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wav"/>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 id="2147483671" r:id="rId2"/>
    <p:sldMasterId id="2147483708" r:id="rId3"/>
  </p:sldMasterIdLst>
  <p:notesMasterIdLst>
    <p:notesMasterId r:id="rId137"/>
  </p:notesMasterIdLst>
  <p:handoutMasterIdLst>
    <p:handoutMasterId r:id="rId138"/>
  </p:handoutMasterIdLst>
  <p:sldIdLst>
    <p:sldId id="279" r:id="rId4"/>
    <p:sldId id="434" r:id="rId5"/>
    <p:sldId id="423" r:id="rId6"/>
    <p:sldId id="433" r:id="rId7"/>
    <p:sldId id="280" r:id="rId8"/>
    <p:sldId id="323" r:id="rId9"/>
    <p:sldId id="281" r:id="rId10"/>
    <p:sldId id="393" r:id="rId11"/>
    <p:sldId id="394" r:id="rId12"/>
    <p:sldId id="395" r:id="rId13"/>
    <p:sldId id="396" r:id="rId14"/>
    <p:sldId id="397" r:id="rId15"/>
    <p:sldId id="398" r:id="rId16"/>
    <p:sldId id="337" r:id="rId17"/>
    <p:sldId id="282" r:id="rId18"/>
    <p:sldId id="326" r:id="rId19"/>
    <p:sldId id="399" r:id="rId20"/>
    <p:sldId id="259" r:id="rId21"/>
    <p:sldId id="400" r:id="rId22"/>
    <p:sldId id="401" r:id="rId23"/>
    <p:sldId id="262" r:id="rId24"/>
    <p:sldId id="276" r:id="rId25"/>
    <p:sldId id="402" r:id="rId26"/>
    <p:sldId id="403" r:id="rId27"/>
    <p:sldId id="404" r:id="rId28"/>
    <p:sldId id="336" r:id="rId29"/>
    <p:sldId id="278" r:id="rId30"/>
    <p:sldId id="405" r:id="rId31"/>
    <p:sldId id="406" r:id="rId32"/>
    <p:sldId id="407" r:id="rId33"/>
    <p:sldId id="408" r:id="rId34"/>
    <p:sldId id="409" r:id="rId35"/>
    <p:sldId id="410" r:id="rId36"/>
    <p:sldId id="411" r:id="rId37"/>
    <p:sldId id="412" r:id="rId38"/>
    <p:sldId id="413" r:id="rId39"/>
    <p:sldId id="414" r:id="rId40"/>
    <p:sldId id="415" r:id="rId41"/>
    <p:sldId id="347" r:id="rId42"/>
    <p:sldId id="348" r:id="rId43"/>
    <p:sldId id="416" r:id="rId44"/>
    <p:sldId id="417" r:id="rId45"/>
    <p:sldId id="418" r:id="rId46"/>
    <p:sldId id="419" r:id="rId47"/>
    <p:sldId id="420" r:id="rId48"/>
    <p:sldId id="421" r:id="rId49"/>
    <p:sldId id="355" r:id="rId50"/>
    <p:sldId id="356" r:id="rId51"/>
    <p:sldId id="357" r:id="rId52"/>
    <p:sldId id="422" r:id="rId53"/>
    <p:sldId id="284" r:id="rId54"/>
    <p:sldId id="286" r:id="rId55"/>
    <p:sldId id="334" r:id="rId56"/>
    <p:sldId id="287" r:id="rId57"/>
    <p:sldId id="288" r:id="rId58"/>
    <p:sldId id="289" r:id="rId59"/>
    <p:sldId id="290" r:id="rId60"/>
    <p:sldId id="291" r:id="rId61"/>
    <p:sldId id="292" r:id="rId62"/>
    <p:sldId id="335" r:id="rId63"/>
    <p:sldId id="293" r:id="rId64"/>
    <p:sldId id="294" r:id="rId65"/>
    <p:sldId id="295" r:id="rId66"/>
    <p:sldId id="296" r:id="rId67"/>
    <p:sldId id="297" r:id="rId68"/>
    <p:sldId id="298" r:id="rId69"/>
    <p:sldId id="299" r:id="rId70"/>
    <p:sldId id="300" r:id="rId71"/>
    <p:sldId id="301" r:id="rId72"/>
    <p:sldId id="302" r:id="rId73"/>
    <p:sldId id="313" r:id="rId74"/>
    <p:sldId id="303" r:id="rId75"/>
    <p:sldId id="339" r:id="rId76"/>
    <p:sldId id="340" r:id="rId77"/>
    <p:sldId id="341" r:id="rId78"/>
    <p:sldId id="342" r:id="rId79"/>
    <p:sldId id="304" r:id="rId80"/>
    <p:sldId id="305" r:id="rId81"/>
    <p:sldId id="306" r:id="rId82"/>
    <p:sldId id="307" r:id="rId83"/>
    <p:sldId id="308" r:id="rId84"/>
    <p:sldId id="309" r:id="rId85"/>
    <p:sldId id="343" r:id="rId86"/>
    <p:sldId id="344" r:id="rId87"/>
    <p:sldId id="310" r:id="rId88"/>
    <p:sldId id="345" r:id="rId89"/>
    <p:sldId id="349" r:id="rId90"/>
    <p:sldId id="387" r:id="rId91"/>
    <p:sldId id="388" r:id="rId92"/>
    <p:sldId id="389" r:id="rId93"/>
    <p:sldId id="390" r:id="rId94"/>
    <p:sldId id="311" r:id="rId95"/>
    <p:sldId id="312" r:id="rId96"/>
    <p:sldId id="314" r:id="rId97"/>
    <p:sldId id="315" r:id="rId98"/>
    <p:sldId id="316" r:id="rId99"/>
    <p:sldId id="317" r:id="rId100"/>
    <p:sldId id="350" r:id="rId101"/>
    <p:sldId id="382" r:id="rId102"/>
    <p:sldId id="383" r:id="rId103"/>
    <p:sldId id="391" r:id="rId104"/>
    <p:sldId id="392" r:id="rId105"/>
    <p:sldId id="381" r:id="rId106"/>
    <p:sldId id="384" r:id="rId107"/>
    <p:sldId id="385" r:id="rId108"/>
    <p:sldId id="351" r:id="rId109"/>
    <p:sldId id="352" r:id="rId110"/>
    <p:sldId id="353" r:id="rId111"/>
    <p:sldId id="354" r:id="rId112"/>
    <p:sldId id="359" r:id="rId113"/>
    <p:sldId id="360" r:id="rId114"/>
    <p:sldId id="361" r:id="rId115"/>
    <p:sldId id="362" r:id="rId116"/>
    <p:sldId id="363" r:id="rId117"/>
    <p:sldId id="364" r:id="rId118"/>
    <p:sldId id="365" r:id="rId119"/>
    <p:sldId id="366" r:id="rId120"/>
    <p:sldId id="367" r:id="rId121"/>
    <p:sldId id="368" r:id="rId122"/>
    <p:sldId id="369" r:id="rId123"/>
    <p:sldId id="370" r:id="rId124"/>
    <p:sldId id="371" r:id="rId125"/>
    <p:sldId id="372" r:id="rId126"/>
    <p:sldId id="373" r:id="rId127"/>
    <p:sldId id="374" r:id="rId128"/>
    <p:sldId id="375" r:id="rId129"/>
    <p:sldId id="376" r:id="rId130"/>
    <p:sldId id="377" r:id="rId131"/>
    <p:sldId id="378" r:id="rId132"/>
    <p:sldId id="379" r:id="rId133"/>
    <p:sldId id="380" r:id="rId134"/>
    <p:sldId id="346" r:id="rId135"/>
    <p:sldId id="386" r:id="rId136"/>
  </p:sldIdLst>
  <p:sldSz cx="12188825"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937E646-31E2-4E22-A1FE-97B825A9663D}" v="28" dt="2024-08-23T13:35:11.742"/>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6055" autoAdjust="0"/>
    <p:restoredTop sz="95013" autoAdjust="0"/>
  </p:normalViewPr>
  <p:slideViewPr>
    <p:cSldViewPr>
      <p:cViewPr varScale="1">
        <p:scale>
          <a:sx n="69" d="100"/>
          <a:sy n="69" d="100"/>
        </p:scale>
        <p:origin x="66" y="498"/>
      </p:cViewPr>
      <p:guideLst>
        <p:guide orient="horz" pos="2160"/>
        <p:guide pos="3839"/>
      </p:guideLst>
    </p:cSldViewPr>
  </p:slideViewPr>
  <p:notesTextViewPr>
    <p:cViewPr>
      <p:scale>
        <a:sx n="1" d="1"/>
        <a:sy n="1" d="1"/>
      </p:scale>
      <p:origin x="0" y="0"/>
    </p:cViewPr>
  </p:notesTextViewPr>
  <p:sorterViewPr>
    <p:cViewPr varScale="1">
      <p:scale>
        <a:sx n="100" d="100"/>
        <a:sy n="100" d="100"/>
      </p:scale>
      <p:origin x="0" y="0"/>
    </p:cViewPr>
  </p:sorterViewPr>
  <p:notesViewPr>
    <p:cSldViewPr>
      <p:cViewPr varScale="1">
        <p:scale>
          <a:sx n="63" d="100"/>
          <a:sy n="63" d="100"/>
        </p:scale>
        <p:origin x="2838"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4.xml"/><Relationship Id="rId21" Type="http://schemas.openxmlformats.org/officeDocument/2006/relationships/slide" Target="slides/slide18.xml"/><Relationship Id="rId42" Type="http://schemas.openxmlformats.org/officeDocument/2006/relationships/slide" Target="slides/slide39.xml"/><Relationship Id="rId63" Type="http://schemas.openxmlformats.org/officeDocument/2006/relationships/slide" Target="slides/slide60.xml"/><Relationship Id="rId84" Type="http://schemas.openxmlformats.org/officeDocument/2006/relationships/slide" Target="slides/slide81.xml"/><Relationship Id="rId138" Type="http://schemas.openxmlformats.org/officeDocument/2006/relationships/handoutMaster" Target="handoutMasters/handoutMaster1.xml"/><Relationship Id="rId107" Type="http://schemas.openxmlformats.org/officeDocument/2006/relationships/slide" Target="slides/slide104.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slide" Target="slides/slide99.xml"/><Relationship Id="rId123" Type="http://schemas.openxmlformats.org/officeDocument/2006/relationships/slide" Target="slides/slide120.xml"/><Relationship Id="rId128" Type="http://schemas.openxmlformats.org/officeDocument/2006/relationships/slide" Target="slides/slide125.xml"/><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slide" Target="slides/slide92.xml"/><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slide" Target="slides/slide110.xml"/><Relationship Id="rId118" Type="http://schemas.openxmlformats.org/officeDocument/2006/relationships/slide" Target="slides/slide115.xml"/><Relationship Id="rId134" Type="http://schemas.openxmlformats.org/officeDocument/2006/relationships/slide" Target="slides/slide131.xml"/><Relationship Id="rId139" Type="http://schemas.openxmlformats.org/officeDocument/2006/relationships/presProps" Target="pres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slide" Target="slides/slide100.xml"/><Relationship Id="rId108" Type="http://schemas.openxmlformats.org/officeDocument/2006/relationships/slide" Target="slides/slide105.xml"/><Relationship Id="rId124" Type="http://schemas.openxmlformats.org/officeDocument/2006/relationships/slide" Target="slides/slide121.xml"/><Relationship Id="rId129" Type="http://schemas.openxmlformats.org/officeDocument/2006/relationships/slide" Target="slides/slide126.xml"/><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slide" Target="slides/slide93.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23" Type="http://schemas.openxmlformats.org/officeDocument/2006/relationships/slide" Target="slides/slide20.xml"/><Relationship Id="rId28" Type="http://schemas.openxmlformats.org/officeDocument/2006/relationships/slide" Target="slides/slide25.xml"/><Relationship Id="rId49" Type="http://schemas.openxmlformats.org/officeDocument/2006/relationships/slide" Target="slides/slide46.xml"/><Relationship Id="rId114" Type="http://schemas.openxmlformats.org/officeDocument/2006/relationships/slide" Target="slides/slide111.xml"/><Relationship Id="rId119" Type="http://schemas.openxmlformats.org/officeDocument/2006/relationships/slide" Target="slides/slide116.xml"/><Relationship Id="rId44" Type="http://schemas.openxmlformats.org/officeDocument/2006/relationships/slide" Target="slides/slide41.xml"/><Relationship Id="rId60" Type="http://schemas.openxmlformats.org/officeDocument/2006/relationships/slide" Target="slides/slide57.xml"/><Relationship Id="rId65" Type="http://schemas.openxmlformats.org/officeDocument/2006/relationships/slide" Target="slides/slide62.xml"/><Relationship Id="rId81" Type="http://schemas.openxmlformats.org/officeDocument/2006/relationships/slide" Target="slides/slide78.xml"/><Relationship Id="rId86" Type="http://schemas.openxmlformats.org/officeDocument/2006/relationships/slide" Target="slides/slide83.xml"/><Relationship Id="rId130" Type="http://schemas.openxmlformats.org/officeDocument/2006/relationships/slide" Target="slides/slide127.xml"/><Relationship Id="rId135" Type="http://schemas.openxmlformats.org/officeDocument/2006/relationships/slide" Target="slides/slide132.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120" Type="http://schemas.openxmlformats.org/officeDocument/2006/relationships/slide" Target="slides/slide117.xml"/><Relationship Id="rId125" Type="http://schemas.openxmlformats.org/officeDocument/2006/relationships/slide" Target="slides/slide122.xml"/><Relationship Id="rId141"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slide" Target="slides/slide107.xml"/><Relationship Id="rId115" Type="http://schemas.openxmlformats.org/officeDocument/2006/relationships/slide" Target="slides/slide112.xml"/><Relationship Id="rId131" Type="http://schemas.openxmlformats.org/officeDocument/2006/relationships/slide" Target="slides/slide128.xml"/><Relationship Id="rId136" Type="http://schemas.openxmlformats.org/officeDocument/2006/relationships/slide" Target="slides/slide133.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26" Type="http://schemas.openxmlformats.org/officeDocument/2006/relationships/slide" Target="slides/slide123.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slide" Target="slides/slide95.xml"/><Relationship Id="rId121" Type="http://schemas.openxmlformats.org/officeDocument/2006/relationships/slide" Target="slides/slide118.xml"/><Relationship Id="rId142" Type="http://schemas.openxmlformats.org/officeDocument/2006/relationships/tableStyles" Target="tableStyles.xml"/><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slide" Target="slides/slide113.xml"/><Relationship Id="rId137"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schemas.openxmlformats.org/officeDocument/2006/relationships/slide" Target="slides/slide108.xml"/><Relationship Id="rId132" Type="http://schemas.openxmlformats.org/officeDocument/2006/relationships/slide" Target="slides/slide129.xml"/><Relationship Id="rId15" Type="http://schemas.openxmlformats.org/officeDocument/2006/relationships/slide" Target="slides/slide12.xml"/><Relationship Id="rId36" Type="http://schemas.openxmlformats.org/officeDocument/2006/relationships/slide" Target="slides/slide33.xml"/><Relationship Id="rId57" Type="http://schemas.openxmlformats.org/officeDocument/2006/relationships/slide" Target="slides/slide54.xml"/><Relationship Id="rId106" Type="http://schemas.openxmlformats.org/officeDocument/2006/relationships/slide" Target="slides/slide103.xml"/><Relationship Id="rId127" Type="http://schemas.openxmlformats.org/officeDocument/2006/relationships/slide" Target="slides/slide124.xml"/><Relationship Id="rId10" Type="http://schemas.openxmlformats.org/officeDocument/2006/relationships/slide" Target="slides/slide7.xml"/><Relationship Id="rId31" Type="http://schemas.openxmlformats.org/officeDocument/2006/relationships/slide" Target="slides/slide28.xml"/><Relationship Id="rId52" Type="http://schemas.openxmlformats.org/officeDocument/2006/relationships/slide" Target="slides/slide49.xml"/><Relationship Id="rId73" Type="http://schemas.openxmlformats.org/officeDocument/2006/relationships/slide" Target="slides/slide70.xml"/><Relationship Id="rId78" Type="http://schemas.openxmlformats.org/officeDocument/2006/relationships/slide" Target="slides/slide75.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122" Type="http://schemas.openxmlformats.org/officeDocument/2006/relationships/slide" Target="slides/slide119.xml"/><Relationship Id="rId143" Type="http://schemas.microsoft.com/office/2015/10/relationships/revisionInfo" Target="revisionInfo.xml"/><Relationship Id="rId4" Type="http://schemas.openxmlformats.org/officeDocument/2006/relationships/slide" Target="slides/slide1.xml"/><Relationship Id="rId9" Type="http://schemas.openxmlformats.org/officeDocument/2006/relationships/slide" Target="slides/slide6.xml"/><Relationship Id="rId26" Type="http://schemas.openxmlformats.org/officeDocument/2006/relationships/slide" Target="slides/slide23.xml"/><Relationship Id="rId47" Type="http://schemas.openxmlformats.org/officeDocument/2006/relationships/slide" Target="slides/slide44.xml"/><Relationship Id="rId68" Type="http://schemas.openxmlformats.org/officeDocument/2006/relationships/slide" Target="slides/slide65.xml"/><Relationship Id="rId89" Type="http://schemas.openxmlformats.org/officeDocument/2006/relationships/slide" Target="slides/slide86.xml"/><Relationship Id="rId112" Type="http://schemas.openxmlformats.org/officeDocument/2006/relationships/slide" Target="slides/slide109.xml"/><Relationship Id="rId133" Type="http://schemas.openxmlformats.org/officeDocument/2006/relationships/slide" Target="slides/slide130.xml"/><Relationship Id="rId16" Type="http://schemas.openxmlformats.org/officeDocument/2006/relationships/slide" Target="slides/slide13.xml"/></Relationships>
</file>

<file path=ppt/diagrams/_rels/data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image" Target="../media/image27.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image" Target="../media/image27.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23092C-5E3C-BE41-9AEB-BA3D3CB073C8}" type="doc">
      <dgm:prSet loTypeId="urn:microsoft.com/office/officeart/2005/8/layout/vList3#1" loCatId="list" qsTypeId="urn:microsoft.com/office/officeart/2005/8/quickstyle/simple4" qsCatId="simple" csTypeId="urn:microsoft.com/office/officeart/2005/8/colors/colorful2" csCatId="colorful" phldr="1"/>
      <dgm:spPr/>
    </dgm:pt>
    <dgm:pt modelId="{320F140F-CA9B-0A45-84A1-9D4B718FB5F3}">
      <dgm:prSet phldrT="[Text]"/>
      <dgm:spPr>
        <a:ln w="28575" cmpd="sng">
          <a:solidFill>
            <a:srgbClr val="000000"/>
          </a:solidFill>
        </a:ln>
      </dgm:spPr>
      <dgm:t>
        <a:bodyPr/>
        <a:lstStyle/>
        <a:p>
          <a:r>
            <a:rPr lang="en-US" dirty="0">
              <a:solidFill>
                <a:srgbClr val="FFFF00"/>
              </a:solidFill>
            </a:rPr>
            <a:t>A hypothesis is a scientific explanation for a set of observations.</a:t>
          </a:r>
        </a:p>
      </dgm:t>
    </dgm:pt>
    <dgm:pt modelId="{9DDDB06F-7D90-7446-8EFB-C599469F631D}" type="parTrans" cxnId="{2B3D58C4-FDEF-4343-B4E4-3D343289E9BB}">
      <dgm:prSet/>
      <dgm:spPr/>
      <dgm:t>
        <a:bodyPr/>
        <a:lstStyle/>
        <a:p>
          <a:endParaRPr lang="en-US"/>
        </a:p>
      </dgm:t>
    </dgm:pt>
    <dgm:pt modelId="{109CC0E9-2C03-C44C-BAD4-1F2D0FA9C499}" type="sibTrans" cxnId="{2B3D58C4-FDEF-4343-B4E4-3D343289E9BB}">
      <dgm:prSet/>
      <dgm:spPr/>
      <dgm:t>
        <a:bodyPr/>
        <a:lstStyle/>
        <a:p>
          <a:endParaRPr lang="en-US"/>
        </a:p>
      </dgm:t>
    </dgm:pt>
    <dgm:pt modelId="{82EA3A27-261A-6349-92AE-D0F587797326}">
      <dgm:prSet phldrT="[Text]"/>
      <dgm:spPr>
        <a:ln w="38100" cmpd="sng">
          <a:solidFill>
            <a:srgbClr val="000000"/>
          </a:solidFill>
        </a:ln>
      </dgm:spPr>
      <dgm:t>
        <a:bodyPr/>
        <a:lstStyle/>
        <a:p>
          <a:r>
            <a:rPr lang="en-US" dirty="0">
              <a:solidFill>
                <a:srgbClr val="660066"/>
              </a:solidFill>
            </a:rPr>
            <a:t>A hypothesis must be stated in a way that makes it “testable”.  The hypothesis is just a possible answer to a question, and it must be thoroughly tested.</a:t>
          </a:r>
        </a:p>
      </dgm:t>
    </dgm:pt>
    <dgm:pt modelId="{A91F4E54-B1B2-6B4F-870B-D954F2336EC8}" type="parTrans" cxnId="{6EA8D3E9-20A3-0C46-9E2E-62D0BD1D059A}">
      <dgm:prSet/>
      <dgm:spPr/>
      <dgm:t>
        <a:bodyPr/>
        <a:lstStyle/>
        <a:p>
          <a:endParaRPr lang="en-US"/>
        </a:p>
      </dgm:t>
    </dgm:pt>
    <dgm:pt modelId="{F7805E01-4E5D-4B48-90E9-8B65C7E93B24}" type="sibTrans" cxnId="{6EA8D3E9-20A3-0C46-9E2E-62D0BD1D059A}">
      <dgm:prSet/>
      <dgm:spPr/>
      <dgm:t>
        <a:bodyPr/>
        <a:lstStyle/>
        <a:p>
          <a:endParaRPr lang="en-US"/>
        </a:p>
      </dgm:t>
    </dgm:pt>
    <dgm:pt modelId="{5C42F607-817D-CF49-85B5-DBE50E6DBAD7}" type="pres">
      <dgm:prSet presAssocID="{CC23092C-5E3C-BE41-9AEB-BA3D3CB073C8}" presName="linearFlow" presStyleCnt="0">
        <dgm:presLayoutVars>
          <dgm:dir/>
          <dgm:resizeHandles val="exact"/>
        </dgm:presLayoutVars>
      </dgm:prSet>
      <dgm:spPr/>
    </dgm:pt>
    <dgm:pt modelId="{1342EAD8-CDAF-5D4F-8639-38ED77835A09}" type="pres">
      <dgm:prSet presAssocID="{320F140F-CA9B-0A45-84A1-9D4B718FB5F3}" presName="composite" presStyleCnt="0"/>
      <dgm:spPr/>
    </dgm:pt>
    <dgm:pt modelId="{0A0554C7-2150-BE4A-BCF8-18973B7DCB4A}" type="pres">
      <dgm:prSet presAssocID="{320F140F-CA9B-0A45-84A1-9D4B718FB5F3}" presName="imgShp" presStyleLbl="fgImgPlace1" presStyleIdx="0" presStyleCnt="2" custLinFactNeighborY="6279"/>
      <dgm:spPr>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8575" cmpd="sng">
          <a:solidFill>
            <a:srgbClr val="000000"/>
          </a:solidFill>
        </a:ln>
      </dgm:spPr>
    </dgm:pt>
    <dgm:pt modelId="{394D8228-2E3A-7942-BD18-22740E902E11}" type="pres">
      <dgm:prSet presAssocID="{320F140F-CA9B-0A45-84A1-9D4B718FB5F3}" presName="txShp" presStyleLbl="node1" presStyleIdx="0" presStyleCnt="2" custLinFactNeighborY="6279">
        <dgm:presLayoutVars>
          <dgm:bulletEnabled val="1"/>
        </dgm:presLayoutVars>
      </dgm:prSet>
      <dgm:spPr/>
    </dgm:pt>
    <dgm:pt modelId="{D7568BC6-0F53-2C4C-B2D8-1F9CFF9A1315}" type="pres">
      <dgm:prSet presAssocID="{109CC0E9-2C03-C44C-BAD4-1F2D0FA9C499}" presName="spacing" presStyleCnt="0"/>
      <dgm:spPr/>
    </dgm:pt>
    <dgm:pt modelId="{F2C50E26-9F72-E842-861E-7700B924B6F8}" type="pres">
      <dgm:prSet presAssocID="{82EA3A27-261A-6349-92AE-D0F587797326}" presName="composite" presStyleCnt="0"/>
      <dgm:spPr/>
    </dgm:pt>
    <dgm:pt modelId="{744CC795-80F6-9440-A380-8E390EF55FF8}" type="pres">
      <dgm:prSet presAssocID="{82EA3A27-261A-6349-92AE-D0F587797326}" presName="imgShp" presStyleLbl="fgImgPlace1" presStyleIdx="1" presStyleCnt="2" custLinFactNeighborX="-1020" custLinFactNeighborY="-10097"/>
      <dgm:spPr>
        <a:blipFill>
          <a:blip xmlns:r="http://schemas.openxmlformats.org/officeDocument/2006/relationships" r:embed="rId2">
            <a:extLst>
              <a:ext uri="{28A0092B-C50C-407E-A947-70E740481C1C}">
                <a14:useLocalDpi xmlns:a14="http://schemas.microsoft.com/office/drawing/2010/main"/>
              </a:ext>
            </a:extLst>
          </a:blip>
          <a:srcRect/>
          <a:stretch>
            <a:fillRect/>
          </a:stretch>
        </a:blipFill>
        <a:ln w="38100" cmpd="sng">
          <a:solidFill>
            <a:srgbClr val="000000"/>
          </a:solidFill>
        </a:ln>
      </dgm:spPr>
    </dgm:pt>
    <dgm:pt modelId="{8D642DAE-E710-3B4F-8943-E894FA07AB01}" type="pres">
      <dgm:prSet presAssocID="{82EA3A27-261A-6349-92AE-D0F587797326}" presName="txShp" presStyleLbl="node1" presStyleIdx="1" presStyleCnt="2" custLinFactNeighborX="-156" custLinFactNeighborY="-10097">
        <dgm:presLayoutVars>
          <dgm:bulletEnabled val="1"/>
        </dgm:presLayoutVars>
      </dgm:prSet>
      <dgm:spPr/>
    </dgm:pt>
  </dgm:ptLst>
  <dgm:cxnLst>
    <dgm:cxn modelId="{4A113136-282F-F447-A8A5-C484BDA8D8CB}" type="presOf" srcId="{82EA3A27-261A-6349-92AE-D0F587797326}" destId="{8D642DAE-E710-3B4F-8943-E894FA07AB01}" srcOrd="0" destOrd="0" presId="urn:microsoft.com/office/officeart/2005/8/layout/vList3#1"/>
    <dgm:cxn modelId="{BB882A76-3401-B348-8077-CDD02B16ACC1}" type="presOf" srcId="{CC23092C-5E3C-BE41-9AEB-BA3D3CB073C8}" destId="{5C42F607-817D-CF49-85B5-DBE50E6DBAD7}" srcOrd="0" destOrd="0" presId="urn:microsoft.com/office/officeart/2005/8/layout/vList3#1"/>
    <dgm:cxn modelId="{A111F4B0-D076-8042-90C9-EEA3BCFD2EED}" type="presOf" srcId="{320F140F-CA9B-0A45-84A1-9D4B718FB5F3}" destId="{394D8228-2E3A-7942-BD18-22740E902E11}" srcOrd="0" destOrd="0" presId="urn:microsoft.com/office/officeart/2005/8/layout/vList3#1"/>
    <dgm:cxn modelId="{2B3D58C4-FDEF-4343-B4E4-3D343289E9BB}" srcId="{CC23092C-5E3C-BE41-9AEB-BA3D3CB073C8}" destId="{320F140F-CA9B-0A45-84A1-9D4B718FB5F3}" srcOrd="0" destOrd="0" parTransId="{9DDDB06F-7D90-7446-8EFB-C599469F631D}" sibTransId="{109CC0E9-2C03-C44C-BAD4-1F2D0FA9C499}"/>
    <dgm:cxn modelId="{6EA8D3E9-20A3-0C46-9E2E-62D0BD1D059A}" srcId="{CC23092C-5E3C-BE41-9AEB-BA3D3CB073C8}" destId="{82EA3A27-261A-6349-92AE-D0F587797326}" srcOrd="1" destOrd="0" parTransId="{A91F4E54-B1B2-6B4F-870B-D954F2336EC8}" sibTransId="{F7805E01-4E5D-4B48-90E9-8B65C7E93B24}"/>
    <dgm:cxn modelId="{5F4DE0CC-BCEE-8B4A-A142-678A746206E8}" type="presParOf" srcId="{5C42F607-817D-CF49-85B5-DBE50E6DBAD7}" destId="{1342EAD8-CDAF-5D4F-8639-38ED77835A09}" srcOrd="0" destOrd="0" presId="urn:microsoft.com/office/officeart/2005/8/layout/vList3#1"/>
    <dgm:cxn modelId="{C0ACEB60-1147-3A43-9B24-BF8C5F0E71DB}" type="presParOf" srcId="{1342EAD8-CDAF-5D4F-8639-38ED77835A09}" destId="{0A0554C7-2150-BE4A-BCF8-18973B7DCB4A}" srcOrd="0" destOrd="0" presId="urn:microsoft.com/office/officeart/2005/8/layout/vList3#1"/>
    <dgm:cxn modelId="{A38AEF2A-36D2-8F41-870B-F067FED1C183}" type="presParOf" srcId="{1342EAD8-CDAF-5D4F-8639-38ED77835A09}" destId="{394D8228-2E3A-7942-BD18-22740E902E11}" srcOrd="1" destOrd="0" presId="urn:microsoft.com/office/officeart/2005/8/layout/vList3#1"/>
    <dgm:cxn modelId="{EA4D8ECF-44E9-C74C-9A3E-D5AD3216EB89}" type="presParOf" srcId="{5C42F607-817D-CF49-85B5-DBE50E6DBAD7}" destId="{D7568BC6-0F53-2C4C-B2D8-1F9CFF9A1315}" srcOrd="1" destOrd="0" presId="urn:microsoft.com/office/officeart/2005/8/layout/vList3#1"/>
    <dgm:cxn modelId="{40A06771-D4E9-734D-8221-C143E89708CA}" type="presParOf" srcId="{5C42F607-817D-CF49-85B5-DBE50E6DBAD7}" destId="{F2C50E26-9F72-E842-861E-7700B924B6F8}" srcOrd="2" destOrd="0" presId="urn:microsoft.com/office/officeart/2005/8/layout/vList3#1"/>
    <dgm:cxn modelId="{1D88EF2E-EC47-0C40-8A5A-E5CB02E7656B}" type="presParOf" srcId="{F2C50E26-9F72-E842-861E-7700B924B6F8}" destId="{744CC795-80F6-9440-A380-8E390EF55FF8}" srcOrd="0" destOrd="0" presId="urn:microsoft.com/office/officeart/2005/8/layout/vList3#1"/>
    <dgm:cxn modelId="{4234E6C6-1717-B34F-901F-EDAAAC973210}" type="presParOf" srcId="{F2C50E26-9F72-E842-861E-7700B924B6F8}" destId="{8D642DAE-E710-3B4F-8943-E894FA07AB01}"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D8228-2E3A-7942-BD18-22740E902E11}">
      <dsp:nvSpPr>
        <dsp:cNvPr id="0" name=""/>
        <dsp:cNvSpPr/>
      </dsp:nvSpPr>
      <dsp:spPr>
        <a:xfrm rot="10800000">
          <a:off x="2277237" y="188653"/>
          <a:ext cx="6080760" cy="2982470"/>
        </a:xfrm>
        <a:prstGeom prst="homePlate">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28575" cmpd="sng">
          <a:solidFill>
            <a:srgbClr val="000000"/>
          </a:solid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15187" tIns="110490" rIns="206248"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rgbClr val="FFFF00"/>
              </a:solidFill>
            </a:rPr>
            <a:t>A hypothesis is a scientific explanation for a set of observations.</a:t>
          </a:r>
        </a:p>
      </dsp:txBody>
      <dsp:txXfrm rot="10800000">
        <a:off x="3022854" y="188653"/>
        <a:ext cx="5335143" cy="2982470"/>
      </dsp:txXfrm>
    </dsp:sp>
    <dsp:sp modelId="{0A0554C7-2150-BE4A-BCF8-18973B7DCB4A}">
      <dsp:nvSpPr>
        <dsp:cNvPr id="0" name=""/>
        <dsp:cNvSpPr/>
      </dsp:nvSpPr>
      <dsp:spPr>
        <a:xfrm>
          <a:off x="786002" y="188653"/>
          <a:ext cx="2982470" cy="2982470"/>
        </a:xfrm>
        <a:prstGeom prst="ellipse">
          <a:avLst/>
        </a:prstGeom>
        <a:blipFill>
          <a:blip xmlns:r="http://schemas.openxmlformats.org/officeDocument/2006/relationships" r:embed="rId1" cstate="screen">
            <a:extLst>
              <a:ext uri="{28A0092B-C50C-407E-A947-70E740481C1C}">
                <a14:useLocalDpi xmlns:a14="http://schemas.microsoft.com/office/drawing/2010/main"/>
              </a:ext>
            </a:extLst>
          </a:blip>
          <a:srcRect/>
          <a:stretch>
            <a:fillRect/>
          </a:stretch>
        </a:blipFill>
        <a:ln w="28575" cmpd="sng">
          <a:solidFill>
            <a:srgbClr val="000000"/>
          </a:solid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8D642DAE-E710-3B4F-8943-E894FA07AB01}">
      <dsp:nvSpPr>
        <dsp:cNvPr id="0" name=""/>
        <dsp:cNvSpPr/>
      </dsp:nvSpPr>
      <dsp:spPr>
        <a:xfrm rot="10800000">
          <a:off x="2267751" y="3573004"/>
          <a:ext cx="6080760" cy="2982470"/>
        </a:xfrm>
        <a:prstGeom prst="homePlate">
          <a:avLst/>
        </a:prstGeom>
        <a:gradFill rotWithShape="0">
          <a:gsLst>
            <a:gs pos="0">
              <a:schemeClr val="accent2">
                <a:hueOff val="-2964286"/>
                <a:satOff val="14200"/>
                <a:lumOff val="13137"/>
                <a:alphaOff val="0"/>
                <a:tint val="96000"/>
                <a:lumMod val="100000"/>
              </a:schemeClr>
            </a:gs>
            <a:gs pos="78000">
              <a:schemeClr val="accent2">
                <a:hueOff val="-2964286"/>
                <a:satOff val="14200"/>
                <a:lumOff val="13137"/>
                <a:alphaOff val="0"/>
                <a:shade val="94000"/>
                <a:lumMod val="94000"/>
              </a:schemeClr>
            </a:gs>
          </a:gsLst>
          <a:lin ang="5400000" scaled="0"/>
        </a:gradFill>
        <a:ln w="38100" cmpd="sng">
          <a:solidFill>
            <a:srgbClr val="000000"/>
          </a:solidFill>
        </a:ln>
        <a:effectLst>
          <a:outerShdw blurRad="38100" dist="254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315187" tIns="110490" rIns="206248" bIns="110490" numCol="1" spcCol="1270" anchor="ctr" anchorCtr="0">
          <a:noAutofit/>
        </a:bodyPr>
        <a:lstStyle/>
        <a:p>
          <a:pPr marL="0" lvl="0" indent="0" algn="ctr" defTabSz="1289050">
            <a:lnSpc>
              <a:spcPct val="90000"/>
            </a:lnSpc>
            <a:spcBef>
              <a:spcPct val="0"/>
            </a:spcBef>
            <a:spcAft>
              <a:spcPct val="35000"/>
            </a:spcAft>
            <a:buNone/>
          </a:pPr>
          <a:r>
            <a:rPr lang="en-US" sz="2900" kern="1200" dirty="0">
              <a:solidFill>
                <a:srgbClr val="660066"/>
              </a:solidFill>
            </a:rPr>
            <a:t>A hypothesis must be stated in a way that makes it “testable”.  The hypothesis is just a possible answer to a question, and it must be thoroughly tested.</a:t>
          </a:r>
        </a:p>
      </dsp:txBody>
      <dsp:txXfrm rot="10800000">
        <a:off x="3013368" y="3573004"/>
        <a:ext cx="5335143" cy="2982470"/>
      </dsp:txXfrm>
    </dsp:sp>
    <dsp:sp modelId="{744CC795-80F6-9440-A380-8E390EF55FF8}">
      <dsp:nvSpPr>
        <dsp:cNvPr id="0" name=""/>
        <dsp:cNvSpPr/>
      </dsp:nvSpPr>
      <dsp:spPr>
        <a:xfrm>
          <a:off x="755581" y="3573004"/>
          <a:ext cx="2982470" cy="2982470"/>
        </a:xfrm>
        <a:prstGeom prst="ellipse">
          <a:avLst/>
        </a:prstGeom>
        <a:blipFill>
          <a:blip xmlns:r="http://schemas.openxmlformats.org/officeDocument/2006/relationships" r:embed="rId2">
            <a:extLst>
              <a:ext uri="{28A0092B-C50C-407E-A947-70E740481C1C}">
                <a14:useLocalDpi xmlns:a14="http://schemas.microsoft.com/office/drawing/2010/main"/>
              </a:ext>
            </a:extLst>
          </a:blip>
          <a:srcRect/>
          <a:stretch>
            <a:fillRect/>
          </a:stretch>
        </a:blipFill>
        <a:ln w="38100" cmpd="sng">
          <a:solidFill>
            <a:srgbClr val="000000"/>
          </a:solidFill>
        </a:ln>
        <a:effectLst>
          <a:outerShdw blurRad="38100" dist="254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BC2B6D4E-0806-4D05-B062-E859A9B7C61B}" type="datetimeFigureOut">
              <a:rPr lang="en-US"/>
              <a:pPr>
                <a:defRPr/>
              </a:pPr>
              <a:t>8/23/2024</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1EDB9EC-2762-4369-9B7E-1AE1AEF4CF1E}" type="slidenum">
              <a:rPr/>
              <a:pPr>
                <a:defRPr/>
              </a:pPr>
              <a:t>‹#›</a:t>
            </a:fld>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E30B43B7-7799-4CC6-AE01-1357B251C39B}" type="datetimeFigureOut">
              <a:rPr lang="en-US"/>
              <a:pPr>
                <a:defRPr/>
              </a:pPr>
              <a:t>8/23/2024</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lvl="0"/>
            <a:endParaRPr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noProof="0"/>
              <a:t>Click to edit Master text styles</a:t>
            </a:r>
          </a:p>
          <a:p>
            <a:pPr lvl="1"/>
            <a:r>
              <a:rPr noProof="0"/>
              <a:t>Second level</a:t>
            </a:r>
          </a:p>
          <a:p>
            <a:pPr lvl="2"/>
            <a:r>
              <a:rPr noProof="0"/>
              <a:t>Third level</a:t>
            </a:r>
          </a:p>
          <a:p>
            <a:pPr lvl="3"/>
            <a:r>
              <a:rPr noProof="0"/>
              <a:t>Fourth level</a:t>
            </a:r>
          </a:p>
          <a:p>
            <a:pPr lvl="4"/>
            <a:r>
              <a:rPr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301C5FE-73E8-41F0-A0C8-ABEDA958FEB6}" type="slidenum">
              <a:rPr/>
              <a:pPr>
                <a:defRPr/>
              </a:pPr>
              <a:t>‹#›</a:t>
            </a:fld>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2"/>
        </a:solidFill>
        <a:latin typeface="+mn-lt"/>
        <a:ea typeface="+mn-ea"/>
        <a:cs typeface="+mn-cs"/>
      </a:defRPr>
    </a:lvl1pPr>
    <a:lvl2pPr marL="457200" algn="l" rtl="0" eaLnBrk="0" fontAlgn="base" hangingPunct="0">
      <a:spcBef>
        <a:spcPct val="30000"/>
      </a:spcBef>
      <a:spcAft>
        <a:spcPct val="0"/>
      </a:spcAft>
      <a:defRPr sz="1200" kern="1200">
        <a:solidFill>
          <a:schemeClr val="tx2"/>
        </a:solidFill>
        <a:latin typeface="+mn-lt"/>
        <a:ea typeface="+mn-ea"/>
        <a:cs typeface="+mn-cs"/>
      </a:defRPr>
    </a:lvl2pPr>
    <a:lvl3pPr marL="914400" algn="l" rtl="0" eaLnBrk="0" fontAlgn="base" hangingPunct="0">
      <a:spcBef>
        <a:spcPct val="30000"/>
      </a:spcBef>
      <a:spcAft>
        <a:spcPct val="0"/>
      </a:spcAft>
      <a:defRPr sz="1200" kern="1200">
        <a:solidFill>
          <a:schemeClr val="tx2"/>
        </a:solidFill>
        <a:latin typeface="+mn-lt"/>
        <a:ea typeface="+mn-ea"/>
        <a:cs typeface="+mn-cs"/>
      </a:defRPr>
    </a:lvl3pPr>
    <a:lvl4pPr marL="1371600" algn="l" rtl="0" eaLnBrk="0" fontAlgn="base" hangingPunct="0">
      <a:spcBef>
        <a:spcPct val="30000"/>
      </a:spcBef>
      <a:spcAft>
        <a:spcPct val="0"/>
      </a:spcAft>
      <a:defRPr sz="1200" kern="1200">
        <a:solidFill>
          <a:schemeClr val="tx2"/>
        </a:solidFill>
        <a:latin typeface="+mn-lt"/>
        <a:ea typeface="+mn-ea"/>
        <a:cs typeface="+mn-cs"/>
      </a:defRPr>
    </a:lvl4pPr>
    <a:lvl5pPr marL="1828800" algn="l" rtl="0" eaLnBrk="0" fontAlgn="base" hangingPunct="0">
      <a:spcBef>
        <a:spcPct val="30000"/>
      </a:spcBef>
      <a:spcAft>
        <a:spcPct val="0"/>
      </a:spcAft>
      <a:defRPr sz="1200" kern="1200">
        <a:solidFill>
          <a:schemeClr val="tx2"/>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p:spPr>
      </p:sp>
      <p:sp>
        <p:nvSpPr>
          <p:cNvPr id="36866"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66DBFA-368A-4868-8C13-CBF992E04E82}" type="slidenum">
              <a:rPr lang="en-US" altLang="en-US" smtClean="0">
                <a:cs typeface="Arial" charset="0"/>
              </a:rPr>
              <a:pPr fontAlgn="base">
                <a:spcBef>
                  <a:spcPct val="0"/>
                </a:spcBef>
                <a:spcAft>
                  <a:spcPct val="0"/>
                </a:spcAft>
                <a:defRPr/>
              </a:pPr>
              <a:t>89</a:t>
            </a:fld>
            <a:endParaRPr lang="en-US" altLang="en-US">
              <a:cs typeface="Arial" charset="0"/>
            </a:endParaRPr>
          </a:p>
        </p:txBody>
      </p:sp>
      <p:sp>
        <p:nvSpPr>
          <p:cNvPr id="103426"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34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en-US"/>
              <a:t>The answer is c. The formation of bubbles (a gas) is a sign that a chemical reaction has taken place.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0766C25-DC90-4591-807B-5A5EC0FAC1EC}" type="slidenum">
              <a:rPr lang="en-US" altLang="en-US" smtClean="0">
                <a:cs typeface="Arial" charset="0"/>
              </a:rPr>
              <a:pPr fontAlgn="base">
                <a:spcBef>
                  <a:spcPct val="0"/>
                </a:spcBef>
                <a:spcAft>
                  <a:spcPct val="0"/>
                </a:spcAft>
                <a:defRPr/>
              </a:pPr>
              <a:t>90</a:t>
            </a:fld>
            <a:endParaRPr lang="en-US" altLang="en-US">
              <a:cs typeface="Arial" charset="0"/>
            </a:endParaRPr>
          </a:p>
        </p:txBody>
      </p:sp>
      <p:sp>
        <p:nvSpPr>
          <p:cNvPr id="10547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5475"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en-US"/>
              <a:t>The answer is a. The solution turning blue is a sign that a chemical reaction has taken place.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8B0E473-4A59-46BF-9DB1-2E5A8D457DE7}" type="slidenum">
              <a:rPr lang="en-US" altLang="en-US" smtClean="0">
                <a:cs typeface="Arial" charset="0"/>
              </a:rPr>
              <a:pPr fontAlgn="base">
                <a:spcBef>
                  <a:spcPct val="0"/>
                </a:spcBef>
                <a:spcAft>
                  <a:spcPct val="0"/>
                </a:spcAft>
                <a:defRPr/>
              </a:pPr>
              <a:t>91</a:t>
            </a:fld>
            <a:endParaRPr lang="en-US" altLang="en-US">
              <a:cs typeface="Arial" charset="0"/>
            </a:endParaRPr>
          </a:p>
        </p:txBody>
      </p:sp>
      <p:sp>
        <p:nvSpPr>
          <p:cNvPr id="10752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752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US" altLang="en-US"/>
              <a:t>The answer is b. The formation of a yellow solid is a sign that a chemical reaction has taken place.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Rectangle 2"/>
          <p:cNvSpPr>
            <a:spLocks noGrp="1" noRot="1" noChangeAspect="1" noChangeArrowheads="1" noTextEdit="1"/>
          </p:cNvSpPr>
          <p:nvPr>
            <p:ph type="sldImg"/>
          </p:nvPr>
        </p:nvSpPr>
        <p:spPr bwMode="auto">
          <a:xfrm>
            <a:off x="393700" y="692150"/>
            <a:ext cx="6070600" cy="3416300"/>
          </a:xfrm>
          <a:noFill/>
          <a:ln>
            <a:solidFill>
              <a:srgbClr val="000000"/>
            </a:solidFill>
            <a:miter lim="800000"/>
            <a:headEnd/>
            <a:tailEnd/>
          </a:ln>
        </p:spPr>
      </p:sp>
      <p:sp>
        <p:nvSpPr>
          <p:cNvPr id="118786"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p:spPr>
      </p:sp>
      <p:sp>
        <p:nvSpPr>
          <p:cNvPr id="120834"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p:spPr>
      </p:sp>
      <p:sp>
        <p:nvSpPr>
          <p:cNvPr id="38914"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p:spPr>
      </p:sp>
      <p:sp>
        <p:nvSpPr>
          <p:cNvPr id="40962"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p:spPr>
      </p:sp>
      <p:sp>
        <p:nvSpPr>
          <p:cNvPr id="43010"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p:spPr>
      </p:sp>
      <p:sp>
        <p:nvSpPr>
          <p:cNvPr id="45058"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bwMode="auto">
          <a:xfrm>
            <a:off x="1150938" y="692150"/>
            <a:ext cx="4556125" cy="3416300"/>
          </a:xfrm>
          <a:noFill/>
          <a:ln>
            <a:solidFill>
              <a:srgbClr val="000000"/>
            </a:solidFill>
            <a:miter lim="800000"/>
            <a:headEnd/>
            <a:tailEnd/>
          </a:ln>
        </p:spPr>
      </p:sp>
      <p:sp>
        <p:nvSpPr>
          <p:cNvPr id="47106" name="Rectangle 3"/>
          <p:cNvSpPr>
            <a:spLocks noGrp="1" noChangeArrowheads="1"/>
          </p:cNvSpPr>
          <p:nvPr>
            <p:ph type="body" idx="1"/>
          </p:nvPr>
        </p:nvSpPr>
        <p:spPr bwMode="auto">
          <a:xfrm>
            <a:off x="914400" y="4343400"/>
            <a:ext cx="5029200" cy="4114800"/>
          </a:xfrm>
          <a:noFill/>
        </p:spPr>
        <p:txBody>
          <a:bodyPr wrap="square" numCol="1" anchor="t" anchorCtr="0" compatLnSpc="1">
            <a:prstTxWarp prst="textNoShape">
              <a:avLst/>
            </a:prstTxWarp>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a:extLst>
              <a:ext uri="{FF2B5EF4-FFF2-40B4-BE49-F238E27FC236}">
                <a16:creationId xmlns:a16="http://schemas.microsoft.com/office/drawing/2014/main" id="{5921E4E9-1DF6-1998-E172-D2651B4BDA6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a:extLst>
              <a:ext uri="{FF2B5EF4-FFF2-40B4-BE49-F238E27FC236}">
                <a16:creationId xmlns:a16="http://schemas.microsoft.com/office/drawing/2014/main" id="{C502CE51-D724-71F5-2F43-A02E07F8ECF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ea typeface="MS PGothic" panose="020B0600070205080204" pitchFamily="34" charset="-128"/>
            </a:endParaRPr>
          </a:p>
        </p:txBody>
      </p:sp>
      <p:sp>
        <p:nvSpPr>
          <p:cNvPr id="83972" name="Slide Number Placeholder 3">
            <a:extLst>
              <a:ext uri="{FF2B5EF4-FFF2-40B4-BE49-F238E27FC236}">
                <a16:creationId xmlns:a16="http://schemas.microsoft.com/office/drawing/2014/main" id="{3A39EA57-6A0B-EB8F-CC6A-B020AAF6E35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D551A20-474F-4F90-ADA3-84F6F58277C8}"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2B8EDE34-17CA-AD0A-0DD1-0BE1DB277B3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F897CC42-9FA1-53B4-2A4B-A8DF533194A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a:ea typeface="MS PGothic" panose="020B0600070205080204" pitchFamily="34" charset="-128"/>
            </a:endParaRPr>
          </a:p>
        </p:txBody>
      </p:sp>
      <p:sp>
        <p:nvSpPr>
          <p:cNvPr id="105476" name="Slide Number Placeholder 3">
            <a:extLst>
              <a:ext uri="{FF2B5EF4-FFF2-40B4-BE49-F238E27FC236}">
                <a16:creationId xmlns:a16="http://schemas.microsoft.com/office/drawing/2014/main" id="{DA6E28B8-8C29-A7CE-12AF-EECAD965083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B6F033-1BA4-4A0E-B820-11CB23BD1A8B}"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840EE9D-B53B-47AB-BA46-2BB520A362D1}" type="slidenum">
              <a:rPr lang="en-US" altLang="en-US" smtClean="0">
                <a:cs typeface="Arial" charset="0"/>
              </a:rPr>
              <a:pPr fontAlgn="base">
                <a:spcBef>
                  <a:spcPct val="0"/>
                </a:spcBef>
                <a:spcAft>
                  <a:spcPct val="0"/>
                </a:spcAft>
                <a:defRPr/>
              </a:pPr>
              <a:t>88</a:t>
            </a:fld>
            <a:endParaRPr lang="en-US" altLang="en-US">
              <a:cs typeface="Arial" charset="0"/>
            </a:endParaRPr>
          </a:p>
        </p:txBody>
      </p:sp>
      <p:sp>
        <p:nvSpPr>
          <p:cNvPr id="101378"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1013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6"/>
          <p:cNvPicPr>
            <a:picLocks noChangeAspect="1"/>
          </p:cNvPicPr>
          <p:nvPr/>
        </p:nvPicPr>
        <p:blipFill>
          <a:blip r:embed="rId2"/>
          <a:srcRect/>
          <a:stretch>
            <a:fillRect/>
          </a:stretch>
        </p:blipFill>
        <p:spPr bwMode="hidden">
          <a:xfrm>
            <a:off x="0" y="0"/>
            <a:ext cx="12188825" cy="6858000"/>
          </a:xfrm>
          <a:prstGeom prst="rect">
            <a:avLst/>
          </a:prstGeom>
          <a:noFill/>
          <a:ln w="9525">
            <a:noFill/>
            <a:miter lim="800000"/>
            <a:headEnd/>
            <a:tailEnd/>
          </a:ln>
        </p:spPr>
      </p:pic>
      <p:sp>
        <p:nvSpPr>
          <p:cNvPr id="5" name="Rectangle 12"/>
          <p:cNvSpPr/>
          <p:nvPr/>
        </p:nvSpPr>
        <p:spPr bwMode="hidden">
          <a:xfrm>
            <a:off x="0" y="0"/>
            <a:ext cx="12188825" cy="4810125"/>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Rectangle 14"/>
          <p:cNvSpPr/>
          <p:nvPr/>
        </p:nvSpPr>
        <p:spPr bwMode="hidden">
          <a:xfrm>
            <a:off x="0" y="4810125"/>
            <a:ext cx="12188825" cy="2047875"/>
          </a:xfrm>
          <a:prstGeom prst="rect">
            <a:avLst/>
          </a:prstGeom>
          <a:solidFill>
            <a:schemeClr val="accent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useBgFill="1">
        <p:nvSpPr>
          <p:cNvPr id="7" name="Freeform 9"/>
          <p:cNvSpPr>
            <a:spLocks/>
          </p:cNvSpPr>
          <p:nvPr/>
        </p:nvSpPr>
        <p:spPr bwMode="white">
          <a:xfrm>
            <a:off x="1588" y="4714875"/>
            <a:ext cx="12185650" cy="192088"/>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ln>
            <a:noFill/>
          </a:ln>
        </p:spPr>
        <p:txBody>
          <a:bodyPr/>
          <a:lstStyle/>
          <a:p>
            <a:pPr fontAlgn="auto">
              <a:spcBef>
                <a:spcPts val="0"/>
              </a:spcBef>
              <a:spcAft>
                <a:spcPts val="0"/>
              </a:spcAft>
              <a:defRPr/>
            </a:pPr>
            <a:endParaRPr>
              <a:latin typeface="+mn-lt"/>
              <a:cs typeface="+mn-cs"/>
            </a:endParaRPr>
          </a:p>
        </p:txBody>
      </p:sp>
      <p:sp>
        <p:nvSpPr>
          <p:cNvPr id="2" name="Title 1"/>
          <p:cNvSpPr>
            <a:spLocks noGrp="1"/>
          </p:cNvSpPr>
          <p:nvPr>
            <p:ph type="ctrTitle"/>
          </p:nvPr>
        </p:nvSpPr>
        <p:spPr>
          <a:xfrm>
            <a:off x="1522413" y="1905000"/>
            <a:ext cx="9144000" cy="2667000"/>
          </a:xfrm>
        </p:spPr>
        <p:txBody>
          <a:bodyPr>
            <a:normAutofit/>
          </a:bodyPr>
          <a:lstStyle>
            <a:lvl1pPr>
              <a:lnSpc>
                <a:spcPct val="80000"/>
              </a:lnSpc>
              <a:defRPr sz="6000"/>
            </a:lvl1pPr>
          </a:lstStyle>
          <a:p>
            <a:r>
              <a:rPr lang="en-US"/>
              <a:t>Click to edit Master title style</a:t>
            </a:r>
            <a:endParaRPr/>
          </a:p>
        </p:txBody>
      </p:sp>
      <p:sp>
        <p:nvSpPr>
          <p:cNvPr id="3" name="Subtitle 2"/>
          <p:cNvSpPr>
            <a:spLocks noGrp="1"/>
          </p:cNvSpPr>
          <p:nvPr>
            <p:ph type="subTitle" idx="1"/>
          </p:nvPr>
        </p:nvSpPr>
        <p:spPr>
          <a:xfrm>
            <a:off x="1522413" y="5029200"/>
            <a:ext cx="8229600" cy="1143000"/>
          </a:xfrm>
        </p:spPr>
        <p:txBody>
          <a:bodyPr/>
          <a:lstStyle>
            <a:lvl1pPr marL="0" indent="0" algn="l">
              <a:spcBef>
                <a:spcPts val="0"/>
              </a:spcBef>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8" name="Date Placeholder 3"/>
          <p:cNvSpPr>
            <a:spLocks noGrp="1"/>
          </p:cNvSpPr>
          <p:nvPr>
            <p:ph type="dt" sz="half" idx="10"/>
          </p:nvPr>
        </p:nvSpPr>
        <p:spPr/>
        <p:txBody>
          <a:bodyPr/>
          <a:lstStyle>
            <a:lvl1pPr>
              <a:defRPr/>
            </a:lvl1pPr>
          </a:lstStyle>
          <a:p>
            <a:pPr>
              <a:defRPr/>
            </a:pPr>
            <a:fld id="{624694EB-EDFB-4EAF-88D8-9CCB2E798A62}" type="datetimeFigureOut">
              <a:rPr lang="en-US"/>
              <a:pPr>
                <a:defRPr/>
              </a:pPr>
              <a:t>8/23/2024</a:t>
            </a:fld>
            <a:endParaRPr/>
          </a:p>
        </p:txBody>
      </p:sp>
      <p:sp>
        <p:nvSpPr>
          <p:cNvPr id="9" name="Footer Placeholder 4"/>
          <p:cNvSpPr>
            <a:spLocks noGrp="1"/>
          </p:cNvSpPr>
          <p:nvPr>
            <p:ph type="ftr" sz="quarter" idx="11"/>
          </p:nvPr>
        </p:nvSpPr>
        <p:spPr/>
        <p:txBody>
          <a:bodyPr/>
          <a:lstStyle>
            <a:lvl1pPr>
              <a:defRPr/>
            </a:lvl1pPr>
          </a:lstStyle>
          <a:p>
            <a:pPr>
              <a:defRPr/>
            </a:pPr>
            <a:endParaRPr/>
          </a:p>
        </p:txBody>
      </p:sp>
      <p:sp>
        <p:nvSpPr>
          <p:cNvPr id="10" name="Slide Number Placeholder 5"/>
          <p:cNvSpPr>
            <a:spLocks noGrp="1"/>
          </p:cNvSpPr>
          <p:nvPr>
            <p:ph type="sldNum" sz="quarter" idx="12"/>
          </p:nvPr>
        </p:nvSpPr>
        <p:spPr/>
        <p:txBody>
          <a:bodyPr/>
          <a:lstStyle>
            <a:lvl1pPr>
              <a:defRPr/>
            </a:lvl1pPr>
          </a:lstStyle>
          <a:p>
            <a:pPr>
              <a:defRPr/>
            </a:pPr>
            <a:fld id="{3B58EFE5-756E-4EA1-BC92-13E6F0358607}" type="slidenum">
              <a:rPr/>
              <a:pPr>
                <a:defRPr/>
              </a:pPr>
              <a:t>‹#›</a:t>
            </a:fld>
            <a:endParaRPr/>
          </a:p>
        </p:txBody>
      </p:sp>
    </p:spTree>
  </p:cSld>
  <p:clrMapOvr>
    <a:masterClrMapping/>
  </p:clrMapOvr>
  <p:transition spd="slow">
    <p:split orient="vert"/>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04AF5D8D-7569-46BE-AD41-AA0E604738AC}" type="datetimeFigureOut">
              <a:rPr lang="en-US"/>
              <a:pPr>
                <a:defRPr/>
              </a:pPr>
              <a:t>8/23/2024</a:t>
            </a:fld>
            <a:endParaRPr/>
          </a:p>
        </p:txBody>
      </p:sp>
      <p:sp>
        <p:nvSpPr>
          <p:cNvPr id="5" name="Footer Placeholder 4"/>
          <p:cNvSpPr>
            <a:spLocks noGrp="1"/>
          </p:cNvSpPr>
          <p:nvPr>
            <p:ph type="ftr" sz="quarter" idx="11"/>
          </p:nvPr>
        </p:nvSpPr>
        <p:spPr/>
        <p:txBody>
          <a:bodyPr/>
          <a:lstStyle>
            <a:lvl1pPr>
              <a:defRPr/>
            </a:lvl1pPr>
          </a:lstStyle>
          <a:p>
            <a:pPr>
              <a:defRPr/>
            </a:pPr>
            <a:endParaRPr/>
          </a:p>
        </p:txBody>
      </p:sp>
      <p:sp>
        <p:nvSpPr>
          <p:cNvPr id="6" name="Slide Number Placeholder 5"/>
          <p:cNvSpPr>
            <a:spLocks noGrp="1"/>
          </p:cNvSpPr>
          <p:nvPr>
            <p:ph type="sldNum" sz="quarter" idx="12"/>
          </p:nvPr>
        </p:nvSpPr>
        <p:spPr/>
        <p:txBody>
          <a:bodyPr/>
          <a:lstStyle>
            <a:lvl1pPr>
              <a:defRPr/>
            </a:lvl1pPr>
          </a:lstStyle>
          <a:p>
            <a:pPr>
              <a:defRPr/>
            </a:pPr>
            <a:fld id="{E4CE2D27-6809-42B0-A922-44ED8AFAC96B}" type="slidenum">
              <a:rPr/>
              <a:pPr>
                <a:defRPr/>
              </a:pPr>
              <a:t>‹#›</a:t>
            </a:fld>
            <a:endParaRPr/>
          </a:p>
        </p:txBody>
      </p:sp>
    </p:spTree>
  </p:cSld>
  <p:clrMapOvr>
    <a:masterClrMapping/>
  </p:clrMapOvr>
  <p:transition spd="slow">
    <p:split orient="vert"/>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6"/>
          <p:cNvPicPr>
            <a:picLocks noChangeAspect="1"/>
          </p:cNvPicPr>
          <p:nvPr/>
        </p:nvPicPr>
        <p:blipFill>
          <a:blip r:embed="rId2"/>
          <a:srcRect/>
          <a:stretch>
            <a:fillRect/>
          </a:stretch>
        </p:blipFill>
        <p:spPr bwMode="hidden">
          <a:xfrm>
            <a:off x="0" y="0"/>
            <a:ext cx="9312275" cy="6858000"/>
          </a:xfrm>
          <a:prstGeom prst="rect">
            <a:avLst/>
          </a:prstGeom>
          <a:noFill/>
          <a:ln w="9525">
            <a:noFill/>
            <a:miter lim="800000"/>
            <a:headEnd/>
            <a:tailEnd/>
          </a:ln>
        </p:spPr>
      </p:pic>
      <p:sp>
        <p:nvSpPr>
          <p:cNvPr id="5" name="Rectangle 7"/>
          <p:cNvSpPr/>
          <p:nvPr/>
        </p:nvSpPr>
        <p:spPr bwMode="hidden">
          <a:xfrm>
            <a:off x="0" y="0"/>
            <a:ext cx="9217025"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Freeform 9"/>
          <p:cNvSpPr>
            <a:spLocks/>
          </p:cNvSpPr>
          <p:nvPr/>
        </p:nvSpPr>
        <p:spPr bwMode="hidden">
          <a:xfrm rot="5400000">
            <a:off x="5884863" y="3332162"/>
            <a:ext cx="6858000" cy="193675"/>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a:lstStyle/>
          <a:p>
            <a:pPr fontAlgn="auto">
              <a:spcBef>
                <a:spcPts val="0"/>
              </a:spcBef>
              <a:spcAft>
                <a:spcPts val="0"/>
              </a:spcAft>
              <a:defRPr/>
            </a:pPr>
            <a:endParaRPr>
              <a:latin typeface="+mn-lt"/>
              <a:cs typeface="+mn-cs"/>
            </a:endParaRPr>
          </a:p>
        </p:txBody>
      </p:sp>
      <p:sp>
        <p:nvSpPr>
          <p:cNvPr id="3" name="Vertical Text Placeholder 2"/>
          <p:cNvSpPr>
            <a:spLocks noGrp="1"/>
          </p:cNvSpPr>
          <p:nvPr>
            <p:ph type="body" orient="vert" idx="1"/>
          </p:nvPr>
        </p:nvSpPr>
        <p:spPr>
          <a:xfrm>
            <a:off x="1522413" y="685800"/>
            <a:ext cx="7460842"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2" name="Vertical Title 1"/>
          <p:cNvSpPr>
            <a:spLocks noGrp="1"/>
          </p:cNvSpPr>
          <p:nvPr>
            <p:ph type="title" orient="vert"/>
          </p:nvPr>
        </p:nvSpPr>
        <p:spPr>
          <a:xfrm>
            <a:off x="9558667" y="685800"/>
            <a:ext cx="1295401" cy="5486400"/>
          </a:xfrm>
        </p:spPr>
        <p:txBody>
          <a:bodyPr vert="eaVert"/>
          <a:lstStyle/>
          <a:p>
            <a:r>
              <a:rPr lang="en-US"/>
              <a:t>Click to edit Master title style</a:t>
            </a:r>
            <a:endParaRPr/>
          </a:p>
        </p:txBody>
      </p:sp>
      <p:sp>
        <p:nvSpPr>
          <p:cNvPr id="7" name="Date Placeholder 3"/>
          <p:cNvSpPr>
            <a:spLocks noGrp="1"/>
          </p:cNvSpPr>
          <p:nvPr>
            <p:ph type="dt" sz="half" idx="10"/>
          </p:nvPr>
        </p:nvSpPr>
        <p:spPr/>
        <p:txBody>
          <a:bodyPr/>
          <a:lstStyle>
            <a:lvl1pPr>
              <a:defRPr/>
            </a:lvl1pPr>
          </a:lstStyle>
          <a:p>
            <a:pPr>
              <a:defRPr/>
            </a:pPr>
            <a:fld id="{F913A808-3170-4656-B8FA-51A1B69DADAB}" type="datetimeFigureOut">
              <a:rPr lang="en-US"/>
              <a:pPr>
                <a:defRPr/>
              </a:pPr>
              <a:t>8/23/2024</a:t>
            </a:fld>
            <a:endParaRPr/>
          </a:p>
        </p:txBody>
      </p:sp>
      <p:sp>
        <p:nvSpPr>
          <p:cNvPr id="8" name="Footer Placeholder 4"/>
          <p:cNvSpPr>
            <a:spLocks noGrp="1"/>
          </p:cNvSpPr>
          <p:nvPr>
            <p:ph type="ftr" sz="quarter" idx="11"/>
          </p:nvPr>
        </p:nvSpPr>
        <p:spPr/>
        <p:txBody>
          <a:bodyPr/>
          <a:lstStyle>
            <a:lvl1pPr>
              <a:defRPr/>
            </a:lvl1pPr>
          </a:lstStyle>
          <a:p>
            <a:pPr>
              <a:defRPr/>
            </a:pPr>
            <a:endParaRPr/>
          </a:p>
        </p:txBody>
      </p:sp>
      <p:sp>
        <p:nvSpPr>
          <p:cNvPr id="9" name="Slide Number Placeholder 5"/>
          <p:cNvSpPr>
            <a:spLocks noGrp="1"/>
          </p:cNvSpPr>
          <p:nvPr>
            <p:ph type="sldNum" sz="quarter" idx="12"/>
          </p:nvPr>
        </p:nvSpPr>
        <p:spPr/>
        <p:txBody>
          <a:bodyPr/>
          <a:lstStyle>
            <a:lvl1pPr>
              <a:defRPr/>
            </a:lvl1pPr>
          </a:lstStyle>
          <a:p>
            <a:pPr>
              <a:defRPr/>
            </a:pPr>
            <a:fld id="{90FC0893-B025-4FE8-9FE6-FB4A56137E9D}" type="slidenum">
              <a:rPr/>
              <a:pPr>
                <a:defRPr/>
              </a:pPr>
              <a:t>‹#›</a:t>
            </a:fld>
            <a:endParaRPr/>
          </a:p>
        </p:txBody>
      </p:sp>
    </p:spTree>
  </p:cSld>
  <p:clrMapOvr>
    <a:masterClrMapping/>
  </p:clrMapOvr>
  <p:transition spd="slow">
    <p:split orient="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242161" y="96839"/>
            <a:ext cx="9541564" cy="1412875"/>
          </a:xfrm>
        </p:spPr>
        <p:txBody>
          <a:bodyPr/>
          <a:lstStyle/>
          <a:p>
            <a:r>
              <a:rPr lang="en-US"/>
              <a:t>Click to edit Master title style</a:t>
            </a:r>
          </a:p>
        </p:txBody>
      </p:sp>
      <p:sp>
        <p:nvSpPr>
          <p:cNvPr id="3" name="Content Placeholder 2"/>
          <p:cNvSpPr>
            <a:spLocks noGrp="1"/>
          </p:cNvSpPr>
          <p:nvPr>
            <p:ph sz="half" idx="1"/>
          </p:nvPr>
        </p:nvSpPr>
        <p:spPr>
          <a:xfrm>
            <a:off x="1265437" y="1981200"/>
            <a:ext cx="5004614"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473199" y="1981200"/>
            <a:ext cx="500461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260475" y="6248400"/>
            <a:ext cx="2540000" cy="45720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4468813" y="6248400"/>
            <a:ext cx="3860800" cy="45720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8939213" y="6248400"/>
            <a:ext cx="2538412" cy="457200"/>
          </a:xfrm>
        </p:spPr>
        <p:txBody>
          <a:bodyPr/>
          <a:lstStyle>
            <a:lvl1pPr>
              <a:defRPr/>
            </a:lvl1pPr>
          </a:lstStyle>
          <a:p>
            <a:pPr>
              <a:defRPr/>
            </a:pPr>
            <a:fld id="{6F37A376-3C94-47F7-92A9-9C901E0CC9BC}" type="slidenum">
              <a:rPr lang="en-US" altLang="en-US"/>
              <a:pPr>
                <a:defRPr/>
              </a:pPr>
              <a:t>‹#›</a:t>
            </a:fld>
            <a:endParaRPr lang="en-US" altLang="en-US"/>
          </a:p>
        </p:txBody>
      </p:sp>
    </p:spTree>
  </p:cSld>
  <p:clrMapOvr>
    <a:masterClrMapping/>
  </p:clrMapOvr>
  <p:transition spd="slow">
    <p:split orient="vert"/>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42161" y="96839"/>
            <a:ext cx="9541564" cy="1412875"/>
          </a:xfrm>
        </p:spPr>
        <p:txBody>
          <a:bodyPr/>
          <a:lstStyle/>
          <a:p>
            <a:r>
              <a:rPr lang="en-US"/>
              <a:t>Click to edit Master title style</a:t>
            </a:r>
          </a:p>
        </p:txBody>
      </p:sp>
      <p:sp>
        <p:nvSpPr>
          <p:cNvPr id="3" name="Text Placeholder 2"/>
          <p:cNvSpPr>
            <a:spLocks noGrp="1"/>
          </p:cNvSpPr>
          <p:nvPr>
            <p:ph type="body" sz="half" idx="1"/>
          </p:nvPr>
        </p:nvSpPr>
        <p:spPr>
          <a:xfrm>
            <a:off x="1265437" y="1981200"/>
            <a:ext cx="5004614"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73199" y="1981200"/>
            <a:ext cx="500461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260475" y="6248400"/>
            <a:ext cx="2540000" cy="457200"/>
          </a:xfrm>
        </p:spPr>
        <p:txBody>
          <a:bodyPr/>
          <a:lstStyle>
            <a:lvl1pPr>
              <a:defRPr/>
            </a:lvl1pPr>
          </a:lstStyle>
          <a:p>
            <a:pPr>
              <a:defRPr/>
            </a:pPr>
            <a:endParaRPr lang="en-US" altLang="en-US"/>
          </a:p>
        </p:txBody>
      </p:sp>
      <p:sp>
        <p:nvSpPr>
          <p:cNvPr id="6" name="Footer Placeholder 5"/>
          <p:cNvSpPr>
            <a:spLocks noGrp="1"/>
          </p:cNvSpPr>
          <p:nvPr>
            <p:ph type="ftr" sz="quarter" idx="11"/>
          </p:nvPr>
        </p:nvSpPr>
        <p:spPr>
          <a:xfrm>
            <a:off x="4468813" y="6248400"/>
            <a:ext cx="3860800" cy="457200"/>
          </a:xfrm>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a:xfrm>
            <a:off x="8939213" y="6248400"/>
            <a:ext cx="2538412" cy="457200"/>
          </a:xfrm>
        </p:spPr>
        <p:txBody>
          <a:bodyPr/>
          <a:lstStyle>
            <a:lvl1pPr>
              <a:defRPr/>
            </a:lvl1pPr>
          </a:lstStyle>
          <a:p>
            <a:pPr>
              <a:defRPr/>
            </a:pPr>
            <a:fld id="{86590C77-EE4B-4E11-B682-DFC98B45C362}" type="slidenum">
              <a:rPr lang="en-US" altLang="en-US"/>
              <a:pPr>
                <a:defRPr/>
              </a:pPr>
              <a:t>‹#›</a:t>
            </a:fld>
            <a:endParaRPr lang="en-US" altLang="en-US"/>
          </a:p>
        </p:txBody>
      </p:sp>
    </p:spTree>
  </p:cSld>
  <p:clrMapOvr>
    <a:masterClrMapping/>
  </p:clrMapOvr>
  <p:transition spd="slow">
    <p:split orient="vert"/>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AndTx">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242161" y="96839"/>
            <a:ext cx="9541564" cy="1412875"/>
          </a:xfrm>
        </p:spPr>
        <p:txBody>
          <a:bodyPr/>
          <a:lstStyle/>
          <a:p>
            <a:r>
              <a:rPr lang="en-US"/>
              <a:t>Click to edit Master title style</a:t>
            </a:r>
          </a:p>
        </p:txBody>
      </p:sp>
      <p:sp>
        <p:nvSpPr>
          <p:cNvPr id="3" name="Content Placeholder 2"/>
          <p:cNvSpPr>
            <a:spLocks noGrp="1"/>
          </p:cNvSpPr>
          <p:nvPr>
            <p:ph sz="quarter" idx="1"/>
          </p:nvPr>
        </p:nvSpPr>
        <p:spPr>
          <a:xfrm>
            <a:off x="1265437" y="1981200"/>
            <a:ext cx="5004614"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1265437" y="4114800"/>
            <a:ext cx="5004614"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half" idx="3"/>
          </p:nvPr>
        </p:nvSpPr>
        <p:spPr>
          <a:xfrm>
            <a:off x="6473199" y="1981200"/>
            <a:ext cx="5004612"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260475" y="6248400"/>
            <a:ext cx="2540000" cy="457200"/>
          </a:xfrm>
        </p:spPr>
        <p:txBody>
          <a:bodyPr/>
          <a:lstStyle>
            <a:lvl1pPr>
              <a:defRPr/>
            </a:lvl1pPr>
          </a:lstStyle>
          <a:p>
            <a:pPr>
              <a:defRPr/>
            </a:pPr>
            <a:endParaRPr lang="en-US" altLang="en-US"/>
          </a:p>
        </p:txBody>
      </p:sp>
      <p:sp>
        <p:nvSpPr>
          <p:cNvPr id="7" name="Footer Placeholder 6"/>
          <p:cNvSpPr>
            <a:spLocks noGrp="1"/>
          </p:cNvSpPr>
          <p:nvPr>
            <p:ph type="ftr" sz="quarter" idx="11"/>
          </p:nvPr>
        </p:nvSpPr>
        <p:spPr>
          <a:xfrm>
            <a:off x="4468813" y="6248400"/>
            <a:ext cx="3860800" cy="457200"/>
          </a:xfrm>
        </p:spPr>
        <p:txBody>
          <a:bodyPr/>
          <a:lstStyle>
            <a:lvl1pPr>
              <a:defRPr/>
            </a:lvl1pPr>
          </a:lstStyle>
          <a:p>
            <a:pPr>
              <a:defRPr/>
            </a:pPr>
            <a:endParaRPr lang="en-US" altLang="en-US"/>
          </a:p>
        </p:txBody>
      </p:sp>
      <p:sp>
        <p:nvSpPr>
          <p:cNvPr id="8" name="Slide Number Placeholder 7"/>
          <p:cNvSpPr>
            <a:spLocks noGrp="1"/>
          </p:cNvSpPr>
          <p:nvPr>
            <p:ph type="sldNum" sz="quarter" idx="12"/>
          </p:nvPr>
        </p:nvSpPr>
        <p:spPr>
          <a:xfrm>
            <a:off x="8939213" y="6248400"/>
            <a:ext cx="2538412" cy="457200"/>
          </a:xfrm>
        </p:spPr>
        <p:txBody>
          <a:bodyPr/>
          <a:lstStyle>
            <a:lvl1pPr>
              <a:defRPr/>
            </a:lvl1pPr>
          </a:lstStyle>
          <a:p>
            <a:pPr>
              <a:defRPr/>
            </a:pPr>
            <a:fld id="{3E0DA352-4FA2-47D4-B5D5-525181FE7048}" type="slidenum">
              <a:rPr lang="en-US" altLang="en-US"/>
              <a:pPr>
                <a:defRPr/>
              </a:pPr>
              <a:t>‹#›</a:t>
            </a:fld>
            <a:endParaRPr lang="en-US" altLang="en-US"/>
          </a:p>
        </p:txBody>
      </p:sp>
    </p:spTree>
  </p:cSld>
  <p:clrMapOvr>
    <a:masterClrMapping/>
  </p:clrMapOvr>
  <p:transition spd="slow">
    <p:split orient="vert"/>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242161" y="96838"/>
            <a:ext cx="10235650" cy="599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1260475" y="6248400"/>
            <a:ext cx="2540000" cy="457200"/>
          </a:xfrm>
        </p:spPr>
        <p:txBody>
          <a:bodyPr/>
          <a:lstStyle>
            <a:lvl1pPr>
              <a:defRPr/>
            </a:lvl1pPr>
          </a:lstStyle>
          <a:p>
            <a:pPr>
              <a:defRPr/>
            </a:pPr>
            <a:endParaRPr lang="en-US" altLang="en-US"/>
          </a:p>
        </p:txBody>
      </p:sp>
      <p:sp>
        <p:nvSpPr>
          <p:cNvPr id="4" name="Footer Placeholder 3"/>
          <p:cNvSpPr>
            <a:spLocks noGrp="1"/>
          </p:cNvSpPr>
          <p:nvPr>
            <p:ph type="ftr" sz="quarter" idx="11"/>
          </p:nvPr>
        </p:nvSpPr>
        <p:spPr>
          <a:xfrm>
            <a:off x="4468813" y="6248400"/>
            <a:ext cx="3860800" cy="457200"/>
          </a:xfrm>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a:xfrm>
            <a:off x="8939213" y="6248400"/>
            <a:ext cx="2538412" cy="457200"/>
          </a:xfrm>
        </p:spPr>
        <p:txBody>
          <a:bodyPr/>
          <a:lstStyle>
            <a:lvl1pPr>
              <a:defRPr/>
            </a:lvl1pPr>
          </a:lstStyle>
          <a:p>
            <a:pPr>
              <a:defRPr/>
            </a:pPr>
            <a:fld id="{61717B7D-6DFC-4D27-AC0F-4160DEBD5ECA}" type="slidenum">
              <a:rPr lang="en-US" altLang="en-US"/>
              <a:pPr>
                <a:defRPr/>
              </a:pPr>
              <a:t>‹#›</a:t>
            </a:fld>
            <a:endParaRPr lang="en-US" altLang="en-US"/>
          </a:p>
        </p:txBody>
      </p:sp>
    </p:spTree>
  </p:cSld>
  <p:clrMapOvr>
    <a:masterClrMapping/>
  </p:clrMapOvr>
  <p:transition spd="slow">
    <p:split orient="vert"/>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1225"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320800" y="1981200"/>
            <a:ext cx="4697413"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0613" y="1981200"/>
            <a:ext cx="46974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lvl5pPr>
              <a:defRPr/>
            </a:lvl5pPr>
            <a:lvl6pPr>
              <a:defRPr/>
            </a:lvl6pPr>
            <a:lvl7pPr>
              <a:defRPr/>
            </a:lvl7pPr>
            <a:lvl8pPr>
              <a:defRPr baseline="0"/>
            </a:lvl8pPr>
            <a:lvl9pPr>
              <a:defRPr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E9D2944E-52ED-4F51-AEF8-E702038294B7}" type="datetimeFigureOut">
              <a:rPr lang="en-US"/>
              <a:pPr>
                <a:defRPr/>
              </a:pPr>
              <a:t>8/23/2024</a:t>
            </a:fld>
            <a:endParaRPr/>
          </a:p>
        </p:txBody>
      </p:sp>
      <p:sp>
        <p:nvSpPr>
          <p:cNvPr id="5" name="Footer Placeholder 4"/>
          <p:cNvSpPr>
            <a:spLocks noGrp="1"/>
          </p:cNvSpPr>
          <p:nvPr>
            <p:ph type="ftr" sz="quarter" idx="11"/>
          </p:nvPr>
        </p:nvSpPr>
        <p:spPr/>
        <p:txBody>
          <a:bodyPr/>
          <a:lstStyle>
            <a:lvl1pPr>
              <a:defRPr/>
            </a:lvl1pPr>
          </a:lstStyle>
          <a:p>
            <a:pPr>
              <a:defRPr/>
            </a:pPr>
            <a:endParaRPr/>
          </a:p>
        </p:txBody>
      </p:sp>
      <p:sp>
        <p:nvSpPr>
          <p:cNvPr id="6" name="Slide Number Placeholder 5"/>
          <p:cNvSpPr>
            <a:spLocks noGrp="1"/>
          </p:cNvSpPr>
          <p:nvPr>
            <p:ph type="sldNum" sz="quarter" idx="12"/>
          </p:nvPr>
        </p:nvSpPr>
        <p:spPr/>
        <p:txBody>
          <a:bodyPr/>
          <a:lstStyle>
            <a:lvl1pPr>
              <a:defRPr/>
            </a:lvl1pPr>
          </a:lstStyle>
          <a:p>
            <a:pPr>
              <a:defRPr/>
            </a:pPr>
            <a:fld id="{21D6BA05-A903-4D4A-8F21-B85DFBD111C3}" type="slidenum">
              <a:rPr/>
              <a:pPr>
                <a:defRPr/>
              </a:pPr>
              <a:t>‹#›</a:t>
            </a:fld>
            <a:endParaRPr/>
          </a:p>
        </p:txBody>
      </p:sp>
    </p:spTree>
  </p:cSld>
  <p:clrMapOvr>
    <a:masterClrMapping/>
  </p:clrMapOvr>
  <p:transition spd="slow">
    <p:split orient="vert"/>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69625"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482013" y="609600"/>
            <a:ext cx="2386012"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320800" y="609600"/>
            <a:ext cx="7008813"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17">
            <a:extLst>
              <a:ext uri="{FF2B5EF4-FFF2-40B4-BE49-F238E27FC236}">
                <a16:creationId xmlns:a16="http://schemas.microsoft.com/office/drawing/2014/main" id="{56F8D593-2DD8-7E56-6B62-D102B761BF13}"/>
              </a:ext>
            </a:extLst>
          </p:cNvPr>
          <p:cNvGrpSpPr>
            <a:grpSpLocks/>
          </p:cNvGrpSpPr>
          <p:nvPr/>
        </p:nvGrpSpPr>
        <p:grpSpPr bwMode="auto">
          <a:xfrm>
            <a:off x="-10580" y="-7938"/>
            <a:ext cx="12222684" cy="6873876"/>
            <a:chOff x="-8466" y="-8468"/>
            <a:chExt cx="9169804" cy="6874935"/>
          </a:xfrm>
        </p:grpSpPr>
        <p:cxnSp>
          <p:nvCxnSpPr>
            <p:cNvPr id="5" name="Straight Connector 4">
              <a:extLst>
                <a:ext uri="{FF2B5EF4-FFF2-40B4-BE49-F238E27FC236}">
                  <a16:creationId xmlns:a16="http://schemas.microsoft.com/office/drawing/2014/main" id="{90D24627-3984-34B5-F496-814CF90DA745}"/>
                </a:ext>
              </a:extLst>
            </p:cNvPr>
            <p:cNvCxnSpPr/>
            <p:nvPr/>
          </p:nvCxnSpPr>
          <p:spPr>
            <a:xfrm flipV="1">
              <a:off x="5130498"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3B633CE9-58EE-DC92-1E07-A31ED853D330}"/>
                </a:ext>
              </a:extLst>
            </p:cNvPr>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7" name="Freeform 20">
              <a:extLst>
                <a:ext uri="{FF2B5EF4-FFF2-40B4-BE49-F238E27FC236}">
                  <a16:creationId xmlns:a16="http://schemas.microsoft.com/office/drawing/2014/main" id="{7ABA4858-78D2-19EF-33BD-22AE0EFDB2E5}"/>
                </a:ext>
              </a:extLst>
            </p:cNvPr>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Freeform 21">
              <a:extLst>
                <a:ext uri="{FF2B5EF4-FFF2-40B4-BE49-F238E27FC236}">
                  <a16:creationId xmlns:a16="http://schemas.microsoft.com/office/drawing/2014/main" id="{FF44064B-253A-ACE2-DB0A-A488E682ECE8}"/>
                </a:ext>
              </a:extLst>
            </p:cNvPr>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Freeform 22">
              <a:extLst>
                <a:ext uri="{FF2B5EF4-FFF2-40B4-BE49-F238E27FC236}">
                  <a16:creationId xmlns:a16="http://schemas.microsoft.com/office/drawing/2014/main" id="{70AC10EA-985A-92BB-36B9-94EC1FB8A3ED}"/>
                </a:ext>
              </a:extLst>
            </p:cNvPr>
            <p:cNvSpPr/>
            <p:nvPr/>
          </p:nvSpPr>
          <p:spPr>
            <a:xfrm>
              <a:off x="6638689" y="3919613"/>
              <a:ext cx="2513123"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23">
              <a:extLst>
                <a:ext uri="{FF2B5EF4-FFF2-40B4-BE49-F238E27FC236}">
                  <a16:creationId xmlns:a16="http://schemas.microsoft.com/office/drawing/2014/main" id="{DD517DFE-C82E-489C-AA8F-FDA8F76FD671}"/>
                </a:ext>
              </a:extLst>
            </p:cNvPr>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24">
              <a:extLst>
                <a:ext uri="{FF2B5EF4-FFF2-40B4-BE49-F238E27FC236}">
                  <a16:creationId xmlns:a16="http://schemas.microsoft.com/office/drawing/2014/main" id="{81A91539-C466-AC2B-6878-30438DD2AF4A}"/>
                </a:ext>
              </a:extLst>
            </p:cNvPr>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25">
              <a:extLst>
                <a:ext uri="{FF2B5EF4-FFF2-40B4-BE49-F238E27FC236}">
                  <a16:creationId xmlns:a16="http://schemas.microsoft.com/office/drawing/2014/main" id="{4794CF04-E14E-FFEF-7B44-F7D9AC0EA1D9}"/>
                </a:ext>
              </a:extLst>
            </p:cNvPr>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26">
              <a:extLst>
                <a:ext uri="{FF2B5EF4-FFF2-40B4-BE49-F238E27FC236}">
                  <a16:creationId xmlns:a16="http://schemas.microsoft.com/office/drawing/2014/main" id="{65B78A0D-EE43-2953-B2DB-9033E42F797F}"/>
                </a:ext>
              </a:extLst>
            </p:cNvPr>
            <p:cNvSpPr/>
            <p:nvPr/>
          </p:nvSpPr>
          <p:spPr>
            <a:xfrm>
              <a:off x="8059565"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27">
              <a:extLst>
                <a:ext uri="{FF2B5EF4-FFF2-40B4-BE49-F238E27FC236}">
                  <a16:creationId xmlns:a16="http://schemas.microsoft.com/office/drawing/2014/main" id="{8E882CB8-5366-AC9F-7A5A-873A05B24891}"/>
                </a:ext>
              </a:extLst>
            </p:cNvPr>
            <p:cNvSpPr/>
            <p:nvPr/>
          </p:nvSpPr>
          <p:spPr>
            <a:xfrm>
              <a:off x="-8466" y="-8468"/>
              <a:ext cx="863639" cy="5698416"/>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8"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8" y="4050835"/>
            <a:ext cx="7766936" cy="1096899"/>
          </a:xfrm>
        </p:spPr>
        <p:txBody>
          <a:bodyPr/>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5" name="Date Placeholder 3">
            <a:extLst>
              <a:ext uri="{FF2B5EF4-FFF2-40B4-BE49-F238E27FC236}">
                <a16:creationId xmlns:a16="http://schemas.microsoft.com/office/drawing/2014/main" id="{7018D077-9A2A-BA88-19FE-E2F8340056FB}"/>
              </a:ext>
            </a:extLst>
          </p:cNvPr>
          <p:cNvSpPr>
            <a:spLocks noGrp="1"/>
          </p:cNvSpPr>
          <p:nvPr>
            <p:ph type="dt" sz="half" idx="10"/>
          </p:nvPr>
        </p:nvSpPr>
        <p:spPr/>
        <p:txBody>
          <a:bodyPr/>
          <a:lstStyle>
            <a:lvl1pPr>
              <a:defRPr/>
            </a:lvl1pPr>
          </a:lstStyle>
          <a:p>
            <a:pPr>
              <a:defRPr/>
            </a:pPr>
            <a:endParaRPr lang="en-US" altLang="en-US"/>
          </a:p>
        </p:txBody>
      </p:sp>
      <p:sp>
        <p:nvSpPr>
          <p:cNvPr id="16" name="Footer Placeholder 4">
            <a:extLst>
              <a:ext uri="{FF2B5EF4-FFF2-40B4-BE49-F238E27FC236}">
                <a16:creationId xmlns:a16="http://schemas.microsoft.com/office/drawing/2014/main" id="{526B0E36-E741-F471-BA99-88E7E8DC8CCE}"/>
              </a:ext>
            </a:extLst>
          </p:cNvPr>
          <p:cNvSpPr>
            <a:spLocks noGrp="1"/>
          </p:cNvSpPr>
          <p:nvPr>
            <p:ph type="ftr" sz="quarter" idx="11"/>
          </p:nvPr>
        </p:nvSpPr>
        <p:spPr/>
        <p:txBody>
          <a:bodyPr/>
          <a:lstStyle>
            <a:lvl1pPr>
              <a:defRPr/>
            </a:lvl1pPr>
          </a:lstStyle>
          <a:p>
            <a:pPr>
              <a:defRPr/>
            </a:pPr>
            <a:endParaRPr lang="en-US" altLang="en-US"/>
          </a:p>
        </p:txBody>
      </p:sp>
      <p:sp>
        <p:nvSpPr>
          <p:cNvPr id="17" name="Slide Number Placeholder 5">
            <a:extLst>
              <a:ext uri="{FF2B5EF4-FFF2-40B4-BE49-F238E27FC236}">
                <a16:creationId xmlns:a16="http://schemas.microsoft.com/office/drawing/2014/main" id="{E0E6E021-506B-53F6-EE95-B64B58C8B5CB}"/>
              </a:ext>
            </a:extLst>
          </p:cNvPr>
          <p:cNvSpPr>
            <a:spLocks noGrp="1"/>
          </p:cNvSpPr>
          <p:nvPr>
            <p:ph type="sldNum" sz="quarter" idx="12"/>
          </p:nvPr>
        </p:nvSpPr>
        <p:spPr/>
        <p:txBody>
          <a:bodyPr/>
          <a:lstStyle>
            <a:lvl1pPr>
              <a:defRPr smtClean="0"/>
            </a:lvl1pPr>
          </a:lstStyle>
          <a:p>
            <a:pPr>
              <a:defRPr/>
            </a:pPr>
            <a:fld id="{1F6D44FC-04BB-4D86-9F97-8C6C0B5E54E1}" type="slidenum">
              <a:rPr lang="en-US" altLang="en-US"/>
              <a:pPr>
                <a:defRPr/>
              </a:pPr>
              <a:t>‹#›</a:t>
            </a:fld>
            <a:endParaRPr lang="en-US" altLang="en-US"/>
          </a:p>
        </p:txBody>
      </p:sp>
    </p:spTree>
    <p:extLst>
      <p:ext uri="{BB962C8B-B14F-4D97-AF65-F5344CB8AC3E}">
        <p14:creationId xmlns:p14="http://schemas.microsoft.com/office/powerpoint/2010/main" val="1673918204"/>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A97F6D1-50F0-C2C5-72B2-5BEFBE6F325A}"/>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1E1C64D9-2ED6-4BB4-08D2-E32BEB09D83F}"/>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C1F1FAC8-57B8-77E4-C85E-986991BCD1D4}"/>
              </a:ext>
            </a:extLst>
          </p:cNvPr>
          <p:cNvSpPr>
            <a:spLocks noGrp="1"/>
          </p:cNvSpPr>
          <p:nvPr>
            <p:ph type="sldNum" sz="quarter" idx="12"/>
          </p:nvPr>
        </p:nvSpPr>
        <p:spPr/>
        <p:txBody>
          <a:bodyPr/>
          <a:lstStyle>
            <a:lvl1pPr>
              <a:defRPr smtClean="0"/>
            </a:lvl1pPr>
          </a:lstStyle>
          <a:p>
            <a:pPr>
              <a:defRPr/>
            </a:pPr>
            <a:fld id="{70D2BE3B-CEFA-4B7F-BCD5-6FF9BD29BC32}" type="slidenum">
              <a:rPr lang="en-US" altLang="en-US"/>
              <a:pPr>
                <a:defRPr/>
              </a:pPr>
              <a:t>‹#›</a:t>
            </a:fld>
            <a:endParaRPr lang="en-US" altLang="en-US"/>
          </a:p>
        </p:txBody>
      </p:sp>
    </p:spTree>
    <p:extLst>
      <p:ext uri="{BB962C8B-B14F-4D97-AF65-F5344CB8AC3E}">
        <p14:creationId xmlns:p14="http://schemas.microsoft.com/office/powerpoint/2010/main" val="337396014"/>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12586" y="2700869"/>
            <a:ext cx="8461416"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812586" y="4527448"/>
            <a:ext cx="8461416" cy="860400"/>
          </a:xfrm>
        </p:spPr>
        <p:txBody>
          <a:bodyPr/>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621851-C8EA-6CB7-5B23-A57974573E0D}"/>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22EDB277-F206-06EF-2FA5-40A28EDB803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0AD24D0C-3AA0-7E99-F64D-39828F7015A4}"/>
              </a:ext>
            </a:extLst>
          </p:cNvPr>
          <p:cNvSpPr>
            <a:spLocks noGrp="1"/>
          </p:cNvSpPr>
          <p:nvPr>
            <p:ph type="sldNum" sz="quarter" idx="12"/>
          </p:nvPr>
        </p:nvSpPr>
        <p:spPr/>
        <p:txBody>
          <a:bodyPr/>
          <a:lstStyle>
            <a:lvl1pPr>
              <a:defRPr smtClean="0"/>
            </a:lvl1pPr>
          </a:lstStyle>
          <a:p>
            <a:pPr>
              <a:defRPr/>
            </a:pPr>
            <a:fld id="{282E9EB8-3BC7-4716-9CC5-5447B354718A}" type="slidenum">
              <a:rPr lang="en-US" altLang="en-US"/>
              <a:pPr>
                <a:defRPr/>
              </a:pPr>
              <a:t>‹#›</a:t>
            </a:fld>
            <a:endParaRPr lang="en-US" altLang="en-US"/>
          </a:p>
        </p:txBody>
      </p:sp>
    </p:spTree>
    <p:extLst>
      <p:ext uri="{BB962C8B-B14F-4D97-AF65-F5344CB8AC3E}">
        <p14:creationId xmlns:p14="http://schemas.microsoft.com/office/powerpoint/2010/main" val="1407176269"/>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13"/>
          <p:cNvPicPr>
            <a:picLocks noChangeAspect="1"/>
          </p:cNvPicPr>
          <p:nvPr/>
        </p:nvPicPr>
        <p:blipFill>
          <a:blip r:embed="rId2"/>
          <a:srcRect/>
          <a:stretch>
            <a:fillRect/>
          </a:stretch>
        </p:blipFill>
        <p:spPr bwMode="hidden">
          <a:xfrm>
            <a:off x="0" y="0"/>
            <a:ext cx="12188825" cy="4810125"/>
          </a:xfrm>
          <a:prstGeom prst="rect">
            <a:avLst/>
          </a:prstGeom>
          <a:noFill/>
          <a:ln w="9525">
            <a:noFill/>
            <a:miter lim="800000"/>
            <a:headEnd/>
            <a:tailEnd/>
          </a:ln>
        </p:spPr>
      </p:pic>
      <p:sp>
        <p:nvSpPr>
          <p:cNvPr id="5" name="Rectangle 17"/>
          <p:cNvSpPr/>
          <p:nvPr/>
        </p:nvSpPr>
        <p:spPr bwMode="hidden">
          <a:xfrm>
            <a:off x="0" y="0"/>
            <a:ext cx="12188825" cy="4810125"/>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 name="Freeform 9"/>
          <p:cNvSpPr>
            <a:spLocks/>
          </p:cNvSpPr>
          <p:nvPr/>
        </p:nvSpPr>
        <p:spPr bwMode="hidden">
          <a:xfrm>
            <a:off x="1588" y="4714875"/>
            <a:ext cx="12185650" cy="192088"/>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a:lstStyle/>
          <a:p>
            <a:pPr fontAlgn="auto">
              <a:spcBef>
                <a:spcPts val="0"/>
              </a:spcBef>
              <a:spcAft>
                <a:spcPts val="0"/>
              </a:spcAft>
              <a:defRPr/>
            </a:pPr>
            <a:endParaRPr>
              <a:latin typeface="+mn-lt"/>
              <a:cs typeface="+mn-cs"/>
            </a:endParaRPr>
          </a:p>
        </p:txBody>
      </p:sp>
      <p:sp>
        <p:nvSpPr>
          <p:cNvPr id="2" name="Title 1"/>
          <p:cNvSpPr>
            <a:spLocks noGrp="1"/>
          </p:cNvSpPr>
          <p:nvPr>
            <p:ph type="title"/>
          </p:nvPr>
        </p:nvSpPr>
        <p:spPr>
          <a:xfrm>
            <a:off x="1522360" y="1905000"/>
            <a:ext cx="9142999" cy="2667000"/>
          </a:xfrm>
        </p:spPr>
        <p:txBody>
          <a:bodyPr>
            <a:noAutofit/>
          </a:bodyPr>
          <a:lstStyle>
            <a:lvl1pPr algn="l">
              <a:defRPr sz="4800" b="0" cap="none" baseline="0"/>
            </a:lvl1pPr>
          </a:lstStyle>
          <a:p>
            <a:r>
              <a:rPr lang="en-US"/>
              <a:t>Click to edit Master title style</a:t>
            </a:r>
            <a:endParaRPr/>
          </a:p>
        </p:txBody>
      </p:sp>
      <p:sp>
        <p:nvSpPr>
          <p:cNvPr id="3" name="Text Placeholder 2"/>
          <p:cNvSpPr>
            <a:spLocks noGrp="1"/>
          </p:cNvSpPr>
          <p:nvPr>
            <p:ph type="body" idx="1"/>
          </p:nvPr>
        </p:nvSpPr>
        <p:spPr>
          <a:xfrm>
            <a:off x="1522412" y="5029200"/>
            <a:ext cx="8229601" cy="1143000"/>
          </a:xfrm>
        </p:spPr>
        <p:txBody>
          <a:bodyPr>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pPr>
              <a:defRPr/>
            </a:pPr>
            <a:fld id="{A69A45D2-56AF-4037-A38F-FC5691603014}" type="datetimeFigureOut">
              <a:rPr lang="en-US"/>
              <a:pPr>
                <a:defRPr/>
              </a:pPr>
              <a:t>8/23/2024</a:t>
            </a:fld>
            <a:endParaRPr/>
          </a:p>
        </p:txBody>
      </p:sp>
      <p:sp>
        <p:nvSpPr>
          <p:cNvPr id="8" name="Footer Placeholder 4"/>
          <p:cNvSpPr>
            <a:spLocks noGrp="1"/>
          </p:cNvSpPr>
          <p:nvPr>
            <p:ph type="ftr" sz="quarter" idx="11"/>
          </p:nvPr>
        </p:nvSpPr>
        <p:spPr/>
        <p:txBody>
          <a:bodyPr/>
          <a:lstStyle>
            <a:lvl1pPr>
              <a:defRPr/>
            </a:lvl1pPr>
          </a:lstStyle>
          <a:p>
            <a:pPr>
              <a:defRPr/>
            </a:pPr>
            <a:endParaRPr/>
          </a:p>
        </p:txBody>
      </p:sp>
      <p:sp>
        <p:nvSpPr>
          <p:cNvPr id="9" name="Slide Number Placeholder 5"/>
          <p:cNvSpPr>
            <a:spLocks noGrp="1"/>
          </p:cNvSpPr>
          <p:nvPr>
            <p:ph type="sldNum" sz="quarter" idx="12"/>
          </p:nvPr>
        </p:nvSpPr>
        <p:spPr/>
        <p:txBody>
          <a:bodyPr/>
          <a:lstStyle>
            <a:lvl1pPr>
              <a:defRPr/>
            </a:lvl1pPr>
          </a:lstStyle>
          <a:p>
            <a:pPr>
              <a:defRPr/>
            </a:pPr>
            <a:fld id="{43F06D4E-E00B-4CAD-82BF-7E2144721890}" type="slidenum">
              <a:rPr/>
              <a:pPr>
                <a:defRPr/>
              </a:pPr>
              <a:t>‹#›</a:t>
            </a:fld>
            <a:endParaRPr/>
          </a:p>
        </p:txBody>
      </p:sp>
    </p:spTree>
  </p:cSld>
  <p:clrMapOvr>
    <a:masterClrMapping/>
  </p:clrMapOvr>
  <p:transition spd="slow">
    <p:split orient="vert"/>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12588" y="609600"/>
            <a:ext cx="8461415"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12589" y="2160589"/>
            <a:ext cx="4116406"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57595" y="2160590"/>
            <a:ext cx="4116408"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A41DD998-4AD2-4879-E972-66142AB34C04}"/>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95F9C1D4-7D7F-6530-7DA0-95573A610BB1}"/>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D7FF1B73-165D-1581-31F9-37E7C4546EA4}"/>
              </a:ext>
            </a:extLst>
          </p:cNvPr>
          <p:cNvSpPr>
            <a:spLocks noGrp="1"/>
          </p:cNvSpPr>
          <p:nvPr>
            <p:ph type="sldNum" sz="quarter" idx="12"/>
          </p:nvPr>
        </p:nvSpPr>
        <p:spPr/>
        <p:txBody>
          <a:bodyPr/>
          <a:lstStyle>
            <a:lvl1pPr>
              <a:defRPr smtClean="0"/>
            </a:lvl1pPr>
          </a:lstStyle>
          <a:p>
            <a:pPr>
              <a:defRPr/>
            </a:pPr>
            <a:fld id="{3E0B739E-8277-4A93-B131-25A50B593CA8}" type="slidenum">
              <a:rPr lang="en-US" altLang="en-US"/>
              <a:pPr>
                <a:defRPr/>
              </a:pPr>
              <a:t>‹#›</a:t>
            </a:fld>
            <a:endParaRPr lang="en-US" altLang="en-US"/>
          </a:p>
        </p:txBody>
      </p:sp>
    </p:spTree>
    <p:extLst>
      <p:ext uri="{BB962C8B-B14F-4D97-AF65-F5344CB8AC3E}">
        <p14:creationId xmlns:p14="http://schemas.microsoft.com/office/powerpoint/2010/main" val="1123708301"/>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12588" y="609600"/>
            <a:ext cx="84614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2587" y="2160983"/>
            <a:ext cx="41198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2587" y="2737247"/>
            <a:ext cx="41198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54177" y="2160983"/>
            <a:ext cx="41198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54177" y="2737247"/>
            <a:ext cx="41198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8A2A7EC4-5C37-8FDD-DE9A-62C13FAD5B78}"/>
              </a:ext>
            </a:extLst>
          </p:cNvPr>
          <p:cNvSpPr>
            <a:spLocks noGrp="1"/>
          </p:cNvSpPr>
          <p:nvPr>
            <p:ph type="dt" sz="half" idx="10"/>
          </p:nvPr>
        </p:nvSpPr>
        <p:spPr/>
        <p:txBody>
          <a:bodyPr/>
          <a:lstStyle>
            <a:lvl1pPr>
              <a:defRPr/>
            </a:lvl1pPr>
          </a:lstStyle>
          <a:p>
            <a:pPr>
              <a:defRPr/>
            </a:pPr>
            <a:endParaRPr lang="en-US" altLang="en-US"/>
          </a:p>
        </p:txBody>
      </p:sp>
      <p:sp>
        <p:nvSpPr>
          <p:cNvPr id="8" name="Footer Placeholder 7">
            <a:extLst>
              <a:ext uri="{FF2B5EF4-FFF2-40B4-BE49-F238E27FC236}">
                <a16:creationId xmlns:a16="http://schemas.microsoft.com/office/drawing/2014/main" id="{5664AAD1-9A84-4ACC-0986-340554DFF919}"/>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8">
            <a:extLst>
              <a:ext uri="{FF2B5EF4-FFF2-40B4-BE49-F238E27FC236}">
                <a16:creationId xmlns:a16="http://schemas.microsoft.com/office/drawing/2014/main" id="{ACCF3BD8-8BC6-81F6-DBA3-85DFA385656A}"/>
              </a:ext>
            </a:extLst>
          </p:cNvPr>
          <p:cNvSpPr>
            <a:spLocks noGrp="1"/>
          </p:cNvSpPr>
          <p:nvPr>
            <p:ph type="sldNum" sz="quarter" idx="12"/>
          </p:nvPr>
        </p:nvSpPr>
        <p:spPr/>
        <p:txBody>
          <a:bodyPr/>
          <a:lstStyle>
            <a:lvl1pPr>
              <a:defRPr smtClean="0"/>
            </a:lvl1pPr>
          </a:lstStyle>
          <a:p>
            <a:pPr>
              <a:defRPr/>
            </a:pPr>
            <a:fld id="{8C15A99E-8061-42F0-8DA9-F1720EF7A78E}" type="slidenum">
              <a:rPr lang="en-US" altLang="en-US"/>
              <a:pPr>
                <a:defRPr/>
              </a:pPr>
              <a:t>‹#›</a:t>
            </a:fld>
            <a:endParaRPr lang="en-US" altLang="en-US"/>
          </a:p>
        </p:txBody>
      </p:sp>
    </p:spTree>
    <p:extLst>
      <p:ext uri="{BB962C8B-B14F-4D97-AF65-F5344CB8AC3E}">
        <p14:creationId xmlns:p14="http://schemas.microsoft.com/office/powerpoint/2010/main" val="1220594679"/>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12587" y="609600"/>
            <a:ext cx="8461415" cy="1320800"/>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EBEE9573-6CD2-896D-DA46-B976444ED408}"/>
              </a:ext>
            </a:extLst>
          </p:cNvPr>
          <p:cNvSpPr>
            <a:spLocks noGrp="1"/>
          </p:cNvSpPr>
          <p:nvPr>
            <p:ph type="dt" sz="half" idx="10"/>
          </p:nvPr>
        </p:nvSpPr>
        <p:spPr/>
        <p:txBody>
          <a:bodyPr/>
          <a:lstStyle>
            <a:lvl1pPr>
              <a:defRPr/>
            </a:lvl1pPr>
          </a:lstStyle>
          <a:p>
            <a:pPr>
              <a:defRPr/>
            </a:pPr>
            <a:endParaRPr lang="en-US" altLang="en-US"/>
          </a:p>
        </p:txBody>
      </p:sp>
      <p:sp>
        <p:nvSpPr>
          <p:cNvPr id="4" name="Footer Placeholder 3">
            <a:extLst>
              <a:ext uri="{FF2B5EF4-FFF2-40B4-BE49-F238E27FC236}">
                <a16:creationId xmlns:a16="http://schemas.microsoft.com/office/drawing/2014/main" id="{0B90A040-DB2A-EDCA-54C8-CE40DD13BF04}"/>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4">
            <a:extLst>
              <a:ext uri="{FF2B5EF4-FFF2-40B4-BE49-F238E27FC236}">
                <a16:creationId xmlns:a16="http://schemas.microsoft.com/office/drawing/2014/main" id="{2AD66A92-270C-DE94-4D9F-EFFFDCC7D060}"/>
              </a:ext>
            </a:extLst>
          </p:cNvPr>
          <p:cNvSpPr>
            <a:spLocks noGrp="1"/>
          </p:cNvSpPr>
          <p:nvPr>
            <p:ph type="sldNum" sz="quarter" idx="12"/>
          </p:nvPr>
        </p:nvSpPr>
        <p:spPr/>
        <p:txBody>
          <a:bodyPr/>
          <a:lstStyle>
            <a:lvl1pPr>
              <a:defRPr smtClean="0"/>
            </a:lvl1pPr>
          </a:lstStyle>
          <a:p>
            <a:pPr>
              <a:defRPr/>
            </a:pPr>
            <a:fld id="{7E67BFA6-03F2-402D-B559-CBF1155BF604}" type="slidenum">
              <a:rPr lang="en-US" altLang="en-US"/>
              <a:pPr>
                <a:defRPr/>
              </a:pPr>
              <a:t>‹#›</a:t>
            </a:fld>
            <a:endParaRPr lang="en-US" altLang="en-US"/>
          </a:p>
        </p:txBody>
      </p:sp>
    </p:spTree>
    <p:extLst>
      <p:ext uri="{BB962C8B-B14F-4D97-AF65-F5344CB8AC3E}">
        <p14:creationId xmlns:p14="http://schemas.microsoft.com/office/powerpoint/2010/main" val="2606427395"/>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07C719-4D70-8D3F-D1A0-4E71E069A8D8}"/>
              </a:ext>
            </a:extLst>
          </p:cNvPr>
          <p:cNvSpPr>
            <a:spLocks noGrp="1"/>
          </p:cNvSpPr>
          <p:nvPr>
            <p:ph type="dt" sz="half" idx="10"/>
          </p:nvPr>
        </p:nvSpPr>
        <p:spPr/>
        <p:txBody>
          <a:bodyPr/>
          <a:lstStyle>
            <a:lvl1pPr>
              <a:defRPr/>
            </a:lvl1pPr>
          </a:lstStyle>
          <a:p>
            <a:pPr>
              <a:defRPr/>
            </a:pPr>
            <a:endParaRPr lang="en-US" altLang="en-US"/>
          </a:p>
        </p:txBody>
      </p:sp>
      <p:sp>
        <p:nvSpPr>
          <p:cNvPr id="3" name="Footer Placeholder 2">
            <a:extLst>
              <a:ext uri="{FF2B5EF4-FFF2-40B4-BE49-F238E27FC236}">
                <a16:creationId xmlns:a16="http://schemas.microsoft.com/office/drawing/2014/main" id="{809C3953-FB3E-3E0C-43D2-82176053AE1F}"/>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3">
            <a:extLst>
              <a:ext uri="{FF2B5EF4-FFF2-40B4-BE49-F238E27FC236}">
                <a16:creationId xmlns:a16="http://schemas.microsoft.com/office/drawing/2014/main" id="{EFFEAEDF-26F1-4568-B07B-021457B5FB7B}"/>
              </a:ext>
            </a:extLst>
          </p:cNvPr>
          <p:cNvSpPr>
            <a:spLocks noGrp="1"/>
          </p:cNvSpPr>
          <p:nvPr>
            <p:ph type="sldNum" sz="quarter" idx="12"/>
          </p:nvPr>
        </p:nvSpPr>
        <p:spPr/>
        <p:txBody>
          <a:bodyPr/>
          <a:lstStyle>
            <a:lvl1pPr>
              <a:defRPr smtClean="0"/>
            </a:lvl1pPr>
          </a:lstStyle>
          <a:p>
            <a:pPr>
              <a:defRPr/>
            </a:pPr>
            <a:fld id="{D9BD7C16-F9E4-432E-985E-5A8EF67B6904}" type="slidenum">
              <a:rPr lang="en-US" altLang="en-US"/>
              <a:pPr>
                <a:defRPr/>
              </a:pPr>
              <a:t>‹#›</a:t>
            </a:fld>
            <a:endParaRPr lang="en-US" altLang="en-US"/>
          </a:p>
        </p:txBody>
      </p:sp>
    </p:spTree>
    <p:extLst>
      <p:ext uri="{BB962C8B-B14F-4D97-AF65-F5344CB8AC3E}">
        <p14:creationId xmlns:p14="http://schemas.microsoft.com/office/powerpoint/2010/main" val="3890263421"/>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587" y="1498604"/>
            <a:ext cx="3719274"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6"/>
            <a:ext cx="4513540"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12587" y="2777069"/>
            <a:ext cx="3719274"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0539E44-1B41-2C7B-6D4F-A7BB364B3B09}"/>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1FFC270F-CAE6-A2EC-51FB-5CD76FB4DF3D}"/>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637E06D6-B4B3-BF63-3B3D-B552EF7EC919}"/>
              </a:ext>
            </a:extLst>
          </p:cNvPr>
          <p:cNvSpPr>
            <a:spLocks noGrp="1"/>
          </p:cNvSpPr>
          <p:nvPr>
            <p:ph type="sldNum" sz="quarter" idx="12"/>
          </p:nvPr>
        </p:nvSpPr>
        <p:spPr/>
        <p:txBody>
          <a:bodyPr/>
          <a:lstStyle>
            <a:lvl1pPr>
              <a:defRPr smtClean="0"/>
            </a:lvl1pPr>
          </a:lstStyle>
          <a:p>
            <a:pPr>
              <a:defRPr/>
            </a:pPr>
            <a:fld id="{0F18395C-93A2-4ED9-93F3-114ACDE1298B}" type="slidenum">
              <a:rPr lang="en-US" altLang="en-US"/>
              <a:pPr>
                <a:defRPr/>
              </a:pPr>
              <a:t>‹#›</a:t>
            </a:fld>
            <a:endParaRPr lang="en-US" altLang="en-US"/>
          </a:p>
        </p:txBody>
      </p:sp>
    </p:spTree>
    <p:extLst>
      <p:ext uri="{BB962C8B-B14F-4D97-AF65-F5344CB8AC3E}">
        <p14:creationId xmlns:p14="http://schemas.microsoft.com/office/powerpoint/2010/main" val="2796230"/>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2587" y="4800600"/>
            <a:ext cx="846141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587" y="609600"/>
            <a:ext cx="8461415" cy="3845718"/>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12587" y="5367338"/>
            <a:ext cx="8461415"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a:extLst>
              <a:ext uri="{FF2B5EF4-FFF2-40B4-BE49-F238E27FC236}">
                <a16:creationId xmlns:a16="http://schemas.microsoft.com/office/drawing/2014/main" id="{EEFC95CB-75AA-89EA-9440-16910689FB26}"/>
              </a:ext>
            </a:extLst>
          </p:cNvPr>
          <p:cNvSpPr>
            <a:spLocks noGrp="1"/>
          </p:cNvSpPr>
          <p:nvPr>
            <p:ph type="dt" sz="half" idx="10"/>
          </p:nvPr>
        </p:nvSpPr>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8A479927-6B27-3A42-C8C6-2D186D11BE35}"/>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81376CF4-0863-7203-CC81-EF7A935B9491}"/>
              </a:ext>
            </a:extLst>
          </p:cNvPr>
          <p:cNvSpPr>
            <a:spLocks noGrp="1"/>
          </p:cNvSpPr>
          <p:nvPr>
            <p:ph type="sldNum" sz="quarter" idx="12"/>
          </p:nvPr>
        </p:nvSpPr>
        <p:spPr/>
        <p:txBody>
          <a:bodyPr/>
          <a:lstStyle>
            <a:lvl1pPr>
              <a:defRPr smtClean="0"/>
            </a:lvl1pPr>
          </a:lstStyle>
          <a:p>
            <a:pPr>
              <a:defRPr/>
            </a:pPr>
            <a:fld id="{7D81F5AD-B4C3-48E1-8338-BC09693BAC0D}" type="slidenum">
              <a:rPr lang="en-US" altLang="en-US"/>
              <a:pPr>
                <a:defRPr/>
              </a:pPr>
              <a:t>‹#›</a:t>
            </a:fld>
            <a:endParaRPr lang="en-US" altLang="en-US"/>
          </a:p>
        </p:txBody>
      </p:sp>
    </p:spTree>
    <p:extLst>
      <p:ext uri="{BB962C8B-B14F-4D97-AF65-F5344CB8AC3E}">
        <p14:creationId xmlns:p14="http://schemas.microsoft.com/office/powerpoint/2010/main" val="2553733636"/>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12588" y="609600"/>
            <a:ext cx="8461415"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812588" y="4470400"/>
            <a:ext cx="84614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428D5C-C014-3096-840A-170F2AF01B16}"/>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F240373A-6942-52BA-C634-49ED0685A539}"/>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13F4C93F-4B5A-56CD-5622-F4E41E0C1217}"/>
              </a:ext>
            </a:extLst>
          </p:cNvPr>
          <p:cNvSpPr>
            <a:spLocks noGrp="1"/>
          </p:cNvSpPr>
          <p:nvPr>
            <p:ph type="sldNum" sz="quarter" idx="12"/>
          </p:nvPr>
        </p:nvSpPr>
        <p:spPr/>
        <p:txBody>
          <a:bodyPr/>
          <a:lstStyle>
            <a:lvl1pPr>
              <a:defRPr smtClean="0"/>
            </a:lvl1pPr>
          </a:lstStyle>
          <a:p>
            <a:pPr>
              <a:defRPr/>
            </a:pPr>
            <a:fld id="{18D6D335-FDEE-4D4D-85BC-541DD8707CF6}" type="slidenum">
              <a:rPr lang="en-US" altLang="en-US"/>
              <a:pPr>
                <a:defRPr/>
              </a:pPr>
              <a:t>‹#›</a:t>
            </a:fld>
            <a:endParaRPr lang="en-US" altLang="en-US"/>
          </a:p>
        </p:txBody>
      </p:sp>
    </p:spTree>
    <p:extLst>
      <p:ext uri="{BB962C8B-B14F-4D97-AF65-F5344CB8AC3E}">
        <p14:creationId xmlns:p14="http://schemas.microsoft.com/office/powerpoint/2010/main" val="31233890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64EB39-A289-F56B-2131-36B079BAA5FA}"/>
              </a:ext>
            </a:extLst>
          </p:cNvPr>
          <p:cNvSpPr txBox="1">
            <a:spLocks noChangeArrowheads="1"/>
          </p:cNvSpPr>
          <p:nvPr/>
        </p:nvSpPr>
        <p:spPr bwMode="auto">
          <a:xfrm>
            <a:off x="643299" y="790575"/>
            <a:ext cx="609441" cy="584200"/>
          </a:xfrm>
          <a:prstGeom prst="rect">
            <a:avLst/>
          </a:prstGeom>
          <a:noFill/>
          <a:ln>
            <a:noFill/>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en-US" sz="8000">
                <a:solidFill>
                  <a:srgbClr val="C0E474"/>
                </a:solidFill>
              </a:rPr>
              <a:t>“</a:t>
            </a:r>
          </a:p>
        </p:txBody>
      </p:sp>
      <p:sp>
        <p:nvSpPr>
          <p:cNvPr id="6" name="TextBox 5">
            <a:extLst>
              <a:ext uri="{FF2B5EF4-FFF2-40B4-BE49-F238E27FC236}">
                <a16:creationId xmlns:a16="http://schemas.microsoft.com/office/drawing/2014/main" id="{156B2B80-235F-1323-FA75-5360C0D5DA17}"/>
              </a:ext>
            </a:extLst>
          </p:cNvPr>
          <p:cNvSpPr txBox="1">
            <a:spLocks noChangeArrowheads="1"/>
          </p:cNvSpPr>
          <p:nvPr/>
        </p:nvSpPr>
        <p:spPr bwMode="auto">
          <a:xfrm>
            <a:off x="8995608" y="2886075"/>
            <a:ext cx="609441" cy="585788"/>
          </a:xfrm>
          <a:prstGeom prst="rect">
            <a:avLst/>
          </a:prstGeom>
          <a:noFill/>
          <a:ln>
            <a:noFill/>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en-US" sz="8000">
                <a:solidFill>
                  <a:srgbClr val="C0E474"/>
                </a:solidFill>
              </a:rPr>
              <a:t>”</a:t>
            </a:r>
          </a:p>
        </p:txBody>
      </p:sp>
      <p:sp>
        <p:nvSpPr>
          <p:cNvPr id="2" name="Title 1"/>
          <p:cNvSpPr>
            <a:spLocks noGrp="1"/>
          </p:cNvSpPr>
          <p:nvPr>
            <p:ph type="title"/>
          </p:nvPr>
        </p:nvSpPr>
        <p:spPr>
          <a:xfrm>
            <a:off x="1032911"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467717" y="3632200"/>
            <a:ext cx="7224523"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812586" y="4470400"/>
            <a:ext cx="8461416"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06071645-1A07-2438-F2A4-7EAF09221CCE}"/>
              </a:ext>
            </a:extLst>
          </p:cNvPr>
          <p:cNvSpPr>
            <a:spLocks noGrp="1"/>
          </p:cNvSpPr>
          <p:nvPr>
            <p:ph type="dt" sz="half" idx="14"/>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0BF83054-3F59-FB33-3A48-4C4455FA51AA}"/>
              </a:ext>
            </a:extLst>
          </p:cNvPr>
          <p:cNvSpPr>
            <a:spLocks noGrp="1"/>
          </p:cNvSpPr>
          <p:nvPr>
            <p:ph type="ftr" sz="quarter" idx="15"/>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014F20A3-4B7D-253D-6990-9D9513F9448C}"/>
              </a:ext>
            </a:extLst>
          </p:cNvPr>
          <p:cNvSpPr>
            <a:spLocks noGrp="1"/>
          </p:cNvSpPr>
          <p:nvPr>
            <p:ph type="sldNum" sz="quarter" idx="16"/>
          </p:nvPr>
        </p:nvSpPr>
        <p:spPr/>
        <p:txBody>
          <a:bodyPr/>
          <a:lstStyle>
            <a:lvl1pPr>
              <a:defRPr smtClean="0"/>
            </a:lvl1pPr>
          </a:lstStyle>
          <a:p>
            <a:pPr>
              <a:defRPr/>
            </a:pPr>
            <a:fld id="{3A8DB0F4-48F8-489C-982A-58235C4566E8}" type="slidenum">
              <a:rPr lang="en-US" altLang="en-US"/>
              <a:pPr>
                <a:defRPr/>
              </a:pPr>
              <a:t>‹#›</a:t>
            </a:fld>
            <a:endParaRPr lang="en-US" altLang="en-US"/>
          </a:p>
        </p:txBody>
      </p:sp>
    </p:spTree>
    <p:extLst>
      <p:ext uri="{BB962C8B-B14F-4D97-AF65-F5344CB8AC3E}">
        <p14:creationId xmlns:p14="http://schemas.microsoft.com/office/powerpoint/2010/main" val="280106616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12586" y="1931988"/>
            <a:ext cx="8461416"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812586" y="4527448"/>
            <a:ext cx="8461416" cy="1513914"/>
          </a:xfrm>
        </p:spPr>
        <p:txBody>
          <a:bodyP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44504E-530E-77EC-023B-A71E54B466EA}"/>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8B1514CA-CC29-4F9D-5B87-C2BCF5840354}"/>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47ABA9E8-7078-2973-9ED3-92D2755AB45B}"/>
              </a:ext>
            </a:extLst>
          </p:cNvPr>
          <p:cNvSpPr>
            <a:spLocks noGrp="1"/>
          </p:cNvSpPr>
          <p:nvPr>
            <p:ph type="sldNum" sz="quarter" idx="12"/>
          </p:nvPr>
        </p:nvSpPr>
        <p:spPr/>
        <p:txBody>
          <a:bodyPr/>
          <a:lstStyle>
            <a:lvl1pPr>
              <a:defRPr smtClean="0"/>
            </a:lvl1pPr>
          </a:lstStyle>
          <a:p>
            <a:pPr>
              <a:defRPr/>
            </a:pPr>
            <a:fld id="{290B47B0-FCFE-4ABD-AC29-3EF6CAE7E164}" type="slidenum">
              <a:rPr lang="en-US" altLang="en-US"/>
              <a:pPr>
                <a:defRPr/>
              </a:pPr>
              <a:t>‹#›</a:t>
            </a:fld>
            <a:endParaRPr lang="en-US" altLang="en-US"/>
          </a:p>
        </p:txBody>
      </p:sp>
    </p:spTree>
    <p:extLst>
      <p:ext uri="{BB962C8B-B14F-4D97-AF65-F5344CB8AC3E}">
        <p14:creationId xmlns:p14="http://schemas.microsoft.com/office/powerpoint/2010/main" val="246554610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D2D0EAB-0E61-AC75-15DC-55427028A6EC}"/>
              </a:ext>
            </a:extLst>
          </p:cNvPr>
          <p:cNvSpPr txBox="1">
            <a:spLocks noChangeArrowheads="1"/>
          </p:cNvSpPr>
          <p:nvPr/>
        </p:nvSpPr>
        <p:spPr bwMode="auto">
          <a:xfrm>
            <a:off x="643299" y="790575"/>
            <a:ext cx="609441" cy="584200"/>
          </a:xfrm>
          <a:prstGeom prst="rect">
            <a:avLst/>
          </a:prstGeom>
          <a:noFill/>
          <a:ln>
            <a:noFill/>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en-US" sz="8000">
                <a:solidFill>
                  <a:srgbClr val="C0E474"/>
                </a:solidFill>
              </a:rPr>
              <a:t>“</a:t>
            </a:r>
          </a:p>
        </p:txBody>
      </p:sp>
      <p:sp>
        <p:nvSpPr>
          <p:cNvPr id="6" name="TextBox 5">
            <a:extLst>
              <a:ext uri="{FF2B5EF4-FFF2-40B4-BE49-F238E27FC236}">
                <a16:creationId xmlns:a16="http://schemas.microsoft.com/office/drawing/2014/main" id="{17D13AFB-7F0D-116C-0CAA-55B5131C8835}"/>
              </a:ext>
            </a:extLst>
          </p:cNvPr>
          <p:cNvSpPr txBox="1">
            <a:spLocks noChangeArrowheads="1"/>
          </p:cNvSpPr>
          <p:nvPr/>
        </p:nvSpPr>
        <p:spPr bwMode="auto">
          <a:xfrm>
            <a:off x="8995608" y="2886075"/>
            <a:ext cx="609441" cy="585788"/>
          </a:xfrm>
          <a:prstGeom prst="rect">
            <a:avLst/>
          </a:prstGeom>
          <a:noFill/>
          <a:ln>
            <a:noFill/>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en-US" sz="8000">
                <a:solidFill>
                  <a:srgbClr val="C0E474"/>
                </a:solidFill>
              </a:rPr>
              <a:t>”</a:t>
            </a:r>
          </a:p>
        </p:txBody>
      </p:sp>
      <p:sp>
        <p:nvSpPr>
          <p:cNvPr id="2" name="Title 1"/>
          <p:cNvSpPr>
            <a:spLocks noGrp="1"/>
          </p:cNvSpPr>
          <p:nvPr>
            <p:ph type="title"/>
          </p:nvPr>
        </p:nvSpPr>
        <p:spPr>
          <a:xfrm>
            <a:off x="1032911"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812584" y="4013200"/>
            <a:ext cx="8461417"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812586" y="4527448"/>
            <a:ext cx="8461416"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3">
            <a:extLst>
              <a:ext uri="{FF2B5EF4-FFF2-40B4-BE49-F238E27FC236}">
                <a16:creationId xmlns:a16="http://schemas.microsoft.com/office/drawing/2014/main" id="{7E62C6AA-D0E8-194A-9F11-40E7430DEEBE}"/>
              </a:ext>
            </a:extLst>
          </p:cNvPr>
          <p:cNvSpPr>
            <a:spLocks noGrp="1"/>
          </p:cNvSpPr>
          <p:nvPr>
            <p:ph type="dt" sz="half" idx="14"/>
          </p:nvPr>
        </p:nvSpPr>
        <p:spPr/>
        <p:txBody>
          <a:bodyPr/>
          <a:lstStyle>
            <a:lvl1pPr>
              <a:defRPr/>
            </a:lvl1pPr>
          </a:lstStyle>
          <a:p>
            <a:pPr>
              <a:defRPr/>
            </a:pPr>
            <a:endParaRPr lang="en-US" altLang="en-US"/>
          </a:p>
        </p:txBody>
      </p:sp>
      <p:sp>
        <p:nvSpPr>
          <p:cNvPr id="8" name="Footer Placeholder 4">
            <a:extLst>
              <a:ext uri="{FF2B5EF4-FFF2-40B4-BE49-F238E27FC236}">
                <a16:creationId xmlns:a16="http://schemas.microsoft.com/office/drawing/2014/main" id="{111043EA-0DFA-E25A-6733-36DB1B0240B1}"/>
              </a:ext>
            </a:extLst>
          </p:cNvPr>
          <p:cNvSpPr>
            <a:spLocks noGrp="1"/>
          </p:cNvSpPr>
          <p:nvPr>
            <p:ph type="ftr" sz="quarter" idx="15"/>
          </p:nvPr>
        </p:nvSpPr>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5D50CB9E-EFFD-5938-44C5-FB97C5B909AC}"/>
              </a:ext>
            </a:extLst>
          </p:cNvPr>
          <p:cNvSpPr>
            <a:spLocks noGrp="1"/>
          </p:cNvSpPr>
          <p:nvPr>
            <p:ph type="sldNum" sz="quarter" idx="16"/>
          </p:nvPr>
        </p:nvSpPr>
        <p:spPr/>
        <p:txBody>
          <a:bodyPr/>
          <a:lstStyle>
            <a:lvl1pPr>
              <a:defRPr smtClean="0"/>
            </a:lvl1pPr>
          </a:lstStyle>
          <a:p>
            <a:pPr>
              <a:defRPr/>
            </a:pPr>
            <a:fld id="{9844A1DE-22C8-4506-8EBC-54E4F496EFB9}" type="slidenum">
              <a:rPr lang="en-US" altLang="en-US"/>
              <a:pPr>
                <a:defRPr/>
              </a:pPr>
              <a:t>‹#›</a:t>
            </a:fld>
            <a:endParaRPr lang="en-US" altLang="en-US"/>
          </a:p>
        </p:txBody>
      </p:sp>
    </p:spTree>
    <p:extLst>
      <p:ext uri="{BB962C8B-B14F-4D97-AF65-F5344CB8AC3E}">
        <p14:creationId xmlns:p14="http://schemas.microsoft.com/office/powerpoint/2010/main" val="4182351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522413" y="1905000"/>
            <a:ext cx="4416552" cy="4267200"/>
          </a:xfrm>
        </p:spPr>
        <p:txBody>
          <a:bodyPr>
            <a:normAutofit/>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a:lvl8pPr>
            <a:lvl9pPr marL="192024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246812" y="1905000"/>
            <a:ext cx="4416552" cy="4267200"/>
          </a:xfrm>
        </p:spPr>
        <p:txBody>
          <a:bodyPr>
            <a:normAutofit/>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3"/>
          <p:cNvSpPr>
            <a:spLocks noGrp="1"/>
          </p:cNvSpPr>
          <p:nvPr>
            <p:ph type="dt" sz="half" idx="10"/>
          </p:nvPr>
        </p:nvSpPr>
        <p:spPr/>
        <p:txBody>
          <a:bodyPr/>
          <a:lstStyle>
            <a:lvl1pPr>
              <a:defRPr/>
            </a:lvl1pPr>
          </a:lstStyle>
          <a:p>
            <a:pPr>
              <a:defRPr/>
            </a:pPr>
            <a:fld id="{8BF5A3C5-3A24-4FBA-92E7-79A2B640D33D}" type="datetimeFigureOut">
              <a:rPr lang="en-US"/>
              <a:pPr>
                <a:defRPr/>
              </a:pPr>
              <a:t>8/23/2024</a:t>
            </a:fld>
            <a:endParaRPr/>
          </a:p>
        </p:txBody>
      </p:sp>
      <p:sp>
        <p:nvSpPr>
          <p:cNvPr id="6" name="Footer Placeholder 4"/>
          <p:cNvSpPr>
            <a:spLocks noGrp="1"/>
          </p:cNvSpPr>
          <p:nvPr>
            <p:ph type="ftr" sz="quarter" idx="11"/>
          </p:nvPr>
        </p:nvSpPr>
        <p:spPr/>
        <p:txBody>
          <a:bodyPr/>
          <a:lstStyle>
            <a:lvl1pPr>
              <a:defRPr/>
            </a:lvl1pPr>
          </a:lstStyle>
          <a:p>
            <a:pPr>
              <a:defRPr/>
            </a:pPr>
            <a:endParaRPr/>
          </a:p>
        </p:txBody>
      </p:sp>
      <p:sp>
        <p:nvSpPr>
          <p:cNvPr id="7" name="Slide Number Placeholder 5"/>
          <p:cNvSpPr>
            <a:spLocks noGrp="1"/>
          </p:cNvSpPr>
          <p:nvPr>
            <p:ph type="sldNum" sz="quarter" idx="12"/>
          </p:nvPr>
        </p:nvSpPr>
        <p:spPr/>
        <p:txBody>
          <a:bodyPr/>
          <a:lstStyle>
            <a:lvl1pPr>
              <a:defRPr/>
            </a:lvl1pPr>
          </a:lstStyle>
          <a:p>
            <a:pPr>
              <a:defRPr/>
            </a:pPr>
            <a:fld id="{8BAA23D0-D54E-46F5-ABDD-353C0EC17B67}" type="slidenum">
              <a:rPr/>
              <a:pPr>
                <a:defRPr/>
              </a:pPr>
              <a:t>‹#›</a:t>
            </a:fld>
            <a:endParaRPr/>
          </a:p>
        </p:txBody>
      </p:sp>
    </p:spTree>
  </p:cSld>
  <p:clrMapOvr>
    <a:masterClrMapping/>
  </p:clrMapOvr>
  <p:transition spd="slow">
    <p:split orient="vert"/>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820917" y="609600"/>
            <a:ext cx="845308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812584" y="4013200"/>
            <a:ext cx="8461417"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812586" y="4527448"/>
            <a:ext cx="8461416" cy="1513914"/>
          </a:xfrm>
        </p:spPr>
        <p:txBody>
          <a:bodyPr>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30CC5F07-1FE8-EB40-ACAA-56DBEE63328A}"/>
              </a:ext>
            </a:extLst>
          </p:cNvPr>
          <p:cNvSpPr>
            <a:spLocks noGrp="1"/>
          </p:cNvSpPr>
          <p:nvPr>
            <p:ph type="dt" sz="half" idx="14"/>
          </p:nvPr>
        </p:nvSpPr>
        <p:spPr/>
        <p:txBody>
          <a:bodyPr/>
          <a:lstStyle>
            <a:lvl1pPr>
              <a:defRPr/>
            </a:lvl1pPr>
          </a:lstStyle>
          <a:p>
            <a:pPr>
              <a:defRPr/>
            </a:pPr>
            <a:endParaRPr lang="en-US" altLang="en-US"/>
          </a:p>
        </p:txBody>
      </p:sp>
      <p:sp>
        <p:nvSpPr>
          <p:cNvPr id="6" name="Footer Placeholder 4">
            <a:extLst>
              <a:ext uri="{FF2B5EF4-FFF2-40B4-BE49-F238E27FC236}">
                <a16:creationId xmlns:a16="http://schemas.microsoft.com/office/drawing/2014/main" id="{0999DE2F-2726-45D8-3506-8C7D229A05A1}"/>
              </a:ext>
            </a:extLst>
          </p:cNvPr>
          <p:cNvSpPr>
            <a:spLocks noGrp="1"/>
          </p:cNvSpPr>
          <p:nvPr>
            <p:ph type="ftr" sz="quarter" idx="15"/>
          </p:nvPr>
        </p:nvSpPr>
        <p:spPr/>
        <p:txBody>
          <a:bodyPr/>
          <a:lstStyle>
            <a:lvl1pPr>
              <a:defRPr/>
            </a:lvl1pPr>
          </a:lstStyle>
          <a:p>
            <a:pPr>
              <a:defRPr/>
            </a:pPr>
            <a:endParaRPr lang="en-US" altLang="en-US"/>
          </a:p>
        </p:txBody>
      </p:sp>
      <p:sp>
        <p:nvSpPr>
          <p:cNvPr id="7" name="Slide Number Placeholder 5">
            <a:extLst>
              <a:ext uri="{FF2B5EF4-FFF2-40B4-BE49-F238E27FC236}">
                <a16:creationId xmlns:a16="http://schemas.microsoft.com/office/drawing/2014/main" id="{5C5A171C-C988-C760-1BEF-7513849B77DB}"/>
              </a:ext>
            </a:extLst>
          </p:cNvPr>
          <p:cNvSpPr>
            <a:spLocks noGrp="1"/>
          </p:cNvSpPr>
          <p:nvPr>
            <p:ph type="sldNum" sz="quarter" idx="16"/>
          </p:nvPr>
        </p:nvSpPr>
        <p:spPr/>
        <p:txBody>
          <a:bodyPr/>
          <a:lstStyle>
            <a:lvl1pPr>
              <a:defRPr smtClean="0"/>
            </a:lvl1pPr>
          </a:lstStyle>
          <a:p>
            <a:pPr>
              <a:defRPr/>
            </a:pPr>
            <a:fld id="{9A09E48E-AC48-4FED-B234-8F7699534355}" type="slidenum">
              <a:rPr lang="en-US" altLang="en-US"/>
              <a:pPr>
                <a:defRPr/>
              </a:pPr>
              <a:t>‹#›</a:t>
            </a:fld>
            <a:endParaRPr lang="en-US" altLang="en-US"/>
          </a:p>
        </p:txBody>
      </p:sp>
    </p:spTree>
    <p:extLst>
      <p:ext uri="{BB962C8B-B14F-4D97-AF65-F5344CB8AC3E}">
        <p14:creationId xmlns:p14="http://schemas.microsoft.com/office/powerpoint/2010/main" val="27666375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80DDA57-FCC3-01AB-11D4-3C52D80ED27D}"/>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5A0B1DD3-5347-5EB1-7535-DE1221E39EDE}"/>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D871BC7F-CEA1-0677-7E19-A0A737C5E552}"/>
              </a:ext>
            </a:extLst>
          </p:cNvPr>
          <p:cNvSpPr>
            <a:spLocks noGrp="1"/>
          </p:cNvSpPr>
          <p:nvPr>
            <p:ph type="sldNum" sz="quarter" idx="12"/>
          </p:nvPr>
        </p:nvSpPr>
        <p:spPr/>
        <p:txBody>
          <a:bodyPr/>
          <a:lstStyle>
            <a:lvl1pPr>
              <a:defRPr smtClean="0"/>
            </a:lvl1pPr>
          </a:lstStyle>
          <a:p>
            <a:pPr>
              <a:defRPr/>
            </a:pPr>
            <a:fld id="{FC9C2309-8C63-4612-B671-F3E2CEA3D843}" type="slidenum">
              <a:rPr lang="en-US" altLang="en-US"/>
              <a:pPr>
                <a:defRPr/>
              </a:pPr>
              <a:t>‹#›</a:t>
            </a:fld>
            <a:endParaRPr lang="en-US" altLang="en-US"/>
          </a:p>
        </p:txBody>
      </p:sp>
    </p:spTree>
    <p:extLst>
      <p:ext uri="{BB962C8B-B14F-4D97-AF65-F5344CB8AC3E}">
        <p14:creationId xmlns:p14="http://schemas.microsoft.com/office/powerpoint/2010/main" val="3959018776"/>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4" y="609601"/>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812587" y="609601"/>
            <a:ext cx="6924898" cy="52514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236FA4F-B846-FFCF-CA80-98F71AB6E02B}"/>
              </a:ext>
            </a:extLst>
          </p:cNvPr>
          <p:cNvSpPr>
            <a:spLocks noGrp="1"/>
          </p:cNvSpPr>
          <p:nvPr>
            <p:ph type="dt" sz="half" idx="10"/>
          </p:nvPr>
        </p:nvSpPr>
        <p:spPr/>
        <p:txBody>
          <a:bodyPr/>
          <a:lstStyle>
            <a:lvl1pPr>
              <a:defRPr/>
            </a:lvl1pPr>
          </a:lstStyle>
          <a:p>
            <a:pPr>
              <a:defRPr/>
            </a:pPr>
            <a:endParaRPr lang="en-US" altLang="en-US"/>
          </a:p>
        </p:txBody>
      </p:sp>
      <p:sp>
        <p:nvSpPr>
          <p:cNvPr id="5" name="Footer Placeholder 4">
            <a:extLst>
              <a:ext uri="{FF2B5EF4-FFF2-40B4-BE49-F238E27FC236}">
                <a16:creationId xmlns:a16="http://schemas.microsoft.com/office/drawing/2014/main" id="{6D06F827-0338-4EE9-3F1F-78FE463B070F}"/>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74E31370-1F2F-E239-9965-29833529E933}"/>
              </a:ext>
            </a:extLst>
          </p:cNvPr>
          <p:cNvSpPr>
            <a:spLocks noGrp="1"/>
          </p:cNvSpPr>
          <p:nvPr>
            <p:ph type="sldNum" sz="quarter" idx="12"/>
          </p:nvPr>
        </p:nvSpPr>
        <p:spPr/>
        <p:txBody>
          <a:bodyPr/>
          <a:lstStyle>
            <a:lvl1pPr>
              <a:defRPr smtClean="0"/>
            </a:lvl1pPr>
          </a:lstStyle>
          <a:p>
            <a:pPr>
              <a:defRPr/>
            </a:pPr>
            <a:fld id="{E43646F2-92AD-4F2F-968C-CDBE4630371D}" type="slidenum">
              <a:rPr lang="en-US" altLang="en-US"/>
              <a:pPr>
                <a:defRPr/>
              </a:pPr>
              <a:t>‹#›</a:t>
            </a:fld>
            <a:endParaRPr lang="en-US" altLang="en-US"/>
          </a:p>
        </p:txBody>
      </p:sp>
    </p:spTree>
    <p:extLst>
      <p:ext uri="{BB962C8B-B14F-4D97-AF65-F5344CB8AC3E}">
        <p14:creationId xmlns:p14="http://schemas.microsoft.com/office/powerpoint/2010/main" val="2848778646"/>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7813"/>
            <a:ext cx="10969943" cy="1143000"/>
          </a:xfrm>
        </p:spPr>
        <p:txBody>
          <a:bodyPr/>
          <a:lstStyle/>
          <a:p>
            <a:r>
              <a:rPr lang="en-US"/>
              <a:t>Click to edit Master title style</a:t>
            </a:r>
          </a:p>
        </p:txBody>
      </p:sp>
      <p:sp>
        <p:nvSpPr>
          <p:cNvPr id="3" name="Text Placeholder 2"/>
          <p:cNvSpPr>
            <a:spLocks noGrp="1"/>
          </p:cNvSpPr>
          <p:nvPr>
            <p:ph type="body" sz="half" idx="1"/>
          </p:nvPr>
        </p:nvSpPr>
        <p:spPr>
          <a:xfrm>
            <a:off x="609441" y="1600201"/>
            <a:ext cx="5383398"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5986" y="1600201"/>
            <a:ext cx="5383398"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9F361C0-5A3A-F6F7-3AB6-B9769911BA10}"/>
              </a:ext>
            </a:extLst>
          </p:cNvPr>
          <p:cNvSpPr>
            <a:spLocks noGrp="1"/>
          </p:cNvSpPr>
          <p:nvPr>
            <p:ph type="dt" sz="half" idx="10"/>
          </p:nvPr>
        </p:nvSpPr>
        <p:spPr>
          <a:xfrm>
            <a:off x="609441" y="6248400"/>
            <a:ext cx="2844059" cy="457200"/>
          </a:xfrm>
        </p:spPr>
        <p:txBody>
          <a:bodyPr/>
          <a:lstStyle>
            <a:lvl1pPr>
              <a:defRPr/>
            </a:lvl1pPr>
          </a:lstStyle>
          <a:p>
            <a:pPr>
              <a:defRPr/>
            </a:pPr>
            <a:endParaRPr lang="en-US" altLang="en-US"/>
          </a:p>
        </p:txBody>
      </p:sp>
      <p:sp>
        <p:nvSpPr>
          <p:cNvPr id="6" name="Footer Placeholder 5">
            <a:extLst>
              <a:ext uri="{FF2B5EF4-FFF2-40B4-BE49-F238E27FC236}">
                <a16:creationId xmlns:a16="http://schemas.microsoft.com/office/drawing/2014/main" id="{5A5945C8-0AE9-F51C-5ED9-35C3C6ED4C32}"/>
              </a:ext>
            </a:extLst>
          </p:cNvPr>
          <p:cNvSpPr>
            <a:spLocks noGrp="1"/>
          </p:cNvSpPr>
          <p:nvPr>
            <p:ph type="ftr" sz="quarter" idx="11"/>
          </p:nvPr>
        </p:nvSpPr>
        <p:spPr>
          <a:xfrm>
            <a:off x="4164515" y="6248400"/>
            <a:ext cx="3859795" cy="457200"/>
          </a:xfrm>
        </p:spPr>
        <p:txBody>
          <a:bodyPr/>
          <a:lstStyle>
            <a:lvl1pPr>
              <a:defRPr/>
            </a:lvl1pPr>
          </a:lstStyle>
          <a:p>
            <a:pPr>
              <a:defRPr/>
            </a:pPr>
            <a:endParaRPr lang="en-US" altLang="en-US"/>
          </a:p>
        </p:txBody>
      </p:sp>
      <p:sp>
        <p:nvSpPr>
          <p:cNvPr id="7" name="Slide Number Placeholder 6">
            <a:extLst>
              <a:ext uri="{FF2B5EF4-FFF2-40B4-BE49-F238E27FC236}">
                <a16:creationId xmlns:a16="http://schemas.microsoft.com/office/drawing/2014/main" id="{942D6B7A-2F2D-A644-B5B0-7495DE36B698}"/>
              </a:ext>
            </a:extLst>
          </p:cNvPr>
          <p:cNvSpPr>
            <a:spLocks noGrp="1"/>
          </p:cNvSpPr>
          <p:nvPr>
            <p:ph type="sldNum" sz="quarter" idx="12"/>
          </p:nvPr>
        </p:nvSpPr>
        <p:spPr>
          <a:xfrm>
            <a:off x="8735325" y="6248400"/>
            <a:ext cx="2844059" cy="457200"/>
          </a:xfrm>
        </p:spPr>
        <p:txBody>
          <a:bodyPr/>
          <a:lstStyle>
            <a:lvl1pPr>
              <a:defRPr smtClean="0"/>
            </a:lvl1pPr>
          </a:lstStyle>
          <a:p>
            <a:pPr>
              <a:defRPr/>
            </a:pPr>
            <a:fld id="{5826F924-F3B8-46E3-B0D2-7070F12FFC11}" type="slidenum">
              <a:rPr lang="en-US" altLang="en-US"/>
              <a:pPr>
                <a:defRPr/>
              </a:pPr>
              <a:t>‹#›</a:t>
            </a:fld>
            <a:endParaRPr lang="en-US" altLang="en-US"/>
          </a:p>
        </p:txBody>
      </p:sp>
    </p:spTree>
    <p:extLst>
      <p:ext uri="{BB962C8B-B14F-4D97-AF65-F5344CB8AC3E}">
        <p14:creationId xmlns:p14="http://schemas.microsoft.com/office/powerpoint/2010/main" val="2017113645"/>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441" y="277813"/>
            <a:ext cx="10969943" cy="1143000"/>
          </a:xfrm>
        </p:spPr>
        <p:txBody>
          <a:bodyPr/>
          <a:lstStyle/>
          <a:p>
            <a:r>
              <a:rPr lang="en-US"/>
              <a:t>Click to edit Master title style</a:t>
            </a:r>
          </a:p>
        </p:txBody>
      </p:sp>
      <p:sp>
        <p:nvSpPr>
          <p:cNvPr id="3" name="Text Placeholder 2"/>
          <p:cNvSpPr>
            <a:spLocks noGrp="1"/>
          </p:cNvSpPr>
          <p:nvPr>
            <p:ph type="body" sz="half" idx="1"/>
          </p:nvPr>
        </p:nvSpPr>
        <p:spPr>
          <a:xfrm>
            <a:off x="609441" y="1600201"/>
            <a:ext cx="5383398"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5986" y="1600201"/>
            <a:ext cx="5383398"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195986" y="3941763"/>
            <a:ext cx="5383398"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a:extLst>
              <a:ext uri="{FF2B5EF4-FFF2-40B4-BE49-F238E27FC236}">
                <a16:creationId xmlns:a16="http://schemas.microsoft.com/office/drawing/2014/main" id="{A1046422-5C50-E30C-1B72-BAB0126C8EA3}"/>
              </a:ext>
            </a:extLst>
          </p:cNvPr>
          <p:cNvSpPr>
            <a:spLocks noGrp="1"/>
          </p:cNvSpPr>
          <p:nvPr>
            <p:ph type="dt" sz="half" idx="10"/>
          </p:nvPr>
        </p:nvSpPr>
        <p:spPr>
          <a:xfrm>
            <a:off x="609441" y="6248400"/>
            <a:ext cx="2844059" cy="457200"/>
          </a:xfrm>
        </p:spPr>
        <p:txBody>
          <a:bodyPr/>
          <a:lstStyle>
            <a:lvl1pPr>
              <a:defRPr/>
            </a:lvl1pPr>
          </a:lstStyle>
          <a:p>
            <a:pPr>
              <a:defRPr/>
            </a:pPr>
            <a:endParaRPr lang="en-US" altLang="en-US"/>
          </a:p>
        </p:txBody>
      </p:sp>
      <p:sp>
        <p:nvSpPr>
          <p:cNvPr id="7" name="Footer Placeholder 6">
            <a:extLst>
              <a:ext uri="{FF2B5EF4-FFF2-40B4-BE49-F238E27FC236}">
                <a16:creationId xmlns:a16="http://schemas.microsoft.com/office/drawing/2014/main" id="{AC24B8A6-CFA1-A056-3392-2F9628F02F7B}"/>
              </a:ext>
            </a:extLst>
          </p:cNvPr>
          <p:cNvSpPr>
            <a:spLocks noGrp="1"/>
          </p:cNvSpPr>
          <p:nvPr>
            <p:ph type="ftr" sz="quarter" idx="11"/>
          </p:nvPr>
        </p:nvSpPr>
        <p:spPr>
          <a:xfrm>
            <a:off x="4164515" y="6248400"/>
            <a:ext cx="3859795" cy="457200"/>
          </a:xfrm>
        </p:spPr>
        <p:txBody>
          <a:bodyPr/>
          <a:lstStyle>
            <a:lvl1pPr>
              <a:defRPr/>
            </a:lvl1pPr>
          </a:lstStyle>
          <a:p>
            <a:pPr>
              <a:defRPr/>
            </a:pPr>
            <a:endParaRPr lang="en-US" altLang="en-US"/>
          </a:p>
        </p:txBody>
      </p:sp>
      <p:sp>
        <p:nvSpPr>
          <p:cNvPr id="8" name="Slide Number Placeholder 7">
            <a:extLst>
              <a:ext uri="{FF2B5EF4-FFF2-40B4-BE49-F238E27FC236}">
                <a16:creationId xmlns:a16="http://schemas.microsoft.com/office/drawing/2014/main" id="{87A90965-D01E-E075-DD29-110F56E886C8}"/>
              </a:ext>
            </a:extLst>
          </p:cNvPr>
          <p:cNvSpPr>
            <a:spLocks noGrp="1"/>
          </p:cNvSpPr>
          <p:nvPr>
            <p:ph type="sldNum" sz="quarter" idx="12"/>
          </p:nvPr>
        </p:nvSpPr>
        <p:spPr>
          <a:xfrm>
            <a:off x="8735325" y="6248400"/>
            <a:ext cx="2844059" cy="457200"/>
          </a:xfrm>
        </p:spPr>
        <p:txBody>
          <a:bodyPr/>
          <a:lstStyle>
            <a:lvl1pPr>
              <a:defRPr smtClean="0"/>
            </a:lvl1pPr>
          </a:lstStyle>
          <a:p>
            <a:pPr>
              <a:defRPr/>
            </a:pPr>
            <a:fld id="{AB0B27EE-CD0E-4F71-B653-25057C806750}" type="slidenum">
              <a:rPr lang="en-US" altLang="en-US"/>
              <a:pPr>
                <a:defRPr/>
              </a:pPr>
              <a:t>‹#›</a:t>
            </a:fld>
            <a:endParaRPr lang="en-US" altLang="en-US"/>
          </a:p>
        </p:txBody>
      </p:sp>
    </p:spTree>
    <p:extLst>
      <p:ext uri="{BB962C8B-B14F-4D97-AF65-F5344CB8AC3E}">
        <p14:creationId xmlns:p14="http://schemas.microsoft.com/office/powerpoint/2010/main" val="268627025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a:p>
        </p:txBody>
      </p:sp>
      <p:sp>
        <p:nvSpPr>
          <p:cNvPr id="3" name="Text Placeholder 2"/>
          <p:cNvSpPr>
            <a:spLocks noGrp="1"/>
          </p:cNvSpPr>
          <p:nvPr>
            <p:ph type="body" idx="1"/>
          </p:nvPr>
        </p:nvSpPr>
        <p:spPr>
          <a:xfrm>
            <a:off x="1522413"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2413" y="2743200"/>
            <a:ext cx="4416552" cy="3429001"/>
          </a:xfrm>
        </p:spPr>
        <p:txBody>
          <a:bodyPr/>
          <a:lstStyle>
            <a:lvl1pPr>
              <a:defRPr sz="2400"/>
            </a:lvl1pPr>
            <a:lvl2pPr>
              <a:defRPr sz="2000"/>
            </a:lvl2pPr>
            <a:lvl3pPr>
              <a:defRPr sz="1800"/>
            </a:lvl3pPr>
            <a:lvl4pPr>
              <a:defRPr sz="1600"/>
            </a:lvl4pPr>
            <a:lvl5pPr>
              <a:defRPr sz="1600"/>
            </a:lvl5pPr>
            <a:lvl6pPr marL="1920240">
              <a:defRPr sz="1600"/>
            </a:lvl6pPr>
            <a:lvl7pPr marL="1920240">
              <a:defRPr sz="1600"/>
            </a:lvl7pPr>
            <a:lvl8pPr marL="1920240">
              <a:defRPr sz="1600" baseline="0"/>
            </a:lvl8pPr>
            <a:lvl9pPr marL="1920240">
              <a:defRPr sz="16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246812" y="1905000"/>
            <a:ext cx="4416552" cy="762000"/>
          </a:xfrm>
        </p:spPr>
        <p:txBody>
          <a:bodyPr anchor="ctr">
            <a:norm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46812" y="2743200"/>
            <a:ext cx="4416552" cy="3429001"/>
          </a:xfrm>
        </p:spPr>
        <p:txBody>
          <a:bodyPr/>
          <a:lstStyle>
            <a:lvl1pPr>
              <a:defRPr sz="2400"/>
            </a:lvl1pPr>
            <a:lvl2pPr>
              <a:defRPr sz="2000"/>
            </a:lvl2pPr>
            <a:lvl3pPr>
              <a:defRPr sz="1800"/>
            </a:lvl3pPr>
            <a:lvl4pPr>
              <a:defRPr sz="1600"/>
            </a:lvl4pPr>
            <a:lvl5pPr marL="1920240">
              <a:defRPr sz="1600"/>
            </a:lvl5pPr>
            <a:lvl6pPr marL="1920240">
              <a:defRPr sz="1600"/>
            </a:lvl6pPr>
            <a:lvl7pPr marL="1920240">
              <a:defRPr sz="1600"/>
            </a:lvl7pPr>
            <a:lvl8pPr marL="1920240">
              <a:defRPr sz="1600"/>
            </a:lvl8pPr>
            <a:lvl9pPr marL="1920240">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3"/>
          <p:cNvSpPr>
            <a:spLocks noGrp="1"/>
          </p:cNvSpPr>
          <p:nvPr>
            <p:ph type="dt" sz="half" idx="10"/>
          </p:nvPr>
        </p:nvSpPr>
        <p:spPr/>
        <p:txBody>
          <a:bodyPr/>
          <a:lstStyle>
            <a:lvl1pPr>
              <a:defRPr/>
            </a:lvl1pPr>
          </a:lstStyle>
          <a:p>
            <a:pPr>
              <a:defRPr/>
            </a:pPr>
            <a:fld id="{690FAD0E-ACF5-4D63-B964-3BBCC3B90F3F}" type="datetimeFigureOut">
              <a:rPr lang="en-US"/>
              <a:pPr>
                <a:defRPr/>
              </a:pPr>
              <a:t>8/23/2024</a:t>
            </a:fld>
            <a:endParaRPr/>
          </a:p>
        </p:txBody>
      </p:sp>
      <p:sp>
        <p:nvSpPr>
          <p:cNvPr id="8" name="Footer Placeholder 4"/>
          <p:cNvSpPr>
            <a:spLocks noGrp="1"/>
          </p:cNvSpPr>
          <p:nvPr>
            <p:ph type="ftr" sz="quarter" idx="11"/>
          </p:nvPr>
        </p:nvSpPr>
        <p:spPr/>
        <p:txBody>
          <a:bodyPr/>
          <a:lstStyle>
            <a:lvl1pPr>
              <a:defRPr/>
            </a:lvl1pPr>
          </a:lstStyle>
          <a:p>
            <a:pPr>
              <a:defRPr/>
            </a:pPr>
            <a:endParaRPr/>
          </a:p>
        </p:txBody>
      </p:sp>
      <p:sp>
        <p:nvSpPr>
          <p:cNvPr id="9" name="Slide Number Placeholder 5"/>
          <p:cNvSpPr>
            <a:spLocks noGrp="1"/>
          </p:cNvSpPr>
          <p:nvPr>
            <p:ph type="sldNum" sz="quarter" idx="12"/>
          </p:nvPr>
        </p:nvSpPr>
        <p:spPr/>
        <p:txBody>
          <a:bodyPr/>
          <a:lstStyle>
            <a:lvl1pPr>
              <a:defRPr/>
            </a:lvl1pPr>
          </a:lstStyle>
          <a:p>
            <a:pPr>
              <a:defRPr/>
            </a:pPr>
            <a:fld id="{A4479F60-BEAB-41BA-82BA-28A7EEAE4693}" type="slidenum">
              <a:rPr/>
              <a:pPr>
                <a:defRPr/>
              </a:pPr>
              <a:t>‹#›</a:t>
            </a:fld>
            <a:endParaRPr/>
          </a:p>
        </p:txBody>
      </p:sp>
    </p:spTree>
  </p:cSld>
  <p:clrMapOvr>
    <a:masterClrMapping/>
  </p:clrMapOvr>
  <p:transition spd="slow">
    <p:split orient="vert"/>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fld id="{7F534AFA-2C59-4B28-AB29-51D69A822EE9}" type="datetimeFigureOut">
              <a:rPr lang="en-US"/>
              <a:pPr>
                <a:defRPr/>
              </a:pPr>
              <a:t>8/23/2024</a:t>
            </a:fld>
            <a:endParaRPr/>
          </a:p>
        </p:txBody>
      </p:sp>
      <p:sp>
        <p:nvSpPr>
          <p:cNvPr id="4" name="Footer Placeholder 4"/>
          <p:cNvSpPr>
            <a:spLocks noGrp="1"/>
          </p:cNvSpPr>
          <p:nvPr>
            <p:ph type="ftr" sz="quarter" idx="11"/>
          </p:nvPr>
        </p:nvSpPr>
        <p:spPr/>
        <p:txBody>
          <a:bodyPr/>
          <a:lstStyle>
            <a:lvl1pPr>
              <a:defRPr/>
            </a:lvl1pPr>
          </a:lstStyle>
          <a:p>
            <a:pPr>
              <a:defRPr/>
            </a:pPr>
            <a:endParaRPr/>
          </a:p>
        </p:txBody>
      </p:sp>
      <p:sp>
        <p:nvSpPr>
          <p:cNvPr id="5" name="Slide Number Placeholder 5"/>
          <p:cNvSpPr>
            <a:spLocks noGrp="1"/>
          </p:cNvSpPr>
          <p:nvPr>
            <p:ph type="sldNum" sz="quarter" idx="12"/>
          </p:nvPr>
        </p:nvSpPr>
        <p:spPr/>
        <p:txBody>
          <a:bodyPr/>
          <a:lstStyle>
            <a:lvl1pPr>
              <a:defRPr/>
            </a:lvl1pPr>
          </a:lstStyle>
          <a:p>
            <a:pPr>
              <a:defRPr/>
            </a:pPr>
            <a:fld id="{66CE3E87-3F6B-4057-BC73-9502ED1596D4}" type="slidenum">
              <a:rPr/>
              <a:pPr>
                <a:defRPr/>
              </a:pPr>
              <a:t>‹#›</a:t>
            </a:fld>
            <a:endParaRPr/>
          </a:p>
        </p:txBody>
      </p:sp>
    </p:spTree>
  </p:cSld>
  <p:clrMapOvr>
    <a:masterClrMapping/>
  </p:clrMapOvr>
  <p:transition spd="slow">
    <p:split orient="vert"/>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Picture 5"/>
          <p:cNvPicPr>
            <a:picLocks noChangeAspect="1"/>
          </p:cNvPicPr>
          <p:nvPr/>
        </p:nvPicPr>
        <p:blipFill>
          <a:blip r:embed="rId2"/>
          <a:srcRect/>
          <a:stretch>
            <a:fillRect/>
          </a:stretch>
        </p:blipFill>
        <p:spPr bwMode="hidden">
          <a:xfrm>
            <a:off x="0" y="0"/>
            <a:ext cx="12188825" cy="6858000"/>
          </a:xfrm>
          <a:prstGeom prst="rect">
            <a:avLst/>
          </a:prstGeom>
          <a:noFill/>
          <a:ln w="9525">
            <a:noFill/>
            <a:miter lim="800000"/>
            <a:headEnd/>
            <a:tailEnd/>
          </a:ln>
        </p:spPr>
      </p:pic>
      <p:sp>
        <p:nvSpPr>
          <p:cNvPr id="3" name="Rectangle 4"/>
          <p:cNvSpPr/>
          <p:nvPr/>
        </p:nvSpPr>
        <p:spPr bwMode="hidden">
          <a:xfrm>
            <a:off x="0" y="0"/>
            <a:ext cx="12188825" cy="68580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4" name="Date Placeholder 1"/>
          <p:cNvSpPr>
            <a:spLocks noGrp="1"/>
          </p:cNvSpPr>
          <p:nvPr>
            <p:ph type="dt" sz="half" idx="10"/>
          </p:nvPr>
        </p:nvSpPr>
        <p:spPr/>
        <p:txBody>
          <a:bodyPr/>
          <a:lstStyle>
            <a:lvl1pPr>
              <a:defRPr/>
            </a:lvl1pPr>
          </a:lstStyle>
          <a:p>
            <a:pPr>
              <a:defRPr/>
            </a:pPr>
            <a:fld id="{E0488612-5AB9-4D33-97F9-FBFFC1421F92}" type="datetimeFigureOut">
              <a:rPr lang="en-US"/>
              <a:pPr>
                <a:defRPr/>
              </a:pPr>
              <a:t>8/23/2024</a:t>
            </a:fld>
            <a:endParaRPr/>
          </a:p>
        </p:txBody>
      </p:sp>
      <p:sp>
        <p:nvSpPr>
          <p:cNvPr id="5" name="Footer Placeholder 2"/>
          <p:cNvSpPr>
            <a:spLocks noGrp="1"/>
          </p:cNvSpPr>
          <p:nvPr>
            <p:ph type="ftr" sz="quarter" idx="11"/>
          </p:nvPr>
        </p:nvSpPr>
        <p:spPr/>
        <p:txBody>
          <a:bodyPr/>
          <a:lstStyle>
            <a:lvl1pPr>
              <a:defRPr/>
            </a:lvl1pPr>
          </a:lstStyle>
          <a:p>
            <a:pPr>
              <a:defRPr/>
            </a:pPr>
            <a:endParaRPr/>
          </a:p>
        </p:txBody>
      </p:sp>
      <p:sp>
        <p:nvSpPr>
          <p:cNvPr id="6" name="Slide Number Placeholder 3"/>
          <p:cNvSpPr>
            <a:spLocks noGrp="1"/>
          </p:cNvSpPr>
          <p:nvPr>
            <p:ph type="sldNum" sz="quarter" idx="12"/>
          </p:nvPr>
        </p:nvSpPr>
        <p:spPr/>
        <p:txBody>
          <a:bodyPr/>
          <a:lstStyle>
            <a:lvl1pPr>
              <a:defRPr/>
            </a:lvl1pPr>
          </a:lstStyle>
          <a:p>
            <a:pPr>
              <a:defRPr/>
            </a:pPr>
            <a:fld id="{47A3F409-4621-4A22-8FFD-199033BD5511}" type="slidenum">
              <a:rPr/>
              <a:pPr>
                <a:defRPr/>
              </a:pPr>
              <a:t>‹#›</a:t>
            </a:fld>
            <a:endParaRPr/>
          </a:p>
        </p:txBody>
      </p:sp>
    </p:spTree>
  </p:cSld>
  <p:clrMapOvr>
    <a:masterClrMapping/>
  </p:clrMapOvr>
  <p:transition spd="slow">
    <p:split orient="vert"/>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Freeform 15"/>
          <p:cNvSpPr>
            <a:spLocks/>
          </p:cNvSpPr>
          <p:nvPr/>
        </p:nvSpPr>
        <p:spPr bwMode="auto">
          <a:xfrm>
            <a:off x="4494213" y="1905000"/>
            <a:ext cx="6154737" cy="4251325"/>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a:lstStyle/>
          <a:p>
            <a:pPr fontAlgn="auto">
              <a:spcBef>
                <a:spcPts val="0"/>
              </a:spcBef>
              <a:spcAft>
                <a:spcPts val="0"/>
              </a:spcAft>
              <a:defRPr/>
            </a:pPr>
            <a:endParaRPr>
              <a:latin typeface="+mn-lt"/>
              <a:cs typeface="+mn-cs"/>
            </a:endParaRPr>
          </a:p>
        </p:txBody>
      </p:sp>
      <p:sp>
        <p:nvSpPr>
          <p:cNvPr id="2" name="Title 1"/>
          <p:cNvSpPr>
            <a:spLocks noGrp="1"/>
          </p:cNvSpPr>
          <p:nvPr>
            <p:ph type="title"/>
          </p:nvPr>
        </p:nvSpPr>
        <p:spPr/>
        <p:txBody>
          <a:bodyPr>
            <a:normAutofit/>
          </a:bodyPr>
          <a:lstStyle>
            <a:lvl1pPr algn="l">
              <a:defRPr sz="3600" b="0"/>
            </a:lvl1pPr>
          </a:lstStyle>
          <a:p>
            <a:r>
              <a:rPr lang="en-US"/>
              <a:t>Click to edit Master title style</a:t>
            </a:r>
            <a:endParaRPr/>
          </a:p>
        </p:txBody>
      </p:sp>
      <p:sp>
        <p:nvSpPr>
          <p:cNvPr id="4" name="Text Placeholder 3"/>
          <p:cNvSpPr>
            <a:spLocks noGrp="1"/>
          </p:cNvSpPr>
          <p:nvPr>
            <p:ph type="body" sz="half" idx="2"/>
          </p:nvPr>
        </p:nvSpPr>
        <p:spPr>
          <a:xfrm>
            <a:off x="1522413"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Content Placeholder 2"/>
          <p:cNvSpPr>
            <a:spLocks noGrp="1"/>
          </p:cNvSpPr>
          <p:nvPr>
            <p:ph idx="1"/>
          </p:nvPr>
        </p:nvSpPr>
        <p:spPr>
          <a:xfrm>
            <a:off x="4675568" y="2087880"/>
            <a:ext cx="5791200" cy="38862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Date Placeholder 4"/>
          <p:cNvSpPr>
            <a:spLocks noGrp="1"/>
          </p:cNvSpPr>
          <p:nvPr>
            <p:ph type="dt" sz="half" idx="10"/>
          </p:nvPr>
        </p:nvSpPr>
        <p:spPr/>
        <p:txBody>
          <a:bodyPr/>
          <a:lstStyle>
            <a:lvl1pPr>
              <a:defRPr/>
            </a:lvl1pPr>
          </a:lstStyle>
          <a:p>
            <a:pPr>
              <a:defRPr/>
            </a:pPr>
            <a:fld id="{727DF928-7F13-4CBA-AF02-34266F467463}" type="datetimeFigureOut">
              <a:rPr lang="en-US"/>
              <a:pPr>
                <a:defRPr/>
              </a:pPr>
              <a:t>8/23/2024</a:t>
            </a:fld>
            <a:endParaRPr/>
          </a:p>
        </p:txBody>
      </p:sp>
      <p:sp>
        <p:nvSpPr>
          <p:cNvPr id="7" name="Footer Placeholder 5"/>
          <p:cNvSpPr>
            <a:spLocks noGrp="1"/>
          </p:cNvSpPr>
          <p:nvPr>
            <p:ph type="ftr" sz="quarter" idx="11"/>
          </p:nvPr>
        </p:nvSpPr>
        <p:spPr/>
        <p:txBody>
          <a:bodyPr/>
          <a:lstStyle>
            <a:lvl1pPr>
              <a:defRPr/>
            </a:lvl1pPr>
          </a:lstStyle>
          <a:p>
            <a:pPr>
              <a:defRPr/>
            </a:pPr>
            <a:endParaRPr/>
          </a:p>
        </p:txBody>
      </p:sp>
      <p:sp>
        <p:nvSpPr>
          <p:cNvPr id="8" name="Slide Number Placeholder 6"/>
          <p:cNvSpPr>
            <a:spLocks noGrp="1"/>
          </p:cNvSpPr>
          <p:nvPr>
            <p:ph type="sldNum" sz="quarter" idx="12"/>
          </p:nvPr>
        </p:nvSpPr>
        <p:spPr/>
        <p:txBody>
          <a:bodyPr/>
          <a:lstStyle>
            <a:lvl1pPr>
              <a:defRPr/>
            </a:lvl1pPr>
          </a:lstStyle>
          <a:p>
            <a:pPr>
              <a:defRPr/>
            </a:pPr>
            <a:fld id="{9FEE0E77-7046-43AC-B063-5BED04BFA815}" type="slidenum">
              <a:rPr/>
              <a:pPr>
                <a:defRPr/>
              </a:pPr>
              <a:t>‹#›</a:t>
            </a:fld>
            <a:endParaRPr/>
          </a:p>
        </p:txBody>
      </p:sp>
    </p:spTree>
  </p:cSld>
  <p:clrMapOvr>
    <a:masterClrMapping/>
  </p:clrMapOvr>
  <p:transition spd="slow">
    <p:split orient="vert"/>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5" name="Freeform 15"/>
          <p:cNvSpPr>
            <a:spLocks/>
          </p:cNvSpPr>
          <p:nvPr/>
        </p:nvSpPr>
        <p:spPr bwMode="auto">
          <a:xfrm>
            <a:off x="1520825" y="1905000"/>
            <a:ext cx="6154738" cy="4251325"/>
          </a:xfrm>
          <a:custGeom>
            <a:avLst/>
            <a:gdLst>
              <a:gd name="T0" fmla="*/ 696 w 1967"/>
              <a:gd name="T1" fmla="*/ 1361 h 1369"/>
              <a:gd name="T2" fmla="*/ 618 w 1967"/>
              <a:gd name="T3" fmla="*/ 1360 h 1369"/>
              <a:gd name="T4" fmla="*/ 517 w 1967"/>
              <a:gd name="T5" fmla="*/ 1359 h 1369"/>
              <a:gd name="T6" fmla="*/ 443 w 1967"/>
              <a:gd name="T7" fmla="*/ 1361 h 1369"/>
              <a:gd name="T8" fmla="*/ 361 w 1967"/>
              <a:gd name="T9" fmla="*/ 1358 h 1369"/>
              <a:gd name="T10" fmla="*/ 260 w 1967"/>
              <a:gd name="T11" fmla="*/ 1359 h 1369"/>
              <a:gd name="T12" fmla="*/ 166 w 1967"/>
              <a:gd name="T13" fmla="*/ 1359 h 1369"/>
              <a:gd name="T14" fmla="*/ 104 w 1967"/>
              <a:gd name="T15" fmla="*/ 1356 h 1369"/>
              <a:gd name="T16" fmla="*/ 7 w 1967"/>
              <a:gd name="T17" fmla="*/ 1327 h 1369"/>
              <a:gd name="T18" fmla="*/ 7 w 1967"/>
              <a:gd name="T19" fmla="*/ 1226 h 1369"/>
              <a:gd name="T20" fmla="*/ 9 w 1967"/>
              <a:gd name="T21" fmla="*/ 1139 h 1369"/>
              <a:gd name="T22" fmla="*/ 4 w 1967"/>
              <a:gd name="T23" fmla="*/ 1042 h 1369"/>
              <a:gd name="T24" fmla="*/ 9 w 1967"/>
              <a:gd name="T25" fmla="*/ 896 h 1369"/>
              <a:gd name="T26" fmla="*/ 7 w 1967"/>
              <a:gd name="T27" fmla="*/ 758 h 1369"/>
              <a:gd name="T28" fmla="*/ 9 w 1967"/>
              <a:gd name="T29" fmla="*/ 614 h 1369"/>
              <a:gd name="T30" fmla="*/ 5 w 1967"/>
              <a:gd name="T31" fmla="*/ 443 h 1369"/>
              <a:gd name="T32" fmla="*/ 9 w 1967"/>
              <a:gd name="T33" fmla="*/ 365 h 1369"/>
              <a:gd name="T34" fmla="*/ 5 w 1967"/>
              <a:gd name="T35" fmla="*/ 195 h 1369"/>
              <a:gd name="T36" fmla="*/ 6 w 1967"/>
              <a:gd name="T37" fmla="*/ 107 h 1369"/>
              <a:gd name="T38" fmla="*/ 8 w 1967"/>
              <a:gd name="T39" fmla="*/ 9 h 1369"/>
              <a:gd name="T40" fmla="*/ 120 w 1967"/>
              <a:gd name="T41" fmla="*/ 8 h 1369"/>
              <a:gd name="T42" fmla="*/ 192 w 1967"/>
              <a:gd name="T43" fmla="*/ 5 h 1369"/>
              <a:gd name="T44" fmla="*/ 279 w 1967"/>
              <a:gd name="T45" fmla="*/ 12 h 1369"/>
              <a:gd name="T46" fmla="*/ 374 w 1967"/>
              <a:gd name="T47" fmla="*/ 7 h 1369"/>
              <a:gd name="T48" fmla="*/ 447 w 1967"/>
              <a:gd name="T49" fmla="*/ 10 h 1369"/>
              <a:gd name="T50" fmla="*/ 552 w 1967"/>
              <a:gd name="T51" fmla="*/ 11 h 1369"/>
              <a:gd name="T52" fmla="*/ 630 w 1967"/>
              <a:gd name="T53" fmla="*/ 11 h 1369"/>
              <a:gd name="T54" fmla="*/ 706 w 1967"/>
              <a:gd name="T55" fmla="*/ 10 h 1369"/>
              <a:gd name="T56" fmla="*/ 799 w 1967"/>
              <a:gd name="T57" fmla="*/ 7 h 1369"/>
              <a:gd name="T58" fmla="*/ 879 w 1967"/>
              <a:gd name="T59" fmla="*/ 9 h 1369"/>
              <a:gd name="T60" fmla="*/ 956 w 1967"/>
              <a:gd name="T61" fmla="*/ 9 h 1369"/>
              <a:gd name="T62" fmla="*/ 1055 w 1967"/>
              <a:gd name="T63" fmla="*/ 12 h 1369"/>
              <a:gd name="T64" fmla="*/ 1188 w 1967"/>
              <a:gd name="T65" fmla="*/ 12 h 1369"/>
              <a:gd name="T66" fmla="*/ 1259 w 1967"/>
              <a:gd name="T67" fmla="*/ 9 h 1369"/>
              <a:gd name="T68" fmla="*/ 1378 w 1967"/>
              <a:gd name="T69" fmla="*/ 8 h 1369"/>
              <a:gd name="T70" fmla="*/ 1513 w 1967"/>
              <a:gd name="T71" fmla="*/ 10 h 1369"/>
              <a:gd name="T72" fmla="*/ 1634 w 1967"/>
              <a:gd name="T73" fmla="*/ 12 h 1369"/>
              <a:gd name="T74" fmla="*/ 1774 w 1967"/>
              <a:gd name="T75" fmla="*/ 11 h 1369"/>
              <a:gd name="T76" fmla="*/ 1869 w 1967"/>
              <a:gd name="T77" fmla="*/ 9 h 1369"/>
              <a:gd name="T78" fmla="*/ 1927 w 1967"/>
              <a:gd name="T79" fmla="*/ 6 h 1369"/>
              <a:gd name="T80" fmla="*/ 1963 w 1967"/>
              <a:gd name="T81" fmla="*/ 94 h 1369"/>
              <a:gd name="T82" fmla="*/ 1960 w 1967"/>
              <a:gd name="T83" fmla="*/ 185 h 1369"/>
              <a:gd name="T84" fmla="*/ 1959 w 1967"/>
              <a:gd name="T85" fmla="*/ 330 h 1369"/>
              <a:gd name="T86" fmla="*/ 1958 w 1967"/>
              <a:gd name="T87" fmla="*/ 428 h 1369"/>
              <a:gd name="T88" fmla="*/ 1958 w 1967"/>
              <a:gd name="T89" fmla="*/ 573 h 1369"/>
              <a:gd name="T90" fmla="*/ 1960 w 1967"/>
              <a:gd name="T91" fmla="*/ 721 h 1369"/>
              <a:gd name="T92" fmla="*/ 1957 w 1967"/>
              <a:gd name="T93" fmla="*/ 868 h 1369"/>
              <a:gd name="T94" fmla="*/ 1959 w 1967"/>
              <a:gd name="T95" fmla="*/ 1010 h 1369"/>
              <a:gd name="T96" fmla="*/ 1960 w 1967"/>
              <a:gd name="T97" fmla="*/ 1124 h 1369"/>
              <a:gd name="T98" fmla="*/ 1960 w 1967"/>
              <a:gd name="T99" fmla="*/ 1210 h 1369"/>
              <a:gd name="T100" fmla="*/ 1963 w 1967"/>
              <a:gd name="T101" fmla="*/ 1307 h 1369"/>
              <a:gd name="T102" fmla="*/ 1909 w 1967"/>
              <a:gd name="T103" fmla="*/ 1355 h 1369"/>
              <a:gd name="T104" fmla="*/ 1822 w 1967"/>
              <a:gd name="T105" fmla="*/ 1356 h 1369"/>
              <a:gd name="T106" fmla="*/ 1698 w 1967"/>
              <a:gd name="T107" fmla="*/ 1359 h 1369"/>
              <a:gd name="T108" fmla="*/ 1597 w 1967"/>
              <a:gd name="T109" fmla="*/ 1358 h 1369"/>
              <a:gd name="T110" fmla="*/ 1469 w 1967"/>
              <a:gd name="T111" fmla="*/ 1358 h 1369"/>
              <a:gd name="T112" fmla="*/ 1330 w 1967"/>
              <a:gd name="T113" fmla="*/ 1359 h 1369"/>
              <a:gd name="T114" fmla="*/ 1229 w 1967"/>
              <a:gd name="T115" fmla="*/ 1361 h 1369"/>
              <a:gd name="T116" fmla="*/ 1124 w 1967"/>
              <a:gd name="T117" fmla="*/ 1357 h 1369"/>
              <a:gd name="T118" fmla="*/ 981 w 1967"/>
              <a:gd name="T119" fmla="*/ 1363 h 1369"/>
              <a:gd name="T120" fmla="*/ 907 w 1967"/>
              <a:gd name="T121" fmla="*/ 1358 h 1369"/>
              <a:gd name="T122" fmla="*/ 830 w 1967"/>
              <a:gd name="T123" fmla="*/ 1358 h 1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967" h="1369">
                <a:moveTo>
                  <a:pt x="782" y="1369"/>
                </a:moveTo>
                <a:cubicBezTo>
                  <a:pt x="782" y="1360"/>
                  <a:pt x="782" y="1360"/>
                  <a:pt x="782" y="1360"/>
                </a:cubicBezTo>
                <a:cubicBezTo>
                  <a:pt x="777" y="1362"/>
                  <a:pt x="777" y="1362"/>
                  <a:pt x="777" y="1362"/>
                </a:cubicBezTo>
                <a:cubicBezTo>
                  <a:pt x="777" y="1361"/>
                  <a:pt x="777" y="1361"/>
                  <a:pt x="777" y="1361"/>
                </a:cubicBezTo>
                <a:cubicBezTo>
                  <a:pt x="774" y="1362"/>
                  <a:pt x="774" y="1362"/>
                  <a:pt x="774" y="1362"/>
                </a:cubicBezTo>
                <a:cubicBezTo>
                  <a:pt x="772" y="1359"/>
                  <a:pt x="772" y="1359"/>
                  <a:pt x="772" y="1359"/>
                </a:cubicBezTo>
                <a:cubicBezTo>
                  <a:pt x="761" y="1359"/>
                  <a:pt x="761" y="1359"/>
                  <a:pt x="761" y="1359"/>
                </a:cubicBezTo>
                <a:cubicBezTo>
                  <a:pt x="757" y="1360"/>
                  <a:pt x="752" y="1360"/>
                  <a:pt x="749" y="1359"/>
                </a:cubicBezTo>
                <a:cubicBezTo>
                  <a:pt x="747" y="1358"/>
                  <a:pt x="747" y="1358"/>
                  <a:pt x="747" y="1358"/>
                </a:cubicBezTo>
                <a:cubicBezTo>
                  <a:pt x="746" y="1356"/>
                  <a:pt x="746" y="1356"/>
                  <a:pt x="746" y="1356"/>
                </a:cubicBezTo>
                <a:cubicBezTo>
                  <a:pt x="738" y="1359"/>
                  <a:pt x="738" y="1359"/>
                  <a:pt x="738" y="1359"/>
                </a:cubicBezTo>
                <a:cubicBezTo>
                  <a:pt x="738" y="1357"/>
                  <a:pt x="738" y="1357"/>
                  <a:pt x="738" y="1357"/>
                </a:cubicBezTo>
                <a:cubicBezTo>
                  <a:pt x="733" y="1358"/>
                  <a:pt x="733" y="1358"/>
                  <a:pt x="733" y="1358"/>
                </a:cubicBezTo>
                <a:cubicBezTo>
                  <a:pt x="732" y="1359"/>
                  <a:pt x="732" y="1359"/>
                  <a:pt x="732" y="1359"/>
                </a:cubicBezTo>
                <a:cubicBezTo>
                  <a:pt x="730" y="1359"/>
                  <a:pt x="730" y="1359"/>
                  <a:pt x="730" y="1359"/>
                </a:cubicBezTo>
                <a:cubicBezTo>
                  <a:pt x="730" y="1362"/>
                  <a:pt x="730" y="1362"/>
                  <a:pt x="730" y="1362"/>
                </a:cubicBezTo>
                <a:cubicBezTo>
                  <a:pt x="723" y="1360"/>
                  <a:pt x="723" y="1360"/>
                  <a:pt x="723" y="1360"/>
                </a:cubicBezTo>
                <a:cubicBezTo>
                  <a:pt x="723" y="1361"/>
                  <a:pt x="723" y="1361"/>
                  <a:pt x="723" y="1361"/>
                </a:cubicBezTo>
                <a:cubicBezTo>
                  <a:pt x="710" y="1361"/>
                  <a:pt x="710" y="1361"/>
                  <a:pt x="710" y="1361"/>
                </a:cubicBezTo>
                <a:cubicBezTo>
                  <a:pt x="710" y="1359"/>
                  <a:pt x="710" y="1359"/>
                  <a:pt x="710" y="1359"/>
                </a:cubicBezTo>
                <a:cubicBezTo>
                  <a:pt x="706" y="1359"/>
                  <a:pt x="706" y="1359"/>
                  <a:pt x="706" y="1359"/>
                </a:cubicBezTo>
                <a:cubicBezTo>
                  <a:pt x="699" y="1361"/>
                  <a:pt x="699" y="1361"/>
                  <a:pt x="699" y="1361"/>
                </a:cubicBezTo>
                <a:cubicBezTo>
                  <a:pt x="699" y="1362"/>
                  <a:pt x="699" y="1362"/>
                  <a:pt x="699" y="1362"/>
                </a:cubicBezTo>
                <a:cubicBezTo>
                  <a:pt x="696" y="1361"/>
                  <a:pt x="696" y="1361"/>
                  <a:pt x="696" y="1361"/>
                </a:cubicBezTo>
                <a:cubicBezTo>
                  <a:pt x="693" y="1362"/>
                  <a:pt x="693" y="1362"/>
                  <a:pt x="693" y="1362"/>
                </a:cubicBezTo>
                <a:cubicBezTo>
                  <a:pt x="693" y="1361"/>
                  <a:pt x="693" y="1361"/>
                  <a:pt x="693" y="1361"/>
                </a:cubicBezTo>
                <a:cubicBezTo>
                  <a:pt x="682" y="1358"/>
                  <a:pt x="682" y="1358"/>
                  <a:pt x="682" y="1358"/>
                </a:cubicBezTo>
                <a:cubicBezTo>
                  <a:pt x="681" y="1359"/>
                  <a:pt x="681" y="1359"/>
                  <a:pt x="680" y="1359"/>
                </a:cubicBezTo>
                <a:cubicBezTo>
                  <a:pt x="672" y="1362"/>
                  <a:pt x="672" y="1362"/>
                  <a:pt x="672" y="1362"/>
                </a:cubicBezTo>
                <a:cubicBezTo>
                  <a:pt x="672" y="1358"/>
                  <a:pt x="672" y="1358"/>
                  <a:pt x="672" y="1358"/>
                </a:cubicBezTo>
                <a:cubicBezTo>
                  <a:pt x="670" y="1358"/>
                  <a:pt x="670" y="1358"/>
                  <a:pt x="670" y="1358"/>
                </a:cubicBezTo>
                <a:cubicBezTo>
                  <a:pt x="670" y="1356"/>
                  <a:pt x="670" y="1356"/>
                  <a:pt x="670" y="1356"/>
                </a:cubicBezTo>
                <a:cubicBezTo>
                  <a:pt x="669" y="1356"/>
                  <a:pt x="669" y="1356"/>
                  <a:pt x="669" y="1356"/>
                </a:cubicBezTo>
                <a:cubicBezTo>
                  <a:pt x="668" y="1357"/>
                  <a:pt x="666" y="1357"/>
                  <a:pt x="665" y="1357"/>
                </a:cubicBezTo>
                <a:cubicBezTo>
                  <a:pt x="665" y="1357"/>
                  <a:pt x="664" y="1357"/>
                  <a:pt x="664" y="1357"/>
                </a:cubicBezTo>
                <a:cubicBezTo>
                  <a:pt x="659" y="1356"/>
                  <a:pt x="659" y="1356"/>
                  <a:pt x="659" y="1356"/>
                </a:cubicBezTo>
                <a:cubicBezTo>
                  <a:pt x="659" y="1356"/>
                  <a:pt x="659" y="1356"/>
                  <a:pt x="659" y="1356"/>
                </a:cubicBezTo>
                <a:cubicBezTo>
                  <a:pt x="653" y="1356"/>
                  <a:pt x="653" y="1356"/>
                  <a:pt x="653" y="1356"/>
                </a:cubicBezTo>
                <a:cubicBezTo>
                  <a:pt x="653" y="1355"/>
                  <a:pt x="653" y="1355"/>
                  <a:pt x="653" y="1355"/>
                </a:cubicBezTo>
                <a:cubicBezTo>
                  <a:pt x="646" y="1356"/>
                  <a:pt x="646" y="1356"/>
                  <a:pt x="646" y="1356"/>
                </a:cubicBezTo>
                <a:cubicBezTo>
                  <a:pt x="646" y="1357"/>
                  <a:pt x="646" y="1357"/>
                  <a:pt x="646" y="1357"/>
                </a:cubicBezTo>
                <a:cubicBezTo>
                  <a:pt x="637" y="1357"/>
                  <a:pt x="637" y="1357"/>
                  <a:pt x="637" y="1357"/>
                </a:cubicBezTo>
                <a:cubicBezTo>
                  <a:pt x="637" y="1360"/>
                  <a:pt x="637" y="1360"/>
                  <a:pt x="637" y="1360"/>
                </a:cubicBezTo>
                <a:cubicBezTo>
                  <a:pt x="630" y="1358"/>
                  <a:pt x="630" y="1358"/>
                  <a:pt x="630" y="1358"/>
                </a:cubicBezTo>
                <a:cubicBezTo>
                  <a:pt x="629" y="1361"/>
                  <a:pt x="629" y="1361"/>
                  <a:pt x="629" y="1361"/>
                </a:cubicBezTo>
                <a:cubicBezTo>
                  <a:pt x="625" y="1359"/>
                  <a:pt x="625" y="1359"/>
                  <a:pt x="625" y="1359"/>
                </a:cubicBezTo>
                <a:cubicBezTo>
                  <a:pt x="624" y="1362"/>
                  <a:pt x="624" y="1362"/>
                  <a:pt x="624" y="1362"/>
                </a:cubicBezTo>
                <a:cubicBezTo>
                  <a:pt x="618" y="1360"/>
                  <a:pt x="618" y="1360"/>
                  <a:pt x="618" y="1360"/>
                </a:cubicBezTo>
                <a:cubicBezTo>
                  <a:pt x="617" y="1361"/>
                  <a:pt x="615" y="1361"/>
                  <a:pt x="614" y="1360"/>
                </a:cubicBezTo>
                <a:cubicBezTo>
                  <a:pt x="613" y="1360"/>
                  <a:pt x="613" y="1360"/>
                  <a:pt x="613" y="1360"/>
                </a:cubicBezTo>
                <a:cubicBezTo>
                  <a:pt x="613" y="1361"/>
                  <a:pt x="612" y="1361"/>
                  <a:pt x="612" y="1361"/>
                </a:cubicBezTo>
                <a:cubicBezTo>
                  <a:pt x="609" y="1361"/>
                  <a:pt x="609" y="1361"/>
                  <a:pt x="609" y="1361"/>
                </a:cubicBezTo>
                <a:cubicBezTo>
                  <a:pt x="608" y="1361"/>
                  <a:pt x="608" y="1361"/>
                  <a:pt x="607" y="1361"/>
                </a:cubicBezTo>
                <a:cubicBezTo>
                  <a:pt x="593" y="1361"/>
                  <a:pt x="593" y="1361"/>
                  <a:pt x="593" y="1361"/>
                </a:cubicBezTo>
                <a:cubicBezTo>
                  <a:pt x="593" y="1359"/>
                  <a:pt x="593" y="1359"/>
                  <a:pt x="593" y="1359"/>
                </a:cubicBezTo>
                <a:cubicBezTo>
                  <a:pt x="591" y="1359"/>
                  <a:pt x="591" y="1359"/>
                  <a:pt x="591" y="1359"/>
                </a:cubicBezTo>
                <a:cubicBezTo>
                  <a:pt x="583" y="1363"/>
                  <a:pt x="583" y="1363"/>
                  <a:pt x="583" y="1363"/>
                </a:cubicBezTo>
                <a:cubicBezTo>
                  <a:pt x="583" y="1358"/>
                  <a:pt x="583" y="1358"/>
                  <a:pt x="583" y="1358"/>
                </a:cubicBezTo>
                <a:cubicBezTo>
                  <a:pt x="576" y="1360"/>
                  <a:pt x="576" y="1360"/>
                  <a:pt x="576" y="1360"/>
                </a:cubicBezTo>
                <a:cubicBezTo>
                  <a:pt x="576" y="1356"/>
                  <a:pt x="576" y="1356"/>
                  <a:pt x="576" y="1356"/>
                </a:cubicBezTo>
                <a:cubicBezTo>
                  <a:pt x="575" y="1356"/>
                  <a:pt x="575" y="1356"/>
                  <a:pt x="575" y="1356"/>
                </a:cubicBezTo>
                <a:cubicBezTo>
                  <a:pt x="575" y="1358"/>
                  <a:pt x="575" y="1358"/>
                  <a:pt x="575" y="1358"/>
                </a:cubicBezTo>
                <a:cubicBezTo>
                  <a:pt x="569" y="1358"/>
                  <a:pt x="569" y="1358"/>
                  <a:pt x="569" y="1358"/>
                </a:cubicBezTo>
                <a:cubicBezTo>
                  <a:pt x="569" y="1359"/>
                  <a:pt x="569" y="1359"/>
                  <a:pt x="569" y="1359"/>
                </a:cubicBezTo>
                <a:cubicBezTo>
                  <a:pt x="555" y="1359"/>
                  <a:pt x="555" y="1359"/>
                  <a:pt x="555" y="1359"/>
                </a:cubicBezTo>
                <a:cubicBezTo>
                  <a:pt x="555" y="1358"/>
                  <a:pt x="555" y="1358"/>
                  <a:pt x="555" y="1358"/>
                </a:cubicBezTo>
                <a:cubicBezTo>
                  <a:pt x="552" y="1358"/>
                  <a:pt x="552" y="1358"/>
                  <a:pt x="552" y="1358"/>
                </a:cubicBezTo>
                <a:cubicBezTo>
                  <a:pt x="551" y="1356"/>
                  <a:pt x="551" y="1356"/>
                  <a:pt x="551" y="1356"/>
                </a:cubicBezTo>
                <a:cubicBezTo>
                  <a:pt x="524" y="1359"/>
                  <a:pt x="524" y="1359"/>
                  <a:pt x="524" y="1359"/>
                </a:cubicBezTo>
                <a:cubicBezTo>
                  <a:pt x="524" y="1358"/>
                  <a:pt x="524" y="1358"/>
                  <a:pt x="524" y="1358"/>
                </a:cubicBezTo>
                <a:cubicBezTo>
                  <a:pt x="522" y="1357"/>
                  <a:pt x="520" y="1357"/>
                  <a:pt x="518" y="1357"/>
                </a:cubicBezTo>
                <a:cubicBezTo>
                  <a:pt x="517" y="1359"/>
                  <a:pt x="517" y="1359"/>
                  <a:pt x="517" y="1359"/>
                </a:cubicBezTo>
                <a:cubicBezTo>
                  <a:pt x="512" y="1358"/>
                  <a:pt x="512" y="1358"/>
                  <a:pt x="512" y="1358"/>
                </a:cubicBezTo>
                <a:cubicBezTo>
                  <a:pt x="511" y="1361"/>
                  <a:pt x="511" y="1361"/>
                  <a:pt x="511" y="1361"/>
                </a:cubicBezTo>
                <a:cubicBezTo>
                  <a:pt x="505" y="1358"/>
                  <a:pt x="505" y="1358"/>
                  <a:pt x="505" y="1358"/>
                </a:cubicBezTo>
                <a:cubicBezTo>
                  <a:pt x="504" y="1358"/>
                  <a:pt x="504" y="1358"/>
                  <a:pt x="504" y="1358"/>
                </a:cubicBezTo>
                <a:cubicBezTo>
                  <a:pt x="504" y="1359"/>
                  <a:pt x="504" y="1359"/>
                  <a:pt x="504" y="1359"/>
                </a:cubicBezTo>
                <a:cubicBezTo>
                  <a:pt x="500" y="1359"/>
                  <a:pt x="500" y="1359"/>
                  <a:pt x="500" y="1359"/>
                </a:cubicBezTo>
                <a:cubicBezTo>
                  <a:pt x="496" y="1360"/>
                  <a:pt x="496" y="1360"/>
                  <a:pt x="496" y="1360"/>
                </a:cubicBezTo>
                <a:cubicBezTo>
                  <a:pt x="496" y="1361"/>
                  <a:pt x="496" y="1361"/>
                  <a:pt x="496" y="1361"/>
                </a:cubicBezTo>
                <a:cubicBezTo>
                  <a:pt x="488" y="1361"/>
                  <a:pt x="488" y="1361"/>
                  <a:pt x="488" y="1361"/>
                </a:cubicBezTo>
                <a:cubicBezTo>
                  <a:pt x="488" y="1363"/>
                  <a:pt x="488" y="1363"/>
                  <a:pt x="488" y="1363"/>
                </a:cubicBezTo>
                <a:cubicBezTo>
                  <a:pt x="480" y="1361"/>
                  <a:pt x="480" y="1361"/>
                  <a:pt x="480" y="1361"/>
                </a:cubicBezTo>
                <a:cubicBezTo>
                  <a:pt x="479" y="1363"/>
                  <a:pt x="479" y="1363"/>
                  <a:pt x="479" y="1363"/>
                </a:cubicBezTo>
                <a:cubicBezTo>
                  <a:pt x="468" y="1363"/>
                  <a:pt x="468" y="1363"/>
                  <a:pt x="468" y="1363"/>
                </a:cubicBezTo>
                <a:cubicBezTo>
                  <a:pt x="468" y="1362"/>
                  <a:pt x="468" y="1362"/>
                  <a:pt x="468" y="1362"/>
                </a:cubicBezTo>
                <a:cubicBezTo>
                  <a:pt x="467" y="1362"/>
                  <a:pt x="467" y="1362"/>
                  <a:pt x="467" y="1362"/>
                </a:cubicBezTo>
                <a:cubicBezTo>
                  <a:pt x="463" y="1362"/>
                  <a:pt x="463" y="1362"/>
                  <a:pt x="463" y="1362"/>
                </a:cubicBezTo>
                <a:cubicBezTo>
                  <a:pt x="463" y="1361"/>
                  <a:pt x="463" y="1361"/>
                  <a:pt x="463" y="1361"/>
                </a:cubicBezTo>
                <a:cubicBezTo>
                  <a:pt x="453" y="1360"/>
                  <a:pt x="453" y="1360"/>
                  <a:pt x="453" y="1360"/>
                </a:cubicBezTo>
                <a:cubicBezTo>
                  <a:pt x="453" y="1362"/>
                  <a:pt x="453" y="1362"/>
                  <a:pt x="453" y="1362"/>
                </a:cubicBezTo>
                <a:cubicBezTo>
                  <a:pt x="447" y="1359"/>
                  <a:pt x="447" y="1359"/>
                  <a:pt x="447" y="1359"/>
                </a:cubicBezTo>
                <a:cubicBezTo>
                  <a:pt x="447" y="1359"/>
                  <a:pt x="447" y="1359"/>
                  <a:pt x="447" y="1359"/>
                </a:cubicBezTo>
                <a:cubicBezTo>
                  <a:pt x="443" y="1359"/>
                  <a:pt x="443" y="1359"/>
                  <a:pt x="443" y="1359"/>
                </a:cubicBezTo>
                <a:cubicBezTo>
                  <a:pt x="443" y="1359"/>
                  <a:pt x="443" y="1359"/>
                  <a:pt x="443" y="1359"/>
                </a:cubicBezTo>
                <a:cubicBezTo>
                  <a:pt x="443" y="1361"/>
                  <a:pt x="443" y="1361"/>
                  <a:pt x="443" y="1361"/>
                </a:cubicBezTo>
                <a:cubicBezTo>
                  <a:pt x="437" y="1359"/>
                  <a:pt x="437" y="1359"/>
                  <a:pt x="437" y="1359"/>
                </a:cubicBezTo>
                <a:cubicBezTo>
                  <a:pt x="431" y="1359"/>
                  <a:pt x="431" y="1359"/>
                  <a:pt x="431" y="1359"/>
                </a:cubicBezTo>
                <a:cubicBezTo>
                  <a:pt x="431" y="1361"/>
                  <a:pt x="431" y="1361"/>
                  <a:pt x="431" y="1361"/>
                </a:cubicBezTo>
                <a:cubicBezTo>
                  <a:pt x="422" y="1361"/>
                  <a:pt x="422" y="1361"/>
                  <a:pt x="422" y="1361"/>
                </a:cubicBezTo>
                <a:cubicBezTo>
                  <a:pt x="422" y="1360"/>
                  <a:pt x="422" y="1360"/>
                  <a:pt x="422" y="1360"/>
                </a:cubicBezTo>
                <a:cubicBezTo>
                  <a:pt x="421" y="1360"/>
                  <a:pt x="421" y="1360"/>
                  <a:pt x="420" y="1361"/>
                </a:cubicBezTo>
                <a:cubicBezTo>
                  <a:pt x="420" y="1361"/>
                  <a:pt x="419" y="1361"/>
                  <a:pt x="419" y="1361"/>
                </a:cubicBezTo>
                <a:cubicBezTo>
                  <a:pt x="418" y="1362"/>
                  <a:pt x="418" y="1362"/>
                  <a:pt x="418" y="1362"/>
                </a:cubicBezTo>
                <a:cubicBezTo>
                  <a:pt x="417" y="1362"/>
                  <a:pt x="417" y="1362"/>
                  <a:pt x="417" y="1362"/>
                </a:cubicBezTo>
                <a:cubicBezTo>
                  <a:pt x="416" y="1363"/>
                  <a:pt x="414" y="1364"/>
                  <a:pt x="412" y="1365"/>
                </a:cubicBezTo>
                <a:cubicBezTo>
                  <a:pt x="403" y="1367"/>
                  <a:pt x="403" y="1367"/>
                  <a:pt x="403" y="1367"/>
                </a:cubicBezTo>
                <a:cubicBezTo>
                  <a:pt x="403" y="1361"/>
                  <a:pt x="403" y="1361"/>
                  <a:pt x="403" y="1361"/>
                </a:cubicBezTo>
                <a:cubicBezTo>
                  <a:pt x="398" y="1361"/>
                  <a:pt x="398" y="1361"/>
                  <a:pt x="398" y="1361"/>
                </a:cubicBezTo>
                <a:cubicBezTo>
                  <a:pt x="398" y="1362"/>
                  <a:pt x="398" y="1362"/>
                  <a:pt x="398" y="1362"/>
                </a:cubicBezTo>
                <a:cubicBezTo>
                  <a:pt x="392" y="1361"/>
                  <a:pt x="392" y="1361"/>
                  <a:pt x="392" y="1361"/>
                </a:cubicBezTo>
                <a:cubicBezTo>
                  <a:pt x="387" y="1361"/>
                  <a:pt x="387" y="1361"/>
                  <a:pt x="387" y="1361"/>
                </a:cubicBezTo>
                <a:cubicBezTo>
                  <a:pt x="387" y="1360"/>
                  <a:pt x="387" y="1360"/>
                  <a:pt x="387" y="1360"/>
                </a:cubicBezTo>
                <a:cubicBezTo>
                  <a:pt x="385" y="1359"/>
                  <a:pt x="385" y="1359"/>
                  <a:pt x="385" y="1359"/>
                </a:cubicBezTo>
                <a:cubicBezTo>
                  <a:pt x="385" y="1360"/>
                  <a:pt x="385" y="1360"/>
                  <a:pt x="385" y="1360"/>
                </a:cubicBezTo>
                <a:cubicBezTo>
                  <a:pt x="382" y="1361"/>
                  <a:pt x="378" y="1362"/>
                  <a:pt x="374" y="1362"/>
                </a:cubicBezTo>
                <a:cubicBezTo>
                  <a:pt x="373" y="1362"/>
                  <a:pt x="371" y="1362"/>
                  <a:pt x="370" y="1362"/>
                </a:cubicBezTo>
                <a:cubicBezTo>
                  <a:pt x="367" y="1361"/>
                  <a:pt x="367" y="1361"/>
                  <a:pt x="367" y="1361"/>
                </a:cubicBezTo>
                <a:cubicBezTo>
                  <a:pt x="361" y="1361"/>
                  <a:pt x="361" y="1361"/>
                  <a:pt x="361" y="1361"/>
                </a:cubicBezTo>
                <a:cubicBezTo>
                  <a:pt x="361" y="1358"/>
                  <a:pt x="361" y="1358"/>
                  <a:pt x="361" y="1358"/>
                </a:cubicBezTo>
                <a:cubicBezTo>
                  <a:pt x="357" y="1357"/>
                  <a:pt x="357" y="1357"/>
                  <a:pt x="357" y="1357"/>
                </a:cubicBezTo>
                <a:cubicBezTo>
                  <a:pt x="355" y="1358"/>
                  <a:pt x="355" y="1358"/>
                  <a:pt x="355" y="1358"/>
                </a:cubicBezTo>
                <a:cubicBezTo>
                  <a:pt x="352" y="1359"/>
                  <a:pt x="348" y="1358"/>
                  <a:pt x="345" y="1358"/>
                </a:cubicBezTo>
                <a:cubicBezTo>
                  <a:pt x="344" y="1359"/>
                  <a:pt x="344" y="1359"/>
                  <a:pt x="344" y="1359"/>
                </a:cubicBezTo>
                <a:cubicBezTo>
                  <a:pt x="340" y="1359"/>
                  <a:pt x="340" y="1359"/>
                  <a:pt x="340" y="1359"/>
                </a:cubicBezTo>
                <a:cubicBezTo>
                  <a:pt x="340" y="1362"/>
                  <a:pt x="340" y="1362"/>
                  <a:pt x="340" y="1362"/>
                </a:cubicBezTo>
                <a:cubicBezTo>
                  <a:pt x="333" y="1361"/>
                  <a:pt x="333" y="1361"/>
                  <a:pt x="333" y="1361"/>
                </a:cubicBezTo>
                <a:cubicBezTo>
                  <a:pt x="321" y="1361"/>
                  <a:pt x="321" y="1361"/>
                  <a:pt x="321" y="1361"/>
                </a:cubicBezTo>
                <a:cubicBezTo>
                  <a:pt x="311" y="1364"/>
                  <a:pt x="311" y="1364"/>
                  <a:pt x="311" y="1364"/>
                </a:cubicBezTo>
                <a:cubicBezTo>
                  <a:pt x="311" y="1362"/>
                  <a:pt x="311" y="1362"/>
                  <a:pt x="311" y="1362"/>
                </a:cubicBezTo>
                <a:cubicBezTo>
                  <a:pt x="309" y="1362"/>
                  <a:pt x="307" y="1362"/>
                  <a:pt x="305" y="1361"/>
                </a:cubicBezTo>
                <a:cubicBezTo>
                  <a:pt x="303" y="1361"/>
                  <a:pt x="303" y="1361"/>
                  <a:pt x="303" y="1361"/>
                </a:cubicBezTo>
                <a:cubicBezTo>
                  <a:pt x="302" y="1358"/>
                  <a:pt x="302" y="1358"/>
                  <a:pt x="302" y="1358"/>
                </a:cubicBezTo>
                <a:cubicBezTo>
                  <a:pt x="301" y="1359"/>
                  <a:pt x="301" y="1359"/>
                  <a:pt x="300" y="1359"/>
                </a:cubicBezTo>
                <a:cubicBezTo>
                  <a:pt x="299" y="1359"/>
                  <a:pt x="299" y="1359"/>
                  <a:pt x="299" y="1359"/>
                </a:cubicBezTo>
                <a:cubicBezTo>
                  <a:pt x="293" y="1359"/>
                  <a:pt x="293" y="1359"/>
                  <a:pt x="293" y="1359"/>
                </a:cubicBezTo>
                <a:cubicBezTo>
                  <a:pt x="287" y="1361"/>
                  <a:pt x="287" y="1361"/>
                  <a:pt x="287" y="1361"/>
                </a:cubicBezTo>
                <a:cubicBezTo>
                  <a:pt x="286" y="1359"/>
                  <a:pt x="286" y="1359"/>
                  <a:pt x="286" y="1359"/>
                </a:cubicBezTo>
                <a:cubicBezTo>
                  <a:pt x="280" y="1359"/>
                  <a:pt x="280" y="1359"/>
                  <a:pt x="280" y="1359"/>
                </a:cubicBezTo>
                <a:cubicBezTo>
                  <a:pt x="280" y="1357"/>
                  <a:pt x="280" y="1357"/>
                  <a:pt x="280" y="1357"/>
                </a:cubicBezTo>
                <a:cubicBezTo>
                  <a:pt x="279" y="1357"/>
                  <a:pt x="279" y="1357"/>
                  <a:pt x="279" y="1357"/>
                </a:cubicBezTo>
                <a:cubicBezTo>
                  <a:pt x="279" y="1360"/>
                  <a:pt x="279" y="1360"/>
                  <a:pt x="279" y="1360"/>
                </a:cubicBezTo>
                <a:cubicBezTo>
                  <a:pt x="269" y="1357"/>
                  <a:pt x="269" y="1357"/>
                  <a:pt x="269" y="1357"/>
                </a:cubicBezTo>
                <a:cubicBezTo>
                  <a:pt x="264" y="1359"/>
                  <a:pt x="262" y="1359"/>
                  <a:pt x="260" y="1359"/>
                </a:cubicBezTo>
                <a:cubicBezTo>
                  <a:pt x="258" y="1359"/>
                  <a:pt x="258" y="1359"/>
                  <a:pt x="258" y="1359"/>
                </a:cubicBezTo>
                <a:cubicBezTo>
                  <a:pt x="254" y="1360"/>
                  <a:pt x="251" y="1359"/>
                  <a:pt x="249" y="1358"/>
                </a:cubicBezTo>
                <a:cubicBezTo>
                  <a:pt x="247" y="1358"/>
                  <a:pt x="247" y="1358"/>
                  <a:pt x="247" y="1358"/>
                </a:cubicBezTo>
                <a:cubicBezTo>
                  <a:pt x="239" y="1362"/>
                  <a:pt x="239" y="1362"/>
                  <a:pt x="239" y="1362"/>
                </a:cubicBezTo>
                <a:cubicBezTo>
                  <a:pt x="239" y="1358"/>
                  <a:pt x="239" y="1358"/>
                  <a:pt x="239" y="1358"/>
                </a:cubicBezTo>
                <a:cubicBezTo>
                  <a:pt x="232" y="1358"/>
                  <a:pt x="232" y="1358"/>
                  <a:pt x="232" y="1358"/>
                </a:cubicBezTo>
                <a:cubicBezTo>
                  <a:pt x="231" y="1359"/>
                  <a:pt x="230" y="1359"/>
                  <a:pt x="228" y="1359"/>
                </a:cubicBezTo>
                <a:cubicBezTo>
                  <a:pt x="227" y="1359"/>
                  <a:pt x="227" y="1359"/>
                  <a:pt x="227" y="1359"/>
                </a:cubicBezTo>
                <a:cubicBezTo>
                  <a:pt x="222" y="1359"/>
                  <a:pt x="222" y="1359"/>
                  <a:pt x="222" y="1359"/>
                </a:cubicBezTo>
                <a:cubicBezTo>
                  <a:pt x="222" y="1358"/>
                  <a:pt x="222" y="1358"/>
                  <a:pt x="222" y="1358"/>
                </a:cubicBezTo>
                <a:cubicBezTo>
                  <a:pt x="220" y="1358"/>
                  <a:pt x="220" y="1358"/>
                  <a:pt x="220" y="1358"/>
                </a:cubicBezTo>
                <a:cubicBezTo>
                  <a:pt x="220" y="1356"/>
                  <a:pt x="220" y="1356"/>
                  <a:pt x="220" y="1356"/>
                </a:cubicBezTo>
                <a:cubicBezTo>
                  <a:pt x="218" y="1356"/>
                  <a:pt x="216" y="1356"/>
                  <a:pt x="215" y="1356"/>
                </a:cubicBezTo>
                <a:cubicBezTo>
                  <a:pt x="215" y="1362"/>
                  <a:pt x="215" y="1362"/>
                  <a:pt x="215" y="1362"/>
                </a:cubicBezTo>
                <a:cubicBezTo>
                  <a:pt x="207" y="1358"/>
                  <a:pt x="207" y="1358"/>
                  <a:pt x="207" y="1358"/>
                </a:cubicBezTo>
                <a:cubicBezTo>
                  <a:pt x="205" y="1358"/>
                  <a:pt x="205" y="1358"/>
                  <a:pt x="205" y="1358"/>
                </a:cubicBezTo>
                <a:cubicBezTo>
                  <a:pt x="205" y="1359"/>
                  <a:pt x="205" y="1359"/>
                  <a:pt x="205" y="1359"/>
                </a:cubicBezTo>
                <a:cubicBezTo>
                  <a:pt x="198" y="1359"/>
                  <a:pt x="198" y="1359"/>
                  <a:pt x="198" y="1359"/>
                </a:cubicBezTo>
                <a:cubicBezTo>
                  <a:pt x="198" y="1361"/>
                  <a:pt x="198" y="1361"/>
                  <a:pt x="198" y="1361"/>
                </a:cubicBezTo>
                <a:cubicBezTo>
                  <a:pt x="194" y="1361"/>
                  <a:pt x="194" y="1361"/>
                  <a:pt x="194" y="1361"/>
                </a:cubicBezTo>
                <a:cubicBezTo>
                  <a:pt x="192" y="1364"/>
                  <a:pt x="192" y="1364"/>
                  <a:pt x="192" y="1364"/>
                </a:cubicBezTo>
                <a:cubicBezTo>
                  <a:pt x="182" y="1361"/>
                  <a:pt x="182" y="1361"/>
                  <a:pt x="182" y="1361"/>
                </a:cubicBezTo>
                <a:cubicBezTo>
                  <a:pt x="181" y="1362"/>
                  <a:pt x="181" y="1362"/>
                  <a:pt x="181" y="1362"/>
                </a:cubicBezTo>
                <a:cubicBezTo>
                  <a:pt x="175" y="1363"/>
                  <a:pt x="170" y="1360"/>
                  <a:pt x="166" y="1359"/>
                </a:cubicBezTo>
                <a:cubicBezTo>
                  <a:pt x="166" y="1358"/>
                  <a:pt x="165" y="1358"/>
                  <a:pt x="164" y="1358"/>
                </a:cubicBezTo>
                <a:cubicBezTo>
                  <a:pt x="164" y="1358"/>
                  <a:pt x="163" y="1358"/>
                  <a:pt x="163" y="1358"/>
                </a:cubicBezTo>
                <a:cubicBezTo>
                  <a:pt x="162" y="1359"/>
                  <a:pt x="160" y="1359"/>
                  <a:pt x="159" y="1359"/>
                </a:cubicBezTo>
                <a:cubicBezTo>
                  <a:pt x="153" y="1360"/>
                  <a:pt x="153" y="1360"/>
                  <a:pt x="153" y="1360"/>
                </a:cubicBezTo>
                <a:cubicBezTo>
                  <a:pt x="153" y="1359"/>
                  <a:pt x="153" y="1359"/>
                  <a:pt x="153" y="1359"/>
                </a:cubicBezTo>
                <a:cubicBezTo>
                  <a:pt x="152" y="1358"/>
                  <a:pt x="152" y="1358"/>
                  <a:pt x="152" y="1358"/>
                </a:cubicBezTo>
                <a:cubicBezTo>
                  <a:pt x="146" y="1358"/>
                  <a:pt x="146" y="1358"/>
                  <a:pt x="146" y="1358"/>
                </a:cubicBezTo>
                <a:cubicBezTo>
                  <a:pt x="145" y="1358"/>
                  <a:pt x="144" y="1358"/>
                  <a:pt x="144" y="1358"/>
                </a:cubicBezTo>
                <a:cubicBezTo>
                  <a:pt x="142" y="1358"/>
                  <a:pt x="142" y="1358"/>
                  <a:pt x="142" y="1358"/>
                </a:cubicBezTo>
                <a:cubicBezTo>
                  <a:pt x="142" y="1358"/>
                  <a:pt x="142" y="1358"/>
                  <a:pt x="142" y="1358"/>
                </a:cubicBezTo>
                <a:cubicBezTo>
                  <a:pt x="141" y="1358"/>
                  <a:pt x="141" y="1357"/>
                  <a:pt x="140" y="1357"/>
                </a:cubicBezTo>
                <a:cubicBezTo>
                  <a:pt x="140" y="1357"/>
                  <a:pt x="140" y="1357"/>
                  <a:pt x="139" y="1357"/>
                </a:cubicBezTo>
                <a:cubicBezTo>
                  <a:pt x="139" y="1357"/>
                  <a:pt x="138" y="1358"/>
                  <a:pt x="136" y="1358"/>
                </a:cubicBezTo>
                <a:cubicBezTo>
                  <a:pt x="135" y="1361"/>
                  <a:pt x="135" y="1361"/>
                  <a:pt x="135" y="1361"/>
                </a:cubicBezTo>
                <a:cubicBezTo>
                  <a:pt x="130" y="1359"/>
                  <a:pt x="130" y="1359"/>
                  <a:pt x="130" y="1359"/>
                </a:cubicBezTo>
                <a:cubicBezTo>
                  <a:pt x="129" y="1360"/>
                  <a:pt x="128" y="1360"/>
                  <a:pt x="126" y="1361"/>
                </a:cubicBezTo>
                <a:cubicBezTo>
                  <a:pt x="125" y="1361"/>
                  <a:pt x="125" y="1361"/>
                  <a:pt x="125" y="1361"/>
                </a:cubicBezTo>
                <a:cubicBezTo>
                  <a:pt x="124" y="1362"/>
                  <a:pt x="124" y="1362"/>
                  <a:pt x="124" y="1362"/>
                </a:cubicBezTo>
                <a:cubicBezTo>
                  <a:pt x="121" y="1361"/>
                  <a:pt x="121" y="1361"/>
                  <a:pt x="121" y="1361"/>
                </a:cubicBezTo>
                <a:cubicBezTo>
                  <a:pt x="120" y="1361"/>
                  <a:pt x="120" y="1361"/>
                  <a:pt x="120" y="1361"/>
                </a:cubicBezTo>
                <a:cubicBezTo>
                  <a:pt x="120" y="1361"/>
                  <a:pt x="120" y="1361"/>
                  <a:pt x="120" y="1361"/>
                </a:cubicBezTo>
                <a:cubicBezTo>
                  <a:pt x="106" y="1361"/>
                  <a:pt x="106" y="1361"/>
                  <a:pt x="106" y="1361"/>
                </a:cubicBezTo>
                <a:cubicBezTo>
                  <a:pt x="106" y="1359"/>
                  <a:pt x="106" y="1359"/>
                  <a:pt x="106" y="1359"/>
                </a:cubicBezTo>
                <a:cubicBezTo>
                  <a:pt x="104" y="1356"/>
                  <a:pt x="104" y="1356"/>
                  <a:pt x="104" y="1356"/>
                </a:cubicBezTo>
                <a:cubicBezTo>
                  <a:pt x="102" y="1356"/>
                  <a:pt x="102" y="1356"/>
                  <a:pt x="102" y="1356"/>
                </a:cubicBezTo>
                <a:cubicBezTo>
                  <a:pt x="99" y="1356"/>
                  <a:pt x="97" y="1356"/>
                  <a:pt x="95" y="1356"/>
                </a:cubicBezTo>
                <a:cubicBezTo>
                  <a:pt x="93" y="1356"/>
                  <a:pt x="91" y="1356"/>
                  <a:pt x="89" y="1356"/>
                </a:cubicBezTo>
                <a:cubicBezTo>
                  <a:pt x="89" y="1358"/>
                  <a:pt x="89" y="1358"/>
                  <a:pt x="89" y="1358"/>
                </a:cubicBezTo>
                <a:cubicBezTo>
                  <a:pt x="72" y="1358"/>
                  <a:pt x="72" y="1358"/>
                  <a:pt x="72" y="1358"/>
                </a:cubicBezTo>
                <a:cubicBezTo>
                  <a:pt x="72" y="1358"/>
                  <a:pt x="72" y="1358"/>
                  <a:pt x="72" y="1358"/>
                </a:cubicBezTo>
                <a:cubicBezTo>
                  <a:pt x="71" y="1359"/>
                  <a:pt x="71" y="1359"/>
                  <a:pt x="71" y="1359"/>
                </a:cubicBezTo>
                <a:cubicBezTo>
                  <a:pt x="66" y="1358"/>
                  <a:pt x="66" y="1358"/>
                  <a:pt x="66" y="1358"/>
                </a:cubicBezTo>
                <a:cubicBezTo>
                  <a:pt x="63" y="1357"/>
                  <a:pt x="61" y="1357"/>
                  <a:pt x="59" y="1357"/>
                </a:cubicBezTo>
                <a:cubicBezTo>
                  <a:pt x="59" y="1358"/>
                  <a:pt x="59" y="1358"/>
                  <a:pt x="59" y="1358"/>
                </a:cubicBezTo>
                <a:cubicBezTo>
                  <a:pt x="52" y="1358"/>
                  <a:pt x="52" y="1358"/>
                  <a:pt x="52" y="1358"/>
                </a:cubicBezTo>
                <a:cubicBezTo>
                  <a:pt x="52" y="1359"/>
                  <a:pt x="52" y="1359"/>
                  <a:pt x="52" y="1359"/>
                </a:cubicBezTo>
                <a:cubicBezTo>
                  <a:pt x="42" y="1359"/>
                  <a:pt x="42" y="1359"/>
                  <a:pt x="42" y="1359"/>
                </a:cubicBezTo>
                <a:cubicBezTo>
                  <a:pt x="42" y="1361"/>
                  <a:pt x="42" y="1361"/>
                  <a:pt x="42" y="1361"/>
                </a:cubicBezTo>
                <a:cubicBezTo>
                  <a:pt x="32" y="1361"/>
                  <a:pt x="32" y="1361"/>
                  <a:pt x="32" y="1361"/>
                </a:cubicBezTo>
                <a:cubicBezTo>
                  <a:pt x="32" y="1363"/>
                  <a:pt x="32" y="1363"/>
                  <a:pt x="32" y="1363"/>
                </a:cubicBezTo>
                <a:cubicBezTo>
                  <a:pt x="25" y="1359"/>
                  <a:pt x="25" y="1359"/>
                  <a:pt x="25" y="1359"/>
                </a:cubicBezTo>
                <a:cubicBezTo>
                  <a:pt x="15" y="1359"/>
                  <a:pt x="15" y="1359"/>
                  <a:pt x="15" y="1359"/>
                </a:cubicBezTo>
                <a:cubicBezTo>
                  <a:pt x="15" y="1358"/>
                  <a:pt x="15" y="1358"/>
                  <a:pt x="15" y="1358"/>
                </a:cubicBezTo>
                <a:cubicBezTo>
                  <a:pt x="9" y="1360"/>
                  <a:pt x="9" y="1360"/>
                  <a:pt x="9" y="1360"/>
                </a:cubicBezTo>
                <a:cubicBezTo>
                  <a:pt x="9" y="1346"/>
                  <a:pt x="9" y="1346"/>
                  <a:pt x="9" y="1346"/>
                </a:cubicBezTo>
                <a:cubicBezTo>
                  <a:pt x="9" y="1344"/>
                  <a:pt x="9" y="1343"/>
                  <a:pt x="10" y="1342"/>
                </a:cubicBezTo>
                <a:cubicBezTo>
                  <a:pt x="9" y="1327"/>
                  <a:pt x="9" y="1327"/>
                  <a:pt x="9" y="1327"/>
                </a:cubicBezTo>
                <a:cubicBezTo>
                  <a:pt x="7" y="1327"/>
                  <a:pt x="7" y="1327"/>
                  <a:pt x="7" y="1327"/>
                </a:cubicBezTo>
                <a:cubicBezTo>
                  <a:pt x="7" y="1317"/>
                  <a:pt x="7" y="1317"/>
                  <a:pt x="7" y="1317"/>
                </a:cubicBezTo>
                <a:cubicBezTo>
                  <a:pt x="3" y="1317"/>
                  <a:pt x="3" y="1317"/>
                  <a:pt x="3" y="1317"/>
                </a:cubicBezTo>
                <a:cubicBezTo>
                  <a:pt x="6" y="1310"/>
                  <a:pt x="6" y="1310"/>
                  <a:pt x="6" y="1310"/>
                </a:cubicBezTo>
                <a:cubicBezTo>
                  <a:pt x="5" y="1309"/>
                  <a:pt x="5" y="1308"/>
                  <a:pt x="4" y="1307"/>
                </a:cubicBezTo>
                <a:cubicBezTo>
                  <a:pt x="0" y="1301"/>
                  <a:pt x="0" y="1301"/>
                  <a:pt x="0" y="1301"/>
                </a:cubicBezTo>
                <a:cubicBezTo>
                  <a:pt x="6" y="1298"/>
                  <a:pt x="6" y="1298"/>
                  <a:pt x="6" y="1298"/>
                </a:cubicBezTo>
                <a:cubicBezTo>
                  <a:pt x="6" y="1296"/>
                  <a:pt x="6" y="1296"/>
                  <a:pt x="6" y="1296"/>
                </a:cubicBezTo>
                <a:cubicBezTo>
                  <a:pt x="8" y="1295"/>
                  <a:pt x="8" y="1295"/>
                  <a:pt x="8" y="1295"/>
                </a:cubicBezTo>
                <a:cubicBezTo>
                  <a:pt x="8" y="1295"/>
                  <a:pt x="8" y="1295"/>
                  <a:pt x="8" y="1295"/>
                </a:cubicBezTo>
                <a:cubicBezTo>
                  <a:pt x="7" y="1293"/>
                  <a:pt x="6" y="1290"/>
                  <a:pt x="6" y="1287"/>
                </a:cubicBezTo>
                <a:cubicBezTo>
                  <a:pt x="8" y="1282"/>
                  <a:pt x="8" y="1282"/>
                  <a:pt x="8" y="1282"/>
                </a:cubicBezTo>
                <a:cubicBezTo>
                  <a:pt x="6" y="1279"/>
                  <a:pt x="5" y="1275"/>
                  <a:pt x="7" y="1271"/>
                </a:cubicBezTo>
                <a:cubicBezTo>
                  <a:pt x="7" y="1269"/>
                  <a:pt x="7" y="1269"/>
                  <a:pt x="7" y="1269"/>
                </a:cubicBezTo>
                <a:cubicBezTo>
                  <a:pt x="7" y="1261"/>
                  <a:pt x="7" y="1261"/>
                  <a:pt x="7" y="1261"/>
                </a:cubicBezTo>
                <a:cubicBezTo>
                  <a:pt x="8" y="1261"/>
                  <a:pt x="8" y="1261"/>
                  <a:pt x="8" y="1261"/>
                </a:cubicBezTo>
                <a:cubicBezTo>
                  <a:pt x="4" y="1251"/>
                  <a:pt x="4" y="1251"/>
                  <a:pt x="4" y="1251"/>
                </a:cubicBezTo>
                <a:cubicBezTo>
                  <a:pt x="9" y="1251"/>
                  <a:pt x="9" y="1251"/>
                  <a:pt x="9" y="1251"/>
                </a:cubicBezTo>
                <a:cubicBezTo>
                  <a:pt x="9" y="1249"/>
                  <a:pt x="9" y="1249"/>
                  <a:pt x="9" y="1249"/>
                </a:cubicBezTo>
                <a:cubicBezTo>
                  <a:pt x="7" y="1247"/>
                  <a:pt x="7" y="1244"/>
                  <a:pt x="8" y="1243"/>
                </a:cubicBezTo>
                <a:cubicBezTo>
                  <a:pt x="8" y="1238"/>
                  <a:pt x="8" y="1238"/>
                  <a:pt x="8" y="1238"/>
                </a:cubicBezTo>
                <a:cubicBezTo>
                  <a:pt x="9" y="1238"/>
                  <a:pt x="9" y="1238"/>
                  <a:pt x="9" y="1238"/>
                </a:cubicBezTo>
                <a:cubicBezTo>
                  <a:pt x="9" y="1233"/>
                  <a:pt x="9" y="1233"/>
                  <a:pt x="9" y="1233"/>
                </a:cubicBezTo>
                <a:cubicBezTo>
                  <a:pt x="7" y="1233"/>
                  <a:pt x="7" y="1233"/>
                  <a:pt x="7" y="1233"/>
                </a:cubicBezTo>
                <a:cubicBezTo>
                  <a:pt x="7" y="1226"/>
                  <a:pt x="7" y="1226"/>
                  <a:pt x="7" y="1226"/>
                </a:cubicBezTo>
                <a:cubicBezTo>
                  <a:pt x="4" y="1226"/>
                  <a:pt x="4" y="1226"/>
                  <a:pt x="4" y="1226"/>
                </a:cubicBezTo>
                <a:cubicBezTo>
                  <a:pt x="8" y="1216"/>
                  <a:pt x="8" y="1216"/>
                  <a:pt x="8" y="1216"/>
                </a:cubicBezTo>
                <a:cubicBezTo>
                  <a:pt x="8" y="1210"/>
                  <a:pt x="8" y="1210"/>
                  <a:pt x="8" y="1210"/>
                </a:cubicBezTo>
                <a:cubicBezTo>
                  <a:pt x="6" y="1210"/>
                  <a:pt x="6" y="1210"/>
                  <a:pt x="6" y="1210"/>
                </a:cubicBezTo>
                <a:cubicBezTo>
                  <a:pt x="6" y="1201"/>
                  <a:pt x="6" y="1201"/>
                  <a:pt x="6" y="1201"/>
                </a:cubicBezTo>
                <a:cubicBezTo>
                  <a:pt x="5" y="1201"/>
                  <a:pt x="5" y="1201"/>
                  <a:pt x="5" y="1201"/>
                </a:cubicBezTo>
                <a:cubicBezTo>
                  <a:pt x="5" y="1193"/>
                  <a:pt x="5" y="1193"/>
                  <a:pt x="5" y="1193"/>
                </a:cubicBezTo>
                <a:cubicBezTo>
                  <a:pt x="3" y="1191"/>
                  <a:pt x="3" y="1191"/>
                  <a:pt x="3" y="1191"/>
                </a:cubicBezTo>
                <a:cubicBezTo>
                  <a:pt x="3" y="1175"/>
                  <a:pt x="3" y="1175"/>
                  <a:pt x="3" y="1175"/>
                </a:cubicBezTo>
                <a:cubicBezTo>
                  <a:pt x="5" y="1174"/>
                  <a:pt x="5" y="1174"/>
                  <a:pt x="5" y="1174"/>
                </a:cubicBezTo>
                <a:cubicBezTo>
                  <a:pt x="5" y="1169"/>
                  <a:pt x="5" y="1169"/>
                  <a:pt x="5" y="1169"/>
                </a:cubicBezTo>
                <a:cubicBezTo>
                  <a:pt x="7" y="1169"/>
                  <a:pt x="7" y="1169"/>
                  <a:pt x="7" y="1169"/>
                </a:cubicBezTo>
                <a:cubicBezTo>
                  <a:pt x="7" y="1168"/>
                  <a:pt x="7" y="1168"/>
                  <a:pt x="7" y="1168"/>
                </a:cubicBezTo>
                <a:cubicBezTo>
                  <a:pt x="7" y="1168"/>
                  <a:pt x="7" y="1167"/>
                  <a:pt x="8" y="1167"/>
                </a:cubicBezTo>
                <a:cubicBezTo>
                  <a:pt x="7" y="1166"/>
                  <a:pt x="7" y="1164"/>
                  <a:pt x="8" y="1162"/>
                </a:cubicBezTo>
                <a:cubicBezTo>
                  <a:pt x="9" y="1158"/>
                  <a:pt x="9" y="1158"/>
                  <a:pt x="9" y="1158"/>
                </a:cubicBezTo>
                <a:cubicBezTo>
                  <a:pt x="10" y="1158"/>
                  <a:pt x="10" y="1158"/>
                  <a:pt x="10" y="1158"/>
                </a:cubicBezTo>
                <a:cubicBezTo>
                  <a:pt x="10" y="1155"/>
                  <a:pt x="10" y="1155"/>
                  <a:pt x="10" y="1155"/>
                </a:cubicBezTo>
                <a:cubicBezTo>
                  <a:pt x="10" y="1151"/>
                  <a:pt x="10" y="1151"/>
                  <a:pt x="10" y="1151"/>
                </a:cubicBezTo>
                <a:cubicBezTo>
                  <a:pt x="10" y="1151"/>
                  <a:pt x="10" y="1151"/>
                  <a:pt x="10" y="1151"/>
                </a:cubicBezTo>
                <a:cubicBezTo>
                  <a:pt x="10" y="1147"/>
                  <a:pt x="10" y="1147"/>
                  <a:pt x="10" y="1147"/>
                </a:cubicBezTo>
                <a:cubicBezTo>
                  <a:pt x="9" y="1145"/>
                  <a:pt x="9" y="1145"/>
                  <a:pt x="9" y="1145"/>
                </a:cubicBezTo>
                <a:cubicBezTo>
                  <a:pt x="9" y="1145"/>
                  <a:pt x="9" y="1145"/>
                  <a:pt x="9" y="1145"/>
                </a:cubicBezTo>
                <a:cubicBezTo>
                  <a:pt x="9" y="1139"/>
                  <a:pt x="9" y="1139"/>
                  <a:pt x="9" y="1139"/>
                </a:cubicBezTo>
                <a:cubicBezTo>
                  <a:pt x="7" y="1139"/>
                  <a:pt x="7" y="1139"/>
                  <a:pt x="7" y="1139"/>
                </a:cubicBezTo>
                <a:cubicBezTo>
                  <a:pt x="7" y="1133"/>
                  <a:pt x="7" y="1133"/>
                  <a:pt x="7" y="1133"/>
                </a:cubicBezTo>
                <a:cubicBezTo>
                  <a:pt x="6" y="1129"/>
                  <a:pt x="6" y="1129"/>
                  <a:pt x="6" y="1129"/>
                </a:cubicBezTo>
                <a:cubicBezTo>
                  <a:pt x="6" y="1127"/>
                  <a:pt x="6" y="1126"/>
                  <a:pt x="6" y="1124"/>
                </a:cubicBezTo>
                <a:cubicBezTo>
                  <a:pt x="6" y="1123"/>
                  <a:pt x="5" y="1122"/>
                  <a:pt x="5" y="1120"/>
                </a:cubicBezTo>
                <a:cubicBezTo>
                  <a:pt x="5" y="1114"/>
                  <a:pt x="5" y="1114"/>
                  <a:pt x="5" y="1114"/>
                </a:cubicBezTo>
                <a:cubicBezTo>
                  <a:pt x="6" y="1114"/>
                  <a:pt x="6" y="1114"/>
                  <a:pt x="6" y="1114"/>
                </a:cubicBezTo>
                <a:cubicBezTo>
                  <a:pt x="6" y="1111"/>
                  <a:pt x="6" y="1111"/>
                  <a:pt x="6" y="1111"/>
                </a:cubicBezTo>
                <a:cubicBezTo>
                  <a:pt x="8" y="1111"/>
                  <a:pt x="8" y="1111"/>
                  <a:pt x="8" y="1111"/>
                </a:cubicBezTo>
                <a:cubicBezTo>
                  <a:pt x="8" y="1106"/>
                  <a:pt x="8" y="1106"/>
                  <a:pt x="8" y="1106"/>
                </a:cubicBezTo>
                <a:cubicBezTo>
                  <a:pt x="4" y="1097"/>
                  <a:pt x="4" y="1097"/>
                  <a:pt x="4" y="1097"/>
                </a:cubicBezTo>
                <a:cubicBezTo>
                  <a:pt x="9" y="1097"/>
                  <a:pt x="9" y="1097"/>
                  <a:pt x="9" y="1097"/>
                </a:cubicBezTo>
                <a:cubicBezTo>
                  <a:pt x="9" y="1082"/>
                  <a:pt x="9" y="1082"/>
                  <a:pt x="9" y="1082"/>
                </a:cubicBezTo>
                <a:cubicBezTo>
                  <a:pt x="7" y="1082"/>
                  <a:pt x="7" y="1082"/>
                  <a:pt x="7" y="1082"/>
                </a:cubicBezTo>
                <a:cubicBezTo>
                  <a:pt x="7" y="1069"/>
                  <a:pt x="7" y="1069"/>
                  <a:pt x="7" y="1069"/>
                </a:cubicBezTo>
                <a:cubicBezTo>
                  <a:pt x="9" y="1069"/>
                  <a:pt x="9" y="1069"/>
                  <a:pt x="9" y="1069"/>
                </a:cubicBezTo>
                <a:cubicBezTo>
                  <a:pt x="9" y="1063"/>
                  <a:pt x="9" y="1063"/>
                  <a:pt x="9" y="1063"/>
                </a:cubicBezTo>
                <a:cubicBezTo>
                  <a:pt x="9" y="1063"/>
                  <a:pt x="9" y="1063"/>
                  <a:pt x="9" y="1063"/>
                </a:cubicBezTo>
                <a:cubicBezTo>
                  <a:pt x="9" y="1058"/>
                  <a:pt x="9" y="1058"/>
                  <a:pt x="9" y="1058"/>
                </a:cubicBezTo>
                <a:cubicBezTo>
                  <a:pt x="9" y="1058"/>
                  <a:pt x="9" y="1058"/>
                  <a:pt x="9" y="1058"/>
                </a:cubicBezTo>
                <a:cubicBezTo>
                  <a:pt x="8" y="1053"/>
                  <a:pt x="8" y="1053"/>
                  <a:pt x="8" y="1053"/>
                </a:cubicBezTo>
                <a:cubicBezTo>
                  <a:pt x="7" y="1050"/>
                  <a:pt x="8" y="1047"/>
                  <a:pt x="8" y="1046"/>
                </a:cubicBezTo>
                <a:cubicBezTo>
                  <a:pt x="8" y="1044"/>
                  <a:pt x="8" y="1043"/>
                  <a:pt x="8" y="1042"/>
                </a:cubicBezTo>
                <a:cubicBezTo>
                  <a:pt x="4" y="1042"/>
                  <a:pt x="4" y="1042"/>
                  <a:pt x="4" y="1042"/>
                </a:cubicBezTo>
                <a:cubicBezTo>
                  <a:pt x="6" y="1035"/>
                  <a:pt x="6" y="1035"/>
                  <a:pt x="6" y="1035"/>
                </a:cubicBezTo>
                <a:cubicBezTo>
                  <a:pt x="6" y="1014"/>
                  <a:pt x="6" y="1014"/>
                  <a:pt x="6" y="1014"/>
                </a:cubicBezTo>
                <a:cubicBezTo>
                  <a:pt x="7" y="1014"/>
                  <a:pt x="7" y="1014"/>
                  <a:pt x="7" y="1014"/>
                </a:cubicBezTo>
                <a:cubicBezTo>
                  <a:pt x="7" y="1010"/>
                  <a:pt x="7" y="1010"/>
                  <a:pt x="7" y="1010"/>
                </a:cubicBezTo>
                <a:cubicBezTo>
                  <a:pt x="8" y="1010"/>
                  <a:pt x="8" y="1010"/>
                  <a:pt x="8" y="1010"/>
                </a:cubicBezTo>
                <a:cubicBezTo>
                  <a:pt x="8" y="1009"/>
                  <a:pt x="8" y="1009"/>
                  <a:pt x="9" y="1008"/>
                </a:cubicBezTo>
                <a:cubicBezTo>
                  <a:pt x="9" y="1008"/>
                  <a:pt x="9" y="1007"/>
                  <a:pt x="9" y="1006"/>
                </a:cubicBezTo>
                <a:cubicBezTo>
                  <a:pt x="8" y="1006"/>
                  <a:pt x="8" y="1006"/>
                  <a:pt x="8" y="1006"/>
                </a:cubicBezTo>
                <a:cubicBezTo>
                  <a:pt x="6" y="970"/>
                  <a:pt x="6" y="970"/>
                  <a:pt x="6" y="970"/>
                </a:cubicBezTo>
                <a:cubicBezTo>
                  <a:pt x="7" y="970"/>
                  <a:pt x="7" y="970"/>
                  <a:pt x="7" y="970"/>
                </a:cubicBezTo>
                <a:cubicBezTo>
                  <a:pt x="7" y="969"/>
                  <a:pt x="7" y="969"/>
                  <a:pt x="7" y="969"/>
                </a:cubicBezTo>
                <a:cubicBezTo>
                  <a:pt x="5" y="969"/>
                  <a:pt x="5" y="969"/>
                  <a:pt x="5" y="969"/>
                </a:cubicBezTo>
                <a:cubicBezTo>
                  <a:pt x="5" y="947"/>
                  <a:pt x="5" y="947"/>
                  <a:pt x="5" y="947"/>
                </a:cubicBezTo>
                <a:cubicBezTo>
                  <a:pt x="6" y="947"/>
                  <a:pt x="6" y="947"/>
                  <a:pt x="6" y="947"/>
                </a:cubicBezTo>
                <a:cubicBezTo>
                  <a:pt x="6" y="945"/>
                  <a:pt x="6" y="945"/>
                  <a:pt x="6" y="945"/>
                </a:cubicBezTo>
                <a:cubicBezTo>
                  <a:pt x="5" y="945"/>
                  <a:pt x="5" y="945"/>
                  <a:pt x="5" y="945"/>
                </a:cubicBezTo>
                <a:cubicBezTo>
                  <a:pt x="5" y="931"/>
                  <a:pt x="5" y="931"/>
                  <a:pt x="5" y="931"/>
                </a:cubicBezTo>
                <a:cubicBezTo>
                  <a:pt x="6" y="931"/>
                  <a:pt x="6" y="931"/>
                  <a:pt x="6" y="931"/>
                </a:cubicBezTo>
                <a:cubicBezTo>
                  <a:pt x="6" y="923"/>
                  <a:pt x="6" y="923"/>
                  <a:pt x="6" y="923"/>
                </a:cubicBezTo>
                <a:cubicBezTo>
                  <a:pt x="7" y="923"/>
                  <a:pt x="7" y="923"/>
                  <a:pt x="7" y="923"/>
                </a:cubicBezTo>
                <a:cubicBezTo>
                  <a:pt x="7" y="921"/>
                  <a:pt x="7" y="921"/>
                  <a:pt x="7" y="921"/>
                </a:cubicBezTo>
                <a:cubicBezTo>
                  <a:pt x="8" y="921"/>
                  <a:pt x="8" y="921"/>
                  <a:pt x="8" y="921"/>
                </a:cubicBezTo>
                <a:cubicBezTo>
                  <a:pt x="7" y="897"/>
                  <a:pt x="7" y="897"/>
                  <a:pt x="7" y="897"/>
                </a:cubicBezTo>
                <a:cubicBezTo>
                  <a:pt x="9" y="896"/>
                  <a:pt x="9" y="896"/>
                  <a:pt x="9" y="896"/>
                </a:cubicBezTo>
                <a:cubicBezTo>
                  <a:pt x="7" y="882"/>
                  <a:pt x="7" y="882"/>
                  <a:pt x="7" y="882"/>
                </a:cubicBezTo>
                <a:cubicBezTo>
                  <a:pt x="11" y="878"/>
                  <a:pt x="11" y="878"/>
                  <a:pt x="11" y="878"/>
                </a:cubicBezTo>
                <a:cubicBezTo>
                  <a:pt x="11" y="876"/>
                  <a:pt x="11" y="871"/>
                  <a:pt x="11" y="868"/>
                </a:cubicBezTo>
                <a:cubicBezTo>
                  <a:pt x="10" y="868"/>
                  <a:pt x="10" y="868"/>
                  <a:pt x="10" y="868"/>
                </a:cubicBezTo>
                <a:cubicBezTo>
                  <a:pt x="10" y="864"/>
                  <a:pt x="10" y="864"/>
                  <a:pt x="10" y="864"/>
                </a:cubicBezTo>
                <a:cubicBezTo>
                  <a:pt x="9" y="864"/>
                  <a:pt x="9" y="864"/>
                  <a:pt x="9" y="864"/>
                </a:cubicBezTo>
                <a:cubicBezTo>
                  <a:pt x="9" y="853"/>
                  <a:pt x="9" y="853"/>
                  <a:pt x="9" y="853"/>
                </a:cubicBezTo>
                <a:cubicBezTo>
                  <a:pt x="7" y="852"/>
                  <a:pt x="7" y="852"/>
                  <a:pt x="7" y="852"/>
                </a:cubicBezTo>
                <a:cubicBezTo>
                  <a:pt x="7" y="850"/>
                  <a:pt x="7" y="850"/>
                  <a:pt x="7" y="850"/>
                </a:cubicBezTo>
                <a:cubicBezTo>
                  <a:pt x="6" y="850"/>
                  <a:pt x="6" y="850"/>
                  <a:pt x="6" y="850"/>
                </a:cubicBezTo>
                <a:cubicBezTo>
                  <a:pt x="4" y="846"/>
                  <a:pt x="4" y="846"/>
                  <a:pt x="4" y="846"/>
                </a:cubicBezTo>
                <a:cubicBezTo>
                  <a:pt x="3" y="842"/>
                  <a:pt x="4" y="837"/>
                  <a:pt x="6" y="830"/>
                </a:cubicBezTo>
                <a:cubicBezTo>
                  <a:pt x="6" y="830"/>
                  <a:pt x="6" y="830"/>
                  <a:pt x="6" y="830"/>
                </a:cubicBezTo>
                <a:cubicBezTo>
                  <a:pt x="7" y="823"/>
                  <a:pt x="7" y="823"/>
                  <a:pt x="7" y="823"/>
                </a:cubicBezTo>
                <a:cubicBezTo>
                  <a:pt x="6" y="822"/>
                  <a:pt x="6" y="820"/>
                  <a:pt x="6" y="818"/>
                </a:cubicBezTo>
                <a:cubicBezTo>
                  <a:pt x="7" y="813"/>
                  <a:pt x="7" y="813"/>
                  <a:pt x="7" y="813"/>
                </a:cubicBezTo>
                <a:cubicBezTo>
                  <a:pt x="7" y="813"/>
                  <a:pt x="7" y="813"/>
                  <a:pt x="7" y="813"/>
                </a:cubicBezTo>
                <a:cubicBezTo>
                  <a:pt x="7" y="805"/>
                  <a:pt x="7" y="805"/>
                  <a:pt x="7" y="805"/>
                </a:cubicBezTo>
                <a:cubicBezTo>
                  <a:pt x="8" y="805"/>
                  <a:pt x="8" y="805"/>
                  <a:pt x="8" y="805"/>
                </a:cubicBezTo>
                <a:cubicBezTo>
                  <a:pt x="4" y="774"/>
                  <a:pt x="4" y="774"/>
                  <a:pt x="4" y="774"/>
                </a:cubicBezTo>
                <a:cubicBezTo>
                  <a:pt x="8" y="774"/>
                  <a:pt x="8" y="774"/>
                  <a:pt x="8" y="774"/>
                </a:cubicBezTo>
                <a:cubicBezTo>
                  <a:pt x="4" y="762"/>
                  <a:pt x="4" y="762"/>
                  <a:pt x="4" y="762"/>
                </a:cubicBezTo>
                <a:cubicBezTo>
                  <a:pt x="7" y="762"/>
                  <a:pt x="7" y="762"/>
                  <a:pt x="7" y="762"/>
                </a:cubicBezTo>
                <a:cubicBezTo>
                  <a:pt x="7" y="758"/>
                  <a:pt x="7" y="758"/>
                  <a:pt x="7" y="758"/>
                </a:cubicBezTo>
                <a:cubicBezTo>
                  <a:pt x="9" y="758"/>
                  <a:pt x="9" y="758"/>
                  <a:pt x="9" y="758"/>
                </a:cubicBezTo>
                <a:cubicBezTo>
                  <a:pt x="9" y="756"/>
                  <a:pt x="9" y="756"/>
                  <a:pt x="9" y="756"/>
                </a:cubicBezTo>
                <a:cubicBezTo>
                  <a:pt x="9" y="743"/>
                  <a:pt x="7" y="737"/>
                  <a:pt x="4" y="727"/>
                </a:cubicBezTo>
                <a:cubicBezTo>
                  <a:pt x="3" y="723"/>
                  <a:pt x="3" y="723"/>
                  <a:pt x="3" y="723"/>
                </a:cubicBezTo>
                <a:cubicBezTo>
                  <a:pt x="6" y="721"/>
                  <a:pt x="6" y="721"/>
                  <a:pt x="6" y="721"/>
                </a:cubicBezTo>
                <a:cubicBezTo>
                  <a:pt x="6" y="716"/>
                  <a:pt x="6" y="716"/>
                  <a:pt x="6" y="716"/>
                </a:cubicBezTo>
                <a:cubicBezTo>
                  <a:pt x="6" y="711"/>
                  <a:pt x="6" y="704"/>
                  <a:pt x="10" y="700"/>
                </a:cubicBezTo>
                <a:cubicBezTo>
                  <a:pt x="10" y="696"/>
                  <a:pt x="10" y="696"/>
                  <a:pt x="10" y="696"/>
                </a:cubicBezTo>
                <a:cubicBezTo>
                  <a:pt x="10" y="696"/>
                  <a:pt x="10" y="696"/>
                  <a:pt x="10" y="696"/>
                </a:cubicBezTo>
                <a:cubicBezTo>
                  <a:pt x="10" y="685"/>
                  <a:pt x="10" y="685"/>
                  <a:pt x="10" y="685"/>
                </a:cubicBezTo>
                <a:cubicBezTo>
                  <a:pt x="9" y="685"/>
                  <a:pt x="9" y="685"/>
                  <a:pt x="9" y="685"/>
                </a:cubicBezTo>
                <a:cubicBezTo>
                  <a:pt x="9" y="680"/>
                  <a:pt x="9" y="680"/>
                  <a:pt x="9" y="680"/>
                </a:cubicBezTo>
                <a:cubicBezTo>
                  <a:pt x="7" y="680"/>
                  <a:pt x="7" y="680"/>
                  <a:pt x="7" y="680"/>
                </a:cubicBezTo>
                <a:cubicBezTo>
                  <a:pt x="8" y="672"/>
                  <a:pt x="8" y="672"/>
                  <a:pt x="8" y="672"/>
                </a:cubicBezTo>
                <a:cubicBezTo>
                  <a:pt x="7" y="672"/>
                  <a:pt x="7" y="672"/>
                  <a:pt x="7" y="672"/>
                </a:cubicBezTo>
                <a:cubicBezTo>
                  <a:pt x="7" y="656"/>
                  <a:pt x="7" y="656"/>
                  <a:pt x="7" y="656"/>
                </a:cubicBezTo>
                <a:cubicBezTo>
                  <a:pt x="6" y="652"/>
                  <a:pt x="6" y="652"/>
                  <a:pt x="6" y="652"/>
                </a:cubicBezTo>
                <a:cubicBezTo>
                  <a:pt x="5" y="648"/>
                  <a:pt x="6" y="643"/>
                  <a:pt x="7" y="640"/>
                </a:cubicBezTo>
                <a:cubicBezTo>
                  <a:pt x="7" y="639"/>
                  <a:pt x="7" y="638"/>
                  <a:pt x="7" y="638"/>
                </a:cubicBezTo>
                <a:cubicBezTo>
                  <a:pt x="5" y="624"/>
                  <a:pt x="5" y="624"/>
                  <a:pt x="5" y="624"/>
                </a:cubicBezTo>
                <a:cubicBezTo>
                  <a:pt x="7" y="624"/>
                  <a:pt x="7" y="624"/>
                  <a:pt x="7" y="624"/>
                </a:cubicBezTo>
                <a:cubicBezTo>
                  <a:pt x="7" y="620"/>
                  <a:pt x="7" y="620"/>
                  <a:pt x="7" y="620"/>
                </a:cubicBezTo>
                <a:cubicBezTo>
                  <a:pt x="9" y="620"/>
                  <a:pt x="9" y="620"/>
                  <a:pt x="9" y="620"/>
                </a:cubicBezTo>
                <a:cubicBezTo>
                  <a:pt x="9" y="614"/>
                  <a:pt x="9" y="614"/>
                  <a:pt x="9" y="614"/>
                </a:cubicBezTo>
                <a:cubicBezTo>
                  <a:pt x="8" y="614"/>
                  <a:pt x="8" y="614"/>
                  <a:pt x="8" y="614"/>
                </a:cubicBezTo>
                <a:cubicBezTo>
                  <a:pt x="9" y="601"/>
                  <a:pt x="9" y="601"/>
                  <a:pt x="9" y="601"/>
                </a:cubicBezTo>
                <a:cubicBezTo>
                  <a:pt x="9" y="601"/>
                  <a:pt x="9" y="601"/>
                  <a:pt x="9" y="601"/>
                </a:cubicBezTo>
                <a:cubicBezTo>
                  <a:pt x="7" y="578"/>
                  <a:pt x="7" y="578"/>
                  <a:pt x="7" y="578"/>
                </a:cubicBezTo>
                <a:cubicBezTo>
                  <a:pt x="5" y="573"/>
                  <a:pt x="5" y="573"/>
                  <a:pt x="5" y="573"/>
                </a:cubicBezTo>
                <a:cubicBezTo>
                  <a:pt x="8" y="573"/>
                  <a:pt x="8" y="573"/>
                  <a:pt x="8" y="573"/>
                </a:cubicBezTo>
                <a:cubicBezTo>
                  <a:pt x="8" y="571"/>
                  <a:pt x="8" y="568"/>
                  <a:pt x="8" y="566"/>
                </a:cubicBezTo>
                <a:cubicBezTo>
                  <a:pt x="8" y="564"/>
                  <a:pt x="9" y="561"/>
                  <a:pt x="8" y="561"/>
                </a:cubicBezTo>
                <a:cubicBezTo>
                  <a:pt x="8" y="559"/>
                  <a:pt x="8" y="559"/>
                  <a:pt x="8" y="559"/>
                </a:cubicBezTo>
                <a:cubicBezTo>
                  <a:pt x="7" y="553"/>
                  <a:pt x="7" y="553"/>
                  <a:pt x="7" y="553"/>
                </a:cubicBezTo>
                <a:cubicBezTo>
                  <a:pt x="10" y="551"/>
                  <a:pt x="10" y="551"/>
                  <a:pt x="10" y="551"/>
                </a:cubicBezTo>
                <a:cubicBezTo>
                  <a:pt x="10" y="548"/>
                  <a:pt x="10" y="548"/>
                  <a:pt x="10" y="548"/>
                </a:cubicBezTo>
                <a:cubicBezTo>
                  <a:pt x="9" y="546"/>
                  <a:pt x="10" y="544"/>
                  <a:pt x="10" y="543"/>
                </a:cubicBezTo>
                <a:cubicBezTo>
                  <a:pt x="6" y="520"/>
                  <a:pt x="6" y="520"/>
                  <a:pt x="6" y="520"/>
                </a:cubicBezTo>
                <a:cubicBezTo>
                  <a:pt x="2" y="520"/>
                  <a:pt x="2" y="520"/>
                  <a:pt x="2" y="520"/>
                </a:cubicBezTo>
                <a:cubicBezTo>
                  <a:pt x="6" y="505"/>
                  <a:pt x="6" y="505"/>
                  <a:pt x="6" y="505"/>
                </a:cubicBezTo>
                <a:cubicBezTo>
                  <a:pt x="6" y="486"/>
                  <a:pt x="6" y="486"/>
                  <a:pt x="6" y="486"/>
                </a:cubicBezTo>
                <a:cubicBezTo>
                  <a:pt x="7" y="482"/>
                  <a:pt x="7" y="477"/>
                  <a:pt x="7" y="471"/>
                </a:cubicBezTo>
                <a:cubicBezTo>
                  <a:pt x="7" y="468"/>
                  <a:pt x="7" y="465"/>
                  <a:pt x="7" y="462"/>
                </a:cubicBezTo>
                <a:cubicBezTo>
                  <a:pt x="4" y="462"/>
                  <a:pt x="4" y="462"/>
                  <a:pt x="4" y="462"/>
                </a:cubicBezTo>
                <a:cubicBezTo>
                  <a:pt x="5" y="456"/>
                  <a:pt x="5" y="456"/>
                  <a:pt x="5" y="456"/>
                </a:cubicBezTo>
                <a:cubicBezTo>
                  <a:pt x="5" y="454"/>
                  <a:pt x="6" y="453"/>
                  <a:pt x="6" y="452"/>
                </a:cubicBezTo>
                <a:cubicBezTo>
                  <a:pt x="6" y="451"/>
                  <a:pt x="6" y="451"/>
                  <a:pt x="6" y="450"/>
                </a:cubicBezTo>
                <a:cubicBezTo>
                  <a:pt x="5" y="448"/>
                  <a:pt x="5" y="445"/>
                  <a:pt x="5" y="443"/>
                </a:cubicBezTo>
                <a:cubicBezTo>
                  <a:pt x="6" y="441"/>
                  <a:pt x="6" y="441"/>
                  <a:pt x="6" y="441"/>
                </a:cubicBezTo>
                <a:cubicBezTo>
                  <a:pt x="7" y="440"/>
                  <a:pt x="7" y="440"/>
                  <a:pt x="7" y="440"/>
                </a:cubicBezTo>
                <a:cubicBezTo>
                  <a:pt x="7" y="434"/>
                  <a:pt x="7" y="434"/>
                  <a:pt x="7" y="434"/>
                </a:cubicBezTo>
                <a:cubicBezTo>
                  <a:pt x="9" y="434"/>
                  <a:pt x="9" y="434"/>
                  <a:pt x="9" y="434"/>
                </a:cubicBezTo>
                <a:cubicBezTo>
                  <a:pt x="9" y="428"/>
                  <a:pt x="9" y="428"/>
                  <a:pt x="9" y="428"/>
                </a:cubicBezTo>
                <a:cubicBezTo>
                  <a:pt x="7" y="428"/>
                  <a:pt x="7" y="428"/>
                  <a:pt x="7" y="428"/>
                </a:cubicBezTo>
                <a:cubicBezTo>
                  <a:pt x="7" y="421"/>
                  <a:pt x="7" y="421"/>
                  <a:pt x="7" y="421"/>
                </a:cubicBezTo>
                <a:cubicBezTo>
                  <a:pt x="6" y="421"/>
                  <a:pt x="6" y="421"/>
                  <a:pt x="6" y="421"/>
                </a:cubicBezTo>
                <a:cubicBezTo>
                  <a:pt x="6" y="414"/>
                  <a:pt x="6" y="414"/>
                  <a:pt x="6" y="414"/>
                </a:cubicBezTo>
                <a:cubicBezTo>
                  <a:pt x="5" y="410"/>
                  <a:pt x="5" y="410"/>
                  <a:pt x="5" y="410"/>
                </a:cubicBezTo>
                <a:cubicBezTo>
                  <a:pt x="5" y="410"/>
                  <a:pt x="5" y="409"/>
                  <a:pt x="5" y="409"/>
                </a:cubicBezTo>
                <a:cubicBezTo>
                  <a:pt x="5" y="409"/>
                  <a:pt x="5" y="409"/>
                  <a:pt x="5" y="409"/>
                </a:cubicBezTo>
                <a:cubicBezTo>
                  <a:pt x="5" y="408"/>
                  <a:pt x="5" y="407"/>
                  <a:pt x="5" y="406"/>
                </a:cubicBezTo>
                <a:cubicBezTo>
                  <a:pt x="5" y="404"/>
                  <a:pt x="5" y="404"/>
                  <a:pt x="5" y="404"/>
                </a:cubicBezTo>
                <a:cubicBezTo>
                  <a:pt x="4" y="404"/>
                  <a:pt x="4" y="404"/>
                  <a:pt x="4" y="404"/>
                </a:cubicBezTo>
                <a:cubicBezTo>
                  <a:pt x="4" y="390"/>
                  <a:pt x="4" y="390"/>
                  <a:pt x="4" y="390"/>
                </a:cubicBezTo>
                <a:cubicBezTo>
                  <a:pt x="5" y="390"/>
                  <a:pt x="5" y="390"/>
                  <a:pt x="5" y="390"/>
                </a:cubicBezTo>
                <a:cubicBezTo>
                  <a:pt x="5" y="387"/>
                  <a:pt x="5" y="387"/>
                  <a:pt x="5" y="387"/>
                </a:cubicBezTo>
                <a:cubicBezTo>
                  <a:pt x="6" y="387"/>
                  <a:pt x="6" y="387"/>
                  <a:pt x="6" y="387"/>
                </a:cubicBezTo>
                <a:cubicBezTo>
                  <a:pt x="6" y="383"/>
                  <a:pt x="6" y="383"/>
                  <a:pt x="6" y="383"/>
                </a:cubicBezTo>
                <a:cubicBezTo>
                  <a:pt x="6" y="381"/>
                  <a:pt x="6" y="380"/>
                  <a:pt x="6" y="379"/>
                </a:cubicBezTo>
                <a:cubicBezTo>
                  <a:pt x="5" y="374"/>
                  <a:pt x="6" y="371"/>
                  <a:pt x="7" y="368"/>
                </a:cubicBezTo>
                <a:cubicBezTo>
                  <a:pt x="7" y="366"/>
                  <a:pt x="7" y="366"/>
                  <a:pt x="7" y="366"/>
                </a:cubicBezTo>
                <a:cubicBezTo>
                  <a:pt x="9" y="365"/>
                  <a:pt x="9" y="365"/>
                  <a:pt x="9" y="365"/>
                </a:cubicBezTo>
                <a:cubicBezTo>
                  <a:pt x="9" y="347"/>
                  <a:pt x="9" y="347"/>
                  <a:pt x="9" y="347"/>
                </a:cubicBezTo>
                <a:cubicBezTo>
                  <a:pt x="9" y="347"/>
                  <a:pt x="8" y="346"/>
                  <a:pt x="8" y="346"/>
                </a:cubicBezTo>
                <a:cubicBezTo>
                  <a:pt x="7" y="341"/>
                  <a:pt x="6" y="337"/>
                  <a:pt x="6" y="334"/>
                </a:cubicBezTo>
                <a:cubicBezTo>
                  <a:pt x="7" y="330"/>
                  <a:pt x="7" y="330"/>
                  <a:pt x="7" y="330"/>
                </a:cubicBezTo>
                <a:cubicBezTo>
                  <a:pt x="7" y="325"/>
                  <a:pt x="7" y="325"/>
                  <a:pt x="7" y="325"/>
                </a:cubicBezTo>
                <a:cubicBezTo>
                  <a:pt x="9" y="325"/>
                  <a:pt x="9" y="325"/>
                  <a:pt x="9" y="325"/>
                </a:cubicBezTo>
                <a:cubicBezTo>
                  <a:pt x="9" y="312"/>
                  <a:pt x="9" y="312"/>
                  <a:pt x="9" y="312"/>
                </a:cubicBezTo>
                <a:cubicBezTo>
                  <a:pt x="7" y="312"/>
                  <a:pt x="7" y="312"/>
                  <a:pt x="7" y="312"/>
                </a:cubicBezTo>
                <a:cubicBezTo>
                  <a:pt x="7" y="299"/>
                  <a:pt x="7" y="299"/>
                  <a:pt x="7" y="299"/>
                </a:cubicBezTo>
                <a:cubicBezTo>
                  <a:pt x="9" y="299"/>
                  <a:pt x="9" y="299"/>
                  <a:pt x="9" y="299"/>
                </a:cubicBezTo>
                <a:cubicBezTo>
                  <a:pt x="9" y="295"/>
                  <a:pt x="9" y="295"/>
                  <a:pt x="9" y="295"/>
                </a:cubicBezTo>
                <a:cubicBezTo>
                  <a:pt x="9" y="294"/>
                  <a:pt x="9" y="294"/>
                  <a:pt x="9" y="294"/>
                </a:cubicBezTo>
                <a:cubicBezTo>
                  <a:pt x="9" y="283"/>
                  <a:pt x="9" y="283"/>
                  <a:pt x="9" y="283"/>
                </a:cubicBezTo>
                <a:cubicBezTo>
                  <a:pt x="7" y="283"/>
                  <a:pt x="7" y="283"/>
                  <a:pt x="7" y="283"/>
                </a:cubicBezTo>
                <a:cubicBezTo>
                  <a:pt x="7" y="271"/>
                  <a:pt x="7" y="271"/>
                  <a:pt x="7" y="271"/>
                </a:cubicBezTo>
                <a:cubicBezTo>
                  <a:pt x="7" y="271"/>
                  <a:pt x="7" y="271"/>
                  <a:pt x="7" y="271"/>
                </a:cubicBezTo>
                <a:cubicBezTo>
                  <a:pt x="5" y="250"/>
                  <a:pt x="5" y="250"/>
                  <a:pt x="5" y="250"/>
                </a:cubicBezTo>
                <a:cubicBezTo>
                  <a:pt x="9" y="248"/>
                  <a:pt x="9" y="248"/>
                  <a:pt x="9" y="248"/>
                </a:cubicBezTo>
                <a:cubicBezTo>
                  <a:pt x="9" y="246"/>
                  <a:pt x="9" y="241"/>
                  <a:pt x="9" y="237"/>
                </a:cubicBezTo>
                <a:cubicBezTo>
                  <a:pt x="7" y="237"/>
                  <a:pt x="7" y="237"/>
                  <a:pt x="7" y="237"/>
                </a:cubicBezTo>
                <a:cubicBezTo>
                  <a:pt x="7" y="224"/>
                  <a:pt x="7" y="224"/>
                  <a:pt x="7" y="224"/>
                </a:cubicBezTo>
                <a:cubicBezTo>
                  <a:pt x="9" y="224"/>
                  <a:pt x="9" y="224"/>
                  <a:pt x="9" y="224"/>
                </a:cubicBezTo>
                <a:cubicBezTo>
                  <a:pt x="9" y="218"/>
                  <a:pt x="9" y="218"/>
                  <a:pt x="9" y="218"/>
                </a:cubicBezTo>
                <a:cubicBezTo>
                  <a:pt x="5" y="195"/>
                  <a:pt x="5" y="195"/>
                  <a:pt x="5" y="195"/>
                </a:cubicBezTo>
                <a:cubicBezTo>
                  <a:pt x="7" y="195"/>
                  <a:pt x="7" y="195"/>
                  <a:pt x="7" y="195"/>
                </a:cubicBezTo>
                <a:cubicBezTo>
                  <a:pt x="7" y="192"/>
                  <a:pt x="7" y="192"/>
                  <a:pt x="7" y="192"/>
                </a:cubicBezTo>
                <a:cubicBezTo>
                  <a:pt x="6" y="185"/>
                  <a:pt x="6" y="185"/>
                  <a:pt x="6" y="185"/>
                </a:cubicBezTo>
                <a:cubicBezTo>
                  <a:pt x="8" y="185"/>
                  <a:pt x="8" y="185"/>
                  <a:pt x="8" y="185"/>
                </a:cubicBezTo>
                <a:cubicBezTo>
                  <a:pt x="7" y="179"/>
                  <a:pt x="7" y="179"/>
                  <a:pt x="7" y="179"/>
                </a:cubicBezTo>
                <a:cubicBezTo>
                  <a:pt x="3" y="179"/>
                  <a:pt x="3" y="179"/>
                  <a:pt x="3" y="179"/>
                </a:cubicBezTo>
                <a:cubicBezTo>
                  <a:pt x="5" y="172"/>
                  <a:pt x="5" y="172"/>
                  <a:pt x="5" y="172"/>
                </a:cubicBezTo>
                <a:cubicBezTo>
                  <a:pt x="5" y="145"/>
                  <a:pt x="5" y="145"/>
                  <a:pt x="5" y="145"/>
                </a:cubicBezTo>
                <a:cubicBezTo>
                  <a:pt x="5" y="145"/>
                  <a:pt x="5" y="145"/>
                  <a:pt x="5" y="145"/>
                </a:cubicBezTo>
                <a:cubicBezTo>
                  <a:pt x="5" y="141"/>
                  <a:pt x="5" y="141"/>
                  <a:pt x="5" y="141"/>
                </a:cubicBezTo>
                <a:cubicBezTo>
                  <a:pt x="2" y="135"/>
                  <a:pt x="2" y="135"/>
                  <a:pt x="2" y="135"/>
                </a:cubicBezTo>
                <a:cubicBezTo>
                  <a:pt x="4" y="135"/>
                  <a:pt x="4" y="135"/>
                  <a:pt x="4" y="135"/>
                </a:cubicBezTo>
                <a:cubicBezTo>
                  <a:pt x="4" y="133"/>
                  <a:pt x="4" y="133"/>
                  <a:pt x="4" y="133"/>
                </a:cubicBezTo>
                <a:cubicBezTo>
                  <a:pt x="4" y="133"/>
                  <a:pt x="4" y="133"/>
                  <a:pt x="4" y="133"/>
                </a:cubicBezTo>
                <a:cubicBezTo>
                  <a:pt x="5" y="127"/>
                  <a:pt x="5" y="127"/>
                  <a:pt x="5" y="127"/>
                </a:cubicBezTo>
                <a:cubicBezTo>
                  <a:pt x="5" y="125"/>
                  <a:pt x="5" y="125"/>
                  <a:pt x="5" y="125"/>
                </a:cubicBezTo>
                <a:cubicBezTo>
                  <a:pt x="4" y="125"/>
                  <a:pt x="4" y="125"/>
                  <a:pt x="4" y="125"/>
                </a:cubicBezTo>
                <a:cubicBezTo>
                  <a:pt x="4" y="112"/>
                  <a:pt x="4" y="112"/>
                  <a:pt x="4" y="112"/>
                </a:cubicBezTo>
                <a:cubicBezTo>
                  <a:pt x="5" y="112"/>
                  <a:pt x="5" y="112"/>
                  <a:pt x="5" y="112"/>
                </a:cubicBezTo>
                <a:cubicBezTo>
                  <a:pt x="5" y="112"/>
                  <a:pt x="5" y="112"/>
                  <a:pt x="5" y="112"/>
                </a:cubicBezTo>
                <a:cubicBezTo>
                  <a:pt x="5" y="111"/>
                  <a:pt x="5" y="111"/>
                  <a:pt x="5" y="111"/>
                </a:cubicBezTo>
                <a:cubicBezTo>
                  <a:pt x="6" y="110"/>
                  <a:pt x="6" y="110"/>
                  <a:pt x="6" y="109"/>
                </a:cubicBezTo>
                <a:cubicBezTo>
                  <a:pt x="6" y="109"/>
                  <a:pt x="6" y="109"/>
                  <a:pt x="6" y="109"/>
                </a:cubicBezTo>
                <a:cubicBezTo>
                  <a:pt x="6" y="107"/>
                  <a:pt x="6" y="107"/>
                  <a:pt x="6" y="107"/>
                </a:cubicBezTo>
                <a:cubicBezTo>
                  <a:pt x="3" y="107"/>
                  <a:pt x="3" y="107"/>
                  <a:pt x="3" y="107"/>
                </a:cubicBezTo>
                <a:cubicBezTo>
                  <a:pt x="5" y="100"/>
                  <a:pt x="5" y="100"/>
                  <a:pt x="5" y="100"/>
                </a:cubicBezTo>
                <a:cubicBezTo>
                  <a:pt x="4" y="100"/>
                  <a:pt x="4" y="100"/>
                  <a:pt x="4" y="100"/>
                </a:cubicBezTo>
                <a:cubicBezTo>
                  <a:pt x="4" y="93"/>
                  <a:pt x="4" y="93"/>
                  <a:pt x="4" y="93"/>
                </a:cubicBezTo>
                <a:cubicBezTo>
                  <a:pt x="3" y="93"/>
                  <a:pt x="3" y="93"/>
                  <a:pt x="3" y="93"/>
                </a:cubicBezTo>
                <a:cubicBezTo>
                  <a:pt x="4" y="90"/>
                  <a:pt x="4" y="90"/>
                  <a:pt x="4" y="90"/>
                </a:cubicBezTo>
                <a:cubicBezTo>
                  <a:pt x="4" y="87"/>
                  <a:pt x="4" y="87"/>
                  <a:pt x="4" y="87"/>
                </a:cubicBezTo>
                <a:cubicBezTo>
                  <a:pt x="5" y="87"/>
                  <a:pt x="5" y="87"/>
                  <a:pt x="5" y="87"/>
                </a:cubicBezTo>
                <a:cubicBezTo>
                  <a:pt x="6" y="79"/>
                  <a:pt x="6" y="79"/>
                  <a:pt x="6" y="79"/>
                </a:cubicBezTo>
                <a:cubicBezTo>
                  <a:pt x="8" y="78"/>
                  <a:pt x="8" y="78"/>
                  <a:pt x="8" y="78"/>
                </a:cubicBezTo>
                <a:cubicBezTo>
                  <a:pt x="8" y="77"/>
                  <a:pt x="8" y="75"/>
                  <a:pt x="7" y="74"/>
                </a:cubicBezTo>
                <a:cubicBezTo>
                  <a:pt x="7" y="70"/>
                  <a:pt x="6" y="64"/>
                  <a:pt x="8" y="58"/>
                </a:cubicBezTo>
                <a:cubicBezTo>
                  <a:pt x="9" y="55"/>
                  <a:pt x="9" y="55"/>
                  <a:pt x="9" y="55"/>
                </a:cubicBezTo>
                <a:cubicBezTo>
                  <a:pt x="9" y="52"/>
                  <a:pt x="9" y="52"/>
                  <a:pt x="9" y="52"/>
                </a:cubicBezTo>
                <a:cubicBezTo>
                  <a:pt x="7" y="49"/>
                  <a:pt x="7" y="47"/>
                  <a:pt x="8" y="46"/>
                </a:cubicBezTo>
                <a:cubicBezTo>
                  <a:pt x="8" y="42"/>
                  <a:pt x="8" y="42"/>
                  <a:pt x="8" y="42"/>
                </a:cubicBezTo>
                <a:cubicBezTo>
                  <a:pt x="8" y="28"/>
                  <a:pt x="8" y="28"/>
                  <a:pt x="8" y="28"/>
                </a:cubicBezTo>
                <a:cubicBezTo>
                  <a:pt x="6" y="28"/>
                  <a:pt x="6" y="28"/>
                  <a:pt x="6" y="28"/>
                </a:cubicBezTo>
                <a:cubicBezTo>
                  <a:pt x="6" y="25"/>
                  <a:pt x="6" y="25"/>
                  <a:pt x="6" y="25"/>
                </a:cubicBezTo>
                <a:cubicBezTo>
                  <a:pt x="3" y="25"/>
                  <a:pt x="3" y="25"/>
                  <a:pt x="3" y="25"/>
                </a:cubicBezTo>
                <a:cubicBezTo>
                  <a:pt x="7" y="13"/>
                  <a:pt x="7" y="13"/>
                  <a:pt x="7" y="13"/>
                </a:cubicBezTo>
                <a:cubicBezTo>
                  <a:pt x="7" y="12"/>
                  <a:pt x="7" y="12"/>
                  <a:pt x="7" y="12"/>
                </a:cubicBezTo>
                <a:cubicBezTo>
                  <a:pt x="7" y="12"/>
                  <a:pt x="7" y="12"/>
                  <a:pt x="7" y="12"/>
                </a:cubicBezTo>
                <a:cubicBezTo>
                  <a:pt x="8" y="9"/>
                  <a:pt x="8" y="9"/>
                  <a:pt x="8" y="9"/>
                </a:cubicBezTo>
                <a:cubicBezTo>
                  <a:pt x="12" y="11"/>
                  <a:pt x="12" y="11"/>
                  <a:pt x="12" y="11"/>
                </a:cubicBezTo>
                <a:cubicBezTo>
                  <a:pt x="13" y="11"/>
                  <a:pt x="14" y="11"/>
                  <a:pt x="14" y="11"/>
                </a:cubicBezTo>
                <a:cubicBezTo>
                  <a:pt x="15" y="9"/>
                  <a:pt x="15" y="9"/>
                  <a:pt x="15" y="9"/>
                </a:cubicBezTo>
                <a:cubicBezTo>
                  <a:pt x="25" y="9"/>
                  <a:pt x="25" y="9"/>
                  <a:pt x="25" y="9"/>
                </a:cubicBezTo>
                <a:cubicBezTo>
                  <a:pt x="32" y="6"/>
                  <a:pt x="32" y="6"/>
                  <a:pt x="32" y="6"/>
                </a:cubicBezTo>
                <a:cubicBezTo>
                  <a:pt x="32" y="8"/>
                  <a:pt x="32" y="8"/>
                  <a:pt x="32" y="8"/>
                </a:cubicBezTo>
                <a:cubicBezTo>
                  <a:pt x="42" y="8"/>
                  <a:pt x="42" y="8"/>
                  <a:pt x="42" y="8"/>
                </a:cubicBezTo>
                <a:cubicBezTo>
                  <a:pt x="42" y="9"/>
                  <a:pt x="42" y="9"/>
                  <a:pt x="42" y="9"/>
                </a:cubicBezTo>
                <a:cubicBezTo>
                  <a:pt x="52" y="9"/>
                  <a:pt x="52" y="9"/>
                  <a:pt x="52" y="9"/>
                </a:cubicBezTo>
                <a:cubicBezTo>
                  <a:pt x="52" y="11"/>
                  <a:pt x="52" y="11"/>
                  <a:pt x="52" y="11"/>
                </a:cubicBezTo>
                <a:cubicBezTo>
                  <a:pt x="59" y="11"/>
                  <a:pt x="59" y="11"/>
                  <a:pt x="59" y="11"/>
                </a:cubicBezTo>
                <a:cubicBezTo>
                  <a:pt x="59" y="12"/>
                  <a:pt x="59" y="12"/>
                  <a:pt x="59" y="12"/>
                </a:cubicBezTo>
                <a:cubicBezTo>
                  <a:pt x="61" y="12"/>
                  <a:pt x="63" y="12"/>
                  <a:pt x="66" y="11"/>
                </a:cubicBezTo>
                <a:cubicBezTo>
                  <a:pt x="71" y="9"/>
                  <a:pt x="71" y="9"/>
                  <a:pt x="71" y="9"/>
                </a:cubicBezTo>
                <a:cubicBezTo>
                  <a:pt x="72" y="11"/>
                  <a:pt x="72" y="11"/>
                  <a:pt x="72" y="11"/>
                </a:cubicBezTo>
                <a:cubicBezTo>
                  <a:pt x="72" y="11"/>
                  <a:pt x="72" y="11"/>
                  <a:pt x="72" y="11"/>
                </a:cubicBezTo>
                <a:cubicBezTo>
                  <a:pt x="89" y="11"/>
                  <a:pt x="89" y="11"/>
                  <a:pt x="89" y="11"/>
                </a:cubicBezTo>
                <a:cubicBezTo>
                  <a:pt x="89" y="12"/>
                  <a:pt x="89" y="12"/>
                  <a:pt x="89" y="12"/>
                </a:cubicBezTo>
                <a:cubicBezTo>
                  <a:pt x="91" y="12"/>
                  <a:pt x="93" y="13"/>
                  <a:pt x="95" y="13"/>
                </a:cubicBezTo>
                <a:cubicBezTo>
                  <a:pt x="97" y="13"/>
                  <a:pt x="99" y="13"/>
                  <a:pt x="102" y="13"/>
                </a:cubicBezTo>
                <a:cubicBezTo>
                  <a:pt x="104" y="13"/>
                  <a:pt x="104" y="13"/>
                  <a:pt x="104" y="13"/>
                </a:cubicBezTo>
                <a:cubicBezTo>
                  <a:pt x="106" y="10"/>
                  <a:pt x="106" y="10"/>
                  <a:pt x="106" y="10"/>
                </a:cubicBezTo>
                <a:cubicBezTo>
                  <a:pt x="106" y="8"/>
                  <a:pt x="106" y="8"/>
                  <a:pt x="106" y="8"/>
                </a:cubicBezTo>
                <a:cubicBezTo>
                  <a:pt x="120" y="8"/>
                  <a:pt x="120" y="8"/>
                  <a:pt x="120" y="8"/>
                </a:cubicBezTo>
                <a:cubicBezTo>
                  <a:pt x="120" y="8"/>
                  <a:pt x="120" y="8"/>
                  <a:pt x="120" y="8"/>
                </a:cubicBezTo>
                <a:cubicBezTo>
                  <a:pt x="121" y="8"/>
                  <a:pt x="121" y="8"/>
                  <a:pt x="121" y="8"/>
                </a:cubicBezTo>
                <a:cubicBezTo>
                  <a:pt x="124" y="7"/>
                  <a:pt x="124" y="7"/>
                  <a:pt x="124" y="7"/>
                </a:cubicBezTo>
                <a:cubicBezTo>
                  <a:pt x="125" y="8"/>
                  <a:pt x="125" y="8"/>
                  <a:pt x="125" y="8"/>
                </a:cubicBezTo>
                <a:cubicBezTo>
                  <a:pt x="126" y="8"/>
                  <a:pt x="126" y="8"/>
                  <a:pt x="126" y="8"/>
                </a:cubicBezTo>
                <a:cubicBezTo>
                  <a:pt x="128" y="8"/>
                  <a:pt x="129" y="9"/>
                  <a:pt x="130" y="10"/>
                </a:cubicBezTo>
                <a:cubicBezTo>
                  <a:pt x="135" y="8"/>
                  <a:pt x="135" y="8"/>
                  <a:pt x="135" y="8"/>
                </a:cubicBezTo>
                <a:cubicBezTo>
                  <a:pt x="136" y="11"/>
                  <a:pt x="136" y="11"/>
                  <a:pt x="136" y="11"/>
                </a:cubicBezTo>
                <a:cubicBezTo>
                  <a:pt x="138" y="11"/>
                  <a:pt x="139" y="11"/>
                  <a:pt x="139" y="12"/>
                </a:cubicBezTo>
                <a:cubicBezTo>
                  <a:pt x="140" y="12"/>
                  <a:pt x="140" y="12"/>
                  <a:pt x="140" y="12"/>
                </a:cubicBezTo>
                <a:cubicBezTo>
                  <a:pt x="141" y="11"/>
                  <a:pt x="141" y="11"/>
                  <a:pt x="142" y="11"/>
                </a:cubicBezTo>
                <a:cubicBezTo>
                  <a:pt x="142" y="11"/>
                  <a:pt x="142" y="11"/>
                  <a:pt x="142" y="11"/>
                </a:cubicBezTo>
                <a:cubicBezTo>
                  <a:pt x="144" y="11"/>
                  <a:pt x="144" y="11"/>
                  <a:pt x="144" y="11"/>
                </a:cubicBezTo>
                <a:cubicBezTo>
                  <a:pt x="144" y="11"/>
                  <a:pt x="145" y="11"/>
                  <a:pt x="146" y="11"/>
                </a:cubicBezTo>
                <a:cubicBezTo>
                  <a:pt x="152" y="11"/>
                  <a:pt x="152" y="11"/>
                  <a:pt x="152" y="11"/>
                </a:cubicBezTo>
                <a:cubicBezTo>
                  <a:pt x="152" y="11"/>
                  <a:pt x="152" y="10"/>
                  <a:pt x="153" y="10"/>
                </a:cubicBezTo>
                <a:cubicBezTo>
                  <a:pt x="153" y="9"/>
                  <a:pt x="153" y="9"/>
                  <a:pt x="153" y="9"/>
                </a:cubicBezTo>
                <a:cubicBezTo>
                  <a:pt x="159" y="9"/>
                  <a:pt x="159" y="9"/>
                  <a:pt x="159" y="9"/>
                </a:cubicBezTo>
                <a:cubicBezTo>
                  <a:pt x="160" y="10"/>
                  <a:pt x="162" y="10"/>
                  <a:pt x="163" y="10"/>
                </a:cubicBezTo>
                <a:cubicBezTo>
                  <a:pt x="163" y="11"/>
                  <a:pt x="164" y="11"/>
                  <a:pt x="164" y="11"/>
                </a:cubicBezTo>
                <a:cubicBezTo>
                  <a:pt x="165" y="11"/>
                  <a:pt x="166" y="10"/>
                  <a:pt x="166" y="10"/>
                </a:cubicBezTo>
                <a:cubicBezTo>
                  <a:pt x="170" y="8"/>
                  <a:pt x="175" y="6"/>
                  <a:pt x="181" y="7"/>
                </a:cubicBezTo>
                <a:cubicBezTo>
                  <a:pt x="182" y="7"/>
                  <a:pt x="182" y="7"/>
                  <a:pt x="182" y="7"/>
                </a:cubicBezTo>
                <a:cubicBezTo>
                  <a:pt x="192" y="5"/>
                  <a:pt x="192" y="5"/>
                  <a:pt x="192" y="5"/>
                </a:cubicBezTo>
                <a:cubicBezTo>
                  <a:pt x="194" y="8"/>
                  <a:pt x="194" y="8"/>
                  <a:pt x="194" y="8"/>
                </a:cubicBezTo>
                <a:cubicBezTo>
                  <a:pt x="198" y="8"/>
                  <a:pt x="198" y="8"/>
                  <a:pt x="198" y="8"/>
                </a:cubicBezTo>
                <a:cubicBezTo>
                  <a:pt x="198" y="9"/>
                  <a:pt x="198" y="9"/>
                  <a:pt x="198" y="9"/>
                </a:cubicBezTo>
                <a:cubicBezTo>
                  <a:pt x="205" y="9"/>
                  <a:pt x="205" y="9"/>
                  <a:pt x="205" y="9"/>
                </a:cubicBezTo>
                <a:cubicBezTo>
                  <a:pt x="205" y="11"/>
                  <a:pt x="205" y="11"/>
                  <a:pt x="205" y="11"/>
                </a:cubicBezTo>
                <a:cubicBezTo>
                  <a:pt x="207" y="11"/>
                  <a:pt x="207" y="11"/>
                  <a:pt x="207" y="11"/>
                </a:cubicBezTo>
                <a:cubicBezTo>
                  <a:pt x="215" y="7"/>
                  <a:pt x="215" y="7"/>
                  <a:pt x="215" y="7"/>
                </a:cubicBezTo>
                <a:cubicBezTo>
                  <a:pt x="215" y="13"/>
                  <a:pt x="215" y="13"/>
                  <a:pt x="215" y="13"/>
                </a:cubicBezTo>
                <a:cubicBezTo>
                  <a:pt x="216" y="13"/>
                  <a:pt x="218" y="13"/>
                  <a:pt x="220" y="13"/>
                </a:cubicBezTo>
                <a:cubicBezTo>
                  <a:pt x="220" y="11"/>
                  <a:pt x="220" y="11"/>
                  <a:pt x="220" y="11"/>
                </a:cubicBezTo>
                <a:cubicBezTo>
                  <a:pt x="222" y="11"/>
                  <a:pt x="222" y="11"/>
                  <a:pt x="222" y="11"/>
                </a:cubicBezTo>
                <a:cubicBezTo>
                  <a:pt x="222" y="10"/>
                  <a:pt x="222" y="10"/>
                  <a:pt x="222" y="10"/>
                </a:cubicBezTo>
                <a:cubicBezTo>
                  <a:pt x="228" y="9"/>
                  <a:pt x="228" y="9"/>
                  <a:pt x="228" y="9"/>
                </a:cubicBezTo>
                <a:cubicBezTo>
                  <a:pt x="230" y="9"/>
                  <a:pt x="231" y="10"/>
                  <a:pt x="232" y="11"/>
                </a:cubicBezTo>
                <a:cubicBezTo>
                  <a:pt x="239" y="11"/>
                  <a:pt x="239" y="11"/>
                  <a:pt x="239" y="11"/>
                </a:cubicBezTo>
                <a:cubicBezTo>
                  <a:pt x="239" y="7"/>
                  <a:pt x="239" y="7"/>
                  <a:pt x="239" y="7"/>
                </a:cubicBezTo>
                <a:cubicBezTo>
                  <a:pt x="247" y="11"/>
                  <a:pt x="247" y="11"/>
                  <a:pt x="247" y="11"/>
                </a:cubicBezTo>
                <a:cubicBezTo>
                  <a:pt x="249" y="11"/>
                  <a:pt x="249" y="11"/>
                  <a:pt x="249" y="11"/>
                </a:cubicBezTo>
                <a:cubicBezTo>
                  <a:pt x="251" y="10"/>
                  <a:pt x="254" y="9"/>
                  <a:pt x="258" y="10"/>
                </a:cubicBezTo>
                <a:cubicBezTo>
                  <a:pt x="258" y="10"/>
                  <a:pt x="258" y="10"/>
                  <a:pt x="258" y="10"/>
                </a:cubicBezTo>
                <a:cubicBezTo>
                  <a:pt x="260" y="9"/>
                  <a:pt x="260" y="9"/>
                  <a:pt x="260" y="9"/>
                </a:cubicBezTo>
                <a:cubicBezTo>
                  <a:pt x="262" y="9"/>
                  <a:pt x="264" y="10"/>
                  <a:pt x="269" y="12"/>
                </a:cubicBezTo>
                <a:cubicBezTo>
                  <a:pt x="279" y="8"/>
                  <a:pt x="279" y="8"/>
                  <a:pt x="279" y="8"/>
                </a:cubicBezTo>
                <a:cubicBezTo>
                  <a:pt x="279" y="12"/>
                  <a:pt x="279" y="12"/>
                  <a:pt x="279" y="12"/>
                </a:cubicBezTo>
                <a:cubicBezTo>
                  <a:pt x="280" y="12"/>
                  <a:pt x="280" y="12"/>
                  <a:pt x="280" y="12"/>
                </a:cubicBezTo>
                <a:cubicBezTo>
                  <a:pt x="280" y="9"/>
                  <a:pt x="280" y="9"/>
                  <a:pt x="280" y="9"/>
                </a:cubicBezTo>
                <a:cubicBezTo>
                  <a:pt x="287" y="9"/>
                  <a:pt x="287" y="9"/>
                  <a:pt x="287" y="9"/>
                </a:cubicBezTo>
                <a:cubicBezTo>
                  <a:pt x="287" y="8"/>
                  <a:pt x="287" y="8"/>
                  <a:pt x="287" y="8"/>
                </a:cubicBezTo>
                <a:cubicBezTo>
                  <a:pt x="294" y="9"/>
                  <a:pt x="294" y="9"/>
                  <a:pt x="294" y="9"/>
                </a:cubicBezTo>
                <a:cubicBezTo>
                  <a:pt x="300" y="10"/>
                  <a:pt x="300" y="10"/>
                  <a:pt x="300" y="10"/>
                </a:cubicBezTo>
                <a:cubicBezTo>
                  <a:pt x="301" y="10"/>
                  <a:pt x="301" y="10"/>
                  <a:pt x="302" y="10"/>
                </a:cubicBezTo>
                <a:cubicBezTo>
                  <a:pt x="303" y="8"/>
                  <a:pt x="303" y="8"/>
                  <a:pt x="303" y="8"/>
                </a:cubicBezTo>
                <a:cubicBezTo>
                  <a:pt x="305" y="8"/>
                  <a:pt x="305" y="8"/>
                  <a:pt x="305" y="8"/>
                </a:cubicBezTo>
                <a:cubicBezTo>
                  <a:pt x="307" y="7"/>
                  <a:pt x="309" y="6"/>
                  <a:pt x="311" y="7"/>
                </a:cubicBezTo>
                <a:cubicBezTo>
                  <a:pt x="311" y="5"/>
                  <a:pt x="311" y="5"/>
                  <a:pt x="311" y="5"/>
                </a:cubicBezTo>
                <a:cubicBezTo>
                  <a:pt x="321" y="8"/>
                  <a:pt x="321" y="8"/>
                  <a:pt x="321" y="8"/>
                </a:cubicBezTo>
                <a:cubicBezTo>
                  <a:pt x="333" y="8"/>
                  <a:pt x="333" y="8"/>
                  <a:pt x="333" y="8"/>
                </a:cubicBezTo>
                <a:cubicBezTo>
                  <a:pt x="340" y="6"/>
                  <a:pt x="340" y="6"/>
                  <a:pt x="340" y="6"/>
                </a:cubicBezTo>
                <a:cubicBezTo>
                  <a:pt x="340" y="9"/>
                  <a:pt x="340" y="9"/>
                  <a:pt x="340" y="9"/>
                </a:cubicBezTo>
                <a:cubicBezTo>
                  <a:pt x="344" y="9"/>
                  <a:pt x="344" y="9"/>
                  <a:pt x="344" y="9"/>
                </a:cubicBezTo>
                <a:cubicBezTo>
                  <a:pt x="345" y="11"/>
                  <a:pt x="345" y="11"/>
                  <a:pt x="345" y="11"/>
                </a:cubicBezTo>
                <a:cubicBezTo>
                  <a:pt x="348" y="11"/>
                  <a:pt x="352" y="10"/>
                  <a:pt x="355" y="11"/>
                </a:cubicBezTo>
                <a:cubicBezTo>
                  <a:pt x="357" y="12"/>
                  <a:pt x="357" y="12"/>
                  <a:pt x="357" y="12"/>
                </a:cubicBezTo>
                <a:cubicBezTo>
                  <a:pt x="361" y="11"/>
                  <a:pt x="361" y="11"/>
                  <a:pt x="361" y="11"/>
                </a:cubicBezTo>
                <a:cubicBezTo>
                  <a:pt x="361" y="8"/>
                  <a:pt x="361" y="8"/>
                  <a:pt x="361" y="8"/>
                </a:cubicBezTo>
                <a:cubicBezTo>
                  <a:pt x="367" y="8"/>
                  <a:pt x="367" y="8"/>
                  <a:pt x="367" y="8"/>
                </a:cubicBezTo>
                <a:cubicBezTo>
                  <a:pt x="370" y="7"/>
                  <a:pt x="370" y="7"/>
                  <a:pt x="370" y="7"/>
                </a:cubicBezTo>
                <a:cubicBezTo>
                  <a:pt x="371" y="7"/>
                  <a:pt x="373" y="7"/>
                  <a:pt x="374" y="7"/>
                </a:cubicBezTo>
                <a:cubicBezTo>
                  <a:pt x="378" y="7"/>
                  <a:pt x="382" y="8"/>
                  <a:pt x="385" y="9"/>
                </a:cubicBezTo>
                <a:cubicBezTo>
                  <a:pt x="385" y="9"/>
                  <a:pt x="385" y="9"/>
                  <a:pt x="385" y="9"/>
                </a:cubicBezTo>
                <a:cubicBezTo>
                  <a:pt x="387" y="9"/>
                  <a:pt x="387" y="9"/>
                  <a:pt x="387" y="9"/>
                </a:cubicBezTo>
                <a:cubicBezTo>
                  <a:pt x="387" y="8"/>
                  <a:pt x="387" y="8"/>
                  <a:pt x="387" y="8"/>
                </a:cubicBezTo>
                <a:cubicBezTo>
                  <a:pt x="392" y="8"/>
                  <a:pt x="392" y="8"/>
                  <a:pt x="392" y="8"/>
                </a:cubicBezTo>
                <a:cubicBezTo>
                  <a:pt x="398" y="7"/>
                  <a:pt x="398" y="7"/>
                  <a:pt x="398" y="7"/>
                </a:cubicBezTo>
                <a:cubicBezTo>
                  <a:pt x="398" y="8"/>
                  <a:pt x="398" y="8"/>
                  <a:pt x="398" y="8"/>
                </a:cubicBezTo>
                <a:cubicBezTo>
                  <a:pt x="403" y="8"/>
                  <a:pt x="403" y="8"/>
                  <a:pt x="403" y="8"/>
                </a:cubicBezTo>
                <a:cubicBezTo>
                  <a:pt x="403" y="1"/>
                  <a:pt x="403" y="1"/>
                  <a:pt x="403" y="1"/>
                </a:cubicBezTo>
                <a:cubicBezTo>
                  <a:pt x="412" y="4"/>
                  <a:pt x="412" y="4"/>
                  <a:pt x="412" y="4"/>
                </a:cubicBezTo>
                <a:cubicBezTo>
                  <a:pt x="414" y="4"/>
                  <a:pt x="416" y="5"/>
                  <a:pt x="417" y="7"/>
                </a:cubicBezTo>
                <a:cubicBezTo>
                  <a:pt x="418" y="7"/>
                  <a:pt x="418" y="7"/>
                  <a:pt x="418" y="7"/>
                </a:cubicBezTo>
                <a:cubicBezTo>
                  <a:pt x="419" y="7"/>
                  <a:pt x="419" y="7"/>
                  <a:pt x="419" y="7"/>
                </a:cubicBezTo>
                <a:cubicBezTo>
                  <a:pt x="419" y="8"/>
                  <a:pt x="420" y="8"/>
                  <a:pt x="420" y="8"/>
                </a:cubicBezTo>
                <a:cubicBezTo>
                  <a:pt x="421" y="8"/>
                  <a:pt x="421" y="8"/>
                  <a:pt x="422" y="8"/>
                </a:cubicBezTo>
                <a:cubicBezTo>
                  <a:pt x="422" y="8"/>
                  <a:pt x="422" y="8"/>
                  <a:pt x="422" y="8"/>
                </a:cubicBezTo>
                <a:cubicBezTo>
                  <a:pt x="431" y="8"/>
                  <a:pt x="431" y="8"/>
                  <a:pt x="431" y="8"/>
                </a:cubicBezTo>
                <a:cubicBezTo>
                  <a:pt x="431" y="9"/>
                  <a:pt x="431" y="9"/>
                  <a:pt x="431" y="9"/>
                </a:cubicBezTo>
                <a:cubicBezTo>
                  <a:pt x="437" y="9"/>
                  <a:pt x="437" y="9"/>
                  <a:pt x="437" y="9"/>
                </a:cubicBezTo>
                <a:cubicBezTo>
                  <a:pt x="443" y="8"/>
                  <a:pt x="443" y="8"/>
                  <a:pt x="443" y="8"/>
                </a:cubicBezTo>
                <a:cubicBezTo>
                  <a:pt x="443" y="9"/>
                  <a:pt x="443" y="9"/>
                  <a:pt x="443" y="9"/>
                </a:cubicBezTo>
                <a:cubicBezTo>
                  <a:pt x="443" y="9"/>
                  <a:pt x="443" y="9"/>
                  <a:pt x="443" y="9"/>
                </a:cubicBezTo>
                <a:cubicBezTo>
                  <a:pt x="445" y="10"/>
                  <a:pt x="445" y="10"/>
                  <a:pt x="445" y="10"/>
                </a:cubicBezTo>
                <a:cubicBezTo>
                  <a:pt x="447" y="10"/>
                  <a:pt x="447" y="10"/>
                  <a:pt x="447" y="10"/>
                </a:cubicBezTo>
                <a:cubicBezTo>
                  <a:pt x="453" y="7"/>
                  <a:pt x="453" y="7"/>
                  <a:pt x="453" y="7"/>
                </a:cubicBezTo>
                <a:cubicBezTo>
                  <a:pt x="453" y="8"/>
                  <a:pt x="453" y="8"/>
                  <a:pt x="453" y="8"/>
                </a:cubicBezTo>
                <a:cubicBezTo>
                  <a:pt x="463" y="7"/>
                  <a:pt x="463" y="7"/>
                  <a:pt x="463" y="7"/>
                </a:cubicBezTo>
                <a:cubicBezTo>
                  <a:pt x="463" y="7"/>
                  <a:pt x="463" y="7"/>
                  <a:pt x="463" y="7"/>
                </a:cubicBezTo>
                <a:cubicBezTo>
                  <a:pt x="468" y="7"/>
                  <a:pt x="468" y="7"/>
                  <a:pt x="468" y="7"/>
                </a:cubicBezTo>
                <a:cubicBezTo>
                  <a:pt x="468" y="6"/>
                  <a:pt x="468" y="6"/>
                  <a:pt x="468" y="6"/>
                </a:cubicBezTo>
                <a:cubicBezTo>
                  <a:pt x="479" y="6"/>
                  <a:pt x="479" y="6"/>
                  <a:pt x="479" y="6"/>
                </a:cubicBezTo>
                <a:cubicBezTo>
                  <a:pt x="480" y="7"/>
                  <a:pt x="480" y="7"/>
                  <a:pt x="480" y="7"/>
                </a:cubicBezTo>
                <a:cubicBezTo>
                  <a:pt x="488" y="6"/>
                  <a:pt x="488" y="6"/>
                  <a:pt x="488" y="6"/>
                </a:cubicBezTo>
                <a:cubicBezTo>
                  <a:pt x="488" y="8"/>
                  <a:pt x="488" y="8"/>
                  <a:pt x="488" y="8"/>
                </a:cubicBezTo>
                <a:cubicBezTo>
                  <a:pt x="496" y="8"/>
                  <a:pt x="496" y="8"/>
                  <a:pt x="496" y="8"/>
                </a:cubicBezTo>
                <a:cubicBezTo>
                  <a:pt x="496" y="9"/>
                  <a:pt x="496" y="9"/>
                  <a:pt x="496" y="9"/>
                </a:cubicBezTo>
                <a:cubicBezTo>
                  <a:pt x="500" y="9"/>
                  <a:pt x="500" y="9"/>
                  <a:pt x="500" y="9"/>
                </a:cubicBezTo>
                <a:cubicBezTo>
                  <a:pt x="504" y="9"/>
                  <a:pt x="504" y="9"/>
                  <a:pt x="504" y="9"/>
                </a:cubicBezTo>
                <a:cubicBezTo>
                  <a:pt x="504" y="10"/>
                  <a:pt x="504" y="10"/>
                  <a:pt x="504" y="10"/>
                </a:cubicBezTo>
                <a:cubicBezTo>
                  <a:pt x="505" y="10"/>
                  <a:pt x="505" y="10"/>
                  <a:pt x="505" y="10"/>
                </a:cubicBezTo>
                <a:cubicBezTo>
                  <a:pt x="511" y="7"/>
                  <a:pt x="511" y="7"/>
                  <a:pt x="511" y="7"/>
                </a:cubicBezTo>
                <a:cubicBezTo>
                  <a:pt x="512" y="11"/>
                  <a:pt x="512" y="11"/>
                  <a:pt x="512" y="11"/>
                </a:cubicBezTo>
                <a:cubicBezTo>
                  <a:pt x="517" y="10"/>
                  <a:pt x="517" y="10"/>
                  <a:pt x="517" y="10"/>
                </a:cubicBezTo>
                <a:cubicBezTo>
                  <a:pt x="518" y="12"/>
                  <a:pt x="518" y="12"/>
                  <a:pt x="518" y="12"/>
                </a:cubicBezTo>
                <a:cubicBezTo>
                  <a:pt x="520" y="11"/>
                  <a:pt x="522" y="11"/>
                  <a:pt x="524" y="11"/>
                </a:cubicBezTo>
                <a:cubicBezTo>
                  <a:pt x="524" y="10"/>
                  <a:pt x="524" y="10"/>
                  <a:pt x="524" y="10"/>
                </a:cubicBezTo>
                <a:cubicBezTo>
                  <a:pt x="551" y="13"/>
                  <a:pt x="551" y="13"/>
                  <a:pt x="551" y="13"/>
                </a:cubicBezTo>
                <a:cubicBezTo>
                  <a:pt x="552" y="11"/>
                  <a:pt x="552" y="11"/>
                  <a:pt x="552" y="11"/>
                </a:cubicBezTo>
                <a:cubicBezTo>
                  <a:pt x="555" y="11"/>
                  <a:pt x="555" y="11"/>
                  <a:pt x="555" y="11"/>
                </a:cubicBezTo>
                <a:cubicBezTo>
                  <a:pt x="555" y="9"/>
                  <a:pt x="555" y="9"/>
                  <a:pt x="555" y="9"/>
                </a:cubicBezTo>
                <a:cubicBezTo>
                  <a:pt x="569" y="9"/>
                  <a:pt x="569" y="9"/>
                  <a:pt x="569" y="9"/>
                </a:cubicBezTo>
                <a:cubicBezTo>
                  <a:pt x="569" y="11"/>
                  <a:pt x="569" y="11"/>
                  <a:pt x="569" y="11"/>
                </a:cubicBezTo>
                <a:cubicBezTo>
                  <a:pt x="575" y="11"/>
                  <a:pt x="575" y="11"/>
                  <a:pt x="575" y="11"/>
                </a:cubicBezTo>
                <a:cubicBezTo>
                  <a:pt x="575" y="13"/>
                  <a:pt x="575" y="13"/>
                  <a:pt x="575" y="13"/>
                </a:cubicBezTo>
                <a:cubicBezTo>
                  <a:pt x="576" y="13"/>
                  <a:pt x="576" y="13"/>
                  <a:pt x="576" y="13"/>
                </a:cubicBezTo>
                <a:cubicBezTo>
                  <a:pt x="576" y="9"/>
                  <a:pt x="576" y="9"/>
                  <a:pt x="576" y="9"/>
                </a:cubicBezTo>
                <a:cubicBezTo>
                  <a:pt x="583" y="11"/>
                  <a:pt x="583" y="11"/>
                  <a:pt x="583" y="11"/>
                </a:cubicBezTo>
                <a:cubicBezTo>
                  <a:pt x="583" y="6"/>
                  <a:pt x="583" y="6"/>
                  <a:pt x="583" y="6"/>
                </a:cubicBezTo>
                <a:cubicBezTo>
                  <a:pt x="591" y="9"/>
                  <a:pt x="591" y="9"/>
                  <a:pt x="591" y="9"/>
                </a:cubicBezTo>
                <a:cubicBezTo>
                  <a:pt x="593" y="9"/>
                  <a:pt x="593" y="9"/>
                  <a:pt x="593" y="9"/>
                </a:cubicBezTo>
                <a:cubicBezTo>
                  <a:pt x="593" y="8"/>
                  <a:pt x="593" y="8"/>
                  <a:pt x="593" y="8"/>
                </a:cubicBezTo>
                <a:cubicBezTo>
                  <a:pt x="607" y="8"/>
                  <a:pt x="607" y="8"/>
                  <a:pt x="607" y="8"/>
                </a:cubicBezTo>
                <a:cubicBezTo>
                  <a:pt x="608" y="8"/>
                  <a:pt x="608" y="8"/>
                  <a:pt x="609" y="8"/>
                </a:cubicBezTo>
                <a:cubicBezTo>
                  <a:pt x="612" y="8"/>
                  <a:pt x="612" y="8"/>
                  <a:pt x="612" y="8"/>
                </a:cubicBezTo>
                <a:cubicBezTo>
                  <a:pt x="612" y="8"/>
                  <a:pt x="613" y="8"/>
                  <a:pt x="613" y="8"/>
                </a:cubicBezTo>
                <a:cubicBezTo>
                  <a:pt x="614" y="8"/>
                  <a:pt x="614" y="8"/>
                  <a:pt x="614" y="8"/>
                </a:cubicBezTo>
                <a:cubicBezTo>
                  <a:pt x="614" y="8"/>
                  <a:pt x="615" y="8"/>
                  <a:pt x="615" y="8"/>
                </a:cubicBezTo>
                <a:cubicBezTo>
                  <a:pt x="616" y="8"/>
                  <a:pt x="617" y="8"/>
                  <a:pt x="618" y="9"/>
                </a:cubicBezTo>
                <a:cubicBezTo>
                  <a:pt x="624" y="7"/>
                  <a:pt x="624" y="7"/>
                  <a:pt x="624" y="7"/>
                </a:cubicBezTo>
                <a:cubicBezTo>
                  <a:pt x="625" y="9"/>
                  <a:pt x="625" y="9"/>
                  <a:pt x="625" y="9"/>
                </a:cubicBezTo>
                <a:cubicBezTo>
                  <a:pt x="629" y="8"/>
                  <a:pt x="629" y="8"/>
                  <a:pt x="629" y="8"/>
                </a:cubicBezTo>
                <a:cubicBezTo>
                  <a:pt x="630" y="11"/>
                  <a:pt x="630" y="11"/>
                  <a:pt x="630" y="11"/>
                </a:cubicBezTo>
                <a:cubicBezTo>
                  <a:pt x="637" y="8"/>
                  <a:pt x="637" y="8"/>
                  <a:pt x="637" y="8"/>
                </a:cubicBezTo>
                <a:cubicBezTo>
                  <a:pt x="637" y="12"/>
                  <a:pt x="637" y="12"/>
                  <a:pt x="637" y="12"/>
                </a:cubicBezTo>
                <a:cubicBezTo>
                  <a:pt x="646" y="12"/>
                  <a:pt x="646" y="12"/>
                  <a:pt x="646" y="12"/>
                </a:cubicBezTo>
                <a:cubicBezTo>
                  <a:pt x="646" y="13"/>
                  <a:pt x="646" y="13"/>
                  <a:pt x="646" y="13"/>
                </a:cubicBezTo>
                <a:cubicBezTo>
                  <a:pt x="653" y="14"/>
                  <a:pt x="653" y="14"/>
                  <a:pt x="653" y="14"/>
                </a:cubicBezTo>
                <a:cubicBezTo>
                  <a:pt x="653" y="13"/>
                  <a:pt x="653" y="13"/>
                  <a:pt x="653" y="13"/>
                </a:cubicBezTo>
                <a:cubicBezTo>
                  <a:pt x="659" y="13"/>
                  <a:pt x="659" y="13"/>
                  <a:pt x="659" y="13"/>
                </a:cubicBezTo>
                <a:cubicBezTo>
                  <a:pt x="659" y="13"/>
                  <a:pt x="659" y="13"/>
                  <a:pt x="659" y="13"/>
                </a:cubicBezTo>
                <a:cubicBezTo>
                  <a:pt x="664" y="12"/>
                  <a:pt x="664" y="12"/>
                  <a:pt x="664" y="12"/>
                </a:cubicBezTo>
                <a:cubicBezTo>
                  <a:pt x="664" y="12"/>
                  <a:pt x="665" y="12"/>
                  <a:pt x="665" y="12"/>
                </a:cubicBezTo>
                <a:cubicBezTo>
                  <a:pt x="668" y="12"/>
                  <a:pt x="668" y="12"/>
                  <a:pt x="668" y="12"/>
                </a:cubicBezTo>
                <a:cubicBezTo>
                  <a:pt x="669" y="13"/>
                  <a:pt x="669" y="13"/>
                  <a:pt x="669" y="13"/>
                </a:cubicBezTo>
                <a:cubicBezTo>
                  <a:pt x="670" y="13"/>
                  <a:pt x="670" y="13"/>
                  <a:pt x="670" y="13"/>
                </a:cubicBezTo>
                <a:cubicBezTo>
                  <a:pt x="670" y="11"/>
                  <a:pt x="670" y="11"/>
                  <a:pt x="670" y="11"/>
                </a:cubicBezTo>
                <a:cubicBezTo>
                  <a:pt x="672" y="11"/>
                  <a:pt x="672" y="11"/>
                  <a:pt x="672" y="11"/>
                </a:cubicBezTo>
                <a:cubicBezTo>
                  <a:pt x="672" y="7"/>
                  <a:pt x="672" y="7"/>
                  <a:pt x="672" y="7"/>
                </a:cubicBezTo>
                <a:cubicBezTo>
                  <a:pt x="680" y="10"/>
                  <a:pt x="680" y="10"/>
                  <a:pt x="680" y="10"/>
                </a:cubicBezTo>
                <a:cubicBezTo>
                  <a:pt x="681" y="10"/>
                  <a:pt x="681" y="10"/>
                  <a:pt x="682" y="10"/>
                </a:cubicBezTo>
                <a:cubicBezTo>
                  <a:pt x="693" y="8"/>
                  <a:pt x="693" y="8"/>
                  <a:pt x="693" y="8"/>
                </a:cubicBezTo>
                <a:cubicBezTo>
                  <a:pt x="693" y="7"/>
                  <a:pt x="693" y="7"/>
                  <a:pt x="693" y="7"/>
                </a:cubicBezTo>
                <a:cubicBezTo>
                  <a:pt x="696" y="8"/>
                  <a:pt x="696" y="8"/>
                  <a:pt x="696" y="8"/>
                </a:cubicBezTo>
                <a:cubicBezTo>
                  <a:pt x="699" y="7"/>
                  <a:pt x="699" y="7"/>
                  <a:pt x="699" y="7"/>
                </a:cubicBezTo>
                <a:cubicBezTo>
                  <a:pt x="699" y="8"/>
                  <a:pt x="699" y="8"/>
                  <a:pt x="699" y="8"/>
                </a:cubicBezTo>
                <a:cubicBezTo>
                  <a:pt x="706" y="10"/>
                  <a:pt x="706" y="10"/>
                  <a:pt x="706" y="10"/>
                </a:cubicBezTo>
                <a:cubicBezTo>
                  <a:pt x="706" y="9"/>
                  <a:pt x="706" y="9"/>
                  <a:pt x="706" y="9"/>
                </a:cubicBezTo>
                <a:cubicBezTo>
                  <a:pt x="710" y="9"/>
                  <a:pt x="710" y="9"/>
                  <a:pt x="710" y="9"/>
                </a:cubicBezTo>
                <a:cubicBezTo>
                  <a:pt x="710" y="8"/>
                  <a:pt x="710" y="8"/>
                  <a:pt x="710" y="8"/>
                </a:cubicBezTo>
                <a:cubicBezTo>
                  <a:pt x="723" y="8"/>
                  <a:pt x="723" y="8"/>
                  <a:pt x="723" y="8"/>
                </a:cubicBezTo>
                <a:cubicBezTo>
                  <a:pt x="730" y="7"/>
                  <a:pt x="730" y="7"/>
                  <a:pt x="730" y="7"/>
                </a:cubicBezTo>
                <a:cubicBezTo>
                  <a:pt x="730" y="9"/>
                  <a:pt x="730" y="9"/>
                  <a:pt x="730" y="9"/>
                </a:cubicBezTo>
                <a:cubicBezTo>
                  <a:pt x="732" y="9"/>
                  <a:pt x="732" y="9"/>
                  <a:pt x="732" y="9"/>
                </a:cubicBezTo>
                <a:cubicBezTo>
                  <a:pt x="733" y="11"/>
                  <a:pt x="733" y="11"/>
                  <a:pt x="733" y="11"/>
                </a:cubicBezTo>
                <a:cubicBezTo>
                  <a:pt x="738" y="12"/>
                  <a:pt x="738" y="12"/>
                  <a:pt x="738" y="12"/>
                </a:cubicBezTo>
                <a:cubicBezTo>
                  <a:pt x="738" y="10"/>
                  <a:pt x="738" y="10"/>
                  <a:pt x="738" y="10"/>
                </a:cubicBezTo>
                <a:cubicBezTo>
                  <a:pt x="746" y="12"/>
                  <a:pt x="746" y="12"/>
                  <a:pt x="746" y="12"/>
                </a:cubicBezTo>
                <a:cubicBezTo>
                  <a:pt x="747" y="11"/>
                  <a:pt x="747" y="11"/>
                  <a:pt x="747" y="11"/>
                </a:cubicBezTo>
                <a:cubicBezTo>
                  <a:pt x="749" y="10"/>
                  <a:pt x="749" y="10"/>
                  <a:pt x="749" y="10"/>
                </a:cubicBezTo>
                <a:cubicBezTo>
                  <a:pt x="752" y="8"/>
                  <a:pt x="757" y="9"/>
                  <a:pt x="761" y="10"/>
                </a:cubicBezTo>
                <a:cubicBezTo>
                  <a:pt x="761" y="9"/>
                  <a:pt x="761" y="9"/>
                  <a:pt x="761" y="9"/>
                </a:cubicBezTo>
                <a:cubicBezTo>
                  <a:pt x="772" y="9"/>
                  <a:pt x="772" y="9"/>
                  <a:pt x="772" y="9"/>
                </a:cubicBezTo>
                <a:cubicBezTo>
                  <a:pt x="774" y="7"/>
                  <a:pt x="774" y="7"/>
                  <a:pt x="774" y="7"/>
                </a:cubicBezTo>
                <a:cubicBezTo>
                  <a:pt x="777" y="8"/>
                  <a:pt x="777" y="8"/>
                  <a:pt x="777" y="8"/>
                </a:cubicBezTo>
                <a:cubicBezTo>
                  <a:pt x="777" y="7"/>
                  <a:pt x="777" y="7"/>
                  <a:pt x="777" y="7"/>
                </a:cubicBezTo>
                <a:cubicBezTo>
                  <a:pt x="782" y="8"/>
                  <a:pt x="782" y="8"/>
                  <a:pt x="782" y="8"/>
                </a:cubicBezTo>
                <a:cubicBezTo>
                  <a:pt x="782" y="0"/>
                  <a:pt x="782" y="0"/>
                  <a:pt x="782" y="0"/>
                </a:cubicBezTo>
                <a:cubicBezTo>
                  <a:pt x="791" y="5"/>
                  <a:pt x="791" y="5"/>
                  <a:pt x="791" y="5"/>
                </a:cubicBezTo>
                <a:cubicBezTo>
                  <a:pt x="791" y="6"/>
                  <a:pt x="792" y="6"/>
                  <a:pt x="793" y="7"/>
                </a:cubicBezTo>
                <a:cubicBezTo>
                  <a:pt x="799" y="7"/>
                  <a:pt x="799" y="7"/>
                  <a:pt x="799" y="7"/>
                </a:cubicBezTo>
                <a:cubicBezTo>
                  <a:pt x="799" y="8"/>
                  <a:pt x="799" y="8"/>
                  <a:pt x="799" y="8"/>
                </a:cubicBezTo>
                <a:cubicBezTo>
                  <a:pt x="800" y="8"/>
                  <a:pt x="800" y="8"/>
                  <a:pt x="800" y="8"/>
                </a:cubicBezTo>
                <a:cubicBezTo>
                  <a:pt x="800" y="8"/>
                  <a:pt x="800" y="8"/>
                  <a:pt x="800" y="8"/>
                </a:cubicBezTo>
                <a:cubicBezTo>
                  <a:pt x="817" y="5"/>
                  <a:pt x="817" y="5"/>
                  <a:pt x="817" y="5"/>
                </a:cubicBezTo>
                <a:cubicBezTo>
                  <a:pt x="818" y="7"/>
                  <a:pt x="818" y="7"/>
                  <a:pt x="818" y="7"/>
                </a:cubicBezTo>
                <a:cubicBezTo>
                  <a:pt x="818" y="7"/>
                  <a:pt x="819" y="7"/>
                  <a:pt x="820" y="7"/>
                </a:cubicBezTo>
                <a:cubicBezTo>
                  <a:pt x="822" y="7"/>
                  <a:pt x="822" y="7"/>
                  <a:pt x="822" y="7"/>
                </a:cubicBezTo>
                <a:cubicBezTo>
                  <a:pt x="826" y="8"/>
                  <a:pt x="826" y="8"/>
                  <a:pt x="826" y="8"/>
                </a:cubicBezTo>
                <a:cubicBezTo>
                  <a:pt x="826" y="10"/>
                  <a:pt x="826" y="10"/>
                  <a:pt x="826" y="10"/>
                </a:cubicBezTo>
                <a:cubicBezTo>
                  <a:pt x="830" y="11"/>
                  <a:pt x="830" y="11"/>
                  <a:pt x="830" y="11"/>
                </a:cubicBezTo>
                <a:cubicBezTo>
                  <a:pt x="836" y="8"/>
                  <a:pt x="836" y="8"/>
                  <a:pt x="836" y="8"/>
                </a:cubicBezTo>
                <a:cubicBezTo>
                  <a:pt x="836" y="12"/>
                  <a:pt x="836" y="12"/>
                  <a:pt x="836" y="12"/>
                </a:cubicBezTo>
                <a:cubicBezTo>
                  <a:pt x="839" y="12"/>
                  <a:pt x="841" y="11"/>
                  <a:pt x="842" y="10"/>
                </a:cubicBezTo>
                <a:cubicBezTo>
                  <a:pt x="844" y="9"/>
                  <a:pt x="844" y="9"/>
                  <a:pt x="844" y="9"/>
                </a:cubicBezTo>
                <a:cubicBezTo>
                  <a:pt x="848" y="10"/>
                  <a:pt x="848" y="10"/>
                  <a:pt x="848" y="10"/>
                </a:cubicBezTo>
                <a:cubicBezTo>
                  <a:pt x="849" y="10"/>
                  <a:pt x="850" y="10"/>
                  <a:pt x="851" y="9"/>
                </a:cubicBezTo>
                <a:cubicBezTo>
                  <a:pt x="853" y="8"/>
                  <a:pt x="854" y="8"/>
                  <a:pt x="856" y="7"/>
                </a:cubicBezTo>
                <a:cubicBezTo>
                  <a:pt x="858" y="0"/>
                  <a:pt x="858" y="0"/>
                  <a:pt x="858" y="0"/>
                </a:cubicBezTo>
                <a:cubicBezTo>
                  <a:pt x="864" y="2"/>
                  <a:pt x="864" y="2"/>
                  <a:pt x="864" y="2"/>
                </a:cubicBezTo>
                <a:cubicBezTo>
                  <a:pt x="865" y="3"/>
                  <a:pt x="869" y="4"/>
                  <a:pt x="870" y="7"/>
                </a:cubicBezTo>
                <a:cubicBezTo>
                  <a:pt x="873" y="7"/>
                  <a:pt x="873" y="7"/>
                  <a:pt x="873" y="7"/>
                </a:cubicBezTo>
                <a:cubicBezTo>
                  <a:pt x="873" y="8"/>
                  <a:pt x="873" y="8"/>
                  <a:pt x="873" y="8"/>
                </a:cubicBezTo>
                <a:cubicBezTo>
                  <a:pt x="879" y="6"/>
                  <a:pt x="879" y="6"/>
                  <a:pt x="879" y="6"/>
                </a:cubicBezTo>
                <a:cubicBezTo>
                  <a:pt x="879" y="9"/>
                  <a:pt x="879" y="9"/>
                  <a:pt x="879" y="9"/>
                </a:cubicBezTo>
                <a:cubicBezTo>
                  <a:pt x="881" y="9"/>
                  <a:pt x="881" y="9"/>
                  <a:pt x="881" y="9"/>
                </a:cubicBezTo>
                <a:cubicBezTo>
                  <a:pt x="881" y="11"/>
                  <a:pt x="881" y="11"/>
                  <a:pt x="881" y="11"/>
                </a:cubicBezTo>
                <a:cubicBezTo>
                  <a:pt x="893" y="12"/>
                  <a:pt x="893" y="12"/>
                  <a:pt x="893" y="12"/>
                </a:cubicBezTo>
                <a:cubicBezTo>
                  <a:pt x="897" y="11"/>
                  <a:pt x="897" y="11"/>
                  <a:pt x="897" y="11"/>
                </a:cubicBezTo>
                <a:cubicBezTo>
                  <a:pt x="898" y="11"/>
                  <a:pt x="898" y="11"/>
                  <a:pt x="899" y="11"/>
                </a:cubicBezTo>
                <a:cubicBezTo>
                  <a:pt x="902" y="11"/>
                  <a:pt x="902" y="11"/>
                  <a:pt x="902" y="11"/>
                </a:cubicBezTo>
                <a:cubicBezTo>
                  <a:pt x="903" y="12"/>
                  <a:pt x="903" y="12"/>
                  <a:pt x="903" y="12"/>
                </a:cubicBezTo>
                <a:cubicBezTo>
                  <a:pt x="905" y="12"/>
                  <a:pt x="905" y="12"/>
                  <a:pt x="905" y="12"/>
                </a:cubicBezTo>
                <a:cubicBezTo>
                  <a:pt x="907" y="11"/>
                  <a:pt x="907" y="11"/>
                  <a:pt x="907" y="11"/>
                </a:cubicBezTo>
                <a:cubicBezTo>
                  <a:pt x="910" y="10"/>
                  <a:pt x="912" y="10"/>
                  <a:pt x="915" y="10"/>
                </a:cubicBezTo>
                <a:cubicBezTo>
                  <a:pt x="918" y="10"/>
                  <a:pt x="921" y="10"/>
                  <a:pt x="923" y="11"/>
                </a:cubicBezTo>
                <a:cubicBezTo>
                  <a:pt x="924" y="11"/>
                  <a:pt x="925" y="11"/>
                  <a:pt x="926" y="11"/>
                </a:cubicBezTo>
                <a:cubicBezTo>
                  <a:pt x="926" y="9"/>
                  <a:pt x="926" y="9"/>
                  <a:pt x="926" y="9"/>
                </a:cubicBezTo>
                <a:cubicBezTo>
                  <a:pt x="934" y="8"/>
                  <a:pt x="934" y="8"/>
                  <a:pt x="934" y="8"/>
                </a:cubicBezTo>
                <a:cubicBezTo>
                  <a:pt x="934" y="7"/>
                  <a:pt x="934" y="7"/>
                  <a:pt x="934" y="7"/>
                </a:cubicBezTo>
                <a:cubicBezTo>
                  <a:pt x="937" y="7"/>
                  <a:pt x="937" y="7"/>
                  <a:pt x="937" y="7"/>
                </a:cubicBezTo>
                <a:cubicBezTo>
                  <a:pt x="941" y="6"/>
                  <a:pt x="941" y="6"/>
                  <a:pt x="941" y="6"/>
                </a:cubicBezTo>
                <a:cubicBezTo>
                  <a:pt x="941" y="7"/>
                  <a:pt x="941" y="7"/>
                  <a:pt x="941" y="7"/>
                </a:cubicBezTo>
                <a:cubicBezTo>
                  <a:pt x="947" y="7"/>
                  <a:pt x="947" y="7"/>
                  <a:pt x="947" y="7"/>
                </a:cubicBezTo>
                <a:cubicBezTo>
                  <a:pt x="947" y="8"/>
                  <a:pt x="947" y="8"/>
                  <a:pt x="947" y="8"/>
                </a:cubicBezTo>
                <a:cubicBezTo>
                  <a:pt x="953" y="6"/>
                  <a:pt x="953" y="6"/>
                  <a:pt x="953" y="6"/>
                </a:cubicBezTo>
                <a:cubicBezTo>
                  <a:pt x="953" y="9"/>
                  <a:pt x="953" y="9"/>
                  <a:pt x="953" y="9"/>
                </a:cubicBezTo>
                <a:cubicBezTo>
                  <a:pt x="954" y="9"/>
                  <a:pt x="954" y="9"/>
                  <a:pt x="954" y="9"/>
                </a:cubicBezTo>
                <a:cubicBezTo>
                  <a:pt x="955" y="9"/>
                  <a:pt x="955" y="9"/>
                  <a:pt x="956" y="9"/>
                </a:cubicBezTo>
                <a:cubicBezTo>
                  <a:pt x="957" y="8"/>
                  <a:pt x="957" y="8"/>
                  <a:pt x="957" y="8"/>
                </a:cubicBezTo>
                <a:cubicBezTo>
                  <a:pt x="957" y="7"/>
                  <a:pt x="957" y="7"/>
                  <a:pt x="957" y="7"/>
                </a:cubicBezTo>
                <a:cubicBezTo>
                  <a:pt x="970" y="7"/>
                  <a:pt x="970" y="7"/>
                  <a:pt x="970" y="7"/>
                </a:cubicBezTo>
                <a:cubicBezTo>
                  <a:pt x="970" y="8"/>
                  <a:pt x="970" y="8"/>
                  <a:pt x="970" y="8"/>
                </a:cubicBezTo>
                <a:cubicBezTo>
                  <a:pt x="971" y="8"/>
                  <a:pt x="971" y="8"/>
                  <a:pt x="971" y="8"/>
                </a:cubicBezTo>
                <a:cubicBezTo>
                  <a:pt x="977" y="7"/>
                  <a:pt x="977" y="7"/>
                  <a:pt x="977" y="7"/>
                </a:cubicBezTo>
                <a:cubicBezTo>
                  <a:pt x="977" y="7"/>
                  <a:pt x="977" y="7"/>
                  <a:pt x="977" y="7"/>
                </a:cubicBezTo>
                <a:cubicBezTo>
                  <a:pt x="977" y="7"/>
                  <a:pt x="977" y="7"/>
                  <a:pt x="977" y="7"/>
                </a:cubicBezTo>
                <a:cubicBezTo>
                  <a:pt x="977" y="4"/>
                  <a:pt x="977" y="4"/>
                  <a:pt x="977" y="4"/>
                </a:cubicBezTo>
                <a:cubicBezTo>
                  <a:pt x="981" y="6"/>
                  <a:pt x="981" y="6"/>
                  <a:pt x="981" y="6"/>
                </a:cubicBezTo>
                <a:cubicBezTo>
                  <a:pt x="981" y="6"/>
                  <a:pt x="981" y="6"/>
                  <a:pt x="981" y="6"/>
                </a:cubicBezTo>
                <a:cubicBezTo>
                  <a:pt x="981" y="6"/>
                  <a:pt x="981" y="6"/>
                  <a:pt x="981" y="6"/>
                </a:cubicBezTo>
                <a:cubicBezTo>
                  <a:pt x="984" y="8"/>
                  <a:pt x="984" y="8"/>
                  <a:pt x="984" y="8"/>
                </a:cubicBezTo>
                <a:cubicBezTo>
                  <a:pt x="987" y="8"/>
                  <a:pt x="987" y="8"/>
                  <a:pt x="987" y="8"/>
                </a:cubicBezTo>
                <a:cubicBezTo>
                  <a:pt x="987" y="8"/>
                  <a:pt x="987" y="8"/>
                  <a:pt x="987" y="8"/>
                </a:cubicBezTo>
                <a:cubicBezTo>
                  <a:pt x="1012" y="8"/>
                  <a:pt x="1012" y="8"/>
                  <a:pt x="1012" y="8"/>
                </a:cubicBezTo>
                <a:cubicBezTo>
                  <a:pt x="1019" y="6"/>
                  <a:pt x="1019" y="6"/>
                  <a:pt x="1019" y="6"/>
                </a:cubicBezTo>
                <a:cubicBezTo>
                  <a:pt x="1019" y="10"/>
                  <a:pt x="1019" y="10"/>
                  <a:pt x="1019" y="10"/>
                </a:cubicBezTo>
                <a:cubicBezTo>
                  <a:pt x="1024" y="11"/>
                  <a:pt x="1024" y="11"/>
                  <a:pt x="1024" y="11"/>
                </a:cubicBezTo>
                <a:cubicBezTo>
                  <a:pt x="1024" y="9"/>
                  <a:pt x="1024" y="9"/>
                  <a:pt x="1024" y="9"/>
                </a:cubicBezTo>
                <a:cubicBezTo>
                  <a:pt x="1030" y="11"/>
                  <a:pt x="1030" y="11"/>
                  <a:pt x="1030" y="11"/>
                </a:cubicBezTo>
                <a:cubicBezTo>
                  <a:pt x="1032" y="11"/>
                  <a:pt x="1032" y="11"/>
                  <a:pt x="1032" y="11"/>
                </a:cubicBezTo>
                <a:cubicBezTo>
                  <a:pt x="1032" y="8"/>
                  <a:pt x="1032" y="8"/>
                  <a:pt x="1032" y="8"/>
                </a:cubicBezTo>
                <a:cubicBezTo>
                  <a:pt x="1055" y="12"/>
                  <a:pt x="1055" y="12"/>
                  <a:pt x="1055" y="12"/>
                </a:cubicBezTo>
                <a:cubicBezTo>
                  <a:pt x="1059" y="12"/>
                  <a:pt x="1059" y="12"/>
                  <a:pt x="1059" y="12"/>
                </a:cubicBezTo>
                <a:cubicBezTo>
                  <a:pt x="1059" y="11"/>
                  <a:pt x="1059" y="11"/>
                  <a:pt x="1059" y="11"/>
                </a:cubicBezTo>
                <a:cubicBezTo>
                  <a:pt x="1072" y="11"/>
                  <a:pt x="1072" y="11"/>
                  <a:pt x="1072" y="11"/>
                </a:cubicBezTo>
                <a:cubicBezTo>
                  <a:pt x="1072" y="13"/>
                  <a:pt x="1072" y="13"/>
                  <a:pt x="1072" y="13"/>
                </a:cubicBezTo>
                <a:cubicBezTo>
                  <a:pt x="1073" y="13"/>
                  <a:pt x="1074" y="13"/>
                  <a:pt x="1074" y="13"/>
                </a:cubicBezTo>
                <a:cubicBezTo>
                  <a:pt x="1078" y="13"/>
                  <a:pt x="1080" y="12"/>
                  <a:pt x="1081" y="12"/>
                </a:cubicBezTo>
                <a:cubicBezTo>
                  <a:pt x="1083" y="8"/>
                  <a:pt x="1083" y="8"/>
                  <a:pt x="1083" y="8"/>
                </a:cubicBezTo>
                <a:cubicBezTo>
                  <a:pt x="1103" y="10"/>
                  <a:pt x="1103" y="10"/>
                  <a:pt x="1103" y="10"/>
                </a:cubicBezTo>
                <a:cubicBezTo>
                  <a:pt x="1103" y="11"/>
                  <a:pt x="1103" y="11"/>
                  <a:pt x="1103" y="11"/>
                </a:cubicBezTo>
                <a:cubicBezTo>
                  <a:pt x="1114" y="11"/>
                  <a:pt x="1114" y="11"/>
                  <a:pt x="1114" y="11"/>
                </a:cubicBezTo>
                <a:cubicBezTo>
                  <a:pt x="1114" y="12"/>
                  <a:pt x="1114" y="12"/>
                  <a:pt x="1114" y="12"/>
                </a:cubicBezTo>
                <a:cubicBezTo>
                  <a:pt x="1124" y="12"/>
                  <a:pt x="1124" y="12"/>
                  <a:pt x="1124" y="12"/>
                </a:cubicBezTo>
                <a:cubicBezTo>
                  <a:pt x="1124" y="12"/>
                  <a:pt x="1124" y="12"/>
                  <a:pt x="1124" y="12"/>
                </a:cubicBezTo>
                <a:cubicBezTo>
                  <a:pt x="1127" y="12"/>
                  <a:pt x="1127" y="12"/>
                  <a:pt x="1127" y="12"/>
                </a:cubicBezTo>
                <a:cubicBezTo>
                  <a:pt x="1127" y="11"/>
                  <a:pt x="1127" y="11"/>
                  <a:pt x="1127" y="11"/>
                </a:cubicBezTo>
                <a:cubicBezTo>
                  <a:pt x="1140" y="11"/>
                  <a:pt x="1140" y="11"/>
                  <a:pt x="1140" y="11"/>
                </a:cubicBezTo>
                <a:cubicBezTo>
                  <a:pt x="1140" y="12"/>
                  <a:pt x="1140" y="12"/>
                  <a:pt x="1140" y="12"/>
                </a:cubicBezTo>
                <a:cubicBezTo>
                  <a:pt x="1151" y="12"/>
                  <a:pt x="1151" y="12"/>
                  <a:pt x="1151" y="12"/>
                </a:cubicBezTo>
                <a:cubicBezTo>
                  <a:pt x="1151" y="11"/>
                  <a:pt x="1151" y="11"/>
                  <a:pt x="1151" y="11"/>
                </a:cubicBezTo>
                <a:cubicBezTo>
                  <a:pt x="1156" y="11"/>
                  <a:pt x="1156" y="11"/>
                  <a:pt x="1156" y="11"/>
                </a:cubicBezTo>
                <a:cubicBezTo>
                  <a:pt x="1160" y="10"/>
                  <a:pt x="1160" y="10"/>
                  <a:pt x="1160" y="10"/>
                </a:cubicBezTo>
                <a:cubicBezTo>
                  <a:pt x="1163" y="9"/>
                  <a:pt x="1167" y="10"/>
                  <a:pt x="1172" y="12"/>
                </a:cubicBezTo>
                <a:cubicBezTo>
                  <a:pt x="1172" y="12"/>
                  <a:pt x="1172" y="12"/>
                  <a:pt x="1172" y="12"/>
                </a:cubicBezTo>
                <a:cubicBezTo>
                  <a:pt x="1188" y="12"/>
                  <a:pt x="1188" y="12"/>
                  <a:pt x="1188" y="12"/>
                </a:cubicBezTo>
                <a:cubicBezTo>
                  <a:pt x="1188" y="11"/>
                  <a:pt x="1188" y="11"/>
                  <a:pt x="1188" y="11"/>
                </a:cubicBezTo>
                <a:cubicBezTo>
                  <a:pt x="1190" y="10"/>
                  <a:pt x="1190" y="10"/>
                  <a:pt x="1190" y="10"/>
                </a:cubicBezTo>
                <a:cubicBezTo>
                  <a:pt x="1194" y="8"/>
                  <a:pt x="1199" y="9"/>
                  <a:pt x="1204" y="10"/>
                </a:cubicBezTo>
                <a:cubicBezTo>
                  <a:pt x="1204" y="9"/>
                  <a:pt x="1204" y="9"/>
                  <a:pt x="1204" y="9"/>
                </a:cubicBezTo>
                <a:cubicBezTo>
                  <a:pt x="1207" y="9"/>
                  <a:pt x="1207" y="9"/>
                  <a:pt x="1207" y="9"/>
                </a:cubicBezTo>
                <a:cubicBezTo>
                  <a:pt x="1207" y="8"/>
                  <a:pt x="1207" y="8"/>
                  <a:pt x="1207" y="8"/>
                </a:cubicBezTo>
                <a:cubicBezTo>
                  <a:pt x="1211" y="8"/>
                  <a:pt x="1211" y="8"/>
                  <a:pt x="1211" y="8"/>
                </a:cubicBezTo>
                <a:cubicBezTo>
                  <a:pt x="1211" y="7"/>
                  <a:pt x="1211" y="7"/>
                  <a:pt x="1211" y="7"/>
                </a:cubicBezTo>
                <a:cubicBezTo>
                  <a:pt x="1224" y="7"/>
                  <a:pt x="1224" y="7"/>
                  <a:pt x="1224" y="7"/>
                </a:cubicBezTo>
                <a:cubicBezTo>
                  <a:pt x="1224" y="8"/>
                  <a:pt x="1224" y="8"/>
                  <a:pt x="1224" y="8"/>
                </a:cubicBezTo>
                <a:cubicBezTo>
                  <a:pt x="1225" y="8"/>
                  <a:pt x="1225" y="8"/>
                  <a:pt x="1225" y="8"/>
                </a:cubicBezTo>
                <a:cubicBezTo>
                  <a:pt x="1226" y="8"/>
                  <a:pt x="1227" y="8"/>
                  <a:pt x="1229" y="8"/>
                </a:cubicBezTo>
                <a:cubicBezTo>
                  <a:pt x="1229" y="8"/>
                  <a:pt x="1229" y="8"/>
                  <a:pt x="1229" y="8"/>
                </a:cubicBezTo>
                <a:cubicBezTo>
                  <a:pt x="1229" y="8"/>
                  <a:pt x="1229" y="8"/>
                  <a:pt x="1229" y="8"/>
                </a:cubicBezTo>
                <a:cubicBezTo>
                  <a:pt x="1234" y="9"/>
                  <a:pt x="1234" y="9"/>
                  <a:pt x="1234" y="9"/>
                </a:cubicBezTo>
                <a:cubicBezTo>
                  <a:pt x="1240" y="9"/>
                  <a:pt x="1240" y="9"/>
                  <a:pt x="1240" y="9"/>
                </a:cubicBezTo>
                <a:cubicBezTo>
                  <a:pt x="1240" y="11"/>
                  <a:pt x="1240" y="11"/>
                  <a:pt x="1240" y="11"/>
                </a:cubicBezTo>
                <a:cubicBezTo>
                  <a:pt x="1246" y="11"/>
                  <a:pt x="1246" y="11"/>
                  <a:pt x="1246" y="11"/>
                </a:cubicBezTo>
                <a:cubicBezTo>
                  <a:pt x="1246" y="12"/>
                  <a:pt x="1246" y="12"/>
                  <a:pt x="1246" y="12"/>
                </a:cubicBezTo>
                <a:cubicBezTo>
                  <a:pt x="1251" y="12"/>
                  <a:pt x="1251" y="12"/>
                  <a:pt x="1251" y="12"/>
                </a:cubicBezTo>
                <a:cubicBezTo>
                  <a:pt x="1251" y="11"/>
                  <a:pt x="1251" y="11"/>
                  <a:pt x="1251" y="11"/>
                </a:cubicBezTo>
                <a:cubicBezTo>
                  <a:pt x="1256" y="11"/>
                  <a:pt x="1256" y="11"/>
                  <a:pt x="1256" y="11"/>
                </a:cubicBezTo>
                <a:cubicBezTo>
                  <a:pt x="1257" y="9"/>
                  <a:pt x="1257" y="9"/>
                  <a:pt x="1257" y="9"/>
                </a:cubicBezTo>
                <a:cubicBezTo>
                  <a:pt x="1259" y="9"/>
                  <a:pt x="1259" y="9"/>
                  <a:pt x="1259" y="9"/>
                </a:cubicBezTo>
                <a:cubicBezTo>
                  <a:pt x="1260" y="8"/>
                  <a:pt x="1261" y="8"/>
                  <a:pt x="1262" y="8"/>
                </a:cubicBezTo>
                <a:cubicBezTo>
                  <a:pt x="1263" y="8"/>
                  <a:pt x="1264" y="8"/>
                  <a:pt x="1266" y="10"/>
                </a:cubicBezTo>
                <a:cubicBezTo>
                  <a:pt x="1267" y="10"/>
                  <a:pt x="1267" y="9"/>
                  <a:pt x="1268" y="9"/>
                </a:cubicBezTo>
                <a:cubicBezTo>
                  <a:pt x="1269" y="9"/>
                  <a:pt x="1270" y="9"/>
                  <a:pt x="1271" y="8"/>
                </a:cubicBezTo>
                <a:cubicBezTo>
                  <a:pt x="1278" y="7"/>
                  <a:pt x="1278" y="7"/>
                  <a:pt x="1278" y="7"/>
                </a:cubicBezTo>
                <a:cubicBezTo>
                  <a:pt x="1278" y="10"/>
                  <a:pt x="1278" y="10"/>
                  <a:pt x="1278" y="10"/>
                </a:cubicBezTo>
                <a:cubicBezTo>
                  <a:pt x="1280" y="10"/>
                  <a:pt x="1283" y="10"/>
                  <a:pt x="1285" y="10"/>
                </a:cubicBezTo>
                <a:cubicBezTo>
                  <a:pt x="1287" y="10"/>
                  <a:pt x="1288" y="10"/>
                  <a:pt x="1290" y="10"/>
                </a:cubicBezTo>
                <a:cubicBezTo>
                  <a:pt x="1294" y="10"/>
                  <a:pt x="1296" y="10"/>
                  <a:pt x="1299" y="10"/>
                </a:cubicBezTo>
                <a:cubicBezTo>
                  <a:pt x="1300" y="9"/>
                  <a:pt x="1300" y="9"/>
                  <a:pt x="1300" y="9"/>
                </a:cubicBezTo>
                <a:cubicBezTo>
                  <a:pt x="1316" y="9"/>
                  <a:pt x="1316" y="9"/>
                  <a:pt x="1316" y="9"/>
                </a:cubicBezTo>
                <a:cubicBezTo>
                  <a:pt x="1330" y="5"/>
                  <a:pt x="1330" y="5"/>
                  <a:pt x="1330" y="5"/>
                </a:cubicBezTo>
                <a:cubicBezTo>
                  <a:pt x="1330" y="9"/>
                  <a:pt x="1330" y="9"/>
                  <a:pt x="1330" y="9"/>
                </a:cubicBezTo>
                <a:cubicBezTo>
                  <a:pt x="1350" y="14"/>
                  <a:pt x="1350" y="14"/>
                  <a:pt x="1350" y="14"/>
                </a:cubicBezTo>
                <a:cubicBezTo>
                  <a:pt x="1352" y="13"/>
                  <a:pt x="1353" y="13"/>
                  <a:pt x="1355" y="13"/>
                </a:cubicBezTo>
                <a:cubicBezTo>
                  <a:pt x="1358" y="14"/>
                  <a:pt x="1358" y="14"/>
                  <a:pt x="1358" y="14"/>
                </a:cubicBezTo>
                <a:cubicBezTo>
                  <a:pt x="1360" y="11"/>
                  <a:pt x="1360" y="11"/>
                  <a:pt x="1360" y="11"/>
                </a:cubicBezTo>
                <a:cubicBezTo>
                  <a:pt x="1366" y="11"/>
                  <a:pt x="1366" y="11"/>
                  <a:pt x="1366" y="11"/>
                </a:cubicBezTo>
                <a:cubicBezTo>
                  <a:pt x="1367" y="12"/>
                  <a:pt x="1367" y="12"/>
                  <a:pt x="1367" y="12"/>
                </a:cubicBezTo>
                <a:cubicBezTo>
                  <a:pt x="1367" y="12"/>
                  <a:pt x="1367" y="12"/>
                  <a:pt x="1367" y="12"/>
                </a:cubicBezTo>
                <a:cubicBezTo>
                  <a:pt x="1367" y="12"/>
                  <a:pt x="1368" y="12"/>
                  <a:pt x="1369" y="12"/>
                </a:cubicBezTo>
                <a:cubicBezTo>
                  <a:pt x="1370" y="12"/>
                  <a:pt x="1371" y="12"/>
                  <a:pt x="1372" y="12"/>
                </a:cubicBezTo>
                <a:cubicBezTo>
                  <a:pt x="1374" y="12"/>
                  <a:pt x="1376" y="12"/>
                  <a:pt x="1378" y="12"/>
                </a:cubicBezTo>
                <a:cubicBezTo>
                  <a:pt x="1378" y="8"/>
                  <a:pt x="1378" y="8"/>
                  <a:pt x="1378" y="8"/>
                </a:cubicBezTo>
                <a:cubicBezTo>
                  <a:pt x="1383" y="10"/>
                  <a:pt x="1383" y="10"/>
                  <a:pt x="1383" y="10"/>
                </a:cubicBezTo>
                <a:cubicBezTo>
                  <a:pt x="1404" y="13"/>
                  <a:pt x="1404" y="13"/>
                  <a:pt x="1404" y="13"/>
                </a:cubicBezTo>
                <a:cubicBezTo>
                  <a:pt x="1416" y="11"/>
                  <a:pt x="1416" y="11"/>
                  <a:pt x="1416" y="11"/>
                </a:cubicBezTo>
                <a:cubicBezTo>
                  <a:pt x="1417" y="12"/>
                  <a:pt x="1417" y="12"/>
                  <a:pt x="1417" y="12"/>
                </a:cubicBezTo>
                <a:cubicBezTo>
                  <a:pt x="1420" y="12"/>
                  <a:pt x="1420" y="12"/>
                  <a:pt x="1420" y="12"/>
                </a:cubicBezTo>
                <a:cubicBezTo>
                  <a:pt x="1420" y="11"/>
                  <a:pt x="1420" y="11"/>
                  <a:pt x="1420" y="11"/>
                </a:cubicBezTo>
                <a:cubicBezTo>
                  <a:pt x="1424" y="11"/>
                  <a:pt x="1424" y="11"/>
                  <a:pt x="1424" y="11"/>
                </a:cubicBezTo>
                <a:cubicBezTo>
                  <a:pt x="1424" y="8"/>
                  <a:pt x="1424" y="8"/>
                  <a:pt x="1424" y="8"/>
                </a:cubicBezTo>
                <a:cubicBezTo>
                  <a:pt x="1437" y="11"/>
                  <a:pt x="1437" y="11"/>
                  <a:pt x="1437" y="11"/>
                </a:cubicBezTo>
                <a:cubicBezTo>
                  <a:pt x="1438" y="11"/>
                  <a:pt x="1438" y="10"/>
                  <a:pt x="1439" y="10"/>
                </a:cubicBezTo>
                <a:cubicBezTo>
                  <a:pt x="1442" y="10"/>
                  <a:pt x="1447" y="9"/>
                  <a:pt x="1451" y="10"/>
                </a:cubicBezTo>
                <a:cubicBezTo>
                  <a:pt x="1455" y="11"/>
                  <a:pt x="1455" y="11"/>
                  <a:pt x="1455" y="11"/>
                </a:cubicBezTo>
                <a:cubicBezTo>
                  <a:pt x="1469" y="11"/>
                  <a:pt x="1469" y="11"/>
                  <a:pt x="1469" y="11"/>
                </a:cubicBezTo>
                <a:cubicBezTo>
                  <a:pt x="1476" y="10"/>
                  <a:pt x="1476" y="10"/>
                  <a:pt x="1476" y="10"/>
                </a:cubicBezTo>
                <a:cubicBezTo>
                  <a:pt x="1476" y="12"/>
                  <a:pt x="1476" y="12"/>
                  <a:pt x="1476" y="12"/>
                </a:cubicBezTo>
                <a:cubicBezTo>
                  <a:pt x="1481" y="12"/>
                  <a:pt x="1481" y="12"/>
                  <a:pt x="1481" y="12"/>
                </a:cubicBezTo>
                <a:cubicBezTo>
                  <a:pt x="1481" y="13"/>
                  <a:pt x="1481" y="13"/>
                  <a:pt x="1481" y="13"/>
                </a:cubicBezTo>
                <a:cubicBezTo>
                  <a:pt x="1491" y="13"/>
                  <a:pt x="1491" y="13"/>
                  <a:pt x="1491" y="13"/>
                </a:cubicBezTo>
                <a:cubicBezTo>
                  <a:pt x="1491" y="14"/>
                  <a:pt x="1491" y="14"/>
                  <a:pt x="1491" y="14"/>
                </a:cubicBezTo>
                <a:cubicBezTo>
                  <a:pt x="1493" y="14"/>
                  <a:pt x="1493" y="14"/>
                  <a:pt x="1493" y="14"/>
                </a:cubicBezTo>
                <a:cubicBezTo>
                  <a:pt x="1496" y="11"/>
                  <a:pt x="1499" y="9"/>
                  <a:pt x="1505" y="9"/>
                </a:cubicBezTo>
                <a:cubicBezTo>
                  <a:pt x="1506" y="9"/>
                  <a:pt x="1508" y="9"/>
                  <a:pt x="1509" y="9"/>
                </a:cubicBezTo>
                <a:cubicBezTo>
                  <a:pt x="1510" y="9"/>
                  <a:pt x="1511" y="9"/>
                  <a:pt x="1512" y="9"/>
                </a:cubicBezTo>
                <a:cubicBezTo>
                  <a:pt x="1513" y="10"/>
                  <a:pt x="1513" y="10"/>
                  <a:pt x="1513" y="10"/>
                </a:cubicBezTo>
                <a:cubicBezTo>
                  <a:pt x="1515" y="6"/>
                  <a:pt x="1515" y="6"/>
                  <a:pt x="1515" y="6"/>
                </a:cubicBezTo>
                <a:cubicBezTo>
                  <a:pt x="1520" y="7"/>
                  <a:pt x="1520" y="7"/>
                  <a:pt x="1520" y="7"/>
                </a:cubicBezTo>
                <a:cubicBezTo>
                  <a:pt x="1528" y="11"/>
                  <a:pt x="1533" y="12"/>
                  <a:pt x="1545" y="12"/>
                </a:cubicBezTo>
                <a:cubicBezTo>
                  <a:pt x="1547" y="12"/>
                  <a:pt x="1547" y="12"/>
                  <a:pt x="1547" y="12"/>
                </a:cubicBezTo>
                <a:cubicBezTo>
                  <a:pt x="1547" y="11"/>
                  <a:pt x="1547" y="11"/>
                  <a:pt x="1547" y="11"/>
                </a:cubicBezTo>
                <a:cubicBezTo>
                  <a:pt x="1550" y="11"/>
                  <a:pt x="1550" y="11"/>
                  <a:pt x="1550" y="11"/>
                </a:cubicBezTo>
                <a:cubicBezTo>
                  <a:pt x="1550" y="7"/>
                  <a:pt x="1550" y="7"/>
                  <a:pt x="1550" y="7"/>
                </a:cubicBezTo>
                <a:cubicBezTo>
                  <a:pt x="1561" y="11"/>
                  <a:pt x="1561" y="11"/>
                  <a:pt x="1561" y="11"/>
                </a:cubicBezTo>
                <a:cubicBezTo>
                  <a:pt x="1561" y="7"/>
                  <a:pt x="1561" y="7"/>
                  <a:pt x="1561" y="7"/>
                </a:cubicBezTo>
                <a:cubicBezTo>
                  <a:pt x="1589" y="11"/>
                  <a:pt x="1589" y="11"/>
                  <a:pt x="1589" y="11"/>
                </a:cubicBezTo>
                <a:cubicBezTo>
                  <a:pt x="1589" y="11"/>
                  <a:pt x="1589" y="11"/>
                  <a:pt x="1589" y="11"/>
                </a:cubicBezTo>
                <a:cubicBezTo>
                  <a:pt x="1597" y="11"/>
                  <a:pt x="1597" y="11"/>
                  <a:pt x="1597" y="11"/>
                </a:cubicBezTo>
                <a:cubicBezTo>
                  <a:pt x="1597" y="11"/>
                  <a:pt x="1597" y="11"/>
                  <a:pt x="1597" y="11"/>
                </a:cubicBezTo>
                <a:cubicBezTo>
                  <a:pt x="1602" y="10"/>
                  <a:pt x="1602" y="10"/>
                  <a:pt x="1602" y="10"/>
                </a:cubicBezTo>
                <a:cubicBezTo>
                  <a:pt x="1602" y="9"/>
                  <a:pt x="1603" y="9"/>
                  <a:pt x="1603" y="9"/>
                </a:cubicBezTo>
                <a:cubicBezTo>
                  <a:pt x="1604" y="9"/>
                  <a:pt x="1606" y="10"/>
                  <a:pt x="1607" y="10"/>
                </a:cubicBezTo>
                <a:cubicBezTo>
                  <a:pt x="1612" y="10"/>
                  <a:pt x="1612" y="10"/>
                  <a:pt x="1612" y="10"/>
                </a:cubicBezTo>
                <a:cubicBezTo>
                  <a:pt x="1612" y="10"/>
                  <a:pt x="1612" y="10"/>
                  <a:pt x="1613" y="9"/>
                </a:cubicBezTo>
                <a:cubicBezTo>
                  <a:pt x="1616" y="8"/>
                  <a:pt x="1619" y="7"/>
                  <a:pt x="1623" y="7"/>
                </a:cubicBezTo>
                <a:cubicBezTo>
                  <a:pt x="1625" y="7"/>
                  <a:pt x="1627" y="7"/>
                  <a:pt x="1628" y="7"/>
                </a:cubicBezTo>
                <a:cubicBezTo>
                  <a:pt x="1632" y="9"/>
                  <a:pt x="1632" y="9"/>
                  <a:pt x="1632" y="9"/>
                </a:cubicBezTo>
                <a:cubicBezTo>
                  <a:pt x="1632" y="10"/>
                  <a:pt x="1632" y="10"/>
                  <a:pt x="1632" y="10"/>
                </a:cubicBezTo>
                <a:cubicBezTo>
                  <a:pt x="1634" y="11"/>
                  <a:pt x="1634" y="11"/>
                  <a:pt x="1634" y="11"/>
                </a:cubicBezTo>
                <a:cubicBezTo>
                  <a:pt x="1634" y="12"/>
                  <a:pt x="1634" y="12"/>
                  <a:pt x="1634" y="12"/>
                </a:cubicBezTo>
                <a:cubicBezTo>
                  <a:pt x="1644" y="12"/>
                  <a:pt x="1644" y="12"/>
                  <a:pt x="1644" y="12"/>
                </a:cubicBezTo>
                <a:cubicBezTo>
                  <a:pt x="1644" y="13"/>
                  <a:pt x="1644" y="13"/>
                  <a:pt x="1644" y="13"/>
                </a:cubicBezTo>
                <a:cubicBezTo>
                  <a:pt x="1648" y="13"/>
                  <a:pt x="1648" y="13"/>
                  <a:pt x="1648" y="13"/>
                </a:cubicBezTo>
                <a:cubicBezTo>
                  <a:pt x="1648" y="15"/>
                  <a:pt x="1648" y="15"/>
                  <a:pt x="1648" y="15"/>
                </a:cubicBezTo>
                <a:cubicBezTo>
                  <a:pt x="1649" y="15"/>
                  <a:pt x="1650" y="15"/>
                  <a:pt x="1652" y="15"/>
                </a:cubicBezTo>
                <a:cubicBezTo>
                  <a:pt x="1654" y="15"/>
                  <a:pt x="1655" y="15"/>
                  <a:pt x="1656" y="15"/>
                </a:cubicBezTo>
                <a:cubicBezTo>
                  <a:pt x="1659" y="10"/>
                  <a:pt x="1659" y="10"/>
                  <a:pt x="1659" y="10"/>
                </a:cubicBezTo>
                <a:cubicBezTo>
                  <a:pt x="1672" y="12"/>
                  <a:pt x="1672" y="12"/>
                  <a:pt x="1672" y="12"/>
                </a:cubicBezTo>
                <a:cubicBezTo>
                  <a:pt x="1673" y="11"/>
                  <a:pt x="1673" y="11"/>
                  <a:pt x="1673" y="11"/>
                </a:cubicBezTo>
                <a:cubicBezTo>
                  <a:pt x="1678" y="11"/>
                  <a:pt x="1678" y="11"/>
                  <a:pt x="1678" y="11"/>
                </a:cubicBezTo>
                <a:cubicBezTo>
                  <a:pt x="1695" y="12"/>
                  <a:pt x="1695" y="12"/>
                  <a:pt x="1695" y="12"/>
                </a:cubicBezTo>
                <a:cubicBezTo>
                  <a:pt x="1695" y="11"/>
                  <a:pt x="1695" y="11"/>
                  <a:pt x="1695" y="11"/>
                </a:cubicBezTo>
                <a:cubicBezTo>
                  <a:pt x="1698" y="11"/>
                  <a:pt x="1698" y="11"/>
                  <a:pt x="1698" y="11"/>
                </a:cubicBezTo>
                <a:cubicBezTo>
                  <a:pt x="1698" y="9"/>
                  <a:pt x="1698" y="9"/>
                  <a:pt x="1698" y="9"/>
                </a:cubicBezTo>
                <a:cubicBezTo>
                  <a:pt x="1705" y="9"/>
                  <a:pt x="1705" y="9"/>
                  <a:pt x="1705" y="9"/>
                </a:cubicBezTo>
                <a:cubicBezTo>
                  <a:pt x="1705" y="8"/>
                  <a:pt x="1705" y="8"/>
                  <a:pt x="1705" y="8"/>
                </a:cubicBezTo>
                <a:cubicBezTo>
                  <a:pt x="1718" y="8"/>
                  <a:pt x="1718" y="8"/>
                  <a:pt x="1718" y="8"/>
                </a:cubicBezTo>
                <a:cubicBezTo>
                  <a:pt x="1718" y="9"/>
                  <a:pt x="1718" y="9"/>
                  <a:pt x="1718" y="9"/>
                </a:cubicBezTo>
                <a:cubicBezTo>
                  <a:pt x="1720" y="9"/>
                  <a:pt x="1720" y="9"/>
                  <a:pt x="1720" y="9"/>
                </a:cubicBezTo>
                <a:cubicBezTo>
                  <a:pt x="1720" y="8"/>
                  <a:pt x="1720" y="8"/>
                  <a:pt x="1720" y="8"/>
                </a:cubicBezTo>
                <a:cubicBezTo>
                  <a:pt x="1740" y="8"/>
                  <a:pt x="1740" y="8"/>
                  <a:pt x="1740" y="8"/>
                </a:cubicBezTo>
                <a:cubicBezTo>
                  <a:pt x="1740" y="10"/>
                  <a:pt x="1740" y="10"/>
                  <a:pt x="1740" y="10"/>
                </a:cubicBezTo>
                <a:cubicBezTo>
                  <a:pt x="1740" y="9"/>
                  <a:pt x="1740" y="9"/>
                  <a:pt x="1740" y="9"/>
                </a:cubicBezTo>
                <a:cubicBezTo>
                  <a:pt x="1774" y="11"/>
                  <a:pt x="1774" y="11"/>
                  <a:pt x="1774" y="11"/>
                </a:cubicBezTo>
                <a:cubicBezTo>
                  <a:pt x="1774" y="12"/>
                  <a:pt x="1774" y="12"/>
                  <a:pt x="1774" y="12"/>
                </a:cubicBezTo>
                <a:cubicBezTo>
                  <a:pt x="1775" y="12"/>
                  <a:pt x="1775" y="12"/>
                  <a:pt x="1775" y="12"/>
                </a:cubicBezTo>
                <a:cubicBezTo>
                  <a:pt x="1776" y="12"/>
                  <a:pt x="1776" y="12"/>
                  <a:pt x="1777" y="12"/>
                </a:cubicBezTo>
                <a:cubicBezTo>
                  <a:pt x="1777" y="11"/>
                  <a:pt x="1777" y="11"/>
                  <a:pt x="1777" y="11"/>
                </a:cubicBezTo>
                <a:cubicBezTo>
                  <a:pt x="1780" y="11"/>
                  <a:pt x="1780" y="11"/>
                  <a:pt x="1780" y="11"/>
                </a:cubicBezTo>
                <a:cubicBezTo>
                  <a:pt x="1780" y="9"/>
                  <a:pt x="1780" y="9"/>
                  <a:pt x="1780" y="9"/>
                </a:cubicBezTo>
                <a:cubicBezTo>
                  <a:pt x="1800" y="9"/>
                  <a:pt x="1800" y="9"/>
                  <a:pt x="1800" y="9"/>
                </a:cubicBezTo>
                <a:cubicBezTo>
                  <a:pt x="1807" y="7"/>
                  <a:pt x="1807" y="7"/>
                  <a:pt x="1807" y="7"/>
                </a:cubicBezTo>
                <a:cubicBezTo>
                  <a:pt x="1807" y="11"/>
                  <a:pt x="1807" y="11"/>
                  <a:pt x="1807" y="11"/>
                </a:cubicBezTo>
                <a:cubicBezTo>
                  <a:pt x="1808" y="11"/>
                  <a:pt x="1809" y="11"/>
                  <a:pt x="1810" y="12"/>
                </a:cubicBezTo>
                <a:cubicBezTo>
                  <a:pt x="1811" y="11"/>
                  <a:pt x="1814" y="10"/>
                  <a:pt x="1817" y="11"/>
                </a:cubicBezTo>
                <a:cubicBezTo>
                  <a:pt x="1822" y="12"/>
                  <a:pt x="1822" y="12"/>
                  <a:pt x="1822" y="12"/>
                </a:cubicBezTo>
                <a:cubicBezTo>
                  <a:pt x="1822" y="12"/>
                  <a:pt x="1822" y="12"/>
                  <a:pt x="1822" y="12"/>
                </a:cubicBezTo>
                <a:cubicBezTo>
                  <a:pt x="1825" y="13"/>
                  <a:pt x="1825" y="13"/>
                  <a:pt x="1825" y="13"/>
                </a:cubicBezTo>
                <a:cubicBezTo>
                  <a:pt x="1825" y="12"/>
                  <a:pt x="1825" y="12"/>
                  <a:pt x="1825" y="12"/>
                </a:cubicBezTo>
                <a:cubicBezTo>
                  <a:pt x="1830" y="12"/>
                  <a:pt x="1830" y="12"/>
                  <a:pt x="1830" y="12"/>
                </a:cubicBezTo>
                <a:cubicBezTo>
                  <a:pt x="1830" y="11"/>
                  <a:pt x="1830" y="11"/>
                  <a:pt x="1830" y="11"/>
                </a:cubicBezTo>
                <a:cubicBezTo>
                  <a:pt x="1843" y="11"/>
                  <a:pt x="1843" y="11"/>
                  <a:pt x="1843" y="11"/>
                </a:cubicBezTo>
                <a:cubicBezTo>
                  <a:pt x="1843" y="12"/>
                  <a:pt x="1843" y="12"/>
                  <a:pt x="1843" y="12"/>
                </a:cubicBezTo>
                <a:cubicBezTo>
                  <a:pt x="1856" y="12"/>
                  <a:pt x="1856" y="12"/>
                  <a:pt x="1856" y="12"/>
                </a:cubicBezTo>
                <a:cubicBezTo>
                  <a:pt x="1856" y="7"/>
                  <a:pt x="1856" y="7"/>
                  <a:pt x="1856" y="7"/>
                </a:cubicBezTo>
                <a:cubicBezTo>
                  <a:pt x="1865" y="12"/>
                  <a:pt x="1865" y="12"/>
                  <a:pt x="1865" y="12"/>
                </a:cubicBezTo>
                <a:cubicBezTo>
                  <a:pt x="1869" y="11"/>
                  <a:pt x="1869" y="11"/>
                  <a:pt x="1869" y="11"/>
                </a:cubicBezTo>
                <a:cubicBezTo>
                  <a:pt x="1869" y="9"/>
                  <a:pt x="1869" y="9"/>
                  <a:pt x="1869" y="9"/>
                </a:cubicBezTo>
                <a:cubicBezTo>
                  <a:pt x="1872" y="9"/>
                  <a:pt x="1872" y="9"/>
                  <a:pt x="1872" y="9"/>
                </a:cubicBezTo>
                <a:cubicBezTo>
                  <a:pt x="1872" y="8"/>
                  <a:pt x="1872" y="8"/>
                  <a:pt x="1872" y="8"/>
                </a:cubicBezTo>
                <a:cubicBezTo>
                  <a:pt x="1878" y="8"/>
                  <a:pt x="1878" y="8"/>
                  <a:pt x="1878" y="8"/>
                </a:cubicBezTo>
                <a:cubicBezTo>
                  <a:pt x="1879" y="8"/>
                  <a:pt x="1880" y="9"/>
                  <a:pt x="1882" y="9"/>
                </a:cubicBezTo>
                <a:cubicBezTo>
                  <a:pt x="1883" y="9"/>
                  <a:pt x="1885" y="9"/>
                  <a:pt x="1887" y="10"/>
                </a:cubicBezTo>
                <a:cubicBezTo>
                  <a:pt x="1890" y="11"/>
                  <a:pt x="1890" y="11"/>
                  <a:pt x="1890" y="11"/>
                </a:cubicBezTo>
                <a:cubicBezTo>
                  <a:pt x="1896" y="11"/>
                  <a:pt x="1896" y="11"/>
                  <a:pt x="1896" y="11"/>
                </a:cubicBezTo>
                <a:cubicBezTo>
                  <a:pt x="1896" y="12"/>
                  <a:pt x="1896" y="12"/>
                  <a:pt x="1896" y="12"/>
                </a:cubicBezTo>
                <a:cubicBezTo>
                  <a:pt x="1901" y="12"/>
                  <a:pt x="1901" y="12"/>
                  <a:pt x="1901" y="12"/>
                </a:cubicBezTo>
                <a:cubicBezTo>
                  <a:pt x="1901" y="13"/>
                  <a:pt x="1901" y="13"/>
                  <a:pt x="1901" y="13"/>
                </a:cubicBezTo>
                <a:cubicBezTo>
                  <a:pt x="1902" y="13"/>
                  <a:pt x="1902" y="13"/>
                  <a:pt x="1902" y="13"/>
                </a:cubicBezTo>
                <a:cubicBezTo>
                  <a:pt x="1907" y="13"/>
                  <a:pt x="1907" y="13"/>
                  <a:pt x="1907" y="13"/>
                </a:cubicBezTo>
                <a:cubicBezTo>
                  <a:pt x="1907" y="14"/>
                  <a:pt x="1907" y="14"/>
                  <a:pt x="1907" y="14"/>
                </a:cubicBezTo>
                <a:cubicBezTo>
                  <a:pt x="1909" y="14"/>
                  <a:pt x="1909" y="14"/>
                  <a:pt x="1909" y="14"/>
                </a:cubicBezTo>
                <a:cubicBezTo>
                  <a:pt x="1912" y="13"/>
                  <a:pt x="1912" y="13"/>
                  <a:pt x="1912" y="13"/>
                </a:cubicBezTo>
                <a:cubicBezTo>
                  <a:pt x="1912" y="12"/>
                  <a:pt x="1912" y="12"/>
                  <a:pt x="1912" y="12"/>
                </a:cubicBezTo>
                <a:cubicBezTo>
                  <a:pt x="1916" y="11"/>
                  <a:pt x="1916" y="11"/>
                  <a:pt x="1916" y="11"/>
                </a:cubicBezTo>
                <a:cubicBezTo>
                  <a:pt x="1917" y="11"/>
                  <a:pt x="1918" y="11"/>
                  <a:pt x="1919" y="11"/>
                </a:cubicBezTo>
                <a:cubicBezTo>
                  <a:pt x="1919" y="11"/>
                  <a:pt x="1920" y="11"/>
                  <a:pt x="1920" y="11"/>
                </a:cubicBezTo>
                <a:cubicBezTo>
                  <a:pt x="1920" y="10"/>
                  <a:pt x="1921" y="10"/>
                  <a:pt x="1921" y="10"/>
                </a:cubicBezTo>
                <a:cubicBezTo>
                  <a:pt x="1921" y="10"/>
                  <a:pt x="1921" y="10"/>
                  <a:pt x="1921" y="10"/>
                </a:cubicBezTo>
                <a:cubicBezTo>
                  <a:pt x="1921" y="8"/>
                  <a:pt x="1921" y="8"/>
                  <a:pt x="1921" y="8"/>
                </a:cubicBezTo>
                <a:cubicBezTo>
                  <a:pt x="1926" y="8"/>
                  <a:pt x="1926" y="8"/>
                  <a:pt x="1926" y="8"/>
                </a:cubicBezTo>
                <a:cubicBezTo>
                  <a:pt x="1927" y="6"/>
                  <a:pt x="1927" y="6"/>
                  <a:pt x="1927" y="6"/>
                </a:cubicBezTo>
                <a:cubicBezTo>
                  <a:pt x="1943" y="6"/>
                  <a:pt x="1943" y="6"/>
                  <a:pt x="1943" y="6"/>
                </a:cubicBezTo>
                <a:cubicBezTo>
                  <a:pt x="1945" y="8"/>
                  <a:pt x="1945" y="8"/>
                  <a:pt x="1945" y="8"/>
                </a:cubicBezTo>
                <a:cubicBezTo>
                  <a:pt x="1952" y="8"/>
                  <a:pt x="1952" y="8"/>
                  <a:pt x="1952" y="8"/>
                </a:cubicBezTo>
                <a:cubicBezTo>
                  <a:pt x="1952" y="9"/>
                  <a:pt x="1952" y="9"/>
                  <a:pt x="1952" y="9"/>
                </a:cubicBezTo>
                <a:cubicBezTo>
                  <a:pt x="1960" y="9"/>
                  <a:pt x="1960" y="9"/>
                  <a:pt x="1960" y="9"/>
                </a:cubicBezTo>
                <a:cubicBezTo>
                  <a:pt x="1960" y="14"/>
                  <a:pt x="1960" y="14"/>
                  <a:pt x="1960" y="14"/>
                </a:cubicBezTo>
                <a:cubicBezTo>
                  <a:pt x="1961" y="16"/>
                  <a:pt x="1961" y="16"/>
                  <a:pt x="1961" y="16"/>
                </a:cubicBezTo>
                <a:cubicBezTo>
                  <a:pt x="1964" y="25"/>
                  <a:pt x="1964" y="25"/>
                  <a:pt x="1964" y="25"/>
                </a:cubicBezTo>
                <a:cubicBezTo>
                  <a:pt x="1960" y="25"/>
                  <a:pt x="1960" y="25"/>
                  <a:pt x="1960" y="25"/>
                </a:cubicBezTo>
                <a:cubicBezTo>
                  <a:pt x="1960" y="28"/>
                  <a:pt x="1960" y="28"/>
                  <a:pt x="1960" y="28"/>
                </a:cubicBezTo>
                <a:cubicBezTo>
                  <a:pt x="1959" y="28"/>
                  <a:pt x="1959" y="28"/>
                  <a:pt x="1959" y="28"/>
                </a:cubicBezTo>
                <a:cubicBezTo>
                  <a:pt x="1958" y="42"/>
                  <a:pt x="1958" y="42"/>
                  <a:pt x="1958" y="42"/>
                </a:cubicBezTo>
                <a:cubicBezTo>
                  <a:pt x="1959" y="46"/>
                  <a:pt x="1959" y="46"/>
                  <a:pt x="1959" y="46"/>
                </a:cubicBezTo>
                <a:cubicBezTo>
                  <a:pt x="1959" y="47"/>
                  <a:pt x="1960" y="49"/>
                  <a:pt x="1958" y="52"/>
                </a:cubicBezTo>
                <a:cubicBezTo>
                  <a:pt x="1958" y="55"/>
                  <a:pt x="1958" y="55"/>
                  <a:pt x="1958" y="55"/>
                </a:cubicBezTo>
                <a:cubicBezTo>
                  <a:pt x="1959" y="58"/>
                  <a:pt x="1959" y="58"/>
                  <a:pt x="1959" y="58"/>
                </a:cubicBezTo>
                <a:cubicBezTo>
                  <a:pt x="1961" y="64"/>
                  <a:pt x="1960" y="70"/>
                  <a:pt x="1959" y="74"/>
                </a:cubicBezTo>
                <a:cubicBezTo>
                  <a:pt x="1959" y="75"/>
                  <a:pt x="1959" y="77"/>
                  <a:pt x="1959" y="78"/>
                </a:cubicBezTo>
                <a:cubicBezTo>
                  <a:pt x="1961" y="79"/>
                  <a:pt x="1961" y="79"/>
                  <a:pt x="1961" y="79"/>
                </a:cubicBezTo>
                <a:cubicBezTo>
                  <a:pt x="1962" y="87"/>
                  <a:pt x="1962" y="87"/>
                  <a:pt x="1962" y="87"/>
                </a:cubicBezTo>
                <a:cubicBezTo>
                  <a:pt x="1963" y="87"/>
                  <a:pt x="1963" y="87"/>
                  <a:pt x="1963" y="87"/>
                </a:cubicBezTo>
                <a:cubicBezTo>
                  <a:pt x="1963" y="90"/>
                  <a:pt x="1963" y="90"/>
                  <a:pt x="1963" y="90"/>
                </a:cubicBezTo>
                <a:cubicBezTo>
                  <a:pt x="1963" y="93"/>
                  <a:pt x="1963" y="93"/>
                  <a:pt x="1963" y="93"/>
                </a:cubicBezTo>
                <a:cubicBezTo>
                  <a:pt x="1963" y="94"/>
                  <a:pt x="1963" y="94"/>
                  <a:pt x="1963" y="94"/>
                </a:cubicBezTo>
                <a:cubicBezTo>
                  <a:pt x="1963" y="100"/>
                  <a:pt x="1963" y="100"/>
                  <a:pt x="1963" y="100"/>
                </a:cubicBezTo>
                <a:cubicBezTo>
                  <a:pt x="1962" y="100"/>
                  <a:pt x="1962" y="100"/>
                  <a:pt x="1962" y="100"/>
                </a:cubicBezTo>
                <a:cubicBezTo>
                  <a:pt x="1963" y="107"/>
                  <a:pt x="1963" y="107"/>
                  <a:pt x="1963" y="107"/>
                </a:cubicBezTo>
                <a:cubicBezTo>
                  <a:pt x="1960" y="107"/>
                  <a:pt x="1960" y="107"/>
                  <a:pt x="1960" y="107"/>
                </a:cubicBezTo>
                <a:cubicBezTo>
                  <a:pt x="1960" y="109"/>
                  <a:pt x="1960" y="109"/>
                  <a:pt x="1960" y="109"/>
                </a:cubicBezTo>
                <a:cubicBezTo>
                  <a:pt x="1960" y="109"/>
                  <a:pt x="1960" y="109"/>
                  <a:pt x="1960" y="109"/>
                </a:cubicBezTo>
                <a:cubicBezTo>
                  <a:pt x="1961" y="110"/>
                  <a:pt x="1961" y="110"/>
                  <a:pt x="1961" y="111"/>
                </a:cubicBezTo>
                <a:cubicBezTo>
                  <a:pt x="1962" y="112"/>
                  <a:pt x="1962" y="112"/>
                  <a:pt x="1962" y="112"/>
                </a:cubicBezTo>
                <a:cubicBezTo>
                  <a:pt x="1963" y="112"/>
                  <a:pt x="1963" y="112"/>
                  <a:pt x="1963" y="112"/>
                </a:cubicBezTo>
                <a:cubicBezTo>
                  <a:pt x="1963" y="125"/>
                  <a:pt x="1963" y="125"/>
                  <a:pt x="1963" y="125"/>
                </a:cubicBezTo>
                <a:cubicBezTo>
                  <a:pt x="1962" y="125"/>
                  <a:pt x="1962" y="125"/>
                  <a:pt x="1962" y="125"/>
                </a:cubicBezTo>
                <a:cubicBezTo>
                  <a:pt x="1962" y="127"/>
                  <a:pt x="1962" y="127"/>
                  <a:pt x="1962" y="127"/>
                </a:cubicBezTo>
                <a:cubicBezTo>
                  <a:pt x="1963" y="133"/>
                  <a:pt x="1963" y="133"/>
                  <a:pt x="1963" y="133"/>
                </a:cubicBezTo>
                <a:cubicBezTo>
                  <a:pt x="1962" y="133"/>
                  <a:pt x="1962" y="133"/>
                  <a:pt x="1962" y="133"/>
                </a:cubicBezTo>
                <a:cubicBezTo>
                  <a:pt x="1963" y="135"/>
                  <a:pt x="1963" y="135"/>
                  <a:pt x="1963" y="135"/>
                </a:cubicBezTo>
                <a:cubicBezTo>
                  <a:pt x="1965" y="135"/>
                  <a:pt x="1965" y="135"/>
                  <a:pt x="1965" y="135"/>
                </a:cubicBezTo>
                <a:cubicBezTo>
                  <a:pt x="1962" y="141"/>
                  <a:pt x="1962" y="141"/>
                  <a:pt x="1962" y="141"/>
                </a:cubicBezTo>
                <a:cubicBezTo>
                  <a:pt x="1961" y="145"/>
                  <a:pt x="1961" y="145"/>
                  <a:pt x="1961" y="145"/>
                </a:cubicBezTo>
                <a:cubicBezTo>
                  <a:pt x="1962" y="145"/>
                  <a:pt x="1962" y="145"/>
                  <a:pt x="1962" y="145"/>
                </a:cubicBezTo>
                <a:cubicBezTo>
                  <a:pt x="1962" y="172"/>
                  <a:pt x="1962" y="172"/>
                  <a:pt x="1962" y="172"/>
                </a:cubicBezTo>
                <a:cubicBezTo>
                  <a:pt x="1963" y="179"/>
                  <a:pt x="1963" y="179"/>
                  <a:pt x="1963" y="179"/>
                </a:cubicBezTo>
                <a:cubicBezTo>
                  <a:pt x="1960" y="179"/>
                  <a:pt x="1960" y="179"/>
                  <a:pt x="1960" y="179"/>
                </a:cubicBezTo>
                <a:cubicBezTo>
                  <a:pt x="1959" y="185"/>
                  <a:pt x="1959" y="185"/>
                  <a:pt x="1959" y="185"/>
                </a:cubicBezTo>
                <a:cubicBezTo>
                  <a:pt x="1960" y="185"/>
                  <a:pt x="1960" y="185"/>
                  <a:pt x="1960" y="185"/>
                </a:cubicBezTo>
                <a:cubicBezTo>
                  <a:pt x="1959" y="192"/>
                  <a:pt x="1959" y="192"/>
                  <a:pt x="1959" y="192"/>
                </a:cubicBezTo>
                <a:cubicBezTo>
                  <a:pt x="1959" y="192"/>
                  <a:pt x="1959" y="192"/>
                  <a:pt x="1959" y="192"/>
                </a:cubicBezTo>
                <a:cubicBezTo>
                  <a:pt x="1959" y="195"/>
                  <a:pt x="1959" y="195"/>
                  <a:pt x="1959" y="195"/>
                </a:cubicBezTo>
                <a:cubicBezTo>
                  <a:pt x="1961" y="195"/>
                  <a:pt x="1961" y="195"/>
                  <a:pt x="1961" y="195"/>
                </a:cubicBezTo>
                <a:cubicBezTo>
                  <a:pt x="1958" y="219"/>
                  <a:pt x="1958" y="219"/>
                  <a:pt x="1958" y="219"/>
                </a:cubicBezTo>
                <a:cubicBezTo>
                  <a:pt x="1958" y="224"/>
                  <a:pt x="1958" y="224"/>
                  <a:pt x="1958" y="224"/>
                </a:cubicBezTo>
                <a:cubicBezTo>
                  <a:pt x="1959" y="224"/>
                  <a:pt x="1959" y="224"/>
                  <a:pt x="1959" y="224"/>
                </a:cubicBezTo>
                <a:cubicBezTo>
                  <a:pt x="1959" y="237"/>
                  <a:pt x="1959" y="237"/>
                  <a:pt x="1959" y="237"/>
                </a:cubicBezTo>
                <a:cubicBezTo>
                  <a:pt x="1958" y="237"/>
                  <a:pt x="1958" y="237"/>
                  <a:pt x="1958" y="237"/>
                </a:cubicBezTo>
                <a:cubicBezTo>
                  <a:pt x="1957" y="241"/>
                  <a:pt x="1958" y="246"/>
                  <a:pt x="1958" y="248"/>
                </a:cubicBezTo>
                <a:cubicBezTo>
                  <a:pt x="1962" y="250"/>
                  <a:pt x="1962" y="250"/>
                  <a:pt x="1962" y="250"/>
                </a:cubicBezTo>
                <a:cubicBezTo>
                  <a:pt x="1960" y="271"/>
                  <a:pt x="1960" y="271"/>
                  <a:pt x="1960" y="271"/>
                </a:cubicBezTo>
                <a:cubicBezTo>
                  <a:pt x="1959" y="271"/>
                  <a:pt x="1959" y="271"/>
                  <a:pt x="1959" y="271"/>
                </a:cubicBezTo>
                <a:cubicBezTo>
                  <a:pt x="1959" y="283"/>
                  <a:pt x="1959" y="283"/>
                  <a:pt x="1959" y="283"/>
                </a:cubicBezTo>
                <a:cubicBezTo>
                  <a:pt x="1958" y="283"/>
                  <a:pt x="1958" y="283"/>
                  <a:pt x="1958" y="283"/>
                </a:cubicBezTo>
                <a:cubicBezTo>
                  <a:pt x="1958" y="294"/>
                  <a:pt x="1958" y="294"/>
                  <a:pt x="1958" y="294"/>
                </a:cubicBezTo>
                <a:cubicBezTo>
                  <a:pt x="1958" y="294"/>
                  <a:pt x="1958" y="294"/>
                  <a:pt x="1958" y="295"/>
                </a:cubicBezTo>
                <a:cubicBezTo>
                  <a:pt x="1958" y="299"/>
                  <a:pt x="1958" y="299"/>
                  <a:pt x="1958" y="299"/>
                </a:cubicBezTo>
                <a:cubicBezTo>
                  <a:pt x="1959" y="299"/>
                  <a:pt x="1959" y="299"/>
                  <a:pt x="1959" y="299"/>
                </a:cubicBezTo>
                <a:cubicBezTo>
                  <a:pt x="1959" y="312"/>
                  <a:pt x="1959" y="312"/>
                  <a:pt x="1959" y="312"/>
                </a:cubicBezTo>
                <a:cubicBezTo>
                  <a:pt x="1958" y="312"/>
                  <a:pt x="1958" y="312"/>
                  <a:pt x="1958" y="312"/>
                </a:cubicBezTo>
                <a:cubicBezTo>
                  <a:pt x="1958" y="325"/>
                  <a:pt x="1958" y="325"/>
                  <a:pt x="1958" y="325"/>
                </a:cubicBezTo>
                <a:cubicBezTo>
                  <a:pt x="1959" y="325"/>
                  <a:pt x="1959" y="325"/>
                  <a:pt x="1959" y="325"/>
                </a:cubicBezTo>
                <a:cubicBezTo>
                  <a:pt x="1959" y="330"/>
                  <a:pt x="1959" y="330"/>
                  <a:pt x="1959" y="330"/>
                </a:cubicBezTo>
                <a:cubicBezTo>
                  <a:pt x="1960" y="334"/>
                  <a:pt x="1960" y="334"/>
                  <a:pt x="1960" y="334"/>
                </a:cubicBezTo>
                <a:cubicBezTo>
                  <a:pt x="1961" y="337"/>
                  <a:pt x="1960" y="341"/>
                  <a:pt x="1958" y="346"/>
                </a:cubicBezTo>
                <a:cubicBezTo>
                  <a:pt x="1958" y="346"/>
                  <a:pt x="1958" y="347"/>
                  <a:pt x="1958" y="347"/>
                </a:cubicBezTo>
                <a:cubicBezTo>
                  <a:pt x="1958" y="365"/>
                  <a:pt x="1958" y="365"/>
                  <a:pt x="1958" y="365"/>
                </a:cubicBezTo>
                <a:cubicBezTo>
                  <a:pt x="1959" y="366"/>
                  <a:pt x="1959" y="366"/>
                  <a:pt x="1959" y="366"/>
                </a:cubicBezTo>
                <a:cubicBezTo>
                  <a:pt x="1960" y="368"/>
                  <a:pt x="1960" y="368"/>
                  <a:pt x="1960" y="368"/>
                </a:cubicBezTo>
                <a:cubicBezTo>
                  <a:pt x="1961" y="371"/>
                  <a:pt x="1961" y="374"/>
                  <a:pt x="1961" y="379"/>
                </a:cubicBezTo>
                <a:cubicBezTo>
                  <a:pt x="1961" y="380"/>
                  <a:pt x="1960" y="381"/>
                  <a:pt x="1960" y="383"/>
                </a:cubicBezTo>
                <a:cubicBezTo>
                  <a:pt x="1960" y="383"/>
                  <a:pt x="1960" y="383"/>
                  <a:pt x="1960" y="383"/>
                </a:cubicBezTo>
                <a:cubicBezTo>
                  <a:pt x="1960" y="387"/>
                  <a:pt x="1960" y="387"/>
                  <a:pt x="1960" y="387"/>
                </a:cubicBezTo>
                <a:cubicBezTo>
                  <a:pt x="1962" y="387"/>
                  <a:pt x="1962" y="387"/>
                  <a:pt x="1962" y="387"/>
                </a:cubicBezTo>
                <a:cubicBezTo>
                  <a:pt x="1962" y="390"/>
                  <a:pt x="1962" y="390"/>
                  <a:pt x="1962" y="390"/>
                </a:cubicBezTo>
                <a:cubicBezTo>
                  <a:pt x="1963" y="390"/>
                  <a:pt x="1963" y="390"/>
                  <a:pt x="1963" y="390"/>
                </a:cubicBezTo>
                <a:cubicBezTo>
                  <a:pt x="1963" y="404"/>
                  <a:pt x="1963" y="404"/>
                  <a:pt x="1963" y="404"/>
                </a:cubicBezTo>
                <a:cubicBezTo>
                  <a:pt x="1962" y="404"/>
                  <a:pt x="1962" y="404"/>
                  <a:pt x="1962" y="404"/>
                </a:cubicBezTo>
                <a:cubicBezTo>
                  <a:pt x="1962" y="406"/>
                  <a:pt x="1962" y="406"/>
                  <a:pt x="1962" y="406"/>
                </a:cubicBezTo>
                <a:cubicBezTo>
                  <a:pt x="1962" y="407"/>
                  <a:pt x="1962" y="408"/>
                  <a:pt x="1962" y="409"/>
                </a:cubicBezTo>
                <a:cubicBezTo>
                  <a:pt x="1962" y="409"/>
                  <a:pt x="1962" y="409"/>
                  <a:pt x="1962" y="409"/>
                </a:cubicBezTo>
                <a:cubicBezTo>
                  <a:pt x="1961" y="409"/>
                  <a:pt x="1961" y="410"/>
                  <a:pt x="1961" y="410"/>
                </a:cubicBezTo>
                <a:cubicBezTo>
                  <a:pt x="1960" y="415"/>
                  <a:pt x="1960" y="415"/>
                  <a:pt x="1960" y="415"/>
                </a:cubicBezTo>
                <a:cubicBezTo>
                  <a:pt x="1960" y="421"/>
                  <a:pt x="1960" y="421"/>
                  <a:pt x="1960" y="421"/>
                </a:cubicBezTo>
                <a:cubicBezTo>
                  <a:pt x="1959" y="421"/>
                  <a:pt x="1959" y="421"/>
                  <a:pt x="1959" y="421"/>
                </a:cubicBezTo>
                <a:cubicBezTo>
                  <a:pt x="1959" y="428"/>
                  <a:pt x="1959" y="428"/>
                  <a:pt x="1959" y="428"/>
                </a:cubicBezTo>
                <a:cubicBezTo>
                  <a:pt x="1958" y="428"/>
                  <a:pt x="1958" y="428"/>
                  <a:pt x="1958" y="428"/>
                </a:cubicBezTo>
                <a:cubicBezTo>
                  <a:pt x="1958" y="434"/>
                  <a:pt x="1958" y="434"/>
                  <a:pt x="1958" y="434"/>
                </a:cubicBezTo>
                <a:cubicBezTo>
                  <a:pt x="1959" y="434"/>
                  <a:pt x="1959" y="434"/>
                  <a:pt x="1959" y="434"/>
                </a:cubicBezTo>
                <a:cubicBezTo>
                  <a:pt x="1959" y="440"/>
                  <a:pt x="1959" y="440"/>
                  <a:pt x="1959" y="440"/>
                </a:cubicBezTo>
                <a:cubicBezTo>
                  <a:pt x="1961" y="441"/>
                  <a:pt x="1961" y="441"/>
                  <a:pt x="1961" y="441"/>
                </a:cubicBezTo>
                <a:cubicBezTo>
                  <a:pt x="1961" y="443"/>
                  <a:pt x="1961" y="443"/>
                  <a:pt x="1961" y="443"/>
                </a:cubicBezTo>
                <a:cubicBezTo>
                  <a:pt x="1962" y="445"/>
                  <a:pt x="1962" y="448"/>
                  <a:pt x="1960" y="450"/>
                </a:cubicBezTo>
                <a:cubicBezTo>
                  <a:pt x="1960" y="451"/>
                  <a:pt x="1960" y="451"/>
                  <a:pt x="1961" y="452"/>
                </a:cubicBezTo>
                <a:cubicBezTo>
                  <a:pt x="1961" y="453"/>
                  <a:pt x="1961" y="454"/>
                  <a:pt x="1961" y="456"/>
                </a:cubicBezTo>
                <a:cubicBezTo>
                  <a:pt x="1963" y="462"/>
                  <a:pt x="1963" y="462"/>
                  <a:pt x="1963" y="462"/>
                </a:cubicBezTo>
                <a:cubicBezTo>
                  <a:pt x="1960" y="462"/>
                  <a:pt x="1960" y="462"/>
                  <a:pt x="1960" y="462"/>
                </a:cubicBezTo>
                <a:cubicBezTo>
                  <a:pt x="1960" y="465"/>
                  <a:pt x="1960" y="468"/>
                  <a:pt x="1960" y="471"/>
                </a:cubicBezTo>
                <a:cubicBezTo>
                  <a:pt x="1960" y="477"/>
                  <a:pt x="1960" y="482"/>
                  <a:pt x="1960" y="486"/>
                </a:cubicBezTo>
                <a:cubicBezTo>
                  <a:pt x="1960" y="487"/>
                  <a:pt x="1960" y="487"/>
                  <a:pt x="1960" y="487"/>
                </a:cubicBezTo>
                <a:cubicBezTo>
                  <a:pt x="1960" y="505"/>
                  <a:pt x="1960" y="505"/>
                  <a:pt x="1960" y="505"/>
                </a:cubicBezTo>
                <a:cubicBezTo>
                  <a:pt x="1965" y="520"/>
                  <a:pt x="1965" y="520"/>
                  <a:pt x="1965" y="520"/>
                </a:cubicBezTo>
                <a:cubicBezTo>
                  <a:pt x="1961" y="520"/>
                  <a:pt x="1961" y="520"/>
                  <a:pt x="1961" y="520"/>
                </a:cubicBezTo>
                <a:cubicBezTo>
                  <a:pt x="1956" y="543"/>
                  <a:pt x="1956" y="543"/>
                  <a:pt x="1956" y="543"/>
                </a:cubicBezTo>
                <a:cubicBezTo>
                  <a:pt x="1957" y="544"/>
                  <a:pt x="1957" y="546"/>
                  <a:pt x="1957" y="548"/>
                </a:cubicBezTo>
                <a:cubicBezTo>
                  <a:pt x="1956" y="551"/>
                  <a:pt x="1956" y="551"/>
                  <a:pt x="1956" y="551"/>
                </a:cubicBezTo>
                <a:cubicBezTo>
                  <a:pt x="1959" y="553"/>
                  <a:pt x="1959" y="553"/>
                  <a:pt x="1959" y="553"/>
                </a:cubicBezTo>
                <a:cubicBezTo>
                  <a:pt x="1959" y="559"/>
                  <a:pt x="1959" y="559"/>
                  <a:pt x="1959" y="559"/>
                </a:cubicBezTo>
                <a:cubicBezTo>
                  <a:pt x="1959" y="561"/>
                  <a:pt x="1959" y="561"/>
                  <a:pt x="1959" y="561"/>
                </a:cubicBezTo>
                <a:cubicBezTo>
                  <a:pt x="1958" y="561"/>
                  <a:pt x="1958" y="564"/>
                  <a:pt x="1958" y="566"/>
                </a:cubicBezTo>
                <a:cubicBezTo>
                  <a:pt x="1958" y="568"/>
                  <a:pt x="1959" y="571"/>
                  <a:pt x="1958" y="573"/>
                </a:cubicBezTo>
                <a:cubicBezTo>
                  <a:pt x="1961" y="573"/>
                  <a:pt x="1961" y="573"/>
                  <a:pt x="1961" y="573"/>
                </a:cubicBezTo>
                <a:cubicBezTo>
                  <a:pt x="1960" y="578"/>
                  <a:pt x="1960" y="578"/>
                  <a:pt x="1960" y="578"/>
                </a:cubicBezTo>
                <a:cubicBezTo>
                  <a:pt x="1958" y="601"/>
                  <a:pt x="1958" y="601"/>
                  <a:pt x="1958" y="601"/>
                </a:cubicBezTo>
                <a:cubicBezTo>
                  <a:pt x="1959" y="614"/>
                  <a:pt x="1959" y="614"/>
                  <a:pt x="1959" y="614"/>
                </a:cubicBezTo>
                <a:cubicBezTo>
                  <a:pt x="1958" y="614"/>
                  <a:pt x="1958" y="614"/>
                  <a:pt x="1958" y="614"/>
                </a:cubicBezTo>
                <a:cubicBezTo>
                  <a:pt x="1958" y="620"/>
                  <a:pt x="1958" y="620"/>
                  <a:pt x="1958" y="620"/>
                </a:cubicBezTo>
                <a:cubicBezTo>
                  <a:pt x="1959" y="620"/>
                  <a:pt x="1959" y="620"/>
                  <a:pt x="1959" y="620"/>
                </a:cubicBezTo>
                <a:cubicBezTo>
                  <a:pt x="1959" y="624"/>
                  <a:pt x="1959" y="624"/>
                  <a:pt x="1959" y="624"/>
                </a:cubicBezTo>
                <a:cubicBezTo>
                  <a:pt x="1961" y="624"/>
                  <a:pt x="1961" y="624"/>
                  <a:pt x="1961" y="624"/>
                </a:cubicBezTo>
                <a:cubicBezTo>
                  <a:pt x="1959" y="638"/>
                  <a:pt x="1959" y="638"/>
                  <a:pt x="1959" y="638"/>
                </a:cubicBezTo>
                <a:cubicBezTo>
                  <a:pt x="1959" y="638"/>
                  <a:pt x="1960" y="639"/>
                  <a:pt x="1960" y="640"/>
                </a:cubicBezTo>
                <a:cubicBezTo>
                  <a:pt x="1960" y="643"/>
                  <a:pt x="1961" y="648"/>
                  <a:pt x="1960" y="652"/>
                </a:cubicBezTo>
                <a:cubicBezTo>
                  <a:pt x="1959" y="656"/>
                  <a:pt x="1959" y="656"/>
                  <a:pt x="1959" y="656"/>
                </a:cubicBezTo>
                <a:cubicBezTo>
                  <a:pt x="1959" y="672"/>
                  <a:pt x="1959" y="672"/>
                  <a:pt x="1959" y="672"/>
                </a:cubicBezTo>
                <a:cubicBezTo>
                  <a:pt x="1959" y="672"/>
                  <a:pt x="1959" y="672"/>
                  <a:pt x="1959" y="672"/>
                </a:cubicBezTo>
                <a:cubicBezTo>
                  <a:pt x="1960" y="680"/>
                  <a:pt x="1960" y="680"/>
                  <a:pt x="1960" y="680"/>
                </a:cubicBezTo>
                <a:cubicBezTo>
                  <a:pt x="1958" y="680"/>
                  <a:pt x="1958" y="680"/>
                  <a:pt x="1958" y="680"/>
                </a:cubicBezTo>
                <a:cubicBezTo>
                  <a:pt x="1958" y="685"/>
                  <a:pt x="1958" y="685"/>
                  <a:pt x="1958" y="685"/>
                </a:cubicBezTo>
                <a:cubicBezTo>
                  <a:pt x="1957" y="685"/>
                  <a:pt x="1957" y="685"/>
                  <a:pt x="1957" y="685"/>
                </a:cubicBezTo>
                <a:cubicBezTo>
                  <a:pt x="1957" y="696"/>
                  <a:pt x="1957" y="696"/>
                  <a:pt x="1957" y="696"/>
                </a:cubicBezTo>
                <a:cubicBezTo>
                  <a:pt x="1957" y="696"/>
                  <a:pt x="1957" y="696"/>
                  <a:pt x="1957" y="696"/>
                </a:cubicBezTo>
                <a:cubicBezTo>
                  <a:pt x="1956" y="700"/>
                  <a:pt x="1956" y="700"/>
                  <a:pt x="1956" y="700"/>
                </a:cubicBezTo>
                <a:cubicBezTo>
                  <a:pt x="1961" y="704"/>
                  <a:pt x="1961" y="711"/>
                  <a:pt x="1961" y="716"/>
                </a:cubicBezTo>
                <a:cubicBezTo>
                  <a:pt x="1960" y="721"/>
                  <a:pt x="1960" y="721"/>
                  <a:pt x="1960" y="721"/>
                </a:cubicBezTo>
                <a:cubicBezTo>
                  <a:pt x="1964" y="723"/>
                  <a:pt x="1964" y="723"/>
                  <a:pt x="1964" y="723"/>
                </a:cubicBezTo>
                <a:cubicBezTo>
                  <a:pt x="1962" y="727"/>
                  <a:pt x="1962" y="727"/>
                  <a:pt x="1962" y="727"/>
                </a:cubicBezTo>
                <a:cubicBezTo>
                  <a:pt x="1959" y="737"/>
                  <a:pt x="1958" y="743"/>
                  <a:pt x="1958" y="756"/>
                </a:cubicBezTo>
                <a:cubicBezTo>
                  <a:pt x="1958" y="758"/>
                  <a:pt x="1958" y="758"/>
                  <a:pt x="1958" y="758"/>
                </a:cubicBezTo>
                <a:cubicBezTo>
                  <a:pt x="1959" y="758"/>
                  <a:pt x="1959" y="758"/>
                  <a:pt x="1959" y="758"/>
                </a:cubicBezTo>
                <a:cubicBezTo>
                  <a:pt x="1959" y="762"/>
                  <a:pt x="1959" y="762"/>
                  <a:pt x="1959" y="762"/>
                </a:cubicBezTo>
                <a:cubicBezTo>
                  <a:pt x="1962" y="762"/>
                  <a:pt x="1962" y="762"/>
                  <a:pt x="1962" y="762"/>
                </a:cubicBezTo>
                <a:cubicBezTo>
                  <a:pt x="1959" y="774"/>
                  <a:pt x="1959" y="774"/>
                  <a:pt x="1959" y="774"/>
                </a:cubicBezTo>
                <a:cubicBezTo>
                  <a:pt x="1962" y="774"/>
                  <a:pt x="1962" y="774"/>
                  <a:pt x="1962" y="774"/>
                </a:cubicBezTo>
                <a:cubicBezTo>
                  <a:pt x="1959" y="805"/>
                  <a:pt x="1959" y="805"/>
                  <a:pt x="1959" y="805"/>
                </a:cubicBezTo>
                <a:cubicBezTo>
                  <a:pt x="1959" y="805"/>
                  <a:pt x="1959" y="805"/>
                  <a:pt x="1959" y="805"/>
                </a:cubicBezTo>
                <a:cubicBezTo>
                  <a:pt x="1959" y="813"/>
                  <a:pt x="1959" y="813"/>
                  <a:pt x="1959" y="813"/>
                </a:cubicBezTo>
                <a:cubicBezTo>
                  <a:pt x="1960" y="813"/>
                  <a:pt x="1960" y="813"/>
                  <a:pt x="1960" y="813"/>
                </a:cubicBezTo>
                <a:cubicBezTo>
                  <a:pt x="1960" y="818"/>
                  <a:pt x="1960" y="818"/>
                  <a:pt x="1960" y="818"/>
                </a:cubicBezTo>
                <a:cubicBezTo>
                  <a:pt x="1961" y="820"/>
                  <a:pt x="1960" y="822"/>
                  <a:pt x="1960" y="823"/>
                </a:cubicBezTo>
                <a:cubicBezTo>
                  <a:pt x="1961" y="830"/>
                  <a:pt x="1961" y="830"/>
                  <a:pt x="1961" y="830"/>
                </a:cubicBezTo>
                <a:cubicBezTo>
                  <a:pt x="1963" y="837"/>
                  <a:pt x="1964" y="842"/>
                  <a:pt x="1962" y="846"/>
                </a:cubicBezTo>
                <a:cubicBezTo>
                  <a:pt x="1961" y="850"/>
                  <a:pt x="1961" y="850"/>
                  <a:pt x="1961" y="850"/>
                </a:cubicBezTo>
                <a:cubicBezTo>
                  <a:pt x="1960" y="850"/>
                  <a:pt x="1960" y="850"/>
                  <a:pt x="1960" y="850"/>
                </a:cubicBezTo>
                <a:cubicBezTo>
                  <a:pt x="1960" y="852"/>
                  <a:pt x="1960" y="852"/>
                  <a:pt x="1960" y="852"/>
                </a:cubicBezTo>
                <a:cubicBezTo>
                  <a:pt x="1958" y="853"/>
                  <a:pt x="1958" y="853"/>
                  <a:pt x="1958" y="853"/>
                </a:cubicBezTo>
                <a:cubicBezTo>
                  <a:pt x="1958" y="864"/>
                  <a:pt x="1958" y="864"/>
                  <a:pt x="1958" y="864"/>
                </a:cubicBezTo>
                <a:cubicBezTo>
                  <a:pt x="1957" y="864"/>
                  <a:pt x="1957" y="864"/>
                  <a:pt x="1957" y="864"/>
                </a:cubicBezTo>
                <a:cubicBezTo>
                  <a:pt x="1957" y="868"/>
                  <a:pt x="1957" y="868"/>
                  <a:pt x="1957" y="868"/>
                </a:cubicBezTo>
                <a:cubicBezTo>
                  <a:pt x="1955" y="868"/>
                  <a:pt x="1955" y="868"/>
                  <a:pt x="1955" y="868"/>
                </a:cubicBezTo>
                <a:cubicBezTo>
                  <a:pt x="1955" y="871"/>
                  <a:pt x="1955" y="876"/>
                  <a:pt x="1955" y="878"/>
                </a:cubicBezTo>
                <a:cubicBezTo>
                  <a:pt x="1960" y="882"/>
                  <a:pt x="1960" y="882"/>
                  <a:pt x="1960" y="882"/>
                </a:cubicBezTo>
                <a:cubicBezTo>
                  <a:pt x="1958" y="896"/>
                  <a:pt x="1958" y="896"/>
                  <a:pt x="1958" y="896"/>
                </a:cubicBezTo>
                <a:cubicBezTo>
                  <a:pt x="1959" y="897"/>
                  <a:pt x="1959" y="897"/>
                  <a:pt x="1959" y="897"/>
                </a:cubicBezTo>
                <a:cubicBezTo>
                  <a:pt x="1958" y="921"/>
                  <a:pt x="1958" y="921"/>
                  <a:pt x="1958" y="921"/>
                </a:cubicBezTo>
                <a:cubicBezTo>
                  <a:pt x="1959" y="921"/>
                  <a:pt x="1959" y="921"/>
                  <a:pt x="1959" y="921"/>
                </a:cubicBezTo>
                <a:cubicBezTo>
                  <a:pt x="1959" y="923"/>
                  <a:pt x="1959" y="923"/>
                  <a:pt x="1959" y="923"/>
                </a:cubicBezTo>
                <a:cubicBezTo>
                  <a:pt x="1960" y="923"/>
                  <a:pt x="1960" y="923"/>
                  <a:pt x="1960" y="923"/>
                </a:cubicBezTo>
                <a:cubicBezTo>
                  <a:pt x="1960" y="931"/>
                  <a:pt x="1960" y="931"/>
                  <a:pt x="1960" y="931"/>
                </a:cubicBezTo>
                <a:cubicBezTo>
                  <a:pt x="1962" y="931"/>
                  <a:pt x="1962" y="931"/>
                  <a:pt x="1962" y="931"/>
                </a:cubicBezTo>
                <a:cubicBezTo>
                  <a:pt x="1962" y="945"/>
                  <a:pt x="1962" y="945"/>
                  <a:pt x="1962" y="945"/>
                </a:cubicBezTo>
                <a:cubicBezTo>
                  <a:pt x="1960" y="945"/>
                  <a:pt x="1960" y="945"/>
                  <a:pt x="1960" y="945"/>
                </a:cubicBezTo>
                <a:cubicBezTo>
                  <a:pt x="1960" y="947"/>
                  <a:pt x="1960" y="947"/>
                  <a:pt x="1960" y="947"/>
                </a:cubicBezTo>
                <a:cubicBezTo>
                  <a:pt x="1962" y="947"/>
                  <a:pt x="1962" y="947"/>
                  <a:pt x="1962" y="947"/>
                </a:cubicBezTo>
                <a:cubicBezTo>
                  <a:pt x="1962" y="969"/>
                  <a:pt x="1962" y="969"/>
                  <a:pt x="1962" y="969"/>
                </a:cubicBezTo>
                <a:cubicBezTo>
                  <a:pt x="1960" y="969"/>
                  <a:pt x="1960" y="969"/>
                  <a:pt x="1960" y="969"/>
                </a:cubicBezTo>
                <a:cubicBezTo>
                  <a:pt x="1960" y="970"/>
                  <a:pt x="1960" y="970"/>
                  <a:pt x="1960" y="970"/>
                </a:cubicBezTo>
                <a:cubicBezTo>
                  <a:pt x="1961" y="970"/>
                  <a:pt x="1961" y="970"/>
                  <a:pt x="1961" y="970"/>
                </a:cubicBezTo>
                <a:cubicBezTo>
                  <a:pt x="1959" y="1006"/>
                  <a:pt x="1959" y="1006"/>
                  <a:pt x="1959" y="1006"/>
                </a:cubicBezTo>
                <a:cubicBezTo>
                  <a:pt x="1958" y="1006"/>
                  <a:pt x="1958" y="1006"/>
                  <a:pt x="1958" y="1006"/>
                </a:cubicBezTo>
                <a:cubicBezTo>
                  <a:pt x="1958" y="1007"/>
                  <a:pt x="1958" y="1008"/>
                  <a:pt x="1958" y="1008"/>
                </a:cubicBezTo>
                <a:cubicBezTo>
                  <a:pt x="1958" y="1009"/>
                  <a:pt x="1958" y="1009"/>
                  <a:pt x="1958" y="1010"/>
                </a:cubicBezTo>
                <a:cubicBezTo>
                  <a:pt x="1959" y="1010"/>
                  <a:pt x="1959" y="1010"/>
                  <a:pt x="1959" y="1010"/>
                </a:cubicBezTo>
                <a:cubicBezTo>
                  <a:pt x="1959" y="1014"/>
                  <a:pt x="1959" y="1014"/>
                  <a:pt x="1959" y="1014"/>
                </a:cubicBezTo>
                <a:cubicBezTo>
                  <a:pt x="1960" y="1014"/>
                  <a:pt x="1960" y="1014"/>
                  <a:pt x="1960" y="1014"/>
                </a:cubicBezTo>
                <a:cubicBezTo>
                  <a:pt x="1960" y="1035"/>
                  <a:pt x="1960" y="1035"/>
                  <a:pt x="1960" y="1035"/>
                </a:cubicBezTo>
                <a:cubicBezTo>
                  <a:pt x="1962" y="1042"/>
                  <a:pt x="1962" y="1042"/>
                  <a:pt x="1962" y="1042"/>
                </a:cubicBezTo>
                <a:cubicBezTo>
                  <a:pt x="1959" y="1042"/>
                  <a:pt x="1959" y="1042"/>
                  <a:pt x="1959" y="1042"/>
                </a:cubicBezTo>
                <a:cubicBezTo>
                  <a:pt x="1959" y="1043"/>
                  <a:pt x="1959" y="1044"/>
                  <a:pt x="1958" y="1046"/>
                </a:cubicBezTo>
                <a:cubicBezTo>
                  <a:pt x="1959" y="1047"/>
                  <a:pt x="1960" y="1050"/>
                  <a:pt x="1959" y="1053"/>
                </a:cubicBezTo>
                <a:cubicBezTo>
                  <a:pt x="1958" y="1058"/>
                  <a:pt x="1958" y="1058"/>
                  <a:pt x="1958" y="1058"/>
                </a:cubicBezTo>
                <a:cubicBezTo>
                  <a:pt x="1958" y="1058"/>
                  <a:pt x="1958" y="1058"/>
                  <a:pt x="1958" y="1058"/>
                </a:cubicBezTo>
                <a:cubicBezTo>
                  <a:pt x="1957" y="1063"/>
                  <a:pt x="1957" y="1063"/>
                  <a:pt x="1957" y="1063"/>
                </a:cubicBezTo>
                <a:cubicBezTo>
                  <a:pt x="1958" y="1063"/>
                  <a:pt x="1958" y="1063"/>
                  <a:pt x="1958" y="1063"/>
                </a:cubicBezTo>
                <a:cubicBezTo>
                  <a:pt x="1958" y="1069"/>
                  <a:pt x="1958" y="1069"/>
                  <a:pt x="1958" y="1069"/>
                </a:cubicBezTo>
                <a:cubicBezTo>
                  <a:pt x="1959" y="1069"/>
                  <a:pt x="1959" y="1069"/>
                  <a:pt x="1959" y="1069"/>
                </a:cubicBezTo>
                <a:cubicBezTo>
                  <a:pt x="1959" y="1082"/>
                  <a:pt x="1959" y="1082"/>
                  <a:pt x="1959" y="1082"/>
                </a:cubicBezTo>
                <a:cubicBezTo>
                  <a:pt x="1958" y="1082"/>
                  <a:pt x="1958" y="1082"/>
                  <a:pt x="1958" y="1082"/>
                </a:cubicBezTo>
                <a:cubicBezTo>
                  <a:pt x="1958" y="1097"/>
                  <a:pt x="1958" y="1097"/>
                  <a:pt x="1958" y="1097"/>
                </a:cubicBezTo>
                <a:cubicBezTo>
                  <a:pt x="1962" y="1097"/>
                  <a:pt x="1962" y="1097"/>
                  <a:pt x="1962" y="1097"/>
                </a:cubicBezTo>
                <a:cubicBezTo>
                  <a:pt x="1958" y="1106"/>
                  <a:pt x="1958" y="1106"/>
                  <a:pt x="1958" y="1106"/>
                </a:cubicBezTo>
                <a:cubicBezTo>
                  <a:pt x="1959" y="1111"/>
                  <a:pt x="1959" y="1111"/>
                  <a:pt x="1959" y="1111"/>
                </a:cubicBezTo>
                <a:cubicBezTo>
                  <a:pt x="1960" y="1111"/>
                  <a:pt x="1960" y="1111"/>
                  <a:pt x="1960" y="1111"/>
                </a:cubicBezTo>
                <a:cubicBezTo>
                  <a:pt x="1960" y="1114"/>
                  <a:pt x="1960" y="1114"/>
                  <a:pt x="1960" y="1114"/>
                </a:cubicBezTo>
                <a:cubicBezTo>
                  <a:pt x="1962" y="1114"/>
                  <a:pt x="1962" y="1114"/>
                  <a:pt x="1962" y="1114"/>
                </a:cubicBezTo>
                <a:cubicBezTo>
                  <a:pt x="1962" y="1120"/>
                  <a:pt x="1962" y="1120"/>
                  <a:pt x="1962" y="1120"/>
                </a:cubicBezTo>
                <a:cubicBezTo>
                  <a:pt x="1961" y="1122"/>
                  <a:pt x="1961" y="1123"/>
                  <a:pt x="1960" y="1124"/>
                </a:cubicBezTo>
                <a:cubicBezTo>
                  <a:pt x="1961" y="1126"/>
                  <a:pt x="1961" y="1127"/>
                  <a:pt x="1960" y="1129"/>
                </a:cubicBezTo>
                <a:cubicBezTo>
                  <a:pt x="1959" y="1134"/>
                  <a:pt x="1959" y="1134"/>
                  <a:pt x="1959" y="1134"/>
                </a:cubicBezTo>
                <a:cubicBezTo>
                  <a:pt x="1959" y="1139"/>
                  <a:pt x="1959" y="1139"/>
                  <a:pt x="1959" y="1139"/>
                </a:cubicBezTo>
                <a:cubicBezTo>
                  <a:pt x="1958" y="1139"/>
                  <a:pt x="1958" y="1139"/>
                  <a:pt x="1958" y="1139"/>
                </a:cubicBezTo>
                <a:cubicBezTo>
                  <a:pt x="1958" y="1145"/>
                  <a:pt x="1958" y="1145"/>
                  <a:pt x="1958" y="1145"/>
                </a:cubicBezTo>
                <a:cubicBezTo>
                  <a:pt x="1957" y="1145"/>
                  <a:pt x="1957" y="1145"/>
                  <a:pt x="1957" y="1145"/>
                </a:cubicBezTo>
                <a:cubicBezTo>
                  <a:pt x="1957" y="1147"/>
                  <a:pt x="1957" y="1147"/>
                  <a:pt x="1957" y="1147"/>
                </a:cubicBezTo>
                <a:cubicBezTo>
                  <a:pt x="1957" y="1151"/>
                  <a:pt x="1957" y="1151"/>
                  <a:pt x="1957" y="1151"/>
                </a:cubicBezTo>
                <a:cubicBezTo>
                  <a:pt x="1957" y="1151"/>
                  <a:pt x="1957" y="1151"/>
                  <a:pt x="1957" y="1151"/>
                </a:cubicBezTo>
                <a:cubicBezTo>
                  <a:pt x="1956" y="1155"/>
                  <a:pt x="1956" y="1155"/>
                  <a:pt x="1956" y="1155"/>
                </a:cubicBezTo>
                <a:cubicBezTo>
                  <a:pt x="1957" y="1158"/>
                  <a:pt x="1957" y="1158"/>
                  <a:pt x="1957" y="1158"/>
                </a:cubicBezTo>
                <a:cubicBezTo>
                  <a:pt x="1958" y="1158"/>
                  <a:pt x="1958" y="1158"/>
                  <a:pt x="1958" y="1158"/>
                </a:cubicBezTo>
                <a:cubicBezTo>
                  <a:pt x="1959" y="1162"/>
                  <a:pt x="1959" y="1162"/>
                  <a:pt x="1959" y="1162"/>
                </a:cubicBezTo>
                <a:cubicBezTo>
                  <a:pt x="1960" y="1164"/>
                  <a:pt x="1960" y="1166"/>
                  <a:pt x="1959" y="1167"/>
                </a:cubicBezTo>
                <a:cubicBezTo>
                  <a:pt x="1960" y="1167"/>
                  <a:pt x="1960" y="1168"/>
                  <a:pt x="1960" y="1168"/>
                </a:cubicBezTo>
                <a:cubicBezTo>
                  <a:pt x="1960" y="1169"/>
                  <a:pt x="1960" y="1169"/>
                  <a:pt x="1960" y="1169"/>
                </a:cubicBezTo>
                <a:cubicBezTo>
                  <a:pt x="1962" y="1169"/>
                  <a:pt x="1962" y="1169"/>
                  <a:pt x="1962" y="1169"/>
                </a:cubicBezTo>
                <a:cubicBezTo>
                  <a:pt x="1962" y="1174"/>
                  <a:pt x="1962" y="1174"/>
                  <a:pt x="1962" y="1174"/>
                </a:cubicBezTo>
                <a:cubicBezTo>
                  <a:pt x="1964" y="1175"/>
                  <a:pt x="1964" y="1175"/>
                  <a:pt x="1964" y="1175"/>
                </a:cubicBezTo>
                <a:cubicBezTo>
                  <a:pt x="1964" y="1191"/>
                  <a:pt x="1964" y="1191"/>
                  <a:pt x="1964" y="1191"/>
                </a:cubicBezTo>
                <a:cubicBezTo>
                  <a:pt x="1962" y="1193"/>
                  <a:pt x="1962" y="1193"/>
                  <a:pt x="1962" y="1193"/>
                </a:cubicBezTo>
                <a:cubicBezTo>
                  <a:pt x="1962" y="1201"/>
                  <a:pt x="1962" y="1201"/>
                  <a:pt x="1962" y="1201"/>
                </a:cubicBezTo>
                <a:cubicBezTo>
                  <a:pt x="1960" y="1201"/>
                  <a:pt x="1960" y="1201"/>
                  <a:pt x="1960" y="1201"/>
                </a:cubicBezTo>
                <a:cubicBezTo>
                  <a:pt x="1960" y="1210"/>
                  <a:pt x="1960" y="1210"/>
                  <a:pt x="1960" y="1210"/>
                </a:cubicBezTo>
                <a:cubicBezTo>
                  <a:pt x="1959" y="1210"/>
                  <a:pt x="1959" y="1210"/>
                  <a:pt x="1959" y="1210"/>
                </a:cubicBezTo>
                <a:cubicBezTo>
                  <a:pt x="1958" y="1216"/>
                  <a:pt x="1958" y="1216"/>
                  <a:pt x="1958" y="1216"/>
                </a:cubicBezTo>
                <a:cubicBezTo>
                  <a:pt x="1962" y="1226"/>
                  <a:pt x="1962" y="1226"/>
                  <a:pt x="1962" y="1226"/>
                </a:cubicBezTo>
                <a:cubicBezTo>
                  <a:pt x="1959" y="1226"/>
                  <a:pt x="1959" y="1226"/>
                  <a:pt x="1959" y="1226"/>
                </a:cubicBezTo>
                <a:cubicBezTo>
                  <a:pt x="1959" y="1233"/>
                  <a:pt x="1959" y="1233"/>
                  <a:pt x="1959" y="1233"/>
                </a:cubicBezTo>
                <a:cubicBezTo>
                  <a:pt x="1958" y="1233"/>
                  <a:pt x="1958" y="1233"/>
                  <a:pt x="1958" y="1233"/>
                </a:cubicBezTo>
                <a:cubicBezTo>
                  <a:pt x="1958" y="1238"/>
                  <a:pt x="1958" y="1238"/>
                  <a:pt x="1958" y="1238"/>
                </a:cubicBezTo>
                <a:cubicBezTo>
                  <a:pt x="1958" y="1238"/>
                  <a:pt x="1958" y="1238"/>
                  <a:pt x="1958" y="1238"/>
                </a:cubicBezTo>
                <a:cubicBezTo>
                  <a:pt x="1959" y="1243"/>
                  <a:pt x="1959" y="1243"/>
                  <a:pt x="1959" y="1243"/>
                </a:cubicBezTo>
                <a:cubicBezTo>
                  <a:pt x="1960" y="1245"/>
                  <a:pt x="1959" y="1247"/>
                  <a:pt x="1958" y="1249"/>
                </a:cubicBezTo>
                <a:cubicBezTo>
                  <a:pt x="1958" y="1251"/>
                  <a:pt x="1958" y="1251"/>
                  <a:pt x="1958" y="1251"/>
                </a:cubicBezTo>
                <a:cubicBezTo>
                  <a:pt x="1962" y="1251"/>
                  <a:pt x="1962" y="1251"/>
                  <a:pt x="1962" y="1251"/>
                </a:cubicBezTo>
                <a:cubicBezTo>
                  <a:pt x="1958" y="1261"/>
                  <a:pt x="1958" y="1261"/>
                  <a:pt x="1958" y="1261"/>
                </a:cubicBezTo>
                <a:cubicBezTo>
                  <a:pt x="1959" y="1261"/>
                  <a:pt x="1959" y="1261"/>
                  <a:pt x="1959" y="1261"/>
                </a:cubicBezTo>
                <a:cubicBezTo>
                  <a:pt x="1959" y="1269"/>
                  <a:pt x="1959" y="1269"/>
                  <a:pt x="1959" y="1269"/>
                </a:cubicBezTo>
                <a:cubicBezTo>
                  <a:pt x="1960" y="1271"/>
                  <a:pt x="1960" y="1271"/>
                  <a:pt x="1960" y="1271"/>
                </a:cubicBezTo>
                <a:cubicBezTo>
                  <a:pt x="1961" y="1275"/>
                  <a:pt x="1960" y="1279"/>
                  <a:pt x="1959" y="1282"/>
                </a:cubicBezTo>
                <a:cubicBezTo>
                  <a:pt x="1960" y="1287"/>
                  <a:pt x="1960" y="1287"/>
                  <a:pt x="1960" y="1287"/>
                </a:cubicBezTo>
                <a:cubicBezTo>
                  <a:pt x="1961" y="1290"/>
                  <a:pt x="1960" y="1293"/>
                  <a:pt x="1959" y="1295"/>
                </a:cubicBezTo>
                <a:cubicBezTo>
                  <a:pt x="1959" y="1295"/>
                  <a:pt x="1959" y="1295"/>
                  <a:pt x="1959" y="1295"/>
                </a:cubicBezTo>
                <a:cubicBezTo>
                  <a:pt x="1960" y="1296"/>
                  <a:pt x="1960" y="1296"/>
                  <a:pt x="1960" y="1296"/>
                </a:cubicBezTo>
                <a:cubicBezTo>
                  <a:pt x="1960" y="1298"/>
                  <a:pt x="1960" y="1298"/>
                  <a:pt x="1960" y="1298"/>
                </a:cubicBezTo>
                <a:cubicBezTo>
                  <a:pt x="1967" y="1301"/>
                  <a:pt x="1967" y="1301"/>
                  <a:pt x="1967" y="1301"/>
                </a:cubicBezTo>
                <a:cubicBezTo>
                  <a:pt x="1963" y="1307"/>
                  <a:pt x="1963" y="1307"/>
                  <a:pt x="1963" y="1307"/>
                </a:cubicBezTo>
                <a:cubicBezTo>
                  <a:pt x="1962" y="1308"/>
                  <a:pt x="1961" y="1309"/>
                  <a:pt x="1961" y="1310"/>
                </a:cubicBezTo>
                <a:cubicBezTo>
                  <a:pt x="1963" y="1317"/>
                  <a:pt x="1963" y="1317"/>
                  <a:pt x="1963" y="1317"/>
                </a:cubicBezTo>
                <a:cubicBezTo>
                  <a:pt x="1959" y="1317"/>
                  <a:pt x="1959" y="1317"/>
                  <a:pt x="1959" y="1317"/>
                </a:cubicBezTo>
                <a:cubicBezTo>
                  <a:pt x="1959" y="1327"/>
                  <a:pt x="1959" y="1327"/>
                  <a:pt x="1959" y="1327"/>
                </a:cubicBezTo>
                <a:cubicBezTo>
                  <a:pt x="1958" y="1327"/>
                  <a:pt x="1958" y="1327"/>
                  <a:pt x="1958" y="1327"/>
                </a:cubicBezTo>
                <a:cubicBezTo>
                  <a:pt x="1957" y="1342"/>
                  <a:pt x="1957" y="1342"/>
                  <a:pt x="1957" y="1342"/>
                </a:cubicBezTo>
                <a:cubicBezTo>
                  <a:pt x="1958" y="1343"/>
                  <a:pt x="1958" y="1344"/>
                  <a:pt x="1958" y="1346"/>
                </a:cubicBezTo>
                <a:cubicBezTo>
                  <a:pt x="1958" y="1347"/>
                  <a:pt x="1958" y="1347"/>
                  <a:pt x="1958" y="1347"/>
                </a:cubicBezTo>
                <a:cubicBezTo>
                  <a:pt x="1958" y="1359"/>
                  <a:pt x="1958" y="1359"/>
                  <a:pt x="1958" y="1359"/>
                </a:cubicBezTo>
                <a:cubicBezTo>
                  <a:pt x="1952" y="1359"/>
                  <a:pt x="1952" y="1359"/>
                  <a:pt x="1952" y="1359"/>
                </a:cubicBezTo>
                <a:cubicBezTo>
                  <a:pt x="1952" y="1361"/>
                  <a:pt x="1952" y="1361"/>
                  <a:pt x="1952" y="1361"/>
                </a:cubicBezTo>
                <a:cubicBezTo>
                  <a:pt x="1945" y="1361"/>
                  <a:pt x="1945" y="1361"/>
                  <a:pt x="1945" y="1361"/>
                </a:cubicBezTo>
                <a:cubicBezTo>
                  <a:pt x="1943" y="1363"/>
                  <a:pt x="1943" y="1363"/>
                  <a:pt x="1943" y="1363"/>
                </a:cubicBezTo>
                <a:cubicBezTo>
                  <a:pt x="1927" y="1363"/>
                  <a:pt x="1927" y="1363"/>
                  <a:pt x="1927" y="1363"/>
                </a:cubicBezTo>
                <a:cubicBezTo>
                  <a:pt x="1926" y="1361"/>
                  <a:pt x="1926" y="1361"/>
                  <a:pt x="1926" y="1361"/>
                </a:cubicBezTo>
                <a:cubicBezTo>
                  <a:pt x="1921" y="1361"/>
                  <a:pt x="1921" y="1361"/>
                  <a:pt x="1921" y="1361"/>
                </a:cubicBezTo>
                <a:cubicBezTo>
                  <a:pt x="1921" y="1359"/>
                  <a:pt x="1921" y="1359"/>
                  <a:pt x="1921" y="1359"/>
                </a:cubicBezTo>
                <a:cubicBezTo>
                  <a:pt x="1921" y="1359"/>
                  <a:pt x="1921" y="1359"/>
                  <a:pt x="1921" y="1359"/>
                </a:cubicBezTo>
                <a:cubicBezTo>
                  <a:pt x="1921" y="1358"/>
                  <a:pt x="1920" y="1358"/>
                  <a:pt x="1920" y="1358"/>
                </a:cubicBezTo>
                <a:cubicBezTo>
                  <a:pt x="1920" y="1358"/>
                  <a:pt x="1919" y="1358"/>
                  <a:pt x="1919" y="1358"/>
                </a:cubicBezTo>
                <a:cubicBezTo>
                  <a:pt x="1918" y="1358"/>
                  <a:pt x="1917" y="1358"/>
                  <a:pt x="1916" y="1358"/>
                </a:cubicBezTo>
                <a:cubicBezTo>
                  <a:pt x="1912" y="1356"/>
                  <a:pt x="1912" y="1356"/>
                  <a:pt x="1912" y="1356"/>
                </a:cubicBezTo>
                <a:cubicBezTo>
                  <a:pt x="1912" y="1355"/>
                  <a:pt x="1912" y="1355"/>
                  <a:pt x="1912" y="1355"/>
                </a:cubicBezTo>
                <a:cubicBezTo>
                  <a:pt x="1909" y="1355"/>
                  <a:pt x="1909" y="1355"/>
                  <a:pt x="1909" y="1355"/>
                </a:cubicBezTo>
                <a:cubicBezTo>
                  <a:pt x="1907" y="1355"/>
                  <a:pt x="1907" y="1355"/>
                  <a:pt x="1907" y="1355"/>
                </a:cubicBezTo>
                <a:cubicBezTo>
                  <a:pt x="1907" y="1356"/>
                  <a:pt x="1907" y="1356"/>
                  <a:pt x="1907" y="1356"/>
                </a:cubicBezTo>
                <a:cubicBezTo>
                  <a:pt x="1901" y="1356"/>
                  <a:pt x="1901" y="1356"/>
                  <a:pt x="1901" y="1356"/>
                </a:cubicBezTo>
                <a:cubicBezTo>
                  <a:pt x="1901" y="1357"/>
                  <a:pt x="1901" y="1357"/>
                  <a:pt x="1901" y="1357"/>
                </a:cubicBezTo>
                <a:cubicBezTo>
                  <a:pt x="1896" y="1357"/>
                  <a:pt x="1896" y="1357"/>
                  <a:pt x="1896" y="1357"/>
                </a:cubicBezTo>
                <a:cubicBezTo>
                  <a:pt x="1896" y="1358"/>
                  <a:pt x="1896" y="1358"/>
                  <a:pt x="1896" y="1358"/>
                </a:cubicBezTo>
                <a:cubicBezTo>
                  <a:pt x="1890" y="1358"/>
                  <a:pt x="1890" y="1358"/>
                  <a:pt x="1890" y="1358"/>
                </a:cubicBezTo>
                <a:cubicBezTo>
                  <a:pt x="1887" y="1359"/>
                  <a:pt x="1887" y="1359"/>
                  <a:pt x="1887" y="1359"/>
                </a:cubicBezTo>
                <a:cubicBezTo>
                  <a:pt x="1885" y="1360"/>
                  <a:pt x="1883" y="1360"/>
                  <a:pt x="1882" y="1359"/>
                </a:cubicBezTo>
                <a:cubicBezTo>
                  <a:pt x="1880" y="1360"/>
                  <a:pt x="1879" y="1361"/>
                  <a:pt x="1878" y="1361"/>
                </a:cubicBezTo>
                <a:cubicBezTo>
                  <a:pt x="1872" y="1361"/>
                  <a:pt x="1872" y="1361"/>
                  <a:pt x="1872" y="1361"/>
                </a:cubicBezTo>
                <a:cubicBezTo>
                  <a:pt x="1872" y="1359"/>
                  <a:pt x="1872" y="1359"/>
                  <a:pt x="1872" y="1359"/>
                </a:cubicBezTo>
                <a:cubicBezTo>
                  <a:pt x="1869" y="1359"/>
                  <a:pt x="1869" y="1359"/>
                  <a:pt x="1869" y="1359"/>
                </a:cubicBezTo>
                <a:cubicBezTo>
                  <a:pt x="1869" y="1357"/>
                  <a:pt x="1869" y="1357"/>
                  <a:pt x="1869" y="1357"/>
                </a:cubicBezTo>
                <a:cubicBezTo>
                  <a:pt x="1865" y="1357"/>
                  <a:pt x="1865" y="1357"/>
                  <a:pt x="1865" y="1357"/>
                </a:cubicBezTo>
                <a:cubicBezTo>
                  <a:pt x="1856" y="1362"/>
                  <a:pt x="1856" y="1362"/>
                  <a:pt x="1856" y="1362"/>
                </a:cubicBezTo>
                <a:cubicBezTo>
                  <a:pt x="1856" y="1357"/>
                  <a:pt x="1856" y="1357"/>
                  <a:pt x="1856" y="1357"/>
                </a:cubicBezTo>
                <a:cubicBezTo>
                  <a:pt x="1843" y="1357"/>
                  <a:pt x="1843" y="1357"/>
                  <a:pt x="1843" y="1357"/>
                </a:cubicBezTo>
                <a:cubicBezTo>
                  <a:pt x="1843" y="1358"/>
                  <a:pt x="1843" y="1358"/>
                  <a:pt x="1843" y="1358"/>
                </a:cubicBezTo>
                <a:cubicBezTo>
                  <a:pt x="1830" y="1358"/>
                  <a:pt x="1830" y="1358"/>
                  <a:pt x="1830" y="1358"/>
                </a:cubicBezTo>
                <a:cubicBezTo>
                  <a:pt x="1830" y="1357"/>
                  <a:pt x="1830" y="1357"/>
                  <a:pt x="1830" y="1357"/>
                </a:cubicBezTo>
                <a:cubicBezTo>
                  <a:pt x="1825" y="1357"/>
                  <a:pt x="1825" y="1357"/>
                  <a:pt x="1825" y="1357"/>
                </a:cubicBezTo>
                <a:cubicBezTo>
                  <a:pt x="1825" y="1356"/>
                  <a:pt x="1825" y="1356"/>
                  <a:pt x="1825" y="1356"/>
                </a:cubicBezTo>
                <a:cubicBezTo>
                  <a:pt x="1822" y="1356"/>
                  <a:pt x="1822" y="1356"/>
                  <a:pt x="1822" y="1356"/>
                </a:cubicBezTo>
                <a:cubicBezTo>
                  <a:pt x="1822" y="1357"/>
                  <a:pt x="1822" y="1357"/>
                  <a:pt x="1822" y="1357"/>
                </a:cubicBezTo>
                <a:cubicBezTo>
                  <a:pt x="1817" y="1358"/>
                  <a:pt x="1817" y="1358"/>
                  <a:pt x="1817" y="1358"/>
                </a:cubicBezTo>
                <a:cubicBezTo>
                  <a:pt x="1814" y="1359"/>
                  <a:pt x="1811" y="1358"/>
                  <a:pt x="1810" y="1357"/>
                </a:cubicBezTo>
                <a:cubicBezTo>
                  <a:pt x="1809" y="1358"/>
                  <a:pt x="1808" y="1358"/>
                  <a:pt x="1807" y="1358"/>
                </a:cubicBezTo>
                <a:cubicBezTo>
                  <a:pt x="1807" y="1362"/>
                  <a:pt x="1807" y="1362"/>
                  <a:pt x="1807" y="1362"/>
                </a:cubicBezTo>
                <a:cubicBezTo>
                  <a:pt x="1800" y="1359"/>
                  <a:pt x="1800" y="1359"/>
                  <a:pt x="1800" y="1359"/>
                </a:cubicBezTo>
                <a:cubicBezTo>
                  <a:pt x="1780" y="1359"/>
                  <a:pt x="1780" y="1359"/>
                  <a:pt x="1780" y="1359"/>
                </a:cubicBezTo>
                <a:cubicBezTo>
                  <a:pt x="1780" y="1358"/>
                  <a:pt x="1780" y="1358"/>
                  <a:pt x="1780" y="1358"/>
                </a:cubicBezTo>
                <a:cubicBezTo>
                  <a:pt x="1777" y="1358"/>
                  <a:pt x="1777" y="1358"/>
                  <a:pt x="1777" y="1358"/>
                </a:cubicBezTo>
                <a:cubicBezTo>
                  <a:pt x="1777" y="1357"/>
                  <a:pt x="1777" y="1357"/>
                  <a:pt x="1777" y="1357"/>
                </a:cubicBezTo>
                <a:cubicBezTo>
                  <a:pt x="1776" y="1357"/>
                  <a:pt x="1776" y="1357"/>
                  <a:pt x="1775" y="1357"/>
                </a:cubicBezTo>
                <a:cubicBezTo>
                  <a:pt x="1775" y="1357"/>
                  <a:pt x="1775" y="1357"/>
                  <a:pt x="1774" y="1357"/>
                </a:cubicBezTo>
                <a:cubicBezTo>
                  <a:pt x="1774" y="1358"/>
                  <a:pt x="1774" y="1358"/>
                  <a:pt x="1774" y="1358"/>
                </a:cubicBezTo>
                <a:cubicBezTo>
                  <a:pt x="1740" y="1360"/>
                  <a:pt x="1740" y="1360"/>
                  <a:pt x="1740" y="1360"/>
                </a:cubicBezTo>
                <a:cubicBezTo>
                  <a:pt x="1740" y="1359"/>
                  <a:pt x="1740" y="1359"/>
                  <a:pt x="1740" y="1359"/>
                </a:cubicBezTo>
                <a:cubicBezTo>
                  <a:pt x="1740" y="1359"/>
                  <a:pt x="1740" y="1359"/>
                  <a:pt x="1740" y="1359"/>
                </a:cubicBezTo>
                <a:cubicBezTo>
                  <a:pt x="1740" y="1361"/>
                  <a:pt x="1740" y="1361"/>
                  <a:pt x="1740" y="1361"/>
                </a:cubicBezTo>
                <a:cubicBezTo>
                  <a:pt x="1720" y="1361"/>
                  <a:pt x="1720" y="1361"/>
                  <a:pt x="1720" y="1361"/>
                </a:cubicBezTo>
                <a:cubicBezTo>
                  <a:pt x="1720" y="1359"/>
                  <a:pt x="1720" y="1359"/>
                  <a:pt x="1720" y="1359"/>
                </a:cubicBezTo>
                <a:cubicBezTo>
                  <a:pt x="1718" y="1359"/>
                  <a:pt x="1718" y="1359"/>
                  <a:pt x="1718" y="1359"/>
                </a:cubicBezTo>
                <a:cubicBezTo>
                  <a:pt x="1718" y="1361"/>
                  <a:pt x="1718" y="1361"/>
                  <a:pt x="1718" y="1361"/>
                </a:cubicBezTo>
                <a:cubicBezTo>
                  <a:pt x="1705" y="1361"/>
                  <a:pt x="1705" y="1361"/>
                  <a:pt x="1705" y="1361"/>
                </a:cubicBezTo>
                <a:cubicBezTo>
                  <a:pt x="1705" y="1359"/>
                  <a:pt x="1705" y="1359"/>
                  <a:pt x="1705" y="1359"/>
                </a:cubicBezTo>
                <a:cubicBezTo>
                  <a:pt x="1698" y="1359"/>
                  <a:pt x="1698" y="1359"/>
                  <a:pt x="1698" y="1359"/>
                </a:cubicBezTo>
                <a:cubicBezTo>
                  <a:pt x="1698" y="1358"/>
                  <a:pt x="1698" y="1358"/>
                  <a:pt x="1698" y="1358"/>
                </a:cubicBezTo>
                <a:cubicBezTo>
                  <a:pt x="1695" y="1358"/>
                  <a:pt x="1695" y="1358"/>
                  <a:pt x="1695" y="1358"/>
                </a:cubicBezTo>
                <a:cubicBezTo>
                  <a:pt x="1695" y="1357"/>
                  <a:pt x="1695" y="1357"/>
                  <a:pt x="1695" y="1357"/>
                </a:cubicBezTo>
                <a:cubicBezTo>
                  <a:pt x="1673" y="1358"/>
                  <a:pt x="1673" y="1358"/>
                  <a:pt x="1673" y="1358"/>
                </a:cubicBezTo>
                <a:cubicBezTo>
                  <a:pt x="1672" y="1356"/>
                  <a:pt x="1672" y="1356"/>
                  <a:pt x="1672" y="1356"/>
                </a:cubicBezTo>
                <a:cubicBezTo>
                  <a:pt x="1659" y="1359"/>
                  <a:pt x="1659" y="1359"/>
                  <a:pt x="1659" y="1359"/>
                </a:cubicBezTo>
                <a:cubicBezTo>
                  <a:pt x="1656" y="1354"/>
                  <a:pt x="1656" y="1354"/>
                  <a:pt x="1656" y="1354"/>
                </a:cubicBezTo>
                <a:cubicBezTo>
                  <a:pt x="1655" y="1354"/>
                  <a:pt x="1654" y="1354"/>
                  <a:pt x="1652" y="1354"/>
                </a:cubicBezTo>
                <a:cubicBezTo>
                  <a:pt x="1650" y="1354"/>
                  <a:pt x="1649" y="1354"/>
                  <a:pt x="1648" y="1354"/>
                </a:cubicBezTo>
                <a:cubicBezTo>
                  <a:pt x="1648" y="1356"/>
                  <a:pt x="1648" y="1356"/>
                  <a:pt x="1648" y="1356"/>
                </a:cubicBezTo>
                <a:cubicBezTo>
                  <a:pt x="1644" y="1356"/>
                  <a:pt x="1644" y="1356"/>
                  <a:pt x="1644" y="1356"/>
                </a:cubicBezTo>
                <a:cubicBezTo>
                  <a:pt x="1644" y="1357"/>
                  <a:pt x="1644" y="1357"/>
                  <a:pt x="1644" y="1357"/>
                </a:cubicBezTo>
                <a:cubicBezTo>
                  <a:pt x="1634" y="1357"/>
                  <a:pt x="1634" y="1357"/>
                  <a:pt x="1634" y="1357"/>
                </a:cubicBezTo>
                <a:cubicBezTo>
                  <a:pt x="1634" y="1358"/>
                  <a:pt x="1634" y="1358"/>
                  <a:pt x="1634" y="1358"/>
                </a:cubicBezTo>
                <a:cubicBezTo>
                  <a:pt x="1632" y="1359"/>
                  <a:pt x="1632" y="1359"/>
                  <a:pt x="1632" y="1359"/>
                </a:cubicBezTo>
                <a:cubicBezTo>
                  <a:pt x="1632" y="1360"/>
                  <a:pt x="1632" y="1360"/>
                  <a:pt x="1632" y="1360"/>
                </a:cubicBezTo>
                <a:cubicBezTo>
                  <a:pt x="1628" y="1361"/>
                  <a:pt x="1628" y="1361"/>
                  <a:pt x="1628" y="1361"/>
                </a:cubicBezTo>
                <a:cubicBezTo>
                  <a:pt x="1627" y="1362"/>
                  <a:pt x="1625" y="1362"/>
                  <a:pt x="1623" y="1362"/>
                </a:cubicBezTo>
                <a:cubicBezTo>
                  <a:pt x="1619" y="1362"/>
                  <a:pt x="1615" y="1360"/>
                  <a:pt x="1613" y="1359"/>
                </a:cubicBezTo>
                <a:cubicBezTo>
                  <a:pt x="1612" y="1359"/>
                  <a:pt x="1612" y="1359"/>
                  <a:pt x="1612" y="1359"/>
                </a:cubicBezTo>
                <a:cubicBezTo>
                  <a:pt x="1607" y="1358"/>
                  <a:pt x="1607" y="1358"/>
                  <a:pt x="1607" y="1358"/>
                </a:cubicBezTo>
                <a:cubicBezTo>
                  <a:pt x="1606" y="1359"/>
                  <a:pt x="1604" y="1359"/>
                  <a:pt x="1603" y="1359"/>
                </a:cubicBezTo>
                <a:cubicBezTo>
                  <a:pt x="1603" y="1359"/>
                  <a:pt x="1602" y="1359"/>
                  <a:pt x="1602" y="1359"/>
                </a:cubicBezTo>
                <a:cubicBezTo>
                  <a:pt x="1597" y="1358"/>
                  <a:pt x="1597" y="1358"/>
                  <a:pt x="1597" y="1358"/>
                </a:cubicBezTo>
                <a:cubicBezTo>
                  <a:pt x="1597" y="1358"/>
                  <a:pt x="1597" y="1358"/>
                  <a:pt x="1597" y="1358"/>
                </a:cubicBezTo>
                <a:cubicBezTo>
                  <a:pt x="1589" y="1358"/>
                  <a:pt x="1589" y="1358"/>
                  <a:pt x="1589" y="1358"/>
                </a:cubicBezTo>
                <a:cubicBezTo>
                  <a:pt x="1589" y="1358"/>
                  <a:pt x="1589" y="1358"/>
                  <a:pt x="1589" y="1358"/>
                </a:cubicBezTo>
                <a:cubicBezTo>
                  <a:pt x="1561" y="1361"/>
                  <a:pt x="1561" y="1361"/>
                  <a:pt x="1561" y="1361"/>
                </a:cubicBezTo>
                <a:cubicBezTo>
                  <a:pt x="1561" y="1358"/>
                  <a:pt x="1561" y="1358"/>
                  <a:pt x="1561" y="1358"/>
                </a:cubicBezTo>
                <a:cubicBezTo>
                  <a:pt x="1550" y="1362"/>
                  <a:pt x="1550" y="1362"/>
                  <a:pt x="1550" y="1362"/>
                </a:cubicBezTo>
                <a:cubicBezTo>
                  <a:pt x="1550" y="1358"/>
                  <a:pt x="1550" y="1358"/>
                  <a:pt x="1550" y="1358"/>
                </a:cubicBezTo>
                <a:cubicBezTo>
                  <a:pt x="1547" y="1358"/>
                  <a:pt x="1547" y="1358"/>
                  <a:pt x="1547" y="1358"/>
                </a:cubicBezTo>
                <a:cubicBezTo>
                  <a:pt x="1547" y="1357"/>
                  <a:pt x="1547" y="1357"/>
                  <a:pt x="1547" y="1357"/>
                </a:cubicBezTo>
                <a:cubicBezTo>
                  <a:pt x="1545" y="1357"/>
                  <a:pt x="1545" y="1357"/>
                  <a:pt x="1545" y="1357"/>
                </a:cubicBezTo>
                <a:cubicBezTo>
                  <a:pt x="1533" y="1357"/>
                  <a:pt x="1528" y="1358"/>
                  <a:pt x="1520" y="1361"/>
                </a:cubicBezTo>
                <a:cubicBezTo>
                  <a:pt x="1515" y="1363"/>
                  <a:pt x="1515" y="1363"/>
                  <a:pt x="1515" y="1363"/>
                </a:cubicBezTo>
                <a:cubicBezTo>
                  <a:pt x="1513" y="1359"/>
                  <a:pt x="1513" y="1359"/>
                  <a:pt x="1513" y="1359"/>
                </a:cubicBezTo>
                <a:cubicBezTo>
                  <a:pt x="1512" y="1359"/>
                  <a:pt x="1512" y="1359"/>
                  <a:pt x="1512" y="1359"/>
                </a:cubicBezTo>
                <a:cubicBezTo>
                  <a:pt x="1511" y="1359"/>
                  <a:pt x="1510" y="1359"/>
                  <a:pt x="1509" y="1359"/>
                </a:cubicBezTo>
                <a:cubicBezTo>
                  <a:pt x="1508" y="1360"/>
                  <a:pt x="1506" y="1360"/>
                  <a:pt x="1505" y="1360"/>
                </a:cubicBezTo>
                <a:cubicBezTo>
                  <a:pt x="1499" y="1360"/>
                  <a:pt x="1496" y="1358"/>
                  <a:pt x="1493" y="1355"/>
                </a:cubicBezTo>
                <a:cubicBezTo>
                  <a:pt x="1491" y="1355"/>
                  <a:pt x="1491" y="1355"/>
                  <a:pt x="1491" y="1355"/>
                </a:cubicBezTo>
                <a:cubicBezTo>
                  <a:pt x="1491" y="1356"/>
                  <a:pt x="1491" y="1356"/>
                  <a:pt x="1491" y="1356"/>
                </a:cubicBezTo>
                <a:cubicBezTo>
                  <a:pt x="1481" y="1356"/>
                  <a:pt x="1481" y="1356"/>
                  <a:pt x="1481" y="1356"/>
                </a:cubicBezTo>
                <a:cubicBezTo>
                  <a:pt x="1481" y="1357"/>
                  <a:pt x="1481" y="1357"/>
                  <a:pt x="1481" y="1357"/>
                </a:cubicBezTo>
                <a:cubicBezTo>
                  <a:pt x="1476" y="1357"/>
                  <a:pt x="1476" y="1357"/>
                  <a:pt x="1476" y="1357"/>
                </a:cubicBezTo>
                <a:cubicBezTo>
                  <a:pt x="1476" y="1359"/>
                  <a:pt x="1476" y="1359"/>
                  <a:pt x="1476" y="1359"/>
                </a:cubicBezTo>
                <a:cubicBezTo>
                  <a:pt x="1469" y="1358"/>
                  <a:pt x="1469" y="1358"/>
                  <a:pt x="1469" y="1358"/>
                </a:cubicBezTo>
                <a:cubicBezTo>
                  <a:pt x="1469" y="1358"/>
                  <a:pt x="1469" y="1358"/>
                  <a:pt x="1469" y="1358"/>
                </a:cubicBezTo>
                <a:cubicBezTo>
                  <a:pt x="1455" y="1358"/>
                  <a:pt x="1455" y="1358"/>
                  <a:pt x="1455" y="1358"/>
                </a:cubicBezTo>
                <a:cubicBezTo>
                  <a:pt x="1451" y="1359"/>
                  <a:pt x="1451" y="1359"/>
                  <a:pt x="1451" y="1359"/>
                </a:cubicBezTo>
                <a:cubicBezTo>
                  <a:pt x="1447" y="1360"/>
                  <a:pt x="1442" y="1359"/>
                  <a:pt x="1439" y="1358"/>
                </a:cubicBezTo>
                <a:cubicBezTo>
                  <a:pt x="1438" y="1358"/>
                  <a:pt x="1438" y="1358"/>
                  <a:pt x="1437" y="1358"/>
                </a:cubicBezTo>
                <a:cubicBezTo>
                  <a:pt x="1424" y="1360"/>
                  <a:pt x="1424" y="1360"/>
                  <a:pt x="1424" y="1360"/>
                </a:cubicBezTo>
                <a:cubicBezTo>
                  <a:pt x="1424" y="1358"/>
                  <a:pt x="1424" y="1358"/>
                  <a:pt x="1424" y="1358"/>
                </a:cubicBezTo>
                <a:cubicBezTo>
                  <a:pt x="1420" y="1358"/>
                  <a:pt x="1420" y="1358"/>
                  <a:pt x="1420" y="1358"/>
                </a:cubicBezTo>
                <a:cubicBezTo>
                  <a:pt x="1420" y="1357"/>
                  <a:pt x="1420" y="1357"/>
                  <a:pt x="1420" y="1357"/>
                </a:cubicBezTo>
                <a:cubicBezTo>
                  <a:pt x="1416" y="1357"/>
                  <a:pt x="1416" y="1357"/>
                  <a:pt x="1416" y="1357"/>
                </a:cubicBezTo>
                <a:cubicBezTo>
                  <a:pt x="1416" y="1357"/>
                  <a:pt x="1416" y="1357"/>
                  <a:pt x="1416" y="1357"/>
                </a:cubicBezTo>
                <a:cubicBezTo>
                  <a:pt x="1404" y="1356"/>
                  <a:pt x="1404" y="1356"/>
                  <a:pt x="1404" y="1356"/>
                </a:cubicBezTo>
                <a:cubicBezTo>
                  <a:pt x="1383" y="1359"/>
                  <a:pt x="1383" y="1359"/>
                  <a:pt x="1383" y="1359"/>
                </a:cubicBezTo>
                <a:cubicBezTo>
                  <a:pt x="1378" y="1360"/>
                  <a:pt x="1378" y="1360"/>
                  <a:pt x="1378" y="1360"/>
                </a:cubicBezTo>
                <a:cubicBezTo>
                  <a:pt x="1378" y="1357"/>
                  <a:pt x="1378" y="1357"/>
                  <a:pt x="1378" y="1357"/>
                </a:cubicBezTo>
                <a:cubicBezTo>
                  <a:pt x="1376" y="1357"/>
                  <a:pt x="1374" y="1357"/>
                  <a:pt x="1372" y="1357"/>
                </a:cubicBezTo>
                <a:cubicBezTo>
                  <a:pt x="1371" y="1357"/>
                  <a:pt x="1370" y="1357"/>
                  <a:pt x="1369" y="1357"/>
                </a:cubicBezTo>
                <a:cubicBezTo>
                  <a:pt x="1368" y="1357"/>
                  <a:pt x="1367" y="1357"/>
                  <a:pt x="1367" y="1357"/>
                </a:cubicBezTo>
                <a:cubicBezTo>
                  <a:pt x="1366" y="1358"/>
                  <a:pt x="1366" y="1358"/>
                  <a:pt x="1366" y="1358"/>
                </a:cubicBezTo>
                <a:cubicBezTo>
                  <a:pt x="1360" y="1358"/>
                  <a:pt x="1360" y="1358"/>
                  <a:pt x="1360" y="1358"/>
                </a:cubicBezTo>
                <a:cubicBezTo>
                  <a:pt x="1358" y="1355"/>
                  <a:pt x="1358" y="1355"/>
                  <a:pt x="1358" y="1355"/>
                </a:cubicBezTo>
                <a:cubicBezTo>
                  <a:pt x="1355" y="1356"/>
                  <a:pt x="1355" y="1356"/>
                  <a:pt x="1355" y="1356"/>
                </a:cubicBezTo>
                <a:cubicBezTo>
                  <a:pt x="1353" y="1356"/>
                  <a:pt x="1352" y="1356"/>
                  <a:pt x="1350" y="1355"/>
                </a:cubicBezTo>
                <a:cubicBezTo>
                  <a:pt x="1330" y="1359"/>
                  <a:pt x="1330" y="1359"/>
                  <a:pt x="1330" y="1359"/>
                </a:cubicBezTo>
                <a:cubicBezTo>
                  <a:pt x="1330" y="1364"/>
                  <a:pt x="1330" y="1364"/>
                  <a:pt x="1330" y="1364"/>
                </a:cubicBezTo>
                <a:cubicBezTo>
                  <a:pt x="1316" y="1359"/>
                  <a:pt x="1316" y="1359"/>
                  <a:pt x="1316" y="1359"/>
                </a:cubicBezTo>
                <a:cubicBezTo>
                  <a:pt x="1299" y="1359"/>
                  <a:pt x="1299" y="1359"/>
                  <a:pt x="1299" y="1359"/>
                </a:cubicBezTo>
                <a:cubicBezTo>
                  <a:pt x="1296" y="1359"/>
                  <a:pt x="1294" y="1359"/>
                  <a:pt x="1290" y="1359"/>
                </a:cubicBezTo>
                <a:cubicBezTo>
                  <a:pt x="1288" y="1359"/>
                  <a:pt x="1287" y="1359"/>
                  <a:pt x="1285" y="1359"/>
                </a:cubicBezTo>
                <a:cubicBezTo>
                  <a:pt x="1283" y="1359"/>
                  <a:pt x="1280" y="1359"/>
                  <a:pt x="1278" y="1359"/>
                </a:cubicBezTo>
                <a:cubicBezTo>
                  <a:pt x="1278" y="1362"/>
                  <a:pt x="1278" y="1362"/>
                  <a:pt x="1278" y="1362"/>
                </a:cubicBezTo>
                <a:cubicBezTo>
                  <a:pt x="1271" y="1360"/>
                  <a:pt x="1271" y="1360"/>
                  <a:pt x="1271" y="1360"/>
                </a:cubicBezTo>
                <a:cubicBezTo>
                  <a:pt x="1270" y="1360"/>
                  <a:pt x="1269" y="1360"/>
                  <a:pt x="1268" y="1360"/>
                </a:cubicBezTo>
                <a:cubicBezTo>
                  <a:pt x="1267" y="1359"/>
                  <a:pt x="1267" y="1359"/>
                  <a:pt x="1266" y="1359"/>
                </a:cubicBezTo>
                <a:cubicBezTo>
                  <a:pt x="1264" y="1361"/>
                  <a:pt x="1263" y="1361"/>
                  <a:pt x="1262" y="1361"/>
                </a:cubicBezTo>
                <a:cubicBezTo>
                  <a:pt x="1261" y="1361"/>
                  <a:pt x="1260" y="1361"/>
                  <a:pt x="1259" y="1360"/>
                </a:cubicBezTo>
                <a:cubicBezTo>
                  <a:pt x="1257" y="1359"/>
                  <a:pt x="1257" y="1359"/>
                  <a:pt x="1257" y="1359"/>
                </a:cubicBezTo>
                <a:cubicBezTo>
                  <a:pt x="1256" y="1358"/>
                  <a:pt x="1256" y="1358"/>
                  <a:pt x="1256" y="1358"/>
                </a:cubicBezTo>
                <a:cubicBezTo>
                  <a:pt x="1251" y="1358"/>
                  <a:pt x="1251" y="1358"/>
                  <a:pt x="1251" y="1358"/>
                </a:cubicBezTo>
                <a:cubicBezTo>
                  <a:pt x="1251" y="1357"/>
                  <a:pt x="1251" y="1357"/>
                  <a:pt x="1251" y="1357"/>
                </a:cubicBezTo>
                <a:cubicBezTo>
                  <a:pt x="1246" y="1357"/>
                  <a:pt x="1246" y="1357"/>
                  <a:pt x="1246" y="1357"/>
                </a:cubicBezTo>
                <a:cubicBezTo>
                  <a:pt x="1246" y="1358"/>
                  <a:pt x="1246" y="1358"/>
                  <a:pt x="1246" y="1358"/>
                </a:cubicBezTo>
                <a:cubicBezTo>
                  <a:pt x="1240" y="1358"/>
                  <a:pt x="1240" y="1358"/>
                  <a:pt x="1240" y="1358"/>
                </a:cubicBezTo>
                <a:cubicBezTo>
                  <a:pt x="1240" y="1359"/>
                  <a:pt x="1240" y="1359"/>
                  <a:pt x="1240" y="1359"/>
                </a:cubicBezTo>
                <a:cubicBezTo>
                  <a:pt x="1234" y="1359"/>
                  <a:pt x="1234" y="1359"/>
                  <a:pt x="1234" y="1359"/>
                </a:cubicBezTo>
                <a:cubicBezTo>
                  <a:pt x="1229" y="1360"/>
                  <a:pt x="1229" y="1360"/>
                  <a:pt x="1229" y="1360"/>
                </a:cubicBezTo>
                <a:cubicBezTo>
                  <a:pt x="1229" y="1360"/>
                  <a:pt x="1229" y="1360"/>
                  <a:pt x="1229" y="1360"/>
                </a:cubicBezTo>
                <a:cubicBezTo>
                  <a:pt x="1229" y="1361"/>
                  <a:pt x="1229" y="1361"/>
                  <a:pt x="1229" y="1361"/>
                </a:cubicBezTo>
                <a:cubicBezTo>
                  <a:pt x="1229" y="1361"/>
                  <a:pt x="1229" y="1361"/>
                  <a:pt x="1229" y="1361"/>
                </a:cubicBezTo>
                <a:cubicBezTo>
                  <a:pt x="1227" y="1361"/>
                  <a:pt x="1226" y="1361"/>
                  <a:pt x="1225" y="1361"/>
                </a:cubicBezTo>
                <a:cubicBezTo>
                  <a:pt x="1224" y="1361"/>
                  <a:pt x="1224" y="1361"/>
                  <a:pt x="1224" y="1361"/>
                </a:cubicBezTo>
                <a:cubicBezTo>
                  <a:pt x="1224" y="1362"/>
                  <a:pt x="1224" y="1362"/>
                  <a:pt x="1224" y="1362"/>
                </a:cubicBezTo>
                <a:cubicBezTo>
                  <a:pt x="1211" y="1362"/>
                  <a:pt x="1211" y="1362"/>
                  <a:pt x="1211" y="1362"/>
                </a:cubicBezTo>
                <a:cubicBezTo>
                  <a:pt x="1211" y="1361"/>
                  <a:pt x="1211" y="1361"/>
                  <a:pt x="1211" y="1361"/>
                </a:cubicBezTo>
                <a:cubicBezTo>
                  <a:pt x="1207" y="1361"/>
                  <a:pt x="1207" y="1361"/>
                  <a:pt x="1207" y="1361"/>
                </a:cubicBezTo>
                <a:cubicBezTo>
                  <a:pt x="1207" y="1359"/>
                  <a:pt x="1207" y="1359"/>
                  <a:pt x="1207" y="1359"/>
                </a:cubicBezTo>
                <a:cubicBezTo>
                  <a:pt x="1204" y="1359"/>
                  <a:pt x="1204" y="1359"/>
                  <a:pt x="1204" y="1359"/>
                </a:cubicBezTo>
                <a:cubicBezTo>
                  <a:pt x="1199" y="1360"/>
                  <a:pt x="1194" y="1360"/>
                  <a:pt x="1190" y="1359"/>
                </a:cubicBezTo>
                <a:cubicBezTo>
                  <a:pt x="1188" y="1358"/>
                  <a:pt x="1188" y="1358"/>
                  <a:pt x="1188" y="1358"/>
                </a:cubicBezTo>
                <a:cubicBezTo>
                  <a:pt x="1188" y="1357"/>
                  <a:pt x="1188" y="1357"/>
                  <a:pt x="1188" y="1357"/>
                </a:cubicBezTo>
                <a:cubicBezTo>
                  <a:pt x="1172" y="1357"/>
                  <a:pt x="1172" y="1357"/>
                  <a:pt x="1172" y="1357"/>
                </a:cubicBezTo>
                <a:cubicBezTo>
                  <a:pt x="1172" y="1357"/>
                  <a:pt x="1172" y="1357"/>
                  <a:pt x="1171" y="1357"/>
                </a:cubicBezTo>
                <a:cubicBezTo>
                  <a:pt x="1167" y="1359"/>
                  <a:pt x="1163" y="1360"/>
                  <a:pt x="1160" y="1359"/>
                </a:cubicBezTo>
                <a:cubicBezTo>
                  <a:pt x="1156" y="1358"/>
                  <a:pt x="1156" y="1358"/>
                  <a:pt x="1156" y="1358"/>
                </a:cubicBezTo>
                <a:cubicBezTo>
                  <a:pt x="1151" y="1358"/>
                  <a:pt x="1151" y="1358"/>
                  <a:pt x="1151" y="1358"/>
                </a:cubicBezTo>
                <a:cubicBezTo>
                  <a:pt x="1151" y="1357"/>
                  <a:pt x="1151" y="1357"/>
                  <a:pt x="1151" y="1357"/>
                </a:cubicBezTo>
                <a:cubicBezTo>
                  <a:pt x="1140" y="1357"/>
                  <a:pt x="1140" y="1357"/>
                  <a:pt x="1140" y="1357"/>
                </a:cubicBezTo>
                <a:cubicBezTo>
                  <a:pt x="1140" y="1358"/>
                  <a:pt x="1140" y="1358"/>
                  <a:pt x="1140" y="1358"/>
                </a:cubicBezTo>
                <a:cubicBezTo>
                  <a:pt x="1127" y="1358"/>
                  <a:pt x="1127" y="1358"/>
                  <a:pt x="1127" y="1358"/>
                </a:cubicBezTo>
                <a:cubicBezTo>
                  <a:pt x="1127" y="1357"/>
                  <a:pt x="1127" y="1357"/>
                  <a:pt x="1127" y="1357"/>
                </a:cubicBezTo>
                <a:cubicBezTo>
                  <a:pt x="1124" y="1357"/>
                  <a:pt x="1124" y="1357"/>
                  <a:pt x="1124" y="1357"/>
                </a:cubicBezTo>
                <a:cubicBezTo>
                  <a:pt x="1124" y="1357"/>
                  <a:pt x="1124" y="1357"/>
                  <a:pt x="1124" y="1357"/>
                </a:cubicBezTo>
                <a:cubicBezTo>
                  <a:pt x="1114" y="1357"/>
                  <a:pt x="1114" y="1357"/>
                  <a:pt x="1114" y="1357"/>
                </a:cubicBezTo>
                <a:cubicBezTo>
                  <a:pt x="1114" y="1358"/>
                  <a:pt x="1114" y="1358"/>
                  <a:pt x="1114" y="1358"/>
                </a:cubicBezTo>
                <a:cubicBezTo>
                  <a:pt x="1103" y="1358"/>
                  <a:pt x="1103" y="1358"/>
                  <a:pt x="1103" y="1358"/>
                </a:cubicBezTo>
                <a:cubicBezTo>
                  <a:pt x="1103" y="1359"/>
                  <a:pt x="1103" y="1359"/>
                  <a:pt x="1103" y="1359"/>
                </a:cubicBezTo>
                <a:cubicBezTo>
                  <a:pt x="1083" y="1361"/>
                  <a:pt x="1083" y="1361"/>
                  <a:pt x="1083" y="1361"/>
                </a:cubicBezTo>
                <a:cubicBezTo>
                  <a:pt x="1081" y="1357"/>
                  <a:pt x="1081" y="1357"/>
                  <a:pt x="1081" y="1357"/>
                </a:cubicBezTo>
                <a:cubicBezTo>
                  <a:pt x="1080" y="1356"/>
                  <a:pt x="1078" y="1356"/>
                  <a:pt x="1074" y="1356"/>
                </a:cubicBezTo>
                <a:cubicBezTo>
                  <a:pt x="1074" y="1356"/>
                  <a:pt x="1073" y="1356"/>
                  <a:pt x="1072" y="1356"/>
                </a:cubicBezTo>
                <a:cubicBezTo>
                  <a:pt x="1072" y="1358"/>
                  <a:pt x="1072" y="1358"/>
                  <a:pt x="1072" y="1358"/>
                </a:cubicBezTo>
                <a:cubicBezTo>
                  <a:pt x="1059" y="1358"/>
                  <a:pt x="1059" y="1358"/>
                  <a:pt x="1059" y="1358"/>
                </a:cubicBezTo>
                <a:cubicBezTo>
                  <a:pt x="1059" y="1357"/>
                  <a:pt x="1059" y="1357"/>
                  <a:pt x="1059" y="1357"/>
                </a:cubicBezTo>
                <a:cubicBezTo>
                  <a:pt x="1055" y="1357"/>
                  <a:pt x="1055" y="1357"/>
                  <a:pt x="1055" y="1357"/>
                </a:cubicBezTo>
                <a:cubicBezTo>
                  <a:pt x="1032" y="1360"/>
                  <a:pt x="1032" y="1360"/>
                  <a:pt x="1032" y="1360"/>
                </a:cubicBezTo>
                <a:cubicBezTo>
                  <a:pt x="1032" y="1358"/>
                  <a:pt x="1032" y="1358"/>
                  <a:pt x="1032" y="1358"/>
                </a:cubicBezTo>
                <a:cubicBezTo>
                  <a:pt x="1030" y="1358"/>
                  <a:pt x="1030" y="1358"/>
                  <a:pt x="1030" y="1358"/>
                </a:cubicBezTo>
                <a:cubicBezTo>
                  <a:pt x="1024" y="1359"/>
                  <a:pt x="1024" y="1359"/>
                  <a:pt x="1024" y="1359"/>
                </a:cubicBezTo>
                <a:cubicBezTo>
                  <a:pt x="1024" y="1358"/>
                  <a:pt x="1024" y="1358"/>
                  <a:pt x="1024" y="1358"/>
                </a:cubicBezTo>
                <a:cubicBezTo>
                  <a:pt x="1019" y="1359"/>
                  <a:pt x="1019" y="1359"/>
                  <a:pt x="1019" y="1359"/>
                </a:cubicBezTo>
                <a:cubicBezTo>
                  <a:pt x="1019" y="1363"/>
                  <a:pt x="1019" y="1363"/>
                  <a:pt x="1019" y="1363"/>
                </a:cubicBezTo>
                <a:cubicBezTo>
                  <a:pt x="1012" y="1361"/>
                  <a:pt x="1012" y="1361"/>
                  <a:pt x="1012" y="1361"/>
                </a:cubicBezTo>
                <a:cubicBezTo>
                  <a:pt x="987" y="1360"/>
                  <a:pt x="987" y="1360"/>
                  <a:pt x="987" y="1360"/>
                </a:cubicBezTo>
                <a:cubicBezTo>
                  <a:pt x="984" y="1361"/>
                  <a:pt x="984" y="1361"/>
                  <a:pt x="984" y="1361"/>
                </a:cubicBezTo>
                <a:cubicBezTo>
                  <a:pt x="981" y="1363"/>
                  <a:pt x="981" y="1363"/>
                  <a:pt x="981" y="1363"/>
                </a:cubicBezTo>
                <a:cubicBezTo>
                  <a:pt x="981" y="1363"/>
                  <a:pt x="981" y="1363"/>
                  <a:pt x="981" y="1363"/>
                </a:cubicBezTo>
                <a:cubicBezTo>
                  <a:pt x="981" y="1363"/>
                  <a:pt x="981" y="1363"/>
                  <a:pt x="981" y="1363"/>
                </a:cubicBezTo>
                <a:cubicBezTo>
                  <a:pt x="977" y="1364"/>
                  <a:pt x="977" y="1364"/>
                  <a:pt x="977" y="1364"/>
                </a:cubicBezTo>
                <a:cubicBezTo>
                  <a:pt x="977" y="1362"/>
                  <a:pt x="977" y="1362"/>
                  <a:pt x="977" y="1362"/>
                </a:cubicBezTo>
                <a:cubicBezTo>
                  <a:pt x="977" y="1362"/>
                  <a:pt x="977" y="1362"/>
                  <a:pt x="977" y="1362"/>
                </a:cubicBezTo>
                <a:cubicBezTo>
                  <a:pt x="970" y="1361"/>
                  <a:pt x="970" y="1361"/>
                  <a:pt x="970" y="1361"/>
                </a:cubicBezTo>
                <a:cubicBezTo>
                  <a:pt x="970" y="1362"/>
                  <a:pt x="970" y="1362"/>
                  <a:pt x="970" y="1362"/>
                </a:cubicBezTo>
                <a:cubicBezTo>
                  <a:pt x="957" y="1362"/>
                  <a:pt x="957" y="1362"/>
                  <a:pt x="957" y="1362"/>
                </a:cubicBezTo>
                <a:cubicBezTo>
                  <a:pt x="957" y="1361"/>
                  <a:pt x="957" y="1361"/>
                  <a:pt x="957" y="1361"/>
                </a:cubicBezTo>
                <a:cubicBezTo>
                  <a:pt x="956" y="1360"/>
                  <a:pt x="956" y="1360"/>
                  <a:pt x="956" y="1360"/>
                </a:cubicBezTo>
                <a:cubicBezTo>
                  <a:pt x="955" y="1360"/>
                  <a:pt x="955" y="1360"/>
                  <a:pt x="954" y="1359"/>
                </a:cubicBezTo>
                <a:cubicBezTo>
                  <a:pt x="953" y="1359"/>
                  <a:pt x="953" y="1359"/>
                  <a:pt x="953" y="1359"/>
                </a:cubicBezTo>
                <a:cubicBezTo>
                  <a:pt x="953" y="1363"/>
                  <a:pt x="953" y="1363"/>
                  <a:pt x="953" y="1363"/>
                </a:cubicBezTo>
                <a:cubicBezTo>
                  <a:pt x="947" y="1361"/>
                  <a:pt x="947" y="1361"/>
                  <a:pt x="947" y="1361"/>
                </a:cubicBezTo>
                <a:cubicBezTo>
                  <a:pt x="947" y="1362"/>
                  <a:pt x="947" y="1362"/>
                  <a:pt x="947" y="1362"/>
                </a:cubicBezTo>
                <a:cubicBezTo>
                  <a:pt x="941" y="1362"/>
                  <a:pt x="941" y="1362"/>
                  <a:pt x="941" y="1362"/>
                </a:cubicBezTo>
                <a:cubicBezTo>
                  <a:pt x="941" y="1363"/>
                  <a:pt x="941" y="1363"/>
                  <a:pt x="941" y="1363"/>
                </a:cubicBezTo>
                <a:cubicBezTo>
                  <a:pt x="937" y="1362"/>
                  <a:pt x="937" y="1362"/>
                  <a:pt x="937" y="1362"/>
                </a:cubicBezTo>
                <a:cubicBezTo>
                  <a:pt x="934" y="1362"/>
                  <a:pt x="934" y="1362"/>
                  <a:pt x="934" y="1362"/>
                </a:cubicBezTo>
                <a:cubicBezTo>
                  <a:pt x="934" y="1361"/>
                  <a:pt x="934" y="1361"/>
                  <a:pt x="934" y="1361"/>
                </a:cubicBezTo>
                <a:cubicBezTo>
                  <a:pt x="926" y="1360"/>
                  <a:pt x="926" y="1360"/>
                  <a:pt x="926" y="1360"/>
                </a:cubicBezTo>
                <a:cubicBezTo>
                  <a:pt x="926" y="1358"/>
                  <a:pt x="926" y="1358"/>
                  <a:pt x="926" y="1358"/>
                </a:cubicBezTo>
                <a:cubicBezTo>
                  <a:pt x="925" y="1358"/>
                  <a:pt x="924" y="1358"/>
                  <a:pt x="923" y="1358"/>
                </a:cubicBezTo>
                <a:cubicBezTo>
                  <a:pt x="921" y="1358"/>
                  <a:pt x="918" y="1359"/>
                  <a:pt x="915" y="1359"/>
                </a:cubicBezTo>
                <a:cubicBezTo>
                  <a:pt x="912" y="1359"/>
                  <a:pt x="910" y="1359"/>
                  <a:pt x="907" y="1358"/>
                </a:cubicBezTo>
                <a:cubicBezTo>
                  <a:pt x="905" y="1357"/>
                  <a:pt x="905" y="1357"/>
                  <a:pt x="905" y="1357"/>
                </a:cubicBezTo>
                <a:cubicBezTo>
                  <a:pt x="903" y="1357"/>
                  <a:pt x="903" y="1357"/>
                  <a:pt x="903" y="1357"/>
                </a:cubicBezTo>
                <a:cubicBezTo>
                  <a:pt x="902" y="1358"/>
                  <a:pt x="902" y="1358"/>
                  <a:pt x="902" y="1358"/>
                </a:cubicBezTo>
                <a:cubicBezTo>
                  <a:pt x="899" y="1358"/>
                  <a:pt x="899" y="1358"/>
                  <a:pt x="899" y="1358"/>
                </a:cubicBezTo>
                <a:cubicBezTo>
                  <a:pt x="898" y="1358"/>
                  <a:pt x="898" y="1358"/>
                  <a:pt x="897" y="1358"/>
                </a:cubicBezTo>
                <a:cubicBezTo>
                  <a:pt x="893" y="1357"/>
                  <a:pt x="893" y="1357"/>
                  <a:pt x="893" y="1357"/>
                </a:cubicBezTo>
                <a:cubicBezTo>
                  <a:pt x="881" y="1358"/>
                  <a:pt x="881" y="1358"/>
                  <a:pt x="881" y="1358"/>
                </a:cubicBezTo>
                <a:cubicBezTo>
                  <a:pt x="881" y="1359"/>
                  <a:pt x="881" y="1359"/>
                  <a:pt x="881" y="1359"/>
                </a:cubicBezTo>
                <a:cubicBezTo>
                  <a:pt x="879" y="1359"/>
                  <a:pt x="879" y="1359"/>
                  <a:pt x="879" y="1359"/>
                </a:cubicBezTo>
                <a:cubicBezTo>
                  <a:pt x="879" y="1363"/>
                  <a:pt x="879" y="1363"/>
                  <a:pt x="879" y="1363"/>
                </a:cubicBezTo>
                <a:cubicBezTo>
                  <a:pt x="873" y="1361"/>
                  <a:pt x="873" y="1361"/>
                  <a:pt x="873" y="1361"/>
                </a:cubicBezTo>
                <a:cubicBezTo>
                  <a:pt x="873" y="1362"/>
                  <a:pt x="873" y="1362"/>
                  <a:pt x="873" y="1362"/>
                </a:cubicBezTo>
                <a:cubicBezTo>
                  <a:pt x="870" y="1362"/>
                  <a:pt x="870" y="1362"/>
                  <a:pt x="870" y="1362"/>
                </a:cubicBezTo>
                <a:cubicBezTo>
                  <a:pt x="869" y="1365"/>
                  <a:pt x="865" y="1366"/>
                  <a:pt x="864" y="1366"/>
                </a:cubicBezTo>
                <a:cubicBezTo>
                  <a:pt x="858" y="1368"/>
                  <a:pt x="858" y="1368"/>
                  <a:pt x="858" y="1368"/>
                </a:cubicBezTo>
                <a:cubicBezTo>
                  <a:pt x="856" y="1362"/>
                  <a:pt x="856" y="1362"/>
                  <a:pt x="856" y="1362"/>
                </a:cubicBezTo>
                <a:cubicBezTo>
                  <a:pt x="854" y="1361"/>
                  <a:pt x="853" y="1360"/>
                  <a:pt x="851" y="1360"/>
                </a:cubicBezTo>
                <a:cubicBezTo>
                  <a:pt x="850" y="1359"/>
                  <a:pt x="849" y="1359"/>
                  <a:pt x="848" y="1358"/>
                </a:cubicBezTo>
                <a:cubicBezTo>
                  <a:pt x="844" y="1360"/>
                  <a:pt x="844" y="1360"/>
                  <a:pt x="844" y="1360"/>
                </a:cubicBezTo>
                <a:cubicBezTo>
                  <a:pt x="842" y="1359"/>
                  <a:pt x="842" y="1359"/>
                  <a:pt x="842" y="1359"/>
                </a:cubicBezTo>
                <a:cubicBezTo>
                  <a:pt x="841" y="1358"/>
                  <a:pt x="839" y="1357"/>
                  <a:pt x="836" y="1357"/>
                </a:cubicBezTo>
                <a:cubicBezTo>
                  <a:pt x="836" y="1360"/>
                  <a:pt x="836" y="1360"/>
                  <a:pt x="836" y="1360"/>
                </a:cubicBezTo>
                <a:cubicBezTo>
                  <a:pt x="830" y="1358"/>
                  <a:pt x="830" y="1358"/>
                  <a:pt x="830" y="1358"/>
                </a:cubicBezTo>
                <a:cubicBezTo>
                  <a:pt x="830" y="1358"/>
                  <a:pt x="830" y="1358"/>
                  <a:pt x="830" y="1358"/>
                </a:cubicBezTo>
                <a:cubicBezTo>
                  <a:pt x="826" y="1359"/>
                  <a:pt x="826" y="1359"/>
                  <a:pt x="826" y="1359"/>
                </a:cubicBezTo>
                <a:cubicBezTo>
                  <a:pt x="826" y="1361"/>
                  <a:pt x="826" y="1361"/>
                  <a:pt x="826" y="1361"/>
                </a:cubicBezTo>
                <a:cubicBezTo>
                  <a:pt x="820" y="1362"/>
                  <a:pt x="820" y="1362"/>
                  <a:pt x="820" y="1362"/>
                </a:cubicBezTo>
                <a:cubicBezTo>
                  <a:pt x="819" y="1362"/>
                  <a:pt x="818" y="1362"/>
                  <a:pt x="818" y="1361"/>
                </a:cubicBezTo>
                <a:cubicBezTo>
                  <a:pt x="817" y="1364"/>
                  <a:pt x="817" y="1364"/>
                  <a:pt x="817" y="1364"/>
                </a:cubicBezTo>
                <a:cubicBezTo>
                  <a:pt x="800" y="1361"/>
                  <a:pt x="800" y="1361"/>
                  <a:pt x="800" y="1361"/>
                </a:cubicBezTo>
                <a:cubicBezTo>
                  <a:pt x="800" y="1361"/>
                  <a:pt x="800" y="1361"/>
                  <a:pt x="800" y="1361"/>
                </a:cubicBezTo>
                <a:cubicBezTo>
                  <a:pt x="799" y="1361"/>
                  <a:pt x="799" y="1361"/>
                  <a:pt x="799" y="1361"/>
                </a:cubicBezTo>
                <a:cubicBezTo>
                  <a:pt x="799" y="1362"/>
                  <a:pt x="799" y="1362"/>
                  <a:pt x="799" y="1362"/>
                </a:cubicBezTo>
                <a:cubicBezTo>
                  <a:pt x="793" y="1362"/>
                  <a:pt x="793" y="1362"/>
                  <a:pt x="793" y="1362"/>
                </a:cubicBezTo>
                <a:cubicBezTo>
                  <a:pt x="792" y="1362"/>
                  <a:pt x="791" y="1363"/>
                  <a:pt x="791" y="1364"/>
                </a:cubicBezTo>
                <a:lnTo>
                  <a:pt x="782" y="1369"/>
                </a:lnTo>
                <a:close/>
              </a:path>
            </a:pathLst>
          </a:custGeom>
          <a:solidFill>
            <a:schemeClr val="bg2">
              <a:lumMod val="20000"/>
              <a:lumOff val="80000"/>
            </a:schemeClr>
          </a:solidFill>
          <a:ln>
            <a:noFill/>
          </a:ln>
        </p:spPr>
        <p:txBody>
          <a:bodyPr/>
          <a:lstStyle/>
          <a:p>
            <a:pPr fontAlgn="auto">
              <a:spcBef>
                <a:spcPts val="0"/>
              </a:spcBef>
              <a:spcAft>
                <a:spcPts val="0"/>
              </a:spcAft>
              <a:defRPr/>
            </a:pPr>
            <a:endParaRPr>
              <a:latin typeface="+mn-lt"/>
              <a:cs typeface="+mn-cs"/>
            </a:endParaRPr>
          </a:p>
        </p:txBody>
      </p:sp>
      <p:sp>
        <p:nvSpPr>
          <p:cNvPr id="2" name="Title 1"/>
          <p:cNvSpPr>
            <a:spLocks noGrp="1"/>
          </p:cNvSpPr>
          <p:nvPr>
            <p:ph type="title"/>
          </p:nvPr>
        </p:nvSpPr>
        <p:spPr/>
        <p:txBody>
          <a:bodyPr>
            <a:normAutofit/>
          </a:bodyPr>
          <a:lstStyle>
            <a:lvl1pPr algn="l">
              <a:defRPr sz="3600" b="0"/>
            </a:lvl1pPr>
          </a:lstStyle>
          <a:p>
            <a:r>
              <a:rPr lang="en-US"/>
              <a:t>Click to edit Master title style</a:t>
            </a:r>
            <a:endParaRPr/>
          </a:p>
        </p:txBody>
      </p:sp>
      <p:sp>
        <p:nvSpPr>
          <p:cNvPr id="4" name="Text Placeholder 3"/>
          <p:cNvSpPr>
            <a:spLocks noGrp="1"/>
          </p:cNvSpPr>
          <p:nvPr>
            <p:ph type="body" sz="half" idx="2"/>
          </p:nvPr>
        </p:nvSpPr>
        <p:spPr>
          <a:xfrm>
            <a:off x="7923211" y="3429000"/>
            <a:ext cx="2743200" cy="2514600"/>
          </a:xfrm>
        </p:spPr>
        <p:txBody>
          <a:bodyPr>
            <a:normAutofit/>
          </a:bodyPr>
          <a:lstStyle>
            <a:lvl1pPr marL="0" indent="0">
              <a:spcBef>
                <a:spcPts val="12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2"/>
          <p:cNvSpPr>
            <a:spLocks noGrp="1"/>
          </p:cNvSpPr>
          <p:nvPr>
            <p:ph type="pic" idx="1"/>
          </p:nvPr>
        </p:nvSpPr>
        <p:spPr>
          <a:xfrm>
            <a:off x="1706880" y="2087880"/>
            <a:ext cx="5784978" cy="3886200"/>
          </a:xfrm>
          <a:solidFill>
            <a:schemeClr val="bg2">
              <a:lumMod val="40000"/>
              <a:lumOff val="60000"/>
            </a:schemeClr>
          </a:solidFill>
        </p:spPr>
        <p:txBody>
          <a:bodyPr rtlCol="0">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6" name="Date Placeholder 4"/>
          <p:cNvSpPr>
            <a:spLocks noGrp="1"/>
          </p:cNvSpPr>
          <p:nvPr>
            <p:ph type="dt" sz="half" idx="10"/>
          </p:nvPr>
        </p:nvSpPr>
        <p:spPr/>
        <p:txBody>
          <a:bodyPr/>
          <a:lstStyle>
            <a:lvl1pPr>
              <a:defRPr/>
            </a:lvl1pPr>
          </a:lstStyle>
          <a:p>
            <a:pPr>
              <a:defRPr/>
            </a:pPr>
            <a:fld id="{5E479A20-B919-431F-8298-7FB9AF1C1E1E}" type="datetimeFigureOut">
              <a:rPr lang="en-US"/>
              <a:pPr>
                <a:defRPr/>
              </a:pPr>
              <a:t>8/23/2024</a:t>
            </a:fld>
            <a:endParaRPr/>
          </a:p>
        </p:txBody>
      </p:sp>
      <p:sp>
        <p:nvSpPr>
          <p:cNvPr id="7" name="Footer Placeholder 5"/>
          <p:cNvSpPr>
            <a:spLocks noGrp="1"/>
          </p:cNvSpPr>
          <p:nvPr>
            <p:ph type="ftr" sz="quarter" idx="11"/>
          </p:nvPr>
        </p:nvSpPr>
        <p:spPr/>
        <p:txBody>
          <a:bodyPr/>
          <a:lstStyle>
            <a:lvl1pPr>
              <a:defRPr/>
            </a:lvl1pPr>
          </a:lstStyle>
          <a:p>
            <a:pPr>
              <a:defRPr/>
            </a:pPr>
            <a:endParaRPr/>
          </a:p>
        </p:txBody>
      </p:sp>
      <p:sp>
        <p:nvSpPr>
          <p:cNvPr id="8" name="Slide Number Placeholder 6"/>
          <p:cNvSpPr>
            <a:spLocks noGrp="1"/>
          </p:cNvSpPr>
          <p:nvPr>
            <p:ph type="sldNum" sz="quarter" idx="12"/>
          </p:nvPr>
        </p:nvSpPr>
        <p:spPr/>
        <p:txBody>
          <a:bodyPr/>
          <a:lstStyle>
            <a:lvl1pPr>
              <a:defRPr/>
            </a:lvl1pPr>
          </a:lstStyle>
          <a:p>
            <a:pPr>
              <a:defRPr/>
            </a:pPr>
            <a:fld id="{2B78F3FD-6D55-4943-9ABB-A4BE31A196AC}" type="slidenum">
              <a:rPr/>
              <a:pPr>
                <a:defRPr/>
              </a:pPr>
              <a:t>‹#›</a:t>
            </a:fld>
            <a:endParaRPr/>
          </a:p>
        </p:txBody>
      </p:sp>
    </p:spTree>
  </p:cSld>
  <p:clrMapOvr>
    <a:masterClrMapping/>
  </p:clrMapOvr>
  <p:transition spd="slow">
    <p:split orient="vert"/>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e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6.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slideLayout" Target="../slideLayouts/slideLayout4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theme" Target="../theme/theme3.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3">
        <a:schemeClr val="bg2"/>
      </p:bgRef>
    </p:bg>
    <p:spTree>
      <p:nvGrpSpPr>
        <p:cNvPr id="1" name=""/>
        <p:cNvGrpSpPr/>
        <p:nvPr/>
      </p:nvGrpSpPr>
      <p:grpSpPr>
        <a:xfrm>
          <a:off x="0" y="0"/>
          <a:ext cx="0" cy="0"/>
          <a:chOff x="0" y="0"/>
          <a:chExt cx="0" cy="0"/>
        </a:xfrm>
      </p:grpSpPr>
      <p:sp>
        <p:nvSpPr>
          <p:cNvPr id="63490" name="Title Placeholder 1"/>
          <p:cNvSpPr>
            <a:spLocks noGrp="1"/>
          </p:cNvSpPr>
          <p:nvPr>
            <p:ph type="title"/>
          </p:nvPr>
        </p:nvSpPr>
        <p:spPr bwMode="auto">
          <a:xfrm>
            <a:off x="1520825" y="190500"/>
            <a:ext cx="9147175"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pic>
        <p:nvPicPr>
          <p:cNvPr id="63491" name="Picture 12"/>
          <p:cNvPicPr>
            <a:picLocks noChangeAspect="1"/>
          </p:cNvPicPr>
          <p:nvPr/>
        </p:nvPicPr>
        <p:blipFill>
          <a:blip r:embed="rId17"/>
          <a:srcRect/>
          <a:stretch>
            <a:fillRect/>
          </a:stretch>
        </p:blipFill>
        <p:spPr bwMode="hidden">
          <a:xfrm>
            <a:off x="0" y="1628775"/>
            <a:ext cx="12188825" cy="5229225"/>
          </a:xfrm>
          <a:prstGeom prst="rect">
            <a:avLst/>
          </a:prstGeom>
          <a:noFill/>
          <a:ln w="9525">
            <a:noFill/>
            <a:miter lim="800000"/>
            <a:headEnd/>
            <a:tailEnd/>
          </a:ln>
        </p:spPr>
      </p:pic>
      <p:sp>
        <p:nvSpPr>
          <p:cNvPr id="17" name="Rectangle 16"/>
          <p:cNvSpPr/>
          <p:nvPr/>
        </p:nvSpPr>
        <p:spPr bwMode="hidden">
          <a:xfrm>
            <a:off x="0" y="1536700"/>
            <a:ext cx="12188825" cy="5321300"/>
          </a:xfrm>
          <a:prstGeom prst="rect">
            <a:avLst/>
          </a:prstGeom>
          <a:solidFill>
            <a:schemeClr val="accent1">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63493" name="Text Placeholder 2"/>
          <p:cNvSpPr>
            <a:spLocks noGrp="1"/>
          </p:cNvSpPr>
          <p:nvPr>
            <p:ph type="body" idx="1"/>
          </p:nvPr>
        </p:nvSpPr>
        <p:spPr bwMode="auto">
          <a:xfrm>
            <a:off x="1520825" y="1905000"/>
            <a:ext cx="9147175"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809038" y="6421438"/>
            <a:ext cx="963612" cy="234950"/>
          </a:xfrm>
          <a:prstGeom prst="rect">
            <a:avLst/>
          </a:prstGeom>
        </p:spPr>
        <p:txBody>
          <a:bodyPr vert="horz" lIns="91440" tIns="45720" rIns="91440" bIns="45720" rtlCol="0" anchor="ctr"/>
          <a:lstStyle>
            <a:lvl1pPr algn="r" fontAlgn="auto">
              <a:spcBef>
                <a:spcPts val="0"/>
              </a:spcBef>
              <a:spcAft>
                <a:spcPts val="0"/>
              </a:spcAft>
              <a:defRPr sz="1000">
                <a:solidFill>
                  <a:schemeClr val="tx1"/>
                </a:solidFill>
                <a:latin typeface="+mn-lt"/>
                <a:cs typeface="+mn-cs"/>
              </a:defRPr>
            </a:lvl1pPr>
          </a:lstStyle>
          <a:p>
            <a:pPr>
              <a:defRPr/>
            </a:pPr>
            <a:fld id="{8E9FFA58-DC54-4763-B214-EC66BD2B2663}" type="datetimeFigureOut">
              <a:rPr lang="en-US"/>
              <a:pPr>
                <a:defRPr/>
              </a:pPr>
              <a:t>8/23/2024</a:t>
            </a:fld>
            <a:endParaRPr/>
          </a:p>
        </p:txBody>
      </p:sp>
      <p:sp>
        <p:nvSpPr>
          <p:cNvPr id="5" name="Footer Placeholder 4"/>
          <p:cNvSpPr>
            <a:spLocks noGrp="1"/>
          </p:cNvSpPr>
          <p:nvPr>
            <p:ph type="ftr" sz="quarter" idx="3"/>
          </p:nvPr>
        </p:nvSpPr>
        <p:spPr>
          <a:xfrm>
            <a:off x="1520825" y="6421438"/>
            <a:ext cx="7011988" cy="234950"/>
          </a:xfrm>
          <a:prstGeom prst="rect">
            <a:avLst/>
          </a:prstGeom>
        </p:spPr>
        <p:txBody>
          <a:bodyPr vert="horz" lIns="91440" tIns="45720" rIns="91440" bIns="45720" rtlCol="0" anchor="ctr"/>
          <a:lstStyle>
            <a:lvl1pPr algn="l" fontAlgn="auto">
              <a:spcBef>
                <a:spcPts val="0"/>
              </a:spcBef>
              <a:spcAft>
                <a:spcPts val="0"/>
              </a:spcAft>
              <a:defRPr sz="1000">
                <a:solidFill>
                  <a:schemeClr val="tx1"/>
                </a:solidFill>
                <a:latin typeface="+mn-lt"/>
                <a:cs typeface="+mn-cs"/>
              </a:defRPr>
            </a:lvl1pPr>
          </a:lstStyle>
          <a:p>
            <a:pPr>
              <a:defRPr/>
            </a:pPr>
            <a:endParaRPr/>
          </a:p>
        </p:txBody>
      </p:sp>
      <p:sp>
        <p:nvSpPr>
          <p:cNvPr id="6" name="Slide Number Placeholder 5"/>
          <p:cNvSpPr>
            <a:spLocks noGrp="1"/>
          </p:cNvSpPr>
          <p:nvPr>
            <p:ph type="sldNum" sz="quarter" idx="4"/>
          </p:nvPr>
        </p:nvSpPr>
        <p:spPr>
          <a:xfrm>
            <a:off x="10028238" y="6421438"/>
            <a:ext cx="639762" cy="234950"/>
          </a:xfrm>
          <a:prstGeom prst="rect">
            <a:avLst/>
          </a:prstGeom>
        </p:spPr>
        <p:txBody>
          <a:bodyPr vert="horz" lIns="91440" tIns="45720" rIns="91440" bIns="45720" rtlCol="0" anchor="ctr"/>
          <a:lstStyle>
            <a:lvl1pPr algn="r" fontAlgn="auto">
              <a:spcBef>
                <a:spcPts val="0"/>
              </a:spcBef>
              <a:spcAft>
                <a:spcPts val="0"/>
              </a:spcAft>
              <a:defRPr sz="1000">
                <a:solidFill>
                  <a:schemeClr val="tx1"/>
                </a:solidFill>
                <a:latin typeface="+mn-lt"/>
                <a:cs typeface="+mn-cs"/>
              </a:defRPr>
            </a:lvl1pPr>
          </a:lstStyle>
          <a:p>
            <a:pPr>
              <a:defRPr/>
            </a:pPr>
            <a:fld id="{78C5F4E2-2CD2-4B3D-87D3-5207CF4DADCB}" type="slidenum">
              <a:rPr/>
              <a:pPr>
                <a:defRPr/>
              </a:pPr>
              <a:t>‹#›</a:t>
            </a:fld>
            <a:endParaRPr/>
          </a:p>
        </p:txBody>
      </p:sp>
      <p:sp>
        <p:nvSpPr>
          <p:cNvPr id="38" name="Freeform 9"/>
          <p:cNvSpPr>
            <a:spLocks/>
          </p:cNvSpPr>
          <p:nvPr/>
        </p:nvSpPr>
        <p:spPr bwMode="white">
          <a:xfrm>
            <a:off x="1588" y="1470025"/>
            <a:ext cx="12185650" cy="192088"/>
          </a:xfrm>
          <a:custGeom>
            <a:avLst/>
            <a:gdLst/>
            <a:ahLst/>
            <a:cxnLst/>
            <a:rect l="l" t="t" r="r" b="b"/>
            <a:pathLst>
              <a:path w="12186710" h="191857">
                <a:moveTo>
                  <a:pt x="1733297" y="74"/>
                </a:moveTo>
                <a:cubicBezTo>
                  <a:pt x="1757698" y="-386"/>
                  <a:pt x="1802930" y="1455"/>
                  <a:pt x="1802930" y="1455"/>
                </a:cubicBezTo>
                <a:cubicBezTo>
                  <a:pt x="1802930" y="1473"/>
                  <a:pt x="1802930" y="4738"/>
                  <a:pt x="1802930" y="8004"/>
                </a:cubicBezTo>
                <a:lnTo>
                  <a:pt x="1807163" y="1455"/>
                </a:lnTo>
                <a:cubicBezTo>
                  <a:pt x="1811395" y="1455"/>
                  <a:pt x="1815627" y="1455"/>
                  <a:pt x="1819859" y="1455"/>
                </a:cubicBezTo>
                <a:lnTo>
                  <a:pt x="1828324" y="1455"/>
                </a:lnTo>
                <a:cubicBezTo>
                  <a:pt x="1830440" y="3093"/>
                  <a:pt x="1830440" y="3093"/>
                  <a:pt x="1832556" y="4730"/>
                </a:cubicBezTo>
                <a:cubicBezTo>
                  <a:pt x="1836788" y="8004"/>
                  <a:pt x="1841021" y="4730"/>
                  <a:pt x="1845253" y="1455"/>
                </a:cubicBezTo>
                <a:lnTo>
                  <a:pt x="1849485" y="8004"/>
                </a:lnTo>
                <a:cubicBezTo>
                  <a:pt x="1857949" y="8004"/>
                  <a:pt x="1857949" y="4730"/>
                  <a:pt x="1870646" y="4730"/>
                </a:cubicBezTo>
                <a:cubicBezTo>
                  <a:pt x="1879111" y="8004"/>
                  <a:pt x="1887575" y="8004"/>
                  <a:pt x="1896040" y="8004"/>
                </a:cubicBezTo>
                <a:cubicBezTo>
                  <a:pt x="1896044" y="11278"/>
                  <a:pt x="1896177" y="11278"/>
                  <a:pt x="1900272" y="11278"/>
                </a:cubicBezTo>
                <a:cubicBezTo>
                  <a:pt x="1908736" y="8004"/>
                  <a:pt x="1921433" y="4730"/>
                  <a:pt x="1934130" y="4730"/>
                </a:cubicBezTo>
                <a:cubicBezTo>
                  <a:pt x="1938362" y="8004"/>
                  <a:pt x="1942594" y="8004"/>
                  <a:pt x="1946826" y="4730"/>
                </a:cubicBezTo>
                <a:cubicBezTo>
                  <a:pt x="1951059" y="8004"/>
                  <a:pt x="1951059" y="8004"/>
                  <a:pt x="1955291" y="8004"/>
                </a:cubicBezTo>
                <a:lnTo>
                  <a:pt x="1972220" y="11278"/>
                </a:lnTo>
                <a:cubicBezTo>
                  <a:pt x="1972220" y="11281"/>
                  <a:pt x="1972220" y="11388"/>
                  <a:pt x="1972220" y="14552"/>
                </a:cubicBezTo>
                <a:cubicBezTo>
                  <a:pt x="1976452" y="11278"/>
                  <a:pt x="1980684" y="11278"/>
                  <a:pt x="1984917" y="11278"/>
                </a:cubicBezTo>
                <a:cubicBezTo>
                  <a:pt x="1989149" y="11278"/>
                  <a:pt x="2018774" y="17826"/>
                  <a:pt x="2023006" y="14552"/>
                </a:cubicBezTo>
                <a:cubicBezTo>
                  <a:pt x="2031471" y="11278"/>
                  <a:pt x="2039935" y="11278"/>
                  <a:pt x="2048400" y="11278"/>
                </a:cubicBezTo>
                <a:cubicBezTo>
                  <a:pt x="2048400" y="8004"/>
                  <a:pt x="2048400" y="8004"/>
                  <a:pt x="2052632" y="4730"/>
                </a:cubicBezTo>
                <a:lnTo>
                  <a:pt x="2056864" y="8004"/>
                </a:lnTo>
                <a:cubicBezTo>
                  <a:pt x="2065329" y="8004"/>
                  <a:pt x="2073793" y="8004"/>
                  <a:pt x="2082258" y="8004"/>
                </a:cubicBezTo>
                <a:cubicBezTo>
                  <a:pt x="2086490" y="8004"/>
                  <a:pt x="2090722" y="8004"/>
                  <a:pt x="2090722" y="4730"/>
                </a:cubicBezTo>
                <a:lnTo>
                  <a:pt x="2094955" y="8004"/>
                </a:lnTo>
                <a:cubicBezTo>
                  <a:pt x="2111883" y="8004"/>
                  <a:pt x="2128812" y="8004"/>
                  <a:pt x="2141509" y="8004"/>
                </a:cubicBezTo>
                <a:cubicBezTo>
                  <a:pt x="2145741" y="11278"/>
                  <a:pt x="2145741" y="11278"/>
                  <a:pt x="2145741" y="14552"/>
                </a:cubicBezTo>
                <a:cubicBezTo>
                  <a:pt x="2149973" y="11278"/>
                  <a:pt x="2154206" y="11278"/>
                  <a:pt x="2158438" y="11278"/>
                </a:cubicBezTo>
                <a:cubicBezTo>
                  <a:pt x="2166902" y="11278"/>
                  <a:pt x="2171135" y="11278"/>
                  <a:pt x="2179599" y="11278"/>
                </a:cubicBezTo>
                <a:cubicBezTo>
                  <a:pt x="2179599" y="11281"/>
                  <a:pt x="2179599" y="11388"/>
                  <a:pt x="2179599" y="14552"/>
                </a:cubicBezTo>
                <a:cubicBezTo>
                  <a:pt x="2183831" y="11278"/>
                  <a:pt x="2183831" y="11278"/>
                  <a:pt x="2188064" y="8004"/>
                </a:cubicBezTo>
                <a:cubicBezTo>
                  <a:pt x="2188069" y="8004"/>
                  <a:pt x="2188211" y="8004"/>
                  <a:pt x="2192296" y="8004"/>
                </a:cubicBezTo>
                <a:cubicBezTo>
                  <a:pt x="2196528" y="8004"/>
                  <a:pt x="2196528" y="4730"/>
                  <a:pt x="2209225" y="4730"/>
                </a:cubicBezTo>
                <a:cubicBezTo>
                  <a:pt x="2209225" y="8004"/>
                  <a:pt x="2213457" y="11278"/>
                  <a:pt x="2217689" y="14552"/>
                </a:cubicBezTo>
                <a:cubicBezTo>
                  <a:pt x="2226154" y="11278"/>
                  <a:pt x="2226154" y="8004"/>
                  <a:pt x="2230386" y="4730"/>
                </a:cubicBezTo>
                <a:cubicBezTo>
                  <a:pt x="2234618" y="4730"/>
                  <a:pt x="2238850" y="11278"/>
                  <a:pt x="2251547" y="8004"/>
                </a:cubicBezTo>
                <a:cubicBezTo>
                  <a:pt x="2251547" y="7999"/>
                  <a:pt x="2251547" y="7876"/>
                  <a:pt x="2251547" y="4730"/>
                </a:cubicBezTo>
                <a:cubicBezTo>
                  <a:pt x="2260011" y="8004"/>
                  <a:pt x="2264244" y="4730"/>
                  <a:pt x="2272708" y="4730"/>
                </a:cubicBezTo>
                <a:cubicBezTo>
                  <a:pt x="2272708" y="8004"/>
                  <a:pt x="2276940" y="8004"/>
                  <a:pt x="2276940" y="11278"/>
                </a:cubicBezTo>
                <a:cubicBezTo>
                  <a:pt x="2281173" y="8004"/>
                  <a:pt x="2281173" y="4730"/>
                  <a:pt x="2281173" y="1455"/>
                </a:cubicBezTo>
                <a:cubicBezTo>
                  <a:pt x="2285405" y="4730"/>
                  <a:pt x="2289637" y="4730"/>
                  <a:pt x="2293869" y="4730"/>
                </a:cubicBezTo>
                <a:lnTo>
                  <a:pt x="2302334" y="1455"/>
                </a:lnTo>
                <a:cubicBezTo>
                  <a:pt x="2319263" y="4730"/>
                  <a:pt x="2323495" y="4730"/>
                  <a:pt x="2331959" y="1455"/>
                </a:cubicBezTo>
                <a:lnTo>
                  <a:pt x="2344656" y="4730"/>
                </a:lnTo>
                <a:cubicBezTo>
                  <a:pt x="2348888" y="4730"/>
                  <a:pt x="2357353" y="4730"/>
                  <a:pt x="2365817" y="1455"/>
                </a:cubicBezTo>
                <a:cubicBezTo>
                  <a:pt x="2370049" y="8004"/>
                  <a:pt x="2374282" y="8004"/>
                  <a:pt x="2382746" y="8004"/>
                </a:cubicBezTo>
                <a:cubicBezTo>
                  <a:pt x="2386978" y="11278"/>
                  <a:pt x="2386978" y="8004"/>
                  <a:pt x="2399675" y="8004"/>
                </a:cubicBezTo>
                <a:cubicBezTo>
                  <a:pt x="2416604" y="11278"/>
                  <a:pt x="2437765" y="8004"/>
                  <a:pt x="2454694" y="8004"/>
                </a:cubicBezTo>
                <a:cubicBezTo>
                  <a:pt x="2454694" y="7999"/>
                  <a:pt x="2454694" y="7876"/>
                  <a:pt x="2454694" y="4730"/>
                </a:cubicBezTo>
                <a:cubicBezTo>
                  <a:pt x="2458926" y="4730"/>
                  <a:pt x="2463159" y="4730"/>
                  <a:pt x="2467391" y="1455"/>
                </a:cubicBezTo>
                <a:cubicBezTo>
                  <a:pt x="2471623" y="4730"/>
                  <a:pt x="2471623" y="8004"/>
                  <a:pt x="2471623" y="11278"/>
                </a:cubicBezTo>
                <a:cubicBezTo>
                  <a:pt x="2480087" y="8004"/>
                  <a:pt x="2484320" y="8004"/>
                  <a:pt x="2492784" y="11278"/>
                </a:cubicBezTo>
                <a:cubicBezTo>
                  <a:pt x="2492784" y="11281"/>
                  <a:pt x="2492784" y="11388"/>
                  <a:pt x="2492784" y="14552"/>
                </a:cubicBezTo>
                <a:cubicBezTo>
                  <a:pt x="2501249" y="11278"/>
                  <a:pt x="2505481" y="11278"/>
                  <a:pt x="2509713" y="11278"/>
                </a:cubicBezTo>
                <a:cubicBezTo>
                  <a:pt x="2530874" y="11278"/>
                  <a:pt x="2556268" y="11278"/>
                  <a:pt x="2577429" y="11278"/>
                </a:cubicBezTo>
                <a:cubicBezTo>
                  <a:pt x="2577429" y="11281"/>
                  <a:pt x="2577429" y="11388"/>
                  <a:pt x="2577429" y="14552"/>
                </a:cubicBezTo>
                <a:lnTo>
                  <a:pt x="2584835" y="12915"/>
                </a:lnTo>
                <a:cubicBezTo>
                  <a:pt x="2598590" y="11278"/>
                  <a:pt x="2615519" y="11278"/>
                  <a:pt x="2628216" y="14552"/>
                </a:cubicBezTo>
                <a:cubicBezTo>
                  <a:pt x="2632448" y="11278"/>
                  <a:pt x="2632448" y="11278"/>
                  <a:pt x="2632448" y="8004"/>
                </a:cubicBezTo>
                <a:cubicBezTo>
                  <a:pt x="2636680" y="8004"/>
                  <a:pt x="2640912" y="11278"/>
                  <a:pt x="2645144" y="11278"/>
                </a:cubicBezTo>
                <a:cubicBezTo>
                  <a:pt x="2657841" y="8004"/>
                  <a:pt x="2670538" y="8004"/>
                  <a:pt x="2683235" y="8004"/>
                </a:cubicBezTo>
                <a:cubicBezTo>
                  <a:pt x="2691699" y="11278"/>
                  <a:pt x="2700163" y="8004"/>
                  <a:pt x="2708628" y="8004"/>
                </a:cubicBezTo>
                <a:cubicBezTo>
                  <a:pt x="2712860" y="11278"/>
                  <a:pt x="2717092" y="11278"/>
                  <a:pt x="2721325" y="11278"/>
                </a:cubicBezTo>
                <a:cubicBezTo>
                  <a:pt x="2721325" y="11281"/>
                  <a:pt x="2721325" y="11388"/>
                  <a:pt x="2721325" y="14552"/>
                </a:cubicBezTo>
                <a:lnTo>
                  <a:pt x="2738254" y="14552"/>
                </a:lnTo>
                <a:cubicBezTo>
                  <a:pt x="2750950" y="14552"/>
                  <a:pt x="2763647" y="11278"/>
                  <a:pt x="2776344" y="11278"/>
                </a:cubicBezTo>
                <a:cubicBezTo>
                  <a:pt x="2776367" y="11287"/>
                  <a:pt x="2784808" y="14552"/>
                  <a:pt x="2784808" y="14552"/>
                </a:cubicBezTo>
                <a:cubicBezTo>
                  <a:pt x="2801737" y="11278"/>
                  <a:pt x="2827130" y="11278"/>
                  <a:pt x="2839827" y="8004"/>
                </a:cubicBezTo>
                <a:cubicBezTo>
                  <a:pt x="2839827" y="4730"/>
                  <a:pt x="2839827" y="1455"/>
                  <a:pt x="2844059" y="1455"/>
                </a:cubicBezTo>
                <a:cubicBezTo>
                  <a:pt x="2844066" y="1455"/>
                  <a:pt x="2844231" y="1455"/>
                  <a:pt x="2848292" y="1455"/>
                </a:cubicBezTo>
                <a:cubicBezTo>
                  <a:pt x="2852524" y="4730"/>
                  <a:pt x="2860988" y="4730"/>
                  <a:pt x="2869453" y="1455"/>
                </a:cubicBezTo>
                <a:lnTo>
                  <a:pt x="2869453" y="8004"/>
                </a:lnTo>
                <a:cubicBezTo>
                  <a:pt x="2877917" y="8004"/>
                  <a:pt x="2886382" y="8004"/>
                  <a:pt x="2894846" y="4730"/>
                </a:cubicBezTo>
                <a:cubicBezTo>
                  <a:pt x="2894868" y="4747"/>
                  <a:pt x="2899100" y="8004"/>
                  <a:pt x="2907543" y="8004"/>
                </a:cubicBezTo>
                <a:cubicBezTo>
                  <a:pt x="2907543" y="7979"/>
                  <a:pt x="2907576" y="4730"/>
                  <a:pt x="2916007" y="4730"/>
                </a:cubicBezTo>
                <a:lnTo>
                  <a:pt x="2937168" y="8004"/>
                </a:lnTo>
                <a:cubicBezTo>
                  <a:pt x="2941401" y="11278"/>
                  <a:pt x="2941401" y="11278"/>
                  <a:pt x="2941401" y="14552"/>
                </a:cubicBezTo>
                <a:cubicBezTo>
                  <a:pt x="2945633" y="11278"/>
                  <a:pt x="2949865" y="11278"/>
                  <a:pt x="2954097" y="11278"/>
                </a:cubicBezTo>
                <a:cubicBezTo>
                  <a:pt x="2958330" y="8004"/>
                  <a:pt x="2958330" y="4730"/>
                  <a:pt x="2958330" y="1455"/>
                </a:cubicBezTo>
                <a:cubicBezTo>
                  <a:pt x="2975258" y="4730"/>
                  <a:pt x="2987955" y="4730"/>
                  <a:pt x="3000652" y="8004"/>
                </a:cubicBezTo>
                <a:cubicBezTo>
                  <a:pt x="3000660" y="8004"/>
                  <a:pt x="3004888" y="8001"/>
                  <a:pt x="3009116" y="4730"/>
                </a:cubicBezTo>
                <a:cubicBezTo>
                  <a:pt x="3013349" y="8004"/>
                  <a:pt x="3017581" y="8004"/>
                  <a:pt x="3021813" y="8004"/>
                </a:cubicBezTo>
                <a:cubicBezTo>
                  <a:pt x="3030277" y="11278"/>
                  <a:pt x="3042974" y="11278"/>
                  <a:pt x="3051439" y="11278"/>
                </a:cubicBezTo>
                <a:cubicBezTo>
                  <a:pt x="3051439" y="11281"/>
                  <a:pt x="3051439" y="11388"/>
                  <a:pt x="3051439" y="14552"/>
                </a:cubicBezTo>
                <a:cubicBezTo>
                  <a:pt x="3059903" y="8004"/>
                  <a:pt x="3059903" y="8004"/>
                  <a:pt x="3059903" y="1455"/>
                </a:cubicBezTo>
                <a:cubicBezTo>
                  <a:pt x="3059903" y="1455"/>
                  <a:pt x="3076832" y="4730"/>
                  <a:pt x="3068368" y="4730"/>
                </a:cubicBezTo>
                <a:cubicBezTo>
                  <a:pt x="3064135" y="8004"/>
                  <a:pt x="3064135" y="11278"/>
                  <a:pt x="3064135" y="14552"/>
                </a:cubicBezTo>
                <a:cubicBezTo>
                  <a:pt x="3068368" y="11278"/>
                  <a:pt x="3072600" y="11278"/>
                  <a:pt x="3076832" y="11278"/>
                </a:cubicBezTo>
                <a:cubicBezTo>
                  <a:pt x="3076832" y="11281"/>
                  <a:pt x="3076832" y="11388"/>
                  <a:pt x="3076832" y="14552"/>
                </a:cubicBezTo>
                <a:lnTo>
                  <a:pt x="3089529" y="11278"/>
                </a:lnTo>
                <a:lnTo>
                  <a:pt x="3110690" y="11278"/>
                </a:lnTo>
                <a:cubicBezTo>
                  <a:pt x="3119154" y="8004"/>
                  <a:pt x="3119154" y="11278"/>
                  <a:pt x="3127619" y="11278"/>
                </a:cubicBezTo>
                <a:cubicBezTo>
                  <a:pt x="3136083" y="8004"/>
                  <a:pt x="3136083" y="14552"/>
                  <a:pt x="3144548" y="14552"/>
                </a:cubicBezTo>
                <a:cubicBezTo>
                  <a:pt x="3144566" y="11278"/>
                  <a:pt x="3148789" y="11278"/>
                  <a:pt x="3153012" y="11278"/>
                </a:cubicBezTo>
                <a:cubicBezTo>
                  <a:pt x="3161477" y="8004"/>
                  <a:pt x="3161477" y="11278"/>
                  <a:pt x="3169941" y="11278"/>
                </a:cubicBezTo>
                <a:cubicBezTo>
                  <a:pt x="3169967" y="11258"/>
                  <a:pt x="3174199" y="8004"/>
                  <a:pt x="3182638" y="8004"/>
                </a:cubicBezTo>
                <a:cubicBezTo>
                  <a:pt x="3182642" y="11278"/>
                  <a:pt x="3182773" y="11278"/>
                  <a:pt x="3186870" y="11278"/>
                </a:cubicBezTo>
                <a:cubicBezTo>
                  <a:pt x="3186870" y="8004"/>
                  <a:pt x="3191102" y="8004"/>
                  <a:pt x="3191102" y="4730"/>
                </a:cubicBezTo>
                <a:cubicBezTo>
                  <a:pt x="3199567" y="8004"/>
                  <a:pt x="3212263" y="8004"/>
                  <a:pt x="3220728" y="8004"/>
                </a:cubicBezTo>
                <a:cubicBezTo>
                  <a:pt x="3233425" y="11278"/>
                  <a:pt x="3250354" y="11278"/>
                  <a:pt x="3263050" y="11278"/>
                </a:cubicBezTo>
                <a:cubicBezTo>
                  <a:pt x="3263050" y="11281"/>
                  <a:pt x="3263050" y="11388"/>
                  <a:pt x="3263050" y="14552"/>
                </a:cubicBezTo>
                <a:lnTo>
                  <a:pt x="3274689" y="12915"/>
                </a:lnTo>
                <a:lnTo>
                  <a:pt x="3284211" y="14552"/>
                </a:lnTo>
                <a:cubicBezTo>
                  <a:pt x="3292676" y="14552"/>
                  <a:pt x="3296908" y="14552"/>
                  <a:pt x="3305373" y="14552"/>
                </a:cubicBezTo>
                <a:cubicBezTo>
                  <a:pt x="3309605" y="14552"/>
                  <a:pt x="3309605" y="17826"/>
                  <a:pt x="3322301" y="14552"/>
                </a:cubicBezTo>
                <a:cubicBezTo>
                  <a:pt x="3330766" y="11278"/>
                  <a:pt x="3334998" y="17826"/>
                  <a:pt x="3339230" y="14552"/>
                </a:cubicBezTo>
                <a:cubicBezTo>
                  <a:pt x="3339261" y="14529"/>
                  <a:pt x="3347703" y="8004"/>
                  <a:pt x="3351927" y="8004"/>
                </a:cubicBezTo>
                <a:cubicBezTo>
                  <a:pt x="3351927" y="8022"/>
                  <a:pt x="3351939" y="14552"/>
                  <a:pt x="3360392" y="14552"/>
                </a:cubicBezTo>
                <a:cubicBezTo>
                  <a:pt x="3364624" y="11278"/>
                  <a:pt x="3364624" y="11278"/>
                  <a:pt x="3368856" y="8004"/>
                </a:cubicBezTo>
                <a:cubicBezTo>
                  <a:pt x="3368856" y="7999"/>
                  <a:pt x="3368856" y="7876"/>
                  <a:pt x="3368856" y="4730"/>
                </a:cubicBezTo>
                <a:cubicBezTo>
                  <a:pt x="3373088" y="8004"/>
                  <a:pt x="3377320" y="8004"/>
                  <a:pt x="3381553" y="8004"/>
                </a:cubicBezTo>
                <a:cubicBezTo>
                  <a:pt x="3385785" y="8004"/>
                  <a:pt x="3385785" y="8004"/>
                  <a:pt x="3390017" y="4730"/>
                </a:cubicBezTo>
                <a:cubicBezTo>
                  <a:pt x="3390017" y="8004"/>
                  <a:pt x="3394249" y="8004"/>
                  <a:pt x="3394249" y="11278"/>
                </a:cubicBezTo>
                <a:cubicBezTo>
                  <a:pt x="3398482" y="11278"/>
                  <a:pt x="3402714" y="11278"/>
                  <a:pt x="3406946" y="11278"/>
                </a:cubicBezTo>
                <a:cubicBezTo>
                  <a:pt x="3411178" y="8004"/>
                  <a:pt x="3415411" y="11278"/>
                  <a:pt x="3419643" y="11278"/>
                </a:cubicBezTo>
                <a:cubicBezTo>
                  <a:pt x="3419643" y="8004"/>
                  <a:pt x="3419643" y="4730"/>
                  <a:pt x="3415411" y="1455"/>
                </a:cubicBezTo>
                <a:cubicBezTo>
                  <a:pt x="3419643" y="1455"/>
                  <a:pt x="3423875" y="1455"/>
                  <a:pt x="3428107" y="1455"/>
                </a:cubicBezTo>
                <a:lnTo>
                  <a:pt x="3436572" y="4730"/>
                </a:lnTo>
                <a:cubicBezTo>
                  <a:pt x="3436572" y="8004"/>
                  <a:pt x="3436572" y="8004"/>
                  <a:pt x="3436572" y="11278"/>
                </a:cubicBezTo>
                <a:cubicBezTo>
                  <a:pt x="3445036" y="11278"/>
                  <a:pt x="3453501" y="8004"/>
                  <a:pt x="3461965" y="8004"/>
                </a:cubicBezTo>
                <a:lnTo>
                  <a:pt x="3461965" y="14552"/>
                </a:lnTo>
                <a:cubicBezTo>
                  <a:pt x="3470430" y="14552"/>
                  <a:pt x="3487358" y="8004"/>
                  <a:pt x="3508520" y="11278"/>
                </a:cubicBezTo>
                <a:cubicBezTo>
                  <a:pt x="3508520" y="11281"/>
                  <a:pt x="3508520" y="11388"/>
                  <a:pt x="3508520" y="14552"/>
                </a:cubicBezTo>
                <a:cubicBezTo>
                  <a:pt x="3516984" y="14552"/>
                  <a:pt x="3525449" y="14552"/>
                  <a:pt x="3533913" y="14552"/>
                </a:cubicBezTo>
                <a:cubicBezTo>
                  <a:pt x="3538145" y="14552"/>
                  <a:pt x="3538145" y="14552"/>
                  <a:pt x="3542377" y="14552"/>
                </a:cubicBezTo>
                <a:cubicBezTo>
                  <a:pt x="3550842" y="11278"/>
                  <a:pt x="3559306" y="11278"/>
                  <a:pt x="3567771" y="11278"/>
                </a:cubicBezTo>
                <a:cubicBezTo>
                  <a:pt x="3588932" y="11278"/>
                  <a:pt x="3605861" y="11278"/>
                  <a:pt x="3627022" y="14552"/>
                </a:cubicBezTo>
                <a:cubicBezTo>
                  <a:pt x="3635487" y="8004"/>
                  <a:pt x="3639719" y="14552"/>
                  <a:pt x="3639719" y="14552"/>
                </a:cubicBezTo>
                <a:cubicBezTo>
                  <a:pt x="3643951" y="11278"/>
                  <a:pt x="3648183" y="11278"/>
                  <a:pt x="3656648" y="11278"/>
                </a:cubicBezTo>
                <a:cubicBezTo>
                  <a:pt x="3656648" y="11281"/>
                  <a:pt x="3656648" y="11388"/>
                  <a:pt x="3656648" y="14552"/>
                </a:cubicBezTo>
                <a:cubicBezTo>
                  <a:pt x="3656653" y="14552"/>
                  <a:pt x="3656807" y="14552"/>
                  <a:pt x="3660880" y="14552"/>
                </a:cubicBezTo>
                <a:cubicBezTo>
                  <a:pt x="3660893" y="14532"/>
                  <a:pt x="3665125" y="8009"/>
                  <a:pt x="3673577" y="11278"/>
                </a:cubicBezTo>
                <a:cubicBezTo>
                  <a:pt x="3677809" y="11278"/>
                  <a:pt x="3673577" y="17826"/>
                  <a:pt x="3682041" y="14552"/>
                </a:cubicBezTo>
                <a:lnTo>
                  <a:pt x="3686273" y="11278"/>
                </a:lnTo>
                <a:cubicBezTo>
                  <a:pt x="3690506" y="11278"/>
                  <a:pt x="3694738" y="11278"/>
                  <a:pt x="3698970" y="11278"/>
                </a:cubicBezTo>
                <a:cubicBezTo>
                  <a:pt x="3703202" y="8022"/>
                  <a:pt x="3703226" y="11278"/>
                  <a:pt x="3711667" y="11278"/>
                </a:cubicBezTo>
                <a:cubicBezTo>
                  <a:pt x="3728596" y="8004"/>
                  <a:pt x="3741292" y="8004"/>
                  <a:pt x="3753989" y="8004"/>
                </a:cubicBezTo>
                <a:cubicBezTo>
                  <a:pt x="3762453" y="11278"/>
                  <a:pt x="3770918" y="8004"/>
                  <a:pt x="3783615" y="8004"/>
                </a:cubicBezTo>
                <a:cubicBezTo>
                  <a:pt x="3787847" y="11278"/>
                  <a:pt x="3792079" y="11278"/>
                  <a:pt x="3796311" y="11278"/>
                </a:cubicBezTo>
                <a:cubicBezTo>
                  <a:pt x="3796311" y="11281"/>
                  <a:pt x="3796311" y="11388"/>
                  <a:pt x="3796311" y="14552"/>
                </a:cubicBezTo>
                <a:cubicBezTo>
                  <a:pt x="3800544" y="14552"/>
                  <a:pt x="3804776" y="14552"/>
                  <a:pt x="3809008" y="14552"/>
                </a:cubicBezTo>
                <a:lnTo>
                  <a:pt x="3813240" y="14552"/>
                </a:lnTo>
                <a:cubicBezTo>
                  <a:pt x="3813246" y="14552"/>
                  <a:pt x="3813396" y="14552"/>
                  <a:pt x="3817472" y="14552"/>
                </a:cubicBezTo>
                <a:cubicBezTo>
                  <a:pt x="3817476" y="11278"/>
                  <a:pt x="3817603" y="11278"/>
                  <a:pt x="3821705" y="11278"/>
                </a:cubicBezTo>
                <a:cubicBezTo>
                  <a:pt x="3821705" y="11290"/>
                  <a:pt x="3821712" y="14552"/>
                  <a:pt x="3825937" y="14552"/>
                </a:cubicBezTo>
                <a:cubicBezTo>
                  <a:pt x="3834401" y="14552"/>
                  <a:pt x="3842866" y="14552"/>
                  <a:pt x="3851330" y="14552"/>
                </a:cubicBezTo>
                <a:cubicBezTo>
                  <a:pt x="3859795" y="11278"/>
                  <a:pt x="3868259" y="14552"/>
                  <a:pt x="3876724" y="14552"/>
                </a:cubicBezTo>
                <a:cubicBezTo>
                  <a:pt x="3889420" y="11278"/>
                  <a:pt x="3902117" y="11278"/>
                  <a:pt x="3910582" y="11278"/>
                </a:cubicBezTo>
                <a:cubicBezTo>
                  <a:pt x="3910582" y="11281"/>
                  <a:pt x="3910582" y="11388"/>
                  <a:pt x="3910582" y="14552"/>
                </a:cubicBezTo>
                <a:lnTo>
                  <a:pt x="3919046" y="14552"/>
                </a:lnTo>
                <a:cubicBezTo>
                  <a:pt x="3923278" y="17826"/>
                  <a:pt x="3948672" y="11278"/>
                  <a:pt x="3961368" y="14552"/>
                </a:cubicBezTo>
                <a:cubicBezTo>
                  <a:pt x="3965601" y="14552"/>
                  <a:pt x="3974065" y="14552"/>
                  <a:pt x="3982529" y="14552"/>
                </a:cubicBezTo>
                <a:cubicBezTo>
                  <a:pt x="3982533" y="17826"/>
                  <a:pt x="3982661" y="17826"/>
                  <a:pt x="3986762" y="17826"/>
                </a:cubicBezTo>
                <a:cubicBezTo>
                  <a:pt x="3990994" y="14552"/>
                  <a:pt x="3990994" y="14552"/>
                  <a:pt x="3995226" y="11278"/>
                </a:cubicBezTo>
                <a:cubicBezTo>
                  <a:pt x="4003691" y="11278"/>
                  <a:pt x="4012155" y="11278"/>
                  <a:pt x="4020620" y="14552"/>
                </a:cubicBezTo>
                <a:cubicBezTo>
                  <a:pt x="4024852" y="11278"/>
                  <a:pt x="4024852" y="11278"/>
                  <a:pt x="4029084" y="11278"/>
                </a:cubicBezTo>
                <a:lnTo>
                  <a:pt x="4036490" y="9641"/>
                </a:lnTo>
                <a:cubicBezTo>
                  <a:pt x="4040723" y="8822"/>
                  <a:pt x="4039665" y="8004"/>
                  <a:pt x="4041781" y="8004"/>
                </a:cubicBezTo>
                <a:lnTo>
                  <a:pt x="4052890" y="9641"/>
                </a:lnTo>
                <a:cubicBezTo>
                  <a:pt x="4071406" y="14552"/>
                  <a:pt x="4088335" y="8004"/>
                  <a:pt x="4088335" y="8004"/>
                </a:cubicBezTo>
                <a:cubicBezTo>
                  <a:pt x="4096800" y="8004"/>
                  <a:pt x="4101032" y="8004"/>
                  <a:pt x="4109496" y="8004"/>
                </a:cubicBezTo>
                <a:cubicBezTo>
                  <a:pt x="4126425" y="11278"/>
                  <a:pt x="4147586" y="11278"/>
                  <a:pt x="4168748" y="11278"/>
                </a:cubicBezTo>
                <a:cubicBezTo>
                  <a:pt x="4168748" y="11284"/>
                  <a:pt x="4168748" y="11421"/>
                  <a:pt x="4168748" y="14552"/>
                </a:cubicBezTo>
                <a:cubicBezTo>
                  <a:pt x="4189909" y="11278"/>
                  <a:pt x="4215302" y="8004"/>
                  <a:pt x="4236463" y="4730"/>
                </a:cubicBezTo>
                <a:cubicBezTo>
                  <a:pt x="4236463" y="8004"/>
                  <a:pt x="4236463" y="8004"/>
                  <a:pt x="4236463" y="11278"/>
                </a:cubicBezTo>
                <a:lnTo>
                  <a:pt x="4244928" y="11278"/>
                </a:lnTo>
                <a:cubicBezTo>
                  <a:pt x="4244928" y="8004"/>
                  <a:pt x="4244928" y="8004"/>
                  <a:pt x="4244928" y="4730"/>
                </a:cubicBezTo>
                <a:cubicBezTo>
                  <a:pt x="4257625" y="4730"/>
                  <a:pt x="4266089" y="4730"/>
                  <a:pt x="4278786" y="4730"/>
                </a:cubicBezTo>
                <a:cubicBezTo>
                  <a:pt x="4278786" y="8004"/>
                  <a:pt x="4278786" y="8004"/>
                  <a:pt x="4283018" y="11278"/>
                </a:cubicBezTo>
                <a:cubicBezTo>
                  <a:pt x="4283030" y="11278"/>
                  <a:pt x="4287256" y="11278"/>
                  <a:pt x="4291482" y="11278"/>
                </a:cubicBezTo>
                <a:cubicBezTo>
                  <a:pt x="4291482" y="11284"/>
                  <a:pt x="4291482" y="11421"/>
                  <a:pt x="4291482" y="14552"/>
                </a:cubicBezTo>
                <a:cubicBezTo>
                  <a:pt x="4291487" y="14552"/>
                  <a:pt x="4291616" y="14552"/>
                  <a:pt x="4295715" y="14552"/>
                </a:cubicBezTo>
                <a:cubicBezTo>
                  <a:pt x="4304179" y="11278"/>
                  <a:pt x="4316876" y="11278"/>
                  <a:pt x="4325340" y="11278"/>
                </a:cubicBezTo>
                <a:cubicBezTo>
                  <a:pt x="4325352" y="11288"/>
                  <a:pt x="4329585" y="14552"/>
                  <a:pt x="4338037" y="14552"/>
                </a:cubicBezTo>
                <a:cubicBezTo>
                  <a:pt x="4338037" y="11278"/>
                  <a:pt x="4342269" y="11278"/>
                  <a:pt x="4342269" y="8004"/>
                </a:cubicBezTo>
                <a:cubicBezTo>
                  <a:pt x="4350734" y="8004"/>
                  <a:pt x="4363430" y="11278"/>
                  <a:pt x="4371895" y="11278"/>
                </a:cubicBezTo>
                <a:lnTo>
                  <a:pt x="4376127" y="14552"/>
                </a:lnTo>
                <a:cubicBezTo>
                  <a:pt x="4397288" y="14552"/>
                  <a:pt x="4409985" y="14552"/>
                  <a:pt x="4426914" y="14552"/>
                </a:cubicBezTo>
                <a:cubicBezTo>
                  <a:pt x="4426914" y="14529"/>
                  <a:pt x="4426929" y="11267"/>
                  <a:pt x="4431146" y="8004"/>
                </a:cubicBezTo>
                <a:cubicBezTo>
                  <a:pt x="4443843" y="8004"/>
                  <a:pt x="4456539" y="8004"/>
                  <a:pt x="4473468" y="8004"/>
                </a:cubicBezTo>
                <a:cubicBezTo>
                  <a:pt x="4473468" y="7996"/>
                  <a:pt x="4473468" y="7841"/>
                  <a:pt x="4473468" y="4730"/>
                </a:cubicBezTo>
                <a:cubicBezTo>
                  <a:pt x="4486165" y="8004"/>
                  <a:pt x="4490397" y="8004"/>
                  <a:pt x="4498862" y="8004"/>
                </a:cubicBezTo>
                <a:cubicBezTo>
                  <a:pt x="4503094" y="11278"/>
                  <a:pt x="4507326" y="11278"/>
                  <a:pt x="4511558" y="11278"/>
                </a:cubicBezTo>
                <a:cubicBezTo>
                  <a:pt x="4511558" y="11285"/>
                  <a:pt x="4511558" y="11432"/>
                  <a:pt x="4511558" y="14552"/>
                </a:cubicBezTo>
                <a:lnTo>
                  <a:pt x="4528487" y="14552"/>
                </a:lnTo>
                <a:lnTo>
                  <a:pt x="4535894" y="15780"/>
                </a:lnTo>
                <a:cubicBezTo>
                  <a:pt x="4549649" y="11278"/>
                  <a:pt x="4562345" y="14552"/>
                  <a:pt x="4562345" y="14552"/>
                </a:cubicBezTo>
                <a:cubicBezTo>
                  <a:pt x="4570810" y="11278"/>
                  <a:pt x="4583506" y="11278"/>
                  <a:pt x="4591971" y="11278"/>
                </a:cubicBezTo>
                <a:cubicBezTo>
                  <a:pt x="4600435" y="8004"/>
                  <a:pt x="4608900" y="8004"/>
                  <a:pt x="4621596" y="8004"/>
                </a:cubicBezTo>
                <a:cubicBezTo>
                  <a:pt x="4621600" y="11278"/>
                  <a:pt x="4621719" y="11278"/>
                  <a:pt x="4625829" y="11278"/>
                </a:cubicBezTo>
                <a:cubicBezTo>
                  <a:pt x="4625849" y="8004"/>
                  <a:pt x="4630071" y="8004"/>
                  <a:pt x="4634293" y="8004"/>
                </a:cubicBezTo>
                <a:cubicBezTo>
                  <a:pt x="4634293" y="7996"/>
                  <a:pt x="4634293" y="7841"/>
                  <a:pt x="4634293" y="4730"/>
                </a:cubicBezTo>
                <a:cubicBezTo>
                  <a:pt x="4651222" y="1455"/>
                  <a:pt x="4668151" y="8004"/>
                  <a:pt x="4680848" y="1455"/>
                </a:cubicBezTo>
                <a:cubicBezTo>
                  <a:pt x="4689312" y="4730"/>
                  <a:pt x="4689312" y="8004"/>
                  <a:pt x="4689312" y="11278"/>
                </a:cubicBezTo>
                <a:cubicBezTo>
                  <a:pt x="4693544" y="8004"/>
                  <a:pt x="4693544" y="4730"/>
                  <a:pt x="4693544" y="1455"/>
                </a:cubicBezTo>
                <a:cubicBezTo>
                  <a:pt x="4697777" y="1455"/>
                  <a:pt x="4702009" y="1455"/>
                  <a:pt x="4706241" y="1455"/>
                </a:cubicBezTo>
                <a:cubicBezTo>
                  <a:pt x="4710473" y="1455"/>
                  <a:pt x="4710473" y="4730"/>
                  <a:pt x="4710473" y="8004"/>
                </a:cubicBezTo>
                <a:cubicBezTo>
                  <a:pt x="4718938" y="8004"/>
                  <a:pt x="4752796" y="4730"/>
                  <a:pt x="4769725" y="8004"/>
                </a:cubicBezTo>
                <a:cubicBezTo>
                  <a:pt x="4778189" y="11278"/>
                  <a:pt x="4795118" y="17826"/>
                  <a:pt x="4812047" y="14552"/>
                </a:cubicBezTo>
                <a:cubicBezTo>
                  <a:pt x="4812081" y="14526"/>
                  <a:pt x="4820520" y="7997"/>
                  <a:pt x="4824744" y="4730"/>
                </a:cubicBezTo>
                <a:cubicBezTo>
                  <a:pt x="4828976" y="11278"/>
                  <a:pt x="4828976" y="11278"/>
                  <a:pt x="4828976" y="14552"/>
                </a:cubicBezTo>
                <a:lnTo>
                  <a:pt x="4837440" y="4730"/>
                </a:lnTo>
                <a:lnTo>
                  <a:pt x="4850137" y="8004"/>
                </a:lnTo>
                <a:cubicBezTo>
                  <a:pt x="4867066" y="8004"/>
                  <a:pt x="4883995" y="8004"/>
                  <a:pt x="4905156" y="8004"/>
                </a:cubicBezTo>
                <a:cubicBezTo>
                  <a:pt x="4909388" y="11278"/>
                  <a:pt x="4913620" y="11278"/>
                  <a:pt x="4922085" y="11278"/>
                </a:cubicBezTo>
                <a:cubicBezTo>
                  <a:pt x="4922085" y="11295"/>
                  <a:pt x="4922095" y="14552"/>
                  <a:pt x="4926317" y="14552"/>
                </a:cubicBezTo>
                <a:cubicBezTo>
                  <a:pt x="4934782" y="14552"/>
                  <a:pt x="4955943" y="11278"/>
                  <a:pt x="4968639" y="14552"/>
                </a:cubicBezTo>
                <a:lnTo>
                  <a:pt x="4985568" y="14552"/>
                </a:lnTo>
                <a:cubicBezTo>
                  <a:pt x="4989801" y="17826"/>
                  <a:pt x="4994033" y="17826"/>
                  <a:pt x="5002497" y="14552"/>
                </a:cubicBezTo>
                <a:cubicBezTo>
                  <a:pt x="5004613" y="12915"/>
                  <a:pt x="5004613" y="12915"/>
                  <a:pt x="5006729" y="11278"/>
                </a:cubicBezTo>
                <a:cubicBezTo>
                  <a:pt x="5010962" y="8004"/>
                  <a:pt x="5027891" y="11278"/>
                  <a:pt x="5036355" y="11278"/>
                </a:cubicBezTo>
                <a:cubicBezTo>
                  <a:pt x="5057516" y="4730"/>
                  <a:pt x="5082910" y="11278"/>
                  <a:pt x="5099839" y="11278"/>
                </a:cubicBezTo>
                <a:cubicBezTo>
                  <a:pt x="5099839" y="8004"/>
                  <a:pt x="5099839" y="4730"/>
                  <a:pt x="5099839" y="1455"/>
                </a:cubicBezTo>
                <a:cubicBezTo>
                  <a:pt x="5099844" y="1455"/>
                  <a:pt x="5099984" y="1455"/>
                  <a:pt x="5104071" y="1455"/>
                </a:cubicBezTo>
                <a:cubicBezTo>
                  <a:pt x="5104071" y="4730"/>
                  <a:pt x="5108303" y="4730"/>
                  <a:pt x="5108303" y="11278"/>
                </a:cubicBezTo>
                <a:cubicBezTo>
                  <a:pt x="5116767" y="11278"/>
                  <a:pt x="5116767" y="11278"/>
                  <a:pt x="5125232" y="8004"/>
                </a:cubicBezTo>
                <a:cubicBezTo>
                  <a:pt x="5125232" y="7996"/>
                  <a:pt x="5125232" y="7841"/>
                  <a:pt x="5125232" y="4730"/>
                </a:cubicBezTo>
                <a:cubicBezTo>
                  <a:pt x="5129464" y="4730"/>
                  <a:pt x="5133696" y="11278"/>
                  <a:pt x="5133696" y="11278"/>
                </a:cubicBezTo>
                <a:cubicBezTo>
                  <a:pt x="5142161" y="11278"/>
                  <a:pt x="5146393" y="8004"/>
                  <a:pt x="5154858" y="8004"/>
                </a:cubicBezTo>
                <a:cubicBezTo>
                  <a:pt x="5154881" y="8022"/>
                  <a:pt x="5159113" y="11278"/>
                  <a:pt x="5167554" y="11278"/>
                </a:cubicBezTo>
                <a:cubicBezTo>
                  <a:pt x="5171786" y="8004"/>
                  <a:pt x="5171786" y="8004"/>
                  <a:pt x="5171786" y="4730"/>
                </a:cubicBezTo>
                <a:cubicBezTo>
                  <a:pt x="5180251" y="4730"/>
                  <a:pt x="5180251" y="8004"/>
                  <a:pt x="5188715" y="8004"/>
                </a:cubicBezTo>
                <a:cubicBezTo>
                  <a:pt x="5188715" y="7996"/>
                  <a:pt x="5188715" y="7841"/>
                  <a:pt x="5188715" y="4730"/>
                </a:cubicBezTo>
                <a:cubicBezTo>
                  <a:pt x="5197180" y="4730"/>
                  <a:pt x="5197180" y="11278"/>
                  <a:pt x="5205644" y="11278"/>
                </a:cubicBezTo>
                <a:cubicBezTo>
                  <a:pt x="5209877" y="8004"/>
                  <a:pt x="5209877" y="8004"/>
                  <a:pt x="5209877" y="4730"/>
                </a:cubicBezTo>
                <a:cubicBezTo>
                  <a:pt x="5218341" y="8004"/>
                  <a:pt x="5222573" y="8004"/>
                  <a:pt x="5231038" y="8004"/>
                </a:cubicBezTo>
                <a:cubicBezTo>
                  <a:pt x="5231038" y="7996"/>
                  <a:pt x="5231038" y="7841"/>
                  <a:pt x="5231038" y="4730"/>
                </a:cubicBezTo>
                <a:cubicBezTo>
                  <a:pt x="5235270" y="4730"/>
                  <a:pt x="5239502" y="4730"/>
                  <a:pt x="5243734" y="4730"/>
                </a:cubicBezTo>
                <a:cubicBezTo>
                  <a:pt x="5243738" y="8004"/>
                  <a:pt x="5243855" y="8004"/>
                  <a:pt x="5247967" y="8004"/>
                </a:cubicBezTo>
                <a:cubicBezTo>
                  <a:pt x="5247967" y="7996"/>
                  <a:pt x="5247967" y="7841"/>
                  <a:pt x="5247967" y="4730"/>
                </a:cubicBezTo>
                <a:cubicBezTo>
                  <a:pt x="5252199" y="4730"/>
                  <a:pt x="5256431" y="4730"/>
                  <a:pt x="5264896" y="4730"/>
                </a:cubicBezTo>
                <a:cubicBezTo>
                  <a:pt x="5264896" y="8004"/>
                  <a:pt x="5264896" y="8004"/>
                  <a:pt x="5264896" y="11278"/>
                </a:cubicBezTo>
                <a:cubicBezTo>
                  <a:pt x="5269128" y="11278"/>
                  <a:pt x="5277592" y="11278"/>
                  <a:pt x="5281824" y="14552"/>
                </a:cubicBezTo>
                <a:cubicBezTo>
                  <a:pt x="5281824" y="14525"/>
                  <a:pt x="5281860" y="11278"/>
                  <a:pt x="5290289" y="11278"/>
                </a:cubicBezTo>
                <a:cubicBezTo>
                  <a:pt x="5290289" y="11294"/>
                  <a:pt x="5290309" y="14552"/>
                  <a:pt x="5298753" y="14552"/>
                </a:cubicBezTo>
                <a:cubicBezTo>
                  <a:pt x="5298753" y="14525"/>
                  <a:pt x="5298789" y="11278"/>
                  <a:pt x="5307218" y="11278"/>
                </a:cubicBezTo>
                <a:cubicBezTo>
                  <a:pt x="5307218" y="11285"/>
                  <a:pt x="5307218" y="11432"/>
                  <a:pt x="5307218" y="14552"/>
                </a:cubicBezTo>
                <a:cubicBezTo>
                  <a:pt x="5311450" y="14552"/>
                  <a:pt x="5311450" y="14552"/>
                  <a:pt x="5315682" y="14552"/>
                </a:cubicBezTo>
                <a:cubicBezTo>
                  <a:pt x="5319915" y="17826"/>
                  <a:pt x="5328379" y="11278"/>
                  <a:pt x="5336843" y="14552"/>
                </a:cubicBezTo>
                <a:lnTo>
                  <a:pt x="5345308" y="11278"/>
                </a:lnTo>
                <a:cubicBezTo>
                  <a:pt x="5358005" y="11278"/>
                  <a:pt x="5370701" y="11278"/>
                  <a:pt x="5387630" y="11278"/>
                </a:cubicBezTo>
                <a:cubicBezTo>
                  <a:pt x="5387630" y="11285"/>
                  <a:pt x="5387630" y="11432"/>
                  <a:pt x="5387630" y="14552"/>
                </a:cubicBezTo>
                <a:lnTo>
                  <a:pt x="5395037" y="12915"/>
                </a:lnTo>
                <a:cubicBezTo>
                  <a:pt x="5404559" y="11278"/>
                  <a:pt x="5413024" y="11278"/>
                  <a:pt x="5425720" y="11278"/>
                </a:cubicBezTo>
                <a:cubicBezTo>
                  <a:pt x="5425720" y="11295"/>
                  <a:pt x="5425731" y="14552"/>
                  <a:pt x="5429953" y="14552"/>
                </a:cubicBezTo>
                <a:cubicBezTo>
                  <a:pt x="5438417" y="17826"/>
                  <a:pt x="5442649" y="14552"/>
                  <a:pt x="5442649" y="14552"/>
                </a:cubicBezTo>
                <a:cubicBezTo>
                  <a:pt x="5463810" y="11278"/>
                  <a:pt x="5489204" y="14552"/>
                  <a:pt x="5497668" y="17826"/>
                </a:cubicBezTo>
                <a:cubicBezTo>
                  <a:pt x="5506133" y="11278"/>
                  <a:pt x="5514597" y="11278"/>
                  <a:pt x="5518829" y="8004"/>
                </a:cubicBezTo>
                <a:cubicBezTo>
                  <a:pt x="5518852" y="8027"/>
                  <a:pt x="5531522" y="21095"/>
                  <a:pt x="5527294" y="14552"/>
                </a:cubicBezTo>
                <a:cubicBezTo>
                  <a:pt x="5535758" y="8004"/>
                  <a:pt x="5535758" y="8004"/>
                  <a:pt x="5539991" y="4730"/>
                </a:cubicBezTo>
                <a:cubicBezTo>
                  <a:pt x="5540007" y="4730"/>
                  <a:pt x="5544231" y="4730"/>
                  <a:pt x="5548455" y="4730"/>
                </a:cubicBezTo>
                <a:cubicBezTo>
                  <a:pt x="5547397" y="9641"/>
                  <a:pt x="5548455" y="9641"/>
                  <a:pt x="5552687" y="11278"/>
                </a:cubicBezTo>
                <a:cubicBezTo>
                  <a:pt x="5552687" y="11285"/>
                  <a:pt x="5552687" y="11432"/>
                  <a:pt x="5552687" y="14552"/>
                </a:cubicBezTo>
                <a:cubicBezTo>
                  <a:pt x="5552694" y="14552"/>
                  <a:pt x="5552844" y="14552"/>
                  <a:pt x="5556919" y="14552"/>
                </a:cubicBezTo>
                <a:cubicBezTo>
                  <a:pt x="5556919" y="11278"/>
                  <a:pt x="5556919" y="8004"/>
                  <a:pt x="5556919" y="4730"/>
                </a:cubicBezTo>
                <a:cubicBezTo>
                  <a:pt x="5561152" y="4730"/>
                  <a:pt x="5569616" y="4730"/>
                  <a:pt x="5578081" y="4730"/>
                </a:cubicBezTo>
                <a:cubicBezTo>
                  <a:pt x="5578081" y="8004"/>
                  <a:pt x="5578081" y="8004"/>
                  <a:pt x="5582313" y="11278"/>
                </a:cubicBezTo>
                <a:cubicBezTo>
                  <a:pt x="5599242" y="11278"/>
                  <a:pt x="5611938" y="11278"/>
                  <a:pt x="5628867" y="11278"/>
                </a:cubicBezTo>
                <a:lnTo>
                  <a:pt x="5638390" y="10050"/>
                </a:lnTo>
                <a:cubicBezTo>
                  <a:pt x="5639448" y="11278"/>
                  <a:pt x="5639448" y="12915"/>
                  <a:pt x="5641564" y="14552"/>
                </a:cubicBezTo>
                <a:cubicBezTo>
                  <a:pt x="5645796" y="14552"/>
                  <a:pt x="5650029" y="14552"/>
                  <a:pt x="5654261" y="14552"/>
                </a:cubicBezTo>
                <a:cubicBezTo>
                  <a:pt x="5654261" y="11278"/>
                  <a:pt x="5654261" y="11278"/>
                  <a:pt x="5654261" y="8004"/>
                </a:cubicBezTo>
                <a:lnTo>
                  <a:pt x="5661667" y="11278"/>
                </a:lnTo>
                <a:cubicBezTo>
                  <a:pt x="5662725" y="12097"/>
                  <a:pt x="5662725" y="12915"/>
                  <a:pt x="5662725" y="14552"/>
                </a:cubicBezTo>
                <a:cubicBezTo>
                  <a:pt x="5671190" y="11278"/>
                  <a:pt x="5683886" y="8004"/>
                  <a:pt x="5692351" y="11278"/>
                </a:cubicBezTo>
                <a:cubicBezTo>
                  <a:pt x="5692351" y="11285"/>
                  <a:pt x="5692351" y="11432"/>
                  <a:pt x="5692351" y="14552"/>
                </a:cubicBezTo>
                <a:cubicBezTo>
                  <a:pt x="5696583" y="14552"/>
                  <a:pt x="5696583" y="14552"/>
                  <a:pt x="5700815" y="14552"/>
                </a:cubicBezTo>
                <a:cubicBezTo>
                  <a:pt x="5709280" y="11278"/>
                  <a:pt x="5717744" y="11278"/>
                  <a:pt x="5726209" y="11278"/>
                </a:cubicBezTo>
                <a:cubicBezTo>
                  <a:pt x="5730441" y="11278"/>
                  <a:pt x="5734673" y="11278"/>
                  <a:pt x="5743138" y="14552"/>
                </a:cubicBezTo>
                <a:cubicBezTo>
                  <a:pt x="5743138" y="11278"/>
                  <a:pt x="5747370" y="8004"/>
                  <a:pt x="5751602" y="4730"/>
                </a:cubicBezTo>
                <a:cubicBezTo>
                  <a:pt x="5755834" y="8004"/>
                  <a:pt x="5760067" y="8004"/>
                  <a:pt x="5764299" y="8004"/>
                </a:cubicBezTo>
                <a:cubicBezTo>
                  <a:pt x="5764299" y="7996"/>
                  <a:pt x="5764299" y="7841"/>
                  <a:pt x="5764299" y="4730"/>
                </a:cubicBezTo>
                <a:cubicBezTo>
                  <a:pt x="5781228" y="4730"/>
                  <a:pt x="5785460" y="4730"/>
                  <a:pt x="5798157" y="4730"/>
                </a:cubicBezTo>
                <a:lnTo>
                  <a:pt x="5806621" y="1455"/>
                </a:lnTo>
                <a:cubicBezTo>
                  <a:pt x="5808737" y="3093"/>
                  <a:pt x="5808737" y="3093"/>
                  <a:pt x="5810853" y="4730"/>
                </a:cubicBezTo>
                <a:cubicBezTo>
                  <a:pt x="5815086" y="8004"/>
                  <a:pt x="5819318" y="8004"/>
                  <a:pt x="5823550" y="4730"/>
                </a:cubicBezTo>
                <a:lnTo>
                  <a:pt x="5832015" y="8004"/>
                </a:lnTo>
                <a:cubicBezTo>
                  <a:pt x="5857408" y="14552"/>
                  <a:pt x="5903962" y="8004"/>
                  <a:pt x="5920891" y="4730"/>
                </a:cubicBezTo>
                <a:cubicBezTo>
                  <a:pt x="5929356" y="8004"/>
                  <a:pt x="5937820" y="8004"/>
                  <a:pt x="5946285" y="8004"/>
                </a:cubicBezTo>
                <a:cubicBezTo>
                  <a:pt x="5946285" y="11278"/>
                  <a:pt x="5950517" y="11278"/>
                  <a:pt x="5950517" y="14552"/>
                </a:cubicBezTo>
                <a:cubicBezTo>
                  <a:pt x="5958981" y="11278"/>
                  <a:pt x="5971678" y="11278"/>
                  <a:pt x="5980143" y="11278"/>
                </a:cubicBezTo>
                <a:cubicBezTo>
                  <a:pt x="5980143" y="8004"/>
                  <a:pt x="5980143" y="8004"/>
                  <a:pt x="5980143" y="4730"/>
                </a:cubicBezTo>
                <a:lnTo>
                  <a:pt x="5988607" y="4730"/>
                </a:lnTo>
                <a:cubicBezTo>
                  <a:pt x="5988607" y="8004"/>
                  <a:pt x="5988607" y="11278"/>
                  <a:pt x="5988607" y="14552"/>
                </a:cubicBezTo>
                <a:cubicBezTo>
                  <a:pt x="5997072" y="11278"/>
                  <a:pt x="6001304" y="11278"/>
                  <a:pt x="6005536" y="11278"/>
                </a:cubicBezTo>
                <a:lnTo>
                  <a:pt x="6022465" y="11278"/>
                </a:lnTo>
                <a:cubicBezTo>
                  <a:pt x="6039394" y="8004"/>
                  <a:pt x="6056323" y="11278"/>
                  <a:pt x="6077484" y="11278"/>
                </a:cubicBezTo>
                <a:cubicBezTo>
                  <a:pt x="6077501" y="11291"/>
                  <a:pt x="6081733" y="14552"/>
                  <a:pt x="6090181" y="14552"/>
                </a:cubicBezTo>
                <a:cubicBezTo>
                  <a:pt x="6107110" y="11278"/>
                  <a:pt x="6128271" y="11278"/>
                  <a:pt x="6145200" y="11278"/>
                </a:cubicBezTo>
                <a:cubicBezTo>
                  <a:pt x="6149432" y="8004"/>
                  <a:pt x="6149432" y="8004"/>
                  <a:pt x="6149432" y="4730"/>
                </a:cubicBezTo>
                <a:lnTo>
                  <a:pt x="6156838" y="6367"/>
                </a:lnTo>
                <a:cubicBezTo>
                  <a:pt x="6162129" y="7998"/>
                  <a:pt x="6162129" y="7867"/>
                  <a:pt x="6162129" y="4730"/>
                </a:cubicBezTo>
                <a:cubicBezTo>
                  <a:pt x="6179057" y="8004"/>
                  <a:pt x="6191754" y="8004"/>
                  <a:pt x="6208683" y="8004"/>
                </a:cubicBezTo>
                <a:cubicBezTo>
                  <a:pt x="6212915" y="11278"/>
                  <a:pt x="6217148" y="8004"/>
                  <a:pt x="6225612" y="8004"/>
                </a:cubicBezTo>
                <a:cubicBezTo>
                  <a:pt x="6234076" y="11278"/>
                  <a:pt x="6242541" y="11278"/>
                  <a:pt x="6251005" y="11278"/>
                </a:cubicBezTo>
                <a:cubicBezTo>
                  <a:pt x="6251005" y="11252"/>
                  <a:pt x="6251057" y="7990"/>
                  <a:pt x="6263702" y="4730"/>
                </a:cubicBezTo>
                <a:cubicBezTo>
                  <a:pt x="6263702" y="8004"/>
                  <a:pt x="6267934" y="11278"/>
                  <a:pt x="6267934" y="14552"/>
                </a:cubicBezTo>
                <a:cubicBezTo>
                  <a:pt x="6272167" y="14552"/>
                  <a:pt x="6272167" y="14552"/>
                  <a:pt x="6276399" y="14552"/>
                </a:cubicBezTo>
                <a:cubicBezTo>
                  <a:pt x="6276399" y="11278"/>
                  <a:pt x="6280631" y="11278"/>
                  <a:pt x="6280631" y="8004"/>
                </a:cubicBezTo>
                <a:cubicBezTo>
                  <a:pt x="6289095" y="8004"/>
                  <a:pt x="6284863" y="14552"/>
                  <a:pt x="6297560" y="14552"/>
                </a:cubicBezTo>
                <a:lnTo>
                  <a:pt x="6310257" y="14552"/>
                </a:lnTo>
                <a:cubicBezTo>
                  <a:pt x="6314489" y="11278"/>
                  <a:pt x="6318721" y="11278"/>
                  <a:pt x="6322953" y="11278"/>
                </a:cubicBezTo>
                <a:cubicBezTo>
                  <a:pt x="6327186" y="11283"/>
                  <a:pt x="6327186" y="11408"/>
                  <a:pt x="6327186" y="14552"/>
                </a:cubicBezTo>
                <a:cubicBezTo>
                  <a:pt x="6339882" y="14552"/>
                  <a:pt x="6344114" y="11278"/>
                  <a:pt x="6344114" y="11278"/>
                </a:cubicBezTo>
                <a:cubicBezTo>
                  <a:pt x="6356811" y="11278"/>
                  <a:pt x="6369508" y="11278"/>
                  <a:pt x="6386437" y="14552"/>
                </a:cubicBezTo>
                <a:cubicBezTo>
                  <a:pt x="6394901" y="14552"/>
                  <a:pt x="6407598" y="14552"/>
                  <a:pt x="6416062" y="14552"/>
                </a:cubicBezTo>
                <a:cubicBezTo>
                  <a:pt x="6432991" y="14552"/>
                  <a:pt x="6449920" y="14552"/>
                  <a:pt x="6466849" y="14552"/>
                </a:cubicBezTo>
                <a:lnTo>
                  <a:pt x="6474256" y="15780"/>
                </a:lnTo>
                <a:cubicBezTo>
                  <a:pt x="6492243" y="11278"/>
                  <a:pt x="6509171" y="14552"/>
                  <a:pt x="6517636" y="14552"/>
                </a:cubicBezTo>
                <a:cubicBezTo>
                  <a:pt x="6534565" y="17826"/>
                  <a:pt x="6572655" y="14552"/>
                  <a:pt x="6576887" y="11278"/>
                </a:cubicBezTo>
                <a:cubicBezTo>
                  <a:pt x="6576887" y="14552"/>
                  <a:pt x="6581119" y="14552"/>
                  <a:pt x="6581119" y="17826"/>
                </a:cubicBezTo>
                <a:cubicBezTo>
                  <a:pt x="6585352" y="14552"/>
                  <a:pt x="6585352" y="14552"/>
                  <a:pt x="6585352" y="11278"/>
                </a:cubicBezTo>
                <a:cubicBezTo>
                  <a:pt x="6602281" y="11278"/>
                  <a:pt x="6619209" y="11278"/>
                  <a:pt x="6631906" y="14552"/>
                </a:cubicBezTo>
                <a:cubicBezTo>
                  <a:pt x="6636138" y="14552"/>
                  <a:pt x="6636138" y="21101"/>
                  <a:pt x="6640371" y="17826"/>
                </a:cubicBezTo>
                <a:lnTo>
                  <a:pt x="6644603" y="14552"/>
                </a:lnTo>
                <a:cubicBezTo>
                  <a:pt x="6665764" y="8004"/>
                  <a:pt x="6661532" y="14552"/>
                  <a:pt x="6682693" y="14552"/>
                </a:cubicBezTo>
                <a:cubicBezTo>
                  <a:pt x="6686925" y="11278"/>
                  <a:pt x="6703854" y="17826"/>
                  <a:pt x="6703854" y="14552"/>
                </a:cubicBezTo>
                <a:cubicBezTo>
                  <a:pt x="6703854" y="14521"/>
                  <a:pt x="6703874" y="11262"/>
                  <a:pt x="6708086" y="8004"/>
                </a:cubicBezTo>
                <a:cubicBezTo>
                  <a:pt x="6729247" y="11278"/>
                  <a:pt x="6746176" y="11278"/>
                  <a:pt x="6767338" y="14552"/>
                </a:cubicBezTo>
                <a:cubicBezTo>
                  <a:pt x="6784266" y="8004"/>
                  <a:pt x="6788499" y="14552"/>
                  <a:pt x="6796963" y="14552"/>
                </a:cubicBezTo>
                <a:cubicBezTo>
                  <a:pt x="6813892" y="11278"/>
                  <a:pt x="6830821" y="11278"/>
                  <a:pt x="6847750" y="11278"/>
                </a:cubicBezTo>
                <a:cubicBezTo>
                  <a:pt x="6856214" y="11278"/>
                  <a:pt x="6864679" y="11278"/>
                  <a:pt x="6873143" y="14552"/>
                </a:cubicBezTo>
                <a:cubicBezTo>
                  <a:pt x="6877376" y="11278"/>
                  <a:pt x="6877376" y="11278"/>
                  <a:pt x="6881608" y="11278"/>
                </a:cubicBezTo>
                <a:cubicBezTo>
                  <a:pt x="6890072" y="4730"/>
                  <a:pt x="6911233" y="11278"/>
                  <a:pt x="6911233" y="11278"/>
                </a:cubicBezTo>
                <a:cubicBezTo>
                  <a:pt x="6919698" y="8004"/>
                  <a:pt x="6928162" y="8004"/>
                  <a:pt x="6932395" y="4730"/>
                </a:cubicBezTo>
                <a:lnTo>
                  <a:pt x="6936958" y="9794"/>
                </a:lnTo>
                <a:cubicBezTo>
                  <a:pt x="6940330" y="10869"/>
                  <a:pt x="6941917" y="2274"/>
                  <a:pt x="6957788" y="4730"/>
                </a:cubicBezTo>
                <a:lnTo>
                  <a:pt x="6966252" y="14552"/>
                </a:lnTo>
                <a:cubicBezTo>
                  <a:pt x="6983181" y="11278"/>
                  <a:pt x="6974717" y="11278"/>
                  <a:pt x="6991646" y="14552"/>
                </a:cubicBezTo>
                <a:cubicBezTo>
                  <a:pt x="6991651" y="11278"/>
                  <a:pt x="6991792" y="11278"/>
                  <a:pt x="6995878" y="11278"/>
                </a:cubicBezTo>
                <a:cubicBezTo>
                  <a:pt x="6991646" y="8004"/>
                  <a:pt x="6991646" y="8004"/>
                  <a:pt x="6991646" y="1455"/>
                </a:cubicBezTo>
                <a:cubicBezTo>
                  <a:pt x="6991679" y="1455"/>
                  <a:pt x="6995895" y="1455"/>
                  <a:pt x="7000110" y="1455"/>
                </a:cubicBezTo>
                <a:cubicBezTo>
                  <a:pt x="7000110" y="1481"/>
                  <a:pt x="7000110" y="4743"/>
                  <a:pt x="7000110" y="8004"/>
                </a:cubicBezTo>
                <a:cubicBezTo>
                  <a:pt x="7000143" y="8004"/>
                  <a:pt x="7004358" y="8004"/>
                  <a:pt x="7008575" y="8004"/>
                </a:cubicBezTo>
                <a:cubicBezTo>
                  <a:pt x="7008575" y="11278"/>
                  <a:pt x="7008575" y="11278"/>
                  <a:pt x="7008575" y="14552"/>
                </a:cubicBezTo>
                <a:cubicBezTo>
                  <a:pt x="7025504" y="11278"/>
                  <a:pt x="7042433" y="11278"/>
                  <a:pt x="7059361" y="8004"/>
                </a:cubicBezTo>
                <a:cubicBezTo>
                  <a:pt x="7067826" y="11278"/>
                  <a:pt x="7076290" y="11278"/>
                  <a:pt x="7084755" y="14552"/>
                </a:cubicBezTo>
                <a:cubicBezTo>
                  <a:pt x="7088987" y="11278"/>
                  <a:pt x="7088987" y="8004"/>
                  <a:pt x="7088987" y="4730"/>
                </a:cubicBezTo>
                <a:lnTo>
                  <a:pt x="7096394" y="7132"/>
                </a:lnTo>
                <a:cubicBezTo>
                  <a:pt x="7097452" y="7116"/>
                  <a:pt x="7097452" y="6299"/>
                  <a:pt x="7097452" y="4730"/>
                </a:cubicBezTo>
                <a:lnTo>
                  <a:pt x="7104858" y="8004"/>
                </a:lnTo>
                <a:cubicBezTo>
                  <a:pt x="7105916" y="8823"/>
                  <a:pt x="7105916" y="9641"/>
                  <a:pt x="7105916" y="11278"/>
                </a:cubicBezTo>
                <a:cubicBezTo>
                  <a:pt x="7110148" y="11278"/>
                  <a:pt x="7114380" y="8004"/>
                  <a:pt x="7118613" y="8004"/>
                </a:cubicBezTo>
                <a:cubicBezTo>
                  <a:pt x="7118613" y="11278"/>
                  <a:pt x="7118613" y="11278"/>
                  <a:pt x="7118613" y="14552"/>
                </a:cubicBezTo>
                <a:cubicBezTo>
                  <a:pt x="7127077" y="11278"/>
                  <a:pt x="7135542" y="11278"/>
                  <a:pt x="7144006" y="11278"/>
                </a:cubicBezTo>
                <a:cubicBezTo>
                  <a:pt x="7144006" y="11294"/>
                  <a:pt x="7144027" y="14552"/>
                  <a:pt x="7152471" y="14552"/>
                </a:cubicBezTo>
                <a:cubicBezTo>
                  <a:pt x="7156703" y="11278"/>
                  <a:pt x="7165167" y="11278"/>
                  <a:pt x="7173632" y="11278"/>
                </a:cubicBezTo>
                <a:cubicBezTo>
                  <a:pt x="7173632" y="8004"/>
                  <a:pt x="7173632" y="8004"/>
                  <a:pt x="7177864" y="4730"/>
                </a:cubicBezTo>
                <a:cubicBezTo>
                  <a:pt x="7190561" y="4730"/>
                  <a:pt x="7207490" y="4730"/>
                  <a:pt x="7220186" y="1455"/>
                </a:cubicBezTo>
                <a:lnTo>
                  <a:pt x="7224418" y="8004"/>
                </a:lnTo>
                <a:lnTo>
                  <a:pt x="7228651" y="1455"/>
                </a:lnTo>
                <a:cubicBezTo>
                  <a:pt x="7232883" y="1455"/>
                  <a:pt x="7232883" y="1455"/>
                  <a:pt x="7237115" y="1455"/>
                </a:cubicBezTo>
                <a:cubicBezTo>
                  <a:pt x="7237115" y="4730"/>
                  <a:pt x="7237115" y="8004"/>
                  <a:pt x="7237115" y="11278"/>
                </a:cubicBezTo>
                <a:cubicBezTo>
                  <a:pt x="7245580" y="11278"/>
                  <a:pt x="7249812" y="11278"/>
                  <a:pt x="7254044" y="11278"/>
                </a:cubicBezTo>
                <a:cubicBezTo>
                  <a:pt x="7262509" y="8004"/>
                  <a:pt x="7266741" y="11278"/>
                  <a:pt x="7270973" y="11278"/>
                </a:cubicBezTo>
                <a:cubicBezTo>
                  <a:pt x="7275205" y="8004"/>
                  <a:pt x="7275205" y="8004"/>
                  <a:pt x="7275205" y="4730"/>
                </a:cubicBezTo>
                <a:lnTo>
                  <a:pt x="7287902" y="8004"/>
                </a:lnTo>
                <a:cubicBezTo>
                  <a:pt x="7296366" y="8004"/>
                  <a:pt x="7300599" y="8004"/>
                  <a:pt x="7304831" y="4730"/>
                </a:cubicBezTo>
                <a:cubicBezTo>
                  <a:pt x="7304842" y="4730"/>
                  <a:pt x="7305049" y="4730"/>
                  <a:pt x="7309063" y="4730"/>
                </a:cubicBezTo>
                <a:cubicBezTo>
                  <a:pt x="7309063" y="8004"/>
                  <a:pt x="7313295" y="11278"/>
                  <a:pt x="7317528" y="14552"/>
                </a:cubicBezTo>
                <a:cubicBezTo>
                  <a:pt x="7321760" y="11278"/>
                  <a:pt x="7325992" y="11278"/>
                  <a:pt x="7330224" y="11278"/>
                </a:cubicBezTo>
                <a:cubicBezTo>
                  <a:pt x="7330224" y="11294"/>
                  <a:pt x="7330245" y="14552"/>
                  <a:pt x="7338689" y="14552"/>
                </a:cubicBezTo>
                <a:cubicBezTo>
                  <a:pt x="7338689" y="11278"/>
                  <a:pt x="7338689" y="11278"/>
                  <a:pt x="7342921" y="8004"/>
                </a:cubicBezTo>
                <a:cubicBezTo>
                  <a:pt x="7347153" y="8004"/>
                  <a:pt x="7351385" y="11278"/>
                  <a:pt x="7355618" y="11278"/>
                </a:cubicBezTo>
                <a:cubicBezTo>
                  <a:pt x="7355618" y="8004"/>
                  <a:pt x="7355618" y="4730"/>
                  <a:pt x="7355618" y="1455"/>
                </a:cubicBezTo>
                <a:lnTo>
                  <a:pt x="7360908" y="3093"/>
                </a:lnTo>
                <a:cubicBezTo>
                  <a:pt x="7361437" y="3502"/>
                  <a:pt x="7360908" y="3912"/>
                  <a:pt x="7359850" y="4730"/>
                </a:cubicBezTo>
                <a:cubicBezTo>
                  <a:pt x="7359850" y="8004"/>
                  <a:pt x="7359850" y="11278"/>
                  <a:pt x="7359850" y="14552"/>
                </a:cubicBezTo>
                <a:lnTo>
                  <a:pt x="7368314" y="4730"/>
                </a:lnTo>
                <a:cubicBezTo>
                  <a:pt x="7372547" y="4730"/>
                  <a:pt x="7372547" y="4730"/>
                  <a:pt x="7376779" y="4730"/>
                </a:cubicBezTo>
                <a:cubicBezTo>
                  <a:pt x="7376779" y="8004"/>
                  <a:pt x="7376779" y="8004"/>
                  <a:pt x="7376779" y="11278"/>
                </a:cubicBezTo>
                <a:cubicBezTo>
                  <a:pt x="7385243" y="11278"/>
                  <a:pt x="7385243" y="1455"/>
                  <a:pt x="7402172" y="4730"/>
                </a:cubicBezTo>
                <a:cubicBezTo>
                  <a:pt x="7419101" y="8004"/>
                  <a:pt x="7436030" y="8004"/>
                  <a:pt x="7457191" y="4730"/>
                </a:cubicBezTo>
                <a:cubicBezTo>
                  <a:pt x="7461423" y="1455"/>
                  <a:pt x="7465656" y="1455"/>
                  <a:pt x="7469888" y="1455"/>
                </a:cubicBezTo>
                <a:cubicBezTo>
                  <a:pt x="7469888" y="4730"/>
                  <a:pt x="7469888" y="8004"/>
                  <a:pt x="7469888" y="11278"/>
                </a:cubicBezTo>
                <a:cubicBezTo>
                  <a:pt x="7499514" y="11278"/>
                  <a:pt x="7507978" y="11278"/>
                  <a:pt x="7529139" y="4730"/>
                </a:cubicBezTo>
                <a:cubicBezTo>
                  <a:pt x="7529139" y="8004"/>
                  <a:pt x="7529139" y="8004"/>
                  <a:pt x="7529139" y="11278"/>
                </a:cubicBezTo>
                <a:cubicBezTo>
                  <a:pt x="7541836" y="11278"/>
                  <a:pt x="7550300" y="8004"/>
                  <a:pt x="7562997" y="8004"/>
                </a:cubicBezTo>
                <a:cubicBezTo>
                  <a:pt x="7575694" y="11278"/>
                  <a:pt x="7584158" y="11278"/>
                  <a:pt x="7592623" y="11278"/>
                </a:cubicBezTo>
                <a:cubicBezTo>
                  <a:pt x="7595797" y="8822"/>
                  <a:pt x="7594739" y="8004"/>
                  <a:pt x="7596855" y="8004"/>
                </a:cubicBezTo>
                <a:cubicBezTo>
                  <a:pt x="7601087" y="11278"/>
                  <a:pt x="7605319" y="11278"/>
                  <a:pt x="7609552" y="14552"/>
                </a:cubicBezTo>
                <a:cubicBezTo>
                  <a:pt x="7618016" y="14552"/>
                  <a:pt x="7622248" y="11278"/>
                  <a:pt x="7634945" y="14552"/>
                </a:cubicBezTo>
                <a:cubicBezTo>
                  <a:pt x="7634945" y="14566"/>
                  <a:pt x="7634963" y="17819"/>
                  <a:pt x="7643409" y="14552"/>
                </a:cubicBezTo>
                <a:cubicBezTo>
                  <a:pt x="7656106" y="14552"/>
                  <a:pt x="7668803" y="17826"/>
                  <a:pt x="7681499" y="17826"/>
                </a:cubicBezTo>
                <a:cubicBezTo>
                  <a:pt x="7681499" y="17818"/>
                  <a:pt x="7681499" y="17656"/>
                  <a:pt x="7681499" y="14552"/>
                </a:cubicBezTo>
                <a:cubicBezTo>
                  <a:pt x="7685732" y="14552"/>
                  <a:pt x="7685732" y="14552"/>
                  <a:pt x="7689964" y="14552"/>
                </a:cubicBezTo>
                <a:cubicBezTo>
                  <a:pt x="7698428" y="11278"/>
                  <a:pt x="7702661" y="14552"/>
                  <a:pt x="7702661" y="14552"/>
                </a:cubicBezTo>
                <a:cubicBezTo>
                  <a:pt x="7715357" y="14552"/>
                  <a:pt x="7728054" y="14552"/>
                  <a:pt x="7736518" y="14552"/>
                </a:cubicBezTo>
                <a:lnTo>
                  <a:pt x="7744983" y="4730"/>
                </a:lnTo>
                <a:cubicBezTo>
                  <a:pt x="7757680" y="4730"/>
                  <a:pt x="7770376" y="4730"/>
                  <a:pt x="7783073" y="4730"/>
                </a:cubicBezTo>
                <a:cubicBezTo>
                  <a:pt x="7787305" y="1455"/>
                  <a:pt x="7795770" y="1455"/>
                  <a:pt x="7804234" y="1455"/>
                </a:cubicBezTo>
                <a:cubicBezTo>
                  <a:pt x="7804234" y="1481"/>
                  <a:pt x="7804234" y="4743"/>
                  <a:pt x="7804234" y="8004"/>
                </a:cubicBezTo>
                <a:cubicBezTo>
                  <a:pt x="7804245" y="8004"/>
                  <a:pt x="7804445" y="8004"/>
                  <a:pt x="7808466" y="8004"/>
                </a:cubicBezTo>
                <a:lnTo>
                  <a:pt x="7808466" y="1455"/>
                </a:lnTo>
                <a:cubicBezTo>
                  <a:pt x="7808481" y="1455"/>
                  <a:pt x="7812707" y="1455"/>
                  <a:pt x="7816931" y="1455"/>
                </a:cubicBezTo>
                <a:cubicBezTo>
                  <a:pt x="7816931" y="4730"/>
                  <a:pt x="7816931" y="8004"/>
                  <a:pt x="7816931" y="11278"/>
                </a:cubicBezTo>
                <a:cubicBezTo>
                  <a:pt x="7816942" y="11278"/>
                  <a:pt x="7817142" y="11278"/>
                  <a:pt x="7821163" y="11278"/>
                </a:cubicBezTo>
                <a:cubicBezTo>
                  <a:pt x="7821163" y="11285"/>
                  <a:pt x="7821163" y="11432"/>
                  <a:pt x="7821163" y="14552"/>
                </a:cubicBezTo>
                <a:cubicBezTo>
                  <a:pt x="7821174" y="14552"/>
                  <a:pt x="7821372" y="14552"/>
                  <a:pt x="7825395" y="14552"/>
                </a:cubicBezTo>
                <a:cubicBezTo>
                  <a:pt x="7829628" y="11278"/>
                  <a:pt x="7833860" y="11278"/>
                  <a:pt x="7842324" y="11278"/>
                </a:cubicBezTo>
                <a:cubicBezTo>
                  <a:pt x="7842324" y="11285"/>
                  <a:pt x="7842324" y="11432"/>
                  <a:pt x="7842324" y="14552"/>
                </a:cubicBezTo>
                <a:cubicBezTo>
                  <a:pt x="7855021" y="11278"/>
                  <a:pt x="7859253" y="11278"/>
                  <a:pt x="7867718" y="14552"/>
                </a:cubicBezTo>
                <a:cubicBezTo>
                  <a:pt x="7867718" y="11278"/>
                  <a:pt x="7871950" y="8004"/>
                  <a:pt x="7871950" y="4730"/>
                </a:cubicBezTo>
                <a:cubicBezTo>
                  <a:pt x="7888879" y="8004"/>
                  <a:pt x="7905808" y="8004"/>
                  <a:pt x="7918504" y="8004"/>
                </a:cubicBezTo>
                <a:cubicBezTo>
                  <a:pt x="7926969" y="8004"/>
                  <a:pt x="7939666" y="8004"/>
                  <a:pt x="7948130" y="4730"/>
                </a:cubicBezTo>
                <a:cubicBezTo>
                  <a:pt x="7948130" y="8004"/>
                  <a:pt x="7948130" y="8004"/>
                  <a:pt x="7952362" y="11278"/>
                </a:cubicBezTo>
                <a:cubicBezTo>
                  <a:pt x="7952426" y="11285"/>
                  <a:pt x="7981988" y="14552"/>
                  <a:pt x="7981988" y="14552"/>
                </a:cubicBezTo>
                <a:cubicBezTo>
                  <a:pt x="7981992" y="11278"/>
                  <a:pt x="7986223" y="11278"/>
                  <a:pt x="7990452" y="11278"/>
                </a:cubicBezTo>
                <a:cubicBezTo>
                  <a:pt x="7998917" y="11278"/>
                  <a:pt x="8003149" y="11278"/>
                  <a:pt x="8007381" y="11278"/>
                </a:cubicBezTo>
                <a:lnTo>
                  <a:pt x="8024310" y="11278"/>
                </a:lnTo>
                <a:cubicBezTo>
                  <a:pt x="8024310" y="8004"/>
                  <a:pt x="8028542" y="8004"/>
                  <a:pt x="8028542" y="4730"/>
                </a:cubicBezTo>
                <a:cubicBezTo>
                  <a:pt x="8037007" y="4730"/>
                  <a:pt x="8049704" y="4730"/>
                  <a:pt x="8058168" y="4730"/>
                </a:cubicBezTo>
                <a:cubicBezTo>
                  <a:pt x="8062400" y="8004"/>
                  <a:pt x="8062400" y="8004"/>
                  <a:pt x="8062400" y="11278"/>
                </a:cubicBezTo>
                <a:lnTo>
                  <a:pt x="8070865" y="8004"/>
                </a:lnTo>
                <a:cubicBezTo>
                  <a:pt x="8075097" y="11278"/>
                  <a:pt x="8075097" y="11278"/>
                  <a:pt x="8075097" y="14552"/>
                </a:cubicBezTo>
                <a:cubicBezTo>
                  <a:pt x="8083561" y="11278"/>
                  <a:pt x="8083561" y="8004"/>
                  <a:pt x="8083561" y="1455"/>
                </a:cubicBezTo>
                <a:cubicBezTo>
                  <a:pt x="8092026" y="4730"/>
                  <a:pt x="8092026" y="8004"/>
                  <a:pt x="8096258" y="8004"/>
                </a:cubicBezTo>
                <a:cubicBezTo>
                  <a:pt x="8096299" y="8004"/>
                  <a:pt x="8100511" y="8004"/>
                  <a:pt x="8104723" y="8004"/>
                </a:cubicBezTo>
                <a:cubicBezTo>
                  <a:pt x="8117419" y="11278"/>
                  <a:pt x="8130116" y="8004"/>
                  <a:pt x="8147045" y="8004"/>
                </a:cubicBezTo>
                <a:cubicBezTo>
                  <a:pt x="8151277" y="11278"/>
                  <a:pt x="8155509" y="8004"/>
                  <a:pt x="8159742" y="8004"/>
                </a:cubicBezTo>
                <a:cubicBezTo>
                  <a:pt x="8176670" y="14552"/>
                  <a:pt x="8197832" y="11278"/>
                  <a:pt x="8202064" y="11278"/>
                </a:cubicBezTo>
                <a:cubicBezTo>
                  <a:pt x="8210528" y="11278"/>
                  <a:pt x="8210528" y="17826"/>
                  <a:pt x="8218993" y="14552"/>
                </a:cubicBezTo>
                <a:lnTo>
                  <a:pt x="8223225" y="11278"/>
                </a:lnTo>
                <a:cubicBezTo>
                  <a:pt x="8235922" y="8004"/>
                  <a:pt x="8235922" y="17826"/>
                  <a:pt x="8257083" y="14552"/>
                </a:cubicBezTo>
                <a:cubicBezTo>
                  <a:pt x="8261315" y="14552"/>
                  <a:pt x="8265547" y="14552"/>
                  <a:pt x="8274012" y="14552"/>
                </a:cubicBezTo>
                <a:cubicBezTo>
                  <a:pt x="8282476" y="11278"/>
                  <a:pt x="8290941" y="11278"/>
                  <a:pt x="8299405" y="11278"/>
                </a:cubicBezTo>
                <a:cubicBezTo>
                  <a:pt x="8299405" y="11285"/>
                  <a:pt x="8299405" y="11432"/>
                  <a:pt x="8299405" y="14552"/>
                </a:cubicBezTo>
                <a:cubicBezTo>
                  <a:pt x="8299415" y="14552"/>
                  <a:pt x="8299606" y="14552"/>
                  <a:pt x="8303637" y="14552"/>
                </a:cubicBezTo>
                <a:cubicBezTo>
                  <a:pt x="8316334" y="11278"/>
                  <a:pt x="8329031" y="14552"/>
                  <a:pt x="8341727" y="14552"/>
                </a:cubicBezTo>
                <a:lnTo>
                  <a:pt x="8345960" y="11278"/>
                </a:lnTo>
                <a:cubicBezTo>
                  <a:pt x="8354424" y="11278"/>
                  <a:pt x="8358656" y="11278"/>
                  <a:pt x="8367121" y="11278"/>
                </a:cubicBezTo>
                <a:cubicBezTo>
                  <a:pt x="8367121" y="11285"/>
                  <a:pt x="8367121" y="11432"/>
                  <a:pt x="8367121" y="14552"/>
                </a:cubicBezTo>
                <a:lnTo>
                  <a:pt x="8388282" y="14552"/>
                </a:lnTo>
                <a:lnTo>
                  <a:pt x="8396746" y="8004"/>
                </a:lnTo>
                <a:cubicBezTo>
                  <a:pt x="8409443" y="4730"/>
                  <a:pt x="8439069" y="8004"/>
                  <a:pt x="8460230" y="8004"/>
                </a:cubicBezTo>
                <a:cubicBezTo>
                  <a:pt x="8472926" y="8004"/>
                  <a:pt x="8468694" y="8004"/>
                  <a:pt x="8477159" y="11278"/>
                </a:cubicBezTo>
                <a:lnTo>
                  <a:pt x="8485623" y="1455"/>
                </a:lnTo>
                <a:cubicBezTo>
                  <a:pt x="8489855" y="4730"/>
                  <a:pt x="8489855" y="8004"/>
                  <a:pt x="8489855" y="11278"/>
                </a:cubicBezTo>
                <a:cubicBezTo>
                  <a:pt x="8502552" y="14552"/>
                  <a:pt x="8511016" y="8004"/>
                  <a:pt x="8527945" y="11278"/>
                </a:cubicBezTo>
                <a:cubicBezTo>
                  <a:pt x="8527945" y="11285"/>
                  <a:pt x="8527945" y="11432"/>
                  <a:pt x="8527945" y="14552"/>
                </a:cubicBezTo>
                <a:lnTo>
                  <a:pt x="8536410" y="11278"/>
                </a:lnTo>
                <a:lnTo>
                  <a:pt x="8543816" y="13734"/>
                </a:lnTo>
                <a:cubicBezTo>
                  <a:pt x="8544874" y="12915"/>
                  <a:pt x="8544874" y="11278"/>
                  <a:pt x="8544874" y="11278"/>
                </a:cubicBezTo>
                <a:cubicBezTo>
                  <a:pt x="8561803" y="11278"/>
                  <a:pt x="8578732" y="8004"/>
                  <a:pt x="8595661" y="8004"/>
                </a:cubicBezTo>
                <a:cubicBezTo>
                  <a:pt x="8595668" y="11278"/>
                  <a:pt x="8595835" y="11278"/>
                  <a:pt x="8599893" y="11278"/>
                </a:cubicBezTo>
                <a:cubicBezTo>
                  <a:pt x="8599893" y="8004"/>
                  <a:pt x="8604126" y="4730"/>
                  <a:pt x="8608358" y="1455"/>
                </a:cubicBezTo>
                <a:cubicBezTo>
                  <a:pt x="8608369" y="1455"/>
                  <a:pt x="8608572" y="1455"/>
                  <a:pt x="8612590" y="1455"/>
                </a:cubicBezTo>
                <a:cubicBezTo>
                  <a:pt x="8616822" y="4730"/>
                  <a:pt x="8625287" y="4730"/>
                  <a:pt x="8633751" y="4730"/>
                </a:cubicBezTo>
                <a:cubicBezTo>
                  <a:pt x="8633751" y="4722"/>
                  <a:pt x="8633751" y="4563"/>
                  <a:pt x="8633751" y="1455"/>
                </a:cubicBezTo>
                <a:lnTo>
                  <a:pt x="8641158" y="3093"/>
                </a:lnTo>
                <a:cubicBezTo>
                  <a:pt x="8650680" y="4730"/>
                  <a:pt x="8659145" y="4730"/>
                  <a:pt x="8667609" y="1455"/>
                </a:cubicBezTo>
                <a:lnTo>
                  <a:pt x="8684538" y="8004"/>
                </a:lnTo>
                <a:lnTo>
                  <a:pt x="8684538" y="1455"/>
                </a:lnTo>
                <a:cubicBezTo>
                  <a:pt x="8693002" y="1455"/>
                  <a:pt x="8701467" y="1455"/>
                  <a:pt x="8709931" y="1455"/>
                </a:cubicBezTo>
                <a:cubicBezTo>
                  <a:pt x="8709931" y="4730"/>
                  <a:pt x="8709931" y="8004"/>
                  <a:pt x="8709931" y="11278"/>
                </a:cubicBezTo>
                <a:cubicBezTo>
                  <a:pt x="8726860" y="11278"/>
                  <a:pt x="8739557" y="11278"/>
                  <a:pt x="8756486" y="11278"/>
                </a:cubicBezTo>
                <a:cubicBezTo>
                  <a:pt x="8756486" y="11285"/>
                  <a:pt x="8756486" y="11432"/>
                  <a:pt x="8756486" y="14552"/>
                </a:cubicBezTo>
                <a:cubicBezTo>
                  <a:pt x="8756517" y="14552"/>
                  <a:pt x="8760734" y="14552"/>
                  <a:pt x="8764950" y="14552"/>
                </a:cubicBezTo>
                <a:cubicBezTo>
                  <a:pt x="8777647" y="14552"/>
                  <a:pt x="8786111" y="14552"/>
                  <a:pt x="8794576" y="14552"/>
                </a:cubicBezTo>
                <a:lnTo>
                  <a:pt x="8811505" y="14552"/>
                </a:lnTo>
                <a:cubicBezTo>
                  <a:pt x="8819969" y="11278"/>
                  <a:pt x="8828434" y="11278"/>
                  <a:pt x="8836898" y="11278"/>
                </a:cubicBezTo>
                <a:cubicBezTo>
                  <a:pt x="8836898" y="11285"/>
                  <a:pt x="8836898" y="11432"/>
                  <a:pt x="8836898" y="14552"/>
                </a:cubicBezTo>
                <a:lnTo>
                  <a:pt x="8844305" y="11278"/>
                </a:lnTo>
                <a:cubicBezTo>
                  <a:pt x="8845363" y="10460"/>
                  <a:pt x="8845363" y="9641"/>
                  <a:pt x="8845363" y="8004"/>
                </a:cubicBezTo>
                <a:cubicBezTo>
                  <a:pt x="8862292" y="4730"/>
                  <a:pt x="8883453" y="11278"/>
                  <a:pt x="8896149" y="14552"/>
                </a:cubicBezTo>
                <a:cubicBezTo>
                  <a:pt x="8896160" y="14552"/>
                  <a:pt x="8896362" y="14552"/>
                  <a:pt x="8900382" y="14552"/>
                </a:cubicBezTo>
                <a:cubicBezTo>
                  <a:pt x="8900393" y="14552"/>
                  <a:pt x="8900600" y="14552"/>
                  <a:pt x="8904614" y="14552"/>
                </a:cubicBezTo>
                <a:cubicBezTo>
                  <a:pt x="8917311" y="11278"/>
                  <a:pt x="8930007" y="11278"/>
                  <a:pt x="8942704" y="11278"/>
                </a:cubicBezTo>
                <a:cubicBezTo>
                  <a:pt x="8942704" y="8004"/>
                  <a:pt x="8942704" y="4730"/>
                  <a:pt x="8946936" y="1455"/>
                </a:cubicBezTo>
                <a:lnTo>
                  <a:pt x="8955401" y="11278"/>
                </a:lnTo>
                <a:cubicBezTo>
                  <a:pt x="8959633" y="11278"/>
                  <a:pt x="8959633" y="11278"/>
                  <a:pt x="8963865" y="11278"/>
                </a:cubicBezTo>
                <a:cubicBezTo>
                  <a:pt x="8965981" y="6367"/>
                  <a:pt x="8965981" y="6367"/>
                  <a:pt x="8968097" y="4730"/>
                </a:cubicBezTo>
                <a:cubicBezTo>
                  <a:pt x="8968097" y="4722"/>
                  <a:pt x="8968097" y="4563"/>
                  <a:pt x="8968097" y="1455"/>
                </a:cubicBezTo>
                <a:cubicBezTo>
                  <a:pt x="8972330" y="4730"/>
                  <a:pt x="8976562" y="8004"/>
                  <a:pt x="8980794" y="8004"/>
                </a:cubicBezTo>
                <a:cubicBezTo>
                  <a:pt x="8985026" y="8004"/>
                  <a:pt x="8985026" y="4730"/>
                  <a:pt x="8993491" y="4730"/>
                </a:cubicBezTo>
                <a:lnTo>
                  <a:pt x="9010420" y="8004"/>
                </a:lnTo>
                <a:cubicBezTo>
                  <a:pt x="9014652" y="8004"/>
                  <a:pt x="9014652" y="4730"/>
                  <a:pt x="9014652" y="1455"/>
                </a:cubicBezTo>
                <a:cubicBezTo>
                  <a:pt x="9018884" y="4730"/>
                  <a:pt x="9023116" y="4730"/>
                  <a:pt x="9027349" y="4730"/>
                </a:cubicBezTo>
                <a:cubicBezTo>
                  <a:pt x="9031581" y="8004"/>
                  <a:pt x="9035813" y="8004"/>
                  <a:pt x="9040045" y="4730"/>
                </a:cubicBezTo>
                <a:cubicBezTo>
                  <a:pt x="9048510" y="8004"/>
                  <a:pt x="9061206" y="8004"/>
                  <a:pt x="9069671" y="8004"/>
                </a:cubicBezTo>
                <a:cubicBezTo>
                  <a:pt x="9069679" y="11278"/>
                  <a:pt x="9069853" y="11278"/>
                  <a:pt x="9073903" y="11278"/>
                </a:cubicBezTo>
                <a:cubicBezTo>
                  <a:pt x="9082368" y="8004"/>
                  <a:pt x="9090832" y="11278"/>
                  <a:pt x="9099297" y="11278"/>
                </a:cubicBezTo>
                <a:cubicBezTo>
                  <a:pt x="9099297" y="8004"/>
                  <a:pt x="9099297" y="8004"/>
                  <a:pt x="9103529" y="4730"/>
                </a:cubicBezTo>
                <a:cubicBezTo>
                  <a:pt x="9111993" y="4730"/>
                  <a:pt x="9116225" y="4730"/>
                  <a:pt x="9124690" y="1455"/>
                </a:cubicBezTo>
                <a:cubicBezTo>
                  <a:pt x="9128922" y="4730"/>
                  <a:pt x="9128922" y="8004"/>
                  <a:pt x="9133154" y="11278"/>
                </a:cubicBezTo>
                <a:cubicBezTo>
                  <a:pt x="9135271" y="10459"/>
                  <a:pt x="9135271" y="9641"/>
                  <a:pt x="9137387" y="8004"/>
                </a:cubicBezTo>
                <a:cubicBezTo>
                  <a:pt x="9145851" y="8004"/>
                  <a:pt x="9158548" y="11278"/>
                  <a:pt x="9158548" y="11278"/>
                </a:cubicBezTo>
                <a:cubicBezTo>
                  <a:pt x="9171244" y="8004"/>
                  <a:pt x="9179709" y="8004"/>
                  <a:pt x="9188173" y="8004"/>
                </a:cubicBezTo>
                <a:cubicBezTo>
                  <a:pt x="9196638" y="11278"/>
                  <a:pt x="9200870" y="11278"/>
                  <a:pt x="9205102" y="11278"/>
                </a:cubicBezTo>
                <a:cubicBezTo>
                  <a:pt x="9213567" y="8004"/>
                  <a:pt x="9217799" y="8004"/>
                  <a:pt x="9226263" y="8004"/>
                </a:cubicBezTo>
                <a:cubicBezTo>
                  <a:pt x="9238960" y="14552"/>
                  <a:pt x="9247425" y="8004"/>
                  <a:pt x="9260121" y="8004"/>
                </a:cubicBezTo>
                <a:cubicBezTo>
                  <a:pt x="9264354" y="8004"/>
                  <a:pt x="9268586" y="11278"/>
                  <a:pt x="9272818" y="11278"/>
                </a:cubicBezTo>
                <a:cubicBezTo>
                  <a:pt x="9285515" y="8004"/>
                  <a:pt x="9298211" y="11278"/>
                  <a:pt x="9310908" y="11278"/>
                </a:cubicBezTo>
                <a:cubicBezTo>
                  <a:pt x="9315140" y="8004"/>
                  <a:pt x="9315140" y="8004"/>
                  <a:pt x="9319373" y="8004"/>
                </a:cubicBezTo>
                <a:cubicBezTo>
                  <a:pt x="9319373" y="7996"/>
                  <a:pt x="9319373" y="7841"/>
                  <a:pt x="9319373" y="4730"/>
                </a:cubicBezTo>
                <a:cubicBezTo>
                  <a:pt x="9323605" y="8004"/>
                  <a:pt x="9327837" y="8004"/>
                  <a:pt x="9332069" y="8004"/>
                </a:cubicBezTo>
                <a:lnTo>
                  <a:pt x="9340534" y="8004"/>
                </a:lnTo>
                <a:cubicBezTo>
                  <a:pt x="9340534" y="7996"/>
                  <a:pt x="9340534" y="7841"/>
                  <a:pt x="9340534" y="4730"/>
                </a:cubicBezTo>
                <a:lnTo>
                  <a:pt x="9357463" y="8004"/>
                </a:lnTo>
                <a:cubicBezTo>
                  <a:pt x="9365927" y="11278"/>
                  <a:pt x="9378624" y="11278"/>
                  <a:pt x="9387088" y="11278"/>
                </a:cubicBezTo>
                <a:cubicBezTo>
                  <a:pt x="9387088" y="11285"/>
                  <a:pt x="9387088" y="11432"/>
                  <a:pt x="9387088" y="14552"/>
                </a:cubicBezTo>
                <a:cubicBezTo>
                  <a:pt x="9387098" y="14552"/>
                  <a:pt x="9387302" y="14552"/>
                  <a:pt x="9391320" y="14552"/>
                </a:cubicBezTo>
                <a:cubicBezTo>
                  <a:pt x="9395553" y="11278"/>
                  <a:pt x="9399785" y="11278"/>
                  <a:pt x="9404017" y="11278"/>
                </a:cubicBezTo>
                <a:cubicBezTo>
                  <a:pt x="9404025" y="8004"/>
                  <a:pt x="9404203" y="8004"/>
                  <a:pt x="9408249" y="8004"/>
                </a:cubicBezTo>
                <a:cubicBezTo>
                  <a:pt x="9412482" y="11278"/>
                  <a:pt x="9416714" y="11278"/>
                  <a:pt x="9425178" y="11278"/>
                </a:cubicBezTo>
                <a:cubicBezTo>
                  <a:pt x="9425203" y="11298"/>
                  <a:pt x="9429424" y="14552"/>
                  <a:pt x="9433643" y="14552"/>
                </a:cubicBezTo>
                <a:cubicBezTo>
                  <a:pt x="9433643" y="11278"/>
                  <a:pt x="9437875" y="11278"/>
                  <a:pt x="9437875" y="4730"/>
                </a:cubicBezTo>
                <a:cubicBezTo>
                  <a:pt x="9450572" y="8004"/>
                  <a:pt x="9467501" y="8004"/>
                  <a:pt x="9480197" y="8004"/>
                </a:cubicBezTo>
                <a:cubicBezTo>
                  <a:pt x="9480197" y="7996"/>
                  <a:pt x="9480197" y="7841"/>
                  <a:pt x="9480197" y="4730"/>
                </a:cubicBezTo>
                <a:lnTo>
                  <a:pt x="9501358" y="4730"/>
                </a:lnTo>
                <a:cubicBezTo>
                  <a:pt x="9509823" y="8004"/>
                  <a:pt x="9518287" y="8004"/>
                  <a:pt x="9526752" y="8004"/>
                </a:cubicBezTo>
                <a:cubicBezTo>
                  <a:pt x="9543681" y="11278"/>
                  <a:pt x="9556378" y="11278"/>
                  <a:pt x="9569074" y="11278"/>
                </a:cubicBezTo>
                <a:lnTo>
                  <a:pt x="9572676" y="13212"/>
                </a:lnTo>
                <a:lnTo>
                  <a:pt x="9573306" y="14552"/>
                </a:lnTo>
                <a:lnTo>
                  <a:pt x="9581771" y="14552"/>
                </a:lnTo>
                <a:cubicBezTo>
                  <a:pt x="9577326" y="14552"/>
                  <a:pt x="9574438" y="14151"/>
                  <a:pt x="9572676" y="13212"/>
                </a:cubicBezTo>
                <a:cubicBezTo>
                  <a:pt x="9571190" y="9641"/>
                  <a:pt x="9571190" y="9641"/>
                  <a:pt x="9569074" y="8004"/>
                </a:cubicBezTo>
                <a:cubicBezTo>
                  <a:pt x="9570132" y="3093"/>
                  <a:pt x="9571190" y="3093"/>
                  <a:pt x="9573306" y="1455"/>
                </a:cubicBezTo>
                <a:cubicBezTo>
                  <a:pt x="9577539" y="1455"/>
                  <a:pt x="9581771" y="1455"/>
                  <a:pt x="9586003" y="1455"/>
                </a:cubicBezTo>
                <a:cubicBezTo>
                  <a:pt x="9590235" y="4730"/>
                  <a:pt x="9590235" y="4730"/>
                  <a:pt x="9594468" y="1455"/>
                </a:cubicBezTo>
                <a:cubicBezTo>
                  <a:pt x="9598700" y="4730"/>
                  <a:pt x="9598700" y="4730"/>
                  <a:pt x="9602932" y="4730"/>
                </a:cubicBezTo>
                <a:cubicBezTo>
                  <a:pt x="9628325" y="8004"/>
                  <a:pt x="9657951" y="11278"/>
                  <a:pt x="9683344" y="11278"/>
                </a:cubicBezTo>
                <a:cubicBezTo>
                  <a:pt x="9696041" y="8004"/>
                  <a:pt x="9708738" y="14552"/>
                  <a:pt x="9717202" y="14552"/>
                </a:cubicBezTo>
                <a:cubicBezTo>
                  <a:pt x="9721435" y="17826"/>
                  <a:pt x="9717202" y="14552"/>
                  <a:pt x="9721435" y="14552"/>
                </a:cubicBezTo>
                <a:cubicBezTo>
                  <a:pt x="9725667" y="14552"/>
                  <a:pt x="9729899" y="14552"/>
                  <a:pt x="9734131" y="14552"/>
                </a:cubicBezTo>
                <a:cubicBezTo>
                  <a:pt x="9738363" y="14552"/>
                  <a:pt x="9742596" y="14552"/>
                  <a:pt x="9746828" y="14552"/>
                </a:cubicBezTo>
                <a:cubicBezTo>
                  <a:pt x="9755292" y="14552"/>
                  <a:pt x="9759525" y="14552"/>
                  <a:pt x="9767989" y="14552"/>
                </a:cubicBezTo>
                <a:lnTo>
                  <a:pt x="9776454" y="17826"/>
                </a:lnTo>
                <a:cubicBezTo>
                  <a:pt x="9780686" y="17821"/>
                  <a:pt x="9780686" y="17688"/>
                  <a:pt x="9780686" y="14552"/>
                </a:cubicBezTo>
                <a:cubicBezTo>
                  <a:pt x="9789150" y="14552"/>
                  <a:pt x="9793382" y="14552"/>
                  <a:pt x="9801847" y="14552"/>
                </a:cubicBezTo>
                <a:cubicBezTo>
                  <a:pt x="9818776" y="11278"/>
                  <a:pt x="9839937" y="17826"/>
                  <a:pt x="9848401" y="17826"/>
                </a:cubicBezTo>
                <a:cubicBezTo>
                  <a:pt x="9861098" y="14552"/>
                  <a:pt x="9873795" y="14552"/>
                  <a:pt x="9886492" y="14552"/>
                </a:cubicBezTo>
                <a:cubicBezTo>
                  <a:pt x="9886492" y="14523"/>
                  <a:pt x="9886492" y="11263"/>
                  <a:pt x="9886492" y="8004"/>
                </a:cubicBezTo>
                <a:cubicBezTo>
                  <a:pt x="9886515" y="8022"/>
                  <a:pt x="9890736" y="11278"/>
                  <a:pt x="9894956" y="11278"/>
                </a:cubicBezTo>
                <a:cubicBezTo>
                  <a:pt x="9894956" y="8004"/>
                  <a:pt x="9894956" y="8004"/>
                  <a:pt x="9894956" y="4730"/>
                </a:cubicBezTo>
                <a:cubicBezTo>
                  <a:pt x="9894966" y="4730"/>
                  <a:pt x="9895163" y="4730"/>
                  <a:pt x="9899188" y="4730"/>
                </a:cubicBezTo>
                <a:cubicBezTo>
                  <a:pt x="9899188" y="8004"/>
                  <a:pt x="9899188" y="8004"/>
                  <a:pt x="9899188" y="11278"/>
                </a:cubicBezTo>
                <a:cubicBezTo>
                  <a:pt x="9907653" y="11278"/>
                  <a:pt x="9916117" y="11278"/>
                  <a:pt x="9924582" y="14552"/>
                </a:cubicBezTo>
                <a:cubicBezTo>
                  <a:pt x="9933046" y="11278"/>
                  <a:pt x="9945743" y="11278"/>
                  <a:pt x="9954207" y="11278"/>
                </a:cubicBezTo>
                <a:cubicBezTo>
                  <a:pt x="9954207" y="11285"/>
                  <a:pt x="9954207" y="11432"/>
                  <a:pt x="9954207" y="14552"/>
                </a:cubicBezTo>
                <a:lnTo>
                  <a:pt x="9962672" y="14552"/>
                </a:lnTo>
                <a:cubicBezTo>
                  <a:pt x="9971136" y="14552"/>
                  <a:pt x="9979601" y="14552"/>
                  <a:pt x="9988065" y="14552"/>
                </a:cubicBezTo>
                <a:cubicBezTo>
                  <a:pt x="9988065" y="14513"/>
                  <a:pt x="9988078" y="8014"/>
                  <a:pt x="9992297" y="11278"/>
                </a:cubicBezTo>
                <a:cubicBezTo>
                  <a:pt x="9992297" y="11285"/>
                  <a:pt x="9992297" y="11432"/>
                  <a:pt x="9992297" y="14552"/>
                </a:cubicBezTo>
                <a:cubicBezTo>
                  <a:pt x="10013458" y="11278"/>
                  <a:pt x="10021923" y="17826"/>
                  <a:pt x="10043084" y="14552"/>
                </a:cubicBezTo>
                <a:cubicBezTo>
                  <a:pt x="10051549" y="11278"/>
                  <a:pt x="10060013" y="11278"/>
                  <a:pt x="10068477" y="14552"/>
                </a:cubicBezTo>
                <a:cubicBezTo>
                  <a:pt x="10072710" y="11278"/>
                  <a:pt x="10076942" y="11278"/>
                  <a:pt x="10081174" y="11278"/>
                </a:cubicBezTo>
                <a:cubicBezTo>
                  <a:pt x="10085406" y="8004"/>
                  <a:pt x="10089639" y="8004"/>
                  <a:pt x="10093871" y="8004"/>
                </a:cubicBezTo>
                <a:cubicBezTo>
                  <a:pt x="10093871" y="7996"/>
                  <a:pt x="10093871" y="7841"/>
                  <a:pt x="10093871" y="4730"/>
                </a:cubicBezTo>
                <a:lnTo>
                  <a:pt x="10101277" y="6367"/>
                </a:lnTo>
                <a:cubicBezTo>
                  <a:pt x="10110800" y="8004"/>
                  <a:pt x="10119264" y="8004"/>
                  <a:pt x="10127729" y="4730"/>
                </a:cubicBezTo>
                <a:lnTo>
                  <a:pt x="10136193" y="8004"/>
                </a:lnTo>
                <a:lnTo>
                  <a:pt x="10144658" y="8004"/>
                </a:lnTo>
                <a:cubicBezTo>
                  <a:pt x="10148890" y="8004"/>
                  <a:pt x="10153122" y="11278"/>
                  <a:pt x="10157354" y="11278"/>
                </a:cubicBezTo>
                <a:cubicBezTo>
                  <a:pt x="10159471" y="6367"/>
                  <a:pt x="10159471" y="6367"/>
                  <a:pt x="10161587" y="4730"/>
                </a:cubicBezTo>
                <a:cubicBezTo>
                  <a:pt x="10161587" y="4722"/>
                  <a:pt x="10161587" y="4563"/>
                  <a:pt x="10161587" y="1455"/>
                </a:cubicBezTo>
                <a:cubicBezTo>
                  <a:pt x="10170051" y="4730"/>
                  <a:pt x="10174283" y="4730"/>
                  <a:pt x="10182748" y="4730"/>
                </a:cubicBezTo>
                <a:cubicBezTo>
                  <a:pt x="10182748" y="8004"/>
                  <a:pt x="10182748" y="8004"/>
                  <a:pt x="10186980" y="11278"/>
                </a:cubicBezTo>
                <a:cubicBezTo>
                  <a:pt x="10187040" y="11274"/>
                  <a:pt x="10233542" y="8004"/>
                  <a:pt x="10246231" y="8004"/>
                </a:cubicBezTo>
                <a:lnTo>
                  <a:pt x="10250463" y="1455"/>
                </a:lnTo>
                <a:cubicBezTo>
                  <a:pt x="10254696" y="1455"/>
                  <a:pt x="10258928" y="1455"/>
                  <a:pt x="10263160" y="1455"/>
                </a:cubicBezTo>
                <a:cubicBezTo>
                  <a:pt x="10267392" y="4730"/>
                  <a:pt x="10267392" y="4730"/>
                  <a:pt x="10267392" y="11278"/>
                </a:cubicBezTo>
                <a:cubicBezTo>
                  <a:pt x="10271625" y="8004"/>
                  <a:pt x="10271625" y="4730"/>
                  <a:pt x="10275857" y="1455"/>
                </a:cubicBezTo>
                <a:lnTo>
                  <a:pt x="10281676" y="1455"/>
                </a:lnTo>
                <a:cubicBezTo>
                  <a:pt x="10282205" y="2274"/>
                  <a:pt x="10282205" y="3093"/>
                  <a:pt x="10284321" y="1455"/>
                </a:cubicBezTo>
                <a:lnTo>
                  <a:pt x="10304953" y="2683"/>
                </a:lnTo>
                <a:cubicBezTo>
                  <a:pt x="10308657" y="3911"/>
                  <a:pt x="10309715" y="6367"/>
                  <a:pt x="10309715" y="11278"/>
                </a:cubicBezTo>
                <a:lnTo>
                  <a:pt x="10318179" y="11278"/>
                </a:lnTo>
                <a:cubicBezTo>
                  <a:pt x="10318179" y="8004"/>
                  <a:pt x="10318179" y="8004"/>
                  <a:pt x="10318179" y="4730"/>
                </a:cubicBezTo>
                <a:cubicBezTo>
                  <a:pt x="10322411" y="8004"/>
                  <a:pt x="10360501" y="11278"/>
                  <a:pt x="10373198" y="8004"/>
                </a:cubicBezTo>
                <a:cubicBezTo>
                  <a:pt x="10373198" y="7996"/>
                  <a:pt x="10373198" y="7841"/>
                  <a:pt x="10373198" y="4730"/>
                </a:cubicBezTo>
                <a:cubicBezTo>
                  <a:pt x="10394359" y="1455"/>
                  <a:pt x="10398591" y="14552"/>
                  <a:pt x="10423985" y="11278"/>
                </a:cubicBezTo>
                <a:cubicBezTo>
                  <a:pt x="10432449" y="8004"/>
                  <a:pt x="10436682" y="11278"/>
                  <a:pt x="10445146" y="11278"/>
                </a:cubicBezTo>
                <a:cubicBezTo>
                  <a:pt x="10449378" y="11278"/>
                  <a:pt x="10445146" y="8004"/>
                  <a:pt x="10453610" y="8004"/>
                </a:cubicBezTo>
                <a:cubicBezTo>
                  <a:pt x="10466307" y="8004"/>
                  <a:pt x="10470539" y="8004"/>
                  <a:pt x="10474772" y="8004"/>
                </a:cubicBezTo>
                <a:lnTo>
                  <a:pt x="10487468" y="8004"/>
                </a:lnTo>
                <a:cubicBezTo>
                  <a:pt x="10500165" y="8004"/>
                  <a:pt x="10508629" y="8004"/>
                  <a:pt x="10517094" y="4730"/>
                </a:cubicBezTo>
                <a:cubicBezTo>
                  <a:pt x="10517094" y="8004"/>
                  <a:pt x="10517094" y="8004"/>
                  <a:pt x="10521326" y="11278"/>
                </a:cubicBezTo>
                <a:cubicBezTo>
                  <a:pt x="10525558" y="11278"/>
                  <a:pt x="10529791" y="8004"/>
                  <a:pt x="10538255" y="8004"/>
                </a:cubicBezTo>
                <a:cubicBezTo>
                  <a:pt x="10538255" y="11278"/>
                  <a:pt x="10538255" y="11278"/>
                  <a:pt x="10538255" y="14552"/>
                </a:cubicBezTo>
                <a:cubicBezTo>
                  <a:pt x="10546720" y="11278"/>
                  <a:pt x="10567881" y="8004"/>
                  <a:pt x="10584810" y="11278"/>
                </a:cubicBezTo>
                <a:cubicBezTo>
                  <a:pt x="10584810" y="11301"/>
                  <a:pt x="10584854" y="14552"/>
                  <a:pt x="10597506" y="14552"/>
                </a:cubicBezTo>
                <a:cubicBezTo>
                  <a:pt x="10597534" y="14531"/>
                  <a:pt x="10601753" y="11278"/>
                  <a:pt x="10605971" y="11278"/>
                </a:cubicBezTo>
                <a:cubicBezTo>
                  <a:pt x="10605971" y="11285"/>
                  <a:pt x="10605971" y="11432"/>
                  <a:pt x="10605971" y="14552"/>
                </a:cubicBezTo>
                <a:cubicBezTo>
                  <a:pt x="10610203" y="14552"/>
                  <a:pt x="10614435" y="14552"/>
                  <a:pt x="10618667" y="14552"/>
                </a:cubicBezTo>
                <a:lnTo>
                  <a:pt x="10627132" y="8004"/>
                </a:lnTo>
                <a:cubicBezTo>
                  <a:pt x="10639829" y="8004"/>
                  <a:pt x="10656758" y="11278"/>
                  <a:pt x="10669454" y="11278"/>
                </a:cubicBezTo>
                <a:cubicBezTo>
                  <a:pt x="10669454" y="8004"/>
                  <a:pt x="10669454" y="8004"/>
                  <a:pt x="10669454" y="4730"/>
                </a:cubicBezTo>
                <a:cubicBezTo>
                  <a:pt x="10673686" y="4730"/>
                  <a:pt x="10686383" y="8004"/>
                  <a:pt x="10686383" y="8004"/>
                </a:cubicBezTo>
                <a:cubicBezTo>
                  <a:pt x="10686383" y="7996"/>
                  <a:pt x="10686383" y="7841"/>
                  <a:pt x="10686383" y="4730"/>
                </a:cubicBezTo>
                <a:cubicBezTo>
                  <a:pt x="10690615" y="4730"/>
                  <a:pt x="10699080" y="4730"/>
                  <a:pt x="10707544" y="1455"/>
                </a:cubicBezTo>
                <a:cubicBezTo>
                  <a:pt x="10711777" y="4730"/>
                  <a:pt x="10711777" y="4730"/>
                  <a:pt x="10716009" y="4730"/>
                </a:cubicBezTo>
                <a:cubicBezTo>
                  <a:pt x="10720241" y="8004"/>
                  <a:pt x="10724473" y="8004"/>
                  <a:pt x="10728705" y="8004"/>
                </a:cubicBezTo>
                <a:cubicBezTo>
                  <a:pt x="10749867" y="11278"/>
                  <a:pt x="10762563" y="11278"/>
                  <a:pt x="10775260" y="11278"/>
                </a:cubicBezTo>
                <a:cubicBezTo>
                  <a:pt x="10779492" y="11278"/>
                  <a:pt x="10783724" y="1455"/>
                  <a:pt x="10787957" y="1455"/>
                </a:cubicBezTo>
                <a:lnTo>
                  <a:pt x="10792189" y="8004"/>
                </a:lnTo>
                <a:lnTo>
                  <a:pt x="10796421" y="4730"/>
                </a:lnTo>
                <a:lnTo>
                  <a:pt x="10804886" y="8004"/>
                </a:lnTo>
                <a:cubicBezTo>
                  <a:pt x="10809118" y="8004"/>
                  <a:pt x="10813350" y="8004"/>
                  <a:pt x="10817582" y="4730"/>
                </a:cubicBezTo>
                <a:cubicBezTo>
                  <a:pt x="10830279" y="11278"/>
                  <a:pt x="10851440" y="8004"/>
                  <a:pt x="10859905" y="4730"/>
                </a:cubicBezTo>
                <a:cubicBezTo>
                  <a:pt x="10859905" y="8004"/>
                  <a:pt x="10859905" y="8004"/>
                  <a:pt x="10859905" y="11278"/>
                </a:cubicBezTo>
                <a:cubicBezTo>
                  <a:pt x="10872601" y="11278"/>
                  <a:pt x="10889530" y="8004"/>
                  <a:pt x="10906459" y="11278"/>
                </a:cubicBezTo>
                <a:cubicBezTo>
                  <a:pt x="10906459" y="11285"/>
                  <a:pt x="10906459" y="11432"/>
                  <a:pt x="10906459" y="14552"/>
                </a:cubicBezTo>
                <a:cubicBezTo>
                  <a:pt x="10914924" y="14552"/>
                  <a:pt x="10931853" y="17826"/>
                  <a:pt x="10944549" y="14552"/>
                </a:cubicBezTo>
                <a:lnTo>
                  <a:pt x="10955659" y="13324"/>
                </a:lnTo>
                <a:lnTo>
                  <a:pt x="10969943" y="8004"/>
                </a:lnTo>
                <a:cubicBezTo>
                  <a:pt x="10978407" y="8004"/>
                  <a:pt x="10978407" y="11278"/>
                  <a:pt x="10991104" y="11278"/>
                </a:cubicBezTo>
                <a:cubicBezTo>
                  <a:pt x="10999568" y="8004"/>
                  <a:pt x="11008033" y="8004"/>
                  <a:pt x="11020729" y="8004"/>
                </a:cubicBezTo>
                <a:cubicBezTo>
                  <a:pt x="11024962" y="8004"/>
                  <a:pt x="11016497" y="11278"/>
                  <a:pt x="11024962" y="11278"/>
                </a:cubicBezTo>
                <a:cubicBezTo>
                  <a:pt x="11024962" y="11231"/>
                  <a:pt x="11025008" y="4730"/>
                  <a:pt x="11037658" y="4730"/>
                </a:cubicBezTo>
                <a:cubicBezTo>
                  <a:pt x="11041891" y="8004"/>
                  <a:pt x="11041891" y="8004"/>
                  <a:pt x="11046123" y="8004"/>
                </a:cubicBezTo>
                <a:cubicBezTo>
                  <a:pt x="11046123" y="11278"/>
                  <a:pt x="11050355" y="11278"/>
                  <a:pt x="11050355" y="14552"/>
                </a:cubicBezTo>
                <a:cubicBezTo>
                  <a:pt x="11054587" y="11278"/>
                  <a:pt x="11058819" y="8004"/>
                  <a:pt x="11067284" y="11278"/>
                </a:cubicBezTo>
                <a:cubicBezTo>
                  <a:pt x="11067305" y="11294"/>
                  <a:pt x="11071537" y="14552"/>
                  <a:pt x="11079981" y="14552"/>
                </a:cubicBezTo>
                <a:cubicBezTo>
                  <a:pt x="11083155" y="11278"/>
                  <a:pt x="11082097" y="11278"/>
                  <a:pt x="11084213" y="11278"/>
                </a:cubicBezTo>
                <a:cubicBezTo>
                  <a:pt x="11084213" y="11285"/>
                  <a:pt x="11084213" y="11432"/>
                  <a:pt x="11084213" y="14552"/>
                </a:cubicBezTo>
                <a:cubicBezTo>
                  <a:pt x="11096910" y="11278"/>
                  <a:pt x="11105374" y="11278"/>
                  <a:pt x="11113838" y="11278"/>
                </a:cubicBezTo>
                <a:cubicBezTo>
                  <a:pt x="11113838" y="11285"/>
                  <a:pt x="11113838" y="11432"/>
                  <a:pt x="11113838" y="14552"/>
                </a:cubicBezTo>
                <a:lnTo>
                  <a:pt x="11121245" y="11278"/>
                </a:lnTo>
                <a:cubicBezTo>
                  <a:pt x="11122303" y="10460"/>
                  <a:pt x="11122303" y="9641"/>
                  <a:pt x="11122303" y="8004"/>
                </a:cubicBezTo>
                <a:lnTo>
                  <a:pt x="11139232" y="11278"/>
                </a:lnTo>
                <a:cubicBezTo>
                  <a:pt x="11139232" y="11285"/>
                  <a:pt x="11139232" y="11432"/>
                  <a:pt x="11139232" y="14552"/>
                </a:cubicBezTo>
                <a:cubicBezTo>
                  <a:pt x="11143464" y="11278"/>
                  <a:pt x="11147696" y="11278"/>
                  <a:pt x="11151929" y="11278"/>
                </a:cubicBezTo>
                <a:lnTo>
                  <a:pt x="11164625" y="14552"/>
                </a:lnTo>
                <a:cubicBezTo>
                  <a:pt x="11168857" y="11278"/>
                  <a:pt x="11173090" y="11278"/>
                  <a:pt x="11177322" y="11278"/>
                </a:cubicBezTo>
                <a:cubicBezTo>
                  <a:pt x="11177322" y="11285"/>
                  <a:pt x="11177322" y="11432"/>
                  <a:pt x="11177322" y="14552"/>
                </a:cubicBezTo>
                <a:cubicBezTo>
                  <a:pt x="11181554" y="11278"/>
                  <a:pt x="11190019" y="11278"/>
                  <a:pt x="11198483" y="11278"/>
                </a:cubicBezTo>
                <a:cubicBezTo>
                  <a:pt x="11198483" y="11285"/>
                  <a:pt x="11198483" y="11432"/>
                  <a:pt x="11198483" y="14552"/>
                </a:cubicBezTo>
                <a:cubicBezTo>
                  <a:pt x="11202715" y="14552"/>
                  <a:pt x="11202715" y="14552"/>
                  <a:pt x="11206948" y="14552"/>
                </a:cubicBezTo>
                <a:cubicBezTo>
                  <a:pt x="11215412" y="11278"/>
                  <a:pt x="11219644" y="11278"/>
                  <a:pt x="11228109" y="11278"/>
                </a:cubicBezTo>
                <a:cubicBezTo>
                  <a:pt x="11231283" y="8822"/>
                  <a:pt x="11230225" y="8004"/>
                  <a:pt x="11232341" y="8004"/>
                </a:cubicBezTo>
                <a:cubicBezTo>
                  <a:pt x="11236573" y="8004"/>
                  <a:pt x="11240805" y="14552"/>
                  <a:pt x="11249270" y="11278"/>
                </a:cubicBezTo>
                <a:cubicBezTo>
                  <a:pt x="11253502" y="8004"/>
                  <a:pt x="11253502" y="8004"/>
                  <a:pt x="11253502" y="4730"/>
                </a:cubicBezTo>
                <a:cubicBezTo>
                  <a:pt x="11261967" y="4730"/>
                  <a:pt x="11266199" y="4730"/>
                  <a:pt x="11270431" y="4730"/>
                </a:cubicBezTo>
                <a:cubicBezTo>
                  <a:pt x="11270431" y="4722"/>
                  <a:pt x="11270431" y="4563"/>
                  <a:pt x="11270431" y="1455"/>
                </a:cubicBezTo>
                <a:cubicBezTo>
                  <a:pt x="11278896" y="4730"/>
                  <a:pt x="11283128" y="4730"/>
                  <a:pt x="11287360" y="4730"/>
                </a:cubicBezTo>
                <a:cubicBezTo>
                  <a:pt x="11295824" y="8004"/>
                  <a:pt x="11304289" y="8004"/>
                  <a:pt x="11312753" y="8004"/>
                </a:cubicBezTo>
                <a:cubicBezTo>
                  <a:pt x="11312753" y="7996"/>
                  <a:pt x="11312753" y="7841"/>
                  <a:pt x="11312753" y="4730"/>
                </a:cubicBezTo>
                <a:cubicBezTo>
                  <a:pt x="11312763" y="4730"/>
                  <a:pt x="11312959" y="4730"/>
                  <a:pt x="11316986" y="4730"/>
                </a:cubicBezTo>
                <a:lnTo>
                  <a:pt x="11321747" y="10050"/>
                </a:lnTo>
                <a:cubicBezTo>
                  <a:pt x="11322276" y="10460"/>
                  <a:pt x="11323334" y="9641"/>
                  <a:pt x="11329682" y="8004"/>
                </a:cubicBezTo>
                <a:cubicBezTo>
                  <a:pt x="11329682" y="7996"/>
                  <a:pt x="11329682" y="7841"/>
                  <a:pt x="11329682" y="4730"/>
                </a:cubicBezTo>
                <a:cubicBezTo>
                  <a:pt x="11329692" y="4730"/>
                  <a:pt x="11329885" y="4730"/>
                  <a:pt x="11333915" y="4730"/>
                </a:cubicBezTo>
                <a:cubicBezTo>
                  <a:pt x="11338147" y="8004"/>
                  <a:pt x="11346611" y="8004"/>
                  <a:pt x="11355076" y="8004"/>
                </a:cubicBezTo>
                <a:cubicBezTo>
                  <a:pt x="11359308" y="11278"/>
                  <a:pt x="11363540" y="8004"/>
                  <a:pt x="11372005" y="8004"/>
                </a:cubicBezTo>
                <a:cubicBezTo>
                  <a:pt x="11376237" y="11278"/>
                  <a:pt x="11380469" y="11278"/>
                  <a:pt x="11384701" y="11278"/>
                </a:cubicBezTo>
                <a:cubicBezTo>
                  <a:pt x="11384701" y="11285"/>
                  <a:pt x="11384701" y="11432"/>
                  <a:pt x="11384701" y="14552"/>
                </a:cubicBezTo>
                <a:cubicBezTo>
                  <a:pt x="11393166" y="14552"/>
                  <a:pt x="11397398" y="11278"/>
                  <a:pt x="11401630" y="11278"/>
                </a:cubicBezTo>
                <a:cubicBezTo>
                  <a:pt x="11401630" y="11285"/>
                  <a:pt x="11401630" y="11432"/>
                  <a:pt x="11401630" y="14552"/>
                </a:cubicBezTo>
                <a:cubicBezTo>
                  <a:pt x="11410095" y="14552"/>
                  <a:pt x="11414327" y="14552"/>
                  <a:pt x="11418559" y="14552"/>
                </a:cubicBezTo>
                <a:cubicBezTo>
                  <a:pt x="11422791" y="14552"/>
                  <a:pt x="11427024" y="14552"/>
                  <a:pt x="11431256" y="14552"/>
                </a:cubicBezTo>
                <a:lnTo>
                  <a:pt x="11439720" y="11278"/>
                </a:lnTo>
                <a:cubicBezTo>
                  <a:pt x="11439720" y="8004"/>
                  <a:pt x="11439720" y="8004"/>
                  <a:pt x="11439720" y="4730"/>
                </a:cubicBezTo>
                <a:cubicBezTo>
                  <a:pt x="11456649" y="11278"/>
                  <a:pt x="11460881" y="4730"/>
                  <a:pt x="11473578" y="4730"/>
                </a:cubicBezTo>
                <a:cubicBezTo>
                  <a:pt x="11477810" y="8004"/>
                  <a:pt x="11486275" y="8004"/>
                  <a:pt x="11494739" y="8004"/>
                </a:cubicBezTo>
                <a:cubicBezTo>
                  <a:pt x="11494739" y="4730"/>
                  <a:pt x="11494739" y="1455"/>
                  <a:pt x="11498972" y="1455"/>
                </a:cubicBezTo>
                <a:cubicBezTo>
                  <a:pt x="11503204" y="1455"/>
                  <a:pt x="11511668" y="1455"/>
                  <a:pt x="11520133" y="1455"/>
                </a:cubicBezTo>
                <a:cubicBezTo>
                  <a:pt x="11522249" y="3093"/>
                  <a:pt x="11522249" y="3093"/>
                  <a:pt x="11524365" y="4730"/>
                </a:cubicBezTo>
                <a:cubicBezTo>
                  <a:pt x="11537062" y="11278"/>
                  <a:pt x="11549758" y="8004"/>
                  <a:pt x="11566687" y="11278"/>
                </a:cubicBezTo>
                <a:cubicBezTo>
                  <a:pt x="11566687" y="11285"/>
                  <a:pt x="11566687" y="11432"/>
                  <a:pt x="11566687" y="14552"/>
                </a:cubicBezTo>
                <a:lnTo>
                  <a:pt x="11574094" y="10050"/>
                </a:lnTo>
                <a:cubicBezTo>
                  <a:pt x="11579384" y="8004"/>
                  <a:pt x="11583616" y="8004"/>
                  <a:pt x="11587848" y="8004"/>
                </a:cubicBezTo>
                <a:cubicBezTo>
                  <a:pt x="11587848" y="7996"/>
                  <a:pt x="11587848" y="7841"/>
                  <a:pt x="11587848" y="4730"/>
                </a:cubicBezTo>
                <a:cubicBezTo>
                  <a:pt x="11609010" y="8004"/>
                  <a:pt x="11630171" y="8004"/>
                  <a:pt x="11651332" y="8004"/>
                </a:cubicBezTo>
                <a:lnTo>
                  <a:pt x="11651332" y="1455"/>
                </a:lnTo>
                <a:cubicBezTo>
                  <a:pt x="11664029" y="1455"/>
                  <a:pt x="11680957" y="1455"/>
                  <a:pt x="11693654" y="1455"/>
                </a:cubicBezTo>
                <a:cubicBezTo>
                  <a:pt x="11693654" y="1455"/>
                  <a:pt x="11697886" y="4730"/>
                  <a:pt x="11697886" y="8004"/>
                </a:cubicBezTo>
                <a:cubicBezTo>
                  <a:pt x="11706351" y="4730"/>
                  <a:pt x="11731744" y="4730"/>
                  <a:pt x="11740209" y="4730"/>
                </a:cubicBezTo>
                <a:cubicBezTo>
                  <a:pt x="11748673" y="8004"/>
                  <a:pt x="11740209" y="8004"/>
                  <a:pt x="11744441" y="4730"/>
                </a:cubicBezTo>
                <a:cubicBezTo>
                  <a:pt x="11748673" y="4730"/>
                  <a:pt x="11752905" y="4730"/>
                  <a:pt x="11752905" y="1455"/>
                </a:cubicBezTo>
                <a:cubicBezTo>
                  <a:pt x="11756079" y="3911"/>
                  <a:pt x="11755021" y="4730"/>
                  <a:pt x="11757138" y="4730"/>
                </a:cubicBezTo>
                <a:cubicBezTo>
                  <a:pt x="11765602" y="4730"/>
                  <a:pt x="11778299" y="4730"/>
                  <a:pt x="11786763" y="4730"/>
                </a:cubicBezTo>
                <a:cubicBezTo>
                  <a:pt x="11790995" y="8004"/>
                  <a:pt x="11790995" y="4730"/>
                  <a:pt x="11795228" y="1455"/>
                </a:cubicBezTo>
                <a:lnTo>
                  <a:pt x="11803692" y="4730"/>
                </a:lnTo>
                <a:cubicBezTo>
                  <a:pt x="11812157" y="8004"/>
                  <a:pt x="11816389" y="1455"/>
                  <a:pt x="11816389" y="1455"/>
                </a:cubicBezTo>
                <a:lnTo>
                  <a:pt x="11833318" y="4730"/>
                </a:lnTo>
                <a:cubicBezTo>
                  <a:pt x="11837550" y="1455"/>
                  <a:pt x="11837550" y="1455"/>
                  <a:pt x="11841782" y="1455"/>
                </a:cubicBezTo>
                <a:cubicBezTo>
                  <a:pt x="11854479" y="8004"/>
                  <a:pt x="11867176" y="8004"/>
                  <a:pt x="11879872" y="8004"/>
                </a:cubicBezTo>
                <a:cubicBezTo>
                  <a:pt x="11879872" y="7996"/>
                  <a:pt x="11879872" y="7841"/>
                  <a:pt x="11879872" y="4730"/>
                </a:cubicBezTo>
                <a:cubicBezTo>
                  <a:pt x="11888337" y="4730"/>
                  <a:pt x="11892569" y="4730"/>
                  <a:pt x="11896801" y="4730"/>
                </a:cubicBezTo>
                <a:cubicBezTo>
                  <a:pt x="11901033" y="4730"/>
                  <a:pt x="11913730" y="11278"/>
                  <a:pt x="11922195" y="8004"/>
                </a:cubicBezTo>
                <a:cubicBezTo>
                  <a:pt x="11926427" y="8004"/>
                  <a:pt x="11930659" y="1455"/>
                  <a:pt x="11939124" y="1455"/>
                </a:cubicBezTo>
                <a:cubicBezTo>
                  <a:pt x="11939155" y="1479"/>
                  <a:pt x="11943371" y="4742"/>
                  <a:pt x="11947588" y="8004"/>
                </a:cubicBezTo>
                <a:cubicBezTo>
                  <a:pt x="11964517" y="11278"/>
                  <a:pt x="11981446" y="11278"/>
                  <a:pt x="11998375" y="14552"/>
                </a:cubicBezTo>
                <a:cubicBezTo>
                  <a:pt x="11998375" y="11278"/>
                  <a:pt x="12002607" y="11278"/>
                  <a:pt x="12002607" y="8004"/>
                </a:cubicBezTo>
                <a:cubicBezTo>
                  <a:pt x="12011071" y="8004"/>
                  <a:pt x="12019536" y="11278"/>
                  <a:pt x="12028000" y="11278"/>
                </a:cubicBezTo>
                <a:cubicBezTo>
                  <a:pt x="12049162" y="4730"/>
                  <a:pt x="12070323" y="4730"/>
                  <a:pt x="12087252" y="8004"/>
                </a:cubicBezTo>
                <a:lnTo>
                  <a:pt x="12087252" y="1455"/>
                </a:lnTo>
                <a:cubicBezTo>
                  <a:pt x="12095716" y="1455"/>
                  <a:pt x="12099948" y="1455"/>
                  <a:pt x="12108413" y="1455"/>
                </a:cubicBezTo>
                <a:cubicBezTo>
                  <a:pt x="12108413" y="1481"/>
                  <a:pt x="12108413" y="4743"/>
                  <a:pt x="12108413" y="8004"/>
                </a:cubicBezTo>
                <a:cubicBezTo>
                  <a:pt x="12112645" y="8004"/>
                  <a:pt x="12116877" y="8004"/>
                  <a:pt x="12121109" y="8004"/>
                </a:cubicBezTo>
                <a:cubicBezTo>
                  <a:pt x="12125342" y="8004"/>
                  <a:pt x="12121109" y="1455"/>
                  <a:pt x="12133806" y="1455"/>
                </a:cubicBezTo>
                <a:cubicBezTo>
                  <a:pt x="12133821" y="4730"/>
                  <a:pt x="12138045" y="4724"/>
                  <a:pt x="12142271" y="1455"/>
                </a:cubicBezTo>
                <a:lnTo>
                  <a:pt x="12159200" y="8004"/>
                </a:lnTo>
                <a:cubicBezTo>
                  <a:pt x="12167664" y="11278"/>
                  <a:pt x="12176128" y="11278"/>
                  <a:pt x="12184593" y="11278"/>
                </a:cubicBezTo>
                <a:lnTo>
                  <a:pt x="12184593" y="52503"/>
                </a:lnTo>
                <a:lnTo>
                  <a:pt x="12186710" y="52503"/>
                </a:lnTo>
                <a:cubicBezTo>
                  <a:pt x="12186710" y="182034"/>
                  <a:pt x="12186710" y="182034"/>
                  <a:pt x="12186710" y="182034"/>
                </a:cubicBezTo>
                <a:cubicBezTo>
                  <a:pt x="12174013" y="182034"/>
                  <a:pt x="12165549" y="182034"/>
                  <a:pt x="12152852" y="182034"/>
                </a:cubicBezTo>
                <a:cubicBezTo>
                  <a:pt x="12148620" y="182034"/>
                  <a:pt x="12148620" y="182034"/>
                  <a:pt x="12148620" y="182034"/>
                </a:cubicBezTo>
                <a:lnTo>
                  <a:pt x="12127459" y="182034"/>
                </a:lnTo>
                <a:cubicBezTo>
                  <a:pt x="12118994" y="182034"/>
                  <a:pt x="12114762" y="182034"/>
                  <a:pt x="12110530" y="182034"/>
                </a:cubicBezTo>
                <a:cubicBezTo>
                  <a:pt x="12102065" y="175486"/>
                  <a:pt x="12097833" y="182034"/>
                  <a:pt x="12097833" y="182034"/>
                </a:cubicBezTo>
                <a:cubicBezTo>
                  <a:pt x="12093601" y="178760"/>
                  <a:pt x="12089369" y="178760"/>
                  <a:pt x="12085136" y="178760"/>
                </a:cubicBezTo>
                <a:cubicBezTo>
                  <a:pt x="12072440" y="178760"/>
                  <a:pt x="12059743" y="182034"/>
                  <a:pt x="12047046" y="182034"/>
                </a:cubicBezTo>
                <a:cubicBezTo>
                  <a:pt x="12042814" y="175486"/>
                  <a:pt x="12021653" y="168938"/>
                  <a:pt x="12017421" y="168938"/>
                </a:cubicBezTo>
                <a:cubicBezTo>
                  <a:pt x="12017421" y="172212"/>
                  <a:pt x="12013188" y="172212"/>
                  <a:pt x="12013188" y="175486"/>
                </a:cubicBezTo>
                <a:cubicBezTo>
                  <a:pt x="12008956" y="175486"/>
                  <a:pt x="12004724" y="172212"/>
                  <a:pt x="11996260" y="172212"/>
                </a:cubicBezTo>
                <a:cubicBezTo>
                  <a:pt x="11987795" y="175486"/>
                  <a:pt x="11966634" y="178760"/>
                  <a:pt x="11953937" y="175486"/>
                </a:cubicBezTo>
                <a:cubicBezTo>
                  <a:pt x="11937008" y="172212"/>
                  <a:pt x="11915847" y="162389"/>
                  <a:pt x="11890454" y="168938"/>
                </a:cubicBezTo>
                <a:cubicBezTo>
                  <a:pt x="11873525" y="168938"/>
                  <a:pt x="11856596" y="168938"/>
                  <a:pt x="11839667" y="168938"/>
                </a:cubicBezTo>
                <a:cubicBezTo>
                  <a:pt x="11826970" y="172212"/>
                  <a:pt x="11788880" y="185309"/>
                  <a:pt x="11767719" y="182034"/>
                </a:cubicBezTo>
                <a:cubicBezTo>
                  <a:pt x="11759255" y="178760"/>
                  <a:pt x="11750790" y="178760"/>
                  <a:pt x="11738093" y="178760"/>
                </a:cubicBezTo>
                <a:cubicBezTo>
                  <a:pt x="11738066" y="175486"/>
                  <a:pt x="11733847" y="175486"/>
                  <a:pt x="11729629" y="175486"/>
                </a:cubicBezTo>
                <a:cubicBezTo>
                  <a:pt x="11725397" y="172212"/>
                  <a:pt x="11716932" y="172212"/>
                  <a:pt x="11708468" y="168938"/>
                </a:cubicBezTo>
                <a:cubicBezTo>
                  <a:pt x="11700003" y="165663"/>
                  <a:pt x="11691539" y="172212"/>
                  <a:pt x="11678842" y="168938"/>
                </a:cubicBezTo>
                <a:cubicBezTo>
                  <a:pt x="11670378" y="165663"/>
                  <a:pt x="11661913" y="165663"/>
                  <a:pt x="11653449" y="165663"/>
                </a:cubicBezTo>
                <a:lnTo>
                  <a:pt x="11649217" y="168938"/>
                </a:lnTo>
                <a:cubicBezTo>
                  <a:pt x="11636520" y="168938"/>
                  <a:pt x="11628055" y="168938"/>
                  <a:pt x="11619591" y="168938"/>
                </a:cubicBezTo>
                <a:cubicBezTo>
                  <a:pt x="11611127" y="168938"/>
                  <a:pt x="11606894" y="168938"/>
                  <a:pt x="11598430" y="168938"/>
                </a:cubicBezTo>
                <a:cubicBezTo>
                  <a:pt x="11598421" y="168938"/>
                  <a:pt x="11598230" y="168938"/>
                  <a:pt x="11594198" y="168938"/>
                </a:cubicBezTo>
                <a:cubicBezTo>
                  <a:pt x="11573036" y="168938"/>
                  <a:pt x="11547643" y="168938"/>
                  <a:pt x="11526482" y="168938"/>
                </a:cubicBezTo>
                <a:cubicBezTo>
                  <a:pt x="11522250" y="172212"/>
                  <a:pt x="11518017" y="172212"/>
                  <a:pt x="11513785" y="172212"/>
                </a:cubicBezTo>
                <a:lnTo>
                  <a:pt x="11505321" y="175486"/>
                </a:lnTo>
                <a:cubicBezTo>
                  <a:pt x="11502147" y="176305"/>
                  <a:pt x="11503205" y="175486"/>
                  <a:pt x="11501089" y="175486"/>
                </a:cubicBezTo>
                <a:cubicBezTo>
                  <a:pt x="11484160" y="178760"/>
                  <a:pt x="11458766" y="175486"/>
                  <a:pt x="11437605" y="178760"/>
                </a:cubicBezTo>
                <a:cubicBezTo>
                  <a:pt x="11437605" y="178769"/>
                  <a:pt x="11437605" y="178919"/>
                  <a:pt x="11437605" y="182034"/>
                </a:cubicBezTo>
                <a:cubicBezTo>
                  <a:pt x="11416444" y="182034"/>
                  <a:pt x="11391051" y="165663"/>
                  <a:pt x="11357193" y="172212"/>
                </a:cubicBezTo>
                <a:cubicBezTo>
                  <a:pt x="11352960" y="175486"/>
                  <a:pt x="11348728" y="175486"/>
                  <a:pt x="11344496" y="175486"/>
                </a:cubicBezTo>
                <a:cubicBezTo>
                  <a:pt x="11331799" y="175486"/>
                  <a:pt x="11323335" y="175486"/>
                  <a:pt x="11314870" y="175486"/>
                </a:cubicBezTo>
                <a:cubicBezTo>
                  <a:pt x="11306406" y="178760"/>
                  <a:pt x="11297941" y="178760"/>
                  <a:pt x="11289477" y="182034"/>
                </a:cubicBezTo>
                <a:cubicBezTo>
                  <a:pt x="11281013" y="178760"/>
                  <a:pt x="11272548" y="178760"/>
                  <a:pt x="11264084" y="178760"/>
                </a:cubicBezTo>
                <a:lnTo>
                  <a:pt x="11242922" y="178760"/>
                </a:lnTo>
                <a:cubicBezTo>
                  <a:pt x="11230226" y="175486"/>
                  <a:pt x="11217529" y="175486"/>
                  <a:pt x="11204832" y="175486"/>
                </a:cubicBezTo>
                <a:cubicBezTo>
                  <a:pt x="11196368" y="178760"/>
                  <a:pt x="11192136" y="178760"/>
                  <a:pt x="11183671" y="178760"/>
                </a:cubicBezTo>
                <a:cubicBezTo>
                  <a:pt x="11183671" y="178769"/>
                  <a:pt x="11183671" y="178919"/>
                  <a:pt x="11183671" y="182034"/>
                </a:cubicBezTo>
                <a:cubicBezTo>
                  <a:pt x="11170974" y="182034"/>
                  <a:pt x="11158278" y="182034"/>
                  <a:pt x="11149813" y="182034"/>
                </a:cubicBezTo>
                <a:cubicBezTo>
                  <a:pt x="11141349" y="182034"/>
                  <a:pt x="11128652" y="178760"/>
                  <a:pt x="11120188" y="178760"/>
                </a:cubicBezTo>
                <a:cubicBezTo>
                  <a:pt x="11120188" y="178769"/>
                  <a:pt x="11120188" y="178919"/>
                  <a:pt x="11120188" y="182034"/>
                </a:cubicBezTo>
                <a:cubicBezTo>
                  <a:pt x="11120150" y="182034"/>
                  <a:pt x="11115936" y="182034"/>
                  <a:pt x="11111723" y="182034"/>
                </a:cubicBezTo>
                <a:cubicBezTo>
                  <a:pt x="11111713" y="182034"/>
                  <a:pt x="11111511" y="182034"/>
                  <a:pt x="11107491" y="182034"/>
                </a:cubicBezTo>
                <a:cubicBezTo>
                  <a:pt x="11099027" y="182034"/>
                  <a:pt x="11090562" y="182034"/>
                  <a:pt x="11082098" y="182034"/>
                </a:cubicBezTo>
                <a:cubicBezTo>
                  <a:pt x="11073633" y="182034"/>
                  <a:pt x="11069401" y="182034"/>
                  <a:pt x="11065169" y="182034"/>
                </a:cubicBezTo>
                <a:cubicBezTo>
                  <a:pt x="11056704" y="182034"/>
                  <a:pt x="11052472" y="182034"/>
                  <a:pt x="11044008" y="182034"/>
                </a:cubicBezTo>
                <a:lnTo>
                  <a:pt x="11036601" y="180397"/>
                </a:lnTo>
                <a:cubicBezTo>
                  <a:pt x="11027079" y="182034"/>
                  <a:pt x="11010150" y="178760"/>
                  <a:pt x="11001685" y="178760"/>
                </a:cubicBezTo>
                <a:cubicBezTo>
                  <a:pt x="11001685" y="175486"/>
                  <a:pt x="11001685" y="175486"/>
                  <a:pt x="11001685" y="172212"/>
                </a:cubicBezTo>
                <a:cubicBezTo>
                  <a:pt x="10972060" y="172212"/>
                  <a:pt x="10959363" y="168938"/>
                  <a:pt x="10933970" y="175486"/>
                </a:cubicBezTo>
                <a:cubicBezTo>
                  <a:pt x="10929737" y="172212"/>
                  <a:pt x="10929737" y="172212"/>
                  <a:pt x="10925505" y="165663"/>
                </a:cubicBezTo>
                <a:cubicBezTo>
                  <a:pt x="10921273" y="165663"/>
                  <a:pt x="10912808" y="165663"/>
                  <a:pt x="10908576" y="168938"/>
                </a:cubicBezTo>
                <a:cubicBezTo>
                  <a:pt x="10900112" y="165663"/>
                  <a:pt x="10887415" y="165663"/>
                  <a:pt x="10878951" y="165663"/>
                </a:cubicBezTo>
                <a:cubicBezTo>
                  <a:pt x="10878951" y="165671"/>
                  <a:pt x="10878951" y="165816"/>
                  <a:pt x="10878951" y="168938"/>
                </a:cubicBezTo>
                <a:cubicBezTo>
                  <a:pt x="10874718" y="168938"/>
                  <a:pt x="10870486" y="168938"/>
                  <a:pt x="10866254" y="168938"/>
                </a:cubicBezTo>
                <a:cubicBezTo>
                  <a:pt x="10853557" y="168938"/>
                  <a:pt x="10840860" y="168938"/>
                  <a:pt x="10828164" y="168938"/>
                </a:cubicBezTo>
                <a:cubicBezTo>
                  <a:pt x="10819699" y="172212"/>
                  <a:pt x="10802770" y="178760"/>
                  <a:pt x="10790074" y="178760"/>
                </a:cubicBezTo>
                <a:cubicBezTo>
                  <a:pt x="10785841" y="175486"/>
                  <a:pt x="10781609" y="175486"/>
                  <a:pt x="10777377" y="175486"/>
                </a:cubicBezTo>
                <a:cubicBezTo>
                  <a:pt x="10777377" y="172212"/>
                  <a:pt x="10777377" y="172212"/>
                  <a:pt x="10773145" y="168938"/>
                </a:cubicBezTo>
                <a:cubicBezTo>
                  <a:pt x="10760448" y="165663"/>
                  <a:pt x="10726590" y="172212"/>
                  <a:pt x="10722358" y="172212"/>
                </a:cubicBezTo>
                <a:cubicBezTo>
                  <a:pt x="10722358" y="172204"/>
                  <a:pt x="10722358" y="172055"/>
                  <a:pt x="10722358" y="168938"/>
                </a:cubicBezTo>
                <a:cubicBezTo>
                  <a:pt x="10718126" y="168938"/>
                  <a:pt x="10718126" y="168938"/>
                  <a:pt x="10713894" y="168938"/>
                </a:cubicBezTo>
                <a:cubicBezTo>
                  <a:pt x="10710720" y="169756"/>
                  <a:pt x="10711778" y="168938"/>
                  <a:pt x="10709661" y="168938"/>
                </a:cubicBezTo>
                <a:cubicBezTo>
                  <a:pt x="10705429" y="172212"/>
                  <a:pt x="10701197" y="172212"/>
                  <a:pt x="10696965" y="172212"/>
                </a:cubicBezTo>
                <a:cubicBezTo>
                  <a:pt x="10688500" y="172212"/>
                  <a:pt x="10684268" y="172212"/>
                  <a:pt x="10680036" y="172212"/>
                </a:cubicBezTo>
                <a:cubicBezTo>
                  <a:pt x="10680036" y="172204"/>
                  <a:pt x="10680036" y="172055"/>
                  <a:pt x="10680036" y="168938"/>
                </a:cubicBezTo>
                <a:cubicBezTo>
                  <a:pt x="10675803" y="172212"/>
                  <a:pt x="10671571" y="172212"/>
                  <a:pt x="10667339" y="172212"/>
                </a:cubicBezTo>
                <a:cubicBezTo>
                  <a:pt x="10667339" y="172204"/>
                  <a:pt x="10667339" y="172055"/>
                  <a:pt x="10667339" y="168938"/>
                </a:cubicBezTo>
                <a:cubicBezTo>
                  <a:pt x="10654642" y="172212"/>
                  <a:pt x="10646178" y="172212"/>
                  <a:pt x="10637713" y="172212"/>
                </a:cubicBezTo>
                <a:cubicBezTo>
                  <a:pt x="10637713" y="172204"/>
                  <a:pt x="10637713" y="172055"/>
                  <a:pt x="10637713" y="168938"/>
                </a:cubicBezTo>
                <a:cubicBezTo>
                  <a:pt x="10637702" y="168938"/>
                  <a:pt x="10637500" y="168938"/>
                  <a:pt x="10633481" y="168938"/>
                </a:cubicBezTo>
                <a:cubicBezTo>
                  <a:pt x="10633481" y="172212"/>
                  <a:pt x="10633481" y="172212"/>
                  <a:pt x="10629249" y="175486"/>
                </a:cubicBezTo>
                <a:cubicBezTo>
                  <a:pt x="10629222" y="175465"/>
                  <a:pt x="10625004" y="172212"/>
                  <a:pt x="10620784" y="172212"/>
                </a:cubicBezTo>
                <a:cubicBezTo>
                  <a:pt x="10616552" y="175486"/>
                  <a:pt x="10612320" y="175486"/>
                  <a:pt x="10608088" y="175486"/>
                </a:cubicBezTo>
                <a:cubicBezTo>
                  <a:pt x="10608088" y="174668"/>
                  <a:pt x="10608088" y="175486"/>
                  <a:pt x="10603856" y="175486"/>
                </a:cubicBezTo>
                <a:cubicBezTo>
                  <a:pt x="10595391" y="175486"/>
                  <a:pt x="10586927" y="175486"/>
                  <a:pt x="10578462" y="175486"/>
                </a:cubicBezTo>
                <a:cubicBezTo>
                  <a:pt x="10569998" y="178760"/>
                  <a:pt x="10557301" y="178760"/>
                  <a:pt x="10548837" y="178760"/>
                </a:cubicBezTo>
                <a:lnTo>
                  <a:pt x="10544604" y="182034"/>
                </a:lnTo>
                <a:cubicBezTo>
                  <a:pt x="10527675" y="182034"/>
                  <a:pt x="10510746" y="182034"/>
                  <a:pt x="10498050" y="182034"/>
                </a:cubicBezTo>
                <a:cubicBezTo>
                  <a:pt x="10493818" y="178760"/>
                  <a:pt x="10489585" y="178760"/>
                  <a:pt x="10485353" y="182034"/>
                </a:cubicBezTo>
                <a:cubicBezTo>
                  <a:pt x="10485353" y="178760"/>
                  <a:pt x="10485353" y="178760"/>
                  <a:pt x="10485353" y="175486"/>
                </a:cubicBezTo>
                <a:cubicBezTo>
                  <a:pt x="10472656" y="172212"/>
                  <a:pt x="10438799" y="168938"/>
                  <a:pt x="10417637" y="172212"/>
                </a:cubicBezTo>
                <a:lnTo>
                  <a:pt x="10409173" y="175486"/>
                </a:lnTo>
                <a:cubicBezTo>
                  <a:pt x="10404941" y="175486"/>
                  <a:pt x="10404941" y="172212"/>
                  <a:pt x="10400708" y="172212"/>
                </a:cubicBezTo>
                <a:lnTo>
                  <a:pt x="10379547" y="175486"/>
                </a:lnTo>
                <a:cubicBezTo>
                  <a:pt x="10371083" y="172212"/>
                  <a:pt x="10366851" y="172212"/>
                  <a:pt x="10362618" y="172212"/>
                </a:cubicBezTo>
                <a:cubicBezTo>
                  <a:pt x="10362618" y="172204"/>
                  <a:pt x="10362618" y="172055"/>
                  <a:pt x="10362618" y="168938"/>
                </a:cubicBezTo>
                <a:lnTo>
                  <a:pt x="10341457" y="172212"/>
                </a:lnTo>
                <a:cubicBezTo>
                  <a:pt x="10341457" y="172204"/>
                  <a:pt x="10341457" y="172055"/>
                  <a:pt x="10341457" y="168938"/>
                </a:cubicBezTo>
                <a:cubicBezTo>
                  <a:pt x="10320296" y="168938"/>
                  <a:pt x="10299135" y="168938"/>
                  <a:pt x="10277974" y="168938"/>
                </a:cubicBezTo>
                <a:cubicBezTo>
                  <a:pt x="10269509" y="172212"/>
                  <a:pt x="10261045" y="175486"/>
                  <a:pt x="10252580" y="175486"/>
                </a:cubicBezTo>
                <a:lnTo>
                  <a:pt x="10235651" y="172212"/>
                </a:lnTo>
                <a:cubicBezTo>
                  <a:pt x="10235651" y="172204"/>
                  <a:pt x="10235651" y="172055"/>
                  <a:pt x="10235651" y="168938"/>
                </a:cubicBezTo>
                <a:cubicBezTo>
                  <a:pt x="10227187" y="168938"/>
                  <a:pt x="10227187" y="175486"/>
                  <a:pt x="10218723" y="172212"/>
                </a:cubicBezTo>
                <a:cubicBezTo>
                  <a:pt x="10218723" y="172204"/>
                  <a:pt x="10218723" y="172055"/>
                  <a:pt x="10218723" y="168938"/>
                </a:cubicBezTo>
                <a:cubicBezTo>
                  <a:pt x="10214490" y="168938"/>
                  <a:pt x="10210258" y="168938"/>
                  <a:pt x="10206026" y="168938"/>
                </a:cubicBezTo>
                <a:cubicBezTo>
                  <a:pt x="10189097" y="165663"/>
                  <a:pt x="10172168" y="172212"/>
                  <a:pt x="10159471" y="172212"/>
                </a:cubicBezTo>
                <a:cubicBezTo>
                  <a:pt x="10159471" y="172204"/>
                  <a:pt x="10159471" y="172055"/>
                  <a:pt x="10159471" y="168938"/>
                </a:cubicBezTo>
                <a:cubicBezTo>
                  <a:pt x="10146775" y="172212"/>
                  <a:pt x="10134078" y="172212"/>
                  <a:pt x="10121381" y="172212"/>
                </a:cubicBezTo>
                <a:cubicBezTo>
                  <a:pt x="10117149" y="175486"/>
                  <a:pt x="10112917" y="172212"/>
                  <a:pt x="10100220" y="172212"/>
                </a:cubicBezTo>
                <a:lnTo>
                  <a:pt x="10079059" y="172212"/>
                </a:lnTo>
                <a:lnTo>
                  <a:pt x="10062130" y="175486"/>
                </a:lnTo>
                <a:lnTo>
                  <a:pt x="10040969" y="175486"/>
                </a:lnTo>
                <a:cubicBezTo>
                  <a:pt x="10028272" y="178760"/>
                  <a:pt x="10011343" y="175486"/>
                  <a:pt x="9998647" y="175486"/>
                </a:cubicBezTo>
                <a:cubicBezTo>
                  <a:pt x="9998640" y="178760"/>
                  <a:pt x="9998477" y="178760"/>
                  <a:pt x="9994414" y="178760"/>
                </a:cubicBezTo>
                <a:cubicBezTo>
                  <a:pt x="9977485" y="175486"/>
                  <a:pt x="9960556" y="175486"/>
                  <a:pt x="9943628" y="175486"/>
                </a:cubicBezTo>
                <a:cubicBezTo>
                  <a:pt x="9935163" y="172212"/>
                  <a:pt x="9926699" y="172212"/>
                  <a:pt x="9918234" y="172212"/>
                </a:cubicBezTo>
                <a:cubicBezTo>
                  <a:pt x="9914002" y="175486"/>
                  <a:pt x="9909770" y="172212"/>
                  <a:pt x="9905537" y="172212"/>
                </a:cubicBezTo>
                <a:cubicBezTo>
                  <a:pt x="9901305" y="172212"/>
                  <a:pt x="9901305" y="178760"/>
                  <a:pt x="9897073" y="178760"/>
                </a:cubicBezTo>
                <a:cubicBezTo>
                  <a:pt x="9880144" y="175486"/>
                  <a:pt x="9863215" y="175486"/>
                  <a:pt x="9846286" y="175486"/>
                </a:cubicBezTo>
                <a:cubicBezTo>
                  <a:pt x="9842054" y="172212"/>
                  <a:pt x="9833590" y="172212"/>
                  <a:pt x="9825125" y="172212"/>
                </a:cubicBezTo>
                <a:cubicBezTo>
                  <a:pt x="9825125" y="172204"/>
                  <a:pt x="9825125" y="172055"/>
                  <a:pt x="9825125" y="168938"/>
                </a:cubicBezTo>
                <a:lnTo>
                  <a:pt x="9816661" y="172212"/>
                </a:lnTo>
                <a:cubicBezTo>
                  <a:pt x="9803964" y="172212"/>
                  <a:pt x="9791267" y="172212"/>
                  <a:pt x="9778571" y="168938"/>
                </a:cubicBezTo>
                <a:cubicBezTo>
                  <a:pt x="9774338" y="168938"/>
                  <a:pt x="9774338" y="168938"/>
                  <a:pt x="9774338" y="168938"/>
                </a:cubicBezTo>
                <a:cubicBezTo>
                  <a:pt x="9770106" y="168938"/>
                  <a:pt x="9770106" y="168938"/>
                  <a:pt x="9765874" y="168938"/>
                </a:cubicBezTo>
                <a:cubicBezTo>
                  <a:pt x="9748945" y="168938"/>
                  <a:pt x="9736248" y="168938"/>
                  <a:pt x="9727784" y="168938"/>
                </a:cubicBezTo>
                <a:lnTo>
                  <a:pt x="9723552" y="168938"/>
                </a:lnTo>
                <a:cubicBezTo>
                  <a:pt x="9710855" y="172212"/>
                  <a:pt x="9702390" y="172212"/>
                  <a:pt x="9689694" y="172212"/>
                </a:cubicBezTo>
                <a:cubicBezTo>
                  <a:pt x="9685461" y="175486"/>
                  <a:pt x="9681229" y="175486"/>
                  <a:pt x="9672765" y="175486"/>
                </a:cubicBezTo>
                <a:cubicBezTo>
                  <a:pt x="9668533" y="178760"/>
                  <a:pt x="9660068" y="175486"/>
                  <a:pt x="9651604" y="175486"/>
                </a:cubicBezTo>
                <a:lnTo>
                  <a:pt x="9630442" y="175486"/>
                </a:lnTo>
                <a:cubicBezTo>
                  <a:pt x="9621978" y="172212"/>
                  <a:pt x="9617746" y="172212"/>
                  <a:pt x="9609281" y="172212"/>
                </a:cubicBezTo>
                <a:cubicBezTo>
                  <a:pt x="9609281" y="172204"/>
                  <a:pt x="9609281" y="172055"/>
                  <a:pt x="9609281" y="168938"/>
                </a:cubicBezTo>
                <a:lnTo>
                  <a:pt x="9592352" y="168938"/>
                </a:lnTo>
                <a:cubicBezTo>
                  <a:pt x="9588120" y="168938"/>
                  <a:pt x="9583888" y="168938"/>
                  <a:pt x="9579656" y="168938"/>
                </a:cubicBezTo>
                <a:cubicBezTo>
                  <a:pt x="9558495" y="168938"/>
                  <a:pt x="9533101" y="168938"/>
                  <a:pt x="9511940" y="168938"/>
                </a:cubicBezTo>
                <a:lnTo>
                  <a:pt x="9503475" y="168938"/>
                </a:lnTo>
                <a:cubicBezTo>
                  <a:pt x="9499243" y="172212"/>
                  <a:pt x="9495011" y="172212"/>
                  <a:pt x="9486547" y="172212"/>
                </a:cubicBezTo>
                <a:cubicBezTo>
                  <a:pt x="9486522" y="175467"/>
                  <a:pt x="9482301" y="172212"/>
                  <a:pt x="9478082" y="172212"/>
                </a:cubicBezTo>
                <a:cubicBezTo>
                  <a:pt x="9473850" y="175486"/>
                  <a:pt x="9469618" y="175486"/>
                  <a:pt x="9465385" y="175486"/>
                </a:cubicBezTo>
                <a:lnTo>
                  <a:pt x="9456921" y="175486"/>
                </a:lnTo>
                <a:lnTo>
                  <a:pt x="9439992" y="178760"/>
                </a:lnTo>
                <a:lnTo>
                  <a:pt x="9423063" y="175486"/>
                </a:lnTo>
                <a:cubicBezTo>
                  <a:pt x="9410366" y="172212"/>
                  <a:pt x="9397670" y="172212"/>
                  <a:pt x="9389205" y="172212"/>
                </a:cubicBezTo>
                <a:cubicBezTo>
                  <a:pt x="9389205" y="172204"/>
                  <a:pt x="9389205" y="172055"/>
                  <a:pt x="9389205" y="168938"/>
                </a:cubicBezTo>
                <a:cubicBezTo>
                  <a:pt x="9380741" y="168938"/>
                  <a:pt x="9376509" y="168938"/>
                  <a:pt x="9368044" y="168938"/>
                </a:cubicBezTo>
                <a:cubicBezTo>
                  <a:pt x="9359580" y="175486"/>
                  <a:pt x="9351115" y="168938"/>
                  <a:pt x="9346883" y="168938"/>
                </a:cubicBezTo>
                <a:cubicBezTo>
                  <a:pt x="9346883" y="172212"/>
                  <a:pt x="9346883" y="172212"/>
                  <a:pt x="9342651" y="175486"/>
                </a:cubicBezTo>
                <a:cubicBezTo>
                  <a:pt x="9338418" y="175486"/>
                  <a:pt x="9338418" y="172212"/>
                  <a:pt x="9325722" y="172212"/>
                </a:cubicBezTo>
                <a:cubicBezTo>
                  <a:pt x="9325722" y="172237"/>
                  <a:pt x="9325690" y="175486"/>
                  <a:pt x="9317257" y="175486"/>
                </a:cubicBezTo>
                <a:cubicBezTo>
                  <a:pt x="9308793" y="172212"/>
                  <a:pt x="9300328" y="172212"/>
                  <a:pt x="9291864" y="168938"/>
                </a:cubicBezTo>
                <a:cubicBezTo>
                  <a:pt x="9291864" y="172212"/>
                  <a:pt x="9291864" y="172212"/>
                  <a:pt x="9291864" y="175486"/>
                </a:cubicBezTo>
                <a:cubicBezTo>
                  <a:pt x="9287632" y="175486"/>
                  <a:pt x="9287632" y="175486"/>
                  <a:pt x="9283399" y="175486"/>
                </a:cubicBezTo>
                <a:cubicBezTo>
                  <a:pt x="9283399" y="172212"/>
                  <a:pt x="9283399" y="172212"/>
                  <a:pt x="9283399" y="168938"/>
                </a:cubicBezTo>
                <a:lnTo>
                  <a:pt x="9262238" y="168938"/>
                </a:lnTo>
                <a:cubicBezTo>
                  <a:pt x="9253774" y="168938"/>
                  <a:pt x="9262238" y="165663"/>
                  <a:pt x="9258006" y="168938"/>
                </a:cubicBezTo>
                <a:lnTo>
                  <a:pt x="9236845" y="168938"/>
                </a:lnTo>
                <a:cubicBezTo>
                  <a:pt x="9236818" y="168916"/>
                  <a:pt x="9232586" y="165674"/>
                  <a:pt x="9224148" y="168938"/>
                </a:cubicBezTo>
                <a:cubicBezTo>
                  <a:pt x="9207219" y="168938"/>
                  <a:pt x="9194523" y="168938"/>
                  <a:pt x="9181826" y="168938"/>
                </a:cubicBezTo>
                <a:cubicBezTo>
                  <a:pt x="9181797" y="172212"/>
                  <a:pt x="9177580" y="172212"/>
                  <a:pt x="9173361" y="172212"/>
                </a:cubicBezTo>
                <a:cubicBezTo>
                  <a:pt x="9169129" y="175486"/>
                  <a:pt x="9164897" y="172212"/>
                  <a:pt x="9160665" y="172212"/>
                </a:cubicBezTo>
                <a:cubicBezTo>
                  <a:pt x="9160665" y="175486"/>
                  <a:pt x="9156433" y="175486"/>
                  <a:pt x="9156433" y="178760"/>
                </a:cubicBezTo>
                <a:cubicBezTo>
                  <a:pt x="9152200" y="178760"/>
                  <a:pt x="9147968" y="178760"/>
                  <a:pt x="9143736" y="178760"/>
                </a:cubicBezTo>
                <a:cubicBezTo>
                  <a:pt x="9143736" y="178769"/>
                  <a:pt x="9143736" y="178919"/>
                  <a:pt x="9143736" y="182034"/>
                </a:cubicBezTo>
                <a:cubicBezTo>
                  <a:pt x="9139504" y="182034"/>
                  <a:pt x="9139504" y="182034"/>
                  <a:pt x="9135271" y="182034"/>
                </a:cubicBezTo>
                <a:cubicBezTo>
                  <a:pt x="9126807" y="182034"/>
                  <a:pt x="9122575" y="185309"/>
                  <a:pt x="9114110" y="182034"/>
                </a:cubicBezTo>
                <a:cubicBezTo>
                  <a:pt x="9105646" y="182034"/>
                  <a:pt x="9101414" y="182034"/>
                  <a:pt x="9097181" y="182034"/>
                </a:cubicBezTo>
                <a:lnTo>
                  <a:pt x="9088717" y="182034"/>
                </a:lnTo>
                <a:cubicBezTo>
                  <a:pt x="9084485" y="182034"/>
                  <a:pt x="9080252" y="182034"/>
                  <a:pt x="9076020" y="182034"/>
                </a:cubicBezTo>
                <a:cubicBezTo>
                  <a:pt x="9063323" y="182034"/>
                  <a:pt x="9054859" y="182034"/>
                  <a:pt x="9042162" y="182034"/>
                </a:cubicBezTo>
                <a:cubicBezTo>
                  <a:pt x="9042152" y="182034"/>
                  <a:pt x="9041958" y="182034"/>
                  <a:pt x="9037930" y="182034"/>
                </a:cubicBezTo>
                <a:cubicBezTo>
                  <a:pt x="9037930" y="182015"/>
                  <a:pt x="9037917" y="178760"/>
                  <a:pt x="9033698" y="178760"/>
                </a:cubicBezTo>
                <a:cubicBezTo>
                  <a:pt x="9029466" y="178760"/>
                  <a:pt x="9021001" y="175486"/>
                  <a:pt x="9012537" y="175486"/>
                </a:cubicBezTo>
                <a:cubicBezTo>
                  <a:pt x="9004072" y="159115"/>
                  <a:pt x="8999840" y="175486"/>
                  <a:pt x="8974447" y="168938"/>
                </a:cubicBezTo>
                <a:cubicBezTo>
                  <a:pt x="8970214" y="168938"/>
                  <a:pt x="8970214" y="168938"/>
                  <a:pt x="8965982" y="168938"/>
                </a:cubicBezTo>
                <a:cubicBezTo>
                  <a:pt x="8961750" y="165663"/>
                  <a:pt x="8936357" y="172212"/>
                  <a:pt x="8919428" y="168938"/>
                </a:cubicBezTo>
                <a:cubicBezTo>
                  <a:pt x="8910963" y="168938"/>
                  <a:pt x="8906731" y="168938"/>
                  <a:pt x="8902499" y="168938"/>
                </a:cubicBezTo>
                <a:lnTo>
                  <a:pt x="8885570" y="168938"/>
                </a:lnTo>
                <a:cubicBezTo>
                  <a:pt x="8877105" y="162389"/>
                  <a:pt x="8872873" y="168938"/>
                  <a:pt x="8872873" y="168938"/>
                </a:cubicBezTo>
                <a:cubicBezTo>
                  <a:pt x="8860176" y="168938"/>
                  <a:pt x="8843247" y="168938"/>
                  <a:pt x="8826319" y="168938"/>
                </a:cubicBezTo>
                <a:lnTo>
                  <a:pt x="8809390" y="168938"/>
                </a:lnTo>
                <a:lnTo>
                  <a:pt x="8792461" y="172212"/>
                </a:lnTo>
                <a:cubicBezTo>
                  <a:pt x="8788228" y="175486"/>
                  <a:pt x="8783996" y="175486"/>
                  <a:pt x="8779764" y="175486"/>
                </a:cubicBezTo>
                <a:cubicBezTo>
                  <a:pt x="8775532" y="178760"/>
                  <a:pt x="8775532" y="178760"/>
                  <a:pt x="8775532" y="182034"/>
                </a:cubicBezTo>
                <a:lnTo>
                  <a:pt x="8767067" y="178760"/>
                </a:lnTo>
                <a:cubicBezTo>
                  <a:pt x="8767067" y="178769"/>
                  <a:pt x="8767067" y="178919"/>
                  <a:pt x="8767067" y="182034"/>
                </a:cubicBezTo>
                <a:cubicBezTo>
                  <a:pt x="8762835" y="182034"/>
                  <a:pt x="8758603" y="182034"/>
                  <a:pt x="8754371" y="182034"/>
                </a:cubicBezTo>
                <a:cubicBezTo>
                  <a:pt x="8750138" y="182034"/>
                  <a:pt x="8745906" y="182034"/>
                  <a:pt x="8741674" y="182034"/>
                </a:cubicBezTo>
                <a:cubicBezTo>
                  <a:pt x="8733209" y="182034"/>
                  <a:pt x="8728977" y="182034"/>
                  <a:pt x="8724745" y="182034"/>
                </a:cubicBezTo>
                <a:cubicBezTo>
                  <a:pt x="8720513" y="178760"/>
                  <a:pt x="8720513" y="185309"/>
                  <a:pt x="8707816" y="182034"/>
                </a:cubicBezTo>
                <a:cubicBezTo>
                  <a:pt x="8707816" y="182017"/>
                  <a:pt x="8707793" y="178769"/>
                  <a:pt x="8699352" y="182034"/>
                </a:cubicBezTo>
                <a:cubicBezTo>
                  <a:pt x="8699218" y="183620"/>
                  <a:pt x="8700103" y="183962"/>
                  <a:pt x="8695119" y="182034"/>
                </a:cubicBezTo>
                <a:cubicBezTo>
                  <a:pt x="8690887" y="182034"/>
                  <a:pt x="8686655" y="182034"/>
                  <a:pt x="8678190" y="182034"/>
                </a:cubicBezTo>
                <a:cubicBezTo>
                  <a:pt x="8673958" y="178760"/>
                  <a:pt x="8673958" y="178760"/>
                  <a:pt x="8669726" y="178760"/>
                </a:cubicBezTo>
                <a:cubicBezTo>
                  <a:pt x="8657029" y="175486"/>
                  <a:pt x="8644333" y="172212"/>
                  <a:pt x="8631636" y="172212"/>
                </a:cubicBezTo>
                <a:lnTo>
                  <a:pt x="8606243" y="168938"/>
                </a:lnTo>
                <a:lnTo>
                  <a:pt x="8595133" y="171802"/>
                </a:lnTo>
                <a:cubicBezTo>
                  <a:pt x="8589314" y="172212"/>
                  <a:pt x="8585081" y="172212"/>
                  <a:pt x="8580849" y="172212"/>
                </a:cubicBezTo>
                <a:cubicBezTo>
                  <a:pt x="8580832" y="172198"/>
                  <a:pt x="8576600" y="168938"/>
                  <a:pt x="8568152" y="168938"/>
                </a:cubicBezTo>
                <a:cubicBezTo>
                  <a:pt x="8563920" y="172212"/>
                  <a:pt x="8572385" y="172212"/>
                  <a:pt x="8563920" y="172212"/>
                </a:cubicBezTo>
                <a:cubicBezTo>
                  <a:pt x="8563920" y="172204"/>
                  <a:pt x="8563920" y="172055"/>
                  <a:pt x="8563920" y="168938"/>
                </a:cubicBezTo>
                <a:cubicBezTo>
                  <a:pt x="8555456" y="168938"/>
                  <a:pt x="8546991" y="168938"/>
                  <a:pt x="8538527" y="168938"/>
                </a:cubicBezTo>
                <a:cubicBezTo>
                  <a:pt x="8538527" y="168916"/>
                  <a:pt x="8538499" y="165674"/>
                  <a:pt x="8530062" y="168938"/>
                </a:cubicBezTo>
                <a:cubicBezTo>
                  <a:pt x="8525830" y="168938"/>
                  <a:pt x="8517366" y="168938"/>
                  <a:pt x="8508901" y="168938"/>
                </a:cubicBezTo>
                <a:cubicBezTo>
                  <a:pt x="8504669" y="172212"/>
                  <a:pt x="8504669" y="172212"/>
                  <a:pt x="8500437" y="168938"/>
                </a:cubicBezTo>
                <a:cubicBezTo>
                  <a:pt x="8479276" y="172212"/>
                  <a:pt x="8458114" y="172212"/>
                  <a:pt x="8436953" y="172212"/>
                </a:cubicBezTo>
                <a:cubicBezTo>
                  <a:pt x="8436953" y="172204"/>
                  <a:pt x="8436953" y="172055"/>
                  <a:pt x="8436953" y="168938"/>
                </a:cubicBezTo>
                <a:lnTo>
                  <a:pt x="8429547" y="170575"/>
                </a:lnTo>
                <a:cubicBezTo>
                  <a:pt x="8415792" y="172212"/>
                  <a:pt x="8407328" y="172212"/>
                  <a:pt x="8394631" y="172212"/>
                </a:cubicBezTo>
                <a:cubicBezTo>
                  <a:pt x="8390399" y="175486"/>
                  <a:pt x="8386167" y="172212"/>
                  <a:pt x="8381935" y="172212"/>
                </a:cubicBezTo>
                <a:lnTo>
                  <a:pt x="8374528" y="173849"/>
                </a:lnTo>
                <a:cubicBezTo>
                  <a:pt x="8356541" y="172212"/>
                  <a:pt x="8339612" y="172212"/>
                  <a:pt x="8322683" y="172212"/>
                </a:cubicBezTo>
                <a:cubicBezTo>
                  <a:pt x="8322683" y="172204"/>
                  <a:pt x="8322683" y="172055"/>
                  <a:pt x="8322683" y="168938"/>
                </a:cubicBezTo>
                <a:cubicBezTo>
                  <a:pt x="8297290" y="168938"/>
                  <a:pt x="8271897" y="168938"/>
                  <a:pt x="8246503" y="168938"/>
                </a:cubicBezTo>
                <a:lnTo>
                  <a:pt x="8239097" y="168938"/>
                </a:lnTo>
                <a:cubicBezTo>
                  <a:pt x="8216878" y="168938"/>
                  <a:pt x="8191484" y="168938"/>
                  <a:pt x="8166091" y="168938"/>
                </a:cubicBezTo>
                <a:cubicBezTo>
                  <a:pt x="8153394" y="172212"/>
                  <a:pt x="8140697" y="172212"/>
                  <a:pt x="8132233" y="172212"/>
                </a:cubicBezTo>
                <a:lnTo>
                  <a:pt x="8123768" y="172212"/>
                </a:lnTo>
                <a:cubicBezTo>
                  <a:pt x="8115304" y="175486"/>
                  <a:pt x="8115304" y="182034"/>
                  <a:pt x="8111072" y="182034"/>
                </a:cubicBezTo>
                <a:cubicBezTo>
                  <a:pt x="8108956" y="180397"/>
                  <a:pt x="8108956" y="180397"/>
                  <a:pt x="8106840" y="178760"/>
                </a:cubicBezTo>
                <a:cubicBezTo>
                  <a:pt x="8106840" y="178720"/>
                  <a:pt x="8106831" y="168944"/>
                  <a:pt x="8102607" y="172212"/>
                </a:cubicBezTo>
                <a:cubicBezTo>
                  <a:pt x="8094143" y="172212"/>
                  <a:pt x="8094143" y="172212"/>
                  <a:pt x="8089911" y="168938"/>
                </a:cubicBezTo>
                <a:cubicBezTo>
                  <a:pt x="8081446" y="168938"/>
                  <a:pt x="8068749" y="175486"/>
                  <a:pt x="8056053" y="175486"/>
                </a:cubicBezTo>
                <a:cubicBezTo>
                  <a:pt x="8051821" y="172212"/>
                  <a:pt x="8047588" y="172212"/>
                  <a:pt x="8043356" y="168938"/>
                </a:cubicBezTo>
                <a:cubicBezTo>
                  <a:pt x="8039124" y="172212"/>
                  <a:pt x="8017963" y="178760"/>
                  <a:pt x="8009498" y="175486"/>
                </a:cubicBezTo>
                <a:cubicBezTo>
                  <a:pt x="8001034" y="168938"/>
                  <a:pt x="8001034" y="168938"/>
                  <a:pt x="7992569" y="168938"/>
                </a:cubicBezTo>
                <a:cubicBezTo>
                  <a:pt x="7988337" y="168938"/>
                  <a:pt x="7971408" y="168938"/>
                  <a:pt x="7967176" y="168938"/>
                </a:cubicBezTo>
                <a:lnTo>
                  <a:pt x="7958711" y="172212"/>
                </a:lnTo>
                <a:cubicBezTo>
                  <a:pt x="7958711" y="172204"/>
                  <a:pt x="7958711" y="172055"/>
                  <a:pt x="7958711" y="168938"/>
                </a:cubicBezTo>
                <a:cubicBezTo>
                  <a:pt x="7946015" y="168938"/>
                  <a:pt x="7933318" y="168938"/>
                  <a:pt x="7920621" y="168938"/>
                </a:cubicBezTo>
                <a:cubicBezTo>
                  <a:pt x="7920621" y="168963"/>
                  <a:pt x="7920589" y="172212"/>
                  <a:pt x="7912157" y="172212"/>
                </a:cubicBezTo>
                <a:cubicBezTo>
                  <a:pt x="7912157" y="172204"/>
                  <a:pt x="7912157" y="172055"/>
                  <a:pt x="7912157" y="168938"/>
                </a:cubicBezTo>
                <a:cubicBezTo>
                  <a:pt x="7903692" y="168938"/>
                  <a:pt x="7895228" y="168938"/>
                  <a:pt x="7886764" y="168938"/>
                </a:cubicBezTo>
                <a:cubicBezTo>
                  <a:pt x="7878299" y="168938"/>
                  <a:pt x="7865602" y="168938"/>
                  <a:pt x="7857138" y="168938"/>
                </a:cubicBezTo>
                <a:cubicBezTo>
                  <a:pt x="7852906" y="168938"/>
                  <a:pt x="7852906" y="168938"/>
                  <a:pt x="7852906" y="168938"/>
                </a:cubicBezTo>
                <a:lnTo>
                  <a:pt x="7835977" y="168938"/>
                </a:lnTo>
                <a:cubicBezTo>
                  <a:pt x="7831745" y="172212"/>
                  <a:pt x="7831745" y="172212"/>
                  <a:pt x="7827512" y="168938"/>
                </a:cubicBezTo>
                <a:cubicBezTo>
                  <a:pt x="7810583" y="172212"/>
                  <a:pt x="7797887" y="172212"/>
                  <a:pt x="7785190" y="172212"/>
                </a:cubicBezTo>
                <a:cubicBezTo>
                  <a:pt x="7772493" y="175486"/>
                  <a:pt x="7764029" y="175486"/>
                  <a:pt x="7751332" y="175486"/>
                </a:cubicBezTo>
                <a:cubicBezTo>
                  <a:pt x="7747100" y="178760"/>
                  <a:pt x="7742868" y="178760"/>
                  <a:pt x="7734403" y="178760"/>
                </a:cubicBezTo>
                <a:cubicBezTo>
                  <a:pt x="7734403" y="178785"/>
                  <a:pt x="7734388" y="182034"/>
                  <a:pt x="7730171" y="182034"/>
                </a:cubicBezTo>
                <a:cubicBezTo>
                  <a:pt x="7721707" y="182034"/>
                  <a:pt x="7709010" y="182034"/>
                  <a:pt x="7700545" y="182034"/>
                </a:cubicBezTo>
                <a:lnTo>
                  <a:pt x="7696313" y="178760"/>
                </a:lnTo>
                <a:cubicBezTo>
                  <a:pt x="7692081" y="178760"/>
                  <a:pt x="7692081" y="178760"/>
                  <a:pt x="7687849" y="178760"/>
                </a:cubicBezTo>
                <a:cubicBezTo>
                  <a:pt x="7683616" y="175486"/>
                  <a:pt x="7679384" y="175486"/>
                  <a:pt x="7675152" y="175486"/>
                </a:cubicBezTo>
                <a:cubicBezTo>
                  <a:pt x="7670920" y="175486"/>
                  <a:pt x="7675152" y="172212"/>
                  <a:pt x="7662455" y="168938"/>
                </a:cubicBezTo>
                <a:cubicBezTo>
                  <a:pt x="7658223" y="172212"/>
                  <a:pt x="7662455" y="175486"/>
                  <a:pt x="7653991" y="172212"/>
                </a:cubicBezTo>
                <a:cubicBezTo>
                  <a:pt x="7653991" y="172204"/>
                  <a:pt x="7653991" y="172055"/>
                  <a:pt x="7653991" y="168938"/>
                </a:cubicBezTo>
                <a:cubicBezTo>
                  <a:pt x="7645526" y="168938"/>
                  <a:pt x="7641294" y="168938"/>
                  <a:pt x="7637062" y="168938"/>
                </a:cubicBezTo>
                <a:cubicBezTo>
                  <a:pt x="7624365" y="165663"/>
                  <a:pt x="7607436" y="165663"/>
                  <a:pt x="7594740" y="168938"/>
                </a:cubicBezTo>
                <a:cubicBezTo>
                  <a:pt x="7594733" y="165663"/>
                  <a:pt x="7594565" y="165663"/>
                  <a:pt x="7590507" y="165663"/>
                </a:cubicBezTo>
                <a:cubicBezTo>
                  <a:pt x="7590507" y="165671"/>
                  <a:pt x="7590507" y="165816"/>
                  <a:pt x="7590507" y="168938"/>
                </a:cubicBezTo>
                <a:cubicBezTo>
                  <a:pt x="7586275" y="168938"/>
                  <a:pt x="7577811" y="168938"/>
                  <a:pt x="7569346" y="168938"/>
                </a:cubicBezTo>
                <a:lnTo>
                  <a:pt x="7552417" y="168938"/>
                </a:lnTo>
                <a:lnTo>
                  <a:pt x="7535488" y="172212"/>
                </a:lnTo>
                <a:cubicBezTo>
                  <a:pt x="7527024" y="178760"/>
                  <a:pt x="7522792" y="172212"/>
                  <a:pt x="7518559" y="172212"/>
                </a:cubicBezTo>
                <a:cubicBezTo>
                  <a:pt x="7514327" y="175486"/>
                  <a:pt x="7518559" y="178760"/>
                  <a:pt x="7510095" y="178760"/>
                </a:cubicBezTo>
                <a:lnTo>
                  <a:pt x="7501631" y="175486"/>
                </a:lnTo>
                <a:cubicBezTo>
                  <a:pt x="7488934" y="172212"/>
                  <a:pt x="7476237" y="172212"/>
                  <a:pt x="7463540" y="168938"/>
                </a:cubicBezTo>
                <a:cubicBezTo>
                  <a:pt x="7459308" y="172212"/>
                  <a:pt x="7455076" y="172212"/>
                  <a:pt x="7450844" y="172212"/>
                </a:cubicBezTo>
                <a:cubicBezTo>
                  <a:pt x="7450844" y="172204"/>
                  <a:pt x="7450844" y="172055"/>
                  <a:pt x="7450844" y="168938"/>
                </a:cubicBezTo>
                <a:cubicBezTo>
                  <a:pt x="7425450" y="168938"/>
                  <a:pt x="7395825" y="168938"/>
                  <a:pt x="7366199" y="168938"/>
                </a:cubicBezTo>
                <a:cubicBezTo>
                  <a:pt x="7361967" y="168938"/>
                  <a:pt x="7361967" y="168938"/>
                  <a:pt x="7361967" y="168938"/>
                </a:cubicBezTo>
                <a:lnTo>
                  <a:pt x="7345038" y="168938"/>
                </a:lnTo>
                <a:cubicBezTo>
                  <a:pt x="7323877" y="168938"/>
                  <a:pt x="7306948" y="168938"/>
                  <a:pt x="7285787" y="168938"/>
                </a:cubicBezTo>
                <a:cubicBezTo>
                  <a:pt x="7277322" y="175486"/>
                  <a:pt x="7273090" y="168938"/>
                  <a:pt x="7264626" y="168938"/>
                </a:cubicBezTo>
                <a:cubicBezTo>
                  <a:pt x="7256161" y="172212"/>
                  <a:pt x="7251929" y="168938"/>
                  <a:pt x="7235000" y="172212"/>
                </a:cubicBezTo>
                <a:cubicBezTo>
                  <a:pt x="7230768" y="175486"/>
                  <a:pt x="7226535" y="172212"/>
                  <a:pt x="7222303" y="172212"/>
                </a:cubicBezTo>
                <a:cubicBezTo>
                  <a:pt x="7209607" y="175486"/>
                  <a:pt x="7196910" y="175486"/>
                  <a:pt x="7184213" y="175486"/>
                </a:cubicBezTo>
                <a:cubicBezTo>
                  <a:pt x="7179981" y="172212"/>
                  <a:pt x="7175749" y="172212"/>
                  <a:pt x="7171516" y="172212"/>
                </a:cubicBezTo>
                <a:cubicBezTo>
                  <a:pt x="7171516" y="172204"/>
                  <a:pt x="7171516" y="172055"/>
                  <a:pt x="7171516" y="168938"/>
                </a:cubicBezTo>
                <a:cubicBezTo>
                  <a:pt x="7158820" y="172212"/>
                  <a:pt x="7137659" y="165663"/>
                  <a:pt x="7116497" y="168938"/>
                </a:cubicBezTo>
                <a:cubicBezTo>
                  <a:pt x="7091104" y="172212"/>
                  <a:pt x="7065711" y="175486"/>
                  <a:pt x="7040317" y="175486"/>
                </a:cubicBezTo>
                <a:cubicBezTo>
                  <a:pt x="7023388" y="172212"/>
                  <a:pt x="7010692" y="175486"/>
                  <a:pt x="6997995" y="175486"/>
                </a:cubicBezTo>
                <a:cubicBezTo>
                  <a:pt x="6985298" y="178760"/>
                  <a:pt x="6976834" y="178760"/>
                  <a:pt x="6964137" y="178760"/>
                </a:cubicBezTo>
                <a:cubicBezTo>
                  <a:pt x="6951440" y="175486"/>
                  <a:pt x="6934512" y="175486"/>
                  <a:pt x="6917583" y="175486"/>
                </a:cubicBezTo>
                <a:cubicBezTo>
                  <a:pt x="6904886" y="175486"/>
                  <a:pt x="6896421" y="175486"/>
                  <a:pt x="6887957" y="175486"/>
                </a:cubicBezTo>
                <a:cubicBezTo>
                  <a:pt x="6883725" y="172212"/>
                  <a:pt x="6883725" y="172212"/>
                  <a:pt x="6879493" y="172212"/>
                </a:cubicBezTo>
                <a:cubicBezTo>
                  <a:pt x="6879493" y="172204"/>
                  <a:pt x="6879493" y="172055"/>
                  <a:pt x="6879493" y="168938"/>
                </a:cubicBezTo>
                <a:cubicBezTo>
                  <a:pt x="6849867" y="172212"/>
                  <a:pt x="6820241" y="172212"/>
                  <a:pt x="6790616" y="172212"/>
                </a:cubicBezTo>
                <a:cubicBezTo>
                  <a:pt x="6790616" y="172188"/>
                  <a:pt x="6790601" y="168938"/>
                  <a:pt x="6786383" y="168938"/>
                </a:cubicBezTo>
                <a:cubicBezTo>
                  <a:pt x="6773687" y="168938"/>
                  <a:pt x="6756758" y="172212"/>
                  <a:pt x="6739829" y="172212"/>
                </a:cubicBezTo>
                <a:cubicBezTo>
                  <a:pt x="6735597" y="168938"/>
                  <a:pt x="6735597" y="168938"/>
                  <a:pt x="6731364" y="165663"/>
                </a:cubicBezTo>
                <a:cubicBezTo>
                  <a:pt x="6722900" y="162389"/>
                  <a:pt x="6672113" y="162389"/>
                  <a:pt x="6667881" y="165663"/>
                </a:cubicBezTo>
                <a:cubicBezTo>
                  <a:pt x="6667881" y="165671"/>
                  <a:pt x="6667881" y="165816"/>
                  <a:pt x="6667881" y="168938"/>
                </a:cubicBezTo>
                <a:cubicBezTo>
                  <a:pt x="6663649" y="168938"/>
                  <a:pt x="6659417" y="168938"/>
                  <a:pt x="6650952" y="168938"/>
                </a:cubicBezTo>
                <a:cubicBezTo>
                  <a:pt x="6642488" y="168938"/>
                  <a:pt x="6634023" y="168938"/>
                  <a:pt x="6625559" y="168938"/>
                </a:cubicBezTo>
                <a:cubicBezTo>
                  <a:pt x="6625559" y="172212"/>
                  <a:pt x="6625559" y="172212"/>
                  <a:pt x="6621326" y="175486"/>
                </a:cubicBezTo>
                <a:cubicBezTo>
                  <a:pt x="6617094" y="175486"/>
                  <a:pt x="6612862" y="178760"/>
                  <a:pt x="6608630" y="178760"/>
                </a:cubicBezTo>
                <a:cubicBezTo>
                  <a:pt x="6608630" y="178769"/>
                  <a:pt x="6608630" y="178919"/>
                  <a:pt x="6608630" y="182034"/>
                </a:cubicBezTo>
                <a:cubicBezTo>
                  <a:pt x="6600165" y="182034"/>
                  <a:pt x="6570540" y="175486"/>
                  <a:pt x="6566307" y="175486"/>
                </a:cubicBezTo>
                <a:cubicBezTo>
                  <a:pt x="6557843" y="175486"/>
                  <a:pt x="6545146" y="172212"/>
                  <a:pt x="6536682" y="172212"/>
                </a:cubicBezTo>
                <a:cubicBezTo>
                  <a:pt x="6536664" y="172226"/>
                  <a:pt x="6532441" y="175486"/>
                  <a:pt x="6528217" y="175486"/>
                </a:cubicBezTo>
                <a:cubicBezTo>
                  <a:pt x="6519753" y="172212"/>
                  <a:pt x="6511288" y="172212"/>
                  <a:pt x="6502824" y="172212"/>
                </a:cubicBezTo>
                <a:cubicBezTo>
                  <a:pt x="6502824" y="172204"/>
                  <a:pt x="6502824" y="172055"/>
                  <a:pt x="6502824" y="168938"/>
                </a:cubicBezTo>
                <a:cubicBezTo>
                  <a:pt x="6468966" y="172212"/>
                  <a:pt x="6435108" y="175486"/>
                  <a:pt x="6401250" y="178760"/>
                </a:cubicBezTo>
                <a:cubicBezTo>
                  <a:pt x="6397018" y="175486"/>
                  <a:pt x="6392786" y="172212"/>
                  <a:pt x="6388554" y="172212"/>
                </a:cubicBezTo>
                <a:cubicBezTo>
                  <a:pt x="6388554" y="172204"/>
                  <a:pt x="6388554" y="172055"/>
                  <a:pt x="6388554" y="168938"/>
                </a:cubicBezTo>
                <a:cubicBezTo>
                  <a:pt x="6380089" y="172212"/>
                  <a:pt x="6371625" y="172212"/>
                  <a:pt x="6363160" y="175486"/>
                </a:cubicBezTo>
                <a:cubicBezTo>
                  <a:pt x="6358928" y="172212"/>
                  <a:pt x="6354696" y="172212"/>
                  <a:pt x="6350464" y="172212"/>
                </a:cubicBezTo>
                <a:cubicBezTo>
                  <a:pt x="6350464" y="172204"/>
                  <a:pt x="6350464" y="172055"/>
                  <a:pt x="6350464" y="168938"/>
                </a:cubicBezTo>
                <a:cubicBezTo>
                  <a:pt x="6341999" y="168938"/>
                  <a:pt x="6329303" y="168938"/>
                  <a:pt x="6320838" y="168938"/>
                </a:cubicBezTo>
                <a:cubicBezTo>
                  <a:pt x="6278516" y="168938"/>
                  <a:pt x="6253122" y="172212"/>
                  <a:pt x="6223497" y="182034"/>
                </a:cubicBezTo>
                <a:cubicBezTo>
                  <a:pt x="6219265" y="175486"/>
                  <a:pt x="6215032" y="175486"/>
                  <a:pt x="6210800" y="172212"/>
                </a:cubicBezTo>
                <a:lnTo>
                  <a:pt x="6204981" y="171393"/>
                </a:lnTo>
                <a:cubicBezTo>
                  <a:pt x="6204452" y="172212"/>
                  <a:pt x="6204452" y="173849"/>
                  <a:pt x="6202336" y="175486"/>
                </a:cubicBezTo>
                <a:cubicBezTo>
                  <a:pt x="6172710" y="175486"/>
                  <a:pt x="6155781" y="178760"/>
                  <a:pt x="6147317" y="165663"/>
                </a:cubicBezTo>
                <a:cubicBezTo>
                  <a:pt x="6138852" y="165663"/>
                  <a:pt x="6126155" y="165663"/>
                  <a:pt x="6113459" y="168938"/>
                </a:cubicBezTo>
                <a:cubicBezTo>
                  <a:pt x="6113459" y="168914"/>
                  <a:pt x="6113429" y="165663"/>
                  <a:pt x="6104994" y="165663"/>
                </a:cubicBezTo>
                <a:cubicBezTo>
                  <a:pt x="6104994" y="165671"/>
                  <a:pt x="6104994" y="165816"/>
                  <a:pt x="6104994" y="168938"/>
                </a:cubicBezTo>
                <a:cubicBezTo>
                  <a:pt x="6092298" y="168938"/>
                  <a:pt x="6083833" y="168938"/>
                  <a:pt x="6071136" y="168938"/>
                </a:cubicBezTo>
                <a:cubicBezTo>
                  <a:pt x="6062672" y="168938"/>
                  <a:pt x="6058440" y="168938"/>
                  <a:pt x="6054208" y="168938"/>
                </a:cubicBezTo>
                <a:cubicBezTo>
                  <a:pt x="6045743" y="172212"/>
                  <a:pt x="6037279" y="172212"/>
                  <a:pt x="6028814" y="168938"/>
                </a:cubicBezTo>
                <a:cubicBezTo>
                  <a:pt x="6020350" y="172212"/>
                  <a:pt x="6016117" y="172212"/>
                  <a:pt x="6007653" y="172212"/>
                </a:cubicBezTo>
                <a:cubicBezTo>
                  <a:pt x="6003421" y="172212"/>
                  <a:pt x="6011885" y="168938"/>
                  <a:pt x="6003421" y="168938"/>
                </a:cubicBezTo>
                <a:cubicBezTo>
                  <a:pt x="5994956" y="172212"/>
                  <a:pt x="5986492" y="172212"/>
                  <a:pt x="5978027" y="172212"/>
                </a:cubicBezTo>
                <a:cubicBezTo>
                  <a:pt x="5965331" y="178760"/>
                  <a:pt x="5944170" y="172212"/>
                  <a:pt x="5935705" y="172212"/>
                </a:cubicBezTo>
                <a:cubicBezTo>
                  <a:pt x="5927241" y="172212"/>
                  <a:pt x="5918776" y="175486"/>
                  <a:pt x="5910312" y="175486"/>
                </a:cubicBezTo>
                <a:cubicBezTo>
                  <a:pt x="5906079" y="172212"/>
                  <a:pt x="5901847" y="172212"/>
                  <a:pt x="5897615" y="172212"/>
                </a:cubicBezTo>
                <a:cubicBezTo>
                  <a:pt x="5897615" y="172204"/>
                  <a:pt x="5897615" y="172055"/>
                  <a:pt x="5897615" y="168938"/>
                </a:cubicBezTo>
                <a:cubicBezTo>
                  <a:pt x="5884918" y="168938"/>
                  <a:pt x="5872222" y="168938"/>
                  <a:pt x="5863757" y="168938"/>
                </a:cubicBezTo>
                <a:cubicBezTo>
                  <a:pt x="5851060" y="168938"/>
                  <a:pt x="5846828" y="168938"/>
                  <a:pt x="5838364" y="168938"/>
                </a:cubicBezTo>
                <a:cubicBezTo>
                  <a:pt x="5825667" y="168938"/>
                  <a:pt x="5812970" y="168938"/>
                  <a:pt x="5796041" y="168938"/>
                </a:cubicBezTo>
                <a:cubicBezTo>
                  <a:pt x="5783345" y="172212"/>
                  <a:pt x="5770648" y="172212"/>
                  <a:pt x="5757951" y="172212"/>
                </a:cubicBezTo>
                <a:cubicBezTo>
                  <a:pt x="5757951" y="172204"/>
                  <a:pt x="5757951" y="172055"/>
                  <a:pt x="5757951" y="168938"/>
                </a:cubicBezTo>
                <a:cubicBezTo>
                  <a:pt x="5753719" y="172212"/>
                  <a:pt x="5749487" y="172212"/>
                  <a:pt x="5745255" y="172212"/>
                </a:cubicBezTo>
                <a:cubicBezTo>
                  <a:pt x="5745255" y="172204"/>
                  <a:pt x="5745255" y="172055"/>
                  <a:pt x="5745255" y="168938"/>
                </a:cubicBezTo>
                <a:cubicBezTo>
                  <a:pt x="5736790" y="168938"/>
                  <a:pt x="5732558" y="168938"/>
                  <a:pt x="5728326" y="168938"/>
                </a:cubicBezTo>
                <a:cubicBezTo>
                  <a:pt x="5707165" y="172212"/>
                  <a:pt x="5686003" y="168938"/>
                  <a:pt x="5673307" y="172212"/>
                </a:cubicBezTo>
                <a:cubicBezTo>
                  <a:pt x="5673301" y="172212"/>
                  <a:pt x="5673142" y="172212"/>
                  <a:pt x="5669075" y="172212"/>
                </a:cubicBezTo>
                <a:cubicBezTo>
                  <a:pt x="5669075" y="168938"/>
                  <a:pt x="5664842" y="168938"/>
                  <a:pt x="5660610" y="165663"/>
                </a:cubicBezTo>
                <a:cubicBezTo>
                  <a:pt x="5656378" y="165663"/>
                  <a:pt x="5647913" y="165663"/>
                  <a:pt x="5639449" y="165663"/>
                </a:cubicBezTo>
                <a:cubicBezTo>
                  <a:pt x="5639449" y="165671"/>
                  <a:pt x="5639449" y="165816"/>
                  <a:pt x="5639449" y="168938"/>
                </a:cubicBezTo>
                <a:lnTo>
                  <a:pt x="5632042" y="167300"/>
                </a:lnTo>
                <a:cubicBezTo>
                  <a:pt x="5597127" y="168938"/>
                  <a:pt x="5563269" y="172212"/>
                  <a:pt x="5529411" y="178760"/>
                </a:cubicBezTo>
                <a:cubicBezTo>
                  <a:pt x="5529411" y="178769"/>
                  <a:pt x="5529411" y="178919"/>
                  <a:pt x="5529411" y="182034"/>
                </a:cubicBezTo>
                <a:cubicBezTo>
                  <a:pt x="5525179" y="178760"/>
                  <a:pt x="5520946" y="178760"/>
                  <a:pt x="5516714" y="178760"/>
                </a:cubicBezTo>
                <a:cubicBezTo>
                  <a:pt x="5495553" y="175486"/>
                  <a:pt x="5470160" y="175486"/>
                  <a:pt x="5444766" y="175486"/>
                </a:cubicBezTo>
                <a:cubicBezTo>
                  <a:pt x="5415141" y="172212"/>
                  <a:pt x="5377051" y="175486"/>
                  <a:pt x="5343193" y="172212"/>
                </a:cubicBezTo>
                <a:cubicBezTo>
                  <a:pt x="5343193" y="175486"/>
                  <a:pt x="5343193" y="175486"/>
                  <a:pt x="5343193" y="178760"/>
                </a:cubicBezTo>
                <a:cubicBezTo>
                  <a:pt x="5334728" y="175486"/>
                  <a:pt x="5326264" y="172212"/>
                  <a:pt x="5313567" y="175486"/>
                </a:cubicBezTo>
                <a:cubicBezTo>
                  <a:pt x="5313567" y="175511"/>
                  <a:pt x="5313536" y="178760"/>
                  <a:pt x="5305103" y="178760"/>
                </a:cubicBezTo>
                <a:cubicBezTo>
                  <a:pt x="5305103" y="175486"/>
                  <a:pt x="5300870" y="175486"/>
                  <a:pt x="5300870" y="172212"/>
                </a:cubicBezTo>
                <a:cubicBezTo>
                  <a:pt x="5296638" y="172212"/>
                  <a:pt x="5296638" y="172212"/>
                  <a:pt x="5292406" y="172212"/>
                </a:cubicBezTo>
                <a:cubicBezTo>
                  <a:pt x="5292406" y="172204"/>
                  <a:pt x="5292406" y="172055"/>
                  <a:pt x="5292406" y="168938"/>
                </a:cubicBezTo>
                <a:cubicBezTo>
                  <a:pt x="5271245" y="168938"/>
                  <a:pt x="5250084" y="168938"/>
                  <a:pt x="5233155" y="168938"/>
                </a:cubicBezTo>
                <a:cubicBezTo>
                  <a:pt x="5224690" y="172212"/>
                  <a:pt x="5216226" y="172212"/>
                  <a:pt x="5207761" y="172212"/>
                </a:cubicBezTo>
                <a:cubicBezTo>
                  <a:pt x="5203529" y="175486"/>
                  <a:pt x="5195065" y="175486"/>
                  <a:pt x="5186600" y="175486"/>
                </a:cubicBezTo>
                <a:cubicBezTo>
                  <a:pt x="5178136" y="178760"/>
                  <a:pt x="5173903" y="175486"/>
                  <a:pt x="5169671" y="175486"/>
                </a:cubicBezTo>
                <a:lnTo>
                  <a:pt x="5152742" y="178760"/>
                </a:lnTo>
                <a:cubicBezTo>
                  <a:pt x="5152742" y="178769"/>
                  <a:pt x="5152742" y="178919"/>
                  <a:pt x="5152742" y="182034"/>
                </a:cubicBezTo>
                <a:cubicBezTo>
                  <a:pt x="5144278" y="178760"/>
                  <a:pt x="5140046" y="178760"/>
                  <a:pt x="5135813" y="178760"/>
                </a:cubicBezTo>
                <a:cubicBezTo>
                  <a:pt x="5131581" y="175486"/>
                  <a:pt x="5127349" y="175486"/>
                  <a:pt x="5123117" y="175486"/>
                </a:cubicBezTo>
                <a:cubicBezTo>
                  <a:pt x="5114652" y="172212"/>
                  <a:pt x="5080794" y="182034"/>
                  <a:pt x="5063865" y="175486"/>
                </a:cubicBezTo>
                <a:cubicBezTo>
                  <a:pt x="5059633" y="172212"/>
                  <a:pt x="5059633" y="172212"/>
                  <a:pt x="5059633" y="168938"/>
                </a:cubicBezTo>
                <a:cubicBezTo>
                  <a:pt x="5034240" y="168938"/>
                  <a:pt x="5008846" y="168938"/>
                  <a:pt x="4983453" y="168938"/>
                </a:cubicBezTo>
                <a:cubicBezTo>
                  <a:pt x="4979221" y="172212"/>
                  <a:pt x="4958060" y="175486"/>
                  <a:pt x="4949595" y="175486"/>
                </a:cubicBezTo>
                <a:cubicBezTo>
                  <a:pt x="4945363" y="172212"/>
                  <a:pt x="4941131" y="172212"/>
                  <a:pt x="4936899" y="172212"/>
                </a:cubicBezTo>
                <a:cubicBezTo>
                  <a:pt x="4936899" y="172204"/>
                  <a:pt x="4936899" y="172055"/>
                  <a:pt x="4936899" y="168938"/>
                </a:cubicBezTo>
                <a:lnTo>
                  <a:pt x="4915737" y="168938"/>
                </a:lnTo>
                <a:lnTo>
                  <a:pt x="4908331" y="167710"/>
                </a:lnTo>
                <a:cubicBezTo>
                  <a:pt x="4886112" y="168938"/>
                  <a:pt x="4869183" y="168938"/>
                  <a:pt x="4852254" y="168938"/>
                </a:cubicBezTo>
                <a:cubicBezTo>
                  <a:pt x="4852250" y="172212"/>
                  <a:pt x="4852128" y="172212"/>
                  <a:pt x="4848022" y="172212"/>
                </a:cubicBezTo>
                <a:cubicBezTo>
                  <a:pt x="4848022" y="172204"/>
                  <a:pt x="4848022" y="172055"/>
                  <a:pt x="4848022" y="168938"/>
                </a:cubicBezTo>
                <a:lnTo>
                  <a:pt x="4831093" y="168938"/>
                </a:lnTo>
                <a:cubicBezTo>
                  <a:pt x="4822628" y="165663"/>
                  <a:pt x="4818396" y="172212"/>
                  <a:pt x="4814164" y="168938"/>
                </a:cubicBezTo>
                <a:lnTo>
                  <a:pt x="4806757" y="168938"/>
                </a:lnTo>
                <a:cubicBezTo>
                  <a:pt x="4788770" y="168938"/>
                  <a:pt x="4771842" y="168938"/>
                  <a:pt x="4759145" y="168938"/>
                </a:cubicBezTo>
                <a:cubicBezTo>
                  <a:pt x="4746448" y="172212"/>
                  <a:pt x="4729519" y="172212"/>
                  <a:pt x="4716823" y="172212"/>
                </a:cubicBezTo>
                <a:cubicBezTo>
                  <a:pt x="4708358" y="175486"/>
                  <a:pt x="4695661" y="178760"/>
                  <a:pt x="4682965" y="178760"/>
                </a:cubicBezTo>
                <a:cubicBezTo>
                  <a:pt x="4681907" y="173849"/>
                  <a:pt x="4680848" y="173849"/>
                  <a:pt x="4678732" y="172212"/>
                </a:cubicBezTo>
                <a:cubicBezTo>
                  <a:pt x="4670268" y="168938"/>
                  <a:pt x="4627946" y="168938"/>
                  <a:pt x="4611017" y="168938"/>
                </a:cubicBezTo>
                <a:cubicBezTo>
                  <a:pt x="4606785" y="168938"/>
                  <a:pt x="4606785" y="168938"/>
                  <a:pt x="4606785" y="168938"/>
                </a:cubicBezTo>
                <a:cubicBezTo>
                  <a:pt x="4594088" y="168938"/>
                  <a:pt x="4581391" y="168938"/>
                  <a:pt x="4568694" y="168938"/>
                </a:cubicBezTo>
                <a:cubicBezTo>
                  <a:pt x="4568690" y="168938"/>
                  <a:pt x="4568552" y="168938"/>
                  <a:pt x="4564462" y="168938"/>
                </a:cubicBezTo>
                <a:cubicBezTo>
                  <a:pt x="4547533" y="172212"/>
                  <a:pt x="4530604" y="172212"/>
                  <a:pt x="4509443" y="175486"/>
                </a:cubicBezTo>
                <a:cubicBezTo>
                  <a:pt x="4505211" y="172212"/>
                  <a:pt x="4505211" y="172212"/>
                  <a:pt x="4500979" y="172212"/>
                </a:cubicBezTo>
                <a:cubicBezTo>
                  <a:pt x="4500979" y="172204"/>
                  <a:pt x="4500979" y="172055"/>
                  <a:pt x="4500979" y="168938"/>
                </a:cubicBezTo>
                <a:cubicBezTo>
                  <a:pt x="4492514" y="172212"/>
                  <a:pt x="4488282" y="172212"/>
                  <a:pt x="4479818" y="172212"/>
                </a:cubicBezTo>
                <a:cubicBezTo>
                  <a:pt x="4479818" y="172204"/>
                  <a:pt x="4479818" y="172055"/>
                  <a:pt x="4479818" y="168938"/>
                </a:cubicBezTo>
                <a:cubicBezTo>
                  <a:pt x="4458656" y="172212"/>
                  <a:pt x="4437495" y="172212"/>
                  <a:pt x="4420566" y="175486"/>
                </a:cubicBezTo>
                <a:cubicBezTo>
                  <a:pt x="4412102" y="178760"/>
                  <a:pt x="4407870" y="175486"/>
                  <a:pt x="4403637" y="175486"/>
                </a:cubicBezTo>
                <a:cubicBezTo>
                  <a:pt x="4386709" y="178760"/>
                  <a:pt x="4369780" y="178760"/>
                  <a:pt x="4348618" y="178760"/>
                </a:cubicBezTo>
                <a:cubicBezTo>
                  <a:pt x="4340154" y="175486"/>
                  <a:pt x="4331690" y="178760"/>
                  <a:pt x="4323225" y="178760"/>
                </a:cubicBezTo>
                <a:cubicBezTo>
                  <a:pt x="4318993" y="175486"/>
                  <a:pt x="4318993" y="178760"/>
                  <a:pt x="4314761" y="178760"/>
                </a:cubicBezTo>
                <a:cubicBezTo>
                  <a:pt x="4302064" y="175486"/>
                  <a:pt x="4293599" y="175486"/>
                  <a:pt x="4285135" y="175486"/>
                </a:cubicBezTo>
                <a:cubicBezTo>
                  <a:pt x="4280903" y="178760"/>
                  <a:pt x="4276671" y="175486"/>
                  <a:pt x="4272438" y="175486"/>
                </a:cubicBezTo>
                <a:cubicBezTo>
                  <a:pt x="4263974" y="178760"/>
                  <a:pt x="4259742" y="175486"/>
                  <a:pt x="4251277" y="175486"/>
                </a:cubicBezTo>
                <a:cubicBezTo>
                  <a:pt x="4251267" y="178760"/>
                  <a:pt x="4247040" y="178760"/>
                  <a:pt x="4242813" y="178760"/>
                </a:cubicBezTo>
                <a:cubicBezTo>
                  <a:pt x="4242813" y="178767"/>
                  <a:pt x="4242813" y="178906"/>
                  <a:pt x="4242813" y="182034"/>
                </a:cubicBezTo>
                <a:cubicBezTo>
                  <a:pt x="4242809" y="182034"/>
                  <a:pt x="4242675" y="182034"/>
                  <a:pt x="4238580" y="182034"/>
                </a:cubicBezTo>
                <a:cubicBezTo>
                  <a:pt x="4234348" y="178760"/>
                  <a:pt x="4230116" y="178760"/>
                  <a:pt x="4221652" y="178760"/>
                </a:cubicBezTo>
                <a:cubicBezTo>
                  <a:pt x="4221652" y="178732"/>
                  <a:pt x="4221633" y="172212"/>
                  <a:pt x="4213187" y="172212"/>
                </a:cubicBezTo>
                <a:cubicBezTo>
                  <a:pt x="4204723" y="175486"/>
                  <a:pt x="4200490" y="172212"/>
                  <a:pt x="4196258" y="172212"/>
                </a:cubicBezTo>
                <a:cubicBezTo>
                  <a:pt x="4192026" y="175486"/>
                  <a:pt x="4187794" y="175486"/>
                  <a:pt x="4183561" y="175486"/>
                </a:cubicBezTo>
                <a:cubicBezTo>
                  <a:pt x="4179329" y="178760"/>
                  <a:pt x="4175097" y="175486"/>
                  <a:pt x="4170865" y="175486"/>
                </a:cubicBezTo>
                <a:cubicBezTo>
                  <a:pt x="4166632" y="178760"/>
                  <a:pt x="4166632" y="178760"/>
                  <a:pt x="4162400" y="178760"/>
                </a:cubicBezTo>
                <a:cubicBezTo>
                  <a:pt x="4162400" y="178767"/>
                  <a:pt x="4162400" y="178906"/>
                  <a:pt x="4162400" y="182034"/>
                </a:cubicBezTo>
                <a:lnTo>
                  <a:pt x="4150762" y="180397"/>
                </a:lnTo>
                <a:lnTo>
                  <a:pt x="4128542" y="178760"/>
                </a:lnTo>
                <a:cubicBezTo>
                  <a:pt x="4120078" y="162389"/>
                  <a:pt x="4081988" y="178760"/>
                  <a:pt x="4048130" y="172212"/>
                </a:cubicBezTo>
                <a:cubicBezTo>
                  <a:pt x="4048130" y="172206"/>
                  <a:pt x="4048130" y="172065"/>
                  <a:pt x="4048130" y="168938"/>
                </a:cubicBezTo>
                <a:cubicBezTo>
                  <a:pt x="4035433" y="168938"/>
                  <a:pt x="4026969" y="168938"/>
                  <a:pt x="4014272" y="168938"/>
                </a:cubicBezTo>
                <a:cubicBezTo>
                  <a:pt x="4012156" y="172212"/>
                  <a:pt x="4012156" y="172212"/>
                  <a:pt x="4010040" y="172212"/>
                </a:cubicBezTo>
                <a:cubicBezTo>
                  <a:pt x="4010040" y="172208"/>
                  <a:pt x="4010040" y="172094"/>
                  <a:pt x="4010040" y="168938"/>
                </a:cubicBezTo>
                <a:cubicBezTo>
                  <a:pt x="3980414" y="172212"/>
                  <a:pt x="3955021" y="172212"/>
                  <a:pt x="3925395" y="172212"/>
                </a:cubicBezTo>
                <a:cubicBezTo>
                  <a:pt x="3925377" y="175486"/>
                  <a:pt x="3921154" y="175486"/>
                  <a:pt x="3916931" y="175486"/>
                </a:cubicBezTo>
                <a:cubicBezTo>
                  <a:pt x="3912699" y="178760"/>
                  <a:pt x="3908466" y="175486"/>
                  <a:pt x="3904234" y="175486"/>
                </a:cubicBezTo>
                <a:cubicBezTo>
                  <a:pt x="3904214" y="178760"/>
                  <a:pt x="3899992" y="178760"/>
                  <a:pt x="3895770" y="178760"/>
                </a:cubicBezTo>
                <a:cubicBezTo>
                  <a:pt x="3895770" y="178765"/>
                  <a:pt x="3895770" y="178881"/>
                  <a:pt x="3895770" y="182034"/>
                </a:cubicBezTo>
                <a:cubicBezTo>
                  <a:pt x="3895764" y="182034"/>
                  <a:pt x="3895614" y="182034"/>
                  <a:pt x="3891537" y="182034"/>
                </a:cubicBezTo>
                <a:cubicBezTo>
                  <a:pt x="3883073" y="188583"/>
                  <a:pt x="3900002" y="188583"/>
                  <a:pt x="3878841" y="191857"/>
                </a:cubicBezTo>
                <a:cubicBezTo>
                  <a:pt x="3878841" y="188583"/>
                  <a:pt x="3874608" y="185309"/>
                  <a:pt x="3874608" y="182034"/>
                </a:cubicBezTo>
                <a:cubicBezTo>
                  <a:pt x="3857680" y="182034"/>
                  <a:pt x="3844983" y="175486"/>
                  <a:pt x="3832286" y="172212"/>
                </a:cubicBezTo>
                <a:cubicBezTo>
                  <a:pt x="3828054" y="172212"/>
                  <a:pt x="3823822" y="175486"/>
                  <a:pt x="3819589" y="175486"/>
                </a:cubicBezTo>
                <a:cubicBezTo>
                  <a:pt x="3806893" y="172212"/>
                  <a:pt x="3785732" y="165663"/>
                  <a:pt x="3764570" y="168938"/>
                </a:cubicBezTo>
                <a:cubicBezTo>
                  <a:pt x="3760338" y="172212"/>
                  <a:pt x="3756106" y="172212"/>
                  <a:pt x="3751874" y="168938"/>
                </a:cubicBezTo>
                <a:cubicBezTo>
                  <a:pt x="3751874" y="172212"/>
                  <a:pt x="3751874" y="172212"/>
                  <a:pt x="3747642" y="175486"/>
                </a:cubicBezTo>
                <a:cubicBezTo>
                  <a:pt x="3743409" y="175486"/>
                  <a:pt x="3739177" y="178760"/>
                  <a:pt x="3730713" y="178760"/>
                </a:cubicBezTo>
                <a:cubicBezTo>
                  <a:pt x="3730713" y="178765"/>
                  <a:pt x="3730713" y="178881"/>
                  <a:pt x="3730713" y="182034"/>
                </a:cubicBezTo>
                <a:cubicBezTo>
                  <a:pt x="3726480" y="182034"/>
                  <a:pt x="3718016" y="175486"/>
                  <a:pt x="3709551" y="178760"/>
                </a:cubicBezTo>
                <a:lnTo>
                  <a:pt x="3705319" y="182034"/>
                </a:lnTo>
                <a:cubicBezTo>
                  <a:pt x="3696855" y="182034"/>
                  <a:pt x="3688390" y="182034"/>
                  <a:pt x="3679926" y="182034"/>
                </a:cubicBezTo>
                <a:cubicBezTo>
                  <a:pt x="3662997" y="178760"/>
                  <a:pt x="3646068" y="178760"/>
                  <a:pt x="3633371" y="178760"/>
                </a:cubicBezTo>
                <a:cubicBezTo>
                  <a:pt x="3633371" y="178765"/>
                  <a:pt x="3633371" y="178881"/>
                  <a:pt x="3633371" y="182034"/>
                </a:cubicBezTo>
                <a:lnTo>
                  <a:pt x="3624907" y="182034"/>
                </a:lnTo>
                <a:cubicBezTo>
                  <a:pt x="3620675" y="182034"/>
                  <a:pt x="3620675" y="185309"/>
                  <a:pt x="3612210" y="185309"/>
                </a:cubicBezTo>
                <a:cubicBezTo>
                  <a:pt x="3607978" y="178760"/>
                  <a:pt x="3603746" y="178760"/>
                  <a:pt x="3599513" y="178760"/>
                </a:cubicBezTo>
                <a:cubicBezTo>
                  <a:pt x="3595281" y="175486"/>
                  <a:pt x="3591049" y="178760"/>
                  <a:pt x="3586817" y="178760"/>
                </a:cubicBezTo>
                <a:cubicBezTo>
                  <a:pt x="3586817" y="175486"/>
                  <a:pt x="3586817" y="175486"/>
                  <a:pt x="3582585" y="172212"/>
                </a:cubicBezTo>
                <a:cubicBezTo>
                  <a:pt x="3574120" y="172212"/>
                  <a:pt x="3574120" y="175486"/>
                  <a:pt x="3569888" y="178760"/>
                </a:cubicBezTo>
                <a:lnTo>
                  <a:pt x="3565656" y="175486"/>
                </a:lnTo>
                <a:cubicBezTo>
                  <a:pt x="3557191" y="175486"/>
                  <a:pt x="3548727" y="175486"/>
                  <a:pt x="3540262" y="175486"/>
                </a:cubicBezTo>
                <a:cubicBezTo>
                  <a:pt x="3527566" y="172212"/>
                  <a:pt x="3502172" y="178760"/>
                  <a:pt x="3485243" y="175486"/>
                </a:cubicBezTo>
                <a:lnTo>
                  <a:pt x="3476779" y="168938"/>
                </a:lnTo>
                <a:cubicBezTo>
                  <a:pt x="3468314" y="168938"/>
                  <a:pt x="3464082" y="168938"/>
                  <a:pt x="3459850" y="168938"/>
                </a:cubicBezTo>
                <a:cubicBezTo>
                  <a:pt x="3442921" y="168938"/>
                  <a:pt x="3425992" y="172212"/>
                  <a:pt x="3409063" y="172212"/>
                </a:cubicBezTo>
                <a:cubicBezTo>
                  <a:pt x="3409063" y="172208"/>
                  <a:pt x="3409063" y="172094"/>
                  <a:pt x="3409063" y="168938"/>
                </a:cubicBezTo>
                <a:cubicBezTo>
                  <a:pt x="3409056" y="168938"/>
                  <a:pt x="3408890" y="168938"/>
                  <a:pt x="3404831" y="168938"/>
                </a:cubicBezTo>
                <a:cubicBezTo>
                  <a:pt x="3404831" y="172212"/>
                  <a:pt x="3400599" y="172212"/>
                  <a:pt x="3400599" y="175486"/>
                </a:cubicBezTo>
                <a:cubicBezTo>
                  <a:pt x="3396366" y="175486"/>
                  <a:pt x="3392134" y="175486"/>
                  <a:pt x="3387902" y="175486"/>
                </a:cubicBezTo>
                <a:cubicBezTo>
                  <a:pt x="3379437" y="178760"/>
                  <a:pt x="3370973" y="175486"/>
                  <a:pt x="3362509" y="175486"/>
                </a:cubicBezTo>
                <a:cubicBezTo>
                  <a:pt x="3354044" y="175486"/>
                  <a:pt x="3349812" y="175486"/>
                  <a:pt x="3345580" y="175486"/>
                </a:cubicBezTo>
                <a:cubicBezTo>
                  <a:pt x="3328651" y="175486"/>
                  <a:pt x="3311722" y="175486"/>
                  <a:pt x="3294793" y="178760"/>
                </a:cubicBezTo>
                <a:cubicBezTo>
                  <a:pt x="3294793" y="175486"/>
                  <a:pt x="3294793" y="175486"/>
                  <a:pt x="3294793" y="172212"/>
                </a:cubicBezTo>
                <a:cubicBezTo>
                  <a:pt x="3290561" y="172212"/>
                  <a:pt x="3282096" y="175486"/>
                  <a:pt x="3273632" y="175486"/>
                </a:cubicBezTo>
                <a:cubicBezTo>
                  <a:pt x="3269399" y="178760"/>
                  <a:pt x="3260935" y="175486"/>
                  <a:pt x="3252471" y="175486"/>
                </a:cubicBezTo>
                <a:cubicBezTo>
                  <a:pt x="3244006" y="172212"/>
                  <a:pt x="3222845" y="175486"/>
                  <a:pt x="3222845" y="175486"/>
                </a:cubicBezTo>
                <a:cubicBezTo>
                  <a:pt x="3218613" y="172212"/>
                  <a:pt x="3218613" y="172212"/>
                  <a:pt x="3214380" y="172212"/>
                </a:cubicBezTo>
                <a:cubicBezTo>
                  <a:pt x="3214380" y="172208"/>
                  <a:pt x="3214380" y="172094"/>
                  <a:pt x="3214380" y="168938"/>
                </a:cubicBezTo>
                <a:cubicBezTo>
                  <a:pt x="3201684" y="168938"/>
                  <a:pt x="3193219" y="168938"/>
                  <a:pt x="3180523" y="168938"/>
                </a:cubicBezTo>
                <a:cubicBezTo>
                  <a:pt x="3172058" y="168938"/>
                  <a:pt x="3180523" y="172212"/>
                  <a:pt x="3176290" y="168938"/>
                </a:cubicBezTo>
                <a:lnTo>
                  <a:pt x="3155129" y="168938"/>
                </a:lnTo>
                <a:cubicBezTo>
                  <a:pt x="3142432" y="165663"/>
                  <a:pt x="3125504" y="165663"/>
                  <a:pt x="3112807" y="168938"/>
                </a:cubicBezTo>
                <a:cubicBezTo>
                  <a:pt x="3104342" y="165663"/>
                  <a:pt x="3095878" y="165663"/>
                  <a:pt x="3087413" y="168938"/>
                </a:cubicBezTo>
                <a:cubicBezTo>
                  <a:pt x="3074717" y="168938"/>
                  <a:pt x="3066252" y="168938"/>
                  <a:pt x="3053556" y="168938"/>
                </a:cubicBezTo>
                <a:cubicBezTo>
                  <a:pt x="3049323" y="172212"/>
                  <a:pt x="3045091" y="172212"/>
                  <a:pt x="3040859" y="168938"/>
                </a:cubicBezTo>
                <a:cubicBezTo>
                  <a:pt x="3040859" y="172212"/>
                  <a:pt x="3036627" y="172212"/>
                  <a:pt x="3036627" y="175486"/>
                </a:cubicBezTo>
                <a:cubicBezTo>
                  <a:pt x="3032394" y="175486"/>
                  <a:pt x="3028162" y="172212"/>
                  <a:pt x="3023930" y="172212"/>
                </a:cubicBezTo>
                <a:cubicBezTo>
                  <a:pt x="3019698" y="175486"/>
                  <a:pt x="3019698" y="175486"/>
                  <a:pt x="3019698" y="178760"/>
                </a:cubicBezTo>
                <a:cubicBezTo>
                  <a:pt x="3015466" y="178760"/>
                  <a:pt x="3011233" y="175486"/>
                  <a:pt x="3007001" y="175486"/>
                </a:cubicBezTo>
                <a:cubicBezTo>
                  <a:pt x="3002769" y="175486"/>
                  <a:pt x="3002769" y="178760"/>
                  <a:pt x="2998537" y="178760"/>
                </a:cubicBezTo>
                <a:cubicBezTo>
                  <a:pt x="2994304" y="178760"/>
                  <a:pt x="2994304" y="175486"/>
                  <a:pt x="2990072" y="175486"/>
                </a:cubicBezTo>
                <a:cubicBezTo>
                  <a:pt x="2986898" y="177942"/>
                  <a:pt x="2987956" y="178760"/>
                  <a:pt x="2985840" y="178760"/>
                </a:cubicBezTo>
                <a:cubicBezTo>
                  <a:pt x="2982666" y="176305"/>
                  <a:pt x="2983724" y="175486"/>
                  <a:pt x="2981608" y="175486"/>
                </a:cubicBezTo>
                <a:cubicBezTo>
                  <a:pt x="2977375" y="175486"/>
                  <a:pt x="2977375" y="178760"/>
                  <a:pt x="2968911" y="178760"/>
                </a:cubicBezTo>
                <a:cubicBezTo>
                  <a:pt x="2968911" y="178737"/>
                  <a:pt x="2968881" y="175486"/>
                  <a:pt x="2960447" y="175486"/>
                </a:cubicBezTo>
                <a:cubicBezTo>
                  <a:pt x="2956214" y="178760"/>
                  <a:pt x="2947750" y="178760"/>
                  <a:pt x="2939285" y="178760"/>
                </a:cubicBezTo>
                <a:cubicBezTo>
                  <a:pt x="2930821" y="175486"/>
                  <a:pt x="2922356" y="175486"/>
                  <a:pt x="2913892" y="175486"/>
                </a:cubicBezTo>
                <a:cubicBezTo>
                  <a:pt x="2909660" y="172212"/>
                  <a:pt x="2909660" y="175486"/>
                  <a:pt x="2905428" y="175486"/>
                </a:cubicBezTo>
                <a:cubicBezTo>
                  <a:pt x="2892731" y="168938"/>
                  <a:pt x="2888499" y="172212"/>
                  <a:pt x="2880034" y="172212"/>
                </a:cubicBezTo>
                <a:cubicBezTo>
                  <a:pt x="2863105" y="168938"/>
                  <a:pt x="2846176" y="168938"/>
                  <a:pt x="2833480" y="168938"/>
                </a:cubicBezTo>
                <a:cubicBezTo>
                  <a:pt x="2825015" y="172212"/>
                  <a:pt x="2816551" y="172212"/>
                  <a:pt x="2808086" y="172212"/>
                </a:cubicBezTo>
                <a:cubicBezTo>
                  <a:pt x="2808082" y="175486"/>
                  <a:pt x="2807961" y="175486"/>
                  <a:pt x="2803854" y="175486"/>
                </a:cubicBezTo>
                <a:cubicBezTo>
                  <a:pt x="2799622" y="172212"/>
                  <a:pt x="2791157" y="172212"/>
                  <a:pt x="2782693" y="172212"/>
                </a:cubicBezTo>
                <a:cubicBezTo>
                  <a:pt x="2782693" y="172192"/>
                  <a:pt x="2782680" y="168938"/>
                  <a:pt x="2778461" y="168938"/>
                </a:cubicBezTo>
                <a:cubicBezTo>
                  <a:pt x="2748835" y="168938"/>
                  <a:pt x="2723442" y="172212"/>
                  <a:pt x="2693816" y="172212"/>
                </a:cubicBezTo>
                <a:cubicBezTo>
                  <a:pt x="2693816" y="172208"/>
                  <a:pt x="2693816" y="172094"/>
                  <a:pt x="2693816" y="168938"/>
                </a:cubicBezTo>
                <a:cubicBezTo>
                  <a:pt x="2681119" y="172212"/>
                  <a:pt x="2664190" y="172212"/>
                  <a:pt x="2647261" y="168938"/>
                </a:cubicBezTo>
                <a:cubicBezTo>
                  <a:pt x="2647261" y="168916"/>
                  <a:pt x="2647233" y="165674"/>
                  <a:pt x="2638797" y="168938"/>
                </a:cubicBezTo>
                <a:cubicBezTo>
                  <a:pt x="2638797" y="168961"/>
                  <a:pt x="2638782" y="172212"/>
                  <a:pt x="2634565" y="172212"/>
                </a:cubicBezTo>
                <a:cubicBezTo>
                  <a:pt x="2630333" y="172212"/>
                  <a:pt x="2626100" y="172212"/>
                  <a:pt x="2617636" y="168938"/>
                </a:cubicBezTo>
                <a:cubicBezTo>
                  <a:pt x="2617636" y="172212"/>
                  <a:pt x="2617636" y="172212"/>
                  <a:pt x="2613404" y="175486"/>
                </a:cubicBezTo>
                <a:cubicBezTo>
                  <a:pt x="2613392" y="175477"/>
                  <a:pt x="2609165" y="172212"/>
                  <a:pt x="2604939" y="172212"/>
                </a:cubicBezTo>
                <a:cubicBezTo>
                  <a:pt x="2596475" y="172212"/>
                  <a:pt x="2592242" y="175486"/>
                  <a:pt x="2583778" y="175486"/>
                </a:cubicBezTo>
                <a:cubicBezTo>
                  <a:pt x="2571081" y="175486"/>
                  <a:pt x="2558385" y="175486"/>
                  <a:pt x="2549920" y="175486"/>
                </a:cubicBezTo>
                <a:cubicBezTo>
                  <a:pt x="2541456" y="178760"/>
                  <a:pt x="2532991" y="178760"/>
                  <a:pt x="2524527" y="178760"/>
                </a:cubicBezTo>
                <a:cubicBezTo>
                  <a:pt x="2524527" y="178765"/>
                  <a:pt x="2524527" y="178881"/>
                  <a:pt x="2524527" y="182034"/>
                </a:cubicBezTo>
                <a:lnTo>
                  <a:pt x="2503366" y="178760"/>
                </a:lnTo>
                <a:cubicBezTo>
                  <a:pt x="2499133" y="178760"/>
                  <a:pt x="2499133" y="182034"/>
                  <a:pt x="2494901" y="182034"/>
                </a:cubicBezTo>
                <a:cubicBezTo>
                  <a:pt x="2494894" y="182034"/>
                  <a:pt x="2494727" y="182034"/>
                  <a:pt x="2490669" y="182034"/>
                </a:cubicBezTo>
                <a:cubicBezTo>
                  <a:pt x="2486437" y="182034"/>
                  <a:pt x="2482204" y="182034"/>
                  <a:pt x="2473740" y="182034"/>
                </a:cubicBezTo>
                <a:cubicBezTo>
                  <a:pt x="2473735" y="178760"/>
                  <a:pt x="2473591" y="178760"/>
                  <a:pt x="2469508" y="178760"/>
                </a:cubicBezTo>
                <a:cubicBezTo>
                  <a:pt x="2469508" y="178765"/>
                  <a:pt x="2469508" y="178881"/>
                  <a:pt x="2469508" y="182034"/>
                </a:cubicBezTo>
                <a:cubicBezTo>
                  <a:pt x="2456811" y="178760"/>
                  <a:pt x="2439882" y="178760"/>
                  <a:pt x="2427185" y="178760"/>
                </a:cubicBezTo>
                <a:cubicBezTo>
                  <a:pt x="2418721" y="175486"/>
                  <a:pt x="2414489" y="175486"/>
                  <a:pt x="2406024" y="175486"/>
                </a:cubicBezTo>
                <a:cubicBezTo>
                  <a:pt x="2406008" y="175473"/>
                  <a:pt x="2401784" y="172206"/>
                  <a:pt x="2397560" y="168938"/>
                </a:cubicBezTo>
                <a:lnTo>
                  <a:pt x="2389095" y="168938"/>
                </a:lnTo>
                <a:cubicBezTo>
                  <a:pt x="2384863" y="172212"/>
                  <a:pt x="2384863" y="172212"/>
                  <a:pt x="2384863" y="175486"/>
                </a:cubicBezTo>
                <a:cubicBezTo>
                  <a:pt x="2384816" y="175474"/>
                  <a:pt x="2372151" y="172212"/>
                  <a:pt x="2363702" y="172212"/>
                </a:cubicBezTo>
                <a:cubicBezTo>
                  <a:pt x="2355238" y="175486"/>
                  <a:pt x="2351005" y="172212"/>
                  <a:pt x="2346773" y="172212"/>
                </a:cubicBezTo>
                <a:cubicBezTo>
                  <a:pt x="2334076" y="175486"/>
                  <a:pt x="2325612" y="175486"/>
                  <a:pt x="2317147" y="175486"/>
                </a:cubicBezTo>
                <a:cubicBezTo>
                  <a:pt x="2317142" y="178760"/>
                  <a:pt x="2316998" y="178760"/>
                  <a:pt x="2312915" y="178760"/>
                </a:cubicBezTo>
                <a:cubicBezTo>
                  <a:pt x="2312915" y="175486"/>
                  <a:pt x="2312915" y="175486"/>
                  <a:pt x="2304451" y="175486"/>
                </a:cubicBezTo>
                <a:cubicBezTo>
                  <a:pt x="2304451" y="175509"/>
                  <a:pt x="2304422" y="178760"/>
                  <a:pt x="2295986" y="178760"/>
                </a:cubicBezTo>
                <a:cubicBezTo>
                  <a:pt x="2291754" y="175486"/>
                  <a:pt x="2291754" y="178760"/>
                  <a:pt x="2287522" y="182034"/>
                </a:cubicBezTo>
                <a:cubicBezTo>
                  <a:pt x="2283290" y="182034"/>
                  <a:pt x="2279057" y="182034"/>
                  <a:pt x="2274825" y="182034"/>
                </a:cubicBezTo>
                <a:cubicBezTo>
                  <a:pt x="2270593" y="188583"/>
                  <a:pt x="2274825" y="185309"/>
                  <a:pt x="2262128" y="188583"/>
                </a:cubicBezTo>
                <a:cubicBezTo>
                  <a:pt x="2262128" y="185309"/>
                  <a:pt x="2262128" y="182034"/>
                  <a:pt x="2262128" y="178760"/>
                </a:cubicBezTo>
                <a:lnTo>
                  <a:pt x="2245200" y="175486"/>
                </a:lnTo>
                <a:lnTo>
                  <a:pt x="2224038" y="178760"/>
                </a:lnTo>
                <a:cubicBezTo>
                  <a:pt x="2224015" y="178743"/>
                  <a:pt x="2219783" y="175486"/>
                  <a:pt x="2211342" y="175486"/>
                </a:cubicBezTo>
                <a:cubicBezTo>
                  <a:pt x="2194413" y="178760"/>
                  <a:pt x="2185948" y="175486"/>
                  <a:pt x="2173252" y="175486"/>
                </a:cubicBezTo>
                <a:cubicBezTo>
                  <a:pt x="2164787" y="175486"/>
                  <a:pt x="2143626" y="182034"/>
                  <a:pt x="2126697" y="182034"/>
                </a:cubicBezTo>
                <a:lnTo>
                  <a:pt x="2109768" y="178760"/>
                </a:lnTo>
                <a:lnTo>
                  <a:pt x="2092839" y="172212"/>
                </a:lnTo>
                <a:cubicBezTo>
                  <a:pt x="2092839" y="172208"/>
                  <a:pt x="2092839" y="172094"/>
                  <a:pt x="2092839" y="168938"/>
                </a:cubicBezTo>
                <a:cubicBezTo>
                  <a:pt x="2084375" y="168938"/>
                  <a:pt x="2071678" y="168938"/>
                  <a:pt x="2063214" y="168938"/>
                </a:cubicBezTo>
                <a:cubicBezTo>
                  <a:pt x="2050517" y="175486"/>
                  <a:pt x="2020891" y="168938"/>
                  <a:pt x="2020891" y="168938"/>
                </a:cubicBezTo>
                <a:cubicBezTo>
                  <a:pt x="2016659" y="172212"/>
                  <a:pt x="2016659" y="172212"/>
                  <a:pt x="2012427" y="175486"/>
                </a:cubicBezTo>
                <a:cubicBezTo>
                  <a:pt x="2008194" y="175486"/>
                  <a:pt x="1999730" y="175486"/>
                  <a:pt x="1991266" y="175486"/>
                </a:cubicBezTo>
                <a:cubicBezTo>
                  <a:pt x="1987033" y="178760"/>
                  <a:pt x="1982801" y="175486"/>
                  <a:pt x="1974337" y="175486"/>
                </a:cubicBezTo>
                <a:lnTo>
                  <a:pt x="1957408" y="178760"/>
                </a:lnTo>
                <a:cubicBezTo>
                  <a:pt x="1948943" y="178760"/>
                  <a:pt x="1940479" y="178760"/>
                  <a:pt x="1932014" y="182034"/>
                </a:cubicBezTo>
                <a:cubicBezTo>
                  <a:pt x="1923550" y="178760"/>
                  <a:pt x="1910853" y="185309"/>
                  <a:pt x="1898157" y="182034"/>
                </a:cubicBezTo>
                <a:lnTo>
                  <a:pt x="1889692" y="172212"/>
                </a:lnTo>
                <a:lnTo>
                  <a:pt x="1881228" y="172212"/>
                </a:lnTo>
                <a:cubicBezTo>
                  <a:pt x="1881228" y="172208"/>
                  <a:pt x="1881228" y="172094"/>
                  <a:pt x="1881228" y="168938"/>
                </a:cubicBezTo>
                <a:lnTo>
                  <a:pt x="1870118" y="172212"/>
                </a:lnTo>
                <a:cubicBezTo>
                  <a:pt x="1855834" y="172212"/>
                  <a:pt x="1851602" y="175486"/>
                  <a:pt x="1843138" y="175486"/>
                </a:cubicBezTo>
                <a:cubicBezTo>
                  <a:pt x="1838905" y="172212"/>
                  <a:pt x="1834673" y="172212"/>
                  <a:pt x="1826209" y="172212"/>
                </a:cubicBezTo>
                <a:cubicBezTo>
                  <a:pt x="1826204" y="175486"/>
                  <a:pt x="1826070" y="175486"/>
                  <a:pt x="1821976" y="175486"/>
                </a:cubicBezTo>
                <a:cubicBezTo>
                  <a:pt x="1813512" y="172212"/>
                  <a:pt x="1800815" y="168938"/>
                  <a:pt x="1792351" y="168938"/>
                </a:cubicBezTo>
                <a:lnTo>
                  <a:pt x="1775422" y="168938"/>
                </a:lnTo>
                <a:cubicBezTo>
                  <a:pt x="1771190" y="172212"/>
                  <a:pt x="1766957" y="172212"/>
                  <a:pt x="1762725" y="168938"/>
                </a:cubicBezTo>
                <a:cubicBezTo>
                  <a:pt x="1758493" y="172212"/>
                  <a:pt x="1733100" y="175486"/>
                  <a:pt x="1728867" y="175486"/>
                </a:cubicBezTo>
                <a:lnTo>
                  <a:pt x="1720403" y="175486"/>
                </a:lnTo>
                <a:cubicBezTo>
                  <a:pt x="1699242" y="175486"/>
                  <a:pt x="1695009" y="172212"/>
                  <a:pt x="1682313" y="168938"/>
                </a:cubicBezTo>
                <a:cubicBezTo>
                  <a:pt x="1682313" y="172212"/>
                  <a:pt x="1678081" y="172212"/>
                  <a:pt x="1673848" y="172212"/>
                </a:cubicBezTo>
                <a:cubicBezTo>
                  <a:pt x="1673848" y="172208"/>
                  <a:pt x="1673848" y="172094"/>
                  <a:pt x="1673848" y="168938"/>
                </a:cubicBezTo>
                <a:cubicBezTo>
                  <a:pt x="1673842" y="168938"/>
                  <a:pt x="1673685" y="168938"/>
                  <a:pt x="1669616" y="168938"/>
                </a:cubicBezTo>
                <a:cubicBezTo>
                  <a:pt x="1652687" y="172212"/>
                  <a:pt x="1635758" y="172212"/>
                  <a:pt x="1618829" y="172212"/>
                </a:cubicBezTo>
                <a:cubicBezTo>
                  <a:pt x="1614597" y="172212"/>
                  <a:pt x="1618829" y="175486"/>
                  <a:pt x="1614597" y="175486"/>
                </a:cubicBezTo>
                <a:cubicBezTo>
                  <a:pt x="1610365" y="172212"/>
                  <a:pt x="1610365" y="172212"/>
                  <a:pt x="1606133" y="172212"/>
                </a:cubicBezTo>
                <a:cubicBezTo>
                  <a:pt x="1606133" y="172208"/>
                  <a:pt x="1606133" y="172094"/>
                  <a:pt x="1606133" y="168938"/>
                </a:cubicBezTo>
                <a:cubicBezTo>
                  <a:pt x="1593436" y="168938"/>
                  <a:pt x="1555346" y="168938"/>
                  <a:pt x="1546881" y="168938"/>
                </a:cubicBezTo>
                <a:cubicBezTo>
                  <a:pt x="1542649" y="172212"/>
                  <a:pt x="1538417" y="172212"/>
                  <a:pt x="1534185" y="168938"/>
                </a:cubicBezTo>
                <a:cubicBezTo>
                  <a:pt x="1534185" y="168961"/>
                  <a:pt x="1534154" y="172212"/>
                  <a:pt x="1525720" y="172212"/>
                </a:cubicBezTo>
                <a:cubicBezTo>
                  <a:pt x="1525720" y="172208"/>
                  <a:pt x="1525720" y="172094"/>
                  <a:pt x="1525720" y="168938"/>
                </a:cubicBezTo>
                <a:cubicBezTo>
                  <a:pt x="1525715" y="168938"/>
                  <a:pt x="1525565" y="168938"/>
                  <a:pt x="1521488" y="168938"/>
                </a:cubicBezTo>
                <a:cubicBezTo>
                  <a:pt x="1517256" y="172212"/>
                  <a:pt x="1513024" y="172212"/>
                  <a:pt x="1508791" y="172212"/>
                </a:cubicBezTo>
                <a:cubicBezTo>
                  <a:pt x="1508787" y="175486"/>
                  <a:pt x="1508654" y="175486"/>
                  <a:pt x="1504559" y="175486"/>
                </a:cubicBezTo>
                <a:cubicBezTo>
                  <a:pt x="1504559" y="175463"/>
                  <a:pt x="1504529" y="172212"/>
                  <a:pt x="1496095" y="172212"/>
                </a:cubicBezTo>
                <a:cubicBezTo>
                  <a:pt x="1496095" y="175486"/>
                  <a:pt x="1496095" y="175486"/>
                  <a:pt x="1491862" y="178760"/>
                </a:cubicBezTo>
                <a:cubicBezTo>
                  <a:pt x="1487630" y="178760"/>
                  <a:pt x="1483398" y="178760"/>
                  <a:pt x="1479166" y="178760"/>
                </a:cubicBezTo>
                <a:lnTo>
                  <a:pt x="1474934" y="182034"/>
                </a:lnTo>
                <a:cubicBezTo>
                  <a:pt x="1462237" y="182034"/>
                  <a:pt x="1453772" y="178760"/>
                  <a:pt x="1441076" y="178760"/>
                </a:cubicBezTo>
                <a:cubicBezTo>
                  <a:pt x="1441076" y="178765"/>
                  <a:pt x="1441076" y="178881"/>
                  <a:pt x="1441076" y="182034"/>
                </a:cubicBezTo>
                <a:cubicBezTo>
                  <a:pt x="1424147" y="182034"/>
                  <a:pt x="1402986" y="175486"/>
                  <a:pt x="1394521" y="172212"/>
                </a:cubicBezTo>
                <a:cubicBezTo>
                  <a:pt x="1381824" y="172212"/>
                  <a:pt x="1373360" y="175486"/>
                  <a:pt x="1364896" y="175486"/>
                </a:cubicBezTo>
                <a:lnTo>
                  <a:pt x="1356431" y="175486"/>
                </a:lnTo>
                <a:cubicBezTo>
                  <a:pt x="1352199" y="175486"/>
                  <a:pt x="1360663" y="172212"/>
                  <a:pt x="1352199" y="172212"/>
                </a:cubicBezTo>
                <a:cubicBezTo>
                  <a:pt x="1343734" y="172212"/>
                  <a:pt x="1335270" y="172212"/>
                  <a:pt x="1326805" y="172212"/>
                </a:cubicBezTo>
                <a:cubicBezTo>
                  <a:pt x="1322573" y="168938"/>
                  <a:pt x="1322573" y="168938"/>
                  <a:pt x="1318341" y="168938"/>
                </a:cubicBezTo>
                <a:cubicBezTo>
                  <a:pt x="1314109" y="175486"/>
                  <a:pt x="1301412" y="168938"/>
                  <a:pt x="1288715" y="168938"/>
                </a:cubicBezTo>
                <a:cubicBezTo>
                  <a:pt x="1288715" y="168961"/>
                  <a:pt x="1288685" y="172212"/>
                  <a:pt x="1280251" y="172212"/>
                </a:cubicBezTo>
                <a:cubicBezTo>
                  <a:pt x="1280251" y="172208"/>
                  <a:pt x="1280251" y="172094"/>
                  <a:pt x="1280251" y="168938"/>
                </a:cubicBezTo>
                <a:cubicBezTo>
                  <a:pt x="1276019" y="172212"/>
                  <a:pt x="1271786" y="172212"/>
                  <a:pt x="1271786" y="175486"/>
                </a:cubicBezTo>
                <a:cubicBezTo>
                  <a:pt x="1267554" y="175486"/>
                  <a:pt x="1263322" y="172212"/>
                  <a:pt x="1259090" y="172212"/>
                </a:cubicBezTo>
                <a:cubicBezTo>
                  <a:pt x="1254857" y="175486"/>
                  <a:pt x="1254857" y="178760"/>
                  <a:pt x="1250625" y="178760"/>
                </a:cubicBezTo>
                <a:cubicBezTo>
                  <a:pt x="1246393" y="175486"/>
                  <a:pt x="1242161" y="172212"/>
                  <a:pt x="1237929" y="172212"/>
                </a:cubicBezTo>
                <a:cubicBezTo>
                  <a:pt x="1233696" y="175486"/>
                  <a:pt x="1233696" y="175486"/>
                  <a:pt x="1233696" y="178760"/>
                </a:cubicBezTo>
                <a:cubicBezTo>
                  <a:pt x="1229464" y="178760"/>
                  <a:pt x="1225232" y="175486"/>
                  <a:pt x="1221000" y="175486"/>
                </a:cubicBezTo>
                <a:cubicBezTo>
                  <a:pt x="1212535" y="178760"/>
                  <a:pt x="1208303" y="178760"/>
                  <a:pt x="1199838" y="178760"/>
                </a:cubicBezTo>
                <a:cubicBezTo>
                  <a:pt x="1199831" y="175486"/>
                  <a:pt x="1195602" y="175486"/>
                  <a:pt x="1191374" y="175486"/>
                </a:cubicBezTo>
                <a:cubicBezTo>
                  <a:pt x="1191374" y="172212"/>
                  <a:pt x="1187142" y="168938"/>
                  <a:pt x="1182909" y="168938"/>
                </a:cubicBezTo>
                <a:cubicBezTo>
                  <a:pt x="1178677" y="168938"/>
                  <a:pt x="1174445" y="168938"/>
                  <a:pt x="1165981" y="168938"/>
                </a:cubicBezTo>
                <a:cubicBezTo>
                  <a:pt x="1140587" y="165663"/>
                  <a:pt x="1119426" y="172212"/>
                  <a:pt x="1098265" y="168938"/>
                </a:cubicBezTo>
                <a:cubicBezTo>
                  <a:pt x="1089800" y="172212"/>
                  <a:pt x="1081336" y="172212"/>
                  <a:pt x="1072871" y="172212"/>
                </a:cubicBezTo>
                <a:lnTo>
                  <a:pt x="1068639" y="168938"/>
                </a:lnTo>
                <a:cubicBezTo>
                  <a:pt x="1060175" y="168938"/>
                  <a:pt x="1055943" y="168938"/>
                  <a:pt x="1047478" y="168938"/>
                </a:cubicBezTo>
                <a:cubicBezTo>
                  <a:pt x="1047474" y="165663"/>
                  <a:pt x="1047346" y="165663"/>
                  <a:pt x="1043246" y="165663"/>
                </a:cubicBezTo>
                <a:cubicBezTo>
                  <a:pt x="1043246" y="168938"/>
                  <a:pt x="1043246" y="168938"/>
                  <a:pt x="1039014" y="172212"/>
                </a:cubicBezTo>
                <a:cubicBezTo>
                  <a:pt x="1030549" y="172212"/>
                  <a:pt x="1005156" y="168938"/>
                  <a:pt x="988227" y="168938"/>
                </a:cubicBezTo>
                <a:cubicBezTo>
                  <a:pt x="983994" y="172189"/>
                  <a:pt x="983965" y="168938"/>
                  <a:pt x="975530" y="168938"/>
                </a:cubicBezTo>
                <a:cubicBezTo>
                  <a:pt x="971298" y="172212"/>
                  <a:pt x="967066" y="172212"/>
                  <a:pt x="962833" y="172212"/>
                </a:cubicBezTo>
                <a:cubicBezTo>
                  <a:pt x="950137" y="175486"/>
                  <a:pt x="937440" y="175486"/>
                  <a:pt x="928976" y="175486"/>
                </a:cubicBezTo>
                <a:lnTo>
                  <a:pt x="916279" y="175486"/>
                </a:lnTo>
                <a:cubicBezTo>
                  <a:pt x="912047" y="172212"/>
                  <a:pt x="907814" y="172212"/>
                  <a:pt x="903582" y="168938"/>
                </a:cubicBezTo>
                <a:cubicBezTo>
                  <a:pt x="903582" y="172212"/>
                  <a:pt x="903582" y="172212"/>
                  <a:pt x="903582" y="175486"/>
                </a:cubicBezTo>
                <a:cubicBezTo>
                  <a:pt x="899350" y="178760"/>
                  <a:pt x="899350" y="172212"/>
                  <a:pt x="890885" y="168938"/>
                </a:cubicBezTo>
                <a:cubicBezTo>
                  <a:pt x="890886" y="172212"/>
                  <a:pt x="890886" y="172212"/>
                  <a:pt x="890885" y="175486"/>
                </a:cubicBezTo>
                <a:cubicBezTo>
                  <a:pt x="886653" y="172212"/>
                  <a:pt x="882421" y="172212"/>
                  <a:pt x="873957" y="168938"/>
                </a:cubicBezTo>
                <a:cubicBezTo>
                  <a:pt x="873957" y="172212"/>
                  <a:pt x="873957" y="172212"/>
                  <a:pt x="873957" y="175486"/>
                </a:cubicBezTo>
                <a:cubicBezTo>
                  <a:pt x="873935" y="175486"/>
                  <a:pt x="869714" y="175486"/>
                  <a:pt x="865492" y="175486"/>
                </a:cubicBezTo>
                <a:cubicBezTo>
                  <a:pt x="865492" y="172212"/>
                  <a:pt x="865492" y="172212"/>
                  <a:pt x="861260" y="168938"/>
                </a:cubicBezTo>
                <a:cubicBezTo>
                  <a:pt x="857028" y="168938"/>
                  <a:pt x="852795" y="175486"/>
                  <a:pt x="844331" y="172212"/>
                </a:cubicBezTo>
                <a:cubicBezTo>
                  <a:pt x="844331" y="172208"/>
                  <a:pt x="844331" y="172094"/>
                  <a:pt x="844331" y="168938"/>
                </a:cubicBezTo>
                <a:cubicBezTo>
                  <a:pt x="840099" y="172212"/>
                  <a:pt x="840099" y="172212"/>
                  <a:pt x="835866" y="172212"/>
                </a:cubicBezTo>
                <a:cubicBezTo>
                  <a:pt x="835867" y="172208"/>
                  <a:pt x="835867" y="172094"/>
                  <a:pt x="835866" y="168938"/>
                </a:cubicBezTo>
                <a:cubicBezTo>
                  <a:pt x="806241" y="165663"/>
                  <a:pt x="776615" y="172212"/>
                  <a:pt x="759686" y="175486"/>
                </a:cubicBezTo>
                <a:cubicBezTo>
                  <a:pt x="746989" y="172212"/>
                  <a:pt x="708900" y="175486"/>
                  <a:pt x="687739" y="172212"/>
                </a:cubicBezTo>
                <a:cubicBezTo>
                  <a:pt x="687738" y="172208"/>
                  <a:pt x="687738" y="172094"/>
                  <a:pt x="687739" y="168938"/>
                </a:cubicBezTo>
                <a:cubicBezTo>
                  <a:pt x="675042" y="172212"/>
                  <a:pt x="662345" y="172212"/>
                  <a:pt x="649648" y="172212"/>
                </a:cubicBezTo>
                <a:cubicBezTo>
                  <a:pt x="649648" y="172208"/>
                  <a:pt x="649648" y="172094"/>
                  <a:pt x="649648" y="168938"/>
                </a:cubicBezTo>
                <a:cubicBezTo>
                  <a:pt x="632719" y="172212"/>
                  <a:pt x="620023" y="172212"/>
                  <a:pt x="611558" y="168938"/>
                </a:cubicBezTo>
                <a:cubicBezTo>
                  <a:pt x="607326" y="172212"/>
                  <a:pt x="603094" y="172212"/>
                  <a:pt x="598862" y="172212"/>
                </a:cubicBezTo>
                <a:cubicBezTo>
                  <a:pt x="590397" y="175486"/>
                  <a:pt x="586165" y="175486"/>
                  <a:pt x="581933" y="175486"/>
                </a:cubicBezTo>
                <a:cubicBezTo>
                  <a:pt x="565004" y="172212"/>
                  <a:pt x="552307" y="175486"/>
                  <a:pt x="539610" y="175486"/>
                </a:cubicBezTo>
                <a:cubicBezTo>
                  <a:pt x="539605" y="172212"/>
                  <a:pt x="539462" y="172212"/>
                  <a:pt x="535378" y="172212"/>
                </a:cubicBezTo>
                <a:lnTo>
                  <a:pt x="518449" y="175486"/>
                </a:lnTo>
                <a:cubicBezTo>
                  <a:pt x="509985" y="175486"/>
                  <a:pt x="505752" y="178760"/>
                  <a:pt x="501520" y="178760"/>
                </a:cubicBezTo>
                <a:cubicBezTo>
                  <a:pt x="497288" y="175486"/>
                  <a:pt x="497288" y="175486"/>
                  <a:pt x="493056" y="175486"/>
                </a:cubicBezTo>
                <a:cubicBezTo>
                  <a:pt x="488824" y="172212"/>
                  <a:pt x="484591" y="172212"/>
                  <a:pt x="480359" y="172212"/>
                </a:cubicBezTo>
                <a:cubicBezTo>
                  <a:pt x="480359" y="172208"/>
                  <a:pt x="480359" y="172094"/>
                  <a:pt x="480359" y="168938"/>
                </a:cubicBezTo>
                <a:cubicBezTo>
                  <a:pt x="476127" y="168938"/>
                  <a:pt x="476127" y="168938"/>
                  <a:pt x="471895" y="168938"/>
                </a:cubicBezTo>
                <a:lnTo>
                  <a:pt x="463430" y="168938"/>
                </a:lnTo>
                <a:cubicBezTo>
                  <a:pt x="450733" y="162389"/>
                  <a:pt x="429572" y="168938"/>
                  <a:pt x="425340" y="168938"/>
                </a:cubicBezTo>
                <a:cubicBezTo>
                  <a:pt x="404179" y="168938"/>
                  <a:pt x="383018" y="168938"/>
                  <a:pt x="361857" y="168938"/>
                </a:cubicBezTo>
                <a:cubicBezTo>
                  <a:pt x="357624" y="168938"/>
                  <a:pt x="357624" y="168938"/>
                  <a:pt x="357624" y="168938"/>
                </a:cubicBezTo>
                <a:cubicBezTo>
                  <a:pt x="349160" y="172212"/>
                  <a:pt x="340695" y="172212"/>
                  <a:pt x="332231" y="175486"/>
                </a:cubicBezTo>
                <a:cubicBezTo>
                  <a:pt x="323767" y="172212"/>
                  <a:pt x="319534" y="172212"/>
                  <a:pt x="311070" y="172212"/>
                </a:cubicBezTo>
                <a:cubicBezTo>
                  <a:pt x="311070" y="172208"/>
                  <a:pt x="311070" y="172094"/>
                  <a:pt x="311070" y="168938"/>
                </a:cubicBezTo>
                <a:cubicBezTo>
                  <a:pt x="289909" y="168938"/>
                  <a:pt x="272980" y="168938"/>
                  <a:pt x="251819" y="168938"/>
                </a:cubicBezTo>
                <a:cubicBezTo>
                  <a:pt x="243354" y="168938"/>
                  <a:pt x="234890" y="168938"/>
                  <a:pt x="226425" y="168938"/>
                </a:cubicBezTo>
                <a:cubicBezTo>
                  <a:pt x="217961" y="168938"/>
                  <a:pt x="209496" y="168938"/>
                  <a:pt x="201032" y="168938"/>
                </a:cubicBezTo>
                <a:lnTo>
                  <a:pt x="193625" y="170165"/>
                </a:lnTo>
                <a:cubicBezTo>
                  <a:pt x="179871" y="168938"/>
                  <a:pt x="167174" y="168938"/>
                  <a:pt x="154477" y="168938"/>
                </a:cubicBezTo>
                <a:lnTo>
                  <a:pt x="146013" y="168938"/>
                </a:lnTo>
                <a:cubicBezTo>
                  <a:pt x="137548" y="172212"/>
                  <a:pt x="133316" y="172212"/>
                  <a:pt x="129084" y="172212"/>
                </a:cubicBezTo>
                <a:cubicBezTo>
                  <a:pt x="124852" y="175486"/>
                  <a:pt x="120619" y="172212"/>
                  <a:pt x="116387" y="172212"/>
                </a:cubicBezTo>
                <a:cubicBezTo>
                  <a:pt x="103691" y="175486"/>
                  <a:pt x="95226" y="178760"/>
                  <a:pt x="82529" y="178760"/>
                </a:cubicBezTo>
                <a:cubicBezTo>
                  <a:pt x="82529" y="178780"/>
                  <a:pt x="82492" y="182034"/>
                  <a:pt x="69833" y="182034"/>
                </a:cubicBezTo>
                <a:cubicBezTo>
                  <a:pt x="61368" y="178760"/>
                  <a:pt x="48672" y="175486"/>
                  <a:pt x="35975" y="175486"/>
                </a:cubicBezTo>
                <a:lnTo>
                  <a:pt x="35975" y="168938"/>
                </a:lnTo>
                <a:lnTo>
                  <a:pt x="26452" y="168528"/>
                </a:lnTo>
                <a:cubicBezTo>
                  <a:pt x="25394" y="167300"/>
                  <a:pt x="25394" y="165663"/>
                  <a:pt x="23278" y="165663"/>
                </a:cubicBezTo>
                <a:cubicBezTo>
                  <a:pt x="19046" y="162389"/>
                  <a:pt x="10581" y="162389"/>
                  <a:pt x="2117" y="165663"/>
                </a:cubicBezTo>
                <a:cubicBezTo>
                  <a:pt x="2117" y="132036"/>
                  <a:pt x="2117" y="103563"/>
                  <a:pt x="2117" y="79454"/>
                </a:cubicBezTo>
                <a:lnTo>
                  <a:pt x="0" y="79454"/>
                </a:lnTo>
                <a:cubicBezTo>
                  <a:pt x="0" y="14552"/>
                  <a:pt x="0" y="14552"/>
                  <a:pt x="0" y="14552"/>
                </a:cubicBezTo>
                <a:cubicBezTo>
                  <a:pt x="8464" y="14552"/>
                  <a:pt x="12697" y="14552"/>
                  <a:pt x="16929" y="14552"/>
                </a:cubicBezTo>
                <a:cubicBezTo>
                  <a:pt x="21161" y="14552"/>
                  <a:pt x="21161" y="14552"/>
                  <a:pt x="25393" y="14552"/>
                </a:cubicBezTo>
                <a:cubicBezTo>
                  <a:pt x="29626" y="11278"/>
                  <a:pt x="33858" y="14552"/>
                  <a:pt x="42322" y="14552"/>
                </a:cubicBezTo>
                <a:lnTo>
                  <a:pt x="50787" y="11278"/>
                </a:lnTo>
                <a:cubicBezTo>
                  <a:pt x="55019" y="11278"/>
                  <a:pt x="55019" y="4730"/>
                  <a:pt x="59251" y="4730"/>
                </a:cubicBezTo>
                <a:lnTo>
                  <a:pt x="61963" y="10306"/>
                </a:lnTo>
                <a:cubicBezTo>
                  <a:pt x="64542" y="12301"/>
                  <a:pt x="67716" y="5548"/>
                  <a:pt x="80412" y="8004"/>
                </a:cubicBezTo>
                <a:cubicBezTo>
                  <a:pt x="84645" y="8004"/>
                  <a:pt x="80412" y="14552"/>
                  <a:pt x="93109" y="14552"/>
                </a:cubicBezTo>
                <a:lnTo>
                  <a:pt x="100515" y="14143"/>
                </a:lnTo>
                <a:cubicBezTo>
                  <a:pt x="105806" y="11278"/>
                  <a:pt x="110038" y="11278"/>
                  <a:pt x="114270" y="11278"/>
                </a:cubicBezTo>
                <a:cubicBezTo>
                  <a:pt x="114270" y="11281"/>
                  <a:pt x="114270" y="11388"/>
                  <a:pt x="114270" y="14552"/>
                </a:cubicBezTo>
                <a:cubicBezTo>
                  <a:pt x="131199" y="14552"/>
                  <a:pt x="148128" y="14552"/>
                  <a:pt x="165057" y="14552"/>
                </a:cubicBezTo>
                <a:lnTo>
                  <a:pt x="169289" y="11278"/>
                </a:lnTo>
                <a:cubicBezTo>
                  <a:pt x="177754" y="11278"/>
                  <a:pt x="186218" y="11278"/>
                  <a:pt x="194683" y="11278"/>
                </a:cubicBezTo>
                <a:cubicBezTo>
                  <a:pt x="198915" y="11278"/>
                  <a:pt x="203147" y="11278"/>
                  <a:pt x="203147" y="14552"/>
                </a:cubicBezTo>
                <a:cubicBezTo>
                  <a:pt x="211612" y="11278"/>
                  <a:pt x="215844" y="11278"/>
                  <a:pt x="220076" y="11278"/>
                </a:cubicBezTo>
                <a:cubicBezTo>
                  <a:pt x="224308" y="8004"/>
                  <a:pt x="228541" y="11278"/>
                  <a:pt x="232773" y="11278"/>
                </a:cubicBezTo>
                <a:cubicBezTo>
                  <a:pt x="232773" y="8004"/>
                  <a:pt x="232773" y="8004"/>
                  <a:pt x="232773" y="4730"/>
                </a:cubicBezTo>
                <a:cubicBezTo>
                  <a:pt x="245469" y="8004"/>
                  <a:pt x="258166" y="8004"/>
                  <a:pt x="270863" y="8004"/>
                </a:cubicBezTo>
                <a:cubicBezTo>
                  <a:pt x="270863" y="7985"/>
                  <a:pt x="270876" y="4720"/>
                  <a:pt x="275095" y="1455"/>
                </a:cubicBezTo>
                <a:cubicBezTo>
                  <a:pt x="279327" y="4730"/>
                  <a:pt x="283559" y="4730"/>
                  <a:pt x="287792" y="4730"/>
                </a:cubicBezTo>
                <a:cubicBezTo>
                  <a:pt x="287792" y="4725"/>
                  <a:pt x="287792" y="4602"/>
                  <a:pt x="287792" y="1455"/>
                </a:cubicBezTo>
                <a:cubicBezTo>
                  <a:pt x="287797" y="1455"/>
                  <a:pt x="287935" y="1455"/>
                  <a:pt x="292024" y="1455"/>
                </a:cubicBezTo>
                <a:cubicBezTo>
                  <a:pt x="292024" y="4730"/>
                  <a:pt x="292024" y="8004"/>
                  <a:pt x="296256" y="8004"/>
                </a:cubicBezTo>
                <a:cubicBezTo>
                  <a:pt x="296273" y="8004"/>
                  <a:pt x="300497" y="8004"/>
                  <a:pt x="304721" y="8004"/>
                </a:cubicBezTo>
                <a:cubicBezTo>
                  <a:pt x="321650" y="11278"/>
                  <a:pt x="334346" y="11278"/>
                  <a:pt x="351275" y="11278"/>
                </a:cubicBezTo>
                <a:cubicBezTo>
                  <a:pt x="355507" y="11278"/>
                  <a:pt x="351275" y="8004"/>
                  <a:pt x="363972" y="4730"/>
                </a:cubicBezTo>
                <a:lnTo>
                  <a:pt x="389365" y="8004"/>
                </a:lnTo>
                <a:lnTo>
                  <a:pt x="410526" y="11278"/>
                </a:lnTo>
                <a:cubicBezTo>
                  <a:pt x="410526" y="11281"/>
                  <a:pt x="410526" y="11388"/>
                  <a:pt x="410526" y="14552"/>
                </a:cubicBezTo>
                <a:lnTo>
                  <a:pt x="423223" y="11278"/>
                </a:lnTo>
                <a:cubicBezTo>
                  <a:pt x="427455" y="11278"/>
                  <a:pt x="431688" y="11278"/>
                  <a:pt x="440152" y="14552"/>
                </a:cubicBezTo>
                <a:cubicBezTo>
                  <a:pt x="444384" y="11278"/>
                  <a:pt x="448616" y="11278"/>
                  <a:pt x="452849" y="11278"/>
                </a:cubicBezTo>
                <a:cubicBezTo>
                  <a:pt x="452853" y="8004"/>
                  <a:pt x="452984" y="8004"/>
                  <a:pt x="457081" y="8004"/>
                </a:cubicBezTo>
                <a:cubicBezTo>
                  <a:pt x="457081" y="11278"/>
                  <a:pt x="457081" y="11278"/>
                  <a:pt x="461313" y="14552"/>
                </a:cubicBezTo>
                <a:lnTo>
                  <a:pt x="474010" y="11278"/>
                </a:lnTo>
                <a:cubicBezTo>
                  <a:pt x="482474" y="11278"/>
                  <a:pt x="490939" y="8004"/>
                  <a:pt x="499403" y="8004"/>
                </a:cubicBezTo>
                <a:cubicBezTo>
                  <a:pt x="499403" y="7999"/>
                  <a:pt x="499403" y="7876"/>
                  <a:pt x="499403" y="4730"/>
                </a:cubicBezTo>
                <a:cubicBezTo>
                  <a:pt x="503635" y="8004"/>
                  <a:pt x="507868" y="8004"/>
                  <a:pt x="507868" y="11278"/>
                </a:cubicBezTo>
                <a:cubicBezTo>
                  <a:pt x="524797" y="11278"/>
                  <a:pt x="529029" y="11278"/>
                  <a:pt x="529029" y="1455"/>
                </a:cubicBezTo>
                <a:cubicBezTo>
                  <a:pt x="537493" y="4730"/>
                  <a:pt x="541726" y="4730"/>
                  <a:pt x="545958" y="1455"/>
                </a:cubicBezTo>
                <a:cubicBezTo>
                  <a:pt x="554422" y="8004"/>
                  <a:pt x="558655" y="11278"/>
                  <a:pt x="562887" y="14552"/>
                </a:cubicBezTo>
                <a:lnTo>
                  <a:pt x="571351" y="11278"/>
                </a:lnTo>
                <a:cubicBezTo>
                  <a:pt x="571351" y="11281"/>
                  <a:pt x="571351" y="11388"/>
                  <a:pt x="571351" y="14552"/>
                </a:cubicBezTo>
                <a:cubicBezTo>
                  <a:pt x="579816" y="14552"/>
                  <a:pt x="579816" y="14552"/>
                  <a:pt x="592512" y="14552"/>
                </a:cubicBezTo>
                <a:cubicBezTo>
                  <a:pt x="596745" y="8004"/>
                  <a:pt x="596745" y="17826"/>
                  <a:pt x="617906" y="14552"/>
                </a:cubicBezTo>
                <a:cubicBezTo>
                  <a:pt x="622138" y="14552"/>
                  <a:pt x="626370" y="14552"/>
                  <a:pt x="630602" y="14552"/>
                </a:cubicBezTo>
                <a:cubicBezTo>
                  <a:pt x="634835" y="14552"/>
                  <a:pt x="634835" y="14552"/>
                  <a:pt x="639067" y="14552"/>
                </a:cubicBezTo>
                <a:cubicBezTo>
                  <a:pt x="643299" y="11278"/>
                  <a:pt x="643299" y="11278"/>
                  <a:pt x="647531" y="14552"/>
                </a:cubicBezTo>
                <a:cubicBezTo>
                  <a:pt x="655996" y="14552"/>
                  <a:pt x="660228" y="11278"/>
                  <a:pt x="664460" y="11278"/>
                </a:cubicBezTo>
                <a:cubicBezTo>
                  <a:pt x="664460" y="11281"/>
                  <a:pt x="664460" y="11388"/>
                  <a:pt x="664460" y="14552"/>
                </a:cubicBezTo>
                <a:cubicBezTo>
                  <a:pt x="668693" y="14552"/>
                  <a:pt x="672925" y="17826"/>
                  <a:pt x="677157" y="17826"/>
                </a:cubicBezTo>
                <a:cubicBezTo>
                  <a:pt x="677157" y="14552"/>
                  <a:pt x="681389" y="14552"/>
                  <a:pt x="681389" y="11278"/>
                </a:cubicBezTo>
                <a:cubicBezTo>
                  <a:pt x="694086" y="11278"/>
                  <a:pt x="702550" y="11278"/>
                  <a:pt x="711015" y="11278"/>
                </a:cubicBezTo>
                <a:cubicBezTo>
                  <a:pt x="711015" y="11281"/>
                  <a:pt x="711015" y="11388"/>
                  <a:pt x="711015" y="14552"/>
                </a:cubicBezTo>
                <a:lnTo>
                  <a:pt x="719479" y="11278"/>
                </a:lnTo>
                <a:cubicBezTo>
                  <a:pt x="719479" y="11281"/>
                  <a:pt x="719479" y="11388"/>
                  <a:pt x="719479" y="14552"/>
                </a:cubicBezTo>
                <a:cubicBezTo>
                  <a:pt x="723712" y="11278"/>
                  <a:pt x="723712" y="8004"/>
                  <a:pt x="723712" y="4730"/>
                </a:cubicBezTo>
                <a:cubicBezTo>
                  <a:pt x="732176" y="8004"/>
                  <a:pt x="736408" y="8004"/>
                  <a:pt x="744873" y="8004"/>
                </a:cubicBezTo>
                <a:cubicBezTo>
                  <a:pt x="744889" y="7965"/>
                  <a:pt x="749130" y="-1812"/>
                  <a:pt x="761802" y="1455"/>
                </a:cubicBezTo>
                <a:cubicBezTo>
                  <a:pt x="761807" y="1455"/>
                  <a:pt x="761957" y="1455"/>
                  <a:pt x="766034" y="1455"/>
                </a:cubicBezTo>
                <a:cubicBezTo>
                  <a:pt x="770266" y="1455"/>
                  <a:pt x="774498" y="1455"/>
                  <a:pt x="778731" y="1455"/>
                </a:cubicBezTo>
                <a:lnTo>
                  <a:pt x="786137" y="2683"/>
                </a:lnTo>
                <a:cubicBezTo>
                  <a:pt x="799892" y="1455"/>
                  <a:pt x="808356" y="1455"/>
                  <a:pt x="821053" y="1455"/>
                </a:cubicBezTo>
                <a:cubicBezTo>
                  <a:pt x="833750" y="4730"/>
                  <a:pt x="837982" y="4730"/>
                  <a:pt x="842214" y="4730"/>
                </a:cubicBezTo>
                <a:lnTo>
                  <a:pt x="854911" y="4730"/>
                </a:lnTo>
                <a:cubicBezTo>
                  <a:pt x="871840" y="4730"/>
                  <a:pt x="888769" y="4730"/>
                  <a:pt x="905698" y="4730"/>
                </a:cubicBezTo>
                <a:cubicBezTo>
                  <a:pt x="918394" y="1455"/>
                  <a:pt x="931091" y="1455"/>
                  <a:pt x="948020" y="1455"/>
                </a:cubicBezTo>
                <a:cubicBezTo>
                  <a:pt x="956484" y="4730"/>
                  <a:pt x="960716" y="4730"/>
                  <a:pt x="969181" y="4730"/>
                </a:cubicBezTo>
                <a:cubicBezTo>
                  <a:pt x="969181" y="4725"/>
                  <a:pt x="969181" y="4602"/>
                  <a:pt x="969181" y="1455"/>
                </a:cubicBezTo>
                <a:cubicBezTo>
                  <a:pt x="973413" y="4730"/>
                  <a:pt x="977645" y="4730"/>
                  <a:pt x="981878" y="4730"/>
                </a:cubicBezTo>
                <a:lnTo>
                  <a:pt x="986110" y="1455"/>
                </a:lnTo>
                <a:cubicBezTo>
                  <a:pt x="990342" y="1455"/>
                  <a:pt x="990342" y="1455"/>
                  <a:pt x="994574" y="1455"/>
                </a:cubicBezTo>
                <a:cubicBezTo>
                  <a:pt x="994574" y="1455"/>
                  <a:pt x="998807" y="4730"/>
                  <a:pt x="998806" y="8004"/>
                </a:cubicBezTo>
                <a:cubicBezTo>
                  <a:pt x="1003039" y="8004"/>
                  <a:pt x="1007271" y="11278"/>
                  <a:pt x="1011503" y="11278"/>
                </a:cubicBezTo>
                <a:cubicBezTo>
                  <a:pt x="1015735" y="8004"/>
                  <a:pt x="1015735" y="8004"/>
                  <a:pt x="1015735" y="1455"/>
                </a:cubicBezTo>
                <a:cubicBezTo>
                  <a:pt x="1028432" y="1455"/>
                  <a:pt x="1041129" y="1455"/>
                  <a:pt x="1053826" y="1455"/>
                </a:cubicBezTo>
                <a:cubicBezTo>
                  <a:pt x="1053826" y="4730"/>
                  <a:pt x="1053826" y="8004"/>
                  <a:pt x="1053826" y="11278"/>
                </a:cubicBezTo>
                <a:cubicBezTo>
                  <a:pt x="1062290" y="8004"/>
                  <a:pt x="1066522" y="8004"/>
                  <a:pt x="1070754" y="4730"/>
                </a:cubicBezTo>
                <a:cubicBezTo>
                  <a:pt x="1070754" y="8004"/>
                  <a:pt x="1070754" y="8004"/>
                  <a:pt x="1074987" y="11278"/>
                </a:cubicBezTo>
                <a:cubicBezTo>
                  <a:pt x="1079219" y="11278"/>
                  <a:pt x="1079219" y="8004"/>
                  <a:pt x="1083451" y="8004"/>
                </a:cubicBezTo>
                <a:cubicBezTo>
                  <a:pt x="1096148" y="8004"/>
                  <a:pt x="1100380" y="11278"/>
                  <a:pt x="1108845" y="11278"/>
                </a:cubicBezTo>
                <a:cubicBezTo>
                  <a:pt x="1108845" y="11249"/>
                  <a:pt x="1108883" y="8004"/>
                  <a:pt x="1117309" y="8004"/>
                </a:cubicBezTo>
                <a:cubicBezTo>
                  <a:pt x="1117309" y="11278"/>
                  <a:pt x="1121541" y="11278"/>
                  <a:pt x="1121541" y="14552"/>
                </a:cubicBezTo>
                <a:cubicBezTo>
                  <a:pt x="1125773" y="14552"/>
                  <a:pt x="1125773" y="14552"/>
                  <a:pt x="1130006" y="14552"/>
                </a:cubicBezTo>
                <a:cubicBezTo>
                  <a:pt x="1142702" y="14552"/>
                  <a:pt x="1146935" y="14552"/>
                  <a:pt x="1155399" y="14552"/>
                </a:cubicBezTo>
                <a:cubicBezTo>
                  <a:pt x="1172328" y="11278"/>
                  <a:pt x="1185025" y="14552"/>
                  <a:pt x="1197722" y="14552"/>
                </a:cubicBezTo>
                <a:cubicBezTo>
                  <a:pt x="1206186" y="11278"/>
                  <a:pt x="1218883" y="11278"/>
                  <a:pt x="1227347" y="14552"/>
                </a:cubicBezTo>
                <a:cubicBezTo>
                  <a:pt x="1227347" y="14528"/>
                  <a:pt x="1227393" y="11278"/>
                  <a:pt x="1240044" y="11278"/>
                </a:cubicBezTo>
                <a:cubicBezTo>
                  <a:pt x="1240044" y="11281"/>
                  <a:pt x="1240044" y="11388"/>
                  <a:pt x="1240044" y="14552"/>
                </a:cubicBezTo>
                <a:cubicBezTo>
                  <a:pt x="1240051" y="14552"/>
                  <a:pt x="1240222" y="14552"/>
                  <a:pt x="1244276" y="14552"/>
                </a:cubicBezTo>
                <a:cubicBezTo>
                  <a:pt x="1244281" y="11278"/>
                  <a:pt x="1244423" y="11278"/>
                  <a:pt x="1248508" y="11278"/>
                </a:cubicBezTo>
                <a:cubicBezTo>
                  <a:pt x="1248508" y="11281"/>
                  <a:pt x="1248508" y="11388"/>
                  <a:pt x="1248508" y="14552"/>
                </a:cubicBezTo>
                <a:cubicBezTo>
                  <a:pt x="1248538" y="14552"/>
                  <a:pt x="1252755" y="14552"/>
                  <a:pt x="1256973" y="14552"/>
                </a:cubicBezTo>
                <a:cubicBezTo>
                  <a:pt x="1265437" y="14552"/>
                  <a:pt x="1278134" y="14552"/>
                  <a:pt x="1286598" y="14552"/>
                </a:cubicBezTo>
                <a:cubicBezTo>
                  <a:pt x="1286598" y="11278"/>
                  <a:pt x="1290831" y="8004"/>
                  <a:pt x="1290830" y="4730"/>
                </a:cubicBezTo>
                <a:cubicBezTo>
                  <a:pt x="1299295" y="4730"/>
                  <a:pt x="1311992" y="4730"/>
                  <a:pt x="1320456" y="4730"/>
                </a:cubicBezTo>
                <a:cubicBezTo>
                  <a:pt x="1320456" y="4725"/>
                  <a:pt x="1320456" y="4602"/>
                  <a:pt x="1320456" y="1455"/>
                </a:cubicBezTo>
                <a:lnTo>
                  <a:pt x="1333153" y="4730"/>
                </a:lnTo>
                <a:lnTo>
                  <a:pt x="1342676" y="3093"/>
                </a:lnTo>
                <a:cubicBezTo>
                  <a:pt x="1343733" y="3911"/>
                  <a:pt x="1343733" y="4730"/>
                  <a:pt x="1345850" y="4730"/>
                </a:cubicBezTo>
                <a:cubicBezTo>
                  <a:pt x="1354314" y="4730"/>
                  <a:pt x="1358546" y="4730"/>
                  <a:pt x="1362779" y="4730"/>
                </a:cubicBezTo>
                <a:cubicBezTo>
                  <a:pt x="1367011" y="8004"/>
                  <a:pt x="1367011" y="8004"/>
                  <a:pt x="1367011" y="11278"/>
                </a:cubicBezTo>
                <a:cubicBezTo>
                  <a:pt x="1396636" y="11278"/>
                  <a:pt x="1422030" y="14552"/>
                  <a:pt x="1451655" y="14552"/>
                </a:cubicBezTo>
                <a:cubicBezTo>
                  <a:pt x="1455888" y="14552"/>
                  <a:pt x="1455888" y="8004"/>
                  <a:pt x="1464352" y="8004"/>
                </a:cubicBezTo>
                <a:cubicBezTo>
                  <a:pt x="1464352" y="11278"/>
                  <a:pt x="1468584" y="11278"/>
                  <a:pt x="1468584" y="14552"/>
                </a:cubicBezTo>
                <a:cubicBezTo>
                  <a:pt x="1485513" y="14552"/>
                  <a:pt x="1481281" y="8004"/>
                  <a:pt x="1485513" y="8004"/>
                </a:cubicBezTo>
                <a:cubicBezTo>
                  <a:pt x="1489745" y="8004"/>
                  <a:pt x="1493978" y="11278"/>
                  <a:pt x="1498210" y="11278"/>
                </a:cubicBezTo>
                <a:lnTo>
                  <a:pt x="1510907" y="11278"/>
                </a:lnTo>
                <a:cubicBezTo>
                  <a:pt x="1510907" y="11281"/>
                  <a:pt x="1510907" y="11388"/>
                  <a:pt x="1510907" y="14552"/>
                </a:cubicBezTo>
                <a:cubicBezTo>
                  <a:pt x="1523603" y="11278"/>
                  <a:pt x="1540532" y="14552"/>
                  <a:pt x="1561693" y="11278"/>
                </a:cubicBezTo>
                <a:cubicBezTo>
                  <a:pt x="1565926" y="8004"/>
                  <a:pt x="1565926" y="11278"/>
                  <a:pt x="1570158" y="11278"/>
                </a:cubicBezTo>
                <a:cubicBezTo>
                  <a:pt x="1578622" y="11278"/>
                  <a:pt x="1587087" y="11278"/>
                  <a:pt x="1599783" y="11278"/>
                </a:cubicBezTo>
                <a:cubicBezTo>
                  <a:pt x="1599783" y="11281"/>
                  <a:pt x="1599783" y="11388"/>
                  <a:pt x="1599783" y="14552"/>
                </a:cubicBezTo>
                <a:cubicBezTo>
                  <a:pt x="1608248" y="11278"/>
                  <a:pt x="1612480" y="11278"/>
                  <a:pt x="1616712" y="14552"/>
                </a:cubicBezTo>
                <a:cubicBezTo>
                  <a:pt x="1616731" y="14523"/>
                  <a:pt x="1620963" y="8011"/>
                  <a:pt x="1629409" y="11278"/>
                </a:cubicBezTo>
                <a:cubicBezTo>
                  <a:pt x="1629409" y="11281"/>
                  <a:pt x="1629409" y="11388"/>
                  <a:pt x="1629409" y="14552"/>
                </a:cubicBezTo>
                <a:cubicBezTo>
                  <a:pt x="1633641" y="14552"/>
                  <a:pt x="1637873" y="14552"/>
                  <a:pt x="1642106" y="14552"/>
                </a:cubicBezTo>
                <a:cubicBezTo>
                  <a:pt x="1650570" y="14552"/>
                  <a:pt x="1642106" y="17826"/>
                  <a:pt x="1646338" y="14552"/>
                </a:cubicBezTo>
                <a:cubicBezTo>
                  <a:pt x="1650570" y="14552"/>
                  <a:pt x="1654802" y="14552"/>
                  <a:pt x="1659035" y="14552"/>
                </a:cubicBezTo>
                <a:cubicBezTo>
                  <a:pt x="1667499" y="11278"/>
                  <a:pt x="1675964" y="8004"/>
                  <a:pt x="1684428" y="8004"/>
                </a:cubicBezTo>
                <a:cubicBezTo>
                  <a:pt x="1684438" y="8012"/>
                  <a:pt x="1688665" y="11278"/>
                  <a:pt x="1692892" y="11278"/>
                </a:cubicBezTo>
                <a:cubicBezTo>
                  <a:pt x="1709821" y="4730"/>
                  <a:pt x="1705589" y="8004"/>
                  <a:pt x="1714053" y="8004"/>
                </a:cubicBezTo>
                <a:cubicBezTo>
                  <a:pt x="1714054" y="4730"/>
                  <a:pt x="1714054" y="1455"/>
                  <a:pt x="1718286" y="1455"/>
                </a:cubicBezTo>
                <a:cubicBezTo>
                  <a:pt x="1719344" y="637"/>
                  <a:pt x="1725163" y="228"/>
                  <a:pt x="1733297" y="74"/>
                </a:cubicBezTo>
                <a:close/>
              </a:path>
            </a:pathLst>
          </a:custGeom>
          <a:solidFill>
            <a:schemeClr val="bg2">
              <a:lumMod val="20000"/>
              <a:lumOff val="80000"/>
            </a:schemeClr>
          </a:solidFill>
          <a:ln>
            <a:noFill/>
          </a:ln>
        </p:spPr>
        <p:txBody>
          <a:bodyPr/>
          <a:lstStyle/>
          <a:p>
            <a:pPr fontAlgn="auto">
              <a:spcBef>
                <a:spcPts val="0"/>
              </a:spcBef>
              <a:spcAft>
                <a:spcPts val="0"/>
              </a:spcAft>
              <a:defRPr/>
            </a:pPr>
            <a:endParaRPr>
              <a:latin typeface="+mn-lt"/>
              <a:cs typeface="+mn-cs"/>
            </a:endParaRPr>
          </a:p>
        </p:txBody>
      </p:sp>
    </p:spTree>
  </p:cSld>
  <p:clrMap bg1="lt1" tx1="dk1" bg2="lt2" tx2="dk2" accent1="accent1" accent2="accent2" accent3="accent3" accent4="accent4" accent5="accent5" accent6="accent6" hlink="hlink" folHlink="folHlink"/>
  <p:sldLayoutIdLst>
    <p:sldLayoutId id="2147483698" r:id="rId1"/>
    <p:sldLayoutId id="2147483686" r:id="rId2"/>
    <p:sldLayoutId id="2147483699" r:id="rId3"/>
    <p:sldLayoutId id="2147483685" r:id="rId4"/>
    <p:sldLayoutId id="2147483684" r:id="rId5"/>
    <p:sldLayoutId id="2147483683" r:id="rId6"/>
    <p:sldLayoutId id="2147483700" r:id="rId7"/>
    <p:sldLayoutId id="2147483701" r:id="rId8"/>
    <p:sldLayoutId id="2147483702" r:id="rId9"/>
    <p:sldLayoutId id="2147483682" r:id="rId10"/>
    <p:sldLayoutId id="2147483703" r:id="rId11"/>
    <p:sldLayoutId id="2147483704" r:id="rId12"/>
    <p:sldLayoutId id="2147483705" r:id="rId13"/>
    <p:sldLayoutId id="2147483706" r:id="rId14"/>
    <p:sldLayoutId id="2147483707" r:id="rId15"/>
  </p:sldLayoutIdLst>
  <p:transition spd="slow">
    <p:split orient="vert"/>
  </p:transition>
  <p:txStyles>
    <p:titleStyle>
      <a:lvl1pPr algn="l" rtl="0" eaLnBrk="0" fontAlgn="base" hangingPunct="0">
        <a:lnSpc>
          <a:spcPct val="90000"/>
        </a:lnSpc>
        <a:spcBef>
          <a:spcPct val="0"/>
        </a:spcBef>
        <a:spcAft>
          <a:spcPct val="0"/>
        </a:spcAft>
        <a:defRPr sz="3600" kern="1200">
          <a:solidFill>
            <a:schemeClr val="tx1"/>
          </a:solidFill>
          <a:latin typeface="+mj-lt"/>
          <a:ea typeface="+mj-ea"/>
          <a:cs typeface="+mj-cs"/>
        </a:defRPr>
      </a:lvl1pPr>
      <a:lvl2pPr algn="l" rtl="0" eaLnBrk="0" fontAlgn="base" hangingPunct="0">
        <a:lnSpc>
          <a:spcPct val="90000"/>
        </a:lnSpc>
        <a:spcBef>
          <a:spcPct val="0"/>
        </a:spcBef>
        <a:spcAft>
          <a:spcPct val="0"/>
        </a:spcAft>
        <a:defRPr sz="3600">
          <a:solidFill>
            <a:schemeClr val="tx1"/>
          </a:solidFill>
          <a:latin typeface="Corbel" pitchFamily="34" charset="0"/>
        </a:defRPr>
      </a:lvl2pPr>
      <a:lvl3pPr algn="l" rtl="0" eaLnBrk="0" fontAlgn="base" hangingPunct="0">
        <a:lnSpc>
          <a:spcPct val="90000"/>
        </a:lnSpc>
        <a:spcBef>
          <a:spcPct val="0"/>
        </a:spcBef>
        <a:spcAft>
          <a:spcPct val="0"/>
        </a:spcAft>
        <a:defRPr sz="3600">
          <a:solidFill>
            <a:schemeClr val="tx1"/>
          </a:solidFill>
          <a:latin typeface="Corbel" pitchFamily="34" charset="0"/>
        </a:defRPr>
      </a:lvl3pPr>
      <a:lvl4pPr algn="l" rtl="0" eaLnBrk="0" fontAlgn="base" hangingPunct="0">
        <a:lnSpc>
          <a:spcPct val="90000"/>
        </a:lnSpc>
        <a:spcBef>
          <a:spcPct val="0"/>
        </a:spcBef>
        <a:spcAft>
          <a:spcPct val="0"/>
        </a:spcAft>
        <a:defRPr sz="3600">
          <a:solidFill>
            <a:schemeClr val="tx1"/>
          </a:solidFill>
          <a:latin typeface="Corbel" pitchFamily="34" charset="0"/>
        </a:defRPr>
      </a:lvl4pPr>
      <a:lvl5pPr algn="l" rtl="0" eaLnBrk="0" fontAlgn="base" hangingPunct="0">
        <a:lnSpc>
          <a:spcPct val="90000"/>
        </a:lnSpc>
        <a:spcBef>
          <a:spcPct val="0"/>
        </a:spcBef>
        <a:spcAft>
          <a:spcPct val="0"/>
        </a:spcAft>
        <a:defRPr sz="3600">
          <a:solidFill>
            <a:schemeClr val="tx1"/>
          </a:solidFill>
          <a:latin typeface="Corbel"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3050" indent="-273050" algn="l" rtl="0" eaLnBrk="0" fontAlgn="base" hangingPunct="0">
        <a:lnSpc>
          <a:spcPct val="90000"/>
        </a:lnSpc>
        <a:spcBef>
          <a:spcPts val="1800"/>
        </a:spcBef>
        <a:spcAft>
          <a:spcPct val="0"/>
        </a:spcAft>
        <a:buSzPct val="110000"/>
        <a:buFont typeface="Arial" charset="0"/>
        <a:buChar char="▪"/>
        <a:defRPr sz="2400" kern="1200">
          <a:solidFill>
            <a:schemeClr val="tx1"/>
          </a:solidFill>
          <a:latin typeface="+mn-lt"/>
          <a:ea typeface="+mn-ea"/>
          <a:cs typeface="+mn-cs"/>
        </a:defRPr>
      </a:lvl1pPr>
      <a:lvl2pPr marL="682625" indent="-273050" algn="l" rtl="0" eaLnBrk="0" fontAlgn="base" hangingPunct="0">
        <a:lnSpc>
          <a:spcPct val="90000"/>
        </a:lnSpc>
        <a:spcBef>
          <a:spcPts val="600"/>
        </a:spcBef>
        <a:spcAft>
          <a:spcPct val="0"/>
        </a:spcAft>
        <a:buSzPct val="110000"/>
        <a:buFont typeface="Arial" charset="0"/>
        <a:buChar char="▪"/>
        <a:defRPr sz="2000" kern="1200">
          <a:solidFill>
            <a:schemeClr val="tx1"/>
          </a:solidFill>
          <a:latin typeface="+mn-lt"/>
          <a:ea typeface="+mn-ea"/>
          <a:cs typeface="+mn-cs"/>
        </a:defRPr>
      </a:lvl2pPr>
      <a:lvl3pPr marL="1096963" indent="-273050" algn="l" rtl="0" eaLnBrk="0" fontAlgn="base" hangingPunct="0">
        <a:lnSpc>
          <a:spcPct val="90000"/>
        </a:lnSpc>
        <a:spcBef>
          <a:spcPts val="600"/>
        </a:spcBef>
        <a:spcAft>
          <a:spcPct val="0"/>
        </a:spcAft>
        <a:buSzPct val="110000"/>
        <a:buFont typeface="Arial" charset="0"/>
        <a:buChar char="▪"/>
        <a:defRPr kern="1200">
          <a:solidFill>
            <a:schemeClr val="tx1"/>
          </a:solidFill>
          <a:latin typeface="+mn-lt"/>
          <a:ea typeface="+mn-ea"/>
          <a:cs typeface="+mn-cs"/>
        </a:defRPr>
      </a:lvl3pPr>
      <a:lvl4pPr marL="1508125" indent="-273050" algn="l" rtl="0" eaLnBrk="0" fontAlgn="base" hangingPunct="0">
        <a:lnSpc>
          <a:spcPct val="90000"/>
        </a:lnSpc>
        <a:spcBef>
          <a:spcPts val="600"/>
        </a:spcBef>
        <a:spcAft>
          <a:spcPct val="0"/>
        </a:spcAft>
        <a:buSzPct val="110000"/>
        <a:buFont typeface="Arial" charset="0"/>
        <a:buChar char="▪"/>
        <a:defRPr sz="1600" kern="1200">
          <a:solidFill>
            <a:schemeClr val="tx1"/>
          </a:solidFill>
          <a:latin typeface="+mn-lt"/>
          <a:ea typeface="+mn-ea"/>
          <a:cs typeface="+mn-cs"/>
        </a:defRPr>
      </a:lvl4pPr>
      <a:lvl5pPr marL="1919288" indent="-273050" algn="l" rtl="0" eaLnBrk="0" fontAlgn="base" hangingPunct="0">
        <a:lnSpc>
          <a:spcPct val="90000"/>
        </a:lnSpc>
        <a:spcBef>
          <a:spcPts val="600"/>
        </a:spcBef>
        <a:spcAft>
          <a:spcPct val="0"/>
        </a:spcAft>
        <a:buSzPct val="110000"/>
        <a:buFont typeface="Arial" charset="0"/>
        <a:buChar char="▪"/>
        <a:defRPr sz="1600" kern="1200">
          <a:solidFill>
            <a:schemeClr val="tx1"/>
          </a:solidFill>
          <a:latin typeface="+mn-lt"/>
          <a:ea typeface="+mn-ea"/>
          <a:cs typeface="+mn-cs"/>
        </a:defRPr>
      </a:lvl5pPr>
      <a:lvl6pPr marL="233172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6pPr>
      <a:lvl7pPr marL="274320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7pPr>
      <a:lvl8pPr marL="315468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8pPr>
      <a:lvl9pPr marL="3566160" indent="-274320" algn="l" defTabSz="914400" rtl="0" eaLnBrk="1" latinLnBrk="0" hangingPunct="1">
        <a:lnSpc>
          <a:spcPct val="90000"/>
        </a:lnSpc>
        <a:spcBef>
          <a:spcPts val="600"/>
        </a:spcBef>
        <a:buSzPct val="11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bwMode="auto">
          <a:xfrm>
            <a:off x="1320800" y="609600"/>
            <a:ext cx="9547225" cy="1143000"/>
          </a:xfrm>
          <a:prstGeom prst="rect">
            <a:avLst/>
          </a:prstGeom>
          <a:noFill/>
          <a:ln w="12700">
            <a:noFill/>
            <a:miter lim="800000"/>
            <a:headEnd/>
            <a:tailEnd/>
          </a:ln>
        </p:spPr>
        <p:txBody>
          <a:bodyPr vert="horz" wrap="square" lIns="90487" tIns="44450" rIns="90487" bIns="44450" numCol="1" anchor="ctr" anchorCtr="0" compatLnSpc="1">
            <a:prstTxWarp prst="textNoShape">
              <a:avLst/>
            </a:prstTxWarp>
          </a:bodyPr>
          <a:lstStyle/>
          <a:p>
            <a:pPr lvl="0"/>
            <a:r>
              <a:rPr lang="en-US"/>
              <a:t>Slide Title</a:t>
            </a:r>
          </a:p>
        </p:txBody>
      </p:sp>
      <p:sp>
        <p:nvSpPr>
          <p:cNvPr id="17411" name="Rectangle 3"/>
          <p:cNvSpPr>
            <a:spLocks noGrp="1" noChangeArrowheads="1"/>
          </p:cNvSpPr>
          <p:nvPr>
            <p:ph type="body" idx="1"/>
          </p:nvPr>
        </p:nvSpPr>
        <p:spPr bwMode="auto">
          <a:xfrm>
            <a:off x="1320800" y="1981200"/>
            <a:ext cx="9547225" cy="4114800"/>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p>
            <a:pPr lvl="0"/>
            <a:r>
              <a:rPr lang="en-US"/>
              <a:t>Body Text</a:t>
            </a:r>
          </a:p>
          <a:p>
            <a:pPr lvl="1"/>
            <a:r>
              <a:rPr lang="en-US"/>
              <a:t>Second Level</a:t>
            </a:r>
          </a:p>
          <a:p>
            <a:pPr lvl="2"/>
            <a:r>
              <a:rPr lang="en-US"/>
              <a:t>Third Level</a:t>
            </a:r>
          </a:p>
          <a:p>
            <a:pPr lvl="3"/>
            <a:r>
              <a:rPr lang="en-US"/>
              <a:t>Fourth Level</a:t>
            </a:r>
          </a:p>
          <a:p>
            <a:pPr lvl="4"/>
            <a:r>
              <a:rPr lang="en-US"/>
              <a:t>Fifth Level</a:t>
            </a:r>
          </a:p>
        </p:txBody>
      </p:sp>
    </p:spTree>
  </p:cSld>
  <p:clrMap bg1="lt1" tx1="dk1" bg2="lt2" tx2="dk2" accent1="accent1" accent2="accent2" accent3="accent3" accent4="accent4" accent5="accent5" accent6="accent6" hlink="hlink" folHlink="folHlink"/>
  <p:sldLayoutIdLst>
    <p:sldLayoutId id="2147483697" r:id="rId1"/>
    <p:sldLayoutId id="2147483696" r:id="rId2"/>
    <p:sldLayoutId id="2147483695" r:id="rId3"/>
    <p:sldLayoutId id="2147483694" r:id="rId4"/>
    <p:sldLayoutId id="2147483693" r:id="rId5"/>
    <p:sldLayoutId id="2147483692" r:id="rId6"/>
    <p:sldLayoutId id="2147483691" r:id="rId7"/>
    <p:sldLayoutId id="2147483690" r:id="rId8"/>
    <p:sldLayoutId id="2147483689" r:id="rId9"/>
    <p:sldLayoutId id="2147483688" r:id="rId10"/>
    <p:sldLayoutId id="2147483687" r:id="rId11"/>
  </p:sldLayoutIdLst>
  <p:txStyles>
    <p:titleStyle>
      <a:lvl1pPr algn="ctr" rtl="0" eaLnBrk="0" fontAlgn="base" hangingPunct="0">
        <a:lnSpc>
          <a:spcPct val="90000"/>
        </a:lnSpc>
        <a:spcBef>
          <a:spcPct val="0"/>
        </a:spcBef>
        <a:spcAft>
          <a:spcPct val="0"/>
        </a:spcAft>
        <a:defRPr sz="3600" b="1">
          <a:solidFill>
            <a:schemeClr val="tx2"/>
          </a:solidFill>
          <a:latin typeface="+mj-lt"/>
          <a:ea typeface="+mj-ea"/>
          <a:cs typeface="+mj-cs"/>
        </a:defRPr>
      </a:lvl1pPr>
      <a:lvl2pPr algn="ctr" rtl="0" eaLnBrk="0" fontAlgn="base" hangingPunct="0">
        <a:lnSpc>
          <a:spcPct val="90000"/>
        </a:lnSpc>
        <a:spcBef>
          <a:spcPct val="0"/>
        </a:spcBef>
        <a:spcAft>
          <a:spcPct val="0"/>
        </a:spcAft>
        <a:defRPr sz="3600" b="1">
          <a:solidFill>
            <a:schemeClr val="tx2"/>
          </a:solidFill>
          <a:latin typeface="Arial" charset="0"/>
          <a:cs typeface="Arial" charset="0"/>
        </a:defRPr>
      </a:lvl2pPr>
      <a:lvl3pPr algn="ctr" rtl="0" eaLnBrk="0" fontAlgn="base" hangingPunct="0">
        <a:lnSpc>
          <a:spcPct val="90000"/>
        </a:lnSpc>
        <a:spcBef>
          <a:spcPct val="0"/>
        </a:spcBef>
        <a:spcAft>
          <a:spcPct val="0"/>
        </a:spcAft>
        <a:defRPr sz="3600" b="1">
          <a:solidFill>
            <a:schemeClr val="tx2"/>
          </a:solidFill>
          <a:latin typeface="Arial" charset="0"/>
          <a:cs typeface="Arial" charset="0"/>
        </a:defRPr>
      </a:lvl3pPr>
      <a:lvl4pPr algn="ctr" rtl="0" eaLnBrk="0" fontAlgn="base" hangingPunct="0">
        <a:lnSpc>
          <a:spcPct val="90000"/>
        </a:lnSpc>
        <a:spcBef>
          <a:spcPct val="0"/>
        </a:spcBef>
        <a:spcAft>
          <a:spcPct val="0"/>
        </a:spcAft>
        <a:defRPr sz="3600" b="1">
          <a:solidFill>
            <a:schemeClr val="tx2"/>
          </a:solidFill>
          <a:latin typeface="Arial" charset="0"/>
          <a:cs typeface="Arial" charset="0"/>
        </a:defRPr>
      </a:lvl4pPr>
      <a:lvl5pPr algn="ctr" rtl="0" eaLnBrk="0" fontAlgn="base" hangingPunct="0">
        <a:lnSpc>
          <a:spcPct val="90000"/>
        </a:lnSpc>
        <a:spcBef>
          <a:spcPct val="0"/>
        </a:spcBef>
        <a:spcAft>
          <a:spcPct val="0"/>
        </a:spcAft>
        <a:defRPr sz="3600" b="1">
          <a:solidFill>
            <a:schemeClr val="tx2"/>
          </a:solidFill>
          <a:latin typeface="Arial" charset="0"/>
          <a:cs typeface="Arial" charset="0"/>
        </a:defRPr>
      </a:lvl5pPr>
      <a:lvl6pPr marL="457200" algn="ctr" rtl="0" fontAlgn="base">
        <a:lnSpc>
          <a:spcPct val="90000"/>
        </a:lnSpc>
        <a:spcBef>
          <a:spcPct val="0"/>
        </a:spcBef>
        <a:spcAft>
          <a:spcPct val="0"/>
        </a:spcAft>
        <a:defRPr sz="3600" b="1">
          <a:solidFill>
            <a:schemeClr val="tx2"/>
          </a:solidFill>
          <a:latin typeface="Arial" charset="0"/>
          <a:cs typeface="Arial" charset="0"/>
        </a:defRPr>
      </a:lvl6pPr>
      <a:lvl7pPr marL="914400" algn="ctr" rtl="0" fontAlgn="base">
        <a:lnSpc>
          <a:spcPct val="90000"/>
        </a:lnSpc>
        <a:spcBef>
          <a:spcPct val="0"/>
        </a:spcBef>
        <a:spcAft>
          <a:spcPct val="0"/>
        </a:spcAft>
        <a:defRPr sz="3600" b="1">
          <a:solidFill>
            <a:schemeClr val="tx2"/>
          </a:solidFill>
          <a:latin typeface="Arial" charset="0"/>
          <a:cs typeface="Arial" charset="0"/>
        </a:defRPr>
      </a:lvl7pPr>
      <a:lvl8pPr marL="1371600" algn="ctr" rtl="0" fontAlgn="base">
        <a:lnSpc>
          <a:spcPct val="90000"/>
        </a:lnSpc>
        <a:spcBef>
          <a:spcPct val="0"/>
        </a:spcBef>
        <a:spcAft>
          <a:spcPct val="0"/>
        </a:spcAft>
        <a:defRPr sz="3600" b="1">
          <a:solidFill>
            <a:schemeClr val="tx2"/>
          </a:solidFill>
          <a:latin typeface="Arial" charset="0"/>
          <a:cs typeface="Arial" charset="0"/>
        </a:defRPr>
      </a:lvl8pPr>
      <a:lvl9pPr marL="1828800" algn="ctr" rtl="0" fontAlgn="base">
        <a:lnSpc>
          <a:spcPct val="90000"/>
        </a:lnSpc>
        <a:spcBef>
          <a:spcPct val="0"/>
        </a:spcBef>
        <a:spcAft>
          <a:spcPct val="0"/>
        </a:spcAft>
        <a:defRPr sz="3600" b="1">
          <a:solidFill>
            <a:schemeClr val="tx2"/>
          </a:solidFill>
          <a:latin typeface="Arial" charset="0"/>
          <a:cs typeface="Arial" charset="0"/>
        </a:defRPr>
      </a:lvl9pPr>
    </p:titleStyle>
    <p:bodyStyle>
      <a:lvl1pPr marL="285750" indent="-285750" algn="l" rtl="0" eaLnBrk="0" fontAlgn="base" hangingPunct="0">
        <a:lnSpc>
          <a:spcPct val="90000"/>
        </a:lnSpc>
        <a:spcBef>
          <a:spcPct val="30000"/>
        </a:spcBef>
        <a:spcAft>
          <a:spcPct val="0"/>
        </a:spcAft>
        <a:buSzPct val="100000"/>
        <a:buChar char="•"/>
        <a:defRPr sz="2400" b="1">
          <a:solidFill>
            <a:schemeClr val="tx1"/>
          </a:solidFill>
          <a:latin typeface="+mn-lt"/>
          <a:ea typeface="+mn-ea"/>
          <a:cs typeface="+mn-cs"/>
        </a:defRPr>
      </a:lvl1pPr>
      <a:lvl2pPr marL="685800" indent="-228600" algn="l" rtl="0" eaLnBrk="0" fontAlgn="base" hangingPunct="0">
        <a:lnSpc>
          <a:spcPct val="90000"/>
        </a:lnSpc>
        <a:spcBef>
          <a:spcPct val="30000"/>
        </a:spcBef>
        <a:spcAft>
          <a:spcPct val="0"/>
        </a:spcAft>
        <a:buSzPct val="100000"/>
        <a:buChar char="–"/>
        <a:defRPr b="1">
          <a:solidFill>
            <a:schemeClr val="tx1"/>
          </a:solidFill>
          <a:latin typeface="+mn-lt"/>
          <a:cs typeface="+mn-cs"/>
        </a:defRPr>
      </a:lvl2pPr>
      <a:lvl3pPr marL="1143000" indent="-228600" algn="l" rtl="0" eaLnBrk="0" fontAlgn="base" hangingPunct="0">
        <a:lnSpc>
          <a:spcPct val="90000"/>
        </a:lnSpc>
        <a:spcBef>
          <a:spcPct val="30000"/>
        </a:spcBef>
        <a:spcAft>
          <a:spcPct val="0"/>
        </a:spcAft>
        <a:buSzPct val="100000"/>
        <a:buChar char="»"/>
        <a:defRPr b="1">
          <a:solidFill>
            <a:schemeClr val="tx1"/>
          </a:solidFill>
          <a:latin typeface="+mn-lt"/>
          <a:cs typeface="+mn-cs"/>
        </a:defRPr>
      </a:lvl3pPr>
      <a:lvl4pPr marL="1543050" indent="-171450" algn="l" rtl="0" eaLnBrk="0" fontAlgn="base" hangingPunct="0">
        <a:lnSpc>
          <a:spcPct val="90000"/>
        </a:lnSpc>
        <a:spcBef>
          <a:spcPct val="30000"/>
        </a:spcBef>
        <a:spcAft>
          <a:spcPct val="0"/>
        </a:spcAft>
        <a:buSzPct val="100000"/>
        <a:buChar char="•"/>
        <a:defRPr sz="1400" b="1">
          <a:solidFill>
            <a:schemeClr val="tx1"/>
          </a:solidFill>
          <a:latin typeface="+mn-lt"/>
          <a:cs typeface="+mn-cs"/>
        </a:defRPr>
      </a:lvl4pPr>
      <a:lvl5pPr marL="2000250" indent="-171450" algn="l" rtl="0" eaLnBrk="0" fontAlgn="base" hangingPunct="0">
        <a:lnSpc>
          <a:spcPct val="90000"/>
        </a:lnSpc>
        <a:spcBef>
          <a:spcPct val="30000"/>
        </a:spcBef>
        <a:spcAft>
          <a:spcPct val="0"/>
        </a:spcAft>
        <a:buSzPct val="100000"/>
        <a:buChar char="–"/>
        <a:defRPr sz="1400" b="1">
          <a:solidFill>
            <a:schemeClr val="tx1"/>
          </a:solidFill>
          <a:latin typeface="+mn-lt"/>
          <a:cs typeface="+mn-cs"/>
        </a:defRPr>
      </a:lvl5pPr>
      <a:lvl6pPr marL="2457450" indent="-171450" algn="l" rtl="0" fontAlgn="base">
        <a:lnSpc>
          <a:spcPct val="90000"/>
        </a:lnSpc>
        <a:spcBef>
          <a:spcPct val="30000"/>
        </a:spcBef>
        <a:spcAft>
          <a:spcPct val="0"/>
        </a:spcAft>
        <a:buSzPct val="100000"/>
        <a:buChar char="–"/>
        <a:defRPr sz="1400" b="1">
          <a:solidFill>
            <a:schemeClr val="tx1"/>
          </a:solidFill>
          <a:latin typeface="+mn-lt"/>
          <a:cs typeface="+mn-cs"/>
        </a:defRPr>
      </a:lvl6pPr>
      <a:lvl7pPr marL="2914650" indent="-171450" algn="l" rtl="0" fontAlgn="base">
        <a:lnSpc>
          <a:spcPct val="90000"/>
        </a:lnSpc>
        <a:spcBef>
          <a:spcPct val="30000"/>
        </a:spcBef>
        <a:spcAft>
          <a:spcPct val="0"/>
        </a:spcAft>
        <a:buSzPct val="100000"/>
        <a:buChar char="–"/>
        <a:defRPr sz="1400" b="1">
          <a:solidFill>
            <a:schemeClr val="tx1"/>
          </a:solidFill>
          <a:latin typeface="+mn-lt"/>
          <a:cs typeface="+mn-cs"/>
        </a:defRPr>
      </a:lvl7pPr>
      <a:lvl8pPr marL="3371850" indent="-171450" algn="l" rtl="0" fontAlgn="base">
        <a:lnSpc>
          <a:spcPct val="90000"/>
        </a:lnSpc>
        <a:spcBef>
          <a:spcPct val="30000"/>
        </a:spcBef>
        <a:spcAft>
          <a:spcPct val="0"/>
        </a:spcAft>
        <a:buSzPct val="100000"/>
        <a:buChar char="–"/>
        <a:defRPr sz="1400" b="1">
          <a:solidFill>
            <a:schemeClr val="tx1"/>
          </a:solidFill>
          <a:latin typeface="+mn-lt"/>
          <a:cs typeface="+mn-cs"/>
        </a:defRPr>
      </a:lvl8pPr>
      <a:lvl9pPr marL="3829050" indent="-171450" algn="l" rtl="0" fontAlgn="base">
        <a:lnSpc>
          <a:spcPct val="90000"/>
        </a:lnSpc>
        <a:spcBef>
          <a:spcPct val="30000"/>
        </a:spcBef>
        <a:spcAft>
          <a:spcPct val="0"/>
        </a:spcAft>
        <a:buSzPct val="100000"/>
        <a:buChar char="–"/>
        <a:defRPr sz="1400" b="1">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098" name="Group 16">
            <a:extLst>
              <a:ext uri="{FF2B5EF4-FFF2-40B4-BE49-F238E27FC236}">
                <a16:creationId xmlns:a16="http://schemas.microsoft.com/office/drawing/2014/main" id="{F76957F3-B33F-76E6-C282-AA3781CF34F9}"/>
              </a:ext>
            </a:extLst>
          </p:cNvPr>
          <p:cNvGrpSpPr>
            <a:grpSpLocks/>
          </p:cNvGrpSpPr>
          <p:nvPr/>
        </p:nvGrpSpPr>
        <p:grpSpPr bwMode="auto">
          <a:xfrm>
            <a:off x="-10580" y="-7938"/>
            <a:ext cx="12222684" cy="6873876"/>
            <a:chOff x="-8467" y="-8468"/>
            <a:chExt cx="9169805" cy="6874935"/>
          </a:xfrm>
        </p:grpSpPr>
        <p:sp>
          <p:nvSpPr>
            <p:cNvPr id="7" name="Freeform 6">
              <a:extLst>
                <a:ext uri="{FF2B5EF4-FFF2-40B4-BE49-F238E27FC236}">
                  <a16:creationId xmlns:a16="http://schemas.microsoft.com/office/drawing/2014/main" id="{3A3D9CBC-C6A0-D7B9-56BA-2DB8E6A86FF7}"/>
                </a:ext>
              </a:extLst>
            </p:cNvPr>
            <p:cNvSpPr/>
            <p:nvPr/>
          </p:nvSpPr>
          <p:spPr>
            <a:xfrm>
              <a:off x="-8467" y="4013290"/>
              <a:ext cx="457221" cy="285317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a:extLst>
                <a:ext uri="{FF2B5EF4-FFF2-40B4-BE49-F238E27FC236}">
                  <a16:creationId xmlns:a16="http://schemas.microsoft.com/office/drawing/2014/main" id="{11CFF53D-03AD-3AC5-5959-E8B38E8DD31E}"/>
                </a:ext>
              </a:extLst>
            </p:cNvPr>
            <p:cNvCxnSpPr/>
            <p:nvPr/>
          </p:nvCxnSpPr>
          <p:spPr>
            <a:xfrm flipV="1">
              <a:off x="5130497" y="4175239"/>
              <a:ext cx="4022902" cy="2683288"/>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1EEF9859-370F-72CE-8854-0D35D208414A}"/>
                </a:ext>
              </a:extLst>
            </p:cNvPr>
            <p:cNvCxnSpPr/>
            <p:nvPr/>
          </p:nvCxnSpPr>
          <p:spPr>
            <a:xfrm>
              <a:off x="7041932" y="-529"/>
              <a:ext cx="1219254" cy="6859057"/>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a:extLst>
                <a:ext uri="{FF2B5EF4-FFF2-40B4-BE49-F238E27FC236}">
                  <a16:creationId xmlns:a16="http://schemas.microsoft.com/office/drawing/2014/main" id="{F1D1D983-86AC-0EBB-5C1C-B69290D3F8ED}"/>
                </a:ext>
              </a:extLst>
            </p:cNvPr>
            <p:cNvSpPr/>
            <p:nvPr/>
          </p:nvSpPr>
          <p:spPr>
            <a:xfrm>
              <a:off x="6891113" y="-529"/>
              <a:ext cx="2270225" cy="686699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a:extLst>
                <a:ext uri="{FF2B5EF4-FFF2-40B4-BE49-F238E27FC236}">
                  <a16:creationId xmlns:a16="http://schemas.microsoft.com/office/drawing/2014/main" id="{FFBD1BD8-D47E-E66A-7640-3472205C0A99}"/>
                </a:ext>
              </a:extLst>
            </p:cNvPr>
            <p:cNvSpPr/>
            <p:nvPr/>
          </p:nvSpPr>
          <p:spPr>
            <a:xfrm>
              <a:off x="7205452" y="-8468"/>
              <a:ext cx="1947948" cy="6866996"/>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a:extLst>
                <a:ext uri="{FF2B5EF4-FFF2-40B4-BE49-F238E27FC236}">
                  <a16:creationId xmlns:a16="http://schemas.microsoft.com/office/drawing/2014/main" id="{D2199D6C-E04C-BCF5-7ECC-DB2D3C3CEA3E}"/>
                </a:ext>
              </a:extLst>
            </p:cNvPr>
            <p:cNvSpPr/>
            <p:nvPr/>
          </p:nvSpPr>
          <p:spPr>
            <a:xfrm>
              <a:off x="6638689" y="3919613"/>
              <a:ext cx="2513124" cy="2938915"/>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a:extLst>
                <a:ext uri="{FF2B5EF4-FFF2-40B4-BE49-F238E27FC236}">
                  <a16:creationId xmlns:a16="http://schemas.microsoft.com/office/drawing/2014/main" id="{C0349FC2-123E-BC71-98C0-FF686FDE1527}"/>
                </a:ext>
              </a:extLst>
            </p:cNvPr>
            <p:cNvSpPr/>
            <p:nvPr/>
          </p:nvSpPr>
          <p:spPr>
            <a:xfrm>
              <a:off x="7010180" y="-8468"/>
              <a:ext cx="2143219" cy="6866996"/>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a:extLst>
                <a:ext uri="{FF2B5EF4-FFF2-40B4-BE49-F238E27FC236}">
                  <a16:creationId xmlns:a16="http://schemas.microsoft.com/office/drawing/2014/main" id="{74E01C4C-BA7D-AB93-2C96-132CD56D9EBD}"/>
                </a:ext>
              </a:extLst>
            </p:cNvPr>
            <p:cNvSpPr/>
            <p:nvPr/>
          </p:nvSpPr>
          <p:spPr>
            <a:xfrm>
              <a:off x="8296112" y="-8468"/>
              <a:ext cx="857288" cy="6866996"/>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a:extLst>
                <a:ext uri="{FF2B5EF4-FFF2-40B4-BE49-F238E27FC236}">
                  <a16:creationId xmlns:a16="http://schemas.microsoft.com/office/drawing/2014/main" id="{18C7A085-C802-D288-F38C-EB93356D8F6C}"/>
                </a:ext>
              </a:extLst>
            </p:cNvPr>
            <p:cNvSpPr/>
            <p:nvPr/>
          </p:nvSpPr>
          <p:spPr>
            <a:xfrm>
              <a:off x="8077027" y="-8468"/>
              <a:ext cx="1066847" cy="6866996"/>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a:extLst>
                <a:ext uri="{FF2B5EF4-FFF2-40B4-BE49-F238E27FC236}">
                  <a16:creationId xmlns:a16="http://schemas.microsoft.com/office/drawing/2014/main" id="{BCA00DB7-5730-4AA1-10EA-3788C03AB0C5}"/>
                </a:ext>
              </a:extLst>
            </p:cNvPr>
            <p:cNvSpPr/>
            <p:nvPr/>
          </p:nvSpPr>
          <p:spPr>
            <a:xfrm>
              <a:off x="8059564" y="4894488"/>
              <a:ext cx="1095423" cy="1964040"/>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a:extLst>
              <a:ext uri="{FF2B5EF4-FFF2-40B4-BE49-F238E27FC236}">
                <a16:creationId xmlns:a16="http://schemas.microsoft.com/office/drawing/2014/main" id="{A5AD10B4-F96F-3B47-3732-BA96CF3871DE}"/>
              </a:ext>
            </a:extLst>
          </p:cNvPr>
          <p:cNvSpPr>
            <a:spLocks noGrp="1"/>
          </p:cNvSpPr>
          <p:nvPr>
            <p:ph type="title"/>
          </p:nvPr>
        </p:nvSpPr>
        <p:spPr bwMode="auto">
          <a:xfrm>
            <a:off x="812589" y="609600"/>
            <a:ext cx="8462346" cy="132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3" name="Text Placeholder 2">
            <a:extLst>
              <a:ext uri="{FF2B5EF4-FFF2-40B4-BE49-F238E27FC236}">
                <a16:creationId xmlns:a16="http://schemas.microsoft.com/office/drawing/2014/main" id="{9FA9EDDB-0B71-2C41-0C65-E02BBE9DCCDB}"/>
              </a:ext>
            </a:extLst>
          </p:cNvPr>
          <p:cNvSpPr>
            <a:spLocks noGrp="1"/>
          </p:cNvSpPr>
          <p:nvPr>
            <p:ph type="body" idx="1"/>
          </p:nvPr>
        </p:nvSpPr>
        <p:spPr bwMode="auto">
          <a:xfrm>
            <a:off x="812589" y="2160589"/>
            <a:ext cx="8462346"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ECD0870F-2C7F-9422-7479-F6396EF44B95}"/>
              </a:ext>
            </a:extLst>
          </p:cNvPr>
          <p:cNvSpPr>
            <a:spLocks noGrp="1"/>
          </p:cNvSpPr>
          <p:nvPr>
            <p:ph type="dt" sz="half" idx="2"/>
          </p:nvPr>
        </p:nvSpPr>
        <p:spPr>
          <a:xfrm>
            <a:off x="7205374" y="6042026"/>
            <a:ext cx="912045" cy="365125"/>
          </a:xfrm>
          <a:prstGeom prst="rect">
            <a:avLst/>
          </a:prstGeom>
        </p:spPr>
        <p:txBody>
          <a:bodyPr vert="horz" lIns="91440" tIns="45720" rIns="91440" bIns="45720" rtlCol="0" anchor="ctr"/>
          <a:lstStyle>
            <a:lvl1pPr algn="r" eaLnBrk="1" hangingPunct="1">
              <a:defRPr sz="900">
                <a:solidFill>
                  <a:schemeClr val="tx1">
                    <a:tint val="75000"/>
                  </a:schemeClr>
                </a:solidFill>
                <a:cs typeface="+mn-cs"/>
              </a:defRPr>
            </a:lvl1pPr>
          </a:lstStyle>
          <a:p>
            <a:pPr>
              <a:defRPr/>
            </a:pPr>
            <a:fld id="{B2C8A9FB-5838-41E8-8FE2-FEA131072F54}" type="datetimeFigureOut">
              <a:rPr lang="en-US"/>
              <a:pPr>
                <a:defRPr/>
              </a:pPr>
              <a:t>8/23/2024</a:t>
            </a:fld>
            <a:endParaRPr lang="en-US"/>
          </a:p>
        </p:txBody>
      </p:sp>
      <p:sp>
        <p:nvSpPr>
          <p:cNvPr id="5" name="Footer Placeholder 4">
            <a:extLst>
              <a:ext uri="{FF2B5EF4-FFF2-40B4-BE49-F238E27FC236}">
                <a16:creationId xmlns:a16="http://schemas.microsoft.com/office/drawing/2014/main" id="{385D8A65-DA78-0AF6-9A3B-BF85BEFBF4E1}"/>
              </a:ext>
            </a:extLst>
          </p:cNvPr>
          <p:cNvSpPr>
            <a:spLocks noGrp="1"/>
          </p:cNvSpPr>
          <p:nvPr>
            <p:ph type="ftr" sz="quarter" idx="3"/>
          </p:nvPr>
        </p:nvSpPr>
        <p:spPr>
          <a:xfrm>
            <a:off x="812588" y="6042026"/>
            <a:ext cx="6162128" cy="365125"/>
          </a:xfrm>
          <a:prstGeom prst="rect">
            <a:avLst/>
          </a:prstGeom>
        </p:spPr>
        <p:txBody>
          <a:bodyPr vert="horz" lIns="91440" tIns="45720" rIns="91440" bIns="45720" rtlCol="0" anchor="ctr"/>
          <a:lstStyle>
            <a:lvl1pPr algn="l" eaLnBrk="1" hangingPunct="1">
              <a:defRPr sz="900">
                <a:solidFill>
                  <a:schemeClr val="tx1">
                    <a:tint val="75000"/>
                  </a:schemeClr>
                </a:solidFill>
                <a:cs typeface="+mn-cs"/>
              </a:defRPr>
            </a:lvl1pPr>
          </a:lstStyle>
          <a:p>
            <a:pPr>
              <a:defRPr/>
            </a:pPr>
            <a:r>
              <a:rPr lang="en-US" altLang="en-US"/>
              <a:t>www.soulcare.org	        Sid Galloway  </a:t>
            </a:r>
          </a:p>
        </p:txBody>
      </p:sp>
      <p:sp>
        <p:nvSpPr>
          <p:cNvPr id="6" name="Slide Number Placeholder 5">
            <a:extLst>
              <a:ext uri="{FF2B5EF4-FFF2-40B4-BE49-F238E27FC236}">
                <a16:creationId xmlns:a16="http://schemas.microsoft.com/office/drawing/2014/main" id="{E968AD74-56BC-D398-B572-C887200FC05E}"/>
              </a:ext>
            </a:extLst>
          </p:cNvPr>
          <p:cNvSpPr>
            <a:spLocks noGrp="1"/>
          </p:cNvSpPr>
          <p:nvPr>
            <p:ph type="sldNum" sz="quarter" idx="4"/>
          </p:nvPr>
        </p:nvSpPr>
        <p:spPr>
          <a:xfrm>
            <a:off x="8591429" y="6042026"/>
            <a:ext cx="683506"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chemeClr val="accent1"/>
                </a:solidFill>
              </a:defRPr>
            </a:lvl1pPr>
          </a:lstStyle>
          <a:p>
            <a:pPr>
              <a:defRPr/>
            </a:pPr>
            <a:fld id="{63488CB1-781E-4DDB-AD74-A882DA72D31B}" type="slidenum">
              <a:rPr lang="en-US" altLang="en-US"/>
              <a:pPr>
                <a:defRPr/>
              </a:pPr>
              <a:t>‹#›</a:t>
            </a:fld>
            <a:endParaRPr lang="en-US" altLang="en-US"/>
          </a:p>
        </p:txBody>
      </p:sp>
    </p:spTree>
    <p:extLst>
      <p:ext uri="{BB962C8B-B14F-4D97-AF65-F5344CB8AC3E}">
        <p14:creationId xmlns:p14="http://schemas.microsoft.com/office/powerpoint/2010/main" val="415892484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Lst>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44"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05"/>
                          </p:val>
                        </p:tav>
                        <p:tav tm="100000">
                          <p:val>
                            <p:strVal val="#ppt_y"/>
                          </p:val>
                        </p:tav>
                      </p:tavLst>
                    </p:anim>
                  </p:childTnLst>
                </p:cTn>
              </p:par>
            </p:tnLst>
          </p:tmpl>
          <p:tmpl lvl="2">
            <p:tnLst>
              <p:par>
                <p:cTn presetID="44"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05"/>
                          </p:val>
                        </p:tav>
                        <p:tav tm="100000">
                          <p:val>
                            <p:strVal val="#ppt_y"/>
                          </p:val>
                        </p:tav>
                      </p:tavLst>
                    </p:anim>
                  </p:childTnLst>
                </p:cTn>
              </p:par>
            </p:tnLst>
          </p:tmpl>
          <p:tmpl lvl="3">
            <p:tnLst>
              <p:par>
                <p:cTn presetID="44"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05"/>
                          </p:val>
                        </p:tav>
                        <p:tav tm="100000">
                          <p:val>
                            <p:strVal val="#ppt_y"/>
                          </p:val>
                        </p:tav>
                      </p:tavLst>
                    </p:anim>
                  </p:childTnLst>
                </p:cTn>
              </p:par>
            </p:tnLst>
          </p:tmpl>
          <p:tmpl lvl="4">
            <p:tnLst>
              <p:par>
                <p:cTn presetID="44"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05"/>
                          </p:val>
                        </p:tav>
                        <p:tav tm="100000">
                          <p:val>
                            <p:strVal val="#ppt_y"/>
                          </p:val>
                        </p:tav>
                      </p:tavLst>
                    </p:anim>
                  </p:childTnLst>
                </p:cTn>
              </p:par>
            </p:tnLst>
          </p:tmpl>
          <p:tmpl lvl="5">
            <p:tnLst>
              <p:par>
                <p:cTn presetID="44"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anim calcmode="lin" valueType="num">
                      <p:cBhvr>
                        <p:cTn dur="500" fill="hold"/>
                        <p:tgtEl>
                          <p:spTgt spid="3"/>
                        </p:tgtEl>
                        <p:attrNameLst>
                          <p:attrName>ppt_x</p:attrName>
                        </p:attrNameLst>
                      </p:cBhvr>
                      <p:tavLst>
                        <p:tav tm="0">
                          <p:val>
                            <p:strVal val="#ppt_x"/>
                          </p:val>
                        </p:tav>
                        <p:tav tm="100000">
                          <p:val>
                            <p:strVal val="#ppt_x"/>
                          </p:val>
                        </p:tav>
                      </p:tavLst>
                    </p:anim>
                    <p:anim calcmode="lin" valueType="num">
                      <p:cBhvr>
                        <p:cTn dur="500" fill="hold"/>
                        <p:tgtEl>
                          <p:spTgt spid="3"/>
                        </p:tgtEl>
                        <p:attrNameLst>
                          <p:attrName>ppt_y</p:attrName>
                        </p:attrNameLst>
                      </p:cBhvr>
                      <p:tavLst>
                        <p:tav tm="0">
                          <p:val>
                            <p:strVal val="#ppt_y+.05"/>
                          </p:val>
                        </p:tav>
                        <p:tav tm="100000">
                          <p:val>
                            <p:strVal val="#ppt_y"/>
                          </p:val>
                        </p:tav>
                      </p:tavLst>
                    </p:anim>
                  </p:childTnLst>
                </p:cTn>
              </p:par>
            </p:tnLst>
          </p:tmpl>
        </p:tmplLst>
      </p:bldP>
    </p:bldLst>
  </p:timing>
  <p:hf sldNum="0" hdr="0" dt="0"/>
  <p:txStyles>
    <p:titleStyle>
      <a:lvl1pPr algn="l" defTabSz="457200" rtl="0" eaLnBrk="0" fontAlgn="base" hangingPunct="0">
        <a:spcBef>
          <a:spcPct val="0"/>
        </a:spcBef>
        <a:spcAft>
          <a:spcPct val="0"/>
        </a:spcAft>
        <a:defRPr sz="3600" kern="1200">
          <a:solidFill>
            <a:schemeClr val="accent1"/>
          </a:solidFill>
          <a:latin typeface="+mj-lt"/>
          <a:ea typeface="+mj-ea"/>
          <a:cs typeface="+mj-cs"/>
        </a:defRPr>
      </a:lvl1pPr>
      <a:lvl2pPr algn="l" defTabSz="457200" rtl="0" eaLnBrk="0" fontAlgn="base" hangingPunct="0">
        <a:spcBef>
          <a:spcPct val="0"/>
        </a:spcBef>
        <a:spcAft>
          <a:spcPct val="0"/>
        </a:spcAft>
        <a:defRPr sz="3600">
          <a:solidFill>
            <a:schemeClr val="accent1"/>
          </a:solidFill>
          <a:latin typeface="Trebuchet MS" panose="020B0603020202020204" pitchFamily="34" charset="0"/>
        </a:defRPr>
      </a:lvl2pPr>
      <a:lvl3pPr algn="l" defTabSz="457200" rtl="0" eaLnBrk="0" fontAlgn="base" hangingPunct="0">
        <a:spcBef>
          <a:spcPct val="0"/>
        </a:spcBef>
        <a:spcAft>
          <a:spcPct val="0"/>
        </a:spcAft>
        <a:defRPr sz="3600">
          <a:solidFill>
            <a:schemeClr val="accent1"/>
          </a:solidFill>
          <a:latin typeface="Trebuchet MS" panose="020B0603020202020204" pitchFamily="34" charset="0"/>
        </a:defRPr>
      </a:lvl3pPr>
      <a:lvl4pPr algn="l" defTabSz="457200" rtl="0" eaLnBrk="0" fontAlgn="base" hangingPunct="0">
        <a:spcBef>
          <a:spcPct val="0"/>
        </a:spcBef>
        <a:spcAft>
          <a:spcPct val="0"/>
        </a:spcAft>
        <a:defRPr sz="3600">
          <a:solidFill>
            <a:schemeClr val="accent1"/>
          </a:solidFill>
          <a:latin typeface="Trebuchet MS" panose="020B0603020202020204" pitchFamily="34" charset="0"/>
        </a:defRPr>
      </a:lvl4pPr>
      <a:lvl5pPr algn="l" defTabSz="457200" rtl="0" eaLnBrk="0" fontAlgn="base" hangingPunct="0">
        <a:spcBef>
          <a:spcPct val="0"/>
        </a:spcBef>
        <a:spcAft>
          <a:spcPct val="0"/>
        </a:spcAft>
        <a:defRPr sz="3600">
          <a:solidFill>
            <a:schemeClr val="accent1"/>
          </a:solidFill>
          <a:latin typeface="Trebuchet MS" panose="020B0603020202020204"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10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102.png"/><Relationship Id="rId5" Type="http://schemas.openxmlformats.org/officeDocument/2006/relationships/image" Target="../media/image101.jpeg"/><Relationship Id="rId4" Type="http://schemas.openxmlformats.org/officeDocument/2006/relationships/image" Target="../media/image100.png"/></Relationships>
</file>

<file path=ppt/slides/_rels/slide10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03.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oleObject" Target="../embeddings/oleObject2.bin"/><Relationship Id="rId1" Type="http://schemas.openxmlformats.org/officeDocument/2006/relationships/slideLayout" Target="../slideLayouts/slideLayout13.xml"/></Relationships>
</file>

<file path=ppt/slides/_rels/slide108.xml.rels><?xml version="1.0" encoding="UTF-8" standalone="yes"?>
<Relationships xmlns="http://schemas.openxmlformats.org/package/2006/relationships"><Relationship Id="rId3" Type="http://schemas.openxmlformats.org/officeDocument/2006/relationships/image" Target="../media/image111.gif"/><Relationship Id="rId2" Type="http://schemas.openxmlformats.org/officeDocument/2006/relationships/image" Target="../media/image110.gif"/><Relationship Id="rId1" Type="http://schemas.openxmlformats.org/officeDocument/2006/relationships/slideLayout" Target="../slideLayouts/slideLayout14.xml"/></Relationships>
</file>

<file path=ppt/slides/_rels/slide109.xml.rels><?xml version="1.0" encoding="UTF-8" standalone="yes"?>
<Relationships xmlns="http://schemas.openxmlformats.org/package/2006/relationships"><Relationship Id="rId2" Type="http://schemas.openxmlformats.org/officeDocument/2006/relationships/image" Target="../media/image112.gif"/><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oleObject" Target="../embeddings/oleObject3.bin"/><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14.gif"/><Relationship Id="rId1" Type="http://schemas.openxmlformats.org/officeDocument/2006/relationships/slideLayout" Target="../slideLayouts/slideLayout13.xml"/></Relationships>
</file>

<file path=ppt/slides/_rels/slide113.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slideLayout" Target="../slideLayouts/slideLayout13.xml"/><Relationship Id="rId1" Type="http://schemas.openxmlformats.org/officeDocument/2006/relationships/video" Target="file:///C:\Program%20Files\Microsoft%20Office\Media\CntCD1\Photo1\j0289771.jpg" TargetMode="External"/></Relationships>
</file>

<file path=ppt/slides/_rels/slide115.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oleObject" Target="../embeddings/oleObject4.bin"/><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oleObject" Target="../embeddings/oleObject5.bin"/><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16.jpeg"/><Relationship Id="rId4" Type="http://schemas.openxmlformats.org/officeDocument/2006/relationships/image" Target="../media/image15.jpeg"/></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5.xml"/></Relationships>
</file>

<file path=ppt/slides/_rels/slide122.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15.xml"/></Relationships>
</file>

<file path=ppt/slides/_rels/slide123.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5.xml"/></Relationships>
</file>

<file path=ppt/slides/_rels/slide124.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7.xml"/><Relationship Id="rId4" Type="http://schemas.openxmlformats.org/officeDocument/2006/relationships/image" Target="../media/image18.jpeg"/></Relationships>
</file>

<file path=ppt/slides/_rels/slide130.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15.xml"/></Relationships>
</file>

<file path=ppt/slides/_rels/slide131.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15.xml"/></Relationships>
</file>

<file path=ppt/slides/_rels/slide132.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32.xml"/><Relationship Id="rId5" Type="http://schemas.openxmlformats.org/officeDocument/2006/relationships/image" Target="../media/image22.png"/><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3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33.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hyperlink" Target="https://www.biblegateway.com/passage/?search=Matthew%207%3A24-27&amp;version=NLT;NIV#:~:text=24%20%E2%80%9CAnyone%20who%20listens%20to%20my%20teaching%20and,house%2C%20it%20will%20collapse%20with%20a%20mighty%20crash.%E2%80%9D"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image" Target="../media/image40.wmf"/><Relationship Id="rId1" Type="http://schemas.openxmlformats.org/officeDocument/2006/relationships/slideLayout" Target="../slideLayouts/slideLayout32.xml"/></Relationships>
</file>

<file path=ppt/slides/_rels/slide3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32.xml"/></Relationships>
</file>

<file path=ppt/slides/_rels/slide3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2.xml"/></Relationships>
</file>

<file path=ppt/slides/_rels/slide3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32.xml"/></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8.xml"/><Relationship Id="rId1" Type="http://schemas.openxmlformats.org/officeDocument/2006/relationships/slideLayout" Target="../slideLayouts/slideLayout32.xml"/></Relationships>
</file>

<file path=ppt/slides/_rels/slide3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wmf"/><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3.xml"/></Relationships>
</file>

<file path=ppt/slides/_rels/slide41.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33.xml"/></Relationships>
</file>

<file path=ppt/slides/_rels/slide42.x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wmf"/><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1.wmf"/><Relationship Id="rId1" Type="http://schemas.openxmlformats.org/officeDocument/2006/relationships/slideLayout" Target="../slideLayouts/slideLayout33.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1.wmf"/><Relationship Id="rId1" Type="http://schemas.openxmlformats.org/officeDocument/2006/relationships/slideLayout" Target="../slideLayouts/slideLayout33.xm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1.wmf"/><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1.wmf"/><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1.wmf"/><Relationship Id="rId1" Type="http://schemas.openxmlformats.org/officeDocument/2006/relationships/slideLayout" Target="../slideLayouts/slideLayout3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57.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jpe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image" Target="../media/image88.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92.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90.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91.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4.jpeg"/></Relationships>
</file>

<file path=ppt/slides/_rels/slide92.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2133600" y="533400"/>
            <a:ext cx="7769225" cy="1143000"/>
          </a:xfrm>
        </p:spPr>
        <p:txBody>
          <a:bodyPr rtlCol="0">
            <a:normAutofit fontScale="90000"/>
          </a:bodyPr>
          <a:lstStyle/>
          <a:p>
            <a:pPr eaLnBrk="1" fontAlgn="auto" hangingPunct="1">
              <a:spcAft>
                <a:spcPts val="0"/>
              </a:spcAft>
              <a:defRPr/>
            </a:pPr>
            <a:r>
              <a:rPr lang="en-US" altLang="en-US" dirty="0">
                <a:latin typeface="Palatino" pitchFamily="18" charset="0"/>
              </a:rPr>
              <a:t>Unit 1: Matter and</a:t>
            </a:r>
            <a:br>
              <a:rPr lang="en-US" altLang="en-US" dirty="0">
                <a:latin typeface="Palatino" pitchFamily="18" charset="0"/>
              </a:rPr>
            </a:br>
            <a:r>
              <a:rPr lang="en-US" altLang="en-US" dirty="0">
                <a:latin typeface="Palatino" pitchFamily="18" charset="0"/>
              </a:rPr>
              <a:t>The Nature of Chemistry</a:t>
            </a:r>
          </a:p>
        </p:txBody>
      </p:sp>
      <p:pic>
        <p:nvPicPr>
          <p:cNvPr id="31746" name="Picture 6" descr="D:\Media\JPEG_Image_Library\chapter1\01COc.jpg"/>
          <p:cNvPicPr>
            <a:picLocks noChangeAspect="1" noChangeArrowheads="1"/>
          </p:cNvPicPr>
          <p:nvPr/>
        </p:nvPicPr>
        <p:blipFill>
          <a:blip r:embed="rId2"/>
          <a:srcRect/>
          <a:stretch>
            <a:fillRect/>
          </a:stretch>
        </p:blipFill>
        <p:spPr bwMode="auto">
          <a:xfrm>
            <a:off x="5484813" y="2057400"/>
            <a:ext cx="2482850" cy="3124200"/>
          </a:xfrm>
          <a:prstGeom prst="rect">
            <a:avLst/>
          </a:prstGeom>
          <a:noFill/>
          <a:ln w="9525">
            <a:noFill/>
            <a:miter lim="800000"/>
            <a:headEnd/>
            <a:tailEnd/>
          </a:ln>
        </p:spPr>
      </p:pic>
      <p:pic>
        <p:nvPicPr>
          <p:cNvPr id="31747" name="Picture 8" descr="Picture of Taxol">
            <a:hlinkClick r:id="" action="ppaction://noaction"/>
          </p:cNvPr>
          <p:cNvPicPr>
            <a:picLocks noChangeAspect="1" noChangeArrowheads="1"/>
          </p:cNvPicPr>
          <p:nvPr/>
        </p:nvPicPr>
        <p:blipFill>
          <a:blip r:embed="rId3"/>
          <a:srcRect/>
          <a:stretch>
            <a:fillRect/>
          </a:stretch>
        </p:blipFill>
        <p:spPr bwMode="auto">
          <a:xfrm>
            <a:off x="2514600" y="2049463"/>
            <a:ext cx="3016250" cy="3132137"/>
          </a:xfrm>
          <a:prstGeom prst="rect">
            <a:avLst/>
          </a:prstGeom>
          <a:noFill/>
          <a:ln w="9525">
            <a:noFill/>
            <a:miter lim="800000"/>
            <a:headEnd/>
            <a:tailEnd/>
          </a:ln>
        </p:spPr>
      </p:pic>
      <p:pic>
        <p:nvPicPr>
          <p:cNvPr id="31748" name="Picture 10" descr="http://www.techtransfer.fsu.edu/showcase/images/taxol.jpg"/>
          <p:cNvPicPr>
            <a:picLocks noChangeAspect="1" noChangeArrowheads="1"/>
          </p:cNvPicPr>
          <p:nvPr/>
        </p:nvPicPr>
        <p:blipFill>
          <a:blip r:embed="rId4"/>
          <a:srcRect/>
          <a:stretch>
            <a:fillRect/>
          </a:stretch>
        </p:blipFill>
        <p:spPr bwMode="auto">
          <a:xfrm>
            <a:off x="7923213" y="2027238"/>
            <a:ext cx="1751012" cy="3154362"/>
          </a:xfrm>
          <a:prstGeom prst="rect">
            <a:avLst/>
          </a:prstGeom>
          <a:noFill/>
          <a:ln w="9525">
            <a:noFill/>
            <a:miter lim="800000"/>
            <a:headEnd/>
            <a:tailEnd/>
          </a:ln>
        </p:spPr>
      </p:pic>
      <p:sp>
        <p:nvSpPr>
          <p:cNvPr id="31749" name="Subtitle 1"/>
          <p:cNvSpPr>
            <a:spLocks noGrp="1"/>
          </p:cNvSpPr>
          <p:nvPr>
            <p:ph type="subTitle" idx="1"/>
          </p:nvPr>
        </p:nvSpPr>
        <p:spPr>
          <a:xfrm>
            <a:off x="1520825" y="5029200"/>
            <a:ext cx="8229600" cy="1143000"/>
          </a:xfrm>
        </p:spPr>
        <p:txBody>
          <a:bodyPr/>
          <a:lstStyle/>
          <a:p>
            <a:pPr eaLnBrk="1" hangingPunct="1">
              <a:spcBef>
                <a:spcPct val="0"/>
              </a:spcBef>
            </a:pPr>
            <a:endParaRPr lang="en-US" dirty="0"/>
          </a:p>
        </p:txBody>
      </p:sp>
    </p:spTree>
  </p:cSld>
  <p:clrMapOvr>
    <a:masterClrMapping/>
  </p:clrMapOvr>
  <p:transition spd="slow">
    <p:split orient="vert"/>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ChangeArrowheads="1"/>
          </p:cNvSpPr>
          <p:nvPr>
            <p:ph type="title"/>
          </p:nvPr>
        </p:nvSpPr>
        <p:spPr>
          <a:xfrm>
            <a:off x="1219200" y="304800"/>
            <a:ext cx="9547225" cy="1143000"/>
          </a:xfrm>
        </p:spPr>
        <p:txBody>
          <a:bodyPr/>
          <a:lstStyle/>
          <a:p>
            <a:pPr eaLnBrk="1" hangingPunct="1"/>
            <a:r>
              <a:rPr lang="en-US" sz="4800">
                <a:solidFill>
                  <a:srgbClr val="FF9933"/>
                </a:solidFill>
                <a:latin typeface="Comic Sans MS" pitchFamily="66" charset="0"/>
              </a:rPr>
              <a:t>2. Inorganic Chemistry</a:t>
            </a:r>
          </a:p>
        </p:txBody>
      </p:sp>
      <p:sp>
        <p:nvSpPr>
          <p:cNvPr id="177155" name="Rectangle 3"/>
          <p:cNvSpPr>
            <a:spLocks noGrp="1" noChangeArrowheads="1"/>
          </p:cNvSpPr>
          <p:nvPr>
            <p:ph type="body" idx="1"/>
          </p:nvPr>
        </p:nvSpPr>
        <p:spPr>
          <a:xfrm>
            <a:off x="304800" y="1676400"/>
            <a:ext cx="5281613" cy="4800600"/>
          </a:xfrm>
        </p:spPr>
        <p:txBody>
          <a:bodyPr/>
          <a:lstStyle/>
          <a:p>
            <a:pPr eaLnBrk="1" hangingPunct="1">
              <a:defRPr/>
            </a:pPr>
            <a:r>
              <a:rPr lang="en-US" sz="2800">
                <a:solidFill>
                  <a:srgbClr val="99FF99"/>
                </a:solidFill>
                <a:effectLst>
                  <a:outerShdw blurRad="38100" dist="38100" dir="2700000" algn="tl">
                    <a:srgbClr val="000000"/>
                  </a:outerShdw>
                </a:effectLst>
              </a:rPr>
              <a:t>Inorganic is the study of matter that does NOT contain carbon</a:t>
            </a:r>
          </a:p>
          <a:p>
            <a:pPr eaLnBrk="1" hangingPunct="1">
              <a:defRPr/>
            </a:pPr>
            <a:r>
              <a:rPr lang="en-US" sz="2800">
                <a:solidFill>
                  <a:srgbClr val="99FF99"/>
                </a:solidFill>
                <a:effectLst>
                  <a:outerShdw blurRad="38100" dist="38100" dir="2700000" algn="tl">
                    <a:srgbClr val="000000"/>
                  </a:outerShdw>
                </a:effectLst>
              </a:rPr>
              <a:t>Inorganic chemists study the structure, function, synthesis, and identity of non-carbon compounds</a:t>
            </a:r>
          </a:p>
          <a:p>
            <a:pPr eaLnBrk="1" hangingPunct="1">
              <a:defRPr/>
            </a:pPr>
            <a:r>
              <a:rPr lang="en-US" sz="2800">
                <a:solidFill>
                  <a:srgbClr val="99FF99"/>
                </a:solidFill>
                <a:effectLst>
                  <a:outerShdw blurRad="38100" dist="38100" dir="2700000" algn="tl">
                    <a:srgbClr val="000000"/>
                  </a:outerShdw>
                </a:effectLst>
              </a:rPr>
              <a:t>Polymers, Metallurgy</a:t>
            </a:r>
          </a:p>
        </p:txBody>
      </p:sp>
      <p:pic>
        <p:nvPicPr>
          <p:cNvPr id="39939" name="Picture 4" descr="inorganic"/>
          <p:cNvPicPr>
            <a:picLocks noChangeAspect="1" noChangeArrowheads="1"/>
          </p:cNvPicPr>
          <p:nvPr/>
        </p:nvPicPr>
        <p:blipFill>
          <a:blip r:embed="rId3"/>
          <a:srcRect/>
          <a:stretch>
            <a:fillRect/>
          </a:stretch>
        </p:blipFill>
        <p:spPr bwMode="auto">
          <a:xfrm>
            <a:off x="5383213" y="1828800"/>
            <a:ext cx="6500812" cy="3657600"/>
          </a:xfrm>
          <a:prstGeom prst="rect">
            <a:avLst/>
          </a:prstGeom>
          <a:noFill/>
          <a:ln w="9525">
            <a:noFill/>
            <a:miter lim="800000"/>
            <a:headEnd/>
            <a:tailEnd/>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Title 4"/>
          <p:cNvSpPr>
            <a:spLocks noGrp="1"/>
          </p:cNvSpPr>
          <p:nvPr>
            <p:ph type="title"/>
          </p:nvPr>
        </p:nvSpPr>
        <p:spPr/>
        <p:txBody>
          <a:bodyPr/>
          <a:lstStyle/>
          <a:p>
            <a:pPr eaLnBrk="1" hangingPunct="1"/>
            <a:endParaRPr lang="en-US"/>
          </a:p>
        </p:txBody>
      </p:sp>
      <p:sp>
        <p:nvSpPr>
          <p:cNvPr id="116738" name="Text Placeholder 5"/>
          <p:cNvSpPr>
            <a:spLocks noGrp="1"/>
          </p:cNvSpPr>
          <p:nvPr>
            <p:ph type="body" idx="1"/>
          </p:nvPr>
        </p:nvSpPr>
        <p:spPr>
          <a:xfrm>
            <a:off x="1139825" y="381000"/>
            <a:ext cx="4416425" cy="762000"/>
          </a:xfrm>
        </p:spPr>
        <p:txBody>
          <a:bodyPr/>
          <a:lstStyle/>
          <a:p>
            <a:pPr eaLnBrk="1" hangingPunct="1"/>
            <a:endParaRPr lang="en-US"/>
          </a:p>
        </p:txBody>
      </p:sp>
      <p:sp>
        <p:nvSpPr>
          <p:cNvPr id="116739" name="Content Placeholder 2"/>
          <p:cNvSpPr>
            <a:spLocks noGrp="1"/>
          </p:cNvSpPr>
          <p:nvPr>
            <p:ph sz="half" idx="2"/>
          </p:nvPr>
        </p:nvSpPr>
        <p:spPr>
          <a:xfrm>
            <a:off x="1520825" y="1525588"/>
            <a:ext cx="4416425" cy="4646612"/>
          </a:xfrm>
        </p:spPr>
        <p:txBody>
          <a:bodyPr/>
          <a:lstStyle/>
          <a:p>
            <a:pPr eaLnBrk="1" hangingPunct="1"/>
            <a:r>
              <a:rPr lang="en-US" sz="2800"/>
              <a:t>Mendeleev arranged all the known chemical elements of the time by atomic weight and found that similar physical and chemical properties reoccurred in set patterns</a:t>
            </a:r>
          </a:p>
          <a:p>
            <a:pPr eaLnBrk="1" hangingPunct="1"/>
            <a:r>
              <a:rPr lang="en-US" sz="2800"/>
              <a:t> ( every 7 elements for light elements and every 17 for heavy elements)</a:t>
            </a:r>
          </a:p>
        </p:txBody>
      </p:sp>
      <p:sp>
        <p:nvSpPr>
          <p:cNvPr id="116740" name="Text Placeholder 6"/>
          <p:cNvSpPr>
            <a:spLocks noGrp="1"/>
          </p:cNvSpPr>
          <p:nvPr>
            <p:ph type="body" sz="quarter" idx="3"/>
          </p:nvPr>
        </p:nvSpPr>
        <p:spPr>
          <a:xfrm>
            <a:off x="6246813" y="1905000"/>
            <a:ext cx="4416425" cy="762000"/>
          </a:xfrm>
        </p:spPr>
        <p:txBody>
          <a:bodyPr/>
          <a:lstStyle/>
          <a:p>
            <a:pPr eaLnBrk="1" hangingPunct="1"/>
            <a:endParaRPr lang="en-US"/>
          </a:p>
        </p:txBody>
      </p:sp>
      <p:sp>
        <p:nvSpPr>
          <p:cNvPr id="116741" name="Content Placeholder 7"/>
          <p:cNvSpPr>
            <a:spLocks noGrp="1"/>
          </p:cNvSpPr>
          <p:nvPr>
            <p:ph sz="quarter" idx="4"/>
          </p:nvPr>
        </p:nvSpPr>
        <p:spPr>
          <a:xfrm>
            <a:off x="6246813" y="2743200"/>
            <a:ext cx="4416425" cy="3429000"/>
          </a:xfrm>
        </p:spPr>
        <p:txBody>
          <a:bodyPr/>
          <a:lstStyle/>
          <a:p>
            <a:pPr eaLnBrk="1" hangingPunct="1"/>
            <a:endParaRPr lang="en-US"/>
          </a:p>
        </p:txBody>
      </p:sp>
      <p:pic>
        <p:nvPicPr>
          <p:cNvPr id="116742" name="Picture 3"/>
          <p:cNvPicPr>
            <a:picLocks noChangeAspect="1"/>
          </p:cNvPicPr>
          <p:nvPr/>
        </p:nvPicPr>
        <p:blipFill>
          <a:blip r:embed="rId2"/>
          <a:srcRect/>
          <a:stretch>
            <a:fillRect/>
          </a:stretch>
        </p:blipFill>
        <p:spPr bwMode="auto">
          <a:xfrm>
            <a:off x="5784850" y="696913"/>
            <a:ext cx="6403975" cy="3760787"/>
          </a:xfrm>
          <a:prstGeom prst="rect">
            <a:avLst/>
          </a:prstGeom>
          <a:noFill/>
          <a:ln w="9525">
            <a:noFill/>
            <a:miter lim="800000"/>
            <a:headEnd/>
            <a:tailEnd/>
          </a:ln>
        </p:spPr>
      </p:pic>
    </p:spTree>
  </p:cSld>
  <p:clrMapOvr>
    <a:masterClrMapping/>
  </p:clrMapOvr>
  <p:transition spd="slow">
    <p:split orient="vert"/>
  </p:transition>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508000" y="304800"/>
            <a:ext cx="10868025" cy="838200"/>
          </a:xfrm>
        </p:spPr>
        <p:txBody>
          <a:bodyPr/>
          <a:lstStyle/>
          <a:p>
            <a:pPr eaLnBrk="1" hangingPunct="1">
              <a:defRPr/>
            </a:pPr>
            <a:r>
              <a:rPr lang="en-US" sz="4800">
                <a:solidFill>
                  <a:srgbClr val="EF9100"/>
                </a:solidFill>
                <a:effectLst>
                  <a:outerShdw blurRad="38100" dist="38100" dir="2700000" algn="tl">
                    <a:srgbClr val="000000"/>
                  </a:outerShdw>
                </a:effectLst>
                <a:latin typeface="Comic Sans MS" pitchFamily="66" charset="0"/>
              </a:rPr>
              <a:t>The Periodic Table</a:t>
            </a:r>
            <a:endParaRPr lang="en-US" sz="4800">
              <a:solidFill>
                <a:srgbClr val="EF9100"/>
              </a:solidFill>
              <a:effectLst>
                <a:outerShdw blurRad="38100" dist="38100" dir="2700000" algn="tl">
                  <a:srgbClr val="000000"/>
                </a:outerShdw>
              </a:effectLst>
            </a:endParaRPr>
          </a:p>
        </p:txBody>
      </p:sp>
      <p:sp>
        <p:nvSpPr>
          <p:cNvPr id="144387" name="Rectangle 3"/>
          <p:cNvSpPr>
            <a:spLocks noGrp="1" noChangeArrowheads="1"/>
          </p:cNvSpPr>
          <p:nvPr>
            <p:ph type="body" idx="1"/>
          </p:nvPr>
        </p:nvSpPr>
        <p:spPr>
          <a:xfrm>
            <a:off x="3656013" y="5867400"/>
            <a:ext cx="6602412" cy="457200"/>
          </a:xfrm>
        </p:spPr>
        <p:txBody>
          <a:bodyPr/>
          <a:lstStyle/>
          <a:p>
            <a:pPr eaLnBrk="1" hangingPunct="1">
              <a:buFontTx/>
              <a:buNone/>
              <a:defRPr/>
            </a:pPr>
            <a:r>
              <a:rPr lang="en-US">
                <a:solidFill>
                  <a:srgbClr val="F8F8F8"/>
                </a:solidFill>
                <a:effectLst>
                  <a:outerShdw blurRad="38100" dist="38100" dir="2700000" algn="tl">
                    <a:srgbClr val="000000"/>
                  </a:outerShdw>
                </a:effectLst>
              </a:rPr>
              <a:t>Dmitri Mendeleev  (1834 - 1907)</a:t>
            </a:r>
          </a:p>
        </p:txBody>
      </p:sp>
      <p:pic>
        <p:nvPicPr>
          <p:cNvPr id="144388" name="Picture 4"/>
          <p:cNvPicPr>
            <a:picLocks noChangeArrowheads="1"/>
          </p:cNvPicPr>
          <p:nvPr/>
        </p:nvPicPr>
        <p:blipFill>
          <a:blip r:embed="rId3"/>
          <a:srcRect/>
          <a:stretch>
            <a:fillRect/>
          </a:stretch>
        </p:blipFill>
        <p:spPr bwMode="auto">
          <a:xfrm>
            <a:off x="1651000" y="1047750"/>
            <a:ext cx="8853488" cy="4660900"/>
          </a:xfrm>
          <a:prstGeom prst="rect">
            <a:avLst/>
          </a:prstGeom>
          <a:solidFill>
            <a:schemeClr val="bg1"/>
          </a:solidFill>
          <a:ln w="12700">
            <a:solidFill>
              <a:schemeClr val="tx1"/>
            </a:solidFill>
            <a:miter lim="800000"/>
            <a:headEnd/>
            <a:tailEnd/>
          </a:ln>
          <a:effectLst>
            <a:outerShdw dist="107763" dir="2700000" algn="ctr" rotWithShape="0">
              <a:schemeClr val="bg2"/>
            </a:outerShdw>
          </a:effectLst>
        </p:spPr>
      </p:pic>
      <p:pic>
        <p:nvPicPr>
          <p:cNvPr id="144389" name="Picture 5"/>
          <p:cNvPicPr>
            <a:picLocks noChangeArrowheads="1"/>
          </p:cNvPicPr>
          <p:nvPr/>
        </p:nvPicPr>
        <p:blipFill>
          <a:blip r:embed="rId4"/>
          <a:srcRect/>
          <a:stretch>
            <a:fillRect/>
          </a:stretch>
        </p:blipFill>
        <p:spPr bwMode="auto">
          <a:xfrm>
            <a:off x="328613" y="3095625"/>
            <a:ext cx="3168650" cy="3094038"/>
          </a:xfrm>
          <a:prstGeom prst="rect">
            <a:avLst/>
          </a:prstGeom>
          <a:solidFill>
            <a:schemeClr val="bg1"/>
          </a:solidFill>
          <a:ln w="12700">
            <a:solidFill>
              <a:schemeClr val="tx2"/>
            </a:solidFill>
            <a:miter lim="800000"/>
            <a:headEnd/>
            <a:tailEnd/>
          </a:ln>
          <a:effectLst>
            <a:outerShdw dist="107763" dir="2700000" algn="ctr" rotWithShape="0">
              <a:schemeClr val="bg2"/>
            </a:outerShdw>
          </a:effectLst>
        </p:spPr>
      </p:pic>
      <p:pic>
        <p:nvPicPr>
          <p:cNvPr id="117765" name="Picture 6" descr="meyer-mendeleev1"/>
          <p:cNvPicPr>
            <a:picLocks noChangeAspect="1" noChangeArrowheads="1"/>
          </p:cNvPicPr>
          <p:nvPr/>
        </p:nvPicPr>
        <p:blipFill>
          <a:blip r:embed="rId5"/>
          <a:srcRect/>
          <a:stretch>
            <a:fillRect/>
          </a:stretch>
        </p:blipFill>
        <p:spPr bwMode="auto">
          <a:xfrm>
            <a:off x="3859213" y="1143000"/>
            <a:ext cx="3810000" cy="4514850"/>
          </a:xfrm>
          <a:prstGeom prst="rect">
            <a:avLst/>
          </a:prstGeom>
          <a:noFill/>
          <a:ln w="9525">
            <a:noFill/>
            <a:miter lim="800000"/>
            <a:headEnd/>
            <a:tailEnd/>
          </a:ln>
        </p:spPr>
      </p:pic>
      <p:pic>
        <p:nvPicPr>
          <p:cNvPr id="144391" name="Picture 7" descr="46-1"/>
          <p:cNvPicPr>
            <a:picLocks noChangeAspect="1" noChangeArrowheads="1"/>
          </p:cNvPicPr>
          <p:nvPr/>
        </p:nvPicPr>
        <p:blipFill>
          <a:blip r:embed="rId6"/>
          <a:srcRect/>
          <a:stretch>
            <a:fillRect/>
          </a:stretch>
        </p:blipFill>
        <p:spPr bwMode="auto">
          <a:xfrm>
            <a:off x="3859213" y="1066800"/>
            <a:ext cx="4794250" cy="457200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4391"/>
                                        </p:tgtEl>
                                        <p:attrNameLst>
                                          <p:attrName>style.visibility</p:attrName>
                                        </p:attrNameLst>
                                      </p:cBhvr>
                                      <p:to>
                                        <p:strVal val="visible"/>
                                      </p:to>
                                    </p:set>
                                    <p:anim calcmode="lin" valueType="num">
                                      <p:cBhvr additive="base">
                                        <p:cTn id="7" dur="500" fill="hold"/>
                                        <p:tgtEl>
                                          <p:spTgt spid="144391"/>
                                        </p:tgtEl>
                                        <p:attrNameLst>
                                          <p:attrName>ppt_x</p:attrName>
                                        </p:attrNameLst>
                                      </p:cBhvr>
                                      <p:tavLst>
                                        <p:tav tm="0">
                                          <p:val>
                                            <p:strVal val="#ppt_x"/>
                                          </p:val>
                                        </p:tav>
                                        <p:tav tm="100000">
                                          <p:val>
                                            <p:strVal val="#ppt_x"/>
                                          </p:val>
                                        </p:tav>
                                      </p:tavLst>
                                    </p:anim>
                                    <p:anim calcmode="lin" valueType="num">
                                      <p:cBhvr additive="base">
                                        <p:cTn id="8" dur="500" fill="hold"/>
                                        <p:tgtEl>
                                          <p:spTgt spid="1443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6297613" y="609600"/>
            <a:ext cx="5281612" cy="1143000"/>
          </a:xfrm>
        </p:spPr>
        <p:txBody>
          <a:bodyPr/>
          <a:lstStyle/>
          <a:p>
            <a:pPr eaLnBrk="1" hangingPunct="1">
              <a:defRPr/>
            </a:pPr>
            <a:r>
              <a:rPr lang="en-US" sz="4000">
                <a:solidFill>
                  <a:srgbClr val="FFFF00"/>
                </a:solidFill>
                <a:effectLst>
                  <a:outerShdw blurRad="38100" dist="38100" dir="2700000" algn="tl">
                    <a:srgbClr val="000000"/>
                  </a:outerShdw>
                </a:effectLst>
                <a:latin typeface="Comic Sans MS" pitchFamily="66" charset="0"/>
              </a:rPr>
              <a:t>Glenn Seaborg</a:t>
            </a:r>
            <a:br>
              <a:rPr lang="en-US" sz="4000">
                <a:solidFill>
                  <a:srgbClr val="FFFF00"/>
                </a:solidFill>
                <a:effectLst>
                  <a:outerShdw blurRad="38100" dist="38100" dir="2700000" algn="tl">
                    <a:srgbClr val="000000"/>
                  </a:outerShdw>
                </a:effectLst>
                <a:latin typeface="Comic Sans MS" pitchFamily="66" charset="0"/>
              </a:rPr>
            </a:br>
            <a:r>
              <a:rPr lang="en-US" sz="4000">
                <a:solidFill>
                  <a:srgbClr val="FFFF00"/>
                </a:solidFill>
                <a:effectLst>
                  <a:outerShdw blurRad="38100" dist="38100" dir="2700000" algn="tl">
                    <a:srgbClr val="000000"/>
                  </a:outerShdw>
                </a:effectLst>
                <a:latin typeface="Comic Sans MS" pitchFamily="66" charset="0"/>
              </a:rPr>
              <a:t>(1912-1999)</a:t>
            </a:r>
            <a:endParaRPr lang="en-US" sz="4000">
              <a:solidFill>
                <a:srgbClr val="FFFF00"/>
              </a:solidFill>
              <a:effectLst>
                <a:outerShdw blurRad="38100" dist="38100" dir="2700000" algn="tl">
                  <a:srgbClr val="000000"/>
                </a:outerShdw>
              </a:effectLst>
            </a:endParaRPr>
          </a:p>
        </p:txBody>
      </p:sp>
      <p:sp>
        <p:nvSpPr>
          <p:cNvPr id="146435" name="Rectangle 3"/>
          <p:cNvSpPr>
            <a:spLocks noGrp="1" noChangeArrowheads="1"/>
          </p:cNvSpPr>
          <p:nvPr>
            <p:ph type="body" idx="1"/>
          </p:nvPr>
        </p:nvSpPr>
        <p:spPr>
          <a:xfrm>
            <a:off x="6704013" y="1981200"/>
            <a:ext cx="4468812" cy="4114800"/>
          </a:xfrm>
        </p:spPr>
        <p:txBody>
          <a:bodyPr/>
          <a:lstStyle/>
          <a:p>
            <a:pPr eaLnBrk="1" hangingPunct="1">
              <a:defRPr/>
            </a:pPr>
            <a:r>
              <a:rPr lang="en-US" sz="3200">
                <a:solidFill>
                  <a:srgbClr val="00279F"/>
                </a:solidFill>
                <a:effectLst>
                  <a:outerShdw blurRad="38100" dist="38100" dir="2700000" algn="tl">
                    <a:srgbClr val="000000"/>
                  </a:outerShdw>
                </a:effectLst>
              </a:rPr>
              <a:t>Discovered 8 new elements.</a:t>
            </a:r>
          </a:p>
          <a:p>
            <a:pPr eaLnBrk="1" hangingPunct="1">
              <a:defRPr/>
            </a:pPr>
            <a:r>
              <a:rPr lang="en-US" sz="3200">
                <a:solidFill>
                  <a:srgbClr val="00279F"/>
                </a:solidFill>
                <a:effectLst>
                  <a:outerShdw blurRad="38100" dist="38100" dir="2700000" algn="tl">
                    <a:srgbClr val="000000"/>
                  </a:outerShdw>
                </a:effectLst>
              </a:rPr>
              <a:t>Only living person for whom an element was named.</a:t>
            </a:r>
          </a:p>
        </p:txBody>
      </p:sp>
      <p:pic>
        <p:nvPicPr>
          <p:cNvPr id="146436" name="Picture 4"/>
          <p:cNvPicPr>
            <a:picLocks noChangeArrowheads="1"/>
          </p:cNvPicPr>
          <p:nvPr/>
        </p:nvPicPr>
        <p:blipFill>
          <a:blip r:embed="rId3"/>
          <a:srcRect/>
          <a:stretch>
            <a:fillRect/>
          </a:stretch>
        </p:blipFill>
        <p:spPr bwMode="auto">
          <a:xfrm>
            <a:off x="812800" y="628650"/>
            <a:ext cx="5264150" cy="5295900"/>
          </a:xfrm>
          <a:prstGeom prst="rect">
            <a:avLst/>
          </a:prstGeom>
          <a:solidFill>
            <a:schemeClr val="bg1"/>
          </a:solidFill>
          <a:ln w="12700">
            <a:noFill/>
            <a:miter lim="800000"/>
            <a:headEnd/>
            <a:tailEnd/>
          </a:ln>
          <a:effectLst>
            <a:outerShdw dist="107763" dir="2700000" algn="ctr" rotWithShape="0">
              <a:schemeClr val="bg2"/>
            </a:outerShdw>
          </a:effectLst>
        </p:spPr>
      </p:pic>
    </p:spTree>
  </p:cSld>
  <p:clrMapOvr>
    <a:masterClrMapping/>
  </p:clrMapOvr>
  <p:transition/>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1857" name="Picture 1"/>
          <p:cNvPicPr>
            <a:picLocks noChangeAspect="1"/>
          </p:cNvPicPr>
          <p:nvPr/>
        </p:nvPicPr>
        <p:blipFill>
          <a:blip r:embed="rId2"/>
          <a:srcRect/>
          <a:stretch>
            <a:fillRect/>
          </a:stretch>
        </p:blipFill>
        <p:spPr bwMode="auto">
          <a:xfrm>
            <a:off x="2438400" y="762000"/>
            <a:ext cx="7159625" cy="6096000"/>
          </a:xfrm>
          <a:prstGeom prst="rect">
            <a:avLst/>
          </a:prstGeom>
          <a:noFill/>
          <a:ln w="9525">
            <a:noFill/>
            <a:miter lim="800000"/>
            <a:headEnd/>
            <a:tailEnd/>
          </a:ln>
        </p:spPr>
      </p:pic>
    </p:spTree>
  </p:cSld>
  <p:clrMapOvr>
    <a:masterClrMapping/>
  </p:clrMapOvr>
  <p:transition spd="slow">
    <p:split orient="vert"/>
  </p:transition>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itle 1"/>
          <p:cNvSpPr>
            <a:spLocks noGrp="1"/>
          </p:cNvSpPr>
          <p:nvPr>
            <p:ph type="title"/>
          </p:nvPr>
        </p:nvSpPr>
        <p:spPr/>
        <p:txBody>
          <a:bodyPr/>
          <a:lstStyle/>
          <a:p>
            <a:pPr eaLnBrk="1" hangingPunct="1"/>
            <a:r>
              <a:rPr lang="en-US"/>
              <a:t>Other early periodic tables</a:t>
            </a:r>
          </a:p>
        </p:txBody>
      </p:sp>
      <p:sp>
        <p:nvSpPr>
          <p:cNvPr id="122882" name="Content Placeholder 2"/>
          <p:cNvSpPr>
            <a:spLocks noGrp="1"/>
          </p:cNvSpPr>
          <p:nvPr>
            <p:ph idx="1"/>
          </p:nvPr>
        </p:nvSpPr>
        <p:spPr/>
        <p:txBody>
          <a:bodyPr/>
          <a:lstStyle/>
          <a:p>
            <a:pPr eaLnBrk="1" hangingPunct="1"/>
            <a:endParaRPr lang="en-US"/>
          </a:p>
        </p:txBody>
      </p:sp>
      <p:pic>
        <p:nvPicPr>
          <p:cNvPr id="122883" name="Picture 3"/>
          <p:cNvPicPr>
            <a:picLocks noChangeAspect="1"/>
          </p:cNvPicPr>
          <p:nvPr/>
        </p:nvPicPr>
        <p:blipFill>
          <a:blip r:embed="rId2"/>
          <a:srcRect/>
          <a:stretch>
            <a:fillRect/>
          </a:stretch>
        </p:blipFill>
        <p:spPr bwMode="auto">
          <a:xfrm>
            <a:off x="150813" y="1676400"/>
            <a:ext cx="6165850" cy="4267200"/>
          </a:xfrm>
          <a:prstGeom prst="rect">
            <a:avLst/>
          </a:prstGeom>
          <a:noFill/>
          <a:ln w="9525">
            <a:noFill/>
            <a:miter lim="800000"/>
            <a:headEnd/>
            <a:tailEnd/>
          </a:ln>
        </p:spPr>
      </p:pic>
      <p:pic>
        <p:nvPicPr>
          <p:cNvPr id="122884" name="Picture 4"/>
          <p:cNvPicPr>
            <a:picLocks noChangeAspect="1"/>
          </p:cNvPicPr>
          <p:nvPr/>
        </p:nvPicPr>
        <p:blipFill>
          <a:blip r:embed="rId3"/>
          <a:srcRect/>
          <a:stretch>
            <a:fillRect/>
          </a:stretch>
        </p:blipFill>
        <p:spPr bwMode="auto">
          <a:xfrm>
            <a:off x="7161213" y="1062038"/>
            <a:ext cx="4479925" cy="5495925"/>
          </a:xfrm>
          <a:prstGeom prst="rect">
            <a:avLst/>
          </a:prstGeom>
          <a:noFill/>
          <a:ln w="9525">
            <a:noFill/>
            <a:miter lim="800000"/>
            <a:headEnd/>
            <a:tailEnd/>
          </a:ln>
        </p:spPr>
      </p:pic>
    </p:spTree>
  </p:cSld>
  <p:clrMapOvr>
    <a:masterClrMapping/>
  </p:clrMapOvr>
  <p:transition spd="slow">
    <p:split orient="vert"/>
  </p:transition>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p:cNvSpPr>
            <a:spLocks noGrp="1"/>
          </p:cNvSpPr>
          <p:nvPr>
            <p:ph type="title"/>
          </p:nvPr>
        </p:nvSpPr>
        <p:spPr/>
        <p:txBody>
          <a:bodyPr/>
          <a:lstStyle/>
          <a:p>
            <a:pPr eaLnBrk="1" hangingPunct="1"/>
            <a:endParaRPr lang="en-US"/>
          </a:p>
        </p:txBody>
      </p:sp>
      <p:sp>
        <p:nvSpPr>
          <p:cNvPr id="123906" name="Content Placeholder 2"/>
          <p:cNvSpPr>
            <a:spLocks noGrp="1"/>
          </p:cNvSpPr>
          <p:nvPr>
            <p:ph idx="1"/>
          </p:nvPr>
        </p:nvSpPr>
        <p:spPr/>
        <p:txBody>
          <a:bodyPr/>
          <a:lstStyle/>
          <a:p>
            <a:pPr eaLnBrk="1" hangingPunct="1"/>
            <a:endParaRPr lang="en-US"/>
          </a:p>
        </p:txBody>
      </p:sp>
      <p:pic>
        <p:nvPicPr>
          <p:cNvPr id="123907" name="Picture 3"/>
          <p:cNvPicPr>
            <a:picLocks noChangeAspect="1"/>
          </p:cNvPicPr>
          <p:nvPr/>
        </p:nvPicPr>
        <p:blipFill>
          <a:blip r:embed="rId2"/>
          <a:srcRect/>
          <a:stretch>
            <a:fillRect/>
          </a:stretch>
        </p:blipFill>
        <p:spPr bwMode="auto">
          <a:xfrm>
            <a:off x="2057400" y="-25400"/>
            <a:ext cx="7175500" cy="7177088"/>
          </a:xfrm>
          <a:prstGeom prst="rect">
            <a:avLst/>
          </a:prstGeom>
          <a:noFill/>
          <a:ln w="9525">
            <a:noFill/>
            <a:miter lim="800000"/>
            <a:headEnd/>
            <a:tailEnd/>
          </a:ln>
        </p:spPr>
      </p:pic>
    </p:spTree>
  </p:cSld>
  <p:clrMapOvr>
    <a:masterClrMapping/>
  </p:clrMapOvr>
  <p:transition spd="slow">
    <p:split orient="vert"/>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Rectangle 2"/>
          <p:cNvSpPr>
            <a:spLocks noGrp="1" noChangeArrowheads="1"/>
          </p:cNvSpPr>
          <p:nvPr>
            <p:ph type="title"/>
          </p:nvPr>
        </p:nvSpPr>
        <p:spPr>
          <a:xfrm>
            <a:off x="1241425" y="96838"/>
            <a:ext cx="9542463" cy="1412875"/>
          </a:xfrm>
        </p:spPr>
        <p:txBody>
          <a:bodyPr/>
          <a:lstStyle/>
          <a:p>
            <a:pPr eaLnBrk="1" hangingPunct="1"/>
            <a:r>
              <a:rPr lang="en-US" altLang="en-US"/>
              <a:t>Key to the Periodic Table</a:t>
            </a:r>
          </a:p>
        </p:txBody>
      </p:sp>
      <p:pic>
        <p:nvPicPr>
          <p:cNvPr id="51205" name="Picture 5"/>
          <p:cNvPicPr>
            <a:picLocks noGrp="1" noChangeAspect="1" noChangeArrowheads="1"/>
          </p:cNvPicPr>
          <p:nvPr>
            <p:ph sz="half" idx="1"/>
          </p:nvPr>
        </p:nvPicPr>
        <p:blipFill>
          <a:blip r:embed="rId2"/>
          <a:srcRect/>
          <a:stretch>
            <a:fillRect/>
          </a:stretch>
        </p:blipFill>
        <p:spPr>
          <a:xfrm>
            <a:off x="2471738" y="2138363"/>
            <a:ext cx="3754437" cy="3798887"/>
          </a:xfrm>
        </p:spPr>
      </p:pic>
      <p:sp>
        <p:nvSpPr>
          <p:cNvPr id="51203" name="Rectangle 3"/>
          <p:cNvSpPr>
            <a:spLocks noGrp="1" noChangeArrowheads="1"/>
          </p:cNvSpPr>
          <p:nvPr>
            <p:ph type="body" sz="half" idx="2"/>
          </p:nvPr>
        </p:nvSpPr>
        <p:spPr>
          <a:xfrm>
            <a:off x="6473825" y="685800"/>
            <a:ext cx="5003800" cy="5943600"/>
          </a:xfrm>
        </p:spPr>
        <p:txBody>
          <a:bodyPr/>
          <a:lstStyle/>
          <a:p>
            <a:pPr eaLnBrk="1" hangingPunct="1">
              <a:lnSpc>
                <a:spcPct val="80000"/>
              </a:lnSpc>
            </a:pPr>
            <a:r>
              <a:rPr lang="en-US" altLang="en-US" sz="2800"/>
              <a:t>Elements are organized on the table according to their atomic number, usually found near the top of the square.</a:t>
            </a:r>
          </a:p>
          <a:p>
            <a:pPr lvl="1" eaLnBrk="1" hangingPunct="1">
              <a:lnSpc>
                <a:spcPct val="80000"/>
              </a:lnSpc>
            </a:pPr>
            <a:r>
              <a:rPr lang="en-US" altLang="en-US" sz="2800"/>
              <a:t>The atomic number refers to how many protons an atom of that element has.</a:t>
            </a:r>
          </a:p>
          <a:p>
            <a:pPr lvl="1" eaLnBrk="1" hangingPunct="1">
              <a:lnSpc>
                <a:spcPct val="80000"/>
              </a:lnSpc>
            </a:pPr>
            <a:r>
              <a:rPr lang="en-US" altLang="en-US" sz="2800"/>
              <a:t>For instance, hydrogen has 1 proton, so it’s atomic number is 1.</a:t>
            </a:r>
          </a:p>
          <a:p>
            <a:pPr lvl="1" eaLnBrk="1" hangingPunct="1">
              <a:lnSpc>
                <a:spcPct val="80000"/>
              </a:lnSpc>
            </a:pPr>
            <a:r>
              <a:rPr lang="en-US" altLang="en-US" sz="2800"/>
              <a:t>The atomic number is unique to that element.</a:t>
            </a:r>
          </a:p>
          <a:p>
            <a:pPr lvl="1" eaLnBrk="1" hangingPunct="1">
              <a:lnSpc>
                <a:spcPct val="80000"/>
              </a:lnSpc>
            </a:pPr>
            <a:r>
              <a:rPr lang="en-US" altLang="en-US" sz="2800"/>
              <a:t> No two elements have the same atomic number.</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afterEffect">
                                  <p:stCondLst>
                                    <p:cond delay="0"/>
                                  </p:stCondLst>
                                  <p:childTnLst>
                                    <p:set>
                                      <p:cBhvr>
                                        <p:cTn id="6" dur="1" fill="hold">
                                          <p:stCondLst>
                                            <p:cond delay="0"/>
                                          </p:stCondLst>
                                        </p:cTn>
                                        <p:tgtEl>
                                          <p:spTgt spid="51205"/>
                                        </p:tgtEl>
                                        <p:attrNameLst>
                                          <p:attrName>style.visibility</p:attrName>
                                        </p:attrNameLst>
                                      </p:cBhvr>
                                      <p:to>
                                        <p:strVal val="visible"/>
                                      </p:to>
                                    </p:set>
                                    <p:anim calcmode="lin" valueType="num">
                                      <p:cBhvr>
                                        <p:cTn id="7" dur="1000" fill="hold"/>
                                        <p:tgtEl>
                                          <p:spTgt spid="51205"/>
                                        </p:tgtEl>
                                        <p:attrNameLst>
                                          <p:attrName>ppt_w</p:attrName>
                                        </p:attrNameLst>
                                      </p:cBhvr>
                                      <p:tavLst>
                                        <p:tav tm="0">
                                          <p:val>
                                            <p:fltVal val="0"/>
                                          </p:val>
                                        </p:tav>
                                        <p:tav tm="100000">
                                          <p:val>
                                            <p:strVal val="#ppt_w"/>
                                          </p:val>
                                        </p:tav>
                                      </p:tavLst>
                                    </p:anim>
                                    <p:anim calcmode="lin" valueType="num">
                                      <p:cBhvr>
                                        <p:cTn id="8" dur="1000" fill="hold"/>
                                        <p:tgtEl>
                                          <p:spTgt spid="51205"/>
                                        </p:tgtEl>
                                        <p:attrNameLst>
                                          <p:attrName>ppt_h</p:attrName>
                                        </p:attrNameLst>
                                      </p:cBhvr>
                                      <p:tavLst>
                                        <p:tav tm="0">
                                          <p:val>
                                            <p:fltVal val="0"/>
                                          </p:val>
                                        </p:tav>
                                        <p:tav tm="100000">
                                          <p:val>
                                            <p:strVal val="#ppt_h"/>
                                          </p:val>
                                        </p:tav>
                                      </p:tavLst>
                                    </p:anim>
                                    <p:anim calcmode="lin" valueType="num">
                                      <p:cBhvr>
                                        <p:cTn id="9" dur="1000" fill="hold"/>
                                        <p:tgtEl>
                                          <p:spTgt spid="5120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51205"/>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42" presetClass="entr" presetSubtype="0" fill="hold" grpId="0" nodeType="afterEffect">
                                  <p:stCondLst>
                                    <p:cond delay="0"/>
                                  </p:stCondLst>
                                  <p:childTnLst>
                                    <p:set>
                                      <p:cBhvr>
                                        <p:cTn id="13" dur="1" fill="hold">
                                          <p:stCondLst>
                                            <p:cond delay="0"/>
                                          </p:stCondLst>
                                        </p:cTn>
                                        <p:tgtEl>
                                          <p:spTgt spid="51203">
                                            <p:txEl>
                                              <p:pRg st="0" end="0"/>
                                            </p:txEl>
                                          </p:spTgt>
                                        </p:tgtEl>
                                        <p:attrNameLst>
                                          <p:attrName>style.visibility</p:attrName>
                                        </p:attrNameLst>
                                      </p:cBhvr>
                                      <p:to>
                                        <p:strVal val="visible"/>
                                      </p:to>
                                    </p:set>
                                    <p:animEffect transition="in" filter="fade">
                                      <p:cBhvr>
                                        <p:cTn id="14" dur="1000"/>
                                        <p:tgtEl>
                                          <p:spTgt spid="51203">
                                            <p:txEl>
                                              <p:pRg st="0" end="0"/>
                                            </p:txEl>
                                          </p:spTgt>
                                        </p:tgtEl>
                                      </p:cBhvr>
                                    </p:animEffect>
                                    <p:anim calcmode="lin" valueType="num">
                                      <p:cBhvr>
                                        <p:cTn id="15" dur="1000" fill="hold"/>
                                        <p:tgtEl>
                                          <p:spTgt spid="5120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1203">
                                            <p:txEl>
                                              <p:pRg st="0" end="0"/>
                                            </p:txEl>
                                          </p:spTgt>
                                        </p:tgtEl>
                                        <p:attrNameLst>
                                          <p:attrName>ppt_y</p:attrName>
                                        </p:attrNameLst>
                                      </p:cBhvr>
                                      <p:tavLst>
                                        <p:tav tm="0">
                                          <p:val>
                                            <p:strVal val="#ppt_y+.1"/>
                                          </p:val>
                                        </p:tav>
                                        <p:tav tm="100000">
                                          <p:val>
                                            <p:strVal val="#ppt_y"/>
                                          </p:val>
                                        </p:tav>
                                      </p:tavLst>
                                    </p:anim>
                                  </p:childTnLst>
                                </p:cTn>
                              </p:par>
                            </p:childTnLst>
                          </p:cTn>
                        </p:par>
                        <p:par>
                          <p:cTn id="17" fill="hold" nodeType="afterGroup">
                            <p:stCondLst>
                              <p:cond delay="2000"/>
                            </p:stCondLst>
                            <p:childTnLst>
                              <p:par>
                                <p:cTn id="18" presetID="42" presetClass="entr" presetSubtype="0" fill="hold" grpId="0" nodeType="afterEffect">
                                  <p:stCondLst>
                                    <p:cond delay="0"/>
                                  </p:stCondLst>
                                  <p:childTnLst>
                                    <p:set>
                                      <p:cBhvr>
                                        <p:cTn id="19" dur="1" fill="hold">
                                          <p:stCondLst>
                                            <p:cond delay="0"/>
                                          </p:stCondLst>
                                        </p:cTn>
                                        <p:tgtEl>
                                          <p:spTgt spid="51203">
                                            <p:txEl>
                                              <p:pRg st="1" end="1"/>
                                            </p:txEl>
                                          </p:spTgt>
                                        </p:tgtEl>
                                        <p:attrNameLst>
                                          <p:attrName>style.visibility</p:attrName>
                                        </p:attrNameLst>
                                      </p:cBhvr>
                                      <p:to>
                                        <p:strVal val="visible"/>
                                      </p:to>
                                    </p:set>
                                    <p:animEffect transition="in" filter="fade">
                                      <p:cBhvr>
                                        <p:cTn id="20" dur="1000"/>
                                        <p:tgtEl>
                                          <p:spTgt spid="51203">
                                            <p:txEl>
                                              <p:pRg st="1" end="1"/>
                                            </p:txEl>
                                          </p:spTgt>
                                        </p:tgtEl>
                                      </p:cBhvr>
                                    </p:animEffect>
                                    <p:anim calcmode="lin" valueType="num">
                                      <p:cBhvr>
                                        <p:cTn id="21" dur="1000" fill="hold"/>
                                        <p:tgtEl>
                                          <p:spTgt spid="5120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51203">
                                            <p:txEl>
                                              <p:pRg st="1" end="1"/>
                                            </p:txEl>
                                          </p:spTgt>
                                        </p:tgtEl>
                                        <p:attrNameLst>
                                          <p:attrName>ppt_y</p:attrName>
                                        </p:attrNameLst>
                                      </p:cBhvr>
                                      <p:tavLst>
                                        <p:tav tm="0">
                                          <p:val>
                                            <p:strVal val="#ppt_y+.1"/>
                                          </p:val>
                                        </p:tav>
                                        <p:tav tm="100000">
                                          <p:val>
                                            <p:strVal val="#ppt_y"/>
                                          </p:val>
                                        </p:tav>
                                      </p:tavLst>
                                    </p:anim>
                                  </p:childTnLst>
                                </p:cTn>
                              </p:par>
                            </p:childTnLst>
                          </p:cTn>
                        </p:par>
                        <p:par>
                          <p:cTn id="23" fill="hold" nodeType="afterGroup">
                            <p:stCondLst>
                              <p:cond delay="3000"/>
                            </p:stCondLst>
                            <p:childTnLst>
                              <p:par>
                                <p:cTn id="24" presetID="42" presetClass="entr" presetSubtype="0" fill="hold" grpId="0" nodeType="afterEffect">
                                  <p:stCondLst>
                                    <p:cond delay="0"/>
                                  </p:stCondLst>
                                  <p:childTnLst>
                                    <p:set>
                                      <p:cBhvr>
                                        <p:cTn id="25" dur="1" fill="hold">
                                          <p:stCondLst>
                                            <p:cond delay="0"/>
                                          </p:stCondLst>
                                        </p:cTn>
                                        <p:tgtEl>
                                          <p:spTgt spid="51203">
                                            <p:txEl>
                                              <p:pRg st="2" end="2"/>
                                            </p:txEl>
                                          </p:spTgt>
                                        </p:tgtEl>
                                        <p:attrNameLst>
                                          <p:attrName>style.visibility</p:attrName>
                                        </p:attrNameLst>
                                      </p:cBhvr>
                                      <p:to>
                                        <p:strVal val="visible"/>
                                      </p:to>
                                    </p:set>
                                    <p:animEffect transition="in" filter="fade">
                                      <p:cBhvr>
                                        <p:cTn id="26" dur="1000"/>
                                        <p:tgtEl>
                                          <p:spTgt spid="51203">
                                            <p:txEl>
                                              <p:pRg st="2" end="2"/>
                                            </p:txEl>
                                          </p:spTgt>
                                        </p:tgtEl>
                                      </p:cBhvr>
                                    </p:animEffect>
                                    <p:anim calcmode="lin" valueType="num">
                                      <p:cBhvr>
                                        <p:cTn id="27" dur="1000" fill="hold"/>
                                        <p:tgtEl>
                                          <p:spTgt spid="5120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1203">
                                            <p:txEl>
                                              <p:pRg st="2" end="2"/>
                                            </p:txEl>
                                          </p:spTgt>
                                        </p:tgtEl>
                                        <p:attrNameLst>
                                          <p:attrName>ppt_y</p:attrName>
                                        </p:attrNameLst>
                                      </p:cBhvr>
                                      <p:tavLst>
                                        <p:tav tm="0">
                                          <p:val>
                                            <p:strVal val="#ppt_y+.1"/>
                                          </p:val>
                                        </p:tav>
                                        <p:tav tm="100000">
                                          <p:val>
                                            <p:strVal val="#ppt_y"/>
                                          </p:val>
                                        </p:tav>
                                      </p:tavLst>
                                    </p:anim>
                                  </p:childTnLst>
                                </p:cTn>
                              </p:par>
                            </p:childTnLst>
                          </p:cTn>
                        </p:par>
                        <p:par>
                          <p:cTn id="29" fill="hold" nodeType="afterGroup">
                            <p:stCondLst>
                              <p:cond delay="4000"/>
                            </p:stCondLst>
                            <p:childTnLst>
                              <p:par>
                                <p:cTn id="30" presetID="42" presetClass="entr" presetSubtype="0" fill="hold" grpId="0" nodeType="afterEffect">
                                  <p:stCondLst>
                                    <p:cond delay="0"/>
                                  </p:stCondLst>
                                  <p:childTnLst>
                                    <p:set>
                                      <p:cBhvr>
                                        <p:cTn id="31" dur="1" fill="hold">
                                          <p:stCondLst>
                                            <p:cond delay="0"/>
                                          </p:stCondLst>
                                        </p:cTn>
                                        <p:tgtEl>
                                          <p:spTgt spid="51203">
                                            <p:txEl>
                                              <p:pRg st="3" end="3"/>
                                            </p:txEl>
                                          </p:spTgt>
                                        </p:tgtEl>
                                        <p:attrNameLst>
                                          <p:attrName>style.visibility</p:attrName>
                                        </p:attrNameLst>
                                      </p:cBhvr>
                                      <p:to>
                                        <p:strVal val="visible"/>
                                      </p:to>
                                    </p:set>
                                    <p:animEffect transition="in" filter="fade">
                                      <p:cBhvr>
                                        <p:cTn id="32" dur="1000"/>
                                        <p:tgtEl>
                                          <p:spTgt spid="51203">
                                            <p:txEl>
                                              <p:pRg st="3" end="3"/>
                                            </p:txEl>
                                          </p:spTgt>
                                        </p:tgtEl>
                                      </p:cBhvr>
                                    </p:animEffect>
                                    <p:anim calcmode="lin" valueType="num">
                                      <p:cBhvr>
                                        <p:cTn id="33" dur="1000" fill="hold"/>
                                        <p:tgtEl>
                                          <p:spTgt spid="5120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51203">
                                            <p:txEl>
                                              <p:pRg st="3" end="3"/>
                                            </p:txEl>
                                          </p:spTgt>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51203">
                                            <p:txEl>
                                              <p:pRg st="4" end="4"/>
                                            </p:txEl>
                                          </p:spTgt>
                                        </p:tgtEl>
                                        <p:attrNameLst>
                                          <p:attrName>style.visibility</p:attrName>
                                        </p:attrNameLst>
                                      </p:cBhvr>
                                      <p:to>
                                        <p:strVal val="visible"/>
                                      </p:to>
                                    </p:set>
                                    <p:animEffect transition="in" filter="fade">
                                      <p:cBhvr>
                                        <p:cTn id="37" dur="1000"/>
                                        <p:tgtEl>
                                          <p:spTgt spid="51203">
                                            <p:txEl>
                                              <p:pRg st="4" end="4"/>
                                            </p:txEl>
                                          </p:spTgt>
                                        </p:tgtEl>
                                      </p:cBhvr>
                                    </p:animEffect>
                                    <p:anim calcmode="lin" valueType="num">
                                      <p:cBhvr>
                                        <p:cTn id="38" dur="1000" fill="hold"/>
                                        <p:tgtEl>
                                          <p:spTgt spid="5120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5120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1" name="Rectangle 2"/>
          <p:cNvSpPr>
            <a:spLocks noGrp="1" noChangeArrowheads="1"/>
          </p:cNvSpPr>
          <p:nvPr>
            <p:ph type="title"/>
          </p:nvPr>
        </p:nvSpPr>
        <p:spPr>
          <a:xfrm>
            <a:off x="1241425" y="96838"/>
            <a:ext cx="9542463" cy="1412875"/>
          </a:xfrm>
        </p:spPr>
        <p:txBody>
          <a:bodyPr/>
          <a:lstStyle/>
          <a:p>
            <a:pPr eaLnBrk="1" hangingPunct="1"/>
            <a:r>
              <a:rPr lang="en-US" altLang="en-US"/>
              <a:t>What’s in a square?</a:t>
            </a:r>
          </a:p>
        </p:txBody>
      </p:sp>
      <p:sp>
        <p:nvSpPr>
          <p:cNvPr id="52227" name="Rectangle 3"/>
          <p:cNvSpPr>
            <a:spLocks noGrp="1" noChangeArrowheads="1"/>
          </p:cNvSpPr>
          <p:nvPr>
            <p:ph type="body" sz="half" idx="1"/>
          </p:nvPr>
        </p:nvSpPr>
        <p:spPr>
          <a:xfrm>
            <a:off x="1265238" y="1981200"/>
            <a:ext cx="5005387" cy="4114800"/>
          </a:xfrm>
        </p:spPr>
        <p:txBody>
          <a:bodyPr rtlCol="0">
            <a:normAutofit lnSpcReduction="10000"/>
          </a:bodyPr>
          <a:lstStyle/>
          <a:p>
            <a:pPr marL="274320" indent="-274320" eaLnBrk="1" fontAlgn="auto" hangingPunct="1">
              <a:spcAft>
                <a:spcPts val="0"/>
              </a:spcAft>
              <a:buFont typeface="Arial" pitchFamily="34" charset="0"/>
              <a:buChar char="▪"/>
              <a:defRPr/>
            </a:pPr>
            <a:r>
              <a:rPr lang="en-US" altLang="en-US" sz="2800" b="1" dirty="0"/>
              <a:t>Different periodic tables can include various bits of information, but usually:</a:t>
            </a:r>
          </a:p>
          <a:p>
            <a:pPr lvl="1" indent="-274320" eaLnBrk="1" fontAlgn="auto" hangingPunct="1">
              <a:spcAft>
                <a:spcPts val="0"/>
              </a:spcAft>
              <a:buFont typeface="Arial" pitchFamily="34" charset="0"/>
              <a:buChar char="▪"/>
              <a:defRPr/>
            </a:pPr>
            <a:r>
              <a:rPr lang="en-US" altLang="en-US" sz="2800" b="1" dirty="0"/>
              <a:t>atomic number</a:t>
            </a:r>
          </a:p>
          <a:p>
            <a:pPr lvl="1" indent="-274320" eaLnBrk="1" fontAlgn="auto" hangingPunct="1">
              <a:spcAft>
                <a:spcPts val="0"/>
              </a:spcAft>
              <a:buFont typeface="Arial" pitchFamily="34" charset="0"/>
              <a:buChar char="▪"/>
              <a:defRPr/>
            </a:pPr>
            <a:r>
              <a:rPr lang="en-US" altLang="en-US" sz="2800" b="1" dirty="0"/>
              <a:t>symbol</a:t>
            </a:r>
          </a:p>
          <a:p>
            <a:pPr lvl="1" indent="-274320" eaLnBrk="1" fontAlgn="auto" hangingPunct="1">
              <a:spcAft>
                <a:spcPts val="0"/>
              </a:spcAft>
              <a:buFont typeface="Arial" pitchFamily="34" charset="0"/>
              <a:buChar char="▪"/>
              <a:defRPr/>
            </a:pPr>
            <a:r>
              <a:rPr lang="en-US" altLang="en-US" sz="2800" b="1" dirty="0"/>
              <a:t>atomic mass</a:t>
            </a:r>
          </a:p>
          <a:p>
            <a:pPr lvl="1" indent="-274320" eaLnBrk="1" fontAlgn="auto" hangingPunct="1">
              <a:spcAft>
                <a:spcPts val="0"/>
              </a:spcAft>
              <a:buFont typeface="Arial" pitchFamily="34" charset="0"/>
              <a:buChar char="▪"/>
              <a:defRPr/>
            </a:pPr>
            <a:r>
              <a:rPr lang="en-US" altLang="en-US" sz="2800" b="1" dirty="0"/>
              <a:t>number of valence electrons</a:t>
            </a:r>
          </a:p>
          <a:p>
            <a:pPr lvl="1" indent="-274320" eaLnBrk="1" fontAlgn="auto" hangingPunct="1">
              <a:spcAft>
                <a:spcPts val="0"/>
              </a:spcAft>
              <a:buFont typeface="Arial" pitchFamily="34" charset="0"/>
              <a:buChar char="▪"/>
              <a:defRPr/>
            </a:pPr>
            <a:r>
              <a:rPr lang="en-US" altLang="en-US" sz="2800" b="1" dirty="0"/>
              <a:t>state of matter at room temperature.</a:t>
            </a:r>
          </a:p>
        </p:txBody>
      </p:sp>
      <p:graphicFrame>
        <p:nvGraphicFramePr>
          <p:cNvPr id="52230" name="Object 8"/>
          <p:cNvGraphicFramePr>
            <a:graphicFrameLocks noGrp="1" noChangeAspect="1"/>
          </p:cNvGraphicFramePr>
          <p:nvPr>
            <p:ph sz="half" idx="2"/>
          </p:nvPr>
        </p:nvGraphicFramePr>
        <p:xfrm>
          <a:off x="6867525" y="2608263"/>
          <a:ext cx="2816225" cy="2849562"/>
        </p:xfrm>
        <a:graphic>
          <a:graphicData uri="http://schemas.openxmlformats.org/presentationml/2006/ole">
            <mc:AlternateContent xmlns:mc="http://schemas.openxmlformats.org/markup-compatibility/2006">
              <mc:Choice xmlns:v="urn:schemas-microsoft-com:vml" Requires="v">
                <p:oleObj name="Bitmap Image" r:id="rId2" imgW="4057143" imgH="4105848" progId="PBrush">
                  <p:embed/>
                </p:oleObj>
              </mc:Choice>
              <mc:Fallback>
                <p:oleObj name="Bitmap Image" r:id="rId2" imgW="4057143" imgH="4105848" progId="PBrush">
                  <p:embed/>
                  <p:pic>
                    <p:nvPicPr>
                      <p:cNvPr id="52230" name="Object 8"/>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7525" y="2608263"/>
                        <a:ext cx="2816225" cy="28495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nodeType="afterEffect">
                                  <p:stCondLst>
                                    <p:cond delay="0"/>
                                  </p:stCondLst>
                                  <p:childTnLst>
                                    <p:set>
                                      <p:cBhvr>
                                        <p:cTn id="6" dur="1" fill="hold">
                                          <p:stCondLst>
                                            <p:cond delay="0"/>
                                          </p:stCondLst>
                                        </p:cTn>
                                        <p:tgtEl>
                                          <p:spTgt spid="52230"/>
                                        </p:tgtEl>
                                        <p:attrNameLst>
                                          <p:attrName>style.visibility</p:attrName>
                                        </p:attrNameLst>
                                      </p:cBhvr>
                                      <p:to>
                                        <p:strVal val="visible"/>
                                      </p:to>
                                    </p:set>
                                    <p:animEffect transition="in" filter="fade">
                                      <p:cBhvr>
                                        <p:cTn id="7" dur="2000"/>
                                        <p:tgtEl>
                                          <p:spTgt spid="52230"/>
                                        </p:tgtEl>
                                      </p:cBhvr>
                                    </p:animEffect>
                                    <p:anim calcmode="lin" valueType="num">
                                      <p:cBhvr>
                                        <p:cTn id="8" dur="2000" fill="hold"/>
                                        <p:tgtEl>
                                          <p:spTgt spid="52230"/>
                                        </p:tgtEl>
                                        <p:attrNameLst>
                                          <p:attrName>style.rotation</p:attrName>
                                        </p:attrNameLst>
                                      </p:cBhvr>
                                      <p:tavLst>
                                        <p:tav tm="0">
                                          <p:val>
                                            <p:fltVal val="720"/>
                                          </p:val>
                                        </p:tav>
                                        <p:tav tm="100000">
                                          <p:val>
                                            <p:fltVal val="0"/>
                                          </p:val>
                                        </p:tav>
                                      </p:tavLst>
                                    </p:anim>
                                    <p:anim calcmode="lin" valueType="num">
                                      <p:cBhvr>
                                        <p:cTn id="9" dur="2000" fill="hold"/>
                                        <p:tgtEl>
                                          <p:spTgt spid="52230"/>
                                        </p:tgtEl>
                                        <p:attrNameLst>
                                          <p:attrName>ppt_h</p:attrName>
                                        </p:attrNameLst>
                                      </p:cBhvr>
                                      <p:tavLst>
                                        <p:tav tm="0">
                                          <p:val>
                                            <p:fltVal val="0"/>
                                          </p:val>
                                        </p:tav>
                                        <p:tav tm="100000">
                                          <p:val>
                                            <p:strVal val="#ppt_h"/>
                                          </p:val>
                                        </p:tav>
                                      </p:tavLst>
                                    </p:anim>
                                    <p:anim calcmode="lin" valueType="num">
                                      <p:cBhvr>
                                        <p:cTn id="10" dur="2000" fill="hold"/>
                                        <p:tgtEl>
                                          <p:spTgt spid="52230"/>
                                        </p:tgtEl>
                                        <p:attrNameLst>
                                          <p:attrName>ppt_w</p:attrName>
                                        </p:attrNameLst>
                                      </p:cBhvr>
                                      <p:tavLst>
                                        <p:tav tm="0">
                                          <p:val>
                                            <p:fltVal val="0"/>
                                          </p:val>
                                        </p:tav>
                                        <p:tav tm="100000">
                                          <p:val>
                                            <p:strVal val="#ppt_w"/>
                                          </p:val>
                                        </p:tav>
                                      </p:tavLst>
                                    </p:anim>
                                  </p:childTnLst>
                                </p:cTn>
                              </p:par>
                            </p:childTnLst>
                          </p:cTn>
                        </p:par>
                        <p:par>
                          <p:cTn id="11" fill="hold" nodeType="afterGroup">
                            <p:stCondLst>
                              <p:cond delay="2000"/>
                            </p:stCondLst>
                            <p:childTnLst>
                              <p:par>
                                <p:cTn id="12" presetID="37" presetClass="entr" presetSubtype="0" fill="hold" grpId="0" nodeType="afterEffect">
                                  <p:stCondLst>
                                    <p:cond delay="0"/>
                                  </p:stCondLst>
                                  <p:childTnLst>
                                    <p:set>
                                      <p:cBhvr>
                                        <p:cTn id="13" dur="1" fill="hold">
                                          <p:stCondLst>
                                            <p:cond delay="0"/>
                                          </p:stCondLst>
                                        </p:cTn>
                                        <p:tgtEl>
                                          <p:spTgt spid="52227">
                                            <p:txEl>
                                              <p:pRg st="0" end="0"/>
                                            </p:txEl>
                                          </p:spTgt>
                                        </p:tgtEl>
                                        <p:attrNameLst>
                                          <p:attrName>style.visibility</p:attrName>
                                        </p:attrNameLst>
                                      </p:cBhvr>
                                      <p:to>
                                        <p:strVal val="visible"/>
                                      </p:to>
                                    </p:set>
                                    <p:animEffect transition="in" filter="fade">
                                      <p:cBhvr>
                                        <p:cTn id="14" dur="1000"/>
                                        <p:tgtEl>
                                          <p:spTgt spid="52227">
                                            <p:txEl>
                                              <p:pRg st="0" end="0"/>
                                            </p:txEl>
                                          </p:spTgt>
                                        </p:tgtEl>
                                      </p:cBhvr>
                                    </p:animEffect>
                                    <p:anim calcmode="lin" valueType="num">
                                      <p:cBhvr>
                                        <p:cTn id="15" dur="10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52227">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52227">
                                            <p:txEl>
                                              <p:pRg st="0" end="0"/>
                                            </p:txEl>
                                          </p:spTgt>
                                        </p:tgtEl>
                                        <p:attrNameLst>
                                          <p:attrName>ppt_y</p:attrName>
                                        </p:attrNameLst>
                                      </p:cBhvr>
                                      <p:tavLst>
                                        <p:tav tm="0">
                                          <p:val>
                                            <p:strVal val="#ppt_y-.03"/>
                                          </p:val>
                                        </p:tav>
                                        <p:tav tm="100000">
                                          <p:val>
                                            <p:strVal val="#ppt_y"/>
                                          </p:val>
                                        </p:tav>
                                      </p:tavLst>
                                    </p:anim>
                                  </p:childTnLst>
                                </p:cTn>
                              </p:par>
                            </p:childTnLst>
                          </p:cTn>
                        </p:par>
                        <p:par>
                          <p:cTn id="18" fill="hold" nodeType="afterGroup">
                            <p:stCondLst>
                              <p:cond delay="3000"/>
                            </p:stCondLst>
                            <p:childTnLst>
                              <p:par>
                                <p:cTn id="19" presetID="37" presetClass="entr" presetSubtype="0" fill="hold" grpId="0" nodeType="afterEffect">
                                  <p:stCondLst>
                                    <p:cond delay="0"/>
                                  </p:stCondLst>
                                  <p:childTnLst>
                                    <p:set>
                                      <p:cBhvr>
                                        <p:cTn id="20" dur="1" fill="hold">
                                          <p:stCondLst>
                                            <p:cond delay="0"/>
                                          </p:stCondLst>
                                        </p:cTn>
                                        <p:tgtEl>
                                          <p:spTgt spid="52227">
                                            <p:txEl>
                                              <p:pRg st="1" end="1"/>
                                            </p:txEl>
                                          </p:spTgt>
                                        </p:tgtEl>
                                        <p:attrNameLst>
                                          <p:attrName>style.visibility</p:attrName>
                                        </p:attrNameLst>
                                      </p:cBhvr>
                                      <p:to>
                                        <p:strVal val="visible"/>
                                      </p:to>
                                    </p:set>
                                    <p:animEffect transition="in" filter="fade">
                                      <p:cBhvr>
                                        <p:cTn id="21" dur="1000"/>
                                        <p:tgtEl>
                                          <p:spTgt spid="52227">
                                            <p:txEl>
                                              <p:pRg st="1" end="1"/>
                                            </p:txEl>
                                          </p:spTgt>
                                        </p:tgtEl>
                                      </p:cBhvr>
                                    </p:animEffect>
                                    <p:anim calcmode="lin" valueType="num">
                                      <p:cBhvr>
                                        <p:cTn id="22" dur="10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52227">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52227">
                                            <p:txEl>
                                              <p:pRg st="1" end="1"/>
                                            </p:txEl>
                                          </p:spTgt>
                                        </p:tgtEl>
                                        <p:attrNameLst>
                                          <p:attrName>ppt_y</p:attrName>
                                        </p:attrNameLst>
                                      </p:cBhvr>
                                      <p:tavLst>
                                        <p:tav tm="0">
                                          <p:val>
                                            <p:strVal val="#ppt_y-.03"/>
                                          </p:val>
                                        </p:tav>
                                        <p:tav tm="100000">
                                          <p:val>
                                            <p:strVal val="#ppt_y"/>
                                          </p:val>
                                        </p:tav>
                                      </p:tavLst>
                                    </p:anim>
                                  </p:childTnLst>
                                </p:cTn>
                              </p:par>
                            </p:childTnLst>
                          </p:cTn>
                        </p:par>
                        <p:par>
                          <p:cTn id="25" fill="hold" nodeType="afterGroup">
                            <p:stCondLst>
                              <p:cond delay="4000"/>
                            </p:stCondLst>
                            <p:childTnLst>
                              <p:par>
                                <p:cTn id="26" presetID="37" presetClass="entr" presetSubtype="0" fill="hold" grpId="0" nodeType="afterEffect">
                                  <p:stCondLst>
                                    <p:cond delay="0"/>
                                  </p:stCondLst>
                                  <p:childTnLst>
                                    <p:set>
                                      <p:cBhvr>
                                        <p:cTn id="27" dur="1" fill="hold">
                                          <p:stCondLst>
                                            <p:cond delay="0"/>
                                          </p:stCondLst>
                                        </p:cTn>
                                        <p:tgtEl>
                                          <p:spTgt spid="52227">
                                            <p:txEl>
                                              <p:pRg st="2" end="2"/>
                                            </p:txEl>
                                          </p:spTgt>
                                        </p:tgtEl>
                                        <p:attrNameLst>
                                          <p:attrName>style.visibility</p:attrName>
                                        </p:attrNameLst>
                                      </p:cBhvr>
                                      <p:to>
                                        <p:strVal val="visible"/>
                                      </p:to>
                                    </p:set>
                                    <p:animEffect transition="in" filter="fade">
                                      <p:cBhvr>
                                        <p:cTn id="28" dur="1000"/>
                                        <p:tgtEl>
                                          <p:spTgt spid="52227">
                                            <p:txEl>
                                              <p:pRg st="2" end="2"/>
                                            </p:txEl>
                                          </p:spTgt>
                                        </p:tgtEl>
                                      </p:cBhvr>
                                    </p:animEffect>
                                    <p:anim calcmode="lin" valueType="num">
                                      <p:cBhvr>
                                        <p:cTn id="29" dur="10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52227">
                                            <p:txEl>
                                              <p:pRg st="2" end="2"/>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52227">
                                            <p:txEl>
                                              <p:pRg st="2" end="2"/>
                                            </p:txEl>
                                          </p:spTgt>
                                        </p:tgtEl>
                                        <p:attrNameLst>
                                          <p:attrName>ppt_y</p:attrName>
                                        </p:attrNameLst>
                                      </p:cBhvr>
                                      <p:tavLst>
                                        <p:tav tm="0">
                                          <p:val>
                                            <p:strVal val="#ppt_y-.03"/>
                                          </p:val>
                                        </p:tav>
                                        <p:tav tm="100000">
                                          <p:val>
                                            <p:strVal val="#ppt_y"/>
                                          </p:val>
                                        </p:tav>
                                      </p:tavLst>
                                    </p:anim>
                                  </p:childTnLst>
                                </p:cTn>
                              </p:par>
                            </p:childTnLst>
                          </p:cTn>
                        </p:par>
                        <p:par>
                          <p:cTn id="32" fill="hold" nodeType="afterGroup">
                            <p:stCondLst>
                              <p:cond delay="5000"/>
                            </p:stCondLst>
                            <p:childTnLst>
                              <p:par>
                                <p:cTn id="33" presetID="37" presetClass="entr" presetSubtype="0" fill="hold" grpId="0" nodeType="afterEffect">
                                  <p:stCondLst>
                                    <p:cond delay="0"/>
                                  </p:stCondLst>
                                  <p:childTnLst>
                                    <p:set>
                                      <p:cBhvr>
                                        <p:cTn id="34" dur="1" fill="hold">
                                          <p:stCondLst>
                                            <p:cond delay="0"/>
                                          </p:stCondLst>
                                        </p:cTn>
                                        <p:tgtEl>
                                          <p:spTgt spid="52227">
                                            <p:txEl>
                                              <p:pRg st="3" end="3"/>
                                            </p:txEl>
                                          </p:spTgt>
                                        </p:tgtEl>
                                        <p:attrNameLst>
                                          <p:attrName>style.visibility</p:attrName>
                                        </p:attrNameLst>
                                      </p:cBhvr>
                                      <p:to>
                                        <p:strVal val="visible"/>
                                      </p:to>
                                    </p:set>
                                    <p:animEffect transition="in" filter="fade">
                                      <p:cBhvr>
                                        <p:cTn id="35" dur="1000"/>
                                        <p:tgtEl>
                                          <p:spTgt spid="52227">
                                            <p:txEl>
                                              <p:pRg st="3" end="3"/>
                                            </p:txEl>
                                          </p:spTgt>
                                        </p:tgtEl>
                                      </p:cBhvr>
                                    </p:animEffect>
                                    <p:anim calcmode="lin" valueType="num">
                                      <p:cBhvr>
                                        <p:cTn id="36" dur="10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52227">
                                            <p:txEl>
                                              <p:pRg st="3" end="3"/>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52227">
                                            <p:txEl>
                                              <p:pRg st="3" end="3"/>
                                            </p:txEl>
                                          </p:spTgt>
                                        </p:tgtEl>
                                        <p:attrNameLst>
                                          <p:attrName>ppt_y</p:attrName>
                                        </p:attrNameLst>
                                      </p:cBhvr>
                                      <p:tavLst>
                                        <p:tav tm="0">
                                          <p:val>
                                            <p:strVal val="#ppt_y-.03"/>
                                          </p:val>
                                        </p:tav>
                                        <p:tav tm="100000">
                                          <p:val>
                                            <p:strVal val="#ppt_y"/>
                                          </p:val>
                                        </p:tav>
                                      </p:tavLst>
                                    </p:anim>
                                  </p:childTnLst>
                                </p:cTn>
                              </p:par>
                            </p:childTnLst>
                          </p:cTn>
                        </p:par>
                        <p:par>
                          <p:cTn id="39" fill="hold" nodeType="afterGroup">
                            <p:stCondLst>
                              <p:cond delay="6000"/>
                            </p:stCondLst>
                            <p:childTnLst>
                              <p:par>
                                <p:cTn id="40" presetID="37" presetClass="entr" presetSubtype="0" fill="hold" grpId="0" nodeType="afterEffect">
                                  <p:stCondLst>
                                    <p:cond delay="0"/>
                                  </p:stCondLst>
                                  <p:childTnLst>
                                    <p:set>
                                      <p:cBhvr>
                                        <p:cTn id="41" dur="1" fill="hold">
                                          <p:stCondLst>
                                            <p:cond delay="0"/>
                                          </p:stCondLst>
                                        </p:cTn>
                                        <p:tgtEl>
                                          <p:spTgt spid="52227">
                                            <p:txEl>
                                              <p:pRg st="4" end="4"/>
                                            </p:txEl>
                                          </p:spTgt>
                                        </p:tgtEl>
                                        <p:attrNameLst>
                                          <p:attrName>style.visibility</p:attrName>
                                        </p:attrNameLst>
                                      </p:cBhvr>
                                      <p:to>
                                        <p:strVal val="visible"/>
                                      </p:to>
                                    </p:set>
                                    <p:animEffect transition="in" filter="fade">
                                      <p:cBhvr>
                                        <p:cTn id="42" dur="1000"/>
                                        <p:tgtEl>
                                          <p:spTgt spid="52227">
                                            <p:txEl>
                                              <p:pRg st="4" end="4"/>
                                            </p:txEl>
                                          </p:spTgt>
                                        </p:tgtEl>
                                      </p:cBhvr>
                                    </p:animEffect>
                                    <p:anim calcmode="lin" valueType="num">
                                      <p:cBhvr>
                                        <p:cTn id="43" dur="1000" fill="hold"/>
                                        <p:tgtEl>
                                          <p:spTgt spid="52227">
                                            <p:txEl>
                                              <p:pRg st="4" end="4"/>
                                            </p:txEl>
                                          </p:spTgt>
                                        </p:tgtEl>
                                        <p:attrNameLst>
                                          <p:attrName>ppt_x</p:attrName>
                                        </p:attrNameLst>
                                      </p:cBhvr>
                                      <p:tavLst>
                                        <p:tav tm="0">
                                          <p:val>
                                            <p:strVal val="#ppt_x"/>
                                          </p:val>
                                        </p:tav>
                                        <p:tav tm="100000">
                                          <p:val>
                                            <p:strVal val="#ppt_x"/>
                                          </p:val>
                                        </p:tav>
                                      </p:tavLst>
                                    </p:anim>
                                    <p:anim calcmode="lin" valueType="num">
                                      <p:cBhvr>
                                        <p:cTn id="44" dur="900" decel="100000" fill="hold"/>
                                        <p:tgtEl>
                                          <p:spTgt spid="52227">
                                            <p:txEl>
                                              <p:pRg st="4" end="4"/>
                                            </p:txEl>
                                          </p:spTgt>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52227">
                                            <p:txEl>
                                              <p:pRg st="4" end="4"/>
                                            </p:txEl>
                                          </p:spTgt>
                                        </p:tgtEl>
                                        <p:attrNameLst>
                                          <p:attrName>ppt_y</p:attrName>
                                        </p:attrNameLst>
                                      </p:cBhvr>
                                      <p:tavLst>
                                        <p:tav tm="0">
                                          <p:val>
                                            <p:strVal val="#ppt_y-.03"/>
                                          </p:val>
                                        </p:tav>
                                        <p:tav tm="100000">
                                          <p:val>
                                            <p:strVal val="#ppt_y"/>
                                          </p:val>
                                        </p:tav>
                                      </p:tavLst>
                                    </p:anim>
                                  </p:childTnLst>
                                </p:cTn>
                              </p:par>
                            </p:childTnLst>
                          </p:cTn>
                        </p:par>
                        <p:par>
                          <p:cTn id="46" fill="hold" nodeType="afterGroup">
                            <p:stCondLst>
                              <p:cond delay="7000"/>
                            </p:stCondLst>
                            <p:childTnLst>
                              <p:par>
                                <p:cTn id="47" presetID="37" presetClass="entr" presetSubtype="0" fill="hold" grpId="0" nodeType="afterEffect">
                                  <p:stCondLst>
                                    <p:cond delay="0"/>
                                  </p:stCondLst>
                                  <p:childTnLst>
                                    <p:set>
                                      <p:cBhvr>
                                        <p:cTn id="48" dur="1" fill="hold">
                                          <p:stCondLst>
                                            <p:cond delay="0"/>
                                          </p:stCondLst>
                                        </p:cTn>
                                        <p:tgtEl>
                                          <p:spTgt spid="52227">
                                            <p:txEl>
                                              <p:pRg st="5" end="5"/>
                                            </p:txEl>
                                          </p:spTgt>
                                        </p:tgtEl>
                                        <p:attrNameLst>
                                          <p:attrName>style.visibility</p:attrName>
                                        </p:attrNameLst>
                                      </p:cBhvr>
                                      <p:to>
                                        <p:strVal val="visible"/>
                                      </p:to>
                                    </p:set>
                                    <p:animEffect transition="in" filter="fade">
                                      <p:cBhvr>
                                        <p:cTn id="49" dur="1000"/>
                                        <p:tgtEl>
                                          <p:spTgt spid="52227">
                                            <p:txEl>
                                              <p:pRg st="5" end="5"/>
                                            </p:txEl>
                                          </p:spTgt>
                                        </p:tgtEl>
                                      </p:cBhvr>
                                    </p:animEffect>
                                    <p:anim calcmode="lin" valueType="num">
                                      <p:cBhvr>
                                        <p:cTn id="50" dur="1000" fill="hold"/>
                                        <p:tgtEl>
                                          <p:spTgt spid="52227">
                                            <p:txEl>
                                              <p:pRg st="5" end="5"/>
                                            </p:txEl>
                                          </p:spTgt>
                                        </p:tgtEl>
                                        <p:attrNameLst>
                                          <p:attrName>ppt_x</p:attrName>
                                        </p:attrNameLst>
                                      </p:cBhvr>
                                      <p:tavLst>
                                        <p:tav tm="0">
                                          <p:val>
                                            <p:strVal val="#ppt_x"/>
                                          </p:val>
                                        </p:tav>
                                        <p:tav tm="100000">
                                          <p:val>
                                            <p:strVal val="#ppt_x"/>
                                          </p:val>
                                        </p:tav>
                                      </p:tavLst>
                                    </p:anim>
                                    <p:anim calcmode="lin" valueType="num">
                                      <p:cBhvr>
                                        <p:cTn id="51" dur="900" decel="100000" fill="hold"/>
                                        <p:tgtEl>
                                          <p:spTgt spid="52227">
                                            <p:txEl>
                                              <p:pRg st="5" end="5"/>
                                            </p:txEl>
                                          </p:spTgt>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52227">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p:cNvSpPr>
            <a:spLocks noGrp="1" noChangeArrowheads="1"/>
          </p:cNvSpPr>
          <p:nvPr>
            <p:ph type="title"/>
          </p:nvPr>
        </p:nvSpPr>
        <p:spPr>
          <a:xfrm>
            <a:off x="1241425" y="96838"/>
            <a:ext cx="9542463" cy="1412875"/>
          </a:xfrm>
        </p:spPr>
        <p:txBody>
          <a:bodyPr/>
          <a:lstStyle/>
          <a:p>
            <a:pPr eaLnBrk="1" hangingPunct="1"/>
            <a:r>
              <a:rPr lang="en-US" altLang="en-US"/>
              <a:t>Atomic Number</a:t>
            </a:r>
          </a:p>
        </p:txBody>
      </p:sp>
      <p:pic>
        <p:nvPicPr>
          <p:cNvPr id="54278" name="Picture 6" descr="hydrogen1"/>
          <p:cNvPicPr>
            <a:picLocks noGrp="1" noChangeAspect="1" noChangeArrowheads="1" noCrop="1"/>
          </p:cNvPicPr>
          <p:nvPr>
            <p:ph sz="quarter" idx="1"/>
          </p:nvPr>
        </p:nvPicPr>
        <p:blipFill>
          <a:blip r:embed="rId2"/>
          <a:srcRect/>
          <a:stretch>
            <a:fillRect/>
          </a:stretch>
        </p:blipFill>
        <p:spPr>
          <a:xfrm>
            <a:off x="2667000" y="2362200"/>
            <a:ext cx="2659063" cy="2786063"/>
          </a:xfrm>
        </p:spPr>
      </p:pic>
      <p:sp>
        <p:nvSpPr>
          <p:cNvPr id="54277" name="Rectangle 5"/>
          <p:cNvSpPr>
            <a:spLocks noGrp="1" noChangeArrowheads="1"/>
          </p:cNvSpPr>
          <p:nvPr>
            <p:ph type="body" sz="half" idx="3"/>
          </p:nvPr>
        </p:nvSpPr>
        <p:spPr>
          <a:xfrm>
            <a:off x="6473825" y="1981200"/>
            <a:ext cx="5003800" cy="4114800"/>
          </a:xfrm>
        </p:spPr>
        <p:txBody>
          <a:bodyPr/>
          <a:lstStyle/>
          <a:p>
            <a:pPr eaLnBrk="1" hangingPunct="1"/>
            <a:r>
              <a:rPr lang="en-US" altLang="en-US" sz="2800"/>
              <a:t>This refers to how many protons an atom of that element has.</a:t>
            </a:r>
          </a:p>
          <a:p>
            <a:pPr eaLnBrk="1" hangingPunct="1"/>
            <a:r>
              <a:rPr lang="en-US" altLang="en-US" sz="2800"/>
              <a:t>No two elements, have the same number of protons.</a:t>
            </a:r>
          </a:p>
        </p:txBody>
      </p:sp>
      <p:sp>
        <p:nvSpPr>
          <p:cNvPr id="54279" name="Text Box 7"/>
          <p:cNvSpPr txBox="1">
            <a:spLocks noChangeArrowheads="1"/>
          </p:cNvSpPr>
          <p:nvPr/>
        </p:nvSpPr>
        <p:spPr bwMode="auto">
          <a:xfrm>
            <a:off x="2286000" y="5715000"/>
            <a:ext cx="4265613" cy="366713"/>
          </a:xfrm>
          <a:prstGeom prst="rect">
            <a:avLst/>
          </a:prstGeom>
          <a:noFill/>
          <a:ln w="9525">
            <a:noFill/>
            <a:miter lim="800000"/>
            <a:headEnd/>
            <a:tailEnd/>
          </a:ln>
        </p:spPr>
        <p:txBody>
          <a:bodyPr>
            <a:spAutoFit/>
          </a:bodyPr>
          <a:lstStyle/>
          <a:p>
            <a:pPr>
              <a:spcBef>
                <a:spcPct val="50000"/>
              </a:spcBef>
            </a:pPr>
            <a:r>
              <a:rPr lang="en-US" altLang="en-US">
                <a:latin typeface="Market"/>
              </a:rPr>
              <a:t>Bohr Model of Hydrogen Atom</a:t>
            </a:r>
          </a:p>
        </p:txBody>
      </p:sp>
      <p:pic>
        <p:nvPicPr>
          <p:cNvPr id="54280" name="Picture 8" descr="hydcloud"/>
          <p:cNvPicPr>
            <a:picLocks noGrp="1" noChangeAspect="1" noChangeArrowheads="1"/>
          </p:cNvPicPr>
          <p:nvPr>
            <p:ph sz="quarter" idx="2"/>
          </p:nvPr>
        </p:nvPicPr>
        <p:blipFill>
          <a:blip r:embed="rId3"/>
          <a:srcRect/>
          <a:stretch>
            <a:fillRect/>
          </a:stretch>
        </p:blipFill>
        <p:spPr>
          <a:xfrm>
            <a:off x="8532813" y="5486400"/>
            <a:ext cx="828675" cy="828675"/>
          </a:xfrm>
        </p:spPr>
      </p:pic>
      <p:sp>
        <p:nvSpPr>
          <p:cNvPr id="54282" name="Text Box 10"/>
          <p:cNvSpPr txBox="1">
            <a:spLocks noChangeArrowheads="1"/>
          </p:cNvSpPr>
          <p:nvPr/>
        </p:nvSpPr>
        <p:spPr bwMode="auto">
          <a:xfrm>
            <a:off x="8075613" y="6324600"/>
            <a:ext cx="2211387" cy="396875"/>
          </a:xfrm>
          <a:prstGeom prst="rect">
            <a:avLst/>
          </a:prstGeom>
          <a:noFill/>
          <a:ln w="9525">
            <a:noFill/>
            <a:miter lim="800000"/>
            <a:headEnd/>
            <a:tailEnd/>
          </a:ln>
        </p:spPr>
        <p:txBody>
          <a:bodyPr>
            <a:spAutoFit/>
          </a:bodyPr>
          <a:lstStyle/>
          <a:p>
            <a:pPr>
              <a:spcBef>
                <a:spcPct val="50000"/>
              </a:spcBef>
            </a:pPr>
            <a:r>
              <a:rPr lang="en-US" altLang="en-US" sz="2000" b="1">
                <a:latin typeface="Teletype"/>
              </a:rPr>
              <a:t>Wave Model</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afterEffect">
                                  <p:stCondLst>
                                    <p:cond delay="0"/>
                                  </p:stCondLst>
                                  <p:childTnLst>
                                    <p:set>
                                      <p:cBhvr>
                                        <p:cTn id="6" dur="1" fill="hold">
                                          <p:stCondLst>
                                            <p:cond delay="0"/>
                                          </p:stCondLst>
                                        </p:cTn>
                                        <p:tgtEl>
                                          <p:spTgt spid="54278"/>
                                        </p:tgtEl>
                                        <p:attrNameLst>
                                          <p:attrName>style.visibility</p:attrName>
                                        </p:attrNameLst>
                                      </p:cBhvr>
                                      <p:to>
                                        <p:strVal val="visible"/>
                                      </p:to>
                                    </p:set>
                                    <p:animEffect transition="in" filter="fade">
                                      <p:cBhvr>
                                        <p:cTn id="7" dur="1000"/>
                                        <p:tgtEl>
                                          <p:spTgt spid="54278"/>
                                        </p:tgtEl>
                                      </p:cBhvr>
                                    </p:animEffect>
                                    <p:anim calcmode="lin" valueType="num">
                                      <p:cBhvr>
                                        <p:cTn id="8" dur="1000" fill="hold"/>
                                        <p:tgtEl>
                                          <p:spTgt spid="54278"/>
                                        </p:tgtEl>
                                        <p:attrNameLst>
                                          <p:attrName>ppt_x</p:attrName>
                                        </p:attrNameLst>
                                      </p:cBhvr>
                                      <p:tavLst>
                                        <p:tav tm="0">
                                          <p:val>
                                            <p:strVal val="#ppt_x"/>
                                          </p:val>
                                        </p:tav>
                                        <p:tav tm="100000">
                                          <p:val>
                                            <p:strVal val="#ppt_x"/>
                                          </p:val>
                                        </p:tav>
                                      </p:tavLst>
                                    </p:anim>
                                    <p:anim calcmode="lin" valueType="num">
                                      <p:cBhvr>
                                        <p:cTn id="9" dur="900" decel="100000" fill="hold"/>
                                        <p:tgtEl>
                                          <p:spTgt spid="5427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4278"/>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7" presetClass="entr" presetSubtype="0" fill="hold" nodeType="afterEffect">
                                  <p:stCondLst>
                                    <p:cond delay="0"/>
                                  </p:stCondLst>
                                  <p:childTnLst>
                                    <p:set>
                                      <p:cBhvr>
                                        <p:cTn id="13" dur="1" fill="hold">
                                          <p:stCondLst>
                                            <p:cond delay="0"/>
                                          </p:stCondLst>
                                        </p:cTn>
                                        <p:tgtEl>
                                          <p:spTgt spid="54277">
                                            <p:txEl>
                                              <p:pRg st="0" end="0"/>
                                            </p:txEl>
                                          </p:spTgt>
                                        </p:tgtEl>
                                        <p:attrNameLst>
                                          <p:attrName>style.visibility</p:attrName>
                                        </p:attrNameLst>
                                      </p:cBhvr>
                                      <p:to>
                                        <p:strVal val="visible"/>
                                      </p:to>
                                    </p:set>
                                    <p:animEffect transition="in" filter="fade">
                                      <p:cBhvr>
                                        <p:cTn id="14" dur="1000"/>
                                        <p:tgtEl>
                                          <p:spTgt spid="54277">
                                            <p:txEl>
                                              <p:pRg st="0" end="0"/>
                                            </p:txEl>
                                          </p:spTgt>
                                        </p:tgtEl>
                                      </p:cBhvr>
                                    </p:animEffect>
                                    <p:anim calcmode="lin" valueType="num">
                                      <p:cBhvr>
                                        <p:cTn id="15" dur="1000" fill="hold"/>
                                        <p:tgtEl>
                                          <p:spTgt spid="54277">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54277">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54277">
                                            <p:txEl>
                                              <p:pRg st="0" end="0"/>
                                            </p:txEl>
                                          </p:spTgt>
                                        </p:tgtEl>
                                        <p:attrNameLst>
                                          <p:attrName>ppt_y</p:attrName>
                                        </p:attrNameLst>
                                      </p:cBhvr>
                                      <p:tavLst>
                                        <p:tav tm="0">
                                          <p:val>
                                            <p:strVal val="#ppt_y-.03"/>
                                          </p:val>
                                        </p:tav>
                                        <p:tav tm="100000">
                                          <p:val>
                                            <p:strVal val="#ppt_y"/>
                                          </p:val>
                                        </p:tav>
                                      </p:tavLst>
                                    </p:anim>
                                  </p:childTnLst>
                                </p:cTn>
                              </p:par>
                            </p:childTnLst>
                          </p:cTn>
                        </p:par>
                        <p:par>
                          <p:cTn id="18" fill="hold" nodeType="afterGroup">
                            <p:stCondLst>
                              <p:cond delay="2000"/>
                            </p:stCondLst>
                            <p:childTnLst>
                              <p:par>
                                <p:cTn id="19" presetID="37" presetClass="entr" presetSubtype="0" fill="hold" nodeType="afterEffect">
                                  <p:stCondLst>
                                    <p:cond delay="0"/>
                                  </p:stCondLst>
                                  <p:childTnLst>
                                    <p:set>
                                      <p:cBhvr>
                                        <p:cTn id="20" dur="1" fill="hold">
                                          <p:stCondLst>
                                            <p:cond delay="0"/>
                                          </p:stCondLst>
                                        </p:cTn>
                                        <p:tgtEl>
                                          <p:spTgt spid="54277">
                                            <p:txEl>
                                              <p:pRg st="1" end="1"/>
                                            </p:txEl>
                                          </p:spTgt>
                                        </p:tgtEl>
                                        <p:attrNameLst>
                                          <p:attrName>style.visibility</p:attrName>
                                        </p:attrNameLst>
                                      </p:cBhvr>
                                      <p:to>
                                        <p:strVal val="visible"/>
                                      </p:to>
                                    </p:set>
                                    <p:animEffect transition="in" filter="fade">
                                      <p:cBhvr>
                                        <p:cTn id="21" dur="1000"/>
                                        <p:tgtEl>
                                          <p:spTgt spid="54277">
                                            <p:txEl>
                                              <p:pRg st="1" end="1"/>
                                            </p:txEl>
                                          </p:spTgt>
                                        </p:tgtEl>
                                      </p:cBhvr>
                                    </p:animEffect>
                                    <p:anim calcmode="lin" valueType="num">
                                      <p:cBhvr>
                                        <p:cTn id="22" dur="1000" fill="hold"/>
                                        <p:tgtEl>
                                          <p:spTgt spid="54277">
                                            <p:txEl>
                                              <p:pRg st="1" end="1"/>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54277">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54277">
                                            <p:txEl>
                                              <p:pRg st="1" end="1"/>
                                            </p:txEl>
                                          </p:spTgt>
                                        </p:tgtEl>
                                        <p:attrNameLst>
                                          <p:attrName>ppt_y</p:attrName>
                                        </p:attrNameLst>
                                      </p:cBhvr>
                                      <p:tavLst>
                                        <p:tav tm="0">
                                          <p:val>
                                            <p:strVal val="#ppt_y-.03"/>
                                          </p:val>
                                        </p:tav>
                                        <p:tav tm="100000">
                                          <p:val>
                                            <p:strVal val="#ppt_y"/>
                                          </p:val>
                                        </p:tav>
                                      </p:tavLst>
                                    </p:anim>
                                  </p:childTnLst>
                                </p:cTn>
                              </p:par>
                            </p:childTnLst>
                          </p:cTn>
                        </p:par>
                        <p:par>
                          <p:cTn id="25" fill="hold" nodeType="afterGroup">
                            <p:stCondLst>
                              <p:cond delay="3000"/>
                            </p:stCondLst>
                            <p:childTnLst>
                              <p:par>
                                <p:cTn id="26" presetID="37" presetClass="entr" presetSubtype="0" fill="hold" nodeType="afterEffect">
                                  <p:stCondLst>
                                    <p:cond delay="0"/>
                                  </p:stCondLst>
                                  <p:childTnLst>
                                    <p:set>
                                      <p:cBhvr>
                                        <p:cTn id="27" dur="1" fill="hold">
                                          <p:stCondLst>
                                            <p:cond delay="0"/>
                                          </p:stCondLst>
                                        </p:cTn>
                                        <p:tgtEl>
                                          <p:spTgt spid="54280"/>
                                        </p:tgtEl>
                                        <p:attrNameLst>
                                          <p:attrName>style.visibility</p:attrName>
                                        </p:attrNameLst>
                                      </p:cBhvr>
                                      <p:to>
                                        <p:strVal val="visible"/>
                                      </p:to>
                                    </p:set>
                                    <p:animEffect transition="in" filter="fade">
                                      <p:cBhvr>
                                        <p:cTn id="28" dur="1000"/>
                                        <p:tgtEl>
                                          <p:spTgt spid="54280"/>
                                        </p:tgtEl>
                                      </p:cBhvr>
                                    </p:animEffect>
                                    <p:anim calcmode="lin" valueType="num">
                                      <p:cBhvr>
                                        <p:cTn id="29" dur="1000" fill="hold"/>
                                        <p:tgtEl>
                                          <p:spTgt spid="54280"/>
                                        </p:tgtEl>
                                        <p:attrNameLst>
                                          <p:attrName>ppt_x</p:attrName>
                                        </p:attrNameLst>
                                      </p:cBhvr>
                                      <p:tavLst>
                                        <p:tav tm="0">
                                          <p:val>
                                            <p:strVal val="#ppt_x"/>
                                          </p:val>
                                        </p:tav>
                                        <p:tav tm="100000">
                                          <p:val>
                                            <p:strVal val="#ppt_x"/>
                                          </p:val>
                                        </p:tav>
                                      </p:tavLst>
                                    </p:anim>
                                    <p:anim calcmode="lin" valueType="num">
                                      <p:cBhvr>
                                        <p:cTn id="30" dur="900" decel="100000" fill="hold"/>
                                        <p:tgtEl>
                                          <p:spTgt spid="54280"/>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54280"/>
                                        </p:tgtEl>
                                        <p:attrNameLst>
                                          <p:attrName>ppt_y</p:attrName>
                                        </p:attrNameLst>
                                      </p:cBhvr>
                                      <p:tavLst>
                                        <p:tav tm="0">
                                          <p:val>
                                            <p:strVal val="#ppt_y-.03"/>
                                          </p:val>
                                        </p:tav>
                                        <p:tav tm="100000">
                                          <p:val>
                                            <p:strVal val="#ppt_y"/>
                                          </p:val>
                                        </p:tav>
                                      </p:tavLst>
                                    </p:anim>
                                  </p:childTnLst>
                                </p:cTn>
                              </p:par>
                            </p:childTnLst>
                          </p:cTn>
                        </p:par>
                        <p:par>
                          <p:cTn id="32" fill="hold" nodeType="afterGroup">
                            <p:stCondLst>
                              <p:cond delay="4000"/>
                            </p:stCondLst>
                            <p:childTnLst>
                              <p:par>
                                <p:cTn id="33" presetID="37" presetClass="entr" presetSubtype="0" fill="hold" nodeType="afterEffect">
                                  <p:stCondLst>
                                    <p:cond delay="0"/>
                                  </p:stCondLst>
                                  <p:childTnLst>
                                    <p:set>
                                      <p:cBhvr>
                                        <p:cTn id="34" dur="1" fill="hold">
                                          <p:stCondLst>
                                            <p:cond delay="0"/>
                                          </p:stCondLst>
                                        </p:cTn>
                                        <p:tgtEl>
                                          <p:spTgt spid="54279">
                                            <p:txEl>
                                              <p:pRg st="0" end="0"/>
                                            </p:txEl>
                                          </p:spTgt>
                                        </p:tgtEl>
                                        <p:attrNameLst>
                                          <p:attrName>style.visibility</p:attrName>
                                        </p:attrNameLst>
                                      </p:cBhvr>
                                      <p:to>
                                        <p:strVal val="visible"/>
                                      </p:to>
                                    </p:set>
                                    <p:animEffect transition="in" filter="fade">
                                      <p:cBhvr>
                                        <p:cTn id="35" dur="1000"/>
                                        <p:tgtEl>
                                          <p:spTgt spid="54279">
                                            <p:txEl>
                                              <p:pRg st="0" end="0"/>
                                            </p:txEl>
                                          </p:spTgt>
                                        </p:tgtEl>
                                      </p:cBhvr>
                                    </p:animEffect>
                                    <p:anim calcmode="lin" valueType="num">
                                      <p:cBhvr>
                                        <p:cTn id="36" dur="1000" fill="hold"/>
                                        <p:tgtEl>
                                          <p:spTgt spid="54279">
                                            <p:txEl>
                                              <p:pRg st="0" end="0"/>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54279">
                                            <p:txEl>
                                              <p:pRg st="0" end="0"/>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54279">
                                            <p:txEl>
                                              <p:pRg st="0" end="0"/>
                                            </p:txEl>
                                          </p:spTgt>
                                        </p:tgtEl>
                                        <p:attrNameLst>
                                          <p:attrName>ppt_y</p:attrName>
                                        </p:attrNameLst>
                                      </p:cBhvr>
                                      <p:tavLst>
                                        <p:tav tm="0">
                                          <p:val>
                                            <p:strVal val="#ppt_y-.03"/>
                                          </p:val>
                                        </p:tav>
                                        <p:tav tm="100000">
                                          <p:val>
                                            <p:strVal val="#ppt_y"/>
                                          </p:val>
                                        </p:tav>
                                      </p:tavLst>
                                    </p:anim>
                                  </p:childTnLst>
                                </p:cTn>
                              </p:par>
                            </p:childTnLst>
                          </p:cTn>
                        </p:par>
                        <p:par>
                          <p:cTn id="39" fill="hold" nodeType="afterGroup">
                            <p:stCondLst>
                              <p:cond delay="5000"/>
                            </p:stCondLst>
                            <p:childTnLst>
                              <p:par>
                                <p:cTn id="40" presetID="37" presetClass="entr" presetSubtype="0" fill="hold" nodeType="afterEffect">
                                  <p:stCondLst>
                                    <p:cond delay="0"/>
                                  </p:stCondLst>
                                  <p:childTnLst>
                                    <p:set>
                                      <p:cBhvr>
                                        <p:cTn id="41" dur="1" fill="hold">
                                          <p:stCondLst>
                                            <p:cond delay="0"/>
                                          </p:stCondLst>
                                        </p:cTn>
                                        <p:tgtEl>
                                          <p:spTgt spid="54282">
                                            <p:txEl>
                                              <p:pRg st="0" end="0"/>
                                            </p:txEl>
                                          </p:spTgt>
                                        </p:tgtEl>
                                        <p:attrNameLst>
                                          <p:attrName>style.visibility</p:attrName>
                                        </p:attrNameLst>
                                      </p:cBhvr>
                                      <p:to>
                                        <p:strVal val="visible"/>
                                      </p:to>
                                    </p:set>
                                    <p:animEffect transition="in" filter="fade">
                                      <p:cBhvr>
                                        <p:cTn id="42" dur="1000"/>
                                        <p:tgtEl>
                                          <p:spTgt spid="54282">
                                            <p:txEl>
                                              <p:pRg st="0" end="0"/>
                                            </p:txEl>
                                          </p:spTgt>
                                        </p:tgtEl>
                                      </p:cBhvr>
                                    </p:animEffect>
                                    <p:anim calcmode="lin" valueType="num">
                                      <p:cBhvr>
                                        <p:cTn id="43" dur="1000" fill="hold"/>
                                        <p:tgtEl>
                                          <p:spTgt spid="54282">
                                            <p:txEl>
                                              <p:pRg st="0" end="0"/>
                                            </p:txEl>
                                          </p:spTgt>
                                        </p:tgtEl>
                                        <p:attrNameLst>
                                          <p:attrName>ppt_x</p:attrName>
                                        </p:attrNameLst>
                                      </p:cBhvr>
                                      <p:tavLst>
                                        <p:tav tm="0">
                                          <p:val>
                                            <p:strVal val="#ppt_x"/>
                                          </p:val>
                                        </p:tav>
                                        <p:tav tm="100000">
                                          <p:val>
                                            <p:strVal val="#ppt_x"/>
                                          </p:val>
                                        </p:tav>
                                      </p:tavLst>
                                    </p:anim>
                                    <p:anim calcmode="lin" valueType="num">
                                      <p:cBhvr>
                                        <p:cTn id="44" dur="900" decel="100000" fill="hold"/>
                                        <p:tgtEl>
                                          <p:spTgt spid="54282">
                                            <p:txEl>
                                              <p:pRg st="0" end="0"/>
                                            </p:txEl>
                                          </p:spTgt>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54282">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Rectangle 4"/>
          <p:cNvSpPr>
            <a:spLocks noGrp="1" noChangeArrowheads="1"/>
          </p:cNvSpPr>
          <p:nvPr>
            <p:ph type="title"/>
          </p:nvPr>
        </p:nvSpPr>
        <p:spPr>
          <a:xfrm>
            <a:off x="1241425" y="96838"/>
            <a:ext cx="9542463" cy="1412875"/>
          </a:xfrm>
        </p:spPr>
        <p:txBody>
          <a:bodyPr/>
          <a:lstStyle/>
          <a:p>
            <a:pPr eaLnBrk="1" hangingPunct="1"/>
            <a:r>
              <a:rPr lang="en-US" altLang="en-US"/>
              <a:t>Atomic Mass</a:t>
            </a:r>
          </a:p>
        </p:txBody>
      </p:sp>
      <p:sp>
        <p:nvSpPr>
          <p:cNvPr id="56325" name="Rectangle 5"/>
          <p:cNvSpPr>
            <a:spLocks noGrp="1" noChangeArrowheads="1"/>
          </p:cNvSpPr>
          <p:nvPr>
            <p:ph type="body" sz="half" idx="1"/>
          </p:nvPr>
        </p:nvSpPr>
        <p:spPr>
          <a:xfrm>
            <a:off x="1265238" y="1981200"/>
            <a:ext cx="5005387" cy="4114800"/>
          </a:xfrm>
        </p:spPr>
        <p:txBody>
          <a:bodyPr/>
          <a:lstStyle/>
          <a:p>
            <a:pPr eaLnBrk="1" hangingPunct="1"/>
            <a:r>
              <a:rPr lang="en-US" altLang="en-US" sz="2800"/>
              <a:t>Atomic Mass refers to the “weight” of the atom.</a:t>
            </a:r>
          </a:p>
          <a:p>
            <a:pPr eaLnBrk="1" hangingPunct="1"/>
            <a:r>
              <a:rPr lang="en-US" altLang="en-US" sz="2800"/>
              <a:t>It is derived at by adding the number of protons with the number of neutrons. </a:t>
            </a:r>
          </a:p>
        </p:txBody>
      </p:sp>
      <p:pic>
        <p:nvPicPr>
          <p:cNvPr id="56327" name="Picture 7" descr="helium"/>
          <p:cNvPicPr>
            <a:picLocks noGrp="1" noChangeAspect="1" noChangeArrowheads="1" noCrop="1"/>
          </p:cNvPicPr>
          <p:nvPr>
            <p:ph sz="half" idx="2"/>
          </p:nvPr>
        </p:nvPicPr>
        <p:blipFill>
          <a:blip r:embed="rId2"/>
          <a:srcRect/>
          <a:stretch>
            <a:fillRect/>
          </a:stretch>
        </p:blipFill>
        <p:spPr>
          <a:xfrm>
            <a:off x="6856413" y="1905000"/>
            <a:ext cx="3033712" cy="2903538"/>
          </a:xfrm>
        </p:spPr>
      </p:pic>
      <p:sp>
        <p:nvSpPr>
          <p:cNvPr id="129028" name="Text Box 8"/>
          <p:cNvSpPr txBox="1">
            <a:spLocks noChangeArrowheads="1"/>
          </p:cNvSpPr>
          <p:nvPr/>
        </p:nvSpPr>
        <p:spPr bwMode="auto">
          <a:xfrm>
            <a:off x="6551613" y="4953000"/>
            <a:ext cx="3659187" cy="366713"/>
          </a:xfrm>
          <a:prstGeom prst="rect">
            <a:avLst/>
          </a:prstGeom>
          <a:noFill/>
          <a:ln w="9525">
            <a:noFill/>
            <a:miter lim="800000"/>
            <a:headEnd/>
            <a:tailEnd/>
          </a:ln>
        </p:spPr>
        <p:txBody>
          <a:bodyPr>
            <a:spAutoFit/>
          </a:bodyPr>
          <a:lstStyle/>
          <a:p>
            <a:pPr>
              <a:spcBef>
                <a:spcPct val="50000"/>
              </a:spcBef>
            </a:pPr>
            <a:r>
              <a:rPr lang="en-US" altLang="en-US">
                <a:latin typeface="IDAutomationSMICRL15"/>
              </a:rPr>
              <a:t>H</a:t>
            </a:r>
          </a:p>
        </p:txBody>
      </p:sp>
      <p:sp>
        <p:nvSpPr>
          <p:cNvPr id="56329" name="Text Box 9"/>
          <p:cNvSpPr txBox="1">
            <a:spLocks noChangeArrowheads="1"/>
          </p:cNvSpPr>
          <p:nvPr/>
        </p:nvSpPr>
        <p:spPr bwMode="auto">
          <a:xfrm>
            <a:off x="6627813" y="4724400"/>
            <a:ext cx="3503612" cy="3195638"/>
          </a:xfrm>
          <a:prstGeom prst="rect">
            <a:avLst/>
          </a:prstGeom>
          <a:noFill/>
          <a:ln w="9525">
            <a:noFill/>
            <a:miter lim="800000"/>
            <a:headEnd/>
            <a:tailEnd/>
          </a:ln>
        </p:spPr>
        <p:txBody>
          <a:bodyPr>
            <a:spAutoFit/>
          </a:bodyPr>
          <a:lstStyle/>
          <a:p>
            <a:r>
              <a:rPr lang="en-US" altLang="en-US" sz="2400" b="1">
                <a:latin typeface="Teletype"/>
              </a:rPr>
              <a:t>This is a helium atom. Its atomic mass is 4 (protons plus neutrons).</a:t>
            </a:r>
          </a:p>
          <a:p>
            <a:endParaRPr lang="en-US" altLang="en-US" sz="2400" b="1">
              <a:latin typeface="Teletype"/>
            </a:endParaRPr>
          </a:p>
          <a:p>
            <a:r>
              <a:rPr lang="en-US" altLang="en-US" sz="2400" b="1">
                <a:latin typeface="Teletype"/>
              </a:rPr>
              <a:t>What is its atomic number?</a:t>
            </a:r>
          </a:p>
          <a:p>
            <a:pPr>
              <a:spcBef>
                <a:spcPct val="50000"/>
              </a:spcBef>
            </a:pPr>
            <a:endParaRPr lang="en-US" altLang="en-US" sz="2400" b="1">
              <a:latin typeface="Teletype"/>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afterEffect">
                                  <p:stCondLst>
                                    <p:cond delay="0"/>
                                  </p:stCondLst>
                                  <p:childTnLst>
                                    <p:set>
                                      <p:cBhvr>
                                        <p:cTn id="6" dur="1" fill="hold">
                                          <p:stCondLst>
                                            <p:cond delay="0"/>
                                          </p:stCondLst>
                                        </p:cTn>
                                        <p:tgtEl>
                                          <p:spTgt spid="56327"/>
                                        </p:tgtEl>
                                        <p:attrNameLst>
                                          <p:attrName>style.visibility</p:attrName>
                                        </p:attrNameLst>
                                      </p:cBhvr>
                                      <p:to>
                                        <p:strVal val="visible"/>
                                      </p:to>
                                    </p:set>
                                    <p:animEffect transition="in" filter="fade">
                                      <p:cBhvr>
                                        <p:cTn id="7" dur="1000"/>
                                        <p:tgtEl>
                                          <p:spTgt spid="56327"/>
                                        </p:tgtEl>
                                      </p:cBhvr>
                                    </p:animEffect>
                                    <p:anim calcmode="lin" valueType="num">
                                      <p:cBhvr>
                                        <p:cTn id="8" dur="1000" fill="hold"/>
                                        <p:tgtEl>
                                          <p:spTgt spid="56327"/>
                                        </p:tgtEl>
                                        <p:attrNameLst>
                                          <p:attrName>ppt_x</p:attrName>
                                        </p:attrNameLst>
                                      </p:cBhvr>
                                      <p:tavLst>
                                        <p:tav tm="0">
                                          <p:val>
                                            <p:strVal val="#ppt_x"/>
                                          </p:val>
                                        </p:tav>
                                        <p:tav tm="100000">
                                          <p:val>
                                            <p:strVal val="#ppt_x"/>
                                          </p:val>
                                        </p:tav>
                                      </p:tavLst>
                                    </p:anim>
                                    <p:anim calcmode="lin" valueType="num">
                                      <p:cBhvr>
                                        <p:cTn id="9" dur="900" decel="100000" fill="hold"/>
                                        <p:tgtEl>
                                          <p:spTgt spid="56327"/>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56327"/>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7" presetClass="entr" presetSubtype="0" fill="hold" nodeType="afterEffect">
                                  <p:stCondLst>
                                    <p:cond delay="0"/>
                                  </p:stCondLst>
                                  <p:childTnLst>
                                    <p:set>
                                      <p:cBhvr>
                                        <p:cTn id="13" dur="1" fill="hold">
                                          <p:stCondLst>
                                            <p:cond delay="0"/>
                                          </p:stCondLst>
                                        </p:cTn>
                                        <p:tgtEl>
                                          <p:spTgt spid="56329">
                                            <p:txEl>
                                              <p:pRg st="0" end="0"/>
                                            </p:txEl>
                                          </p:spTgt>
                                        </p:tgtEl>
                                        <p:attrNameLst>
                                          <p:attrName>style.visibility</p:attrName>
                                        </p:attrNameLst>
                                      </p:cBhvr>
                                      <p:to>
                                        <p:strVal val="visible"/>
                                      </p:to>
                                    </p:set>
                                    <p:animEffect transition="in" filter="fade">
                                      <p:cBhvr>
                                        <p:cTn id="14" dur="1000"/>
                                        <p:tgtEl>
                                          <p:spTgt spid="56329">
                                            <p:txEl>
                                              <p:pRg st="0" end="0"/>
                                            </p:txEl>
                                          </p:spTgt>
                                        </p:tgtEl>
                                      </p:cBhvr>
                                    </p:animEffect>
                                    <p:anim calcmode="lin" valueType="num">
                                      <p:cBhvr>
                                        <p:cTn id="15" dur="1000" fill="hold"/>
                                        <p:tgtEl>
                                          <p:spTgt spid="56329">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56329">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56329">
                                            <p:txEl>
                                              <p:pRg st="0" end="0"/>
                                            </p:txEl>
                                          </p:spTgt>
                                        </p:tgtEl>
                                        <p:attrNameLst>
                                          <p:attrName>ppt_y</p:attrName>
                                        </p:attrNameLst>
                                      </p:cBhvr>
                                      <p:tavLst>
                                        <p:tav tm="0">
                                          <p:val>
                                            <p:strVal val="#ppt_y-.03"/>
                                          </p:val>
                                        </p:tav>
                                        <p:tav tm="100000">
                                          <p:val>
                                            <p:strVal val="#ppt_y"/>
                                          </p:val>
                                        </p:tav>
                                      </p:tavLst>
                                    </p:anim>
                                  </p:childTnLst>
                                </p:cTn>
                              </p:par>
                            </p:childTnLst>
                          </p:cTn>
                        </p:par>
                        <p:par>
                          <p:cTn id="18" fill="hold" nodeType="afterGroup">
                            <p:stCondLst>
                              <p:cond delay="2000"/>
                            </p:stCondLst>
                            <p:childTnLst>
                              <p:par>
                                <p:cTn id="19" presetID="37" presetClass="entr" presetSubtype="0" fill="hold" nodeType="afterEffect">
                                  <p:stCondLst>
                                    <p:cond delay="0"/>
                                  </p:stCondLst>
                                  <p:childTnLst>
                                    <p:set>
                                      <p:cBhvr>
                                        <p:cTn id="20" dur="1" fill="hold">
                                          <p:stCondLst>
                                            <p:cond delay="0"/>
                                          </p:stCondLst>
                                        </p:cTn>
                                        <p:tgtEl>
                                          <p:spTgt spid="56329">
                                            <p:txEl>
                                              <p:pRg st="2" end="2"/>
                                            </p:txEl>
                                          </p:spTgt>
                                        </p:tgtEl>
                                        <p:attrNameLst>
                                          <p:attrName>style.visibility</p:attrName>
                                        </p:attrNameLst>
                                      </p:cBhvr>
                                      <p:to>
                                        <p:strVal val="visible"/>
                                      </p:to>
                                    </p:set>
                                    <p:animEffect transition="in" filter="fade">
                                      <p:cBhvr>
                                        <p:cTn id="21" dur="1000"/>
                                        <p:tgtEl>
                                          <p:spTgt spid="56329">
                                            <p:txEl>
                                              <p:pRg st="2" end="2"/>
                                            </p:txEl>
                                          </p:spTgt>
                                        </p:tgtEl>
                                      </p:cBhvr>
                                    </p:animEffect>
                                    <p:anim calcmode="lin" valueType="num">
                                      <p:cBhvr>
                                        <p:cTn id="22" dur="1000" fill="hold"/>
                                        <p:tgtEl>
                                          <p:spTgt spid="56329">
                                            <p:txEl>
                                              <p:pRg st="2" end="2"/>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56329">
                                            <p:txEl>
                                              <p:pRg st="2" end="2"/>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56329">
                                            <p:txEl>
                                              <p:pRg st="2" end="2"/>
                                            </p:txEl>
                                          </p:spTgt>
                                        </p:tgtEl>
                                        <p:attrNameLst>
                                          <p:attrName>ppt_y</p:attrName>
                                        </p:attrNameLst>
                                      </p:cBhvr>
                                      <p:tavLst>
                                        <p:tav tm="0">
                                          <p:val>
                                            <p:strVal val="#ppt_y-.03"/>
                                          </p:val>
                                        </p:tav>
                                        <p:tav tm="100000">
                                          <p:val>
                                            <p:strVal val="#ppt_y"/>
                                          </p:val>
                                        </p:tav>
                                      </p:tavLst>
                                    </p:anim>
                                  </p:childTnLst>
                                </p:cTn>
                              </p:par>
                            </p:childTnLst>
                          </p:cTn>
                        </p:par>
                        <p:par>
                          <p:cTn id="25" fill="hold" nodeType="afterGroup">
                            <p:stCondLst>
                              <p:cond delay="3000"/>
                            </p:stCondLst>
                            <p:childTnLst>
                              <p:par>
                                <p:cTn id="26" presetID="37" presetClass="entr" presetSubtype="0" fill="hold" nodeType="afterEffect">
                                  <p:stCondLst>
                                    <p:cond delay="0"/>
                                  </p:stCondLst>
                                  <p:childTnLst>
                                    <p:set>
                                      <p:cBhvr>
                                        <p:cTn id="27" dur="1" fill="hold">
                                          <p:stCondLst>
                                            <p:cond delay="0"/>
                                          </p:stCondLst>
                                        </p:cTn>
                                        <p:tgtEl>
                                          <p:spTgt spid="56325">
                                            <p:txEl>
                                              <p:pRg st="0" end="0"/>
                                            </p:txEl>
                                          </p:spTgt>
                                        </p:tgtEl>
                                        <p:attrNameLst>
                                          <p:attrName>style.visibility</p:attrName>
                                        </p:attrNameLst>
                                      </p:cBhvr>
                                      <p:to>
                                        <p:strVal val="visible"/>
                                      </p:to>
                                    </p:set>
                                    <p:animEffect transition="in" filter="fade">
                                      <p:cBhvr>
                                        <p:cTn id="28" dur="1000"/>
                                        <p:tgtEl>
                                          <p:spTgt spid="56325">
                                            <p:txEl>
                                              <p:pRg st="0" end="0"/>
                                            </p:txEl>
                                          </p:spTgt>
                                        </p:tgtEl>
                                      </p:cBhvr>
                                    </p:animEffect>
                                    <p:anim calcmode="lin" valueType="num">
                                      <p:cBhvr>
                                        <p:cTn id="29" dur="1000" fill="hold"/>
                                        <p:tgtEl>
                                          <p:spTgt spid="56325">
                                            <p:txEl>
                                              <p:pRg st="0" end="0"/>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56325">
                                            <p:txEl>
                                              <p:pRg st="0" end="0"/>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56325">
                                            <p:txEl>
                                              <p:pRg st="0" end="0"/>
                                            </p:txEl>
                                          </p:spTgt>
                                        </p:tgtEl>
                                        <p:attrNameLst>
                                          <p:attrName>ppt_y</p:attrName>
                                        </p:attrNameLst>
                                      </p:cBhvr>
                                      <p:tavLst>
                                        <p:tav tm="0">
                                          <p:val>
                                            <p:strVal val="#ppt_y-.03"/>
                                          </p:val>
                                        </p:tav>
                                        <p:tav tm="100000">
                                          <p:val>
                                            <p:strVal val="#ppt_y"/>
                                          </p:val>
                                        </p:tav>
                                      </p:tavLst>
                                    </p:anim>
                                  </p:childTnLst>
                                </p:cTn>
                              </p:par>
                            </p:childTnLst>
                          </p:cTn>
                        </p:par>
                        <p:par>
                          <p:cTn id="32" fill="hold" nodeType="afterGroup">
                            <p:stCondLst>
                              <p:cond delay="4000"/>
                            </p:stCondLst>
                            <p:childTnLst>
                              <p:par>
                                <p:cTn id="33" presetID="37" presetClass="entr" presetSubtype="0" fill="hold" nodeType="afterEffect">
                                  <p:stCondLst>
                                    <p:cond delay="0"/>
                                  </p:stCondLst>
                                  <p:childTnLst>
                                    <p:set>
                                      <p:cBhvr>
                                        <p:cTn id="34" dur="1" fill="hold">
                                          <p:stCondLst>
                                            <p:cond delay="0"/>
                                          </p:stCondLst>
                                        </p:cTn>
                                        <p:tgtEl>
                                          <p:spTgt spid="56325">
                                            <p:txEl>
                                              <p:pRg st="1" end="1"/>
                                            </p:txEl>
                                          </p:spTgt>
                                        </p:tgtEl>
                                        <p:attrNameLst>
                                          <p:attrName>style.visibility</p:attrName>
                                        </p:attrNameLst>
                                      </p:cBhvr>
                                      <p:to>
                                        <p:strVal val="visible"/>
                                      </p:to>
                                    </p:set>
                                    <p:animEffect transition="in" filter="fade">
                                      <p:cBhvr>
                                        <p:cTn id="35" dur="1000"/>
                                        <p:tgtEl>
                                          <p:spTgt spid="56325">
                                            <p:txEl>
                                              <p:pRg st="1" end="1"/>
                                            </p:txEl>
                                          </p:spTgt>
                                        </p:tgtEl>
                                      </p:cBhvr>
                                    </p:animEffect>
                                    <p:anim calcmode="lin" valueType="num">
                                      <p:cBhvr>
                                        <p:cTn id="36" dur="1000" fill="hold"/>
                                        <p:tgtEl>
                                          <p:spTgt spid="56325">
                                            <p:txEl>
                                              <p:pRg st="1" end="1"/>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56325">
                                            <p:txEl>
                                              <p:pRg st="1" end="1"/>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56325">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noChangeArrowheads="1"/>
          </p:cNvSpPr>
          <p:nvPr>
            <p:ph type="title"/>
          </p:nvPr>
        </p:nvSpPr>
        <p:spPr>
          <a:xfrm>
            <a:off x="1219200" y="304800"/>
            <a:ext cx="9547225" cy="1143000"/>
          </a:xfrm>
        </p:spPr>
        <p:txBody>
          <a:bodyPr/>
          <a:lstStyle/>
          <a:p>
            <a:pPr eaLnBrk="1" hangingPunct="1"/>
            <a:r>
              <a:rPr lang="en-US" sz="4800">
                <a:solidFill>
                  <a:srgbClr val="FF9933"/>
                </a:solidFill>
                <a:latin typeface="Comic Sans MS" pitchFamily="66" charset="0"/>
              </a:rPr>
              <a:t>3. Biochemistry</a:t>
            </a:r>
          </a:p>
        </p:txBody>
      </p:sp>
      <p:sp>
        <p:nvSpPr>
          <p:cNvPr id="179203" name="Rectangle 3"/>
          <p:cNvSpPr>
            <a:spLocks noGrp="1" noChangeArrowheads="1"/>
          </p:cNvSpPr>
          <p:nvPr>
            <p:ph type="body" idx="1"/>
          </p:nvPr>
        </p:nvSpPr>
        <p:spPr>
          <a:xfrm>
            <a:off x="304800" y="1676400"/>
            <a:ext cx="5180013" cy="4800600"/>
          </a:xfrm>
        </p:spPr>
        <p:txBody>
          <a:bodyPr/>
          <a:lstStyle/>
          <a:p>
            <a:pPr eaLnBrk="1" hangingPunct="1">
              <a:defRPr/>
            </a:pPr>
            <a:r>
              <a:rPr lang="en-US" sz="3200">
                <a:solidFill>
                  <a:srgbClr val="99FF99"/>
                </a:solidFill>
                <a:effectLst>
                  <a:outerShdw blurRad="38100" dist="38100" dir="2700000" algn="tl">
                    <a:srgbClr val="000000"/>
                  </a:outerShdw>
                </a:effectLst>
              </a:rPr>
              <a:t>Biochemistry is the study of chemistry in living things</a:t>
            </a:r>
          </a:p>
          <a:p>
            <a:pPr eaLnBrk="1" hangingPunct="1">
              <a:defRPr/>
            </a:pPr>
            <a:r>
              <a:rPr lang="en-US" sz="3200">
                <a:solidFill>
                  <a:srgbClr val="99FF99"/>
                </a:solidFill>
                <a:effectLst>
                  <a:outerShdw blurRad="38100" dist="38100" dir="2700000" algn="tl">
                    <a:srgbClr val="000000"/>
                  </a:outerShdw>
                </a:effectLst>
              </a:rPr>
              <a:t>Cross between biology and chemistry</a:t>
            </a:r>
          </a:p>
          <a:p>
            <a:pPr eaLnBrk="1" hangingPunct="1">
              <a:defRPr/>
            </a:pPr>
            <a:r>
              <a:rPr lang="en-US" sz="3200">
                <a:solidFill>
                  <a:srgbClr val="99FF99"/>
                </a:solidFill>
                <a:effectLst>
                  <a:outerShdw blurRad="38100" dist="38100" dir="2700000" algn="tl">
                    <a:srgbClr val="000000"/>
                  </a:outerShdw>
                </a:effectLst>
              </a:rPr>
              <a:t>Pharmaceuticals and genetics</a:t>
            </a:r>
          </a:p>
        </p:txBody>
      </p:sp>
      <p:pic>
        <p:nvPicPr>
          <p:cNvPr id="41987" name="Picture 4" descr="biochem lab"/>
          <p:cNvPicPr>
            <a:picLocks noChangeAspect="1" noChangeArrowheads="1"/>
          </p:cNvPicPr>
          <p:nvPr/>
        </p:nvPicPr>
        <p:blipFill>
          <a:blip r:embed="rId3"/>
          <a:srcRect/>
          <a:stretch>
            <a:fillRect/>
          </a:stretch>
        </p:blipFill>
        <p:spPr bwMode="auto">
          <a:xfrm>
            <a:off x="5281613" y="1981200"/>
            <a:ext cx="6602412" cy="3319463"/>
          </a:xfrm>
          <a:prstGeom prst="rect">
            <a:avLst/>
          </a:prstGeom>
          <a:noFill/>
          <a:ln w="9525">
            <a:noFill/>
            <a:miter lim="800000"/>
            <a:headEnd/>
            <a:tailEnd/>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p:cNvSpPr>
            <a:spLocks noGrp="1" noChangeArrowheads="1"/>
          </p:cNvSpPr>
          <p:nvPr>
            <p:ph type="title"/>
          </p:nvPr>
        </p:nvSpPr>
        <p:spPr>
          <a:xfrm>
            <a:off x="1241425" y="96838"/>
            <a:ext cx="9542463" cy="1412875"/>
          </a:xfrm>
        </p:spPr>
        <p:txBody>
          <a:bodyPr/>
          <a:lstStyle/>
          <a:p>
            <a:pPr eaLnBrk="1" hangingPunct="1"/>
            <a:r>
              <a:rPr lang="en-US" altLang="en-US"/>
              <a:t>Symbols</a:t>
            </a:r>
          </a:p>
        </p:txBody>
      </p:sp>
      <p:sp>
        <p:nvSpPr>
          <p:cNvPr id="58373" name="Rectangle 5"/>
          <p:cNvSpPr>
            <a:spLocks noGrp="1" noChangeArrowheads="1"/>
          </p:cNvSpPr>
          <p:nvPr>
            <p:ph type="body" sz="half" idx="2"/>
          </p:nvPr>
        </p:nvSpPr>
        <p:spPr>
          <a:xfrm>
            <a:off x="6473825" y="1981200"/>
            <a:ext cx="5003800" cy="4114800"/>
          </a:xfrm>
        </p:spPr>
        <p:txBody>
          <a:bodyPr/>
          <a:lstStyle/>
          <a:p>
            <a:pPr eaLnBrk="1" hangingPunct="1"/>
            <a:r>
              <a:rPr lang="en-US" altLang="en-US" sz="2800"/>
              <a:t>All elements have their own unique symbol.</a:t>
            </a:r>
          </a:p>
          <a:p>
            <a:pPr eaLnBrk="1" hangingPunct="1"/>
            <a:r>
              <a:rPr lang="en-US" altLang="en-US" sz="2800"/>
              <a:t>It can consist of a single capital letter, or a capital letter and one or two lower case letters.</a:t>
            </a:r>
          </a:p>
        </p:txBody>
      </p:sp>
      <p:sp>
        <p:nvSpPr>
          <p:cNvPr id="58374" name="Text Box 6"/>
          <p:cNvSpPr txBox="1">
            <a:spLocks noChangeArrowheads="1"/>
          </p:cNvSpPr>
          <p:nvPr/>
        </p:nvSpPr>
        <p:spPr bwMode="auto">
          <a:xfrm>
            <a:off x="1978025" y="2057400"/>
            <a:ext cx="1677988" cy="1555750"/>
          </a:xfrm>
          <a:prstGeom prst="rect">
            <a:avLst/>
          </a:prstGeom>
          <a:noFill/>
          <a:ln w="9525">
            <a:noFill/>
            <a:miter lim="800000"/>
            <a:headEnd/>
            <a:tailEnd/>
          </a:ln>
        </p:spPr>
        <p:txBody>
          <a:bodyPr>
            <a:spAutoFit/>
          </a:bodyPr>
          <a:lstStyle/>
          <a:p>
            <a:pPr>
              <a:spcBef>
                <a:spcPct val="50000"/>
              </a:spcBef>
            </a:pPr>
            <a:r>
              <a:rPr lang="en-US" altLang="en-US" sz="9600" b="1">
                <a:solidFill>
                  <a:schemeClr val="hlink"/>
                </a:solidFill>
                <a:latin typeface="Teletype"/>
              </a:rPr>
              <a:t>C</a:t>
            </a:r>
          </a:p>
        </p:txBody>
      </p:sp>
      <p:sp>
        <p:nvSpPr>
          <p:cNvPr id="58376" name="Text Box 8"/>
          <p:cNvSpPr txBox="1">
            <a:spLocks noChangeArrowheads="1"/>
          </p:cNvSpPr>
          <p:nvPr/>
        </p:nvSpPr>
        <p:spPr bwMode="auto">
          <a:xfrm>
            <a:off x="3656013" y="3048000"/>
            <a:ext cx="2286000" cy="701675"/>
          </a:xfrm>
          <a:prstGeom prst="rect">
            <a:avLst/>
          </a:prstGeom>
          <a:noFill/>
          <a:ln w="9525">
            <a:noFill/>
            <a:miter lim="800000"/>
            <a:headEnd/>
            <a:tailEnd/>
          </a:ln>
        </p:spPr>
        <p:txBody>
          <a:bodyPr>
            <a:spAutoFit/>
          </a:bodyPr>
          <a:lstStyle/>
          <a:p>
            <a:pPr>
              <a:spcBef>
                <a:spcPct val="50000"/>
              </a:spcBef>
            </a:pPr>
            <a:r>
              <a:rPr lang="en-US" altLang="en-US" sz="4000" b="1">
                <a:solidFill>
                  <a:schemeClr val="hlink"/>
                </a:solidFill>
                <a:latin typeface="Teletype"/>
              </a:rPr>
              <a:t>Carbon</a:t>
            </a:r>
          </a:p>
        </p:txBody>
      </p:sp>
      <p:sp>
        <p:nvSpPr>
          <p:cNvPr id="58377" name="Text Box 9"/>
          <p:cNvSpPr txBox="1">
            <a:spLocks noChangeArrowheads="1"/>
          </p:cNvSpPr>
          <p:nvPr/>
        </p:nvSpPr>
        <p:spPr bwMode="auto">
          <a:xfrm>
            <a:off x="2286000" y="3962400"/>
            <a:ext cx="2132013" cy="1555750"/>
          </a:xfrm>
          <a:prstGeom prst="rect">
            <a:avLst/>
          </a:prstGeom>
          <a:noFill/>
          <a:ln w="9525">
            <a:noFill/>
            <a:miter lim="800000"/>
            <a:headEnd/>
            <a:tailEnd/>
          </a:ln>
        </p:spPr>
        <p:txBody>
          <a:bodyPr>
            <a:spAutoFit/>
          </a:bodyPr>
          <a:lstStyle/>
          <a:p>
            <a:pPr>
              <a:spcBef>
                <a:spcPct val="50000"/>
              </a:spcBef>
            </a:pPr>
            <a:r>
              <a:rPr lang="en-US" altLang="en-US" sz="9600" b="1">
                <a:solidFill>
                  <a:schemeClr val="accent1"/>
                </a:solidFill>
                <a:latin typeface="Teletype"/>
              </a:rPr>
              <a:t>Cu</a:t>
            </a:r>
          </a:p>
        </p:txBody>
      </p:sp>
      <p:sp>
        <p:nvSpPr>
          <p:cNvPr id="58378" name="Text Box 10"/>
          <p:cNvSpPr txBox="1">
            <a:spLocks noChangeArrowheads="1"/>
          </p:cNvSpPr>
          <p:nvPr/>
        </p:nvSpPr>
        <p:spPr bwMode="auto">
          <a:xfrm>
            <a:off x="3884613" y="5334000"/>
            <a:ext cx="2286000" cy="701675"/>
          </a:xfrm>
          <a:prstGeom prst="rect">
            <a:avLst/>
          </a:prstGeom>
          <a:noFill/>
          <a:ln w="9525">
            <a:noFill/>
            <a:miter lim="800000"/>
            <a:headEnd/>
            <a:tailEnd/>
          </a:ln>
        </p:spPr>
        <p:txBody>
          <a:bodyPr>
            <a:spAutoFit/>
          </a:bodyPr>
          <a:lstStyle/>
          <a:p>
            <a:pPr>
              <a:spcBef>
                <a:spcPct val="50000"/>
              </a:spcBef>
            </a:pPr>
            <a:r>
              <a:rPr lang="en-US" altLang="en-US" sz="4000" b="1">
                <a:solidFill>
                  <a:schemeClr val="accent1"/>
                </a:solidFill>
                <a:latin typeface="Teletype"/>
              </a:rPr>
              <a:t>Copper</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nodeType="afterEffect">
                                  <p:stCondLst>
                                    <p:cond delay="0"/>
                                  </p:stCondLst>
                                  <p:childTnLst>
                                    <p:set>
                                      <p:cBhvr>
                                        <p:cTn id="6" dur="1" fill="hold">
                                          <p:stCondLst>
                                            <p:cond delay="0"/>
                                          </p:stCondLst>
                                        </p:cTn>
                                        <p:tgtEl>
                                          <p:spTgt spid="58376">
                                            <p:txEl>
                                              <p:pRg st="0" end="0"/>
                                            </p:txEl>
                                          </p:spTgt>
                                        </p:tgtEl>
                                        <p:attrNameLst>
                                          <p:attrName>style.visibility</p:attrName>
                                        </p:attrNameLst>
                                      </p:cBhvr>
                                      <p:to>
                                        <p:strVal val="visible"/>
                                      </p:to>
                                    </p:set>
                                    <p:animEffect transition="in" filter="fade">
                                      <p:cBhvr>
                                        <p:cTn id="7" dur="1000"/>
                                        <p:tgtEl>
                                          <p:spTgt spid="58376">
                                            <p:txEl>
                                              <p:pRg st="0" end="0"/>
                                            </p:txEl>
                                          </p:spTgt>
                                        </p:tgtEl>
                                      </p:cBhvr>
                                    </p:animEffect>
                                    <p:anim calcmode="lin" valueType="num">
                                      <p:cBhvr>
                                        <p:cTn id="8" dur="1000" fill="hold"/>
                                        <p:tgtEl>
                                          <p:spTgt spid="58376">
                                            <p:txEl>
                                              <p:pRg st="0" end="0"/>
                                            </p:txEl>
                                          </p:spTgt>
                                        </p:tgtEl>
                                        <p:attrNameLst>
                                          <p:attrName>style.rotation</p:attrName>
                                        </p:attrNameLst>
                                      </p:cBhvr>
                                      <p:tavLst>
                                        <p:tav tm="0">
                                          <p:val>
                                            <p:fltVal val="720"/>
                                          </p:val>
                                        </p:tav>
                                        <p:tav tm="100000">
                                          <p:val>
                                            <p:fltVal val="0"/>
                                          </p:val>
                                        </p:tav>
                                      </p:tavLst>
                                    </p:anim>
                                    <p:anim calcmode="lin" valueType="num">
                                      <p:cBhvr>
                                        <p:cTn id="9" dur="1000" fill="hold"/>
                                        <p:tgtEl>
                                          <p:spTgt spid="58376">
                                            <p:txEl>
                                              <p:pRg st="0" end="0"/>
                                            </p:txEl>
                                          </p:spTgt>
                                        </p:tgtEl>
                                        <p:attrNameLst>
                                          <p:attrName>ppt_h</p:attrName>
                                        </p:attrNameLst>
                                      </p:cBhvr>
                                      <p:tavLst>
                                        <p:tav tm="0">
                                          <p:val>
                                            <p:fltVal val="0"/>
                                          </p:val>
                                        </p:tav>
                                        <p:tav tm="100000">
                                          <p:val>
                                            <p:strVal val="#ppt_h"/>
                                          </p:val>
                                        </p:tav>
                                      </p:tavLst>
                                    </p:anim>
                                    <p:anim calcmode="lin" valueType="num">
                                      <p:cBhvr>
                                        <p:cTn id="10" dur="1000" fill="hold"/>
                                        <p:tgtEl>
                                          <p:spTgt spid="58376">
                                            <p:txEl>
                                              <p:pRg st="0" end="0"/>
                                            </p:txEl>
                                          </p:spTgt>
                                        </p:tgtEl>
                                        <p:attrNameLst>
                                          <p:attrName>ppt_w</p:attrName>
                                        </p:attrNameLst>
                                      </p:cBhvr>
                                      <p:tavLst>
                                        <p:tav tm="0">
                                          <p:val>
                                            <p:fltVal val="0"/>
                                          </p:val>
                                        </p:tav>
                                        <p:tav tm="100000">
                                          <p:val>
                                            <p:strVal val="#ppt_w"/>
                                          </p:val>
                                        </p:tav>
                                      </p:tavLst>
                                    </p:anim>
                                  </p:childTnLst>
                                </p:cTn>
                              </p:par>
                            </p:childTnLst>
                          </p:cTn>
                        </p:par>
                        <p:par>
                          <p:cTn id="11" fill="hold" nodeType="afterGroup">
                            <p:stCondLst>
                              <p:cond delay="1000"/>
                            </p:stCondLst>
                            <p:childTnLst>
                              <p:par>
                                <p:cTn id="12" presetID="35" presetClass="entr" presetSubtype="0" fill="hold" nodeType="afterEffect">
                                  <p:stCondLst>
                                    <p:cond delay="0"/>
                                  </p:stCondLst>
                                  <p:childTnLst>
                                    <p:set>
                                      <p:cBhvr>
                                        <p:cTn id="13" dur="1" fill="hold">
                                          <p:stCondLst>
                                            <p:cond delay="0"/>
                                          </p:stCondLst>
                                        </p:cTn>
                                        <p:tgtEl>
                                          <p:spTgt spid="58378">
                                            <p:txEl>
                                              <p:pRg st="0" end="0"/>
                                            </p:txEl>
                                          </p:spTgt>
                                        </p:tgtEl>
                                        <p:attrNameLst>
                                          <p:attrName>style.visibility</p:attrName>
                                        </p:attrNameLst>
                                      </p:cBhvr>
                                      <p:to>
                                        <p:strVal val="visible"/>
                                      </p:to>
                                    </p:set>
                                    <p:animEffect transition="in" filter="fade">
                                      <p:cBhvr>
                                        <p:cTn id="14" dur="1000"/>
                                        <p:tgtEl>
                                          <p:spTgt spid="58378">
                                            <p:txEl>
                                              <p:pRg st="0" end="0"/>
                                            </p:txEl>
                                          </p:spTgt>
                                        </p:tgtEl>
                                      </p:cBhvr>
                                    </p:animEffect>
                                    <p:anim calcmode="lin" valueType="num">
                                      <p:cBhvr>
                                        <p:cTn id="15" dur="1000" fill="hold"/>
                                        <p:tgtEl>
                                          <p:spTgt spid="58378">
                                            <p:txEl>
                                              <p:pRg st="0" end="0"/>
                                            </p:txEl>
                                          </p:spTgt>
                                        </p:tgtEl>
                                        <p:attrNameLst>
                                          <p:attrName>style.rotation</p:attrName>
                                        </p:attrNameLst>
                                      </p:cBhvr>
                                      <p:tavLst>
                                        <p:tav tm="0">
                                          <p:val>
                                            <p:fltVal val="720"/>
                                          </p:val>
                                        </p:tav>
                                        <p:tav tm="100000">
                                          <p:val>
                                            <p:fltVal val="0"/>
                                          </p:val>
                                        </p:tav>
                                      </p:tavLst>
                                    </p:anim>
                                    <p:anim calcmode="lin" valueType="num">
                                      <p:cBhvr>
                                        <p:cTn id="16" dur="1000" fill="hold"/>
                                        <p:tgtEl>
                                          <p:spTgt spid="58378">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58378">
                                            <p:txEl>
                                              <p:pRg st="0" end="0"/>
                                            </p:txEl>
                                          </p:spTgt>
                                        </p:tgtEl>
                                        <p:attrNameLst>
                                          <p:attrName>ppt_w</p:attrName>
                                        </p:attrNameLst>
                                      </p:cBhvr>
                                      <p:tavLst>
                                        <p:tav tm="0">
                                          <p:val>
                                            <p:fltVal val="0"/>
                                          </p:val>
                                        </p:tav>
                                        <p:tav tm="100000">
                                          <p:val>
                                            <p:strVal val="#ppt_w"/>
                                          </p:val>
                                        </p:tav>
                                      </p:tavLst>
                                    </p:anim>
                                  </p:childTnLst>
                                </p:cTn>
                              </p:par>
                            </p:childTnLst>
                          </p:cTn>
                        </p:par>
                        <p:par>
                          <p:cTn id="18" fill="hold" nodeType="afterGroup">
                            <p:stCondLst>
                              <p:cond delay="2000"/>
                            </p:stCondLst>
                            <p:childTnLst>
                              <p:par>
                                <p:cTn id="19" presetID="35" presetClass="entr" presetSubtype="0" fill="hold" nodeType="afterEffect">
                                  <p:stCondLst>
                                    <p:cond delay="0"/>
                                  </p:stCondLst>
                                  <p:childTnLst>
                                    <p:set>
                                      <p:cBhvr>
                                        <p:cTn id="20" dur="1" fill="hold">
                                          <p:stCondLst>
                                            <p:cond delay="0"/>
                                          </p:stCondLst>
                                        </p:cTn>
                                        <p:tgtEl>
                                          <p:spTgt spid="58374">
                                            <p:txEl>
                                              <p:pRg st="0" end="0"/>
                                            </p:txEl>
                                          </p:spTgt>
                                        </p:tgtEl>
                                        <p:attrNameLst>
                                          <p:attrName>style.visibility</p:attrName>
                                        </p:attrNameLst>
                                      </p:cBhvr>
                                      <p:to>
                                        <p:strVal val="visible"/>
                                      </p:to>
                                    </p:set>
                                    <p:animEffect transition="in" filter="fade">
                                      <p:cBhvr>
                                        <p:cTn id="21" dur="1000"/>
                                        <p:tgtEl>
                                          <p:spTgt spid="58374">
                                            <p:txEl>
                                              <p:pRg st="0" end="0"/>
                                            </p:txEl>
                                          </p:spTgt>
                                        </p:tgtEl>
                                      </p:cBhvr>
                                    </p:animEffect>
                                    <p:anim calcmode="lin" valueType="num">
                                      <p:cBhvr>
                                        <p:cTn id="22" dur="1000" fill="hold"/>
                                        <p:tgtEl>
                                          <p:spTgt spid="58374">
                                            <p:txEl>
                                              <p:pRg st="0" end="0"/>
                                            </p:txEl>
                                          </p:spTgt>
                                        </p:tgtEl>
                                        <p:attrNameLst>
                                          <p:attrName>style.rotation</p:attrName>
                                        </p:attrNameLst>
                                      </p:cBhvr>
                                      <p:tavLst>
                                        <p:tav tm="0">
                                          <p:val>
                                            <p:fltVal val="720"/>
                                          </p:val>
                                        </p:tav>
                                        <p:tav tm="100000">
                                          <p:val>
                                            <p:fltVal val="0"/>
                                          </p:val>
                                        </p:tav>
                                      </p:tavLst>
                                    </p:anim>
                                    <p:anim calcmode="lin" valueType="num">
                                      <p:cBhvr>
                                        <p:cTn id="23" dur="1000" fill="hold"/>
                                        <p:tgtEl>
                                          <p:spTgt spid="58374">
                                            <p:txEl>
                                              <p:pRg st="0" end="0"/>
                                            </p:txEl>
                                          </p:spTgt>
                                        </p:tgtEl>
                                        <p:attrNameLst>
                                          <p:attrName>ppt_h</p:attrName>
                                        </p:attrNameLst>
                                      </p:cBhvr>
                                      <p:tavLst>
                                        <p:tav tm="0">
                                          <p:val>
                                            <p:fltVal val="0"/>
                                          </p:val>
                                        </p:tav>
                                        <p:tav tm="100000">
                                          <p:val>
                                            <p:strVal val="#ppt_h"/>
                                          </p:val>
                                        </p:tav>
                                      </p:tavLst>
                                    </p:anim>
                                    <p:anim calcmode="lin" valueType="num">
                                      <p:cBhvr>
                                        <p:cTn id="24" dur="1000" fill="hold"/>
                                        <p:tgtEl>
                                          <p:spTgt spid="58374">
                                            <p:txEl>
                                              <p:pRg st="0" end="0"/>
                                            </p:txEl>
                                          </p:spTgt>
                                        </p:tgtEl>
                                        <p:attrNameLst>
                                          <p:attrName>ppt_w</p:attrName>
                                        </p:attrNameLst>
                                      </p:cBhvr>
                                      <p:tavLst>
                                        <p:tav tm="0">
                                          <p:val>
                                            <p:fltVal val="0"/>
                                          </p:val>
                                        </p:tav>
                                        <p:tav tm="100000">
                                          <p:val>
                                            <p:strVal val="#ppt_w"/>
                                          </p:val>
                                        </p:tav>
                                      </p:tavLst>
                                    </p:anim>
                                  </p:childTnLst>
                                </p:cTn>
                              </p:par>
                            </p:childTnLst>
                          </p:cTn>
                        </p:par>
                        <p:par>
                          <p:cTn id="25" fill="hold" nodeType="afterGroup">
                            <p:stCondLst>
                              <p:cond delay="3000"/>
                            </p:stCondLst>
                            <p:childTnLst>
                              <p:par>
                                <p:cTn id="26" presetID="35" presetClass="entr" presetSubtype="0" fill="hold" nodeType="afterEffect">
                                  <p:stCondLst>
                                    <p:cond delay="0"/>
                                  </p:stCondLst>
                                  <p:childTnLst>
                                    <p:set>
                                      <p:cBhvr>
                                        <p:cTn id="27" dur="1" fill="hold">
                                          <p:stCondLst>
                                            <p:cond delay="0"/>
                                          </p:stCondLst>
                                        </p:cTn>
                                        <p:tgtEl>
                                          <p:spTgt spid="58377">
                                            <p:txEl>
                                              <p:pRg st="0" end="0"/>
                                            </p:txEl>
                                          </p:spTgt>
                                        </p:tgtEl>
                                        <p:attrNameLst>
                                          <p:attrName>style.visibility</p:attrName>
                                        </p:attrNameLst>
                                      </p:cBhvr>
                                      <p:to>
                                        <p:strVal val="visible"/>
                                      </p:to>
                                    </p:set>
                                    <p:animEffect transition="in" filter="fade">
                                      <p:cBhvr>
                                        <p:cTn id="28" dur="1000"/>
                                        <p:tgtEl>
                                          <p:spTgt spid="58377">
                                            <p:txEl>
                                              <p:pRg st="0" end="0"/>
                                            </p:txEl>
                                          </p:spTgt>
                                        </p:tgtEl>
                                      </p:cBhvr>
                                    </p:animEffect>
                                    <p:anim calcmode="lin" valueType="num">
                                      <p:cBhvr>
                                        <p:cTn id="29" dur="1000" fill="hold"/>
                                        <p:tgtEl>
                                          <p:spTgt spid="58377">
                                            <p:txEl>
                                              <p:pRg st="0" end="0"/>
                                            </p:txEl>
                                          </p:spTgt>
                                        </p:tgtEl>
                                        <p:attrNameLst>
                                          <p:attrName>style.rotation</p:attrName>
                                        </p:attrNameLst>
                                      </p:cBhvr>
                                      <p:tavLst>
                                        <p:tav tm="0">
                                          <p:val>
                                            <p:fltVal val="720"/>
                                          </p:val>
                                        </p:tav>
                                        <p:tav tm="100000">
                                          <p:val>
                                            <p:fltVal val="0"/>
                                          </p:val>
                                        </p:tav>
                                      </p:tavLst>
                                    </p:anim>
                                    <p:anim calcmode="lin" valueType="num">
                                      <p:cBhvr>
                                        <p:cTn id="30" dur="1000" fill="hold"/>
                                        <p:tgtEl>
                                          <p:spTgt spid="58377">
                                            <p:txEl>
                                              <p:pRg st="0" end="0"/>
                                            </p:txEl>
                                          </p:spTgt>
                                        </p:tgtEl>
                                        <p:attrNameLst>
                                          <p:attrName>ppt_h</p:attrName>
                                        </p:attrNameLst>
                                      </p:cBhvr>
                                      <p:tavLst>
                                        <p:tav tm="0">
                                          <p:val>
                                            <p:fltVal val="0"/>
                                          </p:val>
                                        </p:tav>
                                        <p:tav tm="100000">
                                          <p:val>
                                            <p:strVal val="#ppt_h"/>
                                          </p:val>
                                        </p:tav>
                                      </p:tavLst>
                                    </p:anim>
                                    <p:anim calcmode="lin" valueType="num">
                                      <p:cBhvr>
                                        <p:cTn id="31" dur="1000" fill="hold"/>
                                        <p:tgtEl>
                                          <p:spTgt spid="58377">
                                            <p:txEl>
                                              <p:pRg st="0" end="0"/>
                                            </p:txEl>
                                          </p:spTgt>
                                        </p:tgtEl>
                                        <p:attrNameLst>
                                          <p:attrName>ppt_w</p:attrName>
                                        </p:attrNameLst>
                                      </p:cBhvr>
                                      <p:tavLst>
                                        <p:tav tm="0">
                                          <p:val>
                                            <p:fltVal val="0"/>
                                          </p:val>
                                        </p:tav>
                                        <p:tav tm="100000">
                                          <p:val>
                                            <p:strVal val="#ppt_w"/>
                                          </p:val>
                                        </p:tav>
                                      </p:tavLst>
                                    </p:anim>
                                  </p:childTnLst>
                                </p:cTn>
                              </p:par>
                            </p:childTnLst>
                          </p:cTn>
                        </p:par>
                        <p:par>
                          <p:cTn id="32" fill="hold" nodeType="afterGroup">
                            <p:stCondLst>
                              <p:cond delay="4000"/>
                            </p:stCondLst>
                            <p:childTnLst>
                              <p:par>
                                <p:cTn id="33" presetID="37" presetClass="entr" presetSubtype="0" fill="hold" nodeType="afterEffect">
                                  <p:stCondLst>
                                    <p:cond delay="0"/>
                                  </p:stCondLst>
                                  <p:childTnLst>
                                    <p:set>
                                      <p:cBhvr>
                                        <p:cTn id="34" dur="1" fill="hold">
                                          <p:stCondLst>
                                            <p:cond delay="0"/>
                                          </p:stCondLst>
                                        </p:cTn>
                                        <p:tgtEl>
                                          <p:spTgt spid="58373">
                                            <p:txEl>
                                              <p:pRg st="0" end="0"/>
                                            </p:txEl>
                                          </p:spTgt>
                                        </p:tgtEl>
                                        <p:attrNameLst>
                                          <p:attrName>style.visibility</p:attrName>
                                        </p:attrNameLst>
                                      </p:cBhvr>
                                      <p:to>
                                        <p:strVal val="visible"/>
                                      </p:to>
                                    </p:set>
                                    <p:animEffect transition="in" filter="fade">
                                      <p:cBhvr>
                                        <p:cTn id="35" dur="1000"/>
                                        <p:tgtEl>
                                          <p:spTgt spid="58373">
                                            <p:txEl>
                                              <p:pRg st="0" end="0"/>
                                            </p:txEl>
                                          </p:spTgt>
                                        </p:tgtEl>
                                      </p:cBhvr>
                                    </p:animEffect>
                                    <p:anim calcmode="lin" valueType="num">
                                      <p:cBhvr>
                                        <p:cTn id="36" dur="1000" fill="hold"/>
                                        <p:tgtEl>
                                          <p:spTgt spid="58373">
                                            <p:txEl>
                                              <p:pRg st="0" end="0"/>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58373">
                                            <p:txEl>
                                              <p:pRg st="0" end="0"/>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58373">
                                            <p:txEl>
                                              <p:pRg st="0" end="0"/>
                                            </p:txEl>
                                          </p:spTgt>
                                        </p:tgtEl>
                                        <p:attrNameLst>
                                          <p:attrName>ppt_y</p:attrName>
                                        </p:attrNameLst>
                                      </p:cBhvr>
                                      <p:tavLst>
                                        <p:tav tm="0">
                                          <p:val>
                                            <p:strVal val="#ppt_y-.03"/>
                                          </p:val>
                                        </p:tav>
                                        <p:tav tm="100000">
                                          <p:val>
                                            <p:strVal val="#ppt_y"/>
                                          </p:val>
                                        </p:tav>
                                      </p:tavLst>
                                    </p:anim>
                                  </p:childTnLst>
                                </p:cTn>
                              </p:par>
                            </p:childTnLst>
                          </p:cTn>
                        </p:par>
                        <p:par>
                          <p:cTn id="39" fill="hold" nodeType="afterGroup">
                            <p:stCondLst>
                              <p:cond delay="5000"/>
                            </p:stCondLst>
                            <p:childTnLst>
                              <p:par>
                                <p:cTn id="40" presetID="37" presetClass="entr" presetSubtype="0" fill="hold" nodeType="afterEffect">
                                  <p:stCondLst>
                                    <p:cond delay="0"/>
                                  </p:stCondLst>
                                  <p:childTnLst>
                                    <p:set>
                                      <p:cBhvr>
                                        <p:cTn id="41" dur="1" fill="hold">
                                          <p:stCondLst>
                                            <p:cond delay="0"/>
                                          </p:stCondLst>
                                        </p:cTn>
                                        <p:tgtEl>
                                          <p:spTgt spid="58373">
                                            <p:txEl>
                                              <p:pRg st="1" end="1"/>
                                            </p:txEl>
                                          </p:spTgt>
                                        </p:tgtEl>
                                        <p:attrNameLst>
                                          <p:attrName>style.visibility</p:attrName>
                                        </p:attrNameLst>
                                      </p:cBhvr>
                                      <p:to>
                                        <p:strVal val="visible"/>
                                      </p:to>
                                    </p:set>
                                    <p:animEffect transition="in" filter="fade">
                                      <p:cBhvr>
                                        <p:cTn id="42" dur="1000"/>
                                        <p:tgtEl>
                                          <p:spTgt spid="58373">
                                            <p:txEl>
                                              <p:pRg st="1" end="1"/>
                                            </p:txEl>
                                          </p:spTgt>
                                        </p:tgtEl>
                                      </p:cBhvr>
                                    </p:animEffect>
                                    <p:anim calcmode="lin" valueType="num">
                                      <p:cBhvr>
                                        <p:cTn id="43" dur="1000" fill="hold"/>
                                        <p:tgtEl>
                                          <p:spTgt spid="58373">
                                            <p:txEl>
                                              <p:pRg st="1" end="1"/>
                                            </p:txEl>
                                          </p:spTgt>
                                        </p:tgtEl>
                                        <p:attrNameLst>
                                          <p:attrName>ppt_x</p:attrName>
                                        </p:attrNameLst>
                                      </p:cBhvr>
                                      <p:tavLst>
                                        <p:tav tm="0">
                                          <p:val>
                                            <p:strVal val="#ppt_x"/>
                                          </p:val>
                                        </p:tav>
                                        <p:tav tm="100000">
                                          <p:val>
                                            <p:strVal val="#ppt_x"/>
                                          </p:val>
                                        </p:tav>
                                      </p:tavLst>
                                    </p:anim>
                                    <p:anim calcmode="lin" valueType="num">
                                      <p:cBhvr>
                                        <p:cTn id="44" dur="900" decel="100000" fill="hold"/>
                                        <p:tgtEl>
                                          <p:spTgt spid="58373">
                                            <p:txEl>
                                              <p:pRg st="1" end="1"/>
                                            </p:txEl>
                                          </p:spTgt>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58373">
                                            <p:txEl>
                                              <p:pRg st="1" end="1"/>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4" name="Rectangle 4"/>
          <p:cNvSpPr>
            <a:spLocks noGrp="1" noChangeArrowheads="1"/>
          </p:cNvSpPr>
          <p:nvPr>
            <p:ph type="title"/>
          </p:nvPr>
        </p:nvSpPr>
        <p:spPr/>
        <p:txBody>
          <a:bodyPr/>
          <a:lstStyle/>
          <a:p>
            <a:pPr eaLnBrk="1" hangingPunct="1"/>
            <a:r>
              <a:rPr lang="en-US" altLang="en-US"/>
              <a:t>Common Elements and Symbols</a:t>
            </a:r>
          </a:p>
        </p:txBody>
      </p:sp>
      <p:graphicFrame>
        <p:nvGraphicFramePr>
          <p:cNvPr id="139267" name="Object 7"/>
          <p:cNvGraphicFramePr>
            <a:graphicFrameLocks noGrp="1" noChangeAspect="1"/>
          </p:cNvGraphicFramePr>
          <p:nvPr>
            <p:ph idx="1"/>
          </p:nvPr>
        </p:nvGraphicFramePr>
        <p:xfrm>
          <a:off x="4132263" y="2163763"/>
          <a:ext cx="4229100" cy="3840162"/>
        </p:xfrm>
        <a:graphic>
          <a:graphicData uri="http://schemas.openxmlformats.org/presentationml/2006/ole">
            <mc:AlternateContent xmlns:mc="http://schemas.openxmlformats.org/markup-compatibility/2006">
              <mc:Choice xmlns:v="urn:schemas-microsoft-com:vml" Requires="v">
                <p:oleObj name="Bitmap Image" r:id="rId2" imgW="5601482" imgH="5087060" progId="PBrush">
                  <p:embed/>
                </p:oleObj>
              </mc:Choice>
              <mc:Fallback>
                <p:oleObj name="Bitmap Image" r:id="rId2" imgW="5601482" imgH="5087060" progId="PBrush">
                  <p:embed/>
                  <p:pic>
                    <p:nvPicPr>
                      <p:cNvPr id="139267" name="Object 7"/>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2263" y="2163763"/>
                        <a:ext cx="4229100" cy="38401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26" fill="hold" nodeType="afterEffect">
                                  <p:stCondLst>
                                    <p:cond delay="0"/>
                                  </p:stCondLst>
                                  <p:childTnLst>
                                    <p:set>
                                      <p:cBhvr>
                                        <p:cTn id="6" dur="1" fill="hold">
                                          <p:stCondLst>
                                            <p:cond delay="0"/>
                                          </p:stCondLst>
                                        </p:cTn>
                                        <p:tgtEl>
                                          <p:spTgt spid="139267"/>
                                        </p:tgtEl>
                                        <p:attrNameLst>
                                          <p:attrName>style.visibility</p:attrName>
                                        </p:attrNameLst>
                                      </p:cBhvr>
                                      <p:to>
                                        <p:strVal val="visible"/>
                                      </p:to>
                                    </p:set>
                                    <p:animEffect transition="in" filter="barn(inHorizontal)">
                                      <p:cBhvr>
                                        <p:cTn id="7" dur="500"/>
                                        <p:tgtEl>
                                          <p:spTgt spid="139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Rectangle 2"/>
          <p:cNvSpPr>
            <a:spLocks noGrp="1" noChangeArrowheads="1"/>
          </p:cNvSpPr>
          <p:nvPr>
            <p:ph type="title"/>
          </p:nvPr>
        </p:nvSpPr>
        <p:spPr>
          <a:xfrm>
            <a:off x="1241425" y="96838"/>
            <a:ext cx="9542463" cy="1412875"/>
          </a:xfrm>
        </p:spPr>
        <p:txBody>
          <a:bodyPr/>
          <a:lstStyle/>
          <a:p>
            <a:pPr eaLnBrk="1" hangingPunct="1"/>
            <a:r>
              <a:rPr lang="en-US" altLang="en-US"/>
              <a:t>Valence Electrons</a:t>
            </a:r>
          </a:p>
        </p:txBody>
      </p:sp>
      <p:sp>
        <p:nvSpPr>
          <p:cNvPr id="96259" name="Rectangle 3"/>
          <p:cNvSpPr>
            <a:spLocks noGrp="1" noChangeArrowheads="1"/>
          </p:cNvSpPr>
          <p:nvPr>
            <p:ph type="body" sz="half" idx="1"/>
          </p:nvPr>
        </p:nvSpPr>
        <p:spPr>
          <a:xfrm>
            <a:off x="1825625" y="1981200"/>
            <a:ext cx="4116388" cy="4114800"/>
          </a:xfrm>
        </p:spPr>
        <p:txBody>
          <a:bodyPr/>
          <a:lstStyle/>
          <a:p>
            <a:pPr eaLnBrk="1" hangingPunct="1"/>
            <a:r>
              <a:rPr lang="en-US" altLang="en-US"/>
              <a:t>The number of valence electrons an atom has may also appear in a square.</a:t>
            </a:r>
          </a:p>
          <a:p>
            <a:pPr eaLnBrk="1" hangingPunct="1"/>
            <a:r>
              <a:rPr lang="en-US" altLang="en-US"/>
              <a:t>Valence electrons are the electrons in the outer energy level of an atom.</a:t>
            </a:r>
          </a:p>
          <a:p>
            <a:pPr eaLnBrk="1" hangingPunct="1"/>
            <a:r>
              <a:rPr lang="en-US" altLang="en-US"/>
              <a:t>These are the electrons that are transferred or shared when atoms bond together.</a:t>
            </a:r>
          </a:p>
          <a:p>
            <a:pPr eaLnBrk="1" hangingPunct="1">
              <a:buFont typeface="Wingdings" pitchFamily="2" charset="2"/>
              <a:buNone/>
            </a:pPr>
            <a:endParaRPr lang="en-US" altLang="en-US"/>
          </a:p>
        </p:txBody>
      </p:sp>
      <p:pic>
        <p:nvPicPr>
          <p:cNvPr id="96261" name="Picture 5" descr="covalentblue"/>
          <p:cNvPicPr>
            <a:picLocks noGrp="1" noChangeAspect="1" noChangeArrowheads="1" noCrop="1"/>
          </p:cNvPicPr>
          <p:nvPr>
            <p:ph sz="half" idx="2"/>
          </p:nvPr>
        </p:nvPicPr>
        <p:blipFill>
          <a:blip r:embed="rId2"/>
          <a:srcRect/>
          <a:stretch>
            <a:fillRect/>
          </a:stretch>
        </p:blipFill>
        <p:spPr>
          <a:xfrm>
            <a:off x="6170613" y="2133600"/>
            <a:ext cx="4040187" cy="3095625"/>
          </a:xfrm>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afterEffect">
                                  <p:stCondLst>
                                    <p:cond delay="0"/>
                                  </p:stCondLst>
                                  <p:childTnLst>
                                    <p:set>
                                      <p:cBhvr>
                                        <p:cTn id="6" dur="1" fill="hold">
                                          <p:stCondLst>
                                            <p:cond delay="0"/>
                                          </p:stCondLst>
                                        </p:cTn>
                                        <p:tgtEl>
                                          <p:spTgt spid="96261"/>
                                        </p:tgtEl>
                                        <p:attrNameLst>
                                          <p:attrName>style.visibility</p:attrName>
                                        </p:attrNameLst>
                                      </p:cBhvr>
                                      <p:to>
                                        <p:strVal val="visible"/>
                                      </p:to>
                                    </p:set>
                                    <p:animEffect transition="in" filter="fade">
                                      <p:cBhvr>
                                        <p:cTn id="7" dur="1000"/>
                                        <p:tgtEl>
                                          <p:spTgt spid="96261"/>
                                        </p:tgtEl>
                                      </p:cBhvr>
                                    </p:animEffect>
                                    <p:anim calcmode="lin" valueType="num">
                                      <p:cBhvr>
                                        <p:cTn id="8" dur="1000" fill="hold"/>
                                        <p:tgtEl>
                                          <p:spTgt spid="96261"/>
                                        </p:tgtEl>
                                        <p:attrNameLst>
                                          <p:attrName>ppt_x</p:attrName>
                                        </p:attrNameLst>
                                      </p:cBhvr>
                                      <p:tavLst>
                                        <p:tav tm="0">
                                          <p:val>
                                            <p:strVal val="#ppt_x"/>
                                          </p:val>
                                        </p:tav>
                                        <p:tav tm="100000">
                                          <p:val>
                                            <p:strVal val="#ppt_x"/>
                                          </p:val>
                                        </p:tav>
                                      </p:tavLst>
                                    </p:anim>
                                    <p:anim calcmode="lin" valueType="num">
                                      <p:cBhvr>
                                        <p:cTn id="9" dur="900" decel="100000" fill="hold"/>
                                        <p:tgtEl>
                                          <p:spTgt spid="9626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6261"/>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7" presetClass="entr" presetSubtype="0" fill="hold" nodeType="afterEffect">
                                  <p:stCondLst>
                                    <p:cond delay="0"/>
                                  </p:stCondLst>
                                  <p:childTnLst>
                                    <p:set>
                                      <p:cBhvr>
                                        <p:cTn id="13" dur="1" fill="hold">
                                          <p:stCondLst>
                                            <p:cond delay="0"/>
                                          </p:stCondLst>
                                        </p:cTn>
                                        <p:tgtEl>
                                          <p:spTgt spid="96259">
                                            <p:txEl>
                                              <p:pRg st="0" end="0"/>
                                            </p:txEl>
                                          </p:spTgt>
                                        </p:tgtEl>
                                        <p:attrNameLst>
                                          <p:attrName>style.visibility</p:attrName>
                                        </p:attrNameLst>
                                      </p:cBhvr>
                                      <p:to>
                                        <p:strVal val="visible"/>
                                      </p:to>
                                    </p:set>
                                    <p:animEffect transition="in" filter="fade">
                                      <p:cBhvr>
                                        <p:cTn id="14" dur="1000"/>
                                        <p:tgtEl>
                                          <p:spTgt spid="96259">
                                            <p:txEl>
                                              <p:pRg st="0" end="0"/>
                                            </p:txEl>
                                          </p:spTgt>
                                        </p:tgtEl>
                                      </p:cBhvr>
                                    </p:animEffect>
                                    <p:anim calcmode="lin" valueType="num">
                                      <p:cBhvr>
                                        <p:cTn id="15" dur="1000" fill="hold"/>
                                        <p:tgtEl>
                                          <p:spTgt spid="96259">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96259">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96259">
                                            <p:txEl>
                                              <p:pRg st="0" end="0"/>
                                            </p:txEl>
                                          </p:spTgt>
                                        </p:tgtEl>
                                        <p:attrNameLst>
                                          <p:attrName>ppt_y</p:attrName>
                                        </p:attrNameLst>
                                      </p:cBhvr>
                                      <p:tavLst>
                                        <p:tav tm="0">
                                          <p:val>
                                            <p:strVal val="#ppt_y-.03"/>
                                          </p:val>
                                        </p:tav>
                                        <p:tav tm="100000">
                                          <p:val>
                                            <p:strVal val="#ppt_y"/>
                                          </p:val>
                                        </p:tav>
                                      </p:tavLst>
                                    </p:anim>
                                  </p:childTnLst>
                                </p:cTn>
                              </p:par>
                            </p:childTnLst>
                          </p:cTn>
                        </p:par>
                        <p:par>
                          <p:cTn id="18" fill="hold" nodeType="afterGroup">
                            <p:stCondLst>
                              <p:cond delay="2000"/>
                            </p:stCondLst>
                            <p:childTnLst>
                              <p:par>
                                <p:cTn id="19" presetID="37" presetClass="entr" presetSubtype="0" fill="hold" nodeType="afterEffect">
                                  <p:stCondLst>
                                    <p:cond delay="0"/>
                                  </p:stCondLst>
                                  <p:childTnLst>
                                    <p:set>
                                      <p:cBhvr>
                                        <p:cTn id="20" dur="1" fill="hold">
                                          <p:stCondLst>
                                            <p:cond delay="0"/>
                                          </p:stCondLst>
                                        </p:cTn>
                                        <p:tgtEl>
                                          <p:spTgt spid="96259">
                                            <p:txEl>
                                              <p:pRg st="1" end="1"/>
                                            </p:txEl>
                                          </p:spTgt>
                                        </p:tgtEl>
                                        <p:attrNameLst>
                                          <p:attrName>style.visibility</p:attrName>
                                        </p:attrNameLst>
                                      </p:cBhvr>
                                      <p:to>
                                        <p:strVal val="visible"/>
                                      </p:to>
                                    </p:set>
                                    <p:animEffect transition="in" filter="fade">
                                      <p:cBhvr>
                                        <p:cTn id="21" dur="1000"/>
                                        <p:tgtEl>
                                          <p:spTgt spid="96259">
                                            <p:txEl>
                                              <p:pRg st="1" end="1"/>
                                            </p:txEl>
                                          </p:spTgt>
                                        </p:tgtEl>
                                      </p:cBhvr>
                                    </p:animEffect>
                                    <p:anim calcmode="lin" valueType="num">
                                      <p:cBhvr>
                                        <p:cTn id="22" dur="1000" fill="hold"/>
                                        <p:tgtEl>
                                          <p:spTgt spid="96259">
                                            <p:txEl>
                                              <p:pRg st="1" end="1"/>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96259">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96259">
                                            <p:txEl>
                                              <p:pRg st="1" end="1"/>
                                            </p:txEl>
                                          </p:spTgt>
                                        </p:tgtEl>
                                        <p:attrNameLst>
                                          <p:attrName>ppt_y</p:attrName>
                                        </p:attrNameLst>
                                      </p:cBhvr>
                                      <p:tavLst>
                                        <p:tav tm="0">
                                          <p:val>
                                            <p:strVal val="#ppt_y-.03"/>
                                          </p:val>
                                        </p:tav>
                                        <p:tav tm="100000">
                                          <p:val>
                                            <p:strVal val="#ppt_y"/>
                                          </p:val>
                                        </p:tav>
                                      </p:tavLst>
                                    </p:anim>
                                  </p:childTnLst>
                                </p:cTn>
                              </p:par>
                            </p:childTnLst>
                          </p:cTn>
                        </p:par>
                        <p:par>
                          <p:cTn id="25" fill="hold" nodeType="afterGroup">
                            <p:stCondLst>
                              <p:cond delay="3000"/>
                            </p:stCondLst>
                            <p:childTnLst>
                              <p:par>
                                <p:cTn id="26" presetID="37" presetClass="entr" presetSubtype="0" fill="hold" nodeType="afterEffect">
                                  <p:stCondLst>
                                    <p:cond delay="0"/>
                                  </p:stCondLst>
                                  <p:childTnLst>
                                    <p:set>
                                      <p:cBhvr>
                                        <p:cTn id="27" dur="1" fill="hold">
                                          <p:stCondLst>
                                            <p:cond delay="0"/>
                                          </p:stCondLst>
                                        </p:cTn>
                                        <p:tgtEl>
                                          <p:spTgt spid="96259">
                                            <p:txEl>
                                              <p:pRg st="2" end="2"/>
                                            </p:txEl>
                                          </p:spTgt>
                                        </p:tgtEl>
                                        <p:attrNameLst>
                                          <p:attrName>style.visibility</p:attrName>
                                        </p:attrNameLst>
                                      </p:cBhvr>
                                      <p:to>
                                        <p:strVal val="visible"/>
                                      </p:to>
                                    </p:set>
                                    <p:animEffect transition="in" filter="fade">
                                      <p:cBhvr>
                                        <p:cTn id="28" dur="1000"/>
                                        <p:tgtEl>
                                          <p:spTgt spid="96259">
                                            <p:txEl>
                                              <p:pRg st="2" end="2"/>
                                            </p:txEl>
                                          </p:spTgt>
                                        </p:tgtEl>
                                      </p:cBhvr>
                                    </p:animEffect>
                                    <p:anim calcmode="lin" valueType="num">
                                      <p:cBhvr>
                                        <p:cTn id="29" dur="1000" fill="hold"/>
                                        <p:tgtEl>
                                          <p:spTgt spid="96259">
                                            <p:txEl>
                                              <p:pRg st="2" end="2"/>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96259">
                                            <p:txEl>
                                              <p:pRg st="2" end="2"/>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96259">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6" name="Picture 6" descr="periodic1"/>
          <p:cNvPicPr>
            <a:picLocks noChangeAspect="1" noChangeArrowheads="1"/>
          </p:cNvPicPr>
          <p:nvPr/>
        </p:nvPicPr>
        <p:blipFill>
          <a:blip r:embed="rId2"/>
          <a:srcRect/>
          <a:stretch>
            <a:fillRect/>
          </a:stretch>
        </p:blipFill>
        <p:spPr bwMode="auto">
          <a:xfrm>
            <a:off x="1520825" y="0"/>
            <a:ext cx="9147175" cy="685800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nodeType="afterEffect">
                                  <p:stCondLst>
                                    <p:cond delay="0"/>
                                  </p:stCondLst>
                                  <p:childTnLst>
                                    <p:set>
                                      <p:cBhvr>
                                        <p:cTn id="6" dur="1" fill="hold">
                                          <p:stCondLst>
                                            <p:cond delay="0"/>
                                          </p:stCondLst>
                                        </p:cTn>
                                        <p:tgtEl>
                                          <p:spTgt spid="71686"/>
                                        </p:tgtEl>
                                        <p:attrNameLst>
                                          <p:attrName>style.visibility</p:attrName>
                                        </p:attrNameLst>
                                      </p:cBhvr>
                                      <p:to>
                                        <p:strVal val="visible"/>
                                      </p:to>
                                    </p:set>
                                    <p:anim calcmode="lin" valueType="num">
                                      <p:cBhvr>
                                        <p:cTn id="7" dur="1000" fill="hold"/>
                                        <p:tgtEl>
                                          <p:spTgt spid="71686"/>
                                        </p:tgtEl>
                                        <p:attrNameLst>
                                          <p:attrName>ppt_w</p:attrName>
                                        </p:attrNameLst>
                                      </p:cBhvr>
                                      <p:tavLst>
                                        <p:tav tm="0">
                                          <p:val>
                                            <p:fltVal val="0"/>
                                          </p:val>
                                        </p:tav>
                                        <p:tav tm="100000">
                                          <p:val>
                                            <p:strVal val="#ppt_w"/>
                                          </p:val>
                                        </p:tav>
                                      </p:tavLst>
                                    </p:anim>
                                    <p:anim calcmode="lin" valueType="num">
                                      <p:cBhvr>
                                        <p:cTn id="8" dur="1000" fill="hold"/>
                                        <p:tgtEl>
                                          <p:spTgt spid="71686"/>
                                        </p:tgtEl>
                                        <p:attrNameLst>
                                          <p:attrName>ppt_h</p:attrName>
                                        </p:attrNameLst>
                                      </p:cBhvr>
                                      <p:tavLst>
                                        <p:tav tm="0">
                                          <p:val>
                                            <p:fltVal val="0"/>
                                          </p:val>
                                        </p:tav>
                                        <p:tav tm="100000">
                                          <p:val>
                                            <p:strVal val="#ppt_h"/>
                                          </p:val>
                                        </p:tav>
                                      </p:tavLst>
                                    </p:anim>
                                    <p:anim calcmode="lin" valueType="num">
                                      <p:cBhvr>
                                        <p:cTn id="9" dur="1000" fill="hold"/>
                                        <p:tgtEl>
                                          <p:spTgt spid="71686"/>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71686"/>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Rectangle 2"/>
          <p:cNvSpPr>
            <a:spLocks noGrp="1" noChangeArrowheads="1"/>
          </p:cNvSpPr>
          <p:nvPr>
            <p:ph type="title"/>
          </p:nvPr>
        </p:nvSpPr>
        <p:spPr>
          <a:xfrm>
            <a:off x="1241425" y="96838"/>
            <a:ext cx="9542463" cy="1412875"/>
          </a:xfrm>
        </p:spPr>
        <p:txBody>
          <a:bodyPr/>
          <a:lstStyle/>
          <a:p>
            <a:pPr eaLnBrk="1" hangingPunct="1"/>
            <a:r>
              <a:rPr lang="en-US" altLang="en-US"/>
              <a:t>Properties of Metals</a:t>
            </a:r>
          </a:p>
        </p:txBody>
      </p:sp>
      <p:sp>
        <p:nvSpPr>
          <p:cNvPr id="76804" name="Rectangle 4"/>
          <p:cNvSpPr>
            <a:spLocks noGrp="1" noChangeArrowheads="1"/>
          </p:cNvSpPr>
          <p:nvPr>
            <p:ph type="body" sz="half" idx="1"/>
          </p:nvPr>
        </p:nvSpPr>
        <p:spPr>
          <a:xfrm>
            <a:off x="608013" y="1981200"/>
            <a:ext cx="5618162" cy="4114800"/>
          </a:xfrm>
        </p:spPr>
        <p:txBody>
          <a:bodyPr/>
          <a:lstStyle/>
          <a:p>
            <a:pPr eaLnBrk="1" hangingPunct="1">
              <a:lnSpc>
                <a:spcPct val="80000"/>
              </a:lnSpc>
            </a:pPr>
            <a:r>
              <a:rPr lang="en-US" altLang="en-US"/>
              <a:t>Metals are good conductors of heat and electricity.</a:t>
            </a:r>
          </a:p>
          <a:p>
            <a:pPr eaLnBrk="1" hangingPunct="1">
              <a:lnSpc>
                <a:spcPct val="80000"/>
              </a:lnSpc>
            </a:pPr>
            <a:r>
              <a:rPr lang="en-US" altLang="en-US"/>
              <a:t>Metals are shiny.</a:t>
            </a:r>
          </a:p>
          <a:p>
            <a:pPr eaLnBrk="1" hangingPunct="1">
              <a:lnSpc>
                <a:spcPct val="80000"/>
              </a:lnSpc>
            </a:pPr>
            <a:r>
              <a:rPr lang="en-US" altLang="en-US"/>
              <a:t>Metals are </a:t>
            </a:r>
            <a:r>
              <a:rPr lang="en-US" altLang="en-US" b="1" u="sng">
                <a:solidFill>
                  <a:srgbClr val="FF0000"/>
                </a:solidFill>
              </a:rPr>
              <a:t>ductile</a:t>
            </a:r>
            <a:r>
              <a:rPr lang="en-US" altLang="en-US" u="sng"/>
              <a:t> (</a:t>
            </a:r>
            <a:r>
              <a:rPr lang="en-US" altLang="en-US"/>
              <a:t>can be stretched into thin wires).</a:t>
            </a:r>
          </a:p>
          <a:p>
            <a:pPr eaLnBrk="1" hangingPunct="1">
              <a:lnSpc>
                <a:spcPct val="80000"/>
              </a:lnSpc>
            </a:pPr>
            <a:r>
              <a:rPr lang="en-US" altLang="en-US"/>
              <a:t>Metals are </a:t>
            </a:r>
            <a:r>
              <a:rPr lang="en-US" altLang="en-US" b="1" u="sng">
                <a:solidFill>
                  <a:srgbClr val="FF0000"/>
                </a:solidFill>
              </a:rPr>
              <a:t>malleable </a:t>
            </a:r>
            <a:r>
              <a:rPr lang="en-US" altLang="en-US"/>
              <a:t>(can be pounded into thin sheets).</a:t>
            </a:r>
          </a:p>
          <a:p>
            <a:pPr eaLnBrk="1" hangingPunct="1">
              <a:lnSpc>
                <a:spcPct val="80000"/>
              </a:lnSpc>
            </a:pPr>
            <a:r>
              <a:rPr lang="en-US" altLang="en-US"/>
              <a:t>A chemical property of metal is its reaction with water which results in corrosion.</a:t>
            </a:r>
          </a:p>
        </p:txBody>
      </p:sp>
      <p:pic>
        <p:nvPicPr>
          <p:cNvPr id="76806" name="j0289771.jpg">
            <a:hlinkClick r:id="" action="ppaction://media"/>
          </p:cNvPr>
          <p:cNvPicPr>
            <a:picLocks noGrp="1" noRot="1" noChangeAspect="1" noChangeArrowheads="1"/>
          </p:cNvPicPr>
          <p:nvPr>
            <p:ph sz="half" idx="2"/>
            <a:videoFile r:link="rId1"/>
          </p:nvPr>
        </p:nvPicPr>
        <p:blipFill>
          <a:blip r:embed="rId3"/>
          <a:srcRect/>
          <a:stretch>
            <a:fillRect/>
          </a:stretch>
        </p:blipFill>
        <p:spPr>
          <a:xfrm>
            <a:off x="6551613" y="1676400"/>
            <a:ext cx="3579812" cy="4876800"/>
          </a:xfrm>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afterEffect">
                                  <p:stCondLst>
                                    <p:cond delay="0"/>
                                  </p:stCondLst>
                                  <p:childTnLst>
                                    <p:set>
                                      <p:cBhvr>
                                        <p:cTn id="6" dur="1" fill="hold">
                                          <p:stCondLst>
                                            <p:cond delay="0"/>
                                          </p:stCondLst>
                                        </p:cTn>
                                        <p:tgtEl>
                                          <p:spTgt spid="76806"/>
                                        </p:tgtEl>
                                        <p:attrNameLst>
                                          <p:attrName>style.visibility</p:attrName>
                                        </p:attrNameLst>
                                      </p:cBhvr>
                                      <p:to>
                                        <p:strVal val="visible"/>
                                      </p:to>
                                    </p:set>
                                    <p:animEffect transition="in" filter="fade">
                                      <p:cBhvr>
                                        <p:cTn id="7" dur="1000"/>
                                        <p:tgtEl>
                                          <p:spTgt spid="76806"/>
                                        </p:tgtEl>
                                      </p:cBhvr>
                                    </p:animEffect>
                                    <p:anim calcmode="lin" valueType="num">
                                      <p:cBhvr>
                                        <p:cTn id="8" dur="1000" fill="hold"/>
                                        <p:tgtEl>
                                          <p:spTgt spid="76806"/>
                                        </p:tgtEl>
                                        <p:attrNameLst>
                                          <p:attrName>ppt_x</p:attrName>
                                        </p:attrNameLst>
                                      </p:cBhvr>
                                      <p:tavLst>
                                        <p:tav tm="0">
                                          <p:val>
                                            <p:strVal val="#ppt_x"/>
                                          </p:val>
                                        </p:tav>
                                        <p:tav tm="100000">
                                          <p:val>
                                            <p:strVal val="#ppt_x"/>
                                          </p:val>
                                        </p:tav>
                                      </p:tavLst>
                                    </p:anim>
                                    <p:anim calcmode="lin" valueType="num">
                                      <p:cBhvr>
                                        <p:cTn id="9" dur="900" decel="100000" fill="hold"/>
                                        <p:tgtEl>
                                          <p:spTgt spid="7680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76806"/>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7" presetClass="entr" presetSubtype="0" fill="hold" nodeType="afterEffect">
                                  <p:stCondLst>
                                    <p:cond delay="0"/>
                                  </p:stCondLst>
                                  <p:childTnLst>
                                    <p:set>
                                      <p:cBhvr>
                                        <p:cTn id="13" dur="1" fill="hold">
                                          <p:stCondLst>
                                            <p:cond delay="0"/>
                                          </p:stCondLst>
                                        </p:cTn>
                                        <p:tgtEl>
                                          <p:spTgt spid="76804">
                                            <p:txEl>
                                              <p:pRg st="0" end="0"/>
                                            </p:txEl>
                                          </p:spTgt>
                                        </p:tgtEl>
                                        <p:attrNameLst>
                                          <p:attrName>style.visibility</p:attrName>
                                        </p:attrNameLst>
                                      </p:cBhvr>
                                      <p:to>
                                        <p:strVal val="visible"/>
                                      </p:to>
                                    </p:set>
                                    <p:animEffect transition="in" filter="fade">
                                      <p:cBhvr>
                                        <p:cTn id="14" dur="1000"/>
                                        <p:tgtEl>
                                          <p:spTgt spid="76804">
                                            <p:txEl>
                                              <p:pRg st="0" end="0"/>
                                            </p:txEl>
                                          </p:spTgt>
                                        </p:tgtEl>
                                      </p:cBhvr>
                                    </p:animEffect>
                                    <p:anim calcmode="lin" valueType="num">
                                      <p:cBhvr>
                                        <p:cTn id="15" dur="1000" fill="hold"/>
                                        <p:tgtEl>
                                          <p:spTgt spid="76804">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76804">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76804">
                                            <p:txEl>
                                              <p:pRg st="0" end="0"/>
                                            </p:txEl>
                                          </p:spTgt>
                                        </p:tgtEl>
                                        <p:attrNameLst>
                                          <p:attrName>ppt_y</p:attrName>
                                        </p:attrNameLst>
                                      </p:cBhvr>
                                      <p:tavLst>
                                        <p:tav tm="0">
                                          <p:val>
                                            <p:strVal val="#ppt_y-.03"/>
                                          </p:val>
                                        </p:tav>
                                        <p:tav tm="100000">
                                          <p:val>
                                            <p:strVal val="#ppt_y"/>
                                          </p:val>
                                        </p:tav>
                                      </p:tavLst>
                                    </p:anim>
                                  </p:childTnLst>
                                </p:cTn>
                              </p:par>
                            </p:childTnLst>
                          </p:cTn>
                        </p:par>
                        <p:par>
                          <p:cTn id="18" fill="hold" nodeType="afterGroup">
                            <p:stCondLst>
                              <p:cond delay="2000"/>
                            </p:stCondLst>
                            <p:childTnLst>
                              <p:par>
                                <p:cTn id="19" presetID="37" presetClass="entr" presetSubtype="0" fill="hold" nodeType="afterEffect">
                                  <p:stCondLst>
                                    <p:cond delay="0"/>
                                  </p:stCondLst>
                                  <p:childTnLst>
                                    <p:set>
                                      <p:cBhvr>
                                        <p:cTn id="20" dur="1" fill="hold">
                                          <p:stCondLst>
                                            <p:cond delay="0"/>
                                          </p:stCondLst>
                                        </p:cTn>
                                        <p:tgtEl>
                                          <p:spTgt spid="76804">
                                            <p:txEl>
                                              <p:pRg st="1" end="1"/>
                                            </p:txEl>
                                          </p:spTgt>
                                        </p:tgtEl>
                                        <p:attrNameLst>
                                          <p:attrName>style.visibility</p:attrName>
                                        </p:attrNameLst>
                                      </p:cBhvr>
                                      <p:to>
                                        <p:strVal val="visible"/>
                                      </p:to>
                                    </p:set>
                                    <p:animEffect transition="in" filter="fade">
                                      <p:cBhvr>
                                        <p:cTn id="21" dur="1000"/>
                                        <p:tgtEl>
                                          <p:spTgt spid="76804">
                                            <p:txEl>
                                              <p:pRg st="1" end="1"/>
                                            </p:txEl>
                                          </p:spTgt>
                                        </p:tgtEl>
                                      </p:cBhvr>
                                    </p:animEffect>
                                    <p:anim calcmode="lin" valueType="num">
                                      <p:cBhvr>
                                        <p:cTn id="22" dur="1000" fill="hold"/>
                                        <p:tgtEl>
                                          <p:spTgt spid="76804">
                                            <p:txEl>
                                              <p:pRg st="1" end="1"/>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76804">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76804">
                                            <p:txEl>
                                              <p:pRg st="1" end="1"/>
                                            </p:txEl>
                                          </p:spTgt>
                                        </p:tgtEl>
                                        <p:attrNameLst>
                                          <p:attrName>ppt_y</p:attrName>
                                        </p:attrNameLst>
                                      </p:cBhvr>
                                      <p:tavLst>
                                        <p:tav tm="0">
                                          <p:val>
                                            <p:strVal val="#ppt_y-.03"/>
                                          </p:val>
                                        </p:tav>
                                        <p:tav tm="100000">
                                          <p:val>
                                            <p:strVal val="#ppt_y"/>
                                          </p:val>
                                        </p:tav>
                                      </p:tavLst>
                                    </p:anim>
                                  </p:childTnLst>
                                </p:cTn>
                              </p:par>
                            </p:childTnLst>
                          </p:cTn>
                        </p:par>
                        <p:par>
                          <p:cTn id="25" fill="hold" nodeType="afterGroup">
                            <p:stCondLst>
                              <p:cond delay="3000"/>
                            </p:stCondLst>
                            <p:childTnLst>
                              <p:par>
                                <p:cTn id="26" presetID="37" presetClass="entr" presetSubtype="0" fill="hold" nodeType="afterEffect">
                                  <p:stCondLst>
                                    <p:cond delay="0"/>
                                  </p:stCondLst>
                                  <p:childTnLst>
                                    <p:set>
                                      <p:cBhvr>
                                        <p:cTn id="27" dur="1" fill="hold">
                                          <p:stCondLst>
                                            <p:cond delay="0"/>
                                          </p:stCondLst>
                                        </p:cTn>
                                        <p:tgtEl>
                                          <p:spTgt spid="76804">
                                            <p:txEl>
                                              <p:pRg st="2" end="2"/>
                                            </p:txEl>
                                          </p:spTgt>
                                        </p:tgtEl>
                                        <p:attrNameLst>
                                          <p:attrName>style.visibility</p:attrName>
                                        </p:attrNameLst>
                                      </p:cBhvr>
                                      <p:to>
                                        <p:strVal val="visible"/>
                                      </p:to>
                                    </p:set>
                                    <p:animEffect transition="in" filter="fade">
                                      <p:cBhvr>
                                        <p:cTn id="28" dur="1000"/>
                                        <p:tgtEl>
                                          <p:spTgt spid="76804">
                                            <p:txEl>
                                              <p:pRg st="2" end="2"/>
                                            </p:txEl>
                                          </p:spTgt>
                                        </p:tgtEl>
                                      </p:cBhvr>
                                    </p:animEffect>
                                    <p:anim calcmode="lin" valueType="num">
                                      <p:cBhvr>
                                        <p:cTn id="29" dur="1000" fill="hold"/>
                                        <p:tgtEl>
                                          <p:spTgt spid="76804">
                                            <p:txEl>
                                              <p:pRg st="2" end="2"/>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76804">
                                            <p:txEl>
                                              <p:pRg st="2" end="2"/>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76804">
                                            <p:txEl>
                                              <p:pRg st="2" end="2"/>
                                            </p:txEl>
                                          </p:spTgt>
                                        </p:tgtEl>
                                        <p:attrNameLst>
                                          <p:attrName>ppt_y</p:attrName>
                                        </p:attrNameLst>
                                      </p:cBhvr>
                                      <p:tavLst>
                                        <p:tav tm="0">
                                          <p:val>
                                            <p:strVal val="#ppt_y-.03"/>
                                          </p:val>
                                        </p:tav>
                                        <p:tav tm="100000">
                                          <p:val>
                                            <p:strVal val="#ppt_y"/>
                                          </p:val>
                                        </p:tav>
                                      </p:tavLst>
                                    </p:anim>
                                  </p:childTnLst>
                                </p:cTn>
                              </p:par>
                            </p:childTnLst>
                          </p:cTn>
                        </p:par>
                        <p:par>
                          <p:cTn id="32" fill="hold" nodeType="afterGroup">
                            <p:stCondLst>
                              <p:cond delay="4000"/>
                            </p:stCondLst>
                            <p:childTnLst>
                              <p:par>
                                <p:cTn id="33" presetID="37" presetClass="entr" presetSubtype="0" fill="hold" nodeType="afterEffect">
                                  <p:stCondLst>
                                    <p:cond delay="0"/>
                                  </p:stCondLst>
                                  <p:childTnLst>
                                    <p:set>
                                      <p:cBhvr>
                                        <p:cTn id="34" dur="1" fill="hold">
                                          <p:stCondLst>
                                            <p:cond delay="0"/>
                                          </p:stCondLst>
                                        </p:cTn>
                                        <p:tgtEl>
                                          <p:spTgt spid="76804">
                                            <p:txEl>
                                              <p:pRg st="3" end="3"/>
                                            </p:txEl>
                                          </p:spTgt>
                                        </p:tgtEl>
                                        <p:attrNameLst>
                                          <p:attrName>style.visibility</p:attrName>
                                        </p:attrNameLst>
                                      </p:cBhvr>
                                      <p:to>
                                        <p:strVal val="visible"/>
                                      </p:to>
                                    </p:set>
                                    <p:animEffect transition="in" filter="fade">
                                      <p:cBhvr>
                                        <p:cTn id="35" dur="1000"/>
                                        <p:tgtEl>
                                          <p:spTgt spid="76804">
                                            <p:txEl>
                                              <p:pRg st="3" end="3"/>
                                            </p:txEl>
                                          </p:spTgt>
                                        </p:tgtEl>
                                      </p:cBhvr>
                                    </p:animEffect>
                                    <p:anim calcmode="lin" valueType="num">
                                      <p:cBhvr>
                                        <p:cTn id="36" dur="1000" fill="hold"/>
                                        <p:tgtEl>
                                          <p:spTgt spid="76804">
                                            <p:txEl>
                                              <p:pRg st="3" end="3"/>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76804">
                                            <p:txEl>
                                              <p:pRg st="3" end="3"/>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76804">
                                            <p:txEl>
                                              <p:pRg st="3" end="3"/>
                                            </p:txEl>
                                          </p:spTgt>
                                        </p:tgtEl>
                                        <p:attrNameLst>
                                          <p:attrName>ppt_y</p:attrName>
                                        </p:attrNameLst>
                                      </p:cBhvr>
                                      <p:tavLst>
                                        <p:tav tm="0">
                                          <p:val>
                                            <p:strVal val="#ppt_y-.03"/>
                                          </p:val>
                                        </p:tav>
                                        <p:tav tm="100000">
                                          <p:val>
                                            <p:strVal val="#ppt_y"/>
                                          </p:val>
                                        </p:tav>
                                      </p:tavLst>
                                    </p:anim>
                                  </p:childTnLst>
                                </p:cTn>
                              </p:par>
                            </p:childTnLst>
                          </p:cTn>
                        </p:par>
                        <p:par>
                          <p:cTn id="39" fill="hold" nodeType="afterGroup">
                            <p:stCondLst>
                              <p:cond delay="5000"/>
                            </p:stCondLst>
                            <p:childTnLst>
                              <p:par>
                                <p:cTn id="40" presetID="37" presetClass="entr" presetSubtype="0" fill="hold" nodeType="afterEffect">
                                  <p:stCondLst>
                                    <p:cond delay="0"/>
                                  </p:stCondLst>
                                  <p:childTnLst>
                                    <p:set>
                                      <p:cBhvr>
                                        <p:cTn id="41" dur="1" fill="hold">
                                          <p:stCondLst>
                                            <p:cond delay="0"/>
                                          </p:stCondLst>
                                        </p:cTn>
                                        <p:tgtEl>
                                          <p:spTgt spid="76804">
                                            <p:txEl>
                                              <p:pRg st="4" end="4"/>
                                            </p:txEl>
                                          </p:spTgt>
                                        </p:tgtEl>
                                        <p:attrNameLst>
                                          <p:attrName>style.visibility</p:attrName>
                                        </p:attrNameLst>
                                      </p:cBhvr>
                                      <p:to>
                                        <p:strVal val="visible"/>
                                      </p:to>
                                    </p:set>
                                    <p:animEffect transition="in" filter="fade">
                                      <p:cBhvr>
                                        <p:cTn id="42" dur="1000"/>
                                        <p:tgtEl>
                                          <p:spTgt spid="76804">
                                            <p:txEl>
                                              <p:pRg st="4" end="4"/>
                                            </p:txEl>
                                          </p:spTgt>
                                        </p:tgtEl>
                                      </p:cBhvr>
                                    </p:animEffect>
                                    <p:anim calcmode="lin" valueType="num">
                                      <p:cBhvr>
                                        <p:cTn id="43" dur="1000" fill="hold"/>
                                        <p:tgtEl>
                                          <p:spTgt spid="76804">
                                            <p:txEl>
                                              <p:pRg st="4" end="4"/>
                                            </p:txEl>
                                          </p:spTgt>
                                        </p:tgtEl>
                                        <p:attrNameLst>
                                          <p:attrName>ppt_x</p:attrName>
                                        </p:attrNameLst>
                                      </p:cBhvr>
                                      <p:tavLst>
                                        <p:tav tm="0">
                                          <p:val>
                                            <p:strVal val="#ppt_x"/>
                                          </p:val>
                                        </p:tav>
                                        <p:tav tm="100000">
                                          <p:val>
                                            <p:strVal val="#ppt_x"/>
                                          </p:val>
                                        </p:tav>
                                      </p:tavLst>
                                    </p:anim>
                                    <p:anim calcmode="lin" valueType="num">
                                      <p:cBhvr>
                                        <p:cTn id="44" dur="900" decel="100000" fill="hold"/>
                                        <p:tgtEl>
                                          <p:spTgt spid="76804">
                                            <p:txEl>
                                              <p:pRg st="4" end="4"/>
                                            </p:txEl>
                                          </p:spTgt>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76804">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76806"/>
                    </p:tgtEl>
                  </p:cond>
                </p:stCondLst>
                <p:endSync evt="end" delay="0">
                  <p:rtn val="all"/>
                </p:endSync>
                <p:childTnLst>
                  <p:par>
                    <p:cTn id="47" fill="hold" nodeType="clickPar">
                      <p:stCondLst>
                        <p:cond delay="0"/>
                      </p:stCondLst>
                      <p:childTnLst>
                        <p:par>
                          <p:cTn id="48" fill="hold" nodeType="withGroup">
                            <p:stCondLst>
                              <p:cond delay="0"/>
                            </p:stCondLst>
                            <p:childTnLst>
                              <p:par>
                                <p:cTn id="49" presetID="2" presetClass="mediacall" presetSubtype="0" fill="hold" nodeType="afterEffect">
                                  <p:stCondLst>
                                    <p:cond delay="0"/>
                                  </p:stCondLst>
                                  <p:childTnLst>
                                    <p:cmd type="call" cmd="togglePause">
                                      <p:cBhvr>
                                        <p:cTn id="50" dur="1" fill="hold"/>
                                        <p:tgtEl>
                                          <p:spTgt spid="76806"/>
                                        </p:tgtEl>
                                      </p:cBhvr>
                                    </p:cmd>
                                  </p:childTnLst>
                                </p:cTn>
                              </p:par>
                            </p:childTnLst>
                          </p:cTn>
                        </p:par>
                      </p:childTnLst>
                    </p:cTn>
                  </p:par>
                </p:childTnLst>
              </p:cTn>
              <p:nextCondLst>
                <p:cond evt="onClick" delay="0">
                  <p:tgtEl>
                    <p:spTgt spid="76806"/>
                  </p:tgtEl>
                </p:cond>
              </p:nextCondLst>
            </p:seq>
            <p:video>
              <p:cMediaNode>
                <p:cTn id="51" fill="hold" display="0">
                  <p:stCondLst>
                    <p:cond delay="indefinite"/>
                  </p:stCondLst>
                  <p:endCondLst>
                    <p:cond evt="onNext" delay="0">
                      <p:tgtEl>
                        <p:sldTgt/>
                      </p:tgtEl>
                    </p:cond>
                    <p:cond evt="onPrev" delay="0">
                      <p:tgtEl>
                        <p:sldTgt/>
                      </p:tgtEl>
                    </p:cond>
                  </p:endCondLst>
                </p:cTn>
                <p:tgtEl>
                  <p:spTgt spid="76806"/>
                </p:tgtEl>
              </p:cMediaNode>
            </p:video>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p:cNvSpPr>
            <a:spLocks noGrp="1" noChangeArrowheads="1"/>
          </p:cNvSpPr>
          <p:nvPr>
            <p:ph type="title"/>
          </p:nvPr>
        </p:nvSpPr>
        <p:spPr>
          <a:xfrm>
            <a:off x="1241425" y="96838"/>
            <a:ext cx="9542463" cy="1412875"/>
          </a:xfrm>
        </p:spPr>
        <p:txBody>
          <a:bodyPr/>
          <a:lstStyle/>
          <a:p>
            <a:pPr eaLnBrk="1" hangingPunct="1"/>
            <a:r>
              <a:rPr lang="en-US" altLang="en-US"/>
              <a:t>Properties of Non-Metals</a:t>
            </a:r>
          </a:p>
        </p:txBody>
      </p:sp>
      <p:sp>
        <p:nvSpPr>
          <p:cNvPr id="80901" name="Rectangle 5"/>
          <p:cNvSpPr>
            <a:spLocks noGrp="1" noChangeArrowheads="1"/>
          </p:cNvSpPr>
          <p:nvPr>
            <p:ph type="body" sz="half" idx="2"/>
          </p:nvPr>
        </p:nvSpPr>
        <p:spPr>
          <a:xfrm>
            <a:off x="6473825" y="1981200"/>
            <a:ext cx="5003800" cy="4114800"/>
          </a:xfrm>
        </p:spPr>
        <p:txBody>
          <a:bodyPr/>
          <a:lstStyle/>
          <a:p>
            <a:pPr eaLnBrk="1" hangingPunct="1"/>
            <a:r>
              <a:rPr lang="en-US" altLang="en-US"/>
              <a:t>Non-metals are poor conductors of heat and electricity.</a:t>
            </a:r>
          </a:p>
          <a:p>
            <a:pPr eaLnBrk="1" hangingPunct="1"/>
            <a:r>
              <a:rPr lang="en-US" altLang="en-US"/>
              <a:t>Non-metals are not ductile or malleable.</a:t>
            </a:r>
          </a:p>
          <a:p>
            <a:pPr eaLnBrk="1" hangingPunct="1"/>
            <a:r>
              <a:rPr lang="en-US" altLang="en-US"/>
              <a:t>Solid non-metals are brittle and break easily.</a:t>
            </a:r>
          </a:p>
          <a:p>
            <a:pPr eaLnBrk="1" hangingPunct="1"/>
            <a:r>
              <a:rPr lang="en-US" altLang="en-US"/>
              <a:t>They are dull.</a:t>
            </a:r>
          </a:p>
          <a:p>
            <a:pPr eaLnBrk="1" hangingPunct="1"/>
            <a:r>
              <a:rPr lang="en-US" altLang="en-US"/>
              <a:t>Many non-metals are gases.</a:t>
            </a:r>
          </a:p>
        </p:txBody>
      </p:sp>
      <p:sp>
        <p:nvSpPr>
          <p:cNvPr id="136195" name="AutoShape 7" descr="sulfur"/>
          <p:cNvSpPr>
            <a:spLocks noChangeAspect="1" noChangeArrowheads="1"/>
          </p:cNvSpPr>
          <p:nvPr/>
        </p:nvSpPr>
        <p:spPr bwMode="auto">
          <a:xfrm>
            <a:off x="1677988" y="46038"/>
            <a:ext cx="304800" cy="304800"/>
          </a:xfrm>
          <a:prstGeom prst="rect">
            <a:avLst/>
          </a:prstGeom>
          <a:noFill/>
          <a:ln w="9525">
            <a:noFill/>
            <a:miter lim="800000"/>
            <a:headEnd/>
            <a:tailEnd/>
          </a:ln>
        </p:spPr>
        <p:txBody>
          <a:bodyPr/>
          <a:lstStyle/>
          <a:p>
            <a:endParaRPr lang="en-US">
              <a:latin typeface="Corbel" pitchFamily="34" charset="0"/>
            </a:endParaRPr>
          </a:p>
        </p:txBody>
      </p:sp>
      <p:sp>
        <p:nvSpPr>
          <p:cNvPr id="136196" name="AutoShape 9" descr="sulfur"/>
          <p:cNvSpPr>
            <a:spLocks noChangeAspect="1" noChangeArrowheads="1"/>
          </p:cNvSpPr>
          <p:nvPr/>
        </p:nvSpPr>
        <p:spPr bwMode="auto">
          <a:xfrm>
            <a:off x="1677988" y="46038"/>
            <a:ext cx="304800" cy="304800"/>
          </a:xfrm>
          <a:prstGeom prst="rect">
            <a:avLst/>
          </a:prstGeom>
          <a:noFill/>
          <a:ln w="9525">
            <a:noFill/>
            <a:miter lim="800000"/>
            <a:headEnd/>
            <a:tailEnd/>
          </a:ln>
        </p:spPr>
        <p:txBody>
          <a:bodyPr/>
          <a:lstStyle/>
          <a:p>
            <a:endParaRPr lang="en-US">
              <a:latin typeface="Corbel" pitchFamily="34" charset="0"/>
            </a:endParaRPr>
          </a:p>
        </p:txBody>
      </p:sp>
      <p:pic>
        <p:nvPicPr>
          <p:cNvPr id="80906" name="Picture 10" descr="sulfur1"/>
          <p:cNvPicPr>
            <a:picLocks noGrp="1" noChangeAspect="1" noChangeArrowheads="1"/>
          </p:cNvPicPr>
          <p:nvPr>
            <p:ph sz="half" idx="1"/>
          </p:nvPr>
        </p:nvPicPr>
        <p:blipFill>
          <a:blip r:embed="rId2"/>
          <a:srcRect/>
          <a:stretch>
            <a:fillRect/>
          </a:stretch>
        </p:blipFill>
        <p:spPr>
          <a:xfrm>
            <a:off x="1978025" y="1957388"/>
            <a:ext cx="4213225" cy="3735387"/>
          </a:xfrm>
        </p:spPr>
      </p:pic>
      <p:sp>
        <p:nvSpPr>
          <p:cNvPr id="80908" name="Text Box 12"/>
          <p:cNvSpPr txBox="1">
            <a:spLocks noChangeArrowheads="1"/>
          </p:cNvSpPr>
          <p:nvPr/>
        </p:nvSpPr>
        <p:spPr bwMode="auto">
          <a:xfrm>
            <a:off x="1978025" y="5867400"/>
            <a:ext cx="3811588" cy="701675"/>
          </a:xfrm>
          <a:prstGeom prst="rect">
            <a:avLst/>
          </a:prstGeom>
          <a:noFill/>
          <a:ln w="9525">
            <a:noFill/>
            <a:miter lim="800000"/>
            <a:headEnd/>
            <a:tailEnd/>
          </a:ln>
        </p:spPr>
        <p:txBody>
          <a:bodyPr>
            <a:spAutoFit/>
          </a:bodyPr>
          <a:lstStyle/>
          <a:p>
            <a:pPr algn="ctr">
              <a:spcBef>
                <a:spcPct val="50000"/>
              </a:spcBef>
            </a:pPr>
            <a:r>
              <a:rPr lang="en-US" altLang="en-US" sz="4000">
                <a:latin typeface="Teletype"/>
              </a:rPr>
              <a:t>Sulfur</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8" presetClass="entr" presetSubtype="16" fill="hold" nodeType="afterEffect">
                                  <p:stCondLst>
                                    <p:cond delay="0"/>
                                  </p:stCondLst>
                                  <p:childTnLst>
                                    <p:set>
                                      <p:cBhvr>
                                        <p:cTn id="6" dur="1" fill="hold">
                                          <p:stCondLst>
                                            <p:cond delay="0"/>
                                          </p:stCondLst>
                                        </p:cTn>
                                        <p:tgtEl>
                                          <p:spTgt spid="80906"/>
                                        </p:tgtEl>
                                        <p:attrNameLst>
                                          <p:attrName>style.visibility</p:attrName>
                                        </p:attrNameLst>
                                      </p:cBhvr>
                                      <p:to>
                                        <p:strVal val="visible"/>
                                      </p:to>
                                    </p:set>
                                    <p:animEffect transition="in" filter="diamond(in)">
                                      <p:cBhvr>
                                        <p:cTn id="7" dur="2000"/>
                                        <p:tgtEl>
                                          <p:spTgt spid="80906"/>
                                        </p:tgtEl>
                                      </p:cBhvr>
                                    </p:animEffect>
                                  </p:childTnLst>
                                </p:cTn>
                              </p:par>
                            </p:childTnLst>
                          </p:cTn>
                        </p:par>
                        <p:par>
                          <p:cTn id="8" fill="hold" nodeType="afterGroup">
                            <p:stCondLst>
                              <p:cond delay="2000"/>
                            </p:stCondLst>
                            <p:childTnLst>
                              <p:par>
                                <p:cTn id="9" presetID="37" presetClass="entr" presetSubtype="0" fill="hold" grpId="0" nodeType="afterEffect">
                                  <p:stCondLst>
                                    <p:cond delay="0"/>
                                  </p:stCondLst>
                                  <p:childTnLst>
                                    <p:set>
                                      <p:cBhvr>
                                        <p:cTn id="10" dur="1" fill="hold">
                                          <p:stCondLst>
                                            <p:cond delay="0"/>
                                          </p:stCondLst>
                                        </p:cTn>
                                        <p:tgtEl>
                                          <p:spTgt spid="80901">
                                            <p:txEl>
                                              <p:pRg st="0" end="0"/>
                                            </p:txEl>
                                          </p:spTgt>
                                        </p:tgtEl>
                                        <p:attrNameLst>
                                          <p:attrName>style.visibility</p:attrName>
                                        </p:attrNameLst>
                                      </p:cBhvr>
                                      <p:to>
                                        <p:strVal val="visible"/>
                                      </p:to>
                                    </p:set>
                                    <p:animEffect transition="in" filter="fade">
                                      <p:cBhvr>
                                        <p:cTn id="11" dur="1000"/>
                                        <p:tgtEl>
                                          <p:spTgt spid="80901">
                                            <p:txEl>
                                              <p:pRg st="0" end="0"/>
                                            </p:txEl>
                                          </p:spTgt>
                                        </p:tgtEl>
                                      </p:cBhvr>
                                    </p:animEffect>
                                    <p:anim calcmode="lin" valueType="num">
                                      <p:cBhvr>
                                        <p:cTn id="12" dur="1000" fill="hold"/>
                                        <p:tgtEl>
                                          <p:spTgt spid="80901">
                                            <p:txEl>
                                              <p:pRg st="0" end="0"/>
                                            </p:txEl>
                                          </p:spTgt>
                                        </p:tgtEl>
                                        <p:attrNameLst>
                                          <p:attrName>ppt_x</p:attrName>
                                        </p:attrNameLst>
                                      </p:cBhvr>
                                      <p:tavLst>
                                        <p:tav tm="0">
                                          <p:val>
                                            <p:strVal val="#ppt_x"/>
                                          </p:val>
                                        </p:tav>
                                        <p:tav tm="100000">
                                          <p:val>
                                            <p:strVal val="#ppt_x"/>
                                          </p:val>
                                        </p:tav>
                                      </p:tavLst>
                                    </p:anim>
                                    <p:anim calcmode="lin" valueType="num">
                                      <p:cBhvr>
                                        <p:cTn id="13" dur="900" decel="100000" fill="hold"/>
                                        <p:tgtEl>
                                          <p:spTgt spid="80901">
                                            <p:txEl>
                                              <p:pRg st="0" end="0"/>
                                            </p:txEl>
                                          </p:spTgt>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80901">
                                            <p:txEl>
                                              <p:pRg st="0" end="0"/>
                                            </p:txEl>
                                          </p:spTgt>
                                        </p:tgtEl>
                                        <p:attrNameLst>
                                          <p:attrName>ppt_y</p:attrName>
                                        </p:attrNameLst>
                                      </p:cBhvr>
                                      <p:tavLst>
                                        <p:tav tm="0">
                                          <p:val>
                                            <p:strVal val="#ppt_y-.03"/>
                                          </p:val>
                                        </p:tav>
                                        <p:tav tm="100000">
                                          <p:val>
                                            <p:strVal val="#ppt_y"/>
                                          </p:val>
                                        </p:tav>
                                      </p:tavLst>
                                    </p:anim>
                                  </p:childTnLst>
                                </p:cTn>
                              </p:par>
                            </p:childTnLst>
                          </p:cTn>
                        </p:par>
                        <p:par>
                          <p:cTn id="15" fill="hold" nodeType="afterGroup">
                            <p:stCondLst>
                              <p:cond delay="3000"/>
                            </p:stCondLst>
                            <p:childTnLst>
                              <p:par>
                                <p:cTn id="16" presetID="37" presetClass="entr" presetSubtype="0" fill="hold" grpId="0" nodeType="afterEffect">
                                  <p:stCondLst>
                                    <p:cond delay="0"/>
                                  </p:stCondLst>
                                  <p:childTnLst>
                                    <p:set>
                                      <p:cBhvr>
                                        <p:cTn id="17" dur="1" fill="hold">
                                          <p:stCondLst>
                                            <p:cond delay="0"/>
                                          </p:stCondLst>
                                        </p:cTn>
                                        <p:tgtEl>
                                          <p:spTgt spid="80901">
                                            <p:txEl>
                                              <p:pRg st="1" end="1"/>
                                            </p:txEl>
                                          </p:spTgt>
                                        </p:tgtEl>
                                        <p:attrNameLst>
                                          <p:attrName>style.visibility</p:attrName>
                                        </p:attrNameLst>
                                      </p:cBhvr>
                                      <p:to>
                                        <p:strVal val="visible"/>
                                      </p:to>
                                    </p:set>
                                    <p:animEffect transition="in" filter="fade">
                                      <p:cBhvr>
                                        <p:cTn id="18" dur="1000"/>
                                        <p:tgtEl>
                                          <p:spTgt spid="80901">
                                            <p:txEl>
                                              <p:pRg st="1" end="1"/>
                                            </p:txEl>
                                          </p:spTgt>
                                        </p:tgtEl>
                                      </p:cBhvr>
                                    </p:animEffect>
                                    <p:anim calcmode="lin" valueType="num">
                                      <p:cBhvr>
                                        <p:cTn id="19" dur="1000" fill="hold"/>
                                        <p:tgtEl>
                                          <p:spTgt spid="80901">
                                            <p:txEl>
                                              <p:pRg st="1" end="1"/>
                                            </p:txEl>
                                          </p:spTgt>
                                        </p:tgtEl>
                                        <p:attrNameLst>
                                          <p:attrName>ppt_x</p:attrName>
                                        </p:attrNameLst>
                                      </p:cBhvr>
                                      <p:tavLst>
                                        <p:tav tm="0">
                                          <p:val>
                                            <p:strVal val="#ppt_x"/>
                                          </p:val>
                                        </p:tav>
                                        <p:tav tm="100000">
                                          <p:val>
                                            <p:strVal val="#ppt_x"/>
                                          </p:val>
                                        </p:tav>
                                      </p:tavLst>
                                    </p:anim>
                                    <p:anim calcmode="lin" valueType="num">
                                      <p:cBhvr>
                                        <p:cTn id="20" dur="900" decel="100000" fill="hold"/>
                                        <p:tgtEl>
                                          <p:spTgt spid="80901">
                                            <p:txEl>
                                              <p:pRg st="1" end="1"/>
                                            </p:txEl>
                                          </p:spTgt>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80901">
                                            <p:txEl>
                                              <p:pRg st="1" end="1"/>
                                            </p:txEl>
                                          </p:spTgt>
                                        </p:tgtEl>
                                        <p:attrNameLst>
                                          <p:attrName>ppt_y</p:attrName>
                                        </p:attrNameLst>
                                      </p:cBhvr>
                                      <p:tavLst>
                                        <p:tav tm="0">
                                          <p:val>
                                            <p:strVal val="#ppt_y-.03"/>
                                          </p:val>
                                        </p:tav>
                                        <p:tav tm="100000">
                                          <p:val>
                                            <p:strVal val="#ppt_y"/>
                                          </p:val>
                                        </p:tav>
                                      </p:tavLst>
                                    </p:anim>
                                  </p:childTnLst>
                                </p:cTn>
                              </p:par>
                            </p:childTnLst>
                          </p:cTn>
                        </p:par>
                        <p:par>
                          <p:cTn id="22" fill="hold" nodeType="afterGroup">
                            <p:stCondLst>
                              <p:cond delay="4000"/>
                            </p:stCondLst>
                            <p:childTnLst>
                              <p:par>
                                <p:cTn id="23" presetID="37" presetClass="entr" presetSubtype="0" fill="hold" grpId="0" nodeType="afterEffect">
                                  <p:stCondLst>
                                    <p:cond delay="0"/>
                                  </p:stCondLst>
                                  <p:childTnLst>
                                    <p:set>
                                      <p:cBhvr>
                                        <p:cTn id="24" dur="1" fill="hold">
                                          <p:stCondLst>
                                            <p:cond delay="0"/>
                                          </p:stCondLst>
                                        </p:cTn>
                                        <p:tgtEl>
                                          <p:spTgt spid="80901">
                                            <p:txEl>
                                              <p:pRg st="2" end="2"/>
                                            </p:txEl>
                                          </p:spTgt>
                                        </p:tgtEl>
                                        <p:attrNameLst>
                                          <p:attrName>style.visibility</p:attrName>
                                        </p:attrNameLst>
                                      </p:cBhvr>
                                      <p:to>
                                        <p:strVal val="visible"/>
                                      </p:to>
                                    </p:set>
                                    <p:animEffect transition="in" filter="fade">
                                      <p:cBhvr>
                                        <p:cTn id="25" dur="1000"/>
                                        <p:tgtEl>
                                          <p:spTgt spid="80901">
                                            <p:txEl>
                                              <p:pRg st="2" end="2"/>
                                            </p:txEl>
                                          </p:spTgt>
                                        </p:tgtEl>
                                      </p:cBhvr>
                                    </p:animEffect>
                                    <p:anim calcmode="lin" valueType="num">
                                      <p:cBhvr>
                                        <p:cTn id="26" dur="1000" fill="hold"/>
                                        <p:tgtEl>
                                          <p:spTgt spid="80901">
                                            <p:txEl>
                                              <p:pRg st="2" end="2"/>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80901">
                                            <p:txEl>
                                              <p:pRg st="2" end="2"/>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80901">
                                            <p:txEl>
                                              <p:pRg st="2" end="2"/>
                                            </p:txEl>
                                          </p:spTgt>
                                        </p:tgtEl>
                                        <p:attrNameLst>
                                          <p:attrName>ppt_y</p:attrName>
                                        </p:attrNameLst>
                                      </p:cBhvr>
                                      <p:tavLst>
                                        <p:tav tm="0">
                                          <p:val>
                                            <p:strVal val="#ppt_y-.03"/>
                                          </p:val>
                                        </p:tav>
                                        <p:tav tm="100000">
                                          <p:val>
                                            <p:strVal val="#ppt_y"/>
                                          </p:val>
                                        </p:tav>
                                      </p:tavLst>
                                    </p:anim>
                                  </p:childTnLst>
                                </p:cTn>
                              </p:par>
                            </p:childTnLst>
                          </p:cTn>
                        </p:par>
                        <p:par>
                          <p:cTn id="29" fill="hold" nodeType="afterGroup">
                            <p:stCondLst>
                              <p:cond delay="5000"/>
                            </p:stCondLst>
                            <p:childTnLst>
                              <p:par>
                                <p:cTn id="30" presetID="37" presetClass="entr" presetSubtype="0" fill="hold" grpId="0" nodeType="afterEffect">
                                  <p:stCondLst>
                                    <p:cond delay="0"/>
                                  </p:stCondLst>
                                  <p:childTnLst>
                                    <p:set>
                                      <p:cBhvr>
                                        <p:cTn id="31" dur="1" fill="hold">
                                          <p:stCondLst>
                                            <p:cond delay="0"/>
                                          </p:stCondLst>
                                        </p:cTn>
                                        <p:tgtEl>
                                          <p:spTgt spid="80901">
                                            <p:txEl>
                                              <p:pRg st="3" end="3"/>
                                            </p:txEl>
                                          </p:spTgt>
                                        </p:tgtEl>
                                        <p:attrNameLst>
                                          <p:attrName>style.visibility</p:attrName>
                                        </p:attrNameLst>
                                      </p:cBhvr>
                                      <p:to>
                                        <p:strVal val="visible"/>
                                      </p:to>
                                    </p:set>
                                    <p:animEffect transition="in" filter="fade">
                                      <p:cBhvr>
                                        <p:cTn id="32" dur="1000"/>
                                        <p:tgtEl>
                                          <p:spTgt spid="80901">
                                            <p:txEl>
                                              <p:pRg st="3" end="3"/>
                                            </p:txEl>
                                          </p:spTgt>
                                        </p:tgtEl>
                                      </p:cBhvr>
                                    </p:animEffect>
                                    <p:anim calcmode="lin" valueType="num">
                                      <p:cBhvr>
                                        <p:cTn id="33" dur="1000" fill="hold"/>
                                        <p:tgtEl>
                                          <p:spTgt spid="80901">
                                            <p:txEl>
                                              <p:pRg st="3" end="3"/>
                                            </p:txEl>
                                          </p:spTgt>
                                        </p:tgtEl>
                                        <p:attrNameLst>
                                          <p:attrName>ppt_x</p:attrName>
                                        </p:attrNameLst>
                                      </p:cBhvr>
                                      <p:tavLst>
                                        <p:tav tm="0">
                                          <p:val>
                                            <p:strVal val="#ppt_x"/>
                                          </p:val>
                                        </p:tav>
                                        <p:tav tm="100000">
                                          <p:val>
                                            <p:strVal val="#ppt_x"/>
                                          </p:val>
                                        </p:tav>
                                      </p:tavLst>
                                    </p:anim>
                                    <p:anim calcmode="lin" valueType="num">
                                      <p:cBhvr>
                                        <p:cTn id="34" dur="900" decel="100000" fill="hold"/>
                                        <p:tgtEl>
                                          <p:spTgt spid="80901">
                                            <p:txEl>
                                              <p:pRg st="3" end="3"/>
                                            </p:txEl>
                                          </p:spTgt>
                                        </p:tgtEl>
                                        <p:attrNameLst>
                                          <p:attrName>ppt_y</p:attrName>
                                        </p:attrNameLst>
                                      </p:cBhvr>
                                      <p:tavLst>
                                        <p:tav tm="0">
                                          <p:val>
                                            <p:strVal val="#ppt_y+1"/>
                                          </p:val>
                                        </p:tav>
                                        <p:tav tm="100000">
                                          <p:val>
                                            <p:strVal val="#ppt_y-.03"/>
                                          </p:val>
                                        </p:tav>
                                      </p:tavLst>
                                    </p:anim>
                                    <p:anim calcmode="lin" valueType="num">
                                      <p:cBhvr>
                                        <p:cTn id="35" dur="100" accel="100000" fill="hold">
                                          <p:stCondLst>
                                            <p:cond delay="900"/>
                                          </p:stCondLst>
                                        </p:cTn>
                                        <p:tgtEl>
                                          <p:spTgt spid="80901">
                                            <p:txEl>
                                              <p:pRg st="3" end="3"/>
                                            </p:txEl>
                                          </p:spTgt>
                                        </p:tgtEl>
                                        <p:attrNameLst>
                                          <p:attrName>ppt_y</p:attrName>
                                        </p:attrNameLst>
                                      </p:cBhvr>
                                      <p:tavLst>
                                        <p:tav tm="0">
                                          <p:val>
                                            <p:strVal val="#ppt_y-.03"/>
                                          </p:val>
                                        </p:tav>
                                        <p:tav tm="100000">
                                          <p:val>
                                            <p:strVal val="#ppt_y"/>
                                          </p:val>
                                        </p:tav>
                                      </p:tavLst>
                                    </p:anim>
                                  </p:childTnLst>
                                </p:cTn>
                              </p:par>
                            </p:childTnLst>
                          </p:cTn>
                        </p:par>
                        <p:par>
                          <p:cTn id="36" fill="hold" nodeType="afterGroup">
                            <p:stCondLst>
                              <p:cond delay="6000"/>
                            </p:stCondLst>
                            <p:childTnLst>
                              <p:par>
                                <p:cTn id="37" presetID="37" presetClass="entr" presetSubtype="0" fill="hold" grpId="0" nodeType="afterEffect">
                                  <p:stCondLst>
                                    <p:cond delay="0"/>
                                  </p:stCondLst>
                                  <p:childTnLst>
                                    <p:set>
                                      <p:cBhvr>
                                        <p:cTn id="38" dur="1" fill="hold">
                                          <p:stCondLst>
                                            <p:cond delay="0"/>
                                          </p:stCondLst>
                                        </p:cTn>
                                        <p:tgtEl>
                                          <p:spTgt spid="80901">
                                            <p:txEl>
                                              <p:pRg st="4" end="4"/>
                                            </p:txEl>
                                          </p:spTgt>
                                        </p:tgtEl>
                                        <p:attrNameLst>
                                          <p:attrName>style.visibility</p:attrName>
                                        </p:attrNameLst>
                                      </p:cBhvr>
                                      <p:to>
                                        <p:strVal val="visible"/>
                                      </p:to>
                                    </p:set>
                                    <p:animEffect transition="in" filter="fade">
                                      <p:cBhvr>
                                        <p:cTn id="39" dur="1000"/>
                                        <p:tgtEl>
                                          <p:spTgt spid="80901">
                                            <p:txEl>
                                              <p:pRg st="4" end="4"/>
                                            </p:txEl>
                                          </p:spTgt>
                                        </p:tgtEl>
                                      </p:cBhvr>
                                    </p:animEffect>
                                    <p:anim calcmode="lin" valueType="num">
                                      <p:cBhvr>
                                        <p:cTn id="40" dur="1000" fill="hold"/>
                                        <p:tgtEl>
                                          <p:spTgt spid="80901">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80901">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80901">
                                            <p:txEl>
                                              <p:pRg st="4" end="4"/>
                                            </p:txEl>
                                          </p:spTgt>
                                        </p:tgtEl>
                                        <p:attrNameLst>
                                          <p:attrName>ppt_y</p:attrName>
                                        </p:attrNameLst>
                                      </p:cBhvr>
                                      <p:tavLst>
                                        <p:tav tm="0">
                                          <p:val>
                                            <p:strVal val="#ppt_y-.03"/>
                                          </p:val>
                                        </p:tav>
                                        <p:tav tm="100000">
                                          <p:val>
                                            <p:strVal val="#ppt_y"/>
                                          </p:val>
                                        </p:tav>
                                      </p:tavLst>
                                    </p:anim>
                                  </p:childTnLst>
                                </p:cTn>
                              </p:par>
                            </p:childTnLst>
                          </p:cTn>
                        </p:par>
                        <p:par>
                          <p:cTn id="43" fill="hold" nodeType="afterGroup">
                            <p:stCondLst>
                              <p:cond delay="7000"/>
                            </p:stCondLst>
                            <p:childTnLst>
                              <p:par>
                                <p:cTn id="44" presetID="37" presetClass="entr" presetSubtype="0" fill="hold" nodeType="afterEffect">
                                  <p:stCondLst>
                                    <p:cond delay="0"/>
                                  </p:stCondLst>
                                  <p:childTnLst>
                                    <p:set>
                                      <p:cBhvr>
                                        <p:cTn id="45" dur="1" fill="hold">
                                          <p:stCondLst>
                                            <p:cond delay="0"/>
                                          </p:stCondLst>
                                        </p:cTn>
                                        <p:tgtEl>
                                          <p:spTgt spid="80908">
                                            <p:txEl>
                                              <p:pRg st="0" end="0"/>
                                            </p:txEl>
                                          </p:spTgt>
                                        </p:tgtEl>
                                        <p:attrNameLst>
                                          <p:attrName>style.visibility</p:attrName>
                                        </p:attrNameLst>
                                      </p:cBhvr>
                                      <p:to>
                                        <p:strVal val="visible"/>
                                      </p:to>
                                    </p:set>
                                    <p:animEffect transition="in" filter="fade">
                                      <p:cBhvr>
                                        <p:cTn id="46" dur="1000"/>
                                        <p:tgtEl>
                                          <p:spTgt spid="80908">
                                            <p:txEl>
                                              <p:pRg st="0" end="0"/>
                                            </p:txEl>
                                          </p:spTgt>
                                        </p:tgtEl>
                                      </p:cBhvr>
                                    </p:animEffect>
                                    <p:anim calcmode="lin" valueType="num">
                                      <p:cBhvr>
                                        <p:cTn id="47" dur="1000" fill="hold"/>
                                        <p:tgtEl>
                                          <p:spTgt spid="80908">
                                            <p:txEl>
                                              <p:pRg st="0" end="0"/>
                                            </p:txEl>
                                          </p:spTgt>
                                        </p:tgtEl>
                                        <p:attrNameLst>
                                          <p:attrName>ppt_x</p:attrName>
                                        </p:attrNameLst>
                                      </p:cBhvr>
                                      <p:tavLst>
                                        <p:tav tm="0">
                                          <p:val>
                                            <p:strVal val="#ppt_x"/>
                                          </p:val>
                                        </p:tav>
                                        <p:tav tm="100000">
                                          <p:val>
                                            <p:strVal val="#ppt_x"/>
                                          </p:val>
                                        </p:tav>
                                      </p:tavLst>
                                    </p:anim>
                                    <p:anim calcmode="lin" valueType="num">
                                      <p:cBhvr>
                                        <p:cTn id="48" dur="900" decel="100000" fill="hold"/>
                                        <p:tgtEl>
                                          <p:spTgt spid="80908">
                                            <p:txEl>
                                              <p:pRg st="0" end="0"/>
                                            </p:txEl>
                                          </p:spTgt>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80908">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901"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2"/>
          <p:cNvSpPr>
            <a:spLocks noGrp="1" noChangeArrowheads="1"/>
          </p:cNvSpPr>
          <p:nvPr>
            <p:ph type="title"/>
          </p:nvPr>
        </p:nvSpPr>
        <p:spPr>
          <a:xfrm>
            <a:off x="1241425" y="96838"/>
            <a:ext cx="9542463" cy="1412875"/>
          </a:xfrm>
        </p:spPr>
        <p:txBody>
          <a:bodyPr/>
          <a:lstStyle/>
          <a:p>
            <a:pPr eaLnBrk="1" hangingPunct="1"/>
            <a:r>
              <a:rPr lang="en-US" altLang="en-US"/>
              <a:t>Properties of Metalloids</a:t>
            </a:r>
          </a:p>
        </p:txBody>
      </p:sp>
      <p:sp>
        <p:nvSpPr>
          <p:cNvPr id="82948" name="Rectangle 4"/>
          <p:cNvSpPr>
            <a:spLocks noGrp="1" noChangeArrowheads="1"/>
          </p:cNvSpPr>
          <p:nvPr>
            <p:ph type="body" sz="half" idx="2"/>
          </p:nvPr>
        </p:nvSpPr>
        <p:spPr>
          <a:xfrm>
            <a:off x="5942013" y="1981200"/>
            <a:ext cx="4189412" cy="4114800"/>
          </a:xfrm>
        </p:spPr>
        <p:txBody>
          <a:bodyPr rtlCol="0">
            <a:normAutofit lnSpcReduction="10000"/>
          </a:bodyPr>
          <a:lstStyle/>
          <a:p>
            <a:pPr marL="274320" indent="-274320" eaLnBrk="1" fontAlgn="auto" hangingPunct="1">
              <a:spcAft>
                <a:spcPts val="0"/>
              </a:spcAft>
              <a:buFont typeface="Arial" pitchFamily="34" charset="0"/>
              <a:buChar char="▪"/>
              <a:defRPr/>
            </a:pPr>
            <a:r>
              <a:rPr lang="en-US" altLang="en-US"/>
              <a:t>Metalloids (metal-like) have properties of both metals and non-metals.</a:t>
            </a:r>
          </a:p>
          <a:p>
            <a:pPr marL="274320" indent="-274320" eaLnBrk="1" fontAlgn="auto" hangingPunct="1">
              <a:spcAft>
                <a:spcPts val="0"/>
              </a:spcAft>
              <a:buFont typeface="Arial" pitchFamily="34" charset="0"/>
              <a:buChar char="▪"/>
              <a:defRPr/>
            </a:pPr>
            <a:r>
              <a:rPr lang="en-US" altLang="en-US"/>
              <a:t>They are solids that can be shiny or dull.</a:t>
            </a:r>
          </a:p>
          <a:p>
            <a:pPr marL="274320" indent="-274320" eaLnBrk="1" fontAlgn="auto" hangingPunct="1">
              <a:spcAft>
                <a:spcPts val="0"/>
              </a:spcAft>
              <a:buFont typeface="Arial" pitchFamily="34" charset="0"/>
              <a:buChar char="▪"/>
              <a:defRPr/>
            </a:pPr>
            <a:r>
              <a:rPr lang="en-US" altLang="en-US"/>
              <a:t>They conduct heat and electricity better than non-metals but not as well as metals.</a:t>
            </a:r>
          </a:p>
          <a:p>
            <a:pPr marL="274320" indent="-274320" eaLnBrk="1" fontAlgn="auto" hangingPunct="1">
              <a:spcAft>
                <a:spcPts val="0"/>
              </a:spcAft>
              <a:buFont typeface="Arial" pitchFamily="34" charset="0"/>
              <a:buChar char="▪"/>
              <a:defRPr/>
            </a:pPr>
            <a:r>
              <a:rPr lang="en-US" altLang="en-US"/>
              <a:t>They are ductile and malleable.</a:t>
            </a:r>
          </a:p>
        </p:txBody>
      </p:sp>
      <p:pic>
        <p:nvPicPr>
          <p:cNvPr id="82951" name="Picture 7" descr="Si"/>
          <p:cNvPicPr>
            <a:picLocks noGrp="1" noChangeAspect="1" noChangeArrowheads="1"/>
          </p:cNvPicPr>
          <p:nvPr>
            <p:ph sz="half" idx="1"/>
          </p:nvPr>
        </p:nvPicPr>
        <p:blipFill>
          <a:blip r:embed="rId2"/>
          <a:srcRect/>
          <a:stretch>
            <a:fillRect/>
          </a:stretch>
        </p:blipFill>
        <p:spPr>
          <a:xfrm>
            <a:off x="2514600" y="1981200"/>
            <a:ext cx="2855913" cy="3810000"/>
          </a:xfrm>
        </p:spPr>
      </p:pic>
      <p:sp>
        <p:nvSpPr>
          <p:cNvPr id="82952" name="Text Box 8"/>
          <p:cNvSpPr txBox="1">
            <a:spLocks noChangeArrowheads="1"/>
          </p:cNvSpPr>
          <p:nvPr/>
        </p:nvSpPr>
        <p:spPr bwMode="auto">
          <a:xfrm>
            <a:off x="2971800" y="5943600"/>
            <a:ext cx="2817813" cy="701675"/>
          </a:xfrm>
          <a:prstGeom prst="rect">
            <a:avLst/>
          </a:prstGeom>
          <a:noFill/>
          <a:ln w="9525">
            <a:noFill/>
            <a:miter lim="800000"/>
            <a:headEnd/>
            <a:tailEnd/>
          </a:ln>
        </p:spPr>
        <p:txBody>
          <a:bodyPr>
            <a:spAutoFit/>
          </a:bodyPr>
          <a:lstStyle/>
          <a:p>
            <a:pPr>
              <a:spcBef>
                <a:spcPct val="50000"/>
              </a:spcBef>
            </a:pPr>
            <a:r>
              <a:rPr lang="en-US" altLang="en-US" sz="4000">
                <a:latin typeface="Teletype"/>
              </a:rPr>
              <a:t>Silicon</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afterEffect">
                                  <p:stCondLst>
                                    <p:cond delay="0"/>
                                  </p:stCondLst>
                                  <p:childTnLst>
                                    <p:set>
                                      <p:cBhvr>
                                        <p:cTn id="6" dur="1" fill="hold">
                                          <p:stCondLst>
                                            <p:cond delay="0"/>
                                          </p:stCondLst>
                                        </p:cTn>
                                        <p:tgtEl>
                                          <p:spTgt spid="82951"/>
                                        </p:tgtEl>
                                        <p:attrNameLst>
                                          <p:attrName>style.visibility</p:attrName>
                                        </p:attrNameLst>
                                      </p:cBhvr>
                                      <p:to>
                                        <p:strVal val="visible"/>
                                      </p:to>
                                    </p:set>
                                    <p:animEffect transition="in" filter="fade">
                                      <p:cBhvr>
                                        <p:cTn id="7" dur="1000"/>
                                        <p:tgtEl>
                                          <p:spTgt spid="82951"/>
                                        </p:tgtEl>
                                      </p:cBhvr>
                                    </p:animEffect>
                                    <p:anim calcmode="lin" valueType="num">
                                      <p:cBhvr>
                                        <p:cTn id="8" dur="1000" fill="hold"/>
                                        <p:tgtEl>
                                          <p:spTgt spid="82951"/>
                                        </p:tgtEl>
                                        <p:attrNameLst>
                                          <p:attrName>ppt_x</p:attrName>
                                        </p:attrNameLst>
                                      </p:cBhvr>
                                      <p:tavLst>
                                        <p:tav tm="0">
                                          <p:val>
                                            <p:strVal val="#ppt_x"/>
                                          </p:val>
                                        </p:tav>
                                        <p:tav tm="100000">
                                          <p:val>
                                            <p:strVal val="#ppt_x"/>
                                          </p:val>
                                        </p:tav>
                                      </p:tavLst>
                                    </p:anim>
                                    <p:anim calcmode="lin" valueType="num">
                                      <p:cBhvr>
                                        <p:cTn id="9" dur="900" decel="100000" fill="hold"/>
                                        <p:tgtEl>
                                          <p:spTgt spid="8295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2951"/>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7" presetClass="entr" presetSubtype="0" fill="hold" grpId="0" nodeType="afterEffect">
                                  <p:stCondLst>
                                    <p:cond delay="0"/>
                                  </p:stCondLst>
                                  <p:childTnLst>
                                    <p:set>
                                      <p:cBhvr>
                                        <p:cTn id="13" dur="1" fill="hold">
                                          <p:stCondLst>
                                            <p:cond delay="0"/>
                                          </p:stCondLst>
                                        </p:cTn>
                                        <p:tgtEl>
                                          <p:spTgt spid="82948">
                                            <p:txEl>
                                              <p:pRg st="0" end="0"/>
                                            </p:txEl>
                                          </p:spTgt>
                                        </p:tgtEl>
                                        <p:attrNameLst>
                                          <p:attrName>style.visibility</p:attrName>
                                        </p:attrNameLst>
                                      </p:cBhvr>
                                      <p:to>
                                        <p:strVal val="visible"/>
                                      </p:to>
                                    </p:set>
                                    <p:animEffect transition="in" filter="fade">
                                      <p:cBhvr>
                                        <p:cTn id="14" dur="1000"/>
                                        <p:tgtEl>
                                          <p:spTgt spid="82948">
                                            <p:txEl>
                                              <p:pRg st="0" end="0"/>
                                            </p:txEl>
                                          </p:spTgt>
                                        </p:tgtEl>
                                      </p:cBhvr>
                                    </p:animEffect>
                                    <p:anim calcmode="lin" valueType="num">
                                      <p:cBhvr>
                                        <p:cTn id="15" dur="1000" fill="hold"/>
                                        <p:tgtEl>
                                          <p:spTgt spid="82948">
                                            <p:txEl>
                                              <p:pRg st="0" end="0"/>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82948">
                                            <p:txEl>
                                              <p:pRg st="0" end="0"/>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82948">
                                            <p:txEl>
                                              <p:pRg st="0" end="0"/>
                                            </p:txEl>
                                          </p:spTgt>
                                        </p:tgtEl>
                                        <p:attrNameLst>
                                          <p:attrName>ppt_y</p:attrName>
                                        </p:attrNameLst>
                                      </p:cBhvr>
                                      <p:tavLst>
                                        <p:tav tm="0">
                                          <p:val>
                                            <p:strVal val="#ppt_y-.03"/>
                                          </p:val>
                                        </p:tav>
                                        <p:tav tm="100000">
                                          <p:val>
                                            <p:strVal val="#ppt_y"/>
                                          </p:val>
                                        </p:tav>
                                      </p:tavLst>
                                    </p:anim>
                                  </p:childTnLst>
                                </p:cTn>
                              </p:par>
                            </p:childTnLst>
                          </p:cTn>
                        </p:par>
                        <p:par>
                          <p:cTn id="18" fill="hold" nodeType="afterGroup">
                            <p:stCondLst>
                              <p:cond delay="2000"/>
                            </p:stCondLst>
                            <p:childTnLst>
                              <p:par>
                                <p:cTn id="19" presetID="37" presetClass="entr" presetSubtype="0" fill="hold" grpId="0" nodeType="afterEffect">
                                  <p:stCondLst>
                                    <p:cond delay="0"/>
                                  </p:stCondLst>
                                  <p:childTnLst>
                                    <p:set>
                                      <p:cBhvr>
                                        <p:cTn id="20" dur="1" fill="hold">
                                          <p:stCondLst>
                                            <p:cond delay="0"/>
                                          </p:stCondLst>
                                        </p:cTn>
                                        <p:tgtEl>
                                          <p:spTgt spid="82948">
                                            <p:txEl>
                                              <p:pRg st="1" end="1"/>
                                            </p:txEl>
                                          </p:spTgt>
                                        </p:tgtEl>
                                        <p:attrNameLst>
                                          <p:attrName>style.visibility</p:attrName>
                                        </p:attrNameLst>
                                      </p:cBhvr>
                                      <p:to>
                                        <p:strVal val="visible"/>
                                      </p:to>
                                    </p:set>
                                    <p:animEffect transition="in" filter="fade">
                                      <p:cBhvr>
                                        <p:cTn id="21" dur="1000"/>
                                        <p:tgtEl>
                                          <p:spTgt spid="82948">
                                            <p:txEl>
                                              <p:pRg st="1" end="1"/>
                                            </p:txEl>
                                          </p:spTgt>
                                        </p:tgtEl>
                                      </p:cBhvr>
                                    </p:animEffect>
                                    <p:anim calcmode="lin" valueType="num">
                                      <p:cBhvr>
                                        <p:cTn id="22" dur="1000" fill="hold"/>
                                        <p:tgtEl>
                                          <p:spTgt spid="82948">
                                            <p:txEl>
                                              <p:pRg st="1" end="1"/>
                                            </p:txEl>
                                          </p:spTgt>
                                        </p:tgtEl>
                                        <p:attrNameLst>
                                          <p:attrName>ppt_x</p:attrName>
                                        </p:attrNameLst>
                                      </p:cBhvr>
                                      <p:tavLst>
                                        <p:tav tm="0">
                                          <p:val>
                                            <p:strVal val="#ppt_x"/>
                                          </p:val>
                                        </p:tav>
                                        <p:tav tm="100000">
                                          <p:val>
                                            <p:strVal val="#ppt_x"/>
                                          </p:val>
                                        </p:tav>
                                      </p:tavLst>
                                    </p:anim>
                                    <p:anim calcmode="lin" valueType="num">
                                      <p:cBhvr>
                                        <p:cTn id="23" dur="900" decel="100000" fill="hold"/>
                                        <p:tgtEl>
                                          <p:spTgt spid="82948">
                                            <p:txEl>
                                              <p:pRg st="1" end="1"/>
                                            </p:tx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82948">
                                            <p:txEl>
                                              <p:pRg st="1" end="1"/>
                                            </p:txEl>
                                          </p:spTgt>
                                        </p:tgtEl>
                                        <p:attrNameLst>
                                          <p:attrName>ppt_y</p:attrName>
                                        </p:attrNameLst>
                                      </p:cBhvr>
                                      <p:tavLst>
                                        <p:tav tm="0">
                                          <p:val>
                                            <p:strVal val="#ppt_y-.03"/>
                                          </p:val>
                                        </p:tav>
                                        <p:tav tm="100000">
                                          <p:val>
                                            <p:strVal val="#ppt_y"/>
                                          </p:val>
                                        </p:tav>
                                      </p:tavLst>
                                    </p:anim>
                                  </p:childTnLst>
                                </p:cTn>
                              </p:par>
                            </p:childTnLst>
                          </p:cTn>
                        </p:par>
                        <p:par>
                          <p:cTn id="25" fill="hold" nodeType="afterGroup">
                            <p:stCondLst>
                              <p:cond delay="3000"/>
                            </p:stCondLst>
                            <p:childTnLst>
                              <p:par>
                                <p:cTn id="26" presetID="37" presetClass="entr" presetSubtype="0" fill="hold" grpId="0" nodeType="afterEffect">
                                  <p:stCondLst>
                                    <p:cond delay="0"/>
                                  </p:stCondLst>
                                  <p:childTnLst>
                                    <p:set>
                                      <p:cBhvr>
                                        <p:cTn id="27" dur="1" fill="hold">
                                          <p:stCondLst>
                                            <p:cond delay="0"/>
                                          </p:stCondLst>
                                        </p:cTn>
                                        <p:tgtEl>
                                          <p:spTgt spid="82948">
                                            <p:txEl>
                                              <p:pRg st="2" end="2"/>
                                            </p:txEl>
                                          </p:spTgt>
                                        </p:tgtEl>
                                        <p:attrNameLst>
                                          <p:attrName>style.visibility</p:attrName>
                                        </p:attrNameLst>
                                      </p:cBhvr>
                                      <p:to>
                                        <p:strVal val="visible"/>
                                      </p:to>
                                    </p:set>
                                    <p:animEffect transition="in" filter="fade">
                                      <p:cBhvr>
                                        <p:cTn id="28" dur="1000"/>
                                        <p:tgtEl>
                                          <p:spTgt spid="82948">
                                            <p:txEl>
                                              <p:pRg st="2" end="2"/>
                                            </p:txEl>
                                          </p:spTgt>
                                        </p:tgtEl>
                                      </p:cBhvr>
                                    </p:animEffect>
                                    <p:anim calcmode="lin" valueType="num">
                                      <p:cBhvr>
                                        <p:cTn id="29" dur="1000" fill="hold"/>
                                        <p:tgtEl>
                                          <p:spTgt spid="82948">
                                            <p:txEl>
                                              <p:pRg st="2" end="2"/>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82948">
                                            <p:txEl>
                                              <p:pRg st="2" end="2"/>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82948">
                                            <p:txEl>
                                              <p:pRg st="2" end="2"/>
                                            </p:txEl>
                                          </p:spTgt>
                                        </p:tgtEl>
                                        <p:attrNameLst>
                                          <p:attrName>ppt_y</p:attrName>
                                        </p:attrNameLst>
                                      </p:cBhvr>
                                      <p:tavLst>
                                        <p:tav tm="0">
                                          <p:val>
                                            <p:strVal val="#ppt_y-.03"/>
                                          </p:val>
                                        </p:tav>
                                        <p:tav tm="100000">
                                          <p:val>
                                            <p:strVal val="#ppt_y"/>
                                          </p:val>
                                        </p:tav>
                                      </p:tavLst>
                                    </p:anim>
                                  </p:childTnLst>
                                </p:cTn>
                              </p:par>
                            </p:childTnLst>
                          </p:cTn>
                        </p:par>
                        <p:par>
                          <p:cTn id="32" fill="hold" nodeType="afterGroup">
                            <p:stCondLst>
                              <p:cond delay="4000"/>
                            </p:stCondLst>
                            <p:childTnLst>
                              <p:par>
                                <p:cTn id="33" presetID="37" presetClass="entr" presetSubtype="0" fill="hold" grpId="0" nodeType="afterEffect">
                                  <p:stCondLst>
                                    <p:cond delay="0"/>
                                  </p:stCondLst>
                                  <p:childTnLst>
                                    <p:set>
                                      <p:cBhvr>
                                        <p:cTn id="34" dur="1" fill="hold">
                                          <p:stCondLst>
                                            <p:cond delay="0"/>
                                          </p:stCondLst>
                                        </p:cTn>
                                        <p:tgtEl>
                                          <p:spTgt spid="82948">
                                            <p:txEl>
                                              <p:pRg st="3" end="3"/>
                                            </p:txEl>
                                          </p:spTgt>
                                        </p:tgtEl>
                                        <p:attrNameLst>
                                          <p:attrName>style.visibility</p:attrName>
                                        </p:attrNameLst>
                                      </p:cBhvr>
                                      <p:to>
                                        <p:strVal val="visible"/>
                                      </p:to>
                                    </p:set>
                                    <p:animEffect transition="in" filter="fade">
                                      <p:cBhvr>
                                        <p:cTn id="35" dur="1000"/>
                                        <p:tgtEl>
                                          <p:spTgt spid="82948">
                                            <p:txEl>
                                              <p:pRg st="3" end="3"/>
                                            </p:txEl>
                                          </p:spTgt>
                                        </p:tgtEl>
                                      </p:cBhvr>
                                    </p:animEffect>
                                    <p:anim calcmode="lin" valueType="num">
                                      <p:cBhvr>
                                        <p:cTn id="36" dur="1000" fill="hold"/>
                                        <p:tgtEl>
                                          <p:spTgt spid="82948">
                                            <p:txEl>
                                              <p:pRg st="3" end="3"/>
                                            </p:txEl>
                                          </p:spTgt>
                                        </p:tgtEl>
                                        <p:attrNameLst>
                                          <p:attrName>ppt_x</p:attrName>
                                        </p:attrNameLst>
                                      </p:cBhvr>
                                      <p:tavLst>
                                        <p:tav tm="0">
                                          <p:val>
                                            <p:strVal val="#ppt_x"/>
                                          </p:val>
                                        </p:tav>
                                        <p:tav tm="100000">
                                          <p:val>
                                            <p:strVal val="#ppt_x"/>
                                          </p:val>
                                        </p:tav>
                                      </p:tavLst>
                                    </p:anim>
                                    <p:anim calcmode="lin" valueType="num">
                                      <p:cBhvr>
                                        <p:cTn id="37" dur="900" decel="100000" fill="hold"/>
                                        <p:tgtEl>
                                          <p:spTgt spid="82948">
                                            <p:txEl>
                                              <p:pRg st="3" end="3"/>
                                            </p:txEl>
                                          </p:spTgt>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82948">
                                            <p:txEl>
                                              <p:pRg st="3" end="3"/>
                                            </p:txEl>
                                          </p:spTgt>
                                        </p:tgtEl>
                                        <p:attrNameLst>
                                          <p:attrName>ppt_y</p:attrName>
                                        </p:attrNameLst>
                                      </p:cBhvr>
                                      <p:tavLst>
                                        <p:tav tm="0">
                                          <p:val>
                                            <p:strVal val="#ppt_y-.03"/>
                                          </p:val>
                                        </p:tav>
                                        <p:tav tm="100000">
                                          <p:val>
                                            <p:strVal val="#ppt_y"/>
                                          </p:val>
                                        </p:tav>
                                      </p:tavLst>
                                    </p:anim>
                                  </p:childTnLst>
                                </p:cTn>
                              </p:par>
                            </p:childTnLst>
                          </p:cTn>
                        </p:par>
                        <p:par>
                          <p:cTn id="39" fill="hold" nodeType="afterGroup">
                            <p:stCondLst>
                              <p:cond delay="5000"/>
                            </p:stCondLst>
                            <p:childTnLst>
                              <p:par>
                                <p:cTn id="40" presetID="37" presetClass="entr" presetSubtype="0" fill="hold" grpId="0" nodeType="afterEffect">
                                  <p:stCondLst>
                                    <p:cond delay="0"/>
                                  </p:stCondLst>
                                  <p:childTnLst>
                                    <p:set>
                                      <p:cBhvr>
                                        <p:cTn id="41" dur="1" fill="hold">
                                          <p:stCondLst>
                                            <p:cond delay="0"/>
                                          </p:stCondLst>
                                        </p:cTn>
                                        <p:tgtEl>
                                          <p:spTgt spid="82952"/>
                                        </p:tgtEl>
                                        <p:attrNameLst>
                                          <p:attrName>style.visibility</p:attrName>
                                        </p:attrNameLst>
                                      </p:cBhvr>
                                      <p:to>
                                        <p:strVal val="visible"/>
                                      </p:to>
                                    </p:set>
                                    <p:animEffect transition="in" filter="fade">
                                      <p:cBhvr>
                                        <p:cTn id="42" dur="1000"/>
                                        <p:tgtEl>
                                          <p:spTgt spid="82952"/>
                                        </p:tgtEl>
                                      </p:cBhvr>
                                    </p:animEffect>
                                    <p:anim calcmode="lin" valueType="num">
                                      <p:cBhvr>
                                        <p:cTn id="43" dur="1000" fill="hold"/>
                                        <p:tgtEl>
                                          <p:spTgt spid="82952"/>
                                        </p:tgtEl>
                                        <p:attrNameLst>
                                          <p:attrName>ppt_x</p:attrName>
                                        </p:attrNameLst>
                                      </p:cBhvr>
                                      <p:tavLst>
                                        <p:tav tm="0">
                                          <p:val>
                                            <p:strVal val="#ppt_x"/>
                                          </p:val>
                                        </p:tav>
                                        <p:tav tm="100000">
                                          <p:val>
                                            <p:strVal val="#ppt_x"/>
                                          </p:val>
                                        </p:tav>
                                      </p:tavLst>
                                    </p:anim>
                                    <p:anim calcmode="lin" valueType="num">
                                      <p:cBhvr>
                                        <p:cTn id="44" dur="900" decel="100000" fill="hold"/>
                                        <p:tgtEl>
                                          <p:spTgt spid="82952"/>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8295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8" grpId="0" build="p"/>
      <p:bldP spid="82952"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Rectangle 5"/>
          <p:cNvSpPr>
            <a:spLocks noGrp="1" noChangeArrowheads="1"/>
          </p:cNvSpPr>
          <p:nvPr>
            <p:ph type="title"/>
          </p:nvPr>
        </p:nvSpPr>
        <p:spPr/>
        <p:txBody>
          <a:bodyPr/>
          <a:lstStyle/>
          <a:p>
            <a:pPr eaLnBrk="1" hangingPunct="1"/>
            <a:endParaRPr lang="en-US" altLang="en-US"/>
          </a:p>
        </p:txBody>
      </p:sp>
      <p:graphicFrame>
        <p:nvGraphicFramePr>
          <p:cNvPr id="5127" name="Object 7"/>
          <p:cNvGraphicFramePr>
            <a:graphicFrameLocks noGrp="1" noChangeAspect="1"/>
          </p:cNvGraphicFramePr>
          <p:nvPr>
            <p:ph idx="1"/>
          </p:nvPr>
        </p:nvGraphicFramePr>
        <p:xfrm>
          <a:off x="2663825" y="806450"/>
          <a:ext cx="6861175" cy="5129213"/>
        </p:xfrm>
        <a:graphic>
          <a:graphicData uri="http://schemas.openxmlformats.org/presentationml/2006/ole">
            <mc:AlternateContent xmlns:mc="http://schemas.openxmlformats.org/markup-compatibility/2006">
              <mc:Choice xmlns:v="urn:schemas-microsoft-com:vml" Requires="v">
                <p:oleObj name="Bitmap Image" r:id="rId2" imgW="9171429" imgH="6857143" progId="PBrush">
                  <p:embed/>
                </p:oleObj>
              </mc:Choice>
              <mc:Fallback>
                <p:oleObj name="Bitmap Image" r:id="rId2" imgW="9171429" imgH="6857143" progId="PBrush">
                  <p:embed/>
                  <p:pic>
                    <p:nvPicPr>
                      <p:cNvPr id="5127" name="Object 7"/>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3825" y="806450"/>
                        <a:ext cx="6861175" cy="5129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spd="slow">
    <p:split orient="vert"/>
  </p:transition>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2" name="Rectangle 4"/>
          <p:cNvSpPr>
            <a:spLocks noGrp="1" noChangeArrowheads="1"/>
          </p:cNvSpPr>
          <p:nvPr>
            <p:ph type="title"/>
          </p:nvPr>
        </p:nvSpPr>
        <p:spPr/>
        <p:txBody>
          <a:bodyPr/>
          <a:lstStyle/>
          <a:p>
            <a:pPr eaLnBrk="1" hangingPunct="1"/>
            <a:endParaRPr lang="en-US" altLang="en-US"/>
          </a:p>
        </p:txBody>
      </p:sp>
      <p:graphicFrame>
        <p:nvGraphicFramePr>
          <p:cNvPr id="74755" name="Object 7"/>
          <p:cNvGraphicFramePr>
            <a:graphicFrameLocks noGrp="1" noChangeAspect="1"/>
          </p:cNvGraphicFramePr>
          <p:nvPr>
            <p:ph idx="1"/>
          </p:nvPr>
        </p:nvGraphicFramePr>
        <p:xfrm>
          <a:off x="1520825" y="0"/>
          <a:ext cx="9147175" cy="6858000"/>
        </p:xfrm>
        <a:graphic>
          <a:graphicData uri="http://schemas.openxmlformats.org/presentationml/2006/ole">
            <mc:AlternateContent xmlns:mc="http://schemas.openxmlformats.org/markup-compatibility/2006">
              <mc:Choice xmlns:v="urn:schemas-microsoft-com:vml" Requires="v">
                <p:oleObj name="Bitmap Image" r:id="rId2" imgW="7078063" imgH="4486901" progId="PBrush">
                  <p:embed/>
                </p:oleObj>
              </mc:Choice>
              <mc:Fallback>
                <p:oleObj name="Bitmap Image" r:id="rId2" imgW="7078063" imgH="4486901" progId="PBrush">
                  <p:embed/>
                  <p:pic>
                    <p:nvPicPr>
                      <p:cNvPr id="74755" name="Object 7"/>
                      <p:cNvPicPr>
                        <a:picLocks noGrp="1"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0825" y="0"/>
                        <a:ext cx="9147175" cy="6858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5" presetClass="entr" presetSubtype="0" fill="hold" nodeType="withEffect">
                                  <p:stCondLst>
                                    <p:cond delay="0"/>
                                  </p:stCondLst>
                                  <p:childTnLst>
                                    <p:set>
                                      <p:cBhvr>
                                        <p:cTn id="6" dur="1" fill="hold">
                                          <p:stCondLst>
                                            <p:cond delay="0"/>
                                          </p:stCondLst>
                                        </p:cTn>
                                        <p:tgtEl>
                                          <p:spTgt spid="74755"/>
                                        </p:tgtEl>
                                        <p:attrNameLst>
                                          <p:attrName>style.visibility</p:attrName>
                                        </p:attrNameLst>
                                      </p:cBhvr>
                                      <p:to>
                                        <p:strVal val="visible"/>
                                      </p:to>
                                    </p:set>
                                    <p:animEffect transition="in" filter="fade">
                                      <p:cBhvr>
                                        <p:cTn id="7" dur="2000"/>
                                        <p:tgtEl>
                                          <p:spTgt spid="74755"/>
                                        </p:tgtEl>
                                      </p:cBhvr>
                                    </p:animEffect>
                                    <p:anim calcmode="lin" valueType="num">
                                      <p:cBhvr>
                                        <p:cTn id="8" dur="2000" fill="hold"/>
                                        <p:tgtEl>
                                          <p:spTgt spid="74755"/>
                                        </p:tgtEl>
                                        <p:attrNameLst>
                                          <p:attrName>style.rotation</p:attrName>
                                        </p:attrNameLst>
                                      </p:cBhvr>
                                      <p:tavLst>
                                        <p:tav tm="0">
                                          <p:val>
                                            <p:fltVal val="720"/>
                                          </p:val>
                                        </p:tav>
                                        <p:tav tm="100000">
                                          <p:val>
                                            <p:fltVal val="0"/>
                                          </p:val>
                                        </p:tav>
                                      </p:tavLst>
                                    </p:anim>
                                    <p:anim calcmode="lin" valueType="num">
                                      <p:cBhvr>
                                        <p:cTn id="9" dur="2000" fill="hold"/>
                                        <p:tgtEl>
                                          <p:spTgt spid="74755"/>
                                        </p:tgtEl>
                                        <p:attrNameLst>
                                          <p:attrName>ppt_h</p:attrName>
                                        </p:attrNameLst>
                                      </p:cBhvr>
                                      <p:tavLst>
                                        <p:tav tm="0">
                                          <p:val>
                                            <p:fltVal val="0"/>
                                          </p:val>
                                        </p:tav>
                                        <p:tav tm="100000">
                                          <p:val>
                                            <p:strVal val="#ppt_h"/>
                                          </p:val>
                                        </p:tav>
                                      </p:tavLst>
                                    </p:anim>
                                    <p:anim calcmode="lin" valueType="num">
                                      <p:cBhvr>
                                        <p:cTn id="10" dur="2000" fill="hold"/>
                                        <p:tgtEl>
                                          <p:spTgt spid="7475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p:cNvSpPr>
            <a:spLocks noGrp="1" noChangeArrowheads="1"/>
          </p:cNvSpPr>
          <p:nvPr>
            <p:ph type="title"/>
          </p:nvPr>
        </p:nvSpPr>
        <p:spPr>
          <a:xfrm>
            <a:off x="1444625" y="74613"/>
            <a:ext cx="10059988" cy="1144587"/>
          </a:xfrm>
        </p:spPr>
        <p:txBody>
          <a:bodyPr/>
          <a:lstStyle/>
          <a:p>
            <a:pPr eaLnBrk="1" hangingPunct="1"/>
            <a:r>
              <a:rPr lang="en-US" altLang="en-US"/>
              <a:t>    Families                                                    Periods</a:t>
            </a:r>
          </a:p>
        </p:txBody>
      </p:sp>
      <p:sp>
        <p:nvSpPr>
          <p:cNvPr id="86019" name="Rectangle 3"/>
          <p:cNvSpPr>
            <a:spLocks noGrp="1" noChangeArrowheads="1"/>
          </p:cNvSpPr>
          <p:nvPr>
            <p:ph type="body" sz="half" idx="1"/>
          </p:nvPr>
        </p:nvSpPr>
        <p:spPr>
          <a:xfrm>
            <a:off x="379413" y="1600200"/>
            <a:ext cx="5811837" cy="4876800"/>
          </a:xfrm>
        </p:spPr>
        <p:txBody>
          <a:bodyPr/>
          <a:lstStyle/>
          <a:p>
            <a:pPr eaLnBrk="1" hangingPunct="1"/>
            <a:r>
              <a:rPr lang="en-US" altLang="en-US"/>
              <a:t>Columns of elements are called groups or families. (18)</a:t>
            </a:r>
          </a:p>
          <a:p>
            <a:pPr eaLnBrk="1" hangingPunct="1"/>
            <a:r>
              <a:rPr lang="en-US" altLang="en-US"/>
              <a:t>Elements in each family have similar but not identical properties.</a:t>
            </a:r>
          </a:p>
          <a:p>
            <a:pPr eaLnBrk="1" hangingPunct="1"/>
            <a:r>
              <a:rPr lang="en-US" altLang="en-US"/>
              <a:t>For example, lithium (Li), sodium (Na), potassium (K), and other members of family IA are all soft, white, shiny metals.</a:t>
            </a:r>
          </a:p>
          <a:p>
            <a:pPr eaLnBrk="1" hangingPunct="1"/>
            <a:r>
              <a:rPr lang="en-US" altLang="en-US"/>
              <a:t>All elements in a family have the same number of valence electrons.</a:t>
            </a:r>
          </a:p>
          <a:p>
            <a:pPr eaLnBrk="1" hangingPunct="1"/>
            <a:endParaRPr lang="en-US" altLang="en-US"/>
          </a:p>
        </p:txBody>
      </p:sp>
      <p:sp>
        <p:nvSpPr>
          <p:cNvPr id="86020" name="Rectangle 4"/>
          <p:cNvSpPr>
            <a:spLocks noGrp="1" noChangeArrowheads="1"/>
          </p:cNvSpPr>
          <p:nvPr>
            <p:ph type="body" sz="half" idx="2"/>
          </p:nvPr>
        </p:nvSpPr>
        <p:spPr>
          <a:xfrm>
            <a:off x="6170613" y="1676400"/>
            <a:ext cx="5791200" cy="4343400"/>
          </a:xfrm>
        </p:spPr>
        <p:txBody>
          <a:bodyPr/>
          <a:lstStyle/>
          <a:p>
            <a:pPr eaLnBrk="1" hangingPunct="1"/>
            <a:r>
              <a:rPr lang="en-US" altLang="en-US"/>
              <a:t>Each horizontal row of elements is called a period.(7)</a:t>
            </a:r>
          </a:p>
          <a:p>
            <a:pPr eaLnBrk="1" hangingPunct="1"/>
            <a:r>
              <a:rPr lang="en-US" altLang="en-US"/>
              <a:t>The elements in a period are not alike in properties.</a:t>
            </a:r>
          </a:p>
          <a:p>
            <a:pPr eaLnBrk="1" hangingPunct="1"/>
            <a:r>
              <a:rPr lang="en-US" altLang="en-US"/>
              <a:t>In fact, the properties change greatly across even given row.</a:t>
            </a:r>
          </a:p>
          <a:p>
            <a:pPr eaLnBrk="1" hangingPunct="1"/>
            <a:r>
              <a:rPr lang="en-US" altLang="en-US"/>
              <a:t>The first element in a period is always an extremely active solid. The last element in a period, is always an inactive gas.</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mph" presetSubtype="2" fill="hold" nodeType="afterEffect">
                                  <p:stCondLst>
                                    <p:cond delay="0"/>
                                  </p:stCondLst>
                                  <p:childTnLst>
                                    <p:animClr clrSpc="rgb" dir="cw">
                                      <p:cBhvr override="childStyle">
                                        <p:cTn id="6" dur="2000" fill="hold"/>
                                        <p:tgtEl>
                                          <p:spTgt spid="86019">
                                            <p:txEl>
                                              <p:pRg st="0" end="0"/>
                                            </p:txEl>
                                          </p:spTgt>
                                        </p:tgtEl>
                                        <p:attrNameLst>
                                          <p:attrName>style.color</p:attrName>
                                        </p:attrNameLst>
                                      </p:cBhvr>
                                      <p:to>
                                        <a:schemeClr val="accent1"/>
                                      </p:to>
                                    </p:animClr>
                                  </p:childTnLst>
                                </p:cTn>
                              </p:par>
                              <p:par>
                                <p:cTn id="7" presetID="3" presetClass="emph" presetSubtype="2" fill="hold" nodeType="withEffect">
                                  <p:stCondLst>
                                    <p:cond delay="0"/>
                                  </p:stCondLst>
                                  <p:childTnLst>
                                    <p:animClr clrSpc="rgb" dir="cw">
                                      <p:cBhvr override="childStyle">
                                        <p:cTn id="8" dur="2000" fill="hold"/>
                                        <p:tgtEl>
                                          <p:spTgt spid="86019">
                                            <p:txEl>
                                              <p:pRg st="1" end="1"/>
                                            </p:txEl>
                                          </p:spTgt>
                                        </p:tgtEl>
                                        <p:attrNameLst>
                                          <p:attrName>style.color</p:attrName>
                                        </p:attrNameLst>
                                      </p:cBhvr>
                                      <p:to>
                                        <a:schemeClr val="accent1"/>
                                      </p:to>
                                    </p:animClr>
                                  </p:childTnLst>
                                </p:cTn>
                              </p:par>
                              <p:par>
                                <p:cTn id="9" presetID="3" presetClass="emph" presetSubtype="2" fill="hold" nodeType="withEffect">
                                  <p:stCondLst>
                                    <p:cond delay="0"/>
                                  </p:stCondLst>
                                  <p:childTnLst>
                                    <p:animClr clrSpc="rgb" dir="cw">
                                      <p:cBhvr override="childStyle">
                                        <p:cTn id="10" dur="2000" fill="hold"/>
                                        <p:tgtEl>
                                          <p:spTgt spid="86019">
                                            <p:txEl>
                                              <p:pRg st="2" end="2"/>
                                            </p:txEl>
                                          </p:spTgt>
                                        </p:tgtEl>
                                        <p:attrNameLst>
                                          <p:attrName>style.color</p:attrName>
                                        </p:attrNameLst>
                                      </p:cBhvr>
                                      <p:to>
                                        <a:schemeClr val="accent1"/>
                                      </p:to>
                                    </p:animClr>
                                  </p:childTnLst>
                                </p:cTn>
                              </p:par>
                              <p:par>
                                <p:cTn id="11" presetID="3" presetClass="emph" presetSubtype="2" fill="hold" nodeType="withEffect">
                                  <p:stCondLst>
                                    <p:cond delay="0"/>
                                  </p:stCondLst>
                                  <p:childTnLst>
                                    <p:animClr clrSpc="rgb" dir="cw">
                                      <p:cBhvr override="childStyle">
                                        <p:cTn id="12" dur="2000" fill="hold"/>
                                        <p:tgtEl>
                                          <p:spTgt spid="86019">
                                            <p:txEl>
                                              <p:pRg st="3" end="3"/>
                                            </p:txEl>
                                          </p:spTgt>
                                        </p:tgtEl>
                                        <p:attrNameLst>
                                          <p:attrName>style.color</p:attrName>
                                        </p:attrNameLst>
                                      </p:cBhvr>
                                      <p:to>
                                        <a:schemeClr val="accent1"/>
                                      </p:to>
                                    </p:animClr>
                                  </p:childTnLst>
                                </p:cTn>
                              </p:par>
                            </p:childTnLst>
                          </p:cTn>
                        </p:par>
                        <p:par>
                          <p:cTn id="13" fill="hold" nodeType="afterGroup">
                            <p:stCondLst>
                              <p:cond delay="2000"/>
                            </p:stCondLst>
                            <p:childTnLst>
                              <p:par>
                                <p:cTn id="14" presetID="3" presetClass="emph" presetSubtype="2" fill="hold" nodeType="afterEffect">
                                  <p:stCondLst>
                                    <p:cond delay="0"/>
                                  </p:stCondLst>
                                  <p:childTnLst>
                                    <p:animClr clrSpc="rgb" dir="cw">
                                      <p:cBhvr override="childStyle">
                                        <p:cTn id="15" dur="2000" fill="hold"/>
                                        <p:tgtEl>
                                          <p:spTgt spid="86020">
                                            <p:txEl>
                                              <p:pRg st="0" end="0"/>
                                            </p:txEl>
                                          </p:spTgt>
                                        </p:tgtEl>
                                        <p:attrNameLst>
                                          <p:attrName>style.color</p:attrName>
                                        </p:attrNameLst>
                                      </p:cBhvr>
                                      <p:to>
                                        <a:srgbClr val="FFFF66"/>
                                      </p:to>
                                    </p:animClr>
                                  </p:childTnLst>
                                </p:cTn>
                              </p:par>
                              <p:par>
                                <p:cTn id="16" presetID="3" presetClass="emph" presetSubtype="2" fill="hold" nodeType="withEffect">
                                  <p:stCondLst>
                                    <p:cond delay="0"/>
                                  </p:stCondLst>
                                  <p:childTnLst>
                                    <p:animClr clrSpc="rgb" dir="cw">
                                      <p:cBhvr override="childStyle">
                                        <p:cTn id="17" dur="2000" fill="hold"/>
                                        <p:tgtEl>
                                          <p:spTgt spid="86020">
                                            <p:txEl>
                                              <p:pRg st="1" end="1"/>
                                            </p:txEl>
                                          </p:spTgt>
                                        </p:tgtEl>
                                        <p:attrNameLst>
                                          <p:attrName>style.color</p:attrName>
                                        </p:attrNameLst>
                                      </p:cBhvr>
                                      <p:to>
                                        <a:srgbClr val="FFFF66"/>
                                      </p:to>
                                    </p:animClr>
                                  </p:childTnLst>
                                </p:cTn>
                              </p:par>
                              <p:par>
                                <p:cTn id="18" presetID="3" presetClass="emph" presetSubtype="2" fill="hold" nodeType="withEffect">
                                  <p:stCondLst>
                                    <p:cond delay="0"/>
                                  </p:stCondLst>
                                  <p:childTnLst>
                                    <p:animClr clrSpc="rgb" dir="cw">
                                      <p:cBhvr override="childStyle">
                                        <p:cTn id="19" dur="2000" fill="hold"/>
                                        <p:tgtEl>
                                          <p:spTgt spid="86020">
                                            <p:txEl>
                                              <p:pRg st="2" end="2"/>
                                            </p:txEl>
                                          </p:spTgt>
                                        </p:tgtEl>
                                        <p:attrNameLst>
                                          <p:attrName>style.color</p:attrName>
                                        </p:attrNameLst>
                                      </p:cBhvr>
                                      <p:to>
                                        <a:srgbClr val="FFFF66"/>
                                      </p:to>
                                    </p:animClr>
                                  </p:childTnLst>
                                </p:cTn>
                              </p:par>
                              <p:par>
                                <p:cTn id="20" presetID="3" presetClass="emph" presetSubtype="2" fill="hold" nodeType="withEffect">
                                  <p:stCondLst>
                                    <p:cond delay="0"/>
                                  </p:stCondLst>
                                  <p:childTnLst>
                                    <p:animClr clrSpc="rgb" dir="cw">
                                      <p:cBhvr override="childStyle">
                                        <p:cTn id="21" dur="2000" fill="hold"/>
                                        <p:tgtEl>
                                          <p:spTgt spid="86020">
                                            <p:txEl>
                                              <p:pRg st="3" end="3"/>
                                            </p:txEl>
                                          </p:spTgt>
                                        </p:tgtEl>
                                        <p:attrNameLst>
                                          <p:attrName>style.color</p:attrName>
                                        </p:attrNameLst>
                                      </p:cBhvr>
                                      <p:to>
                                        <a:srgbClr val="FFFF66"/>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ChangeArrowheads="1"/>
          </p:cNvSpPr>
          <p:nvPr>
            <p:ph type="title"/>
          </p:nvPr>
        </p:nvSpPr>
        <p:spPr>
          <a:xfrm>
            <a:off x="304800" y="304800"/>
            <a:ext cx="8736013" cy="1143000"/>
          </a:xfrm>
        </p:spPr>
        <p:txBody>
          <a:bodyPr/>
          <a:lstStyle/>
          <a:p>
            <a:pPr eaLnBrk="1" hangingPunct="1"/>
            <a:r>
              <a:rPr lang="en-US" sz="4400">
                <a:solidFill>
                  <a:srgbClr val="FF9933"/>
                </a:solidFill>
                <a:latin typeface="Comic Sans MS" pitchFamily="66" charset="0"/>
              </a:rPr>
              <a:t>4. Physical Chemistry</a:t>
            </a:r>
          </a:p>
        </p:txBody>
      </p:sp>
      <p:sp>
        <p:nvSpPr>
          <p:cNvPr id="181251" name="Rectangle 3"/>
          <p:cNvSpPr>
            <a:spLocks noGrp="1" noChangeArrowheads="1"/>
          </p:cNvSpPr>
          <p:nvPr>
            <p:ph type="body" idx="1"/>
          </p:nvPr>
        </p:nvSpPr>
        <p:spPr>
          <a:xfrm>
            <a:off x="304800" y="1676400"/>
            <a:ext cx="5180013" cy="4800600"/>
          </a:xfrm>
        </p:spPr>
        <p:txBody>
          <a:bodyPr/>
          <a:lstStyle/>
          <a:p>
            <a:pPr eaLnBrk="1" hangingPunct="1">
              <a:lnSpc>
                <a:spcPct val="80000"/>
              </a:lnSpc>
              <a:defRPr/>
            </a:pPr>
            <a:r>
              <a:rPr lang="en-US" sz="3200">
                <a:solidFill>
                  <a:srgbClr val="99FF99"/>
                </a:solidFill>
                <a:effectLst>
                  <a:outerShdw blurRad="38100" dist="38100" dir="2700000" algn="tl">
                    <a:srgbClr val="000000"/>
                  </a:outerShdw>
                </a:effectLst>
              </a:rPr>
              <a:t>Physical chemistry is the physics of chemistry… the forces of matter</a:t>
            </a:r>
          </a:p>
          <a:p>
            <a:pPr eaLnBrk="1" hangingPunct="1">
              <a:lnSpc>
                <a:spcPct val="80000"/>
              </a:lnSpc>
              <a:defRPr/>
            </a:pPr>
            <a:r>
              <a:rPr lang="en-US" sz="3200">
                <a:solidFill>
                  <a:srgbClr val="99FF99"/>
                </a:solidFill>
                <a:effectLst>
                  <a:outerShdw blurRad="38100" dist="38100" dir="2700000" algn="tl">
                    <a:srgbClr val="000000"/>
                  </a:outerShdw>
                </a:effectLst>
              </a:rPr>
              <a:t>Much of p-chem is computational</a:t>
            </a:r>
          </a:p>
          <a:p>
            <a:pPr eaLnBrk="1" hangingPunct="1">
              <a:lnSpc>
                <a:spcPct val="80000"/>
              </a:lnSpc>
              <a:defRPr/>
            </a:pPr>
            <a:r>
              <a:rPr lang="en-US" sz="3200">
                <a:solidFill>
                  <a:srgbClr val="99FF99"/>
                </a:solidFill>
                <a:effectLst>
                  <a:outerShdw blurRad="38100" dist="38100" dir="2700000" algn="tl">
                    <a:srgbClr val="000000"/>
                  </a:outerShdw>
                </a:effectLst>
              </a:rPr>
              <a:t>Develop theoretical ideas for new compounds</a:t>
            </a:r>
          </a:p>
        </p:txBody>
      </p:sp>
      <p:pic>
        <p:nvPicPr>
          <p:cNvPr id="181252" name="Picture 4" descr="pchem nerd"/>
          <p:cNvPicPr>
            <a:picLocks noChangeAspect="1" noChangeArrowheads="1"/>
          </p:cNvPicPr>
          <p:nvPr/>
        </p:nvPicPr>
        <p:blipFill>
          <a:blip r:embed="rId4"/>
          <a:srcRect/>
          <a:stretch>
            <a:fillRect/>
          </a:stretch>
        </p:blipFill>
        <p:spPr bwMode="auto">
          <a:xfrm>
            <a:off x="9344025" y="533400"/>
            <a:ext cx="2573338" cy="2857500"/>
          </a:xfrm>
          <a:prstGeom prst="rect">
            <a:avLst/>
          </a:prstGeom>
          <a:noFill/>
          <a:ln w="9525">
            <a:noFill/>
            <a:miter lim="800000"/>
            <a:headEnd/>
            <a:tailEnd/>
          </a:ln>
        </p:spPr>
      </p:pic>
      <p:pic>
        <p:nvPicPr>
          <p:cNvPr id="44036" name="Picture 5" descr="physical computational lab"/>
          <p:cNvPicPr>
            <a:picLocks noChangeAspect="1" noChangeArrowheads="1"/>
          </p:cNvPicPr>
          <p:nvPr/>
        </p:nvPicPr>
        <p:blipFill>
          <a:blip r:embed="rId5"/>
          <a:srcRect/>
          <a:stretch>
            <a:fillRect/>
          </a:stretch>
        </p:blipFill>
        <p:spPr bwMode="auto">
          <a:xfrm>
            <a:off x="5484813" y="3352800"/>
            <a:ext cx="6416675" cy="3278188"/>
          </a:xfrm>
          <a:prstGeom prst="rect">
            <a:avLst/>
          </a:prstGeom>
          <a:noFill/>
          <a:ln w="9525">
            <a:noFill/>
            <a:miter lim="800000"/>
            <a:headEnd/>
            <a:tailEnd/>
          </a:ln>
        </p:spPr>
      </p:pic>
      <p:sp>
        <p:nvSpPr>
          <p:cNvPr id="181254" name="Text Box 6"/>
          <p:cNvSpPr txBox="1">
            <a:spLocks noChangeArrowheads="1"/>
          </p:cNvSpPr>
          <p:nvPr/>
        </p:nvSpPr>
        <p:spPr bwMode="auto">
          <a:xfrm>
            <a:off x="5078413" y="1524000"/>
            <a:ext cx="4164012" cy="946150"/>
          </a:xfrm>
          <a:prstGeom prst="rect">
            <a:avLst/>
          </a:prstGeom>
          <a:solidFill>
            <a:schemeClr val="tx2"/>
          </a:solidFill>
          <a:ln w="12700">
            <a:noFill/>
            <a:miter lim="800000"/>
            <a:headEnd/>
            <a:tailEnd/>
          </a:ln>
        </p:spPr>
        <p:txBody>
          <a:bodyPr>
            <a:spAutoFit/>
          </a:bodyPr>
          <a:lstStyle/>
          <a:p>
            <a:pPr algn="ctr" eaLnBrk="0" hangingPunct="0">
              <a:spcBef>
                <a:spcPct val="50000"/>
              </a:spcBef>
            </a:pPr>
            <a:br>
              <a:rPr lang="en-US" sz="1600" b="1">
                <a:solidFill>
                  <a:schemeClr val="hlink"/>
                </a:solidFill>
              </a:rPr>
            </a:br>
            <a:r>
              <a:rPr lang="en-US" sz="2000">
                <a:solidFill>
                  <a:schemeClr val="hlink"/>
                </a:solidFill>
                <a:latin typeface="Impact" pitchFamily="34" charset="0"/>
              </a:rPr>
              <a:t>HONK</a:t>
            </a:r>
            <a:r>
              <a:rPr lang="en-US" sz="2000" b="1">
                <a:solidFill>
                  <a:srgbClr val="FFFFFF"/>
                </a:solidFill>
                <a:latin typeface="Impact" pitchFamily="34" charset="0"/>
              </a:rPr>
              <a:t> </a:t>
            </a:r>
            <a:r>
              <a:rPr lang="en-US" sz="2000">
                <a:solidFill>
                  <a:srgbClr val="FFFFFF"/>
                </a:solidFill>
                <a:latin typeface="Impact" pitchFamily="34" charset="0"/>
              </a:rPr>
              <a:t>if you passed p-chem</a:t>
            </a:r>
            <a:br>
              <a:rPr lang="en-US" sz="2000">
                <a:solidFill>
                  <a:srgbClr val="FFFFFF"/>
                </a:solidFill>
              </a:rPr>
            </a:br>
            <a:endParaRPr lang="en-US" sz="2000">
              <a:solidFill>
                <a:srgbClr val="FFFF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81252"/>
                                        </p:tgtEl>
                                        <p:attrNameLst>
                                          <p:attrName>style.visibility</p:attrName>
                                        </p:attrNameLst>
                                      </p:cBhvr>
                                      <p:to>
                                        <p:strVal val="visible"/>
                                      </p:to>
                                    </p:set>
                                    <p:animEffect transition="in" filter="blinds(horizontal)">
                                      <p:cBhvr>
                                        <p:cTn id="7" dur="500"/>
                                        <p:tgtEl>
                                          <p:spTgt spid="181252"/>
                                        </p:tgtEl>
                                      </p:cBhvr>
                                    </p:animEffect>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81254"/>
                                        </p:tgtEl>
                                        <p:attrNameLst>
                                          <p:attrName>style.visibility</p:attrName>
                                        </p:attrNameLst>
                                      </p:cBhvr>
                                      <p:to>
                                        <p:strVal val="visible"/>
                                      </p:to>
                                    </p:set>
                                    <p:animEffect transition="in" filter="box(in)">
                                      <p:cBhvr>
                                        <p:cTn id="12" dur="500"/>
                                        <p:tgtEl>
                                          <p:spTgt spid="181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254"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0" name="WordArt 4"/>
          <p:cNvSpPr>
            <a:spLocks noChangeArrowheads="1" noChangeShapeType="1" noTextEdit="1"/>
          </p:cNvSpPr>
          <p:nvPr/>
        </p:nvSpPr>
        <p:spPr bwMode="auto">
          <a:xfrm>
            <a:off x="3275013" y="2590800"/>
            <a:ext cx="5619750" cy="1724025"/>
          </a:xfrm>
          <a:prstGeom prst="rect">
            <a:avLst/>
          </a:prstGeom>
        </p:spPr>
        <p:txBody>
          <a:bodyPr wrap="none" fromWordArt="1">
            <a:prstTxWarp prst="textPlain">
              <a:avLst>
                <a:gd name="adj" fmla="val 50000"/>
              </a:avLst>
            </a:prstTxWarp>
          </a:bodyPr>
          <a:lstStyle/>
          <a:p>
            <a:pPr algn="ctr"/>
            <a:r>
              <a:rPr lang="en-US" sz="9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Families</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5" presetClass="entr" presetSubtype="0" fill="hold" grpId="0" nodeType="withEffect">
                                  <p:stCondLst>
                                    <p:cond delay="0"/>
                                  </p:stCondLst>
                                  <p:childTnLst>
                                    <p:set>
                                      <p:cBhvr>
                                        <p:cTn id="6" dur="1" fill="hold">
                                          <p:stCondLst>
                                            <p:cond delay="0"/>
                                          </p:stCondLst>
                                        </p:cTn>
                                        <p:tgtEl>
                                          <p:spTgt spid="106500"/>
                                        </p:tgtEl>
                                        <p:attrNameLst>
                                          <p:attrName>style.visibility</p:attrName>
                                        </p:attrNameLst>
                                      </p:cBhvr>
                                      <p:to>
                                        <p:strVal val="visible"/>
                                      </p:to>
                                    </p:set>
                                    <p:anim calcmode="lin" valueType="num">
                                      <p:cBhvr>
                                        <p:cTn id="7" dur="1000" fill="hold"/>
                                        <p:tgtEl>
                                          <p:spTgt spid="106500"/>
                                        </p:tgtEl>
                                        <p:attrNameLst>
                                          <p:attrName>ppt_w</p:attrName>
                                        </p:attrNameLst>
                                      </p:cBhvr>
                                      <p:tavLst>
                                        <p:tav tm="0">
                                          <p:val>
                                            <p:fltVal val="0"/>
                                          </p:val>
                                        </p:tav>
                                        <p:tav tm="100000">
                                          <p:val>
                                            <p:strVal val="#ppt_w"/>
                                          </p:val>
                                        </p:tav>
                                      </p:tavLst>
                                    </p:anim>
                                    <p:anim calcmode="lin" valueType="num">
                                      <p:cBhvr>
                                        <p:cTn id="8" dur="1000" fill="hold"/>
                                        <p:tgtEl>
                                          <p:spTgt spid="106500"/>
                                        </p:tgtEl>
                                        <p:attrNameLst>
                                          <p:attrName>ppt_h</p:attrName>
                                        </p:attrNameLst>
                                      </p:cBhvr>
                                      <p:tavLst>
                                        <p:tav tm="0">
                                          <p:val>
                                            <p:fltVal val="0"/>
                                          </p:val>
                                        </p:tav>
                                        <p:tav tm="100000">
                                          <p:val>
                                            <p:strVal val="#ppt_h"/>
                                          </p:val>
                                        </p:tav>
                                      </p:tavLst>
                                    </p:anim>
                                    <p:anim calcmode="lin" valueType="num">
                                      <p:cBhvr>
                                        <p:cTn id="9" dur="1000" fill="hold"/>
                                        <p:tgtEl>
                                          <p:spTgt spid="10650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6500"/>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0"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5" name="Picture 5" descr="periodic2"/>
          <p:cNvPicPr>
            <a:picLocks noGrp="1" noChangeAspect="1" noChangeArrowheads="1"/>
          </p:cNvPicPr>
          <p:nvPr>
            <p:ph/>
          </p:nvPr>
        </p:nvPicPr>
        <p:blipFill>
          <a:blip r:embed="rId2"/>
          <a:srcRect/>
          <a:stretch>
            <a:fillRect/>
          </a:stretch>
        </p:blipFill>
        <p:spPr>
          <a:xfrm>
            <a:off x="1520825" y="-69850"/>
            <a:ext cx="9147175" cy="6927850"/>
          </a:xfrm>
        </p:spPr>
      </p:pic>
    </p:spTree>
  </p:cSld>
  <p:clrMapOvr>
    <a:masterClrMapping/>
  </p:clrMapOvr>
  <p:transition spd="slow">
    <p:split orient="vert"/>
  </p:transition>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09" name="Picture 5" descr="periodic3"/>
          <p:cNvPicPr>
            <a:picLocks noGrp="1" noChangeAspect="1" noChangeArrowheads="1"/>
          </p:cNvPicPr>
          <p:nvPr>
            <p:ph/>
          </p:nvPr>
        </p:nvPicPr>
        <p:blipFill>
          <a:blip r:embed="rId2"/>
          <a:srcRect/>
          <a:stretch>
            <a:fillRect/>
          </a:stretch>
        </p:blipFill>
        <p:spPr>
          <a:xfrm>
            <a:off x="1520825" y="-69850"/>
            <a:ext cx="9147175" cy="6927850"/>
          </a:xfrm>
        </p:spPr>
      </p:pic>
    </p:spTree>
  </p:cSld>
  <p:clrMapOvr>
    <a:masterClrMapping/>
  </p:clrMapOvr>
  <p:transition spd="slow">
    <p:split orient="vert"/>
  </p:transition>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3" name="Picture 5" descr="periodic4"/>
          <p:cNvPicPr>
            <a:picLocks noGrp="1" noChangeAspect="1" noChangeArrowheads="1"/>
          </p:cNvPicPr>
          <p:nvPr>
            <p:ph/>
          </p:nvPr>
        </p:nvPicPr>
        <p:blipFill>
          <a:blip r:embed="rId2"/>
          <a:srcRect/>
          <a:stretch>
            <a:fillRect/>
          </a:stretch>
        </p:blipFill>
        <p:spPr>
          <a:xfrm>
            <a:off x="1520825" y="-69850"/>
            <a:ext cx="9147175" cy="6927850"/>
          </a:xfrm>
        </p:spPr>
      </p:pic>
    </p:spTree>
  </p:cSld>
  <p:clrMapOvr>
    <a:masterClrMapping/>
  </p:clrMapOvr>
  <p:transition spd="slow">
    <p:split orient="vert"/>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7" name="Picture 5" descr="periodic5"/>
          <p:cNvPicPr>
            <a:picLocks noGrp="1" noChangeAspect="1" noChangeArrowheads="1"/>
          </p:cNvPicPr>
          <p:nvPr>
            <p:ph/>
          </p:nvPr>
        </p:nvPicPr>
        <p:blipFill>
          <a:blip r:embed="rId2"/>
          <a:srcRect/>
          <a:stretch>
            <a:fillRect/>
          </a:stretch>
        </p:blipFill>
        <p:spPr>
          <a:xfrm>
            <a:off x="1520825" y="-69850"/>
            <a:ext cx="9147175" cy="6927850"/>
          </a:xfrm>
        </p:spPr>
      </p:pic>
    </p:spTree>
  </p:cSld>
  <p:clrMapOvr>
    <a:masterClrMapping/>
  </p:clrMapOvr>
  <p:transition spd="slow">
    <p:split orient="vert"/>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5"/>
          <p:cNvSpPr>
            <a:spLocks noGrp="1" noChangeArrowheads="1"/>
          </p:cNvSpPr>
          <p:nvPr>
            <p:ph type="title"/>
          </p:nvPr>
        </p:nvSpPr>
        <p:spPr/>
        <p:txBody>
          <a:bodyPr/>
          <a:lstStyle/>
          <a:p>
            <a:pPr eaLnBrk="1" hangingPunct="1"/>
            <a:endParaRPr lang="en-US" altLang="en-US"/>
          </a:p>
        </p:txBody>
      </p:sp>
      <p:pic>
        <p:nvPicPr>
          <p:cNvPr id="148482" name="Picture 4" descr="periodI3"/>
          <p:cNvPicPr>
            <a:picLocks noGrp="1" noChangeAspect="1" noChangeArrowheads="1"/>
          </p:cNvPicPr>
          <p:nvPr>
            <p:ph idx="1"/>
          </p:nvPr>
        </p:nvPicPr>
        <p:blipFill>
          <a:blip r:embed="rId2"/>
          <a:srcRect/>
          <a:stretch>
            <a:fillRect/>
          </a:stretch>
        </p:blipFill>
        <p:spPr>
          <a:xfrm>
            <a:off x="1520825" y="0"/>
            <a:ext cx="9147175" cy="6858000"/>
          </a:xfrm>
        </p:spPr>
      </p:pic>
    </p:spTree>
  </p:cSld>
  <p:clrMapOvr>
    <a:masterClrMapping/>
  </p:clrMapOvr>
  <p:transition spd="slow">
    <p:split orient="vert"/>
  </p:transition>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Rectangle 5"/>
          <p:cNvSpPr>
            <a:spLocks noGrp="1" noChangeArrowheads="1"/>
          </p:cNvSpPr>
          <p:nvPr>
            <p:ph type="title"/>
          </p:nvPr>
        </p:nvSpPr>
        <p:spPr/>
        <p:txBody>
          <a:bodyPr/>
          <a:lstStyle/>
          <a:p>
            <a:pPr eaLnBrk="1" hangingPunct="1"/>
            <a:endParaRPr lang="en-US" altLang="en-US"/>
          </a:p>
        </p:txBody>
      </p:sp>
      <p:pic>
        <p:nvPicPr>
          <p:cNvPr id="149506" name="Picture 4" descr="periodI4"/>
          <p:cNvPicPr>
            <a:picLocks noGrp="1" noChangeAspect="1" noChangeArrowheads="1"/>
          </p:cNvPicPr>
          <p:nvPr>
            <p:ph idx="1"/>
          </p:nvPr>
        </p:nvPicPr>
        <p:blipFill>
          <a:blip r:embed="rId2"/>
          <a:srcRect/>
          <a:stretch>
            <a:fillRect/>
          </a:stretch>
        </p:blipFill>
        <p:spPr>
          <a:xfrm>
            <a:off x="1520825" y="0"/>
            <a:ext cx="9147175" cy="6858000"/>
          </a:xfrm>
        </p:spPr>
      </p:pic>
    </p:spTree>
  </p:cSld>
  <p:clrMapOvr>
    <a:masterClrMapping/>
  </p:clrMapOvr>
  <p:transition spd="slow">
    <p:split orient="vert"/>
  </p:transition>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Rectangle 5"/>
          <p:cNvSpPr>
            <a:spLocks noGrp="1" noChangeArrowheads="1"/>
          </p:cNvSpPr>
          <p:nvPr>
            <p:ph type="title"/>
          </p:nvPr>
        </p:nvSpPr>
        <p:spPr/>
        <p:txBody>
          <a:bodyPr/>
          <a:lstStyle/>
          <a:p>
            <a:pPr eaLnBrk="1" hangingPunct="1"/>
            <a:endParaRPr lang="en-US" altLang="en-US"/>
          </a:p>
        </p:txBody>
      </p:sp>
      <p:pic>
        <p:nvPicPr>
          <p:cNvPr id="150530" name="Picture 4" descr="periodI5"/>
          <p:cNvPicPr>
            <a:picLocks noGrp="1" noChangeAspect="1" noChangeArrowheads="1"/>
          </p:cNvPicPr>
          <p:nvPr>
            <p:ph idx="1"/>
          </p:nvPr>
        </p:nvPicPr>
        <p:blipFill>
          <a:blip r:embed="rId2"/>
          <a:srcRect/>
          <a:stretch>
            <a:fillRect/>
          </a:stretch>
        </p:blipFill>
        <p:spPr>
          <a:xfrm>
            <a:off x="1520825" y="0"/>
            <a:ext cx="9147175" cy="6858000"/>
          </a:xfrm>
        </p:spPr>
      </p:pic>
    </p:spTree>
  </p:cSld>
  <p:clrMapOvr>
    <a:masterClrMapping/>
  </p:clrMapOvr>
  <p:transition spd="slow">
    <p:split orient="vert"/>
  </p:transition>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Rectangle 5"/>
          <p:cNvSpPr>
            <a:spLocks noGrp="1" noChangeArrowheads="1"/>
          </p:cNvSpPr>
          <p:nvPr>
            <p:ph type="title"/>
          </p:nvPr>
        </p:nvSpPr>
        <p:spPr/>
        <p:txBody>
          <a:bodyPr/>
          <a:lstStyle/>
          <a:p>
            <a:pPr eaLnBrk="1" hangingPunct="1"/>
            <a:endParaRPr lang="en-US" altLang="en-US"/>
          </a:p>
        </p:txBody>
      </p:sp>
      <p:pic>
        <p:nvPicPr>
          <p:cNvPr id="151554" name="Picture 4" descr="periodI6"/>
          <p:cNvPicPr>
            <a:picLocks noGrp="1" noChangeAspect="1" noChangeArrowheads="1"/>
          </p:cNvPicPr>
          <p:nvPr>
            <p:ph idx="1"/>
          </p:nvPr>
        </p:nvPicPr>
        <p:blipFill>
          <a:blip r:embed="rId2"/>
          <a:srcRect/>
          <a:stretch>
            <a:fillRect/>
          </a:stretch>
        </p:blipFill>
        <p:spPr>
          <a:xfrm>
            <a:off x="1520825" y="0"/>
            <a:ext cx="9147175" cy="6858000"/>
          </a:xfrm>
        </p:spPr>
      </p:pic>
    </p:spTree>
  </p:cSld>
  <p:clrMapOvr>
    <a:masterClrMapping/>
  </p:clrMapOvr>
  <p:transition spd="slow">
    <p:split orient="vert"/>
  </p:transition>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7" name="Picture 5" descr="periodic8"/>
          <p:cNvPicPr>
            <a:picLocks noGrp="1" noChangeAspect="1" noChangeArrowheads="1"/>
          </p:cNvPicPr>
          <p:nvPr>
            <p:ph/>
          </p:nvPr>
        </p:nvPicPr>
        <p:blipFill>
          <a:blip r:embed="rId2"/>
          <a:srcRect/>
          <a:stretch>
            <a:fillRect/>
          </a:stretch>
        </p:blipFill>
        <p:spPr>
          <a:xfrm>
            <a:off x="1520825" y="-69850"/>
            <a:ext cx="9147175" cy="6927850"/>
          </a:xfrm>
        </p:spPr>
      </p:pic>
    </p:spTree>
  </p:cSld>
  <p:clrMapOvr>
    <a:masterClrMapping/>
  </p:clrMapOvr>
  <p:transition spd="slow">
    <p:split orient="vert"/>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ChangeArrowheads="1"/>
          </p:cNvSpPr>
          <p:nvPr>
            <p:ph type="title"/>
          </p:nvPr>
        </p:nvSpPr>
        <p:spPr>
          <a:xfrm>
            <a:off x="304800" y="304800"/>
            <a:ext cx="11579225" cy="1143000"/>
          </a:xfrm>
        </p:spPr>
        <p:txBody>
          <a:bodyPr/>
          <a:lstStyle/>
          <a:p>
            <a:pPr eaLnBrk="1" hangingPunct="1"/>
            <a:r>
              <a:rPr lang="en-US" sz="4800">
                <a:solidFill>
                  <a:srgbClr val="FF9933"/>
                </a:solidFill>
                <a:latin typeface="Comic Sans MS" pitchFamily="66" charset="0"/>
              </a:rPr>
              <a:t>5. Analytical Chemistry</a:t>
            </a:r>
          </a:p>
        </p:txBody>
      </p:sp>
      <p:sp>
        <p:nvSpPr>
          <p:cNvPr id="183299" name="Rectangle 3"/>
          <p:cNvSpPr>
            <a:spLocks noGrp="1" noChangeArrowheads="1"/>
          </p:cNvSpPr>
          <p:nvPr>
            <p:ph type="body" idx="1"/>
          </p:nvPr>
        </p:nvSpPr>
        <p:spPr>
          <a:xfrm>
            <a:off x="304800" y="1676400"/>
            <a:ext cx="4875213" cy="4800600"/>
          </a:xfrm>
        </p:spPr>
        <p:txBody>
          <a:bodyPr/>
          <a:lstStyle/>
          <a:p>
            <a:pPr eaLnBrk="1" hangingPunct="1">
              <a:defRPr/>
            </a:pPr>
            <a:r>
              <a:rPr lang="en-US" sz="2800">
                <a:solidFill>
                  <a:srgbClr val="99FF99"/>
                </a:solidFill>
                <a:effectLst>
                  <a:outerShdw blurRad="38100" dist="38100" dir="2700000" algn="tl">
                    <a:srgbClr val="000000"/>
                  </a:outerShdw>
                </a:effectLst>
              </a:rPr>
              <a:t>Analytical chemistry is the study of high precision measurement</a:t>
            </a:r>
          </a:p>
          <a:p>
            <a:pPr eaLnBrk="1" hangingPunct="1">
              <a:defRPr/>
            </a:pPr>
            <a:r>
              <a:rPr lang="en-US" sz="2800">
                <a:solidFill>
                  <a:srgbClr val="99FF99"/>
                </a:solidFill>
                <a:effectLst>
                  <a:outerShdw blurRad="38100" dist="38100" dir="2700000" algn="tl">
                    <a:srgbClr val="000000"/>
                  </a:outerShdw>
                </a:effectLst>
              </a:rPr>
              <a:t>Find composition and identity of chemicals</a:t>
            </a:r>
          </a:p>
          <a:p>
            <a:pPr eaLnBrk="1" hangingPunct="1">
              <a:defRPr/>
            </a:pPr>
            <a:r>
              <a:rPr lang="en-US" sz="2800">
                <a:solidFill>
                  <a:srgbClr val="99FF99"/>
                </a:solidFill>
                <a:effectLst>
                  <a:outerShdw blurRad="38100" dist="38100" dir="2700000" algn="tl">
                    <a:srgbClr val="000000"/>
                  </a:outerShdw>
                </a:effectLst>
              </a:rPr>
              <a:t>Forensics, quality control, medical tests</a:t>
            </a:r>
          </a:p>
        </p:txBody>
      </p:sp>
      <p:pic>
        <p:nvPicPr>
          <p:cNvPr id="46083" name="Picture 4" descr="analytical lab"/>
          <p:cNvPicPr>
            <a:picLocks noChangeAspect="1" noChangeArrowheads="1"/>
          </p:cNvPicPr>
          <p:nvPr/>
        </p:nvPicPr>
        <p:blipFill>
          <a:blip r:embed="rId3"/>
          <a:srcRect/>
          <a:stretch>
            <a:fillRect/>
          </a:stretch>
        </p:blipFill>
        <p:spPr bwMode="auto">
          <a:xfrm>
            <a:off x="5078413" y="1371600"/>
            <a:ext cx="5770562" cy="3292475"/>
          </a:xfrm>
          <a:prstGeom prst="rect">
            <a:avLst/>
          </a:prstGeom>
          <a:noFill/>
          <a:ln w="9525">
            <a:noFill/>
            <a:miter lim="800000"/>
            <a:headEnd/>
            <a:tailEnd/>
          </a:ln>
        </p:spPr>
      </p:pic>
      <p:pic>
        <p:nvPicPr>
          <p:cNvPr id="46084" name="Picture 5" descr="csi"/>
          <p:cNvPicPr>
            <a:picLocks noChangeAspect="1" noChangeArrowheads="1"/>
          </p:cNvPicPr>
          <p:nvPr/>
        </p:nvPicPr>
        <p:blipFill>
          <a:blip r:embed="rId4"/>
          <a:srcRect/>
          <a:stretch>
            <a:fillRect/>
          </a:stretch>
        </p:blipFill>
        <p:spPr bwMode="auto">
          <a:xfrm>
            <a:off x="9545638" y="4038600"/>
            <a:ext cx="2643187" cy="3200400"/>
          </a:xfrm>
          <a:prstGeom prst="rect">
            <a:avLst/>
          </a:prstGeom>
          <a:noFill/>
          <a:ln w="9525">
            <a:noFill/>
            <a:miter lim="800000"/>
            <a:headEnd/>
            <a:tailEnd/>
          </a:ln>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1" name="Picture 5" descr="periodic9"/>
          <p:cNvPicPr>
            <a:picLocks noGrp="1" noChangeAspect="1" noChangeArrowheads="1"/>
          </p:cNvPicPr>
          <p:nvPr>
            <p:ph/>
          </p:nvPr>
        </p:nvPicPr>
        <p:blipFill>
          <a:blip r:embed="rId2"/>
          <a:srcRect/>
          <a:stretch>
            <a:fillRect/>
          </a:stretch>
        </p:blipFill>
        <p:spPr>
          <a:xfrm>
            <a:off x="1520825" y="-69850"/>
            <a:ext cx="9147175" cy="6927850"/>
          </a:xfrm>
        </p:spPr>
      </p:pic>
    </p:spTree>
  </p:cSld>
  <p:clrMapOvr>
    <a:masterClrMapping/>
  </p:clrMapOvr>
  <p:transition spd="slow">
    <p:split orient="vert"/>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5" name="Picture 5" descr="periodic10"/>
          <p:cNvPicPr>
            <a:picLocks noGrp="1" noChangeAspect="1" noChangeArrowheads="1"/>
          </p:cNvPicPr>
          <p:nvPr>
            <p:ph/>
          </p:nvPr>
        </p:nvPicPr>
        <p:blipFill>
          <a:blip r:embed="rId2"/>
          <a:srcRect/>
          <a:stretch>
            <a:fillRect/>
          </a:stretch>
        </p:blipFill>
        <p:spPr>
          <a:xfrm>
            <a:off x="1520825" y="0"/>
            <a:ext cx="9147175" cy="6858000"/>
          </a:xfrm>
        </p:spPr>
      </p:pic>
    </p:spTree>
  </p:cSld>
  <p:clrMapOvr>
    <a:masterClrMapping/>
  </p:clrMapOvr>
  <p:transition spd="slow">
    <p:split orient="vert"/>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49" name="Picture 1"/>
          <p:cNvPicPr>
            <a:picLocks noChangeAspect="1"/>
          </p:cNvPicPr>
          <p:nvPr/>
        </p:nvPicPr>
        <p:blipFill>
          <a:blip r:embed="rId2"/>
          <a:srcRect/>
          <a:stretch>
            <a:fillRect/>
          </a:stretch>
        </p:blipFill>
        <p:spPr bwMode="auto">
          <a:xfrm>
            <a:off x="-230188" y="6350"/>
            <a:ext cx="12995276" cy="7308850"/>
          </a:xfrm>
          <a:prstGeom prst="rect">
            <a:avLst/>
          </a:prstGeom>
          <a:noFill/>
          <a:ln w="9525">
            <a:noFill/>
            <a:miter lim="800000"/>
            <a:headEnd/>
            <a:tailEnd/>
          </a:ln>
        </p:spPr>
      </p:pic>
    </p:spTree>
  </p:cSld>
  <p:clrMapOvr>
    <a:masterClrMapping/>
  </p:clrMapOvr>
  <p:transition spd="slow">
    <p:split orient="vert"/>
  </p:transition>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3" name="Picture 2" descr="http://www.periodni.com/download/periodic_table-color.png"/>
          <p:cNvPicPr>
            <a:picLocks noChangeAspect="1" noChangeArrowheads="1"/>
          </p:cNvPicPr>
          <p:nvPr/>
        </p:nvPicPr>
        <p:blipFill>
          <a:blip r:embed="rId2"/>
          <a:srcRect/>
          <a:stretch>
            <a:fillRect/>
          </a:stretch>
        </p:blipFill>
        <p:spPr bwMode="auto">
          <a:xfrm>
            <a:off x="20638" y="0"/>
            <a:ext cx="12168187" cy="6853238"/>
          </a:xfrm>
          <a:prstGeom prst="rect">
            <a:avLst/>
          </a:prstGeom>
          <a:noFill/>
          <a:ln w="9525">
            <a:noFill/>
            <a:miter lim="800000"/>
            <a:headEnd/>
            <a:tailEnd/>
          </a:ln>
        </p:spPr>
      </p:pic>
    </p:spTree>
  </p:cSld>
  <p:clrMapOvr>
    <a:masterClrMapping/>
  </p:clrMapOvr>
  <p:transition spd="slow">
    <p:split orient="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pPr eaLnBrk="1" hangingPunct="1"/>
            <a:endParaRPr lang="en-US"/>
          </a:p>
        </p:txBody>
      </p:sp>
      <p:sp>
        <p:nvSpPr>
          <p:cNvPr id="48130" name="Content Placeholder 2"/>
          <p:cNvSpPr>
            <a:spLocks noGrp="1"/>
          </p:cNvSpPr>
          <p:nvPr>
            <p:ph idx="1"/>
          </p:nvPr>
        </p:nvSpPr>
        <p:spPr/>
        <p:txBody>
          <a:bodyPr/>
          <a:lstStyle/>
          <a:p>
            <a:pPr eaLnBrk="1" hangingPunct="1"/>
            <a:endParaRPr lang="en-US"/>
          </a:p>
        </p:txBody>
      </p:sp>
      <p:pic>
        <p:nvPicPr>
          <p:cNvPr id="48131" name="Picture 3"/>
          <p:cNvPicPr>
            <a:picLocks noChangeAspect="1"/>
          </p:cNvPicPr>
          <p:nvPr/>
        </p:nvPicPr>
        <p:blipFill>
          <a:blip r:embed="rId2"/>
          <a:srcRect/>
          <a:stretch>
            <a:fillRect/>
          </a:stretch>
        </p:blipFill>
        <p:spPr bwMode="auto">
          <a:xfrm>
            <a:off x="1673225" y="190500"/>
            <a:ext cx="7620000" cy="6426200"/>
          </a:xfrm>
          <a:prstGeom prst="rect">
            <a:avLst/>
          </a:prstGeom>
          <a:noFill/>
          <a:ln w="9525">
            <a:noFill/>
            <a:miter lim="800000"/>
            <a:headEnd/>
            <a:tailEnd/>
          </a:ln>
        </p:spPr>
      </p:pic>
    </p:spTree>
  </p:cSld>
  <p:clrMapOvr>
    <a:masterClrMapping/>
  </p:clrMapOvr>
  <p:transition spd="slow">
    <p:split orient="vert"/>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ChangeArrowheads="1"/>
          </p:cNvSpPr>
          <p:nvPr>
            <p:ph type="title"/>
          </p:nvPr>
        </p:nvSpPr>
        <p:spPr/>
        <p:txBody>
          <a:bodyPr/>
          <a:lstStyle/>
          <a:p>
            <a:pPr eaLnBrk="1" hangingPunct="1"/>
            <a:r>
              <a:rPr lang="en-US" altLang="en-US"/>
              <a:t> The Scientific Method</a:t>
            </a:r>
          </a:p>
        </p:txBody>
      </p:sp>
      <p:sp>
        <p:nvSpPr>
          <p:cNvPr id="49154" name="Rectangle 3"/>
          <p:cNvSpPr>
            <a:spLocks noGrp="1" noChangeArrowheads="1"/>
          </p:cNvSpPr>
          <p:nvPr>
            <p:ph type="body" idx="1"/>
          </p:nvPr>
        </p:nvSpPr>
        <p:spPr>
          <a:xfrm>
            <a:off x="2209800" y="1905000"/>
            <a:ext cx="7769225" cy="4495800"/>
          </a:xfrm>
        </p:spPr>
        <p:txBody>
          <a:bodyPr/>
          <a:lstStyle/>
          <a:p>
            <a:pPr eaLnBrk="1" hangingPunct="1"/>
            <a:endParaRPr lang="en-US" altLang="en-US" sz="2800"/>
          </a:p>
          <a:p>
            <a:pPr eaLnBrk="1" hangingPunct="1"/>
            <a:r>
              <a:rPr lang="en-US" altLang="en-US" sz="3900" b="1"/>
              <a:t>A logical approach to the solution of a problem, that lends itself to investigations by observation, generalization, theorizing and testing</a:t>
            </a:r>
          </a:p>
        </p:txBody>
      </p:sp>
    </p:spTree>
  </p:cSld>
  <p:clrMapOvr>
    <a:masterClrMapping/>
  </p:clrMapOvr>
  <p:transition spd="slow">
    <p:split orient="vert"/>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pPr eaLnBrk="1" hangingPunct="1"/>
            <a:r>
              <a:rPr lang="en-US"/>
              <a:t>Steps in the Scientific method</a:t>
            </a:r>
          </a:p>
        </p:txBody>
      </p:sp>
      <p:sp>
        <p:nvSpPr>
          <p:cNvPr id="3" name="Content Placeholder 2"/>
          <p:cNvSpPr>
            <a:spLocks noGrp="1"/>
          </p:cNvSpPr>
          <p:nvPr>
            <p:ph idx="1"/>
          </p:nvPr>
        </p:nvSpPr>
        <p:spPr/>
        <p:txBody>
          <a:bodyPr rtlCol="0">
            <a:normAutofit/>
          </a:bodyPr>
          <a:lstStyle/>
          <a:p>
            <a:pPr marL="457200" indent="-457200" eaLnBrk="1" fontAlgn="auto" hangingPunct="1">
              <a:spcAft>
                <a:spcPts val="0"/>
              </a:spcAft>
              <a:buFont typeface="+mj-lt"/>
              <a:buAutoNum type="arabicPeriod"/>
              <a:defRPr/>
            </a:pPr>
            <a:r>
              <a:rPr lang="en-US" dirty="0"/>
              <a:t> </a:t>
            </a:r>
            <a:r>
              <a:rPr lang="en-US" sz="3200" dirty="0"/>
              <a:t>observe and state a problem</a:t>
            </a:r>
          </a:p>
          <a:p>
            <a:pPr marL="514350" indent="-514350" eaLnBrk="1" fontAlgn="auto" hangingPunct="1">
              <a:spcAft>
                <a:spcPts val="0"/>
              </a:spcAft>
              <a:buFont typeface="+mj-lt"/>
              <a:buAutoNum type="arabicPeriod"/>
              <a:defRPr/>
            </a:pPr>
            <a:r>
              <a:rPr lang="en-US" sz="3200" dirty="0"/>
              <a:t>Form a hypothesis</a:t>
            </a:r>
          </a:p>
          <a:p>
            <a:pPr marL="514350" indent="-514350" eaLnBrk="1" fontAlgn="auto" hangingPunct="1">
              <a:spcAft>
                <a:spcPts val="0"/>
              </a:spcAft>
              <a:buFont typeface="+mj-lt"/>
              <a:buAutoNum type="arabicPeriod"/>
              <a:defRPr/>
            </a:pPr>
            <a:r>
              <a:rPr lang="en-US" sz="3200" dirty="0"/>
              <a:t>Test the hypothesis</a:t>
            </a:r>
          </a:p>
          <a:p>
            <a:pPr marL="514350" indent="-514350" eaLnBrk="1" fontAlgn="auto" hangingPunct="1">
              <a:spcAft>
                <a:spcPts val="0"/>
              </a:spcAft>
              <a:buFont typeface="+mj-lt"/>
              <a:buAutoNum type="arabicPeriod"/>
              <a:defRPr/>
            </a:pPr>
            <a:r>
              <a:rPr lang="en-US" sz="3200" dirty="0"/>
              <a:t>Record and analyze data</a:t>
            </a:r>
          </a:p>
          <a:p>
            <a:pPr marL="514350" indent="-514350" eaLnBrk="1" fontAlgn="auto" hangingPunct="1">
              <a:spcAft>
                <a:spcPts val="0"/>
              </a:spcAft>
              <a:buFont typeface="+mj-lt"/>
              <a:buAutoNum type="arabicPeriod"/>
              <a:defRPr/>
            </a:pPr>
            <a:r>
              <a:rPr lang="en-US" sz="3200" dirty="0"/>
              <a:t>Form a conclusion</a:t>
            </a:r>
          </a:p>
          <a:p>
            <a:pPr marL="514350" indent="-514350" eaLnBrk="1" fontAlgn="auto" hangingPunct="1">
              <a:spcAft>
                <a:spcPts val="0"/>
              </a:spcAft>
              <a:buFont typeface="+mj-lt"/>
              <a:buAutoNum type="arabicPeriod"/>
              <a:defRPr/>
            </a:pPr>
            <a:r>
              <a:rPr lang="en-US" sz="3200" dirty="0"/>
              <a:t>Replicate the work</a:t>
            </a:r>
          </a:p>
        </p:txBody>
      </p:sp>
    </p:spTree>
  </p:cSld>
  <p:clrMapOvr>
    <a:masterClrMapping/>
  </p:clrMapOvr>
  <p:transition spd="slow">
    <p:split orient="vert"/>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3">
            <a:extLst>
              <a:ext uri="{FF2B5EF4-FFF2-40B4-BE49-F238E27FC236}">
                <a16:creationId xmlns:a16="http://schemas.microsoft.com/office/drawing/2014/main" id="{CC0D2412-0FD4-68D6-2D2F-659DF6932A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1423988"/>
            <a:ext cx="9144000" cy="546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23" name="TextBox 7">
            <a:extLst>
              <a:ext uri="{FF2B5EF4-FFF2-40B4-BE49-F238E27FC236}">
                <a16:creationId xmlns:a16="http://schemas.microsoft.com/office/drawing/2014/main" id="{33A6D9B8-4AAA-AFBE-FC72-E8DDCBD20BAA}"/>
              </a:ext>
            </a:extLst>
          </p:cNvPr>
          <p:cNvSpPr txBox="1">
            <a:spLocks noChangeArrowheads="1"/>
          </p:cNvSpPr>
          <p:nvPr/>
        </p:nvSpPr>
        <p:spPr bwMode="auto">
          <a:xfrm>
            <a:off x="1522412" y="-26988"/>
            <a:ext cx="9144000" cy="1754188"/>
          </a:xfrm>
          <a:prstGeom prst="rect">
            <a:avLst/>
          </a:prstGeom>
          <a:solidFill>
            <a:srgbClr val="384F75"/>
          </a:solidFill>
          <a:ln w="9525">
            <a:solidFill>
              <a:srgbClr val="384F75"/>
            </a:solidFill>
            <a:miter lim="800000"/>
            <a:headEnd/>
            <a:tailEnd/>
          </a:ln>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r>
              <a:rPr lang="en-US" altLang="en-US" sz="5400">
                <a:solidFill>
                  <a:srgbClr val="F6FFB2"/>
                </a:solidFill>
                <a:latin typeface="Arial Rounded MT Bold" panose="020F0704030504030204" pitchFamily="34" charset="0"/>
              </a:rPr>
              <a:t>Introduction to Science</a:t>
            </a:r>
          </a:p>
          <a:p>
            <a:pPr algn="ctr" eaLnBrk="0" hangingPunct="0"/>
            <a:r>
              <a:rPr lang="en-US" altLang="en-US" sz="5400">
                <a:solidFill>
                  <a:srgbClr val="F6FFB2"/>
                </a:solidFill>
                <a:latin typeface="Arial Rounded MT Bold" panose="020F0704030504030204" pitchFamily="34" charset="0"/>
              </a:rPr>
              <a:t>and the Scientific Method</a:t>
            </a:r>
          </a:p>
        </p:txBody>
      </p:sp>
      <p:sp>
        <p:nvSpPr>
          <p:cNvPr id="2" name="TextBox 4">
            <a:extLst>
              <a:ext uri="{FF2B5EF4-FFF2-40B4-BE49-F238E27FC236}">
                <a16:creationId xmlns:a16="http://schemas.microsoft.com/office/drawing/2014/main" id="{2844802B-47CA-5337-7F27-1409A96124BF}"/>
              </a:ext>
            </a:extLst>
          </p:cNvPr>
          <p:cNvSpPr txBox="1">
            <a:spLocks noChangeArrowheads="1"/>
          </p:cNvSpPr>
          <p:nvPr/>
        </p:nvSpPr>
        <p:spPr bwMode="auto">
          <a:xfrm>
            <a:off x="9047162" y="6643689"/>
            <a:ext cx="1727200" cy="261937"/>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1050" dirty="0">
                <a:solidFill>
                  <a:prstClr val="black"/>
                </a:solidFill>
              </a:rPr>
              <a:t>© Amy Brown Science</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Title 1">
            <a:extLst>
              <a:ext uri="{FF2B5EF4-FFF2-40B4-BE49-F238E27FC236}">
                <a16:creationId xmlns:a16="http://schemas.microsoft.com/office/drawing/2014/main" id="{E6B98FC3-D828-830F-299D-71C9497F9179}"/>
              </a:ext>
            </a:extLst>
          </p:cNvPr>
          <p:cNvSpPr>
            <a:spLocks noGrp="1"/>
          </p:cNvSpPr>
          <p:nvPr>
            <p:ph type="title"/>
          </p:nvPr>
        </p:nvSpPr>
        <p:spPr>
          <a:xfrm>
            <a:off x="1979612" y="44450"/>
            <a:ext cx="8229600" cy="1143000"/>
          </a:xfrm>
        </p:spPr>
        <p:txBody>
          <a:bodyPr/>
          <a:lstStyle/>
          <a:p>
            <a:pPr eaLnBrk="1" hangingPunct="1"/>
            <a:r>
              <a:rPr lang="en-US" altLang="en-US">
                <a:latin typeface="Arial" panose="020B0604020202020204" pitchFamily="34" charset="0"/>
                <a:ea typeface="MS PGothic" panose="020B0600070205080204" pitchFamily="34" charset="-128"/>
              </a:rPr>
              <a:t>What is Science?</a:t>
            </a:r>
          </a:p>
        </p:txBody>
      </p:sp>
      <p:pic>
        <p:nvPicPr>
          <p:cNvPr id="82947" name="Picture 3" descr="DownloadedFile.jpeg">
            <a:extLst>
              <a:ext uri="{FF2B5EF4-FFF2-40B4-BE49-F238E27FC236}">
                <a16:creationId xmlns:a16="http://schemas.microsoft.com/office/drawing/2014/main" id="{D380ED0E-3BC7-3135-FB5A-8B975228CE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589963" y="115888"/>
            <a:ext cx="1825625" cy="273685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DA284D7F-BE28-0264-5CFD-E756E2D31414}"/>
              </a:ext>
            </a:extLst>
          </p:cNvPr>
          <p:cNvSpPr txBox="1">
            <a:spLocks noChangeArrowheads="1"/>
          </p:cNvSpPr>
          <p:nvPr/>
        </p:nvSpPr>
        <p:spPr bwMode="auto">
          <a:xfrm>
            <a:off x="3960812" y="908050"/>
            <a:ext cx="464820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000">
                <a:solidFill>
                  <a:prstClr val="black"/>
                </a:solidFill>
                <a:latin typeface="Arial" panose="020B0604020202020204" pitchFamily="34" charset="0"/>
                <a:ea typeface="MS PGothic" panose="020B0600070205080204" pitchFamily="34" charset="-128"/>
                <a:cs typeface="Arial" panose="020B0604020202020204" pitchFamily="34" charset="0"/>
              </a:rPr>
              <a:t>The goal of science is to investigate and understand the natural world, to explain events in the natural world, and to use those explanations to make useful predictions.</a:t>
            </a:r>
          </a:p>
          <a:p>
            <a:pPr>
              <a:spcBef>
                <a:spcPct val="0"/>
              </a:spcBef>
              <a:buClrTx/>
              <a:buSzTx/>
              <a:buNone/>
            </a:pPr>
            <a:endParaRPr lang="en-US" altLang="en-US" sz="20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7" name="TextBox 6">
            <a:extLst>
              <a:ext uri="{FF2B5EF4-FFF2-40B4-BE49-F238E27FC236}">
                <a16:creationId xmlns:a16="http://schemas.microsoft.com/office/drawing/2014/main" id="{C5C91642-9A69-F4C9-DA76-313729A545A1}"/>
              </a:ext>
            </a:extLst>
          </p:cNvPr>
          <p:cNvSpPr txBox="1">
            <a:spLocks noChangeArrowheads="1"/>
          </p:cNvSpPr>
          <p:nvPr/>
        </p:nvSpPr>
        <p:spPr bwMode="auto">
          <a:xfrm>
            <a:off x="1522413" y="2819401"/>
            <a:ext cx="3851275"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1638" indent="-401638">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600">
                <a:solidFill>
                  <a:srgbClr val="FF0000"/>
                </a:solidFill>
                <a:latin typeface="Arial" panose="020B0604020202020204" pitchFamily="34" charset="0"/>
                <a:ea typeface="MS PGothic" panose="020B0600070205080204" pitchFamily="34" charset="-128"/>
                <a:cs typeface="Arial" panose="020B0604020202020204" pitchFamily="34" charset="0"/>
              </a:rPr>
              <a:t>1. Science deals only with the natural world.</a:t>
            </a:r>
          </a:p>
        </p:txBody>
      </p:sp>
      <p:sp>
        <p:nvSpPr>
          <p:cNvPr id="8" name="TextBox 7">
            <a:extLst>
              <a:ext uri="{FF2B5EF4-FFF2-40B4-BE49-F238E27FC236}">
                <a16:creationId xmlns:a16="http://schemas.microsoft.com/office/drawing/2014/main" id="{F608D451-86C8-6A18-8286-5308E9767F24}"/>
              </a:ext>
            </a:extLst>
          </p:cNvPr>
          <p:cNvSpPr txBox="1">
            <a:spLocks noChangeArrowheads="1"/>
          </p:cNvSpPr>
          <p:nvPr/>
        </p:nvSpPr>
        <p:spPr bwMode="auto">
          <a:xfrm>
            <a:off x="1630362" y="3860801"/>
            <a:ext cx="26670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600">
                <a:solidFill>
                  <a:prstClr val="black"/>
                </a:solidFill>
                <a:latin typeface="Arial" panose="020B0604020202020204" pitchFamily="34" charset="0"/>
                <a:ea typeface="MS PGothic" panose="020B0600070205080204" pitchFamily="34" charset="-128"/>
                <a:cs typeface="Arial" panose="020B0604020202020204" pitchFamily="34" charset="0"/>
              </a:rPr>
              <a:t>2.  Scientists: </a:t>
            </a:r>
          </a:p>
        </p:txBody>
      </p:sp>
      <p:sp>
        <p:nvSpPr>
          <p:cNvPr id="9" name="TextBox 8">
            <a:extLst>
              <a:ext uri="{FF2B5EF4-FFF2-40B4-BE49-F238E27FC236}">
                <a16:creationId xmlns:a16="http://schemas.microsoft.com/office/drawing/2014/main" id="{FCB0B925-96B8-1145-0055-97C205D3A01B}"/>
              </a:ext>
            </a:extLst>
          </p:cNvPr>
          <p:cNvSpPr txBox="1">
            <a:spLocks noChangeArrowheads="1"/>
          </p:cNvSpPr>
          <p:nvPr/>
        </p:nvSpPr>
        <p:spPr bwMode="auto">
          <a:xfrm>
            <a:off x="2062162" y="4292601"/>
            <a:ext cx="338455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400">
                <a:solidFill>
                  <a:prstClr val="black"/>
                </a:solidFill>
                <a:latin typeface="Arial" panose="020B0604020202020204" pitchFamily="34" charset="0"/>
                <a:ea typeface="MS PGothic" panose="020B0600070205080204" pitchFamily="34" charset="-128"/>
                <a:cs typeface="Arial" panose="020B0604020202020204" pitchFamily="34" charset="0"/>
              </a:rPr>
              <a:t>collect and organize information in a careful, orderly way, looking for patterns and connections between events.</a:t>
            </a:r>
          </a:p>
          <a:p>
            <a:pPr>
              <a:spcBef>
                <a:spcPct val="0"/>
              </a:spcBef>
              <a:buClrTx/>
              <a:buSzTx/>
              <a:buNone/>
            </a:pPr>
            <a:endParaRPr lang="en-US" altLang="en-US" sz="24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10" name="TextBox 9">
            <a:extLst>
              <a:ext uri="{FF2B5EF4-FFF2-40B4-BE49-F238E27FC236}">
                <a16:creationId xmlns:a16="http://schemas.microsoft.com/office/drawing/2014/main" id="{236A5F96-FF2F-86F8-9719-7002709E3154}"/>
              </a:ext>
            </a:extLst>
          </p:cNvPr>
          <p:cNvSpPr txBox="1">
            <a:spLocks noChangeArrowheads="1"/>
          </p:cNvSpPr>
          <p:nvPr/>
        </p:nvSpPr>
        <p:spPr bwMode="auto">
          <a:xfrm>
            <a:off x="7161212" y="2997201"/>
            <a:ext cx="3733800"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1638" indent="-401638">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600">
                <a:solidFill>
                  <a:srgbClr val="008000"/>
                </a:solidFill>
                <a:latin typeface="Arial" panose="020B0604020202020204" pitchFamily="34" charset="0"/>
                <a:ea typeface="MS PGothic" panose="020B0600070205080204" pitchFamily="34" charset="-128"/>
                <a:cs typeface="Arial" panose="020B0604020202020204" pitchFamily="34" charset="0"/>
              </a:rPr>
              <a:t>3. Scientists propose ___________ that can be _____ by examining evidence.</a:t>
            </a:r>
          </a:p>
          <a:p>
            <a:pPr>
              <a:spcBef>
                <a:spcPct val="0"/>
              </a:spcBef>
              <a:buClrTx/>
              <a:buSzTx/>
              <a:buNone/>
            </a:pPr>
            <a:endParaRPr lang="en-US" altLang="en-US" sz="2600">
              <a:solidFill>
                <a:srgbClr val="008000"/>
              </a:solidFill>
              <a:latin typeface="Arial" panose="020B0604020202020204" pitchFamily="34" charset="0"/>
              <a:ea typeface="MS PGothic" panose="020B0600070205080204" pitchFamily="34" charset="-128"/>
              <a:cs typeface="Arial" panose="020B0604020202020204" pitchFamily="34" charset="0"/>
            </a:endParaRPr>
          </a:p>
        </p:txBody>
      </p:sp>
      <p:sp>
        <p:nvSpPr>
          <p:cNvPr id="11" name="TextBox 10">
            <a:extLst>
              <a:ext uri="{FF2B5EF4-FFF2-40B4-BE49-F238E27FC236}">
                <a16:creationId xmlns:a16="http://schemas.microsoft.com/office/drawing/2014/main" id="{EBC7962B-E7FD-367C-8352-5BE3B80F90E7}"/>
              </a:ext>
            </a:extLst>
          </p:cNvPr>
          <p:cNvSpPr txBox="1">
            <a:spLocks noChangeArrowheads="1"/>
          </p:cNvSpPr>
          <p:nvPr/>
        </p:nvSpPr>
        <p:spPr bwMode="auto">
          <a:xfrm>
            <a:off x="7604125" y="3394076"/>
            <a:ext cx="26670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600">
                <a:solidFill>
                  <a:srgbClr val="FF0000"/>
                </a:solidFill>
                <a:latin typeface="Arial" panose="020B0604020202020204" pitchFamily="34" charset="0"/>
                <a:ea typeface="MS PGothic" panose="020B0600070205080204" pitchFamily="34" charset="-128"/>
                <a:cs typeface="Arial" panose="020B0604020202020204" pitchFamily="34" charset="0"/>
              </a:rPr>
              <a:t>explanations</a:t>
            </a:r>
          </a:p>
        </p:txBody>
      </p:sp>
      <p:sp>
        <p:nvSpPr>
          <p:cNvPr id="12" name="TextBox 11">
            <a:extLst>
              <a:ext uri="{FF2B5EF4-FFF2-40B4-BE49-F238E27FC236}">
                <a16:creationId xmlns:a16="http://schemas.microsoft.com/office/drawing/2014/main" id="{704F150F-5BCD-0B6B-44C0-7D8300B13728}"/>
              </a:ext>
            </a:extLst>
          </p:cNvPr>
          <p:cNvSpPr txBox="1">
            <a:spLocks noChangeArrowheads="1"/>
          </p:cNvSpPr>
          <p:nvPr/>
        </p:nvSpPr>
        <p:spPr bwMode="auto">
          <a:xfrm>
            <a:off x="8658225" y="3789364"/>
            <a:ext cx="18288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600">
                <a:solidFill>
                  <a:srgbClr val="FF0000"/>
                </a:solidFill>
                <a:latin typeface="Arial" panose="020B0604020202020204" pitchFamily="34" charset="0"/>
                <a:ea typeface="MS PGothic" panose="020B0600070205080204" pitchFamily="34" charset="-128"/>
                <a:cs typeface="Arial" panose="020B0604020202020204" pitchFamily="34" charset="0"/>
              </a:rPr>
              <a:t>tested</a:t>
            </a:r>
          </a:p>
        </p:txBody>
      </p:sp>
      <p:sp>
        <p:nvSpPr>
          <p:cNvPr id="13" name="TextBox 12">
            <a:extLst>
              <a:ext uri="{FF2B5EF4-FFF2-40B4-BE49-F238E27FC236}">
                <a16:creationId xmlns:a16="http://schemas.microsoft.com/office/drawing/2014/main" id="{1ED6A203-A89D-F1C0-E1E0-0DDF9E470623}"/>
              </a:ext>
            </a:extLst>
          </p:cNvPr>
          <p:cNvSpPr txBox="1"/>
          <p:nvPr/>
        </p:nvSpPr>
        <p:spPr>
          <a:xfrm>
            <a:off x="6742112" y="5013325"/>
            <a:ext cx="3816350" cy="1570038"/>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marL="401638" indent="-401638" eaLnBrk="0" hangingPunct="0">
              <a:defRPr/>
            </a:pPr>
            <a:r>
              <a:rPr lang="en-US" sz="2400" dirty="0">
                <a:solidFill>
                  <a:srgbClr val="FFFF00"/>
                </a:solidFill>
                <a:latin typeface="Trebuchet MS" panose="020B0603020202020204"/>
              </a:rPr>
              <a:t>4.	Science is an organized way of using evidence to learn about the natural world. </a:t>
            </a:r>
          </a:p>
        </p:txBody>
      </p:sp>
      <p:pic>
        <p:nvPicPr>
          <p:cNvPr id="82956" name="Picture 1" descr="AdobeStock_2985614.jpeg">
            <a:extLst>
              <a:ext uri="{FF2B5EF4-FFF2-40B4-BE49-F238E27FC236}">
                <a16:creationId xmlns:a16="http://schemas.microsoft.com/office/drawing/2014/main" id="{F28DDD6F-954F-2738-1296-359C37CAFA3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46263" y="115889"/>
            <a:ext cx="1800225" cy="2700337"/>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82957" name="Picture 2" descr="MC900436916.PNG">
            <a:extLst>
              <a:ext uri="{FF2B5EF4-FFF2-40B4-BE49-F238E27FC236}">
                <a16:creationId xmlns:a16="http://schemas.microsoft.com/office/drawing/2014/main" id="{35F41684-CE17-7CF6-531D-B0998CEE8B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38651" y="2708276"/>
            <a:ext cx="3221037" cy="322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2" presetClass="entr" presetSubtype="4" accel="50000" decel="5000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fill="hold"/>
                                        <p:tgtEl>
                                          <p:spTgt spid="8"/>
                                        </p:tgtEl>
                                        <p:attrNameLst>
                                          <p:attrName>ppt_x</p:attrName>
                                        </p:attrNameLst>
                                      </p:cBhvr>
                                      <p:tavLst>
                                        <p:tav tm="0">
                                          <p:val>
                                            <p:strVal val="#ppt_x"/>
                                          </p:val>
                                        </p:tav>
                                        <p:tav tm="100000">
                                          <p:val>
                                            <p:strVal val="#ppt_x"/>
                                          </p:val>
                                        </p:tav>
                                      </p:tavLst>
                                    </p:anim>
                                    <p:anim calcmode="lin" valueType="num">
                                      <p:cBhvr additive="base">
                                        <p:cTn id="1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slide(fromBottom)">
                                      <p:cBhvr>
                                        <p:cTn id="22" dur="500"/>
                                        <p:tgtEl>
                                          <p:spTgt spid="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Horizontal)">
                                      <p:cBhvr>
                                        <p:cTn id="27" dur="500"/>
                                        <p:tgtEl>
                                          <p:spTgt spid="10"/>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6" presetClass="entr" presetSubtype="0" fill="hold" grpId="0" nodeType="click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wipe(down)">
                                      <p:cBhvr>
                                        <p:cTn id="40" dur="580">
                                          <p:stCondLst>
                                            <p:cond delay="0"/>
                                          </p:stCondLst>
                                        </p:cTn>
                                        <p:tgtEl>
                                          <p:spTgt spid="13"/>
                                        </p:tgtEl>
                                      </p:cBhvr>
                                    </p:animEffect>
                                    <p:anim calcmode="lin" valueType="num">
                                      <p:cBhvr>
                                        <p:cTn id="41"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6" dur="26">
                                          <p:stCondLst>
                                            <p:cond delay="650"/>
                                          </p:stCondLst>
                                        </p:cTn>
                                        <p:tgtEl>
                                          <p:spTgt spid="13"/>
                                        </p:tgtEl>
                                      </p:cBhvr>
                                      <p:to x="100000" y="60000"/>
                                    </p:animScale>
                                    <p:animScale>
                                      <p:cBhvr>
                                        <p:cTn id="47" dur="166" decel="50000">
                                          <p:stCondLst>
                                            <p:cond delay="676"/>
                                          </p:stCondLst>
                                        </p:cTn>
                                        <p:tgtEl>
                                          <p:spTgt spid="13"/>
                                        </p:tgtEl>
                                      </p:cBhvr>
                                      <p:to x="100000" y="100000"/>
                                    </p:animScale>
                                    <p:animScale>
                                      <p:cBhvr>
                                        <p:cTn id="48" dur="26">
                                          <p:stCondLst>
                                            <p:cond delay="1312"/>
                                          </p:stCondLst>
                                        </p:cTn>
                                        <p:tgtEl>
                                          <p:spTgt spid="13"/>
                                        </p:tgtEl>
                                      </p:cBhvr>
                                      <p:to x="100000" y="80000"/>
                                    </p:animScale>
                                    <p:animScale>
                                      <p:cBhvr>
                                        <p:cTn id="49" dur="166" decel="50000">
                                          <p:stCondLst>
                                            <p:cond delay="1338"/>
                                          </p:stCondLst>
                                        </p:cTn>
                                        <p:tgtEl>
                                          <p:spTgt spid="13"/>
                                        </p:tgtEl>
                                      </p:cBhvr>
                                      <p:to x="100000" y="100000"/>
                                    </p:animScale>
                                    <p:animScale>
                                      <p:cBhvr>
                                        <p:cTn id="50" dur="26">
                                          <p:stCondLst>
                                            <p:cond delay="1642"/>
                                          </p:stCondLst>
                                        </p:cTn>
                                        <p:tgtEl>
                                          <p:spTgt spid="13"/>
                                        </p:tgtEl>
                                      </p:cBhvr>
                                      <p:to x="100000" y="90000"/>
                                    </p:animScale>
                                    <p:animScale>
                                      <p:cBhvr>
                                        <p:cTn id="51" dur="166" decel="50000">
                                          <p:stCondLst>
                                            <p:cond delay="1668"/>
                                          </p:stCondLst>
                                        </p:cTn>
                                        <p:tgtEl>
                                          <p:spTgt spid="13"/>
                                        </p:tgtEl>
                                      </p:cBhvr>
                                      <p:to x="100000" y="100000"/>
                                    </p:animScale>
                                    <p:animScale>
                                      <p:cBhvr>
                                        <p:cTn id="52" dur="26">
                                          <p:stCondLst>
                                            <p:cond delay="1808"/>
                                          </p:stCondLst>
                                        </p:cTn>
                                        <p:tgtEl>
                                          <p:spTgt spid="13"/>
                                        </p:tgtEl>
                                      </p:cBhvr>
                                      <p:to x="100000" y="95000"/>
                                    </p:animScale>
                                    <p:animScale>
                                      <p:cBhvr>
                                        <p:cTn id="53"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P spid="12"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222D6-F82C-782A-A05B-800BA5EA988C}"/>
              </a:ext>
            </a:extLst>
          </p:cNvPr>
          <p:cNvSpPr>
            <a:spLocks noGrp="1"/>
          </p:cNvSpPr>
          <p:nvPr>
            <p:ph type="title"/>
          </p:nvPr>
        </p:nvSpPr>
        <p:spPr>
          <a:xfrm>
            <a:off x="3276601" y="125413"/>
            <a:ext cx="5648325" cy="1143000"/>
          </a:xfrm>
        </p:spPr>
        <p:style>
          <a:lnRef idx="3">
            <a:schemeClr val="lt1"/>
          </a:lnRef>
          <a:fillRef idx="1">
            <a:schemeClr val="accent6"/>
          </a:fillRef>
          <a:effectRef idx="1">
            <a:schemeClr val="accent6"/>
          </a:effectRef>
          <a:fontRef idx="minor">
            <a:schemeClr val="lt1"/>
          </a:fontRef>
        </p:style>
        <p:txBody>
          <a:bodyPr anchor="ctr"/>
          <a:lstStyle/>
          <a:p>
            <a:pPr>
              <a:defRPr/>
            </a:pPr>
            <a:r>
              <a:rPr lang="en-US" sz="4200">
                <a:solidFill>
                  <a:srgbClr val="FFFF00"/>
                </a:solidFill>
                <a:latin typeface="Arial" charset="0"/>
                <a:ea typeface="ＭＳ Ｐゴシック" charset="0"/>
                <a:cs typeface="ＭＳ Ｐゴシック" charset="0"/>
              </a:rPr>
              <a:t>How is Science Done?</a:t>
            </a:r>
          </a:p>
        </p:txBody>
      </p:sp>
      <p:pic>
        <p:nvPicPr>
          <p:cNvPr id="84995" name="Picture 2" descr="images-1.jpeg">
            <a:extLst>
              <a:ext uri="{FF2B5EF4-FFF2-40B4-BE49-F238E27FC236}">
                <a16:creationId xmlns:a16="http://schemas.microsoft.com/office/drawing/2014/main" id="{61CBD581-23AC-D37A-FEAD-C55392305B9B}"/>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30362" y="115888"/>
            <a:ext cx="1511300" cy="1873250"/>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4996" name="Picture 3" descr="images.jpeg">
            <a:extLst>
              <a:ext uri="{FF2B5EF4-FFF2-40B4-BE49-F238E27FC236}">
                <a16:creationId xmlns:a16="http://schemas.microsoft.com/office/drawing/2014/main" id="{1252255E-84C9-F662-E050-7ABDA27DA5A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47163" y="115888"/>
            <a:ext cx="1477963" cy="1846262"/>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19C8BB5A-3460-4AF7-1F60-6645216AE914}"/>
              </a:ext>
            </a:extLst>
          </p:cNvPr>
          <p:cNvSpPr txBox="1">
            <a:spLocks noChangeArrowheads="1"/>
          </p:cNvSpPr>
          <p:nvPr/>
        </p:nvSpPr>
        <p:spPr bwMode="auto">
          <a:xfrm>
            <a:off x="1522412" y="2209801"/>
            <a:ext cx="3657600"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700">
                <a:solidFill>
                  <a:prstClr val="black"/>
                </a:solidFill>
                <a:latin typeface="Arial" panose="020B0604020202020204" pitchFamily="34" charset="0"/>
                <a:ea typeface="MS PGothic" panose="020B0600070205080204" pitchFamily="34" charset="-128"/>
                <a:cs typeface="Arial" panose="020B0604020202020204" pitchFamily="34" charset="0"/>
              </a:rPr>
              <a:t>Science begins with an __________.  </a:t>
            </a:r>
          </a:p>
          <a:p>
            <a:pPr>
              <a:spcBef>
                <a:spcPct val="0"/>
              </a:spcBef>
              <a:buClrTx/>
              <a:buSzTx/>
              <a:buNone/>
            </a:pPr>
            <a:endParaRPr lang="en-US" altLang="en-US" sz="2700">
              <a:solidFill>
                <a:prstClr val="black"/>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r>
              <a:rPr lang="en-US" altLang="en-US" sz="2700">
                <a:solidFill>
                  <a:prstClr val="black"/>
                </a:solidFill>
                <a:latin typeface="Arial" panose="020B0604020202020204" pitchFamily="34" charset="0"/>
                <a:ea typeface="MS PGothic" panose="020B0600070205080204" pitchFamily="34" charset="-128"/>
                <a:cs typeface="Arial" panose="020B0604020202020204" pitchFamily="34" charset="0"/>
              </a:rPr>
              <a:t>This is the process of gathering information about events or processes in a careful, orderly way.</a:t>
            </a:r>
          </a:p>
          <a:p>
            <a:pPr>
              <a:spcBef>
                <a:spcPct val="0"/>
              </a:spcBef>
              <a:buClrTx/>
              <a:buSzTx/>
              <a:buNone/>
            </a:pPr>
            <a:endParaRPr lang="en-US" altLang="en-US" sz="27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6" name="TextBox 5">
            <a:extLst>
              <a:ext uri="{FF2B5EF4-FFF2-40B4-BE49-F238E27FC236}">
                <a16:creationId xmlns:a16="http://schemas.microsoft.com/office/drawing/2014/main" id="{A2091AA4-D574-79EC-2E4A-8465C9016ECD}"/>
              </a:ext>
            </a:extLst>
          </p:cNvPr>
          <p:cNvSpPr txBox="1">
            <a:spLocks noChangeArrowheads="1"/>
          </p:cNvSpPr>
          <p:nvPr/>
        </p:nvSpPr>
        <p:spPr bwMode="auto">
          <a:xfrm>
            <a:off x="2038350" y="2624138"/>
            <a:ext cx="2159000" cy="53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800">
                <a:solidFill>
                  <a:srgbClr val="FF0000"/>
                </a:solidFill>
                <a:latin typeface="Arial" panose="020B0604020202020204" pitchFamily="34" charset="0"/>
                <a:ea typeface="MS PGothic" panose="020B0600070205080204" pitchFamily="34" charset="-128"/>
                <a:cs typeface="Arial" panose="020B0604020202020204" pitchFamily="34" charset="0"/>
              </a:rPr>
              <a:t>observation</a:t>
            </a:r>
          </a:p>
        </p:txBody>
      </p:sp>
      <p:sp>
        <p:nvSpPr>
          <p:cNvPr id="9" name="TextBox 8">
            <a:extLst>
              <a:ext uri="{FF2B5EF4-FFF2-40B4-BE49-F238E27FC236}">
                <a16:creationId xmlns:a16="http://schemas.microsoft.com/office/drawing/2014/main" id="{FD86FC30-4941-F03B-1B05-DDCC54059F24}"/>
              </a:ext>
            </a:extLst>
          </p:cNvPr>
          <p:cNvSpPr txBox="1">
            <a:spLocks noChangeArrowheads="1"/>
          </p:cNvSpPr>
          <p:nvPr/>
        </p:nvSpPr>
        <p:spPr bwMode="auto">
          <a:xfrm>
            <a:off x="1522412" y="5638801"/>
            <a:ext cx="9144000" cy="166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3300">
                <a:solidFill>
                  <a:srgbClr val="FF0000"/>
                </a:solidFill>
                <a:latin typeface="Arial" panose="020B0604020202020204" pitchFamily="34" charset="0"/>
                <a:ea typeface="MS PGothic" panose="020B0600070205080204" pitchFamily="34" charset="-128"/>
                <a:cs typeface="Arial" panose="020B0604020202020204" pitchFamily="34" charset="0"/>
              </a:rPr>
              <a:t>Data</a:t>
            </a:r>
            <a:r>
              <a:rPr lang="en-US" altLang="en-US" sz="3300">
                <a:solidFill>
                  <a:srgbClr val="0000FF"/>
                </a:solidFill>
                <a:latin typeface="Arial" panose="020B0604020202020204" pitchFamily="34" charset="0"/>
                <a:ea typeface="MS PGothic" panose="020B0600070205080204" pitchFamily="34" charset="-128"/>
                <a:cs typeface="Arial" panose="020B0604020202020204" pitchFamily="34" charset="0"/>
              </a:rPr>
              <a:t> is the information gathered from making observations.</a:t>
            </a:r>
          </a:p>
          <a:p>
            <a:pPr>
              <a:spcBef>
                <a:spcPct val="0"/>
              </a:spcBef>
              <a:buClrTx/>
              <a:buSzTx/>
              <a:buNone/>
            </a:pPr>
            <a:endParaRPr lang="en-US" altLang="en-US" sz="3300">
              <a:solidFill>
                <a:srgbClr val="0000FF"/>
              </a:solidFill>
              <a:latin typeface="Arial" panose="020B0604020202020204" pitchFamily="34" charset="0"/>
              <a:ea typeface="MS PGothic" panose="020B0600070205080204" pitchFamily="34" charset="-128"/>
              <a:cs typeface="Arial" panose="020B0604020202020204" pitchFamily="34" charset="0"/>
            </a:endParaRPr>
          </a:p>
        </p:txBody>
      </p:sp>
      <p:pic>
        <p:nvPicPr>
          <p:cNvPr id="85000" name="Picture 2" descr="dreamstimeextrasmall_6082017.jpg">
            <a:extLst>
              <a:ext uri="{FF2B5EF4-FFF2-40B4-BE49-F238E27FC236}">
                <a16:creationId xmlns:a16="http://schemas.microsoft.com/office/drawing/2014/main" id="{F4F11BCF-7A17-77E8-4465-B93C9DCB28B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30812" y="2205039"/>
            <a:ext cx="4859338" cy="324008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9"/>
                                        </p:tgtEl>
                                        <p:attrNameLst>
                                          <p:attrName>style.visibility</p:attrName>
                                        </p:attrNameLst>
                                      </p:cBhvr>
                                      <p:to>
                                        <p:strVal val="visible"/>
                                      </p:to>
                                    </p:set>
                                    <p:anim calcmode="discrete" valueType="clr">
                                      <p:cBhvr override="childStyle">
                                        <p:cTn id="20"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9"/>
                                        </p:tgtEl>
                                        <p:attrNameLst>
                                          <p:attrName>fillcolor</p:attrName>
                                        </p:attrNameLst>
                                      </p:cBhvr>
                                      <p:tavLst>
                                        <p:tav tm="0">
                                          <p:val>
                                            <p:clrVal>
                                              <a:schemeClr val="accent2"/>
                                            </p:clrVal>
                                          </p:val>
                                        </p:tav>
                                        <p:tav tm="50000">
                                          <p:val>
                                            <p:clrVal>
                                              <a:schemeClr val="hlink"/>
                                            </p:clrVal>
                                          </p:val>
                                        </p:tav>
                                      </p:tavLst>
                                    </p:anim>
                                    <p:set>
                                      <p:cBhvr>
                                        <p:cTn id="22" dur="80"/>
                                        <p:tgtEl>
                                          <p:spTgt spid="9"/>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2C6388A1-0F58-3B4C-303C-21F0B590AE00}"/>
              </a:ext>
            </a:extLst>
          </p:cNvPr>
          <p:cNvSpPr>
            <a:spLocks noGrp="1"/>
          </p:cNvSpPr>
          <p:nvPr>
            <p:ph type="title"/>
          </p:nvPr>
        </p:nvSpPr>
        <p:spPr/>
        <p:txBody>
          <a:bodyPr/>
          <a:lstStyle/>
          <a:p>
            <a:endParaRPr lang="en-US"/>
          </a:p>
        </p:txBody>
      </p:sp>
      <p:sp>
        <p:nvSpPr>
          <p:cNvPr id="11" name="Content Placeholder 10">
            <a:extLst>
              <a:ext uri="{FF2B5EF4-FFF2-40B4-BE49-F238E27FC236}">
                <a16:creationId xmlns:a16="http://schemas.microsoft.com/office/drawing/2014/main" id="{07669815-1DEE-513F-E0E7-AA9A61925211}"/>
              </a:ext>
            </a:extLst>
          </p:cNvPr>
          <p:cNvSpPr>
            <a:spLocks noGrp="1"/>
          </p:cNvSpPr>
          <p:nvPr>
            <p:ph sz="half" idx="1"/>
          </p:nvPr>
        </p:nvSpPr>
        <p:spPr/>
        <p:txBody>
          <a:bodyPr/>
          <a:lstStyle/>
          <a:p>
            <a:endParaRPr lang="en-US" dirty="0"/>
          </a:p>
        </p:txBody>
      </p:sp>
      <p:sp>
        <p:nvSpPr>
          <p:cNvPr id="12" name="Content Placeholder 11">
            <a:extLst>
              <a:ext uri="{FF2B5EF4-FFF2-40B4-BE49-F238E27FC236}">
                <a16:creationId xmlns:a16="http://schemas.microsoft.com/office/drawing/2014/main" id="{A6A9B6FF-C956-5333-6CBB-B7D2FE82D953}"/>
              </a:ext>
            </a:extLst>
          </p:cNvPr>
          <p:cNvSpPr>
            <a:spLocks noGrp="1"/>
          </p:cNvSpPr>
          <p:nvPr>
            <p:ph sz="half" idx="2"/>
          </p:nvPr>
        </p:nvSpPr>
        <p:spPr/>
        <p:txBody>
          <a:bodyPr/>
          <a:lstStyle/>
          <a:p>
            <a:endParaRPr lang="en-US"/>
          </a:p>
        </p:txBody>
      </p:sp>
      <p:sp>
        <p:nvSpPr>
          <p:cNvPr id="9" name="Content Placeholder 2">
            <a:extLst>
              <a:ext uri="{FF2B5EF4-FFF2-40B4-BE49-F238E27FC236}">
                <a16:creationId xmlns:a16="http://schemas.microsoft.com/office/drawing/2014/main" id="{CEE71F6D-5BFB-888A-F12B-36B7FF2C7F21}"/>
              </a:ext>
            </a:extLst>
          </p:cNvPr>
          <p:cNvSpPr txBox="1">
            <a:spLocks/>
          </p:cNvSpPr>
          <p:nvPr/>
        </p:nvSpPr>
        <p:spPr bwMode="auto">
          <a:xfrm>
            <a:off x="912812" y="1106863"/>
            <a:ext cx="8229601" cy="276352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0" indent="0" algn="l" rtl="0" eaLnBrk="0" fontAlgn="base" hangingPunct="0">
              <a:lnSpc>
                <a:spcPct val="90000"/>
              </a:lnSpc>
              <a:spcBef>
                <a:spcPts val="0"/>
              </a:spcBef>
              <a:spcAft>
                <a:spcPct val="0"/>
              </a:spcAft>
              <a:buSzPct val="110000"/>
              <a:buFont typeface="Arial" charset="0"/>
              <a:buNone/>
              <a:defRPr sz="2400" kern="1200">
                <a:solidFill>
                  <a:schemeClr val="tx1"/>
                </a:solidFill>
                <a:latin typeface="+mn-lt"/>
                <a:ea typeface="+mn-ea"/>
                <a:cs typeface="+mn-cs"/>
              </a:defRPr>
            </a:lvl1pPr>
            <a:lvl2pPr marL="457200" indent="0" algn="l" rtl="0" eaLnBrk="0" fontAlgn="base" hangingPunct="0">
              <a:lnSpc>
                <a:spcPct val="90000"/>
              </a:lnSpc>
              <a:spcBef>
                <a:spcPts val="600"/>
              </a:spcBef>
              <a:spcAft>
                <a:spcPct val="0"/>
              </a:spcAft>
              <a:buSzPct val="110000"/>
              <a:buFont typeface="Arial" charset="0"/>
              <a:buNone/>
              <a:defRPr sz="1800" kern="1200">
                <a:solidFill>
                  <a:schemeClr val="tx1">
                    <a:tint val="75000"/>
                  </a:schemeClr>
                </a:solidFill>
                <a:latin typeface="+mn-lt"/>
                <a:ea typeface="+mn-ea"/>
                <a:cs typeface="+mn-cs"/>
              </a:defRPr>
            </a:lvl2pPr>
            <a:lvl3pPr marL="914400" indent="0" algn="l" rtl="0" eaLnBrk="0" fontAlgn="base" hangingPunct="0">
              <a:lnSpc>
                <a:spcPct val="90000"/>
              </a:lnSpc>
              <a:spcBef>
                <a:spcPts val="600"/>
              </a:spcBef>
              <a:spcAft>
                <a:spcPct val="0"/>
              </a:spcAft>
              <a:buSzPct val="110000"/>
              <a:buFont typeface="Arial" charset="0"/>
              <a:buNone/>
              <a:defRPr sz="1600" kern="1200">
                <a:solidFill>
                  <a:schemeClr val="tx1">
                    <a:tint val="75000"/>
                  </a:schemeClr>
                </a:solidFill>
                <a:latin typeface="+mn-lt"/>
                <a:ea typeface="+mn-ea"/>
                <a:cs typeface="+mn-cs"/>
              </a:defRPr>
            </a:lvl3pPr>
            <a:lvl4pPr marL="1371600" indent="0" algn="l" rtl="0" eaLnBrk="0" fontAlgn="base" hangingPunct="0">
              <a:lnSpc>
                <a:spcPct val="90000"/>
              </a:lnSpc>
              <a:spcBef>
                <a:spcPts val="600"/>
              </a:spcBef>
              <a:spcAft>
                <a:spcPct val="0"/>
              </a:spcAft>
              <a:buSzPct val="110000"/>
              <a:buFont typeface="Arial" charset="0"/>
              <a:buNone/>
              <a:defRPr sz="1400" kern="1200">
                <a:solidFill>
                  <a:schemeClr val="tx1">
                    <a:tint val="75000"/>
                  </a:schemeClr>
                </a:solidFill>
                <a:latin typeface="+mn-lt"/>
                <a:ea typeface="+mn-ea"/>
                <a:cs typeface="+mn-cs"/>
              </a:defRPr>
            </a:lvl4pPr>
            <a:lvl5pPr marL="1828800" indent="0" algn="l" rtl="0" eaLnBrk="0" fontAlgn="base" hangingPunct="0">
              <a:lnSpc>
                <a:spcPct val="90000"/>
              </a:lnSpc>
              <a:spcBef>
                <a:spcPts val="600"/>
              </a:spcBef>
              <a:spcAft>
                <a:spcPct val="0"/>
              </a:spcAft>
              <a:buSzPct val="110000"/>
              <a:buFont typeface="Arial" charset="0"/>
              <a:buNone/>
              <a:defRPr sz="14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600"/>
              </a:spcBef>
              <a:buSzPct val="110000"/>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600"/>
              </a:spcBef>
              <a:buSzPct val="110000"/>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600"/>
              </a:spcBef>
              <a:buSzPct val="110000"/>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600"/>
              </a:spcBef>
              <a:buSzPct val="110000"/>
              <a:buFont typeface="Arial" pitchFamily="34" charset="0"/>
              <a:buNone/>
              <a:defRPr sz="1400" kern="1200">
                <a:solidFill>
                  <a:schemeClr val="tx1">
                    <a:tint val="75000"/>
                  </a:schemeClr>
                </a:solidFill>
                <a:latin typeface="+mn-lt"/>
                <a:ea typeface="+mn-ea"/>
                <a:cs typeface="+mn-cs"/>
              </a:defRPr>
            </a:lvl9pPr>
          </a:lstStyle>
          <a:p>
            <a:r>
              <a:rPr lang="en-US" sz="4400" b="1" i="1" dirty="0"/>
              <a:t>The Bible is the only source of truth and should be the foundation upon which scientific evidence is studied</a:t>
            </a:r>
          </a:p>
        </p:txBody>
      </p:sp>
      <p:pic>
        <p:nvPicPr>
          <p:cNvPr id="1030" name="Picture 6">
            <a:extLst>
              <a:ext uri="{FF2B5EF4-FFF2-40B4-BE49-F238E27FC236}">
                <a16:creationId xmlns:a16="http://schemas.microsoft.com/office/drawing/2014/main" id="{24FBC753-451B-D061-0166-AA67BD826C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7012" y="2738068"/>
            <a:ext cx="3922505" cy="3922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094200"/>
      </p:ext>
    </p:extLst>
  </p:cSld>
  <p:clrMapOvr>
    <a:masterClrMapping/>
  </p:clrMapOvr>
  <p:transition spd="slow">
    <p:split orient="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images-1.jpeg">
            <a:extLst>
              <a:ext uri="{FF2B5EF4-FFF2-40B4-BE49-F238E27FC236}">
                <a16:creationId xmlns:a16="http://schemas.microsoft.com/office/drawing/2014/main" id="{A5F2FEA7-640F-D037-1012-1CCECFFF09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1"/>
            <a:ext cx="9144000" cy="684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19" name="TextBox 3">
            <a:extLst>
              <a:ext uri="{FF2B5EF4-FFF2-40B4-BE49-F238E27FC236}">
                <a16:creationId xmlns:a16="http://schemas.microsoft.com/office/drawing/2014/main" id="{E7C2E351-1997-82C5-7A83-2700CDFB76A2}"/>
              </a:ext>
            </a:extLst>
          </p:cNvPr>
          <p:cNvSpPr txBox="1">
            <a:spLocks noChangeArrowheads="1"/>
          </p:cNvSpPr>
          <p:nvPr/>
        </p:nvSpPr>
        <p:spPr bwMode="auto">
          <a:xfrm>
            <a:off x="1414462" y="304801"/>
            <a:ext cx="9359900" cy="815975"/>
          </a:xfrm>
          <a:prstGeom prst="rect">
            <a:avLst/>
          </a:prstGeom>
          <a:solidFill>
            <a:schemeClr val="bg1">
              <a:alpha val="39999"/>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4700" b="1">
                <a:solidFill>
                  <a:srgbClr val="FF0000"/>
                </a:solidFill>
                <a:latin typeface="Arial" panose="020B0604020202020204" pitchFamily="34" charset="0"/>
                <a:ea typeface="MS PGothic" panose="020B0600070205080204" pitchFamily="34" charset="-128"/>
                <a:cs typeface="Arial" panose="020B0604020202020204" pitchFamily="34" charset="0"/>
              </a:rPr>
              <a:t>There are two types of data:</a:t>
            </a:r>
          </a:p>
        </p:txBody>
      </p:sp>
      <p:sp>
        <p:nvSpPr>
          <p:cNvPr id="16388" name="TextBox 4">
            <a:extLst>
              <a:ext uri="{FF2B5EF4-FFF2-40B4-BE49-F238E27FC236}">
                <a16:creationId xmlns:a16="http://schemas.microsoft.com/office/drawing/2014/main" id="{26216D26-3AF4-48AE-1D34-FD662D962E84}"/>
              </a:ext>
            </a:extLst>
          </p:cNvPr>
          <p:cNvSpPr txBox="1">
            <a:spLocks noChangeArrowheads="1"/>
          </p:cNvSpPr>
          <p:nvPr/>
        </p:nvSpPr>
        <p:spPr bwMode="auto">
          <a:xfrm>
            <a:off x="2970212" y="1295401"/>
            <a:ext cx="4191000" cy="569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3100">
                <a:solidFill>
                  <a:srgbClr val="FFFF00"/>
                </a:solidFill>
                <a:latin typeface="Arial" panose="020B0604020202020204" pitchFamily="34" charset="0"/>
                <a:ea typeface="MS PGothic" panose="020B0600070205080204" pitchFamily="34" charset="-128"/>
                <a:cs typeface="Arial" panose="020B0604020202020204" pitchFamily="34" charset="0"/>
              </a:rPr>
              <a:t>Quantitative data are:</a:t>
            </a:r>
          </a:p>
        </p:txBody>
      </p:sp>
      <p:sp>
        <p:nvSpPr>
          <p:cNvPr id="5" name="TextBox 4">
            <a:extLst>
              <a:ext uri="{FF2B5EF4-FFF2-40B4-BE49-F238E27FC236}">
                <a16:creationId xmlns:a16="http://schemas.microsoft.com/office/drawing/2014/main" id="{4908ABAA-ED33-10C6-0B69-31F5FE2B2865}"/>
              </a:ext>
            </a:extLst>
          </p:cNvPr>
          <p:cNvSpPr txBox="1">
            <a:spLocks noChangeArrowheads="1"/>
          </p:cNvSpPr>
          <p:nvPr/>
        </p:nvSpPr>
        <p:spPr bwMode="auto">
          <a:xfrm>
            <a:off x="6932612" y="1295401"/>
            <a:ext cx="3733800"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700" b="1">
                <a:solidFill>
                  <a:srgbClr val="FFD1D1"/>
                </a:solidFill>
                <a:latin typeface="Arial" panose="020B0604020202020204" pitchFamily="34" charset="0"/>
                <a:ea typeface="MS PGothic" panose="020B0600070205080204" pitchFamily="34" charset="-128"/>
                <a:cs typeface="Arial" panose="020B0604020202020204" pitchFamily="34" charset="0"/>
              </a:rPr>
              <a:t>numbers and are obtained by counting or measuring. </a:t>
            </a:r>
          </a:p>
        </p:txBody>
      </p:sp>
      <p:sp>
        <p:nvSpPr>
          <p:cNvPr id="6" name="TextBox 5">
            <a:extLst>
              <a:ext uri="{FF2B5EF4-FFF2-40B4-BE49-F238E27FC236}">
                <a16:creationId xmlns:a16="http://schemas.microsoft.com/office/drawing/2014/main" id="{1397596A-2B35-3D99-3EFC-69A04CB9BFBC}"/>
              </a:ext>
            </a:extLst>
          </p:cNvPr>
          <p:cNvSpPr txBox="1">
            <a:spLocks noChangeArrowheads="1"/>
          </p:cNvSpPr>
          <p:nvPr/>
        </p:nvSpPr>
        <p:spPr bwMode="auto">
          <a:xfrm>
            <a:off x="5230812" y="3124200"/>
            <a:ext cx="490220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3600">
                <a:solidFill>
                  <a:prstClr val="black"/>
                </a:solidFill>
                <a:latin typeface="Arial" panose="020B0604020202020204" pitchFamily="34" charset="0"/>
                <a:ea typeface="MS PGothic" panose="020B0600070205080204" pitchFamily="34" charset="-128"/>
                <a:cs typeface="Arial" panose="020B0604020202020204" pitchFamily="34" charset="0"/>
              </a:rPr>
              <a:t>Qualitative data are:</a:t>
            </a:r>
          </a:p>
          <a:p>
            <a:pPr>
              <a:spcBef>
                <a:spcPct val="0"/>
              </a:spcBef>
              <a:buClrTx/>
              <a:buSzTx/>
              <a:buNone/>
            </a:pPr>
            <a:endParaRPr lang="en-US" altLang="en-US" sz="31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7" name="TextBox 6">
            <a:extLst>
              <a:ext uri="{FF2B5EF4-FFF2-40B4-BE49-F238E27FC236}">
                <a16:creationId xmlns:a16="http://schemas.microsoft.com/office/drawing/2014/main" id="{5A75EB05-29EA-FA69-631E-CB3961DDEE4E}"/>
              </a:ext>
            </a:extLst>
          </p:cNvPr>
          <p:cNvSpPr txBox="1"/>
          <p:nvPr/>
        </p:nvSpPr>
        <p:spPr>
          <a:xfrm>
            <a:off x="6627812" y="3581400"/>
            <a:ext cx="3657600" cy="3016250"/>
          </a:xfrm>
          <a:prstGeom prst="rect">
            <a:avLst/>
          </a:prstGeom>
          <a:noFill/>
        </p:spPr>
        <p:txBody>
          <a:bodyPr>
            <a:spAutoFit/>
          </a:bodyPr>
          <a:lstStyle/>
          <a:p>
            <a:pPr eaLnBrk="0" hangingPunct="0">
              <a:defRPr/>
            </a:pPr>
            <a:r>
              <a:rPr lang="en-US" sz="3800" dirty="0">
                <a:solidFill>
                  <a:srgbClr val="918655">
                    <a:lumMod val="75000"/>
                  </a:srgbClr>
                </a:solidFill>
                <a:latin typeface="Arial" pitchFamily="-111" charset="0"/>
                <a:cs typeface="Arial" panose="020B0604020202020204" pitchFamily="34" charset="0"/>
              </a:rPr>
              <a:t>descriptions and involve characteristics that cannot be counted.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6388"/>
                                        </p:tgtEl>
                                        <p:attrNameLst>
                                          <p:attrName>style.visibility</p:attrName>
                                        </p:attrNameLst>
                                      </p:cBhvr>
                                      <p:to>
                                        <p:strVal val="visible"/>
                                      </p:to>
                                    </p:set>
                                    <p:anim calcmode="discrete" valueType="clr">
                                      <p:cBhvr override="childStyle">
                                        <p:cTn id="7" dur="80"/>
                                        <p:tgtEl>
                                          <p:spTgt spid="16388"/>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6388"/>
                                        </p:tgtEl>
                                        <p:attrNameLst>
                                          <p:attrName>fillcolor</p:attrName>
                                        </p:attrNameLst>
                                      </p:cBhvr>
                                      <p:tavLst>
                                        <p:tav tm="0">
                                          <p:val>
                                            <p:clrVal>
                                              <a:schemeClr val="accent2"/>
                                            </p:clrVal>
                                          </p:val>
                                        </p:tav>
                                        <p:tav tm="50000">
                                          <p:val>
                                            <p:clrVal>
                                              <a:schemeClr val="hlink"/>
                                            </p:clrVal>
                                          </p:val>
                                        </p:tav>
                                      </p:tavLst>
                                    </p:anim>
                                    <p:set>
                                      <p:cBhvr>
                                        <p:cTn id="9" dur="80"/>
                                        <p:tgtEl>
                                          <p:spTgt spid="16388"/>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37"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900" decel="100000" fill="hold"/>
                                        <p:tgtEl>
                                          <p:spTgt spid="5"/>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5"/>
                                        </p:tgtEl>
                                        <p:attrNameLst>
                                          <p:attrName>ppt_y</p:attrName>
                                        </p:attrNameLst>
                                      </p:cBhvr>
                                      <p:tavLst>
                                        <p:tav tm="0">
                                          <p:val>
                                            <p:strVal val="#ppt_y-.03"/>
                                          </p:val>
                                        </p:tav>
                                        <p:tav tm="100000">
                                          <p:val>
                                            <p:strVal val="#ppt_y"/>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6"/>
                                        </p:tgtEl>
                                        <p:attrNameLst>
                                          <p:attrName>style.visibility</p:attrName>
                                        </p:attrNameLst>
                                      </p:cBhvr>
                                      <p:to>
                                        <p:strVal val="visible"/>
                                      </p:to>
                                    </p:set>
                                    <p:anim calcmode="discrete" valueType="clr">
                                      <p:cBhvr override="childStyle">
                                        <p:cTn id="22" dur="80"/>
                                        <p:tgtEl>
                                          <p:spTgt spid="6"/>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6"/>
                                        </p:tgtEl>
                                        <p:attrNameLst>
                                          <p:attrName>fillcolor</p:attrName>
                                        </p:attrNameLst>
                                      </p:cBhvr>
                                      <p:tavLst>
                                        <p:tav tm="0">
                                          <p:val>
                                            <p:clrVal>
                                              <a:schemeClr val="accent2"/>
                                            </p:clrVal>
                                          </p:val>
                                        </p:tav>
                                        <p:tav tm="50000">
                                          <p:val>
                                            <p:clrVal>
                                              <a:schemeClr val="hlink"/>
                                            </p:clrVal>
                                          </p:val>
                                        </p:tav>
                                      </p:tavLst>
                                    </p:anim>
                                    <p:set>
                                      <p:cBhvr>
                                        <p:cTn id="24" dur="80"/>
                                        <p:tgtEl>
                                          <p:spTgt spid="6"/>
                                        </p:tgtEl>
                                        <p:attrNameLst>
                                          <p:attrName>fill.type</p:attrName>
                                        </p:attrNameLst>
                                      </p:cBhvr>
                                      <p:to>
                                        <p:strVal val="solid"/>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8" grpId="0"/>
      <p:bldP spid="5" grpId="0"/>
      <p:bldP spid="6"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77D66088-F3EE-034C-BC15-DF13C7104C96}"/>
              </a:ext>
            </a:extLst>
          </p:cNvPr>
          <p:cNvGraphicFramePr/>
          <p:nvPr/>
        </p:nvGraphicFramePr>
        <p:xfrm>
          <a:off x="1522412" y="-27384"/>
          <a:ext cx="9144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graphicEl>
                                              <a:dgm id="{0A0554C7-2150-BE4A-BCF8-18973B7DCB4A}"/>
                                            </p:graphicEl>
                                          </p:spTgt>
                                        </p:tgtEl>
                                        <p:attrNameLst>
                                          <p:attrName>style.visibility</p:attrName>
                                        </p:attrNameLst>
                                      </p:cBhvr>
                                      <p:to>
                                        <p:strVal val="visible"/>
                                      </p:to>
                                    </p:set>
                                    <p:animEffect transition="in" filter="fade">
                                      <p:cBhvr>
                                        <p:cTn id="7" dur="1000"/>
                                        <p:tgtEl>
                                          <p:spTgt spid="3">
                                            <p:graphicEl>
                                              <a:dgm id="{0A0554C7-2150-BE4A-BCF8-18973B7DCB4A}"/>
                                            </p:graphicEl>
                                          </p:spTgt>
                                        </p:tgtEl>
                                      </p:cBhvr>
                                    </p:animEffect>
                                    <p:anim calcmode="lin" valueType="num">
                                      <p:cBhvr>
                                        <p:cTn id="8" dur="1000" fill="hold"/>
                                        <p:tgtEl>
                                          <p:spTgt spid="3">
                                            <p:graphicEl>
                                              <a:dgm id="{0A0554C7-2150-BE4A-BCF8-18973B7DCB4A}"/>
                                            </p:graphicEl>
                                          </p:spTgt>
                                        </p:tgtEl>
                                        <p:attrNameLst>
                                          <p:attrName>ppt_x</p:attrName>
                                        </p:attrNameLst>
                                      </p:cBhvr>
                                      <p:tavLst>
                                        <p:tav tm="0">
                                          <p:val>
                                            <p:strVal val="#ppt_x"/>
                                          </p:val>
                                        </p:tav>
                                        <p:tav tm="100000">
                                          <p:val>
                                            <p:strVal val="#ppt_x"/>
                                          </p:val>
                                        </p:tav>
                                      </p:tavLst>
                                    </p:anim>
                                    <p:anim calcmode="lin" valueType="num">
                                      <p:cBhvr>
                                        <p:cTn id="9" dur="900" decel="100000" fill="hold"/>
                                        <p:tgtEl>
                                          <p:spTgt spid="3">
                                            <p:graphicEl>
                                              <a:dgm id="{0A0554C7-2150-BE4A-BCF8-18973B7DCB4A}"/>
                                            </p:graphic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graphicEl>
                                              <a:dgm id="{0A0554C7-2150-BE4A-BCF8-18973B7DCB4A}"/>
                                            </p:graphicEl>
                                          </p:spTgt>
                                        </p:tgtEl>
                                        <p:attrNameLst>
                                          <p:attrName>ppt_y</p:attrName>
                                        </p:attrNameLst>
                                      </p:cBhvr>
                                      <p:tavLst>
                                        <p:tav tm="0">
                                          <p:val>
                                            <p:strVal val="#ppt_y-.03"/>
                                          </p:val>
                                        </p:tav>
                                        <p:tav tm="100000">
                                          <p:val>
                                            <p:strVal val="#ppt_y"/>
                                          </p:val>
                                        </p:tav>
                                      </p:tavLst>
                                    </p:anim>
                                  </p:childTnLst>
                                </p:cTn>
                              </p:par>
                              <p:par>
                                <p:cTn id="11" presetID="37" presetClass="entr" presetSubtype="0" fill="hold" grpId="0" nodeType="withEffect">
                                  <p:stCondLst>
                                    <p:cond delay="0"/>
                                  </p:stCondLst>
                                  <p:childTnLst>
                                    <p:set>
                                      <p:cBhvr>
                                        <p:cTn id="12" dur="1" fill="hold">
                                          <p:stCondLst>
                                            <p:cond delay="0"/>
                                          </p:stCondLst>
                                        </p:cTn>
                                        <p:tgtEl>
                                          <p:spTgt spid="3">
                                            <p:graphicEl>
                                              <a:dgm id="{394D8228-2E3A-7942-BD18-22740E902E11}"/>
                                            </p:graphicEl>
                                          </p:spTgt>
                                        </p:tgtEl>
                                        <p:attrNameLst>
                                          <p:attrName>style.visibility</p:attrName>
                                        </p:attrNameLst>
                                      </p:cBhvr>
                                      <p:to>
                                        <p:strVal val="visible"/>
                                      </p:to>
                                    </p:set>
                                    <p:animEffect transition="in" filter="fade">
                                      <p:cBhvr>
                                        <p:cTn id="13" dur="1000"/>
                                        <p:tgtEl>
                                          <p:spTgt spid="3">
                                            <p:graphicEl>
                                              <a:dgm id="{394D8228-2E3A-7942-BD18-22740E902E11}"/>
                                            </p:graphicEl>
                                          </p:spTgt>
                                        </p:tgtEl>
                                      </p:cBhvr>
                                    </p:animEffect>
                                    <p:anim calcmode="lin" valueType="num">
                                      <p:cBhvr>
                                        <p:cTn id="14" dur="1000" fill="hold"/>
                                        <p:tgtEl>
                                          <p:spTgt spid="3">
                                            <p:graphicEl>
                                              <a:dgm id="{394D8228-2E3A-7942-BD18-22740E902E11}"/>
                                            </p:graphicEl>
                                          </p:spTgt>
                                        </p:tgtEl>
                                        <p:attrNameLst>
                                          <p:attrName>ppt_x</p:attrName>
                                        </p:attrNameLst>
                                      </p:cBhvr>
                                      <p:tavLst>
                                        <p:tav tm="0">
                                          <p:val>
                                            <p:strVal val="#ppt_x"/>
                                          </p:val>
                                        </p:tav>
                                        <p:tav tm="100000">
                                          <p:val>
                                            <p:strVal val="#ppt_x"/>
                                          </p:val>
                                        </p:tav>
                                      </p:tavLst>
                                    </p:anim>
                                    <p:anim calcmode="lin" valueType="num">
                                      <p:cBhvr>
                                        <p:cTn id="15" dur="900" decel="100000" fill="hold"/>
                                        <p:tgtEl>
                                          <p:spTgt spid="3">
                                            <p:graphicEl>
                                              <a:dgm id="{394D8228-2E3A-7942-BD18-22740E902E11}"/>
                                            </p:graphicEl>
                                          </p:spTgt>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3">
                                            <p:graphicEl>
                                              <a:dgm id="{394D8228-2E3A-7942-BD18-22740E902E11}"/>
                                            </p:graphicEl>
                                          </p:spTgt>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3">
                                            <p:graphicEl>
                                              <a:dgm id="{744CC795-80F6-9440-A380-8E390EF55FF8}"/>
                                            </p:graphicEl>
                                          </p:spTgt>
                                        </p:tgtEl>
                                        <p:attrNameLst>
                                          <p:attrName>style.visibility</p:attrName>
                                        </p:attrNameLst>
                                      </p:cBhvr>
                                      <p:to>
                                        <p:strVal val="visible"/>
                                      </p:to>
                                    </p:set>
                                    <p:animEffect transition="in" filter="fade">
                                      <p:cBhvr>
                                        <p:cTn id="21" dur="1000"/>
                                        <p:tgtEl>
                                          <p:spTgt spid="3">
                                            <p:graphicEl>
                                              <a:dgm id="{744CC795-80F6-9440-A380-8E390EF55FF8}"/>
                                            </p:graphicEl>
                                          </p:spTgt>
                                        </p:tgtEl>
                                      </p:cBhvr>
                                    </p:animEffect>
                                    <p:anim calcmode="lin" valueType="num">
                                      <p:cBhvr>
                                        <p:cTn id="22" dur="1000" fill="hold"/>
                                        <p:tgtEl>
                                          <p:spTgt spid="3">
                                            <p:graphicEl>
                                              <a:dgm id="{744CC795-80F6-9440-A380-8E390EF55FF8}"/>
                                            </p:graphicEl>
                                          </p:spTgt>
                                        </p:tgtEl>
                                        <p:attrNameLst>
                                          <p:attrName>ppt_x</p:attrName>
                                        </p:attrNameLst>
                                      </p:cBhvr>
                                      <p:tavLst>
                                        <p:tav tm="0">
                                          <p:val>
                                            <p:strVal val="#ppt_x"/>
                                          </p:val>
                                        </p:tav>
                                        <p:tav tm="100000">
                                          <p:val>
                                            <p:strVal val="#ppt_x"/>
                                          </p:val>
                                        </p:tav>
                                      </p:tavLst>
                                    </p:anim>
                                    <p:anim calcmode="lin" valueType="num">
                                      <p:cBhvr>
                                        <p:cTn id="23" dur="900" decel="100000" fill="hold"/>
                                        <p:tgtEl>
                                          <p:spTgt spid="3">
                                            <p:graphicEl>
                                              <a:dgm id="{744CC795-80F6-9440-A380-8E390EF55FF8}"/>
                                            </p:graphicEl>
                                          </p:spTgt>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3">
                                            <p:graphicEl>
                                              <a:dgm id="{744CC795-80F6-9440-A380-8E390EF55FF8}"/>
                                            </p:graphicEl>
                                          </p:spTgt>
                                        </p:tgtEl>
                                        <p:attrNameLst>
                                          <p:attrName>ppt_y</p:attrName>
                                        </p:attrNameLst>
                                      </p:cBhvr>
                                      <p:tavLst>
                                        <p:tav tm="0">
                                          <p:val>
                                            <p:strVal val="#ppt_y-.03"/>
                                          </p:val>
                                        </p:tav>
                                        <p:tav tm="100000">
                                          <p:val>
                                            <p:strVal val="#ppt_y"/>
                                          </p:val>
                                        </p:tav>
                                      </p:tavLst>
                                    </p:anim>
                                  </p:childTnLst>
                                </p:cTn>
                              </p:par>
                              <p:par>
                                <p:cTn id="25" presetID="37" presetClass="entr" presetSubtype="0" fill="hold" grpId="0" nodeType="withEffect">
                                  <p:stCondLst>
                                    <p:cond delay="0"/>
                                  </p:stCondLst>
                                  <p:childTnLst>
                                    <p:set>
                                      <p:cBhvr>
                                        <p:cTn id="26" dur="1" fill="hold">
                                          <p:stCondLst>
                                            <p:cond delay="0"/>
                                          </p:stCondLst>
                                        </p:cTn>
                                        <p:tgtEl>
                                          <p:spTgt spid="3">
                                            <p:graphicEl>
                                              <a:dgm id="{8D642DAE-E710-3B4F-8943-E894FA07AB01}"/>
                                            </p:graphicEl>
                                          </p:spTgt>
                                        </p:tgtEl>
                                        <p:attrNameLst>
                                          <p:attrName>style.visibility</p:attrName>
                                        </p:attrNameLst>
                                      </p:cBhvr>
                                      <p:to>
                                        <p:strVal val="visible"/>
                                      </p:to>
                                    </p:set>
                                    <p:animEffect transition="in" filter="fade">
                                      <p:cBhvr>
                                        <p:cTn id="27" dur="1000"/>
                                        <p:tgtEl>
                                          <p:spTgt spid="3">
                                            <p:graphicEl>
                                              <a:dgm id="{8D642DAE-E710-3B4F-8943-E894FA07AB01}"/>
                                            </p:graphicEl>
                                          </p:spTgt>
                                        </p:tgtEl>
                                      </p:cBhvr>
                                    </p:animEffect>
                                    <p:anim calcmode="lin" valueType="num">
                                      <p:cBhvr>
                                        <p:cTn id="28" dur="1000" fill="hold"/>
                                        <p:tgtEl>
                                          <p:spTgt spid="3">
                                            <p:graphicEl>
                                              <a:dgm id="{8D642DAE-E710-3B4F-8943-E894FA07AB01}"/>
                                            </p:graphicEl>
                                          </p:spTgt>
                                        </p:tgtEl>
                                        <p:attrNameLst>
                                          <p:attrName>ppt_x</p:attrName>
                                        </p:attrNameLst>
                                      </p:cBhvr>
                                      <p:tavLst>
                                        <p:tav tm="0">
                                          <p:val>
                                            <p:strVal val="#ppt_x"/>
                                          </p:val>
                                        </p:tav>
                                        <p:tav tm="100000">
                                          <p:val>
                                            <p:strVal val="#ppt_x"/>
                                          </p:val>
                                        </p:tav>
                                      </p:tavLst>
                                    </p:anim>
                                    <p:anim calcmode="lin" valueType="num">
                                      <p:cBhvr>
                                        <p:cTn id="29" dur="900" decel="100000" fill="hold"/>
                                        <p:tgtEl>
                                          <p:spTgt spid="3">
                                            <p:graphicEl>
                                              <a:dgm id="{8D642DAE-E710-3B4F-8943-E894FA07AB01}"/>
                                            </p:graphicEl>
                                          </p:spTgt>
                                        </p:tgtEl>
                                        <p:attrNameLst>
                                          <p:attrName>ppt_y</p:attrName>
                                        </p:attrNameLst>
                                      </p:cBhvr>
                                      <p:tavLst>
                                        <p:tav tm="0">
                                          <p:val>
                                            <p:strVal val="#ppt_y+1"/>
                                          </p:val>
                                        </p:tav>
                                        <p:tav tm="100000">
                                          <p:val>
                                            <p:strVal val="#ppt_y-.03"/>
                                          </p:val>
                                        </p:tav>
                                      </p:tavLst>
                                    </p:anim>
                                    <p:anim calcmode="lin" valueType="num">
                                      <p:cBhvr>
                                        <p:cTn id="30" dur="100" accel="100000" fill="hold">
                                          <p:stCondLst>
                                            <p:cond delay="900"/>
                                          </p:stCondLst>
                                        </p:cTn>
                                        <p:tgtEl>
                                          <p:spTgt spid="3">
                                            <p:graphicEl>
                                              <a:dgm id="{8D642DAE-E710-3B4F-8943-E894FA07AB01}"/>
                                            </p:graphic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Dgm bld="one"/>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a:extLst>
              <a:ext uri="{FF2B5EF4-FFF2-40B4-BE49-F238E27FC236}">
                <a16:creationId xmlns:a16="http://schemas.microsoft.com/office/drawing/2014/main" id="{D1B539C6-05D4-1F55-C903-6E98BB395AC4}"/>
              </a:ext>
            </a:extLst>
          </p:cNvPr>
          <p:cNvSpPr>
            <a:spLocks noGrp="1"/>
          </p:cNvSpPr>
          <p:nvPr>
            <p:ph type="title"/>
          </p:nvPr>
        </p:nvSpPr>
        <p:spPr>
          <a:xfrm>
            <a:off x="2132013" y="609600"/>
            <a:ext cx="6348413" cy="1320800"/>
          </a:xfrm>
        </p:spPr>
        <p:txBody>
          <a:bodyPr/>
          <a:lstStyle/>
          <a:p>
            <a:r>
              <a:rPr lang="en-US" altLang="en-US">
                <a:latin typeface="Arial" panose="020B0604020202020204" pitchFamily="34" charset="0"/>
                <a:ea typeface="MS PGothic" panose="020B0600070205080204" pitchFamily="34" charset="-128"/>
              </a:rPr>
              <a:t>Scientific Methods</a:t>
            </a:r>
          </a:p>
        </p:txBody>
      </p:sp>
      <p:sp>
        <p:nvSpPr>
          <p:cNvPr id="4" name="TextBox 3">
            <a:extLst>
              <a:ext uri="{FF2B5EF4-FFF2-40B4-BE49-F238E27FC236}">
                <a16:creationId xmlns:a16="http://schemas.microsoft.com/office/drawing/2014/main" id="{DA23A190-71E2-07E4-DD81-84E847EBC59D}"/>
              </a:ext>
            </a:extLst>
          </p:cNvPr>
          <p:cNvSpPr txBox="1"/>
          <p:nvPr/>
        </p:nvSpPr>
        <p:spPr>
          <a:xfrm>
            <a:off x="5256212" y="1295400"/>
            <a:ext cx="5181600" cy="615950"/>
          </a:xfrm>
          <a:prstGeom prst="rect">
            <a:avLst/>
          </a:prstGeom>
          <a:noFill/>
        </p:spPr>
        <p:txBody>
          <a:bodyPr>
            <a:spAutoFit/>
          </a:bodyPr>
          <a:lstStyle/>
          <a:p>
            <a:pPr eaLnBrk="0" hangingPunct="0">
              <a:defRPr/>
            </a:pPr>
            <a:r>
              <a:rPr lang="en-US" sz="3300" dirty="0">
                <a:solidFill>
                  <a:srgbClr val="90C226">
                    <a:lumMod val="25000"/>
                  </a:srgbClr>
                </a:solidFill>
                <a:latin typeface="Arial" pitchFamily="-111" charset="0"/>
                <a:cs typeface="Arial" panose="020B0604020202020204" pitchFamily="34" charset="0"/>
              </a:rPr>
              <a:t>The scientific method is:</a:t>
            </a:r>
          </a:p>
        </p:txBody>
      </p:sp>
      <p:sp>
        <p:nvSpPr>
          <p:cNvPr id="5" name="TextBox 4">
            <a:extLst>
              <a:ext uri="{FF2B5EF4-FFF2-40B4-BE49-F238E27FC236}">
                <a16:creationId xmlns:a16="http://schemas.microsoft.com/office/drawing/2014/main" id="{166A890C-D48D-5795-11E7-C1B36E9AD8BD}"/>
              </a:ext>
            </a:extLst>
          </p:cNvPr>
          <p:cNvSpPr txBox="1">
            <a:spLocks noChangeArrowheads="1"/>
          </p:cNvSpPr>
          <p:nvPr/>
        </p:nvSpPr>
        <p:spPr bwMode="auto">
          <a:xfrm>
            <a:off x="5027612" y="1905001"/>
            <a:ext cx="5638800"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500">
                <a:solidFill>
                  <a:srgbClr val="0000FF"/>
                </a:solidFill>
                <a:latin typeface="Arial" panose="020B0604020202020204" pitchFamily="34" charset="0"/>
                <a:ea typeface="MS PGothic" panose="020B0600070205080204" pitchFamily="34" charset="-128"/>
                <a:cs typeface="Arial" panose="020B0604020202020204" pitchFamily="34" charset="0"/>
              </a:rPr>
              <a:t>A series of steps used by scientists to solve a problem or answer a question. </a:t>
            </a:r>
          </a:p>
        </p:txBody>
      </p:sp>
      <p:sp>
        <p:nvSpPr>
          <p:cNvPr id="6" name="TextBox 5">
            <a:extLst>
              <a:ext uri="{FF2B5EF4-FFF2-40B4-BE49-F238E27FC236}">
                <a16:creationId xmlns:a16="http://schemas.microsoft.com/office/drawing/2014/main" id="{25ACBED8-AAC2-0D9D-A85D-4ED656C98311}"/>
              </a:ext>
            </a:extLst>
          </p:cNvPr>
          <p:cNvSpPr txBox="1"/>
          <p:nvPr/>
        </p:nvSpPr>
        <p:spPr>
          <a:xfrm>
            <a:off x="5027612" y="2971801"/>
            <a:ext cx="5638800" cy="3000375"/>
          </a:xfrm>
          <a:prstGeom prst="rect">
            <a:avLst/>
          </a:prstGeom>
          <a:noFill/>
        </p:spPr>
        <p:txBody>
          <a:bodyPr>
            <a:spAutoFit/>
          </a:bodyPr>
          <a:lstStyle/>
          <a:p>
            <a:pPr eaLnBrk="0" hangingPunct="0">
              <a:defRPr/>
            </a:pPr>
            <a:r>
              <a:rPr lang="en-US" sz="2700" dirty="0">
                <a:solidFill>
                  <a:srgbClr val="660066"/>
                </a:solidFill>
                <a:latin typeface="Arial" pitchFamily="-111" charset="0"/>
                <a:cs typeface="Arial" panose="020B0604020202020204" pitchFamily="34" charset="0"/>
              </a:rPr>
              <a:t>The Steps to the Scientific Method:</a:t>
            </a:r>
          </a:p>
          <a:p>
            <a:pPr eaLnBrk="0" hangingPunct="0">
              <a:defRPr/>
            </a:pPr>
            <a:endParaRPr lang="en-US" sz="2700" dirty="0">
              <a:solidFill>
                <a:srgbClr val="660066"/>
              </a:solidFill>
              <a:latin typeface="Arial" pitchFamily="-111" charset="0"/>
              <a:cs typeface="Arial" panose="020B0604020202020204" pitchFamily="34" charset="0"/>
            </a:endParaRPr>
          </a:p>
          <a:p>
            <a:pPr marL="342900" indent="-342900" eaLnBrk="0" hangingPunct="0">
              <a:buFont typeface="+mj-lt"/>
              <a:buAutoNum type="arabicPeriod"/>
              <a:defRPr/>
            </a:pPr>
            <a:r>
              <a:rPr lang="en-US" sz="2700" dirty="0">
                <a:solidFill>
                  <a:srgbClr val="660066"/>
                </a:solidFill>
                <a:latin typeface="Arial" pitchFamily="-111" charset="0"/>
                <a:cs typeface="Arial" panose="020B0604020202020204" pitchFamily="34" charset="0"/>
              </a:rPr>
              <a:t>Observation / Asking a Question</a:t>
            </a:r>
          </a:p>
          <a:p>
            <a:pPr marL="342900" indent="-342900" eaLnBrk="0" hangingPunct="0">
              <a:buFont typeface="+mj-lt"/>
              <a:buAutoNum type="arabicPeriod"/>
              <a:defRPr/>
            </a:pPr>
            <a:r>
              <a:rPr lang="en-US" sz="2700" dirty="0">
                <a:solidFill>
                  <a:srgbClr val="660066"/>
                </a:solidFill>
                <a:latin typeface="Arial" pitchFamily="-111" charset="0"/>
                <a:cs typeface="Arial" panose="020B0604020202020204" pitchFamily="34" charset="0"/>
              </a:rPr>
              <a:t>Form a Hypothesis</a:t>
            </a:r>
          </a:p>
          <a:p>
            <a:pPr marL="342900" indent="-342900" eaLnBrk="0" hangingPunct="0">
              <a:buFont typeface="+mj-lt"/>
              <a:buAutoNum type="arabicPeriod"/>
              <a:defRPr/>
            </a:pPr>
            <a:r>
              <a:rPr lang="en-US" sz="2700" dirty="0">
                <a:solidFill>
                  <a:srgbClr val="660066"/>
                </a:solidFill>
                <a:latin typeface="Arial" pitchFamily="-111" charset="0"/>
                <a:cs typeface="Arial" panose="020B0604020202020204" pitchFamily="34" charset="0"/>
              </a:rPr>
              <a:t>Design a Controlled Experiment</a:t>
            </a:r>
          </a:p>
          <a:p>
            <a:pPr marL="342900" indent="-342900" eaLnBrk="0" hangingPunct="0">
              <a:buFont typeface="+mj-lt"/>
              <a:buAutoNum type="arabicPeriod"/>
              <a:defRPr/>
            </a:pPr>
            <a:r>
              <a:rPr lang="en-US" sz="2700" dirty="0">
                <a:solidFill>
                  <a:srgbClr val="660066"/>
                </a:solidFill>
                <a:latin typeface="Arial" pitchFamily="-111" charset="0"/>
                <a:cs typeface="Arial" panose="020B0604020202020204" pitchFamily="34" charset="0"/>
              </a:rPr>
              <a:t>Record and Analyze Results</a:t>
            </a:r>
          </a:p>
          <a:p>
            <a:pPr marL="342900" indent="-342900" eaLnBrk="0" hangingPunct="0">
              <a:buFont typeface="+mj-lt"/>
              <a:buAutoNum type="arabicPeriod"/>
              <a:defRPr/>
            </a:pPr>
            <a:r>
              <a:rPr lang="en-US" sz="2700" dirty="0">
                <a:solidFill>
                  <a:srgbClr val="660066"/>
                </a:solidFill>
                <a:latin typeface="Arial" pitchFamily="-111" charset="0"/>
                <a:cs typeface="Arial" panose="020B0604020202020204" pitchFamily="34" charset="0"/>
              </a:rPr>
              <a:t>Draw Conclusions</a:t>
            </a:r>
          </a:p>
        </p:txBody>
      </p:sp>
      <p:pic>
        <p:nvPicPr>
          <p:cNvPr id="88070" name="Picture 1" descr="AdobeStock_88381839.jpeg">
            <a:extLst>
              <a:ext uri="{FF2B5EF4-FFF2-40B4-BE49-F238E27FC236}">
                <a16:creationId xmlns:a16="http://schemas.microsoft.com/office/drawing/2014/main" id="{C2BCD8C7-41C2-9A6A-B0E7-7F6461B9B56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95451" y="1268413"/>
            <a:ext cx="3246437" cy="4868862"/>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accel="50000" decel="5000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500F64B9-EE09-5A7C-F0AC-841F878DDE31}"/>
              </a:ext>
            </a:extLst>
          </p:cNvPr>
          <p:cNvSpPr>
            <a:spLocks noGrp="1"/>
          </p:cNvSpPr>
          <p:nvPr>
            <p:ph type="title"/>
          </p:nvPr>
        </p:nvSpPr>
        <p:spPr/>
        <p:txBody>
          <a:bodyPr/>
          <a:lstStyle/>
          <a:p>
            <a:pPr eaLnBrk="1" hangingPunct="1"/>
            <a:r>
              <a:rPr lang="en-US" altLang="en-US"/>
              <a:t> The Scientific Method</a:t>
            </a:r>
          </a:p>
        </p:txBody>
      </p:sp>
      <p:sp>
        <p:nvSpPr>
          <p:cNvPr id="6147" name="Rectangle 3">
            <a:extLst>
              <a:ext uri="{FF2B5EF4-FFF2-40B4-BE49-F238E27FC236}">
                <a16:creationId xmlns:a16="http://schemas.microsoft.com/office/drawing/2014/main" id="{2FDCDE35-D939-D4F6-8F38-23BFDC4C1015}"/>
              </a:ext>
            </a:extLst>
          </p:cNvPr>
          <p:cNvSpPr>
            <a:spLocks noGrp="1" noChangeArrowheads="1"/>
          </p:cNvSpPr>
          <p:nvPr>
            <p:ph idx="1"/>
          </p:nvPr>
        </p:nvSpPr>
        <p:spPr>
          <a:xfrm>
            <a:off x="3179762" y="2286000"/>
            <a:ext cx="5829300" cy="3371850"/>
          </a:xfrm>
        </p:spPr>
        <p:txBody>
          <a:bodyPr rtlCol="0">
            <a:normAutofit/>
          </a:bodyPr>
          <a:lstStyle/>
          <a:p>
            <a:pPr eaLnBrk="1" fontAlgn="auto" hangingPunct="1">
              <a:lnSpc>
                <a:spcPct val="90000"/>
              </a:lnSpc>
              <a:spcAft>
                <a:spcPts val="0"/>
              </a:spcAft>
              <a:buFont typeface="Wingdings 3" charset="2"/>
              <a:buChar char=""/>
              <a:defRPr/>
            </a:pPr>
            <a:endParaRPr lang="en-US" altLang="en-US" sz="2101" dirty="0">
              <a:solidFill>
                <a:schemeClr val="tx1">
                  <a:lumMod val="75000"/>
                  <a:lumOff val="25000"/>
                </a:schemeClr>
              </a:solidFill>
            </a:endParaRPr>
          </a:p>
          <a:p>
            <a:pPr eaLnBrk="1" fontAlgn="auto" hangingPunct="1">
              <a:lnSpc>
                <a:spcPct val="90000"/>
              </a:lnSpc>
              <a:spcAft>
                <a:spcPts val="0"/>
              </a:spcAft>
              <a:buFont typeface="Wingdings 3" charset="2"/>
              <a:buChar char=""/>
              <a:defRPr/>
            </a:pPr>
            <a:r>
              <a:rPr lang="en-US" altLang="en-US" sz="2926" b="1" dirty="0">
                <a:solidFill>
                  <a:schemeClr val="tx1">
                    <a:lumMod val="75000"/>
                    <a:lumOff val="25000"/>
                  </a:schemeClr>
                </a:solidFill>
              </a:rPr>
              <a:t>A logical approach to the solution of a problem, that lends itself to investigations by observation, generalization, theorizing and testing</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a:extLst>
              <a:ext uri="{FF2B5EF4-FFF2-40B4-BE49-F238E27FC236}">
                <a16:creationId xmlns:a16="http://schemas.microsoft.com/office/drawing/2014/main" id="{BEF791F4-B337-D1E9-6EE1-F93B72D9E845}"/>
              </a:ext>
            </a:extLst>
          </p:cNvPr>
          <p:cNvSpPr>
            <a:spLocks noGrp="1"/>
          </p:cNvSpPr>
          <p:nvPr>
            <p:ph type="title"/>
          </p:nvPr>
        </p:nvSpPr>
        <p:spPr/>
        <p:txBody>
          <a:bodyPr/>
          <a:lstStyle/>
          <a:p>
            <a:pPr eaLnBrk="1" hangingPunct="1"/>
            <a:r>
              <a:rPr lang="en-US" altLang="en-US"/>
              <a:t>Steps in the Scientific method</a:t>
            </a:r>
          </a:p>
        </p:txBody>
      </p:sp>
      <p:sp>
        <p:nvSpPr>
          <p:cNvPr id="3" name="Content Placeholder 2">
            <a:extLst>
              <a:ext uri="{FF2B5EF4-FFF2-40B4-BE49-F238E27FC236}">
                <a16:creationId xmlns:a16="http://schemas.microsoft.com/office/drawing/2014/main" id="{FD0E8BD9-65A6-DB3D-E55D-5BB0000BD30A}"/>
              </a:ext>
            </a:extLst>
          </p:cNvPr>
          <p:cNvSpPr>
            <a:spLocks noGrp="1"/>
          </p:cNvSpPr>
          <p:nvPr>
            <p:ph idx="1"/>
          </p:nvPr>
        </p:nvSpPr>
        <p:spPr/>
        <p:txBody>
          <a:bodyPr rtlCol="0">
            <a:normAutofit/>
          </a:bodyPr>
          <a:lstStyle/>
          <a:p>
            <a:pPr marL="342991" indent="-342991" eaLnBrk="1" fontAlgn="auto" hangingPunct="1">
              <a:spcAft>
                <a:spcPts val="0"/>
              </a:spcAft>
              <a:buFont typeface="+mj-lt"/>
              <a:buAutoNum type="arabicPeriod"/>
              <a:defRPr/>
            </a:pPr>
            <a:r>
              <a:rPr lang="en-US" dirty="0">
                <a:solidFill>
                  <a:schemeClr val="tx1">
                    <a:lumMod val="75000"/>
                    <a:lumOff val="25000"/>
                  </a:schemeClr>
                </a:solidFill>
              </a:rPr>
              <a:t> </a:t>
            </a:r>
            <a:r>
              <a:rPr lang="en-US" sz="2401" dirty="0">
                <a:solidFill>
                  <a:schemeClr val="tx1">
                    <a:lumMod val="75000"/>
                    <a:lumOff val="25000"/>
                  </a:schemeClr>
                </a:solidFill>
              </a:rPr>
              <a:t>observe and state a problem</a:t>
            </a:r>
          </a:p>
          <a:p>
            <a:pPr marL="385865" indent="-385865" eaLnBrk="1" fontAlgn="auto" hangingPunct="1">
              <a:spcAft>
                <a:spcPts val="0"/>
              </a:spcAft>
              <a:buFont typeface="+mj-lt"/>
              <a:buAutoNum type="arabicPeriod"/>
              <a:defRPr/>
            </a:pPr>
            <a:r>
              <a:rPr lang="en-US" sz="2401" dirty="0">
                <a:solidFill>
                  <a:schemeClr val="tx1">
                    <a:lumMod val="75000"/>
                    <a:lumOff val="25000"/>
                  </a:schemeClr>
                </a:solidFill>
              </a:rPr>
              <a:t>Form a hypothesis</a:t>
            </a:r>
          </a:p>
          <a:p>
            <a:pPr marL="385865" indent="-385865" eaLnBrk="1" fontAlgn="auto" hangingPunct="1">
              <a:spcAft>
                <a:spcPts val="0"/>
              </a:spcAft>
              <a:buFont typeface="+mj-lt"/>
              <a:buAutoNum type="arabicPeriod"/>
              <a:defRPr/>
            </a:pPr>
            <a:r>
              <a:rPr lang="en-US" sz="2401" dirty="0">
                <a:solidFill>
                  <a:schemeClr val="tx1">
                    <a:lumMod val="75000"/>
                    <a:lumOff val="25000"/>
                  </a:schemeClr>
                </a:solidFill>
              </a:rPr>
              <a:t>Test the hypothesis</a:t>
            </a:r>
          </a:p>
          <a:p>
            <a:pPr marL="385865" indent="-385865" eaLnBrk="1" fontAlgn="auto" hangingPunct="1">
              <a:spcAft>
                <a:spcPts val="0"/>
              </a:spcAft>
              <a:buFont typeface="+mj-lt"/>
              <a:buAutoNum type="arabicPeriod"/>
              <a:defRPr/>
            </a:pPr>
            <a:r>
              <a:rPr lang="en-US" sz="2401" dirty="0">
                <a:solidFill>
                  <a:schemeClr val="tx1">
                    <a:lumMod val="75000"/>
                    <a:lumOff val="25000"/>
                  </a:schemeClr>
                </a:solidFill>
              </a:rPr>
              <a:t>Record and analyze data</a:t>
            </a:r>
          </a:p>
          <a:p>
            <a:pPr marL="385865" indent="-385865" eaLnBrk="1" fontAlgn="auto" hangingPunct="1">
              <a:spcAft>
                <a:spcPts val="0"/>
              </a:spcAft>
              <a:buFont typeface="+mj-lt"/>
              <a:buAutoNum type="arabicPeriod"/>
              <a:defRPr/>
            </a:pPr>
            <a:r>
              <a:rPr lang="en-US" sz="2401" dirty="0">
                <a:solidFill>
                  <a:schemeClr val="tx1">
                    <a:lumMod val="75000"/>
                    <a:lumOff val="25000"/>
                  </a:schemeClr>
                </a:solidFill>
              </a:rPr>
              <a:t>Form a conclusion</a:t>
            </a:r>
          </a:p>
          <a:p>
            <a:pPr marL="385865" indent="-385865" eaLnBrk="1" fontAlgn="auto" hangingPunct="1">
              <a:spcAft>
                <a:spcPts val="0"/>
              </a:spcAft>
              <a:buFont typeface="+mj-lt"/>
              <a:buAutoNum type="arabicPeriod"/>
              <a:defRPr/>
            </a:pPr>
            <a:r>
              <a:rPr lang="en-US" sz="2401" dirty="0">
                <a:solidFill>
                  <a:schemeClr val="tx1">
                    <a:lumMod val="75000"/>
                    <a:lumOff val="25000"/>
                  </a:schemeClr>
                </a:solidFill>
              </a:rPr>
              <a:t>Replicate the work</a:t>
            </a:r>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0827474-B808-F12F-5EDE-92009F01B008}"/>
              </a:ext>
            </a:extLst>
          </p:cNvPr>
          <p:cNvCxnSpPr/>
          <p:nvPr/>
        </p:nvCxnSpPr>
        <p:spPr>
          <a:xfrm rot="5400000">
            <a:off x="1828006" y="3428206"/>
            <a:ext cx="6858000" cy="1588"/>
          </a:xfrm>
          <a:prstGeom prst="line">
            <a:avLst/>
          </a:prstGeom>
        </p:spPr>
        <p:style>
          <a:lnRef idx="3">
            <a:schemeClr val="accent4"/>
          </a:lnRef>
          <a:fillRef idx="0">
            <a:schemeClr val="accent4"/>
          </a:fillRef>
          <a:effectRef idx="2">
            <a:schemeClr val="accent4"/>
          </a:effectRef>
          <a:fontRef idx="minor">
            <a:schemeClr val="tx1"/>
          </a:fontRef>
        </p:style>
      </p:cxnSp>
      <p:sp>
        <p:nvSpPr>
          <p:cNvPr id="91139" name="TextBox 4">
            <a:extLst>
              <a:ext uri="{FF2B5EF4-FFF2-40B4-BE49-F238E27FC236}">
                <a16:creationId xmlns:a16="http://schemas.microsoft.com/office/drawing/2014/main" id="{4E312B5D-19E8-0C63-9365-C33256E64BB2}"/>
              </a:ext>
            </a:extLst>
          </p:cNvPr>
          <p:cNvSpPr txBox="1">
            <a:spLocks noChangeArrowheads="1"/>
          </p:cNvSpPr>
          <p:nvPr/>
        </p:nvSpPr>
        <p:spPr bwMode="auto">
          <a:xfrm>
            <a:off x="1522412" y="0"/>
            <a:ext cx="36576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2100" b="1">
                <a:solidFill>
                  <a:prstClr val="black"/>
                </a:solidFill>
                <a:latin typeface="Arial" panose="020B0604020202020204" pitchFamily="34" charset="0"/>
                <a:ea typeface="MS PGothic" panose="020B0600070205080204" pitchFamily="34" charset="-128"/>
                <a:cs typeface="Arial" panose="020B0604020202020204" pitchFamily="34" charset="0"/>
              </a:rPr>
              <a:t>Step 1: </a:t>
            </a:r>
          </a:p>
          <a:p>
            <a:pPr algn="ctr">
              <a:spcBef>
                <a:spcPct val="0"/>
              </a:spcBef>
              <a:buClrTx/>
              <a:buSzTx/>
              <a:buNone/>
            </a:pPr>
            <a:r>
              <a:rPr lang="en-US" altLang="en-US" sz="2100" b="1">
                <a:solidFill>
                  <a:prstClr val="black"/>
                </a:solidFill>
                <a:latin typeface="Arial" panose="020B0604020202020204" pitchFamily="34" charset="0"/>
                <a:ea typeface="MS PGothic" panose="020B0600070205080204" pitchFamily="34" charset="-128"/>
                <a:cs typeface="Arial" panose="020B0604020202020204" pitchFamily="34" charset="0"/>
              </a:rPr>
              <a:t>Observation / Asking a Question</a:t>
            </a:r>
            <a:endParaRPr lang="en-US" altLang="en-US" sz="2100">
              <a:solidFill>
                <a:prstClr val="black"/>
              </a:solidFill>
              <a:latin typeface="Arial" panose="020B0604020202020204" pitchFamily="34" charset="0"/>
              <a:ea typeface="MS PGothic" panose="020B0600070205080204" pitchFamily="34" charset="-128"/>
              <a:cs typeface="Arial" panose="020B0604020202020204" pitchFamily="34" charset="0"/>
            </a:endParaRPr>
          </a:p>
          <a:p>
            <a:pPr algn="ctr">
              <a:spcBef>
                <a:spcPct val="0"/>
              </a:spcBef>
              <a:buClrTx/>
              <a:buSzTx/>
              <a:buNone/>
            </a:pPr>
            <a:endParaRPr lang="en-US" altLang="en-US" sz="21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7" name="TextBox 6">
            <a:extLst>
              <a:ext uri="{FF2B5EF4-FFF2-40B4-BE49-F238E27FC236}">
                <a16:creationId xmlns:a16="http://schemas.microsoft.com/office/drawing/2014/main" id="{F22C2AD4-5DD4-0A8D-D0A5-10DA391F55C9}"/>
              </a:ext>
            </a:extLst>
          </p:cNvPr>
          <p:cNvSpPr txBox="1">
            <a:spLocks noChangeArrowheads="1"/>
          </p:cNvSpPr>
          <p:nvPr/>
        </p:nvSpPr>
        <p:spPr bwMode="auto">
          <a:xfrm>
            <a:off x="5256212" y="0"/>
            <a:ext cx="5410200"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2300" b="1">
                <a:solidFill>
                  <a:prstClr val="black"/>
                </a:solidFill>
                <a:latin typeface="Arial" panose="020B0604020202020204" pitchFamily="34" charset="0"/>
                <a:ea typeface="MS PGothic" panose="020B0600070205080204" pitchFamily="34" charset="-128"/>
                <a:cs typeface="Arial" panose="020B0604020202020204" pitchFamily="34" charset="0"/>
              </a:rPr>
              <a:t>Step 2:  Form a Hypothesis</a:t>
            </a:r>
            <a:endParaRPr lang="en-US" altLang="en-US" sz="23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extBox 7">
            <a:extLst>
              <a:ext uri="{FF2B5EF4-FFF2-40B4-BE49-F238E27FC236}">
                <a16:creationId xmlns:a16="http://schemas.microsoft.com/office/drawing/2014/main" id="{716D6122-8968-E179-2EC4-CEAAA464182F}"/>
              </a:ext>
            </a:extLst>
          </p:cNvPr>
          <p:cNvSpPr txBox="1">
            <a:spLocks noChangeArrowheads="1"/>
          </p:cNvSpPr>
          <p:nvPr/>
        </p:nvSpPr>
        <p:spPr bwMode="auto">
          <a:xfrm>
            <a:off x="1576387" y="1052513"/>
            <a:ext cx="35814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500">
                <a:solidFill>
                  <a:srgbClr val="0000FF"/>
                </a:solidFill>
                <a:latin typeface="Arial" panose="020B0604020202020204" pitchFamily="34" charset="0"/>
                <a:ea typeface="MS PGothic" panose="020B0600070205080204" pitchFamily="34" charset="-128"/>
                <a:cs typeface="Arial" panose="020B0604020202020204" pitchFamily="34" charset="0"/>
              </a:rPr>
              <a:t>A problem or a question must first be identified.  </a:t>
            </a:r>
          </a:p>
        </p:txBody>
      </p:sp>
      <p:sp>
        <p:nvSpPr>
          <p:cNvPr id="9" name="TextBox 8">
            <a:extLst>
              <a:ext uri="{FF2B5EF4-FFF2-40B4-BE49-F238E27FC236}">
                <a16:creationId xmlns:a16="http://schemas.microsoft.com/office/drawing/2014/main" id="{5EA6C287-31E9-27AE-57C7-B56D11A29724}"/>
              </a:ext>
            </a:extLst>
          </p:cNvPr>
          <p:cNvSpPr txBox="1">
            <a:spLocks noChangeArrowheads="1"/>
          </p:cNvSpPr>
          <p:nvPr/>
        </p:nvSpPr>
        <p:spPr bwMode="auto">
          <a:xfrm>
            <a:off x="1576387" y="4114800"/>
            <a:ext cx="35814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000">
                <a:solidFill>
                  <a:srgbClr val="000090"/>
                </a:solidFill>
                <a:latin typeface="Arial" panose="020B0604020202020204" pitchFamily="34" charset="0"/>
                <a:ea typeface="MS PGothic" panose="020B0600070205080204" pitchFamily="34" charset="-128"/>
                <a:cs typeface="Arial" panose="020B0604020202020204" pitchFamily="34" charset="0"/>
              </a:rPr>
              <a:t>How much water can a root hair absorb?  </a:t>
            </a:r>
          </a:p>
          <a:p>
            <a:pPr>
              <a:spcBef>
                <a:spcPct val="0"/>
              </a:spcBef>
              <a:buClrTx/>
              <a:buSzTx/>
              <a:buNone/>
            </a:pPr>
            <a:endParaRPr lang="en-US" altLang="en-US" sz="2000">
              <a:solidFill>
                <a:srgbClr val="000090"/>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r>
              <a:rPr lang="en-US" altLang="en-US" sz="2000">
                <a:solidFill>
                  <a:srgbClr val="000090"/>
                </a:solidFill>
                <a:latin typeface="Arial" panose="020B0604020202020204" pitchFamily="34" charset="0"/>
                <a:ea typeface="MS PGothic" panose="020B0600070205080204" pitchFamily="34" charset="-128"/>
                <a:cs typeface="Arial" panose="020B0604020202020204" pitchFamily="34" charset="0"/>
              </a:rPr>
              <a:t>Why does a plant stem bend toward the light?  </a:t>
            </a:r>
          </a:p>
          <a:p>
            <a:pPr>
              <a:spcBef>
                <a:spcPct val="0"/>
              </a:spcBef>
              <a:buClrTx/>
              <a:buSzTx/>
              <a:buNone/>
            </a:pPr>
            <a:endParaRPr lang="en-US" altLang="en-US" sz="2000">
              <a:solidFill>
                <a:srgbClr val="000090"/>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r>
              <a:rPr lang="en-US" altLang="en-US" sz="2000">
                <a:solidFill>
                  <a:srgbClr val="000090"/>
                </a:solidFill>
                <a:latin typeface="Arial" panose="020B0604020202020204" pitchFamily="34" charset="0"/>
                <a:ea typeface="MS PGothic" panose="020B0600070205080204" pitchFamily="34" charset="-128"/>
                <a:cs typeface="Arial" panose="020B0604020202020204" pitchFamily="34" charset="0"/>
              </a:rPr>
              <a:t>What effect does temperature have on heart rate?</a:t>
            </a:r>
          </a:p>
        </p:txBody>
      </p:sp>
      <p:sp>
        <p:nvSpPr>
          <p:cNvPr id="11" name="TextBox 10">
            <a:extLst>
              <a:ext uri="{FF2B5EF4-FFF2-40B4-BE49-F238E27FC236}">
                <a16:creationId xmlns:a16="http://schemas.microsoft.com/office/drawing/2014/main" id="{04BBCCB5-49F3-BDD7-8816-140110994A60}"/>
              </a:ext>
            </a:extLst>
          </p:cNvPr>
          <p:cNvSpPr txBox="1">
            <a:spLocks noChangeArrowheads="1"/>
          </p:cNvSpPr>
          <p:nvPr/>
        </p:nvSpPr>
        <p:spPr bwMode="auto">
          <a:xfrm>
            <a:off x="5561012" y="609600"/>
            <a:ext cx="48006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3900">
                <a:solidFill>
                  <a:srgbClr val="FF0000"/>
                </a:solidFill>
                <a:latin typeface="Arial" panose="020B0604020202020204" pitchFamily="34" charset="0"/>
                <a:ea typeface="MS PGothic" panose="020B0600070205080204" pitchFamily="34" charset="-128"/>
                <a:cs typeface="Arial" panose="020B0604020202020204" pitchFamily="34" charset="0"/>
              </a:rPr>
              <a:t>Hypothesis</a:t>
            </a:r>
          </a:p>
        </p:txBody>
      </p:sp>
      <p:sp>
        <p:nvSpPr>
          <p:cNvPr id="13" name="TextBox 12">
            <a:extLst>
              <a:ext uri="{FF2B5EF4-FFF2-40B4-BE49-F238E27FC236}">
                <a16:creationId xmlns:a16="http://schemas.microsoft.com/office/drawing/2014/main" id="{992BBC40-899F-3867-DA7A-6447AC0B6392}"/>
              </a:ext>
            </a:extLst>
          </p:cNvPr>
          <p:cNvSpPr txBox="1">
            <a:spLocks noChangeArrowheads="1"/>
          </p:cNvSpPr>
          <p:nvPr/>
        </p:nvSpPr>
        <p:spPr bwMode="auto">
          <a:xfrm>
            <a:off x="5332412" y="1295401"/>
            <a:ext cx="3352800" cy="129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2500">
                <a:solidFill>
                  <a:prstClr val="black"/>
                </a:solidFill>
                <a:latin typeface="Arial" panose="020B0604020202020204" pitchFamily="34" charset="0"/>
                <a:ea typeface="MS PGothic" panose="020B0600070205080204" pitchFamily="34" charset="-128"/>
                <a:cs typeface="Arial" panose="020B0604020202020204" pitchFamily="34" charset="0"/>
              </a:rPr>
              <a:t>A possible explanation to the question or problem. </a:t>
            </a:r>
          </a:p>
        </p:txBody>
      </p:sp>
      <p:sp>
        <p:nvSpPr>
          <p:cNvPr id="14" name="TextBox 13">
            <a:extLst>
              <a:ext uri="{FF2B5EF4-FFF2-40B4-BE49-F238E27FC236}">
                <a16:creationId xmlns:a16="http://schemas.microsoft.com/office/drawing/2014/main" id="{C64E7FA4-B2D2-389A-0269-BD9C22665DF2}"/>
              </a:ext>
            </a:extLst>
          </p:cNvPr>
          <p:cNvSpPr txBox="1">
            <a:spLocks noChangeArrowheads="1"/>
          </p:cNvSpPr>
          <p:nvPr/>
        </p:nvSpPr>
        <p:spPr bwMode="auto">
          <a:xfrm>
            <a:off x="5332412" y="2824163"/>
            <a:ext cx="53340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2500" b="1">
                <a:solidFill>
                  <a:srgbClr val="000090"/>
                </a:solidFill>
                <a:latin typeface="Arial" panose="020B0604020202020204" pitchFamily="34" charset="0"/>
                <a:ea typeface="MS PGothic" panose="020B0600070205080204" pitchFamily="34" charset="-128"/>
                <a:cs typeface="Arial" panose="020B0604020202020204" pitchFamily="34" charset="0"/>
              </a:rPr>
              <a:t>It is simply a prediction and has not yet been </a:t>
            </a:r>
            <a:r>
              <a:rPr lang="en-US" altLang="en-US" sz="2500" b="1">
                <a:solidFill>
                  <a:srgbClr val="262626"/>
                </a:solidFill>
                <a:latin typeface="Arial" panose="020B0604020202020204" pitchFamily="34" charset="0"/>
                <a:ea typeface="MS PGothic" panose="020B0600070205080204" pitchFamily="34" charset="-128"/>
                <a:cs typeface="Arial" panose="020B0604020202020204" pitchFamily="34" charset="0"/>
              </a:rPr>
              <a:t>proven or disproven.  </a:t>
            </a:r>
          </a:p>
        </p:txBody>
      </p:sp>
      <p:sp>
        <p:nvSpPr>
          <p:cNvPr id="16" name="TextBox 15">
            <a:extLst>
              <a:ext uri="{FF2B5EF4-FFF2-40B4-BE49-F238E27FC236}">
                <a16:creationId xmlns:a16="http://schemas.microsoft.com/office/drawing/2014/main" id="{DF2FF993-866E-D039-9BFF-75F3ADA997BD}"/>
              </a:ext>
            </a:extLst>
          </p:cNvPr>
          <p:cNvSpPr txBox="1"/>
          <p:nvPr/>
        </p:nvSpPr>
        <p:spPr>
          <a:xfrm>
            <a:off x="7347124" y="3851773"/>
            <a:ext cx="3240360" cy="2923878"/>
          </a:xfrm>
          <a:prstGeom prst="rect">
            <a:avLst/>
          </a:prstGeom>
          <a:ln>
            <a:solidFill>
              <a:srgbClr val="000090"/>
            </a:solidFill>
          </a:ln>
        </p:spPr>
        <p:style>
          <a:lnRef idx="0">
            <a:schemeClr val="accent1"/>
          </a:lnRef>
          <a:fillRef idx="3">
            <a:schemeClr val="accent1"/>
          </a:fillRef>
          <a:effectRef idx="3">
            <a:schemeClr val="accent1"/>
          </a:effectRef>
          <a:fontRef idx="minor">
            <a:schemeClr val="lt1"/>
          </a:fontRef>
        </p:style>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2300" b="1" dirty="0">
                <a:solidFill>
                  <a:srgbClr val="FF0000"/>
                </a:solidFill>
              </a:rPr>
              <a:t>It must be stated in a way that is testable.  </a:t>
            </a:r>
          </a:p>
          <a:p>
            <a:pPr eaLnBrk="1" hangingPunct="1">
              <a:defRPr/>
            </a:pPr>
            <a:r>
              <a:rPr lang="en-US" sz="2300" b="1" dirty="0">
                <a:solidFill>
                  <a:srgbClr val="FF0000"/>
                </a:solidFill>
              </a:rPr>
              <a:t>A statement is considered “testable” if evidence can be collected that either does or does not support it.</a:t>
            </a:r>
          </a:p>
        </p:txBody>
      </p:sp>
      <p:pic>
        <p:nvPicPr>
          <p:cNvPr id="3" name="Picture 2">
            <a:extLst>
              <a:ext uri="{FF2B5EF4-FFF2-40B4-BE49-F238E27FC236}">
                <a16:creationId xmlns:a16="http://schemas.microsoft.com/office/drawing/2014/main" id="{FB53FE14-045A-E6F7-2F56-7A0B27BDDA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2251" y="3789363"/>
            <a:ext cx="18494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dreamstimeextrasmall_6606131 copy.jpg">
            <a:extLst>
              <a:ext uri="{FF2B5EF4-FFF2-40B4-BE49-F238E27FC236}">
                <a16:creationId xmlns:a16="http://schemas.microsoft.com/office/drawing/2014/main" id="{68B9C152-CB38-D92F-4019-852DC9AE0C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90726" y="1989139"/>
            <a:ext cx="2746375" cy="2060575"/>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5" descr="1907418.jpg">
            <a:extLst>
              <a:ext uri="{FF2B5EF4-FFF2-40B4-BE49-F238E27FC236}">
                <a16:creationId xmlns:a16="http://schemas.microsoft.com/office/drawing/2014/main" id="{687D8429-437C-7A50-69DC-4BB54876C1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794750" y="476251"/>
            <a:ext cx="1547812" cy="23225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3" presetClass="entr" presetSubtype="16"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23" presetClass="entr" presetSubtype="16"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ppt_w</p:attrName>
                                        </p:attrNameLst>
                                      </p:cBhvr>
                                      <p:tavLst>
                                        <p:tav tm="0">
                                          <p:val>
                                            <p:fltVal val="0"/>
                                          </p:val>
                                        </p:tav>
                                        <p:tav tm="100000">
                                          <p:val>
                                            <p:strVal val="#ppt_w"/>
                                          </p:val>
                                        </p:tav>
                                      </p:tavLst>
                                    </p:anim>
                                    <p:anim calcmode="lin" valueType="num">
                                      <p:cBhvr>
                                        <p:cTn id="34"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37" presetClass="entr" presetSubtype="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900" decel="100000" fill="hold"/>
                                        <p:tgtEl>
                                          <p:spTgt spid="13"/>
                                        </p:tgtEl>
                                        <p:attrNameLst>
                                          <p:attrName>ppt_y</p:attrName>
                                        </p:attrNameLst>
                                      </p:cBhvr>
                                      <p:tavLst>
                                        <p:tav tm="0">
                                          <p:val>
                                            <p:strVal val="#ppt_y+1"/>
                                          </p:val>
                                        </p:tav>
                                        <p:tav tm="100000">
                                          <p:val>
                                            <p:strVal val="#ppt_y-.03"/>
                                          </p:val>
                                        </p:tav>
                                      </p:tavLst>
                                    </p:anim>
                                    <p:anim calcmode="lin" valueType="num">
                                      <p:cBhvr>
                                        <p:cTn id="46"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5" presetClass="entr" presetSubtype="10" fill="hold" nodeType="clickEffect">
                                  <p:stCondLst>
                                    <p:cond delay="0"/>
                                  </p:stCondLst>
                                  <p:childTnLst>
                                    <p:set>
                                      <p:cBhvr>
                                        <p:cTn id="54" dur="1" fill="hold">
                                          <p:stCondLst>
                                            <p:cond delay="0"/>
                                          </p:stCondLst>
                                        </p:cTn>
                                        <p:tgtEl>
                                          <p:spTgt spid="3"/>
                                        </p:tgtEl>
                                        <p:attrNameLst>
                                          <p:attrName>style.visibility</p:attrName>
                                        </p:attrNameLst>
                                      </p:cBhvr>
                                      <p:to>
                                        <p:strVal val="visible"/>
                                      </p:to>
                                    </p:set>
                                    <p:animEffect transition="in" filter="checkerboard(across)">
                                      <p:cBhvr>
                                        <p:cTn id="5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build="p"/>
      <p:bldP spid="11" grpId="0"/>
      <p:bldP spid="13" grpId="0"/>
      <p:bldP spid="1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p:txBody>
          <a:bodyPr/>
          <a:lstStyle/>
          <a:p>
            <a:pPr eaLnBrk="1" hangingPunct="1"/>
            <a:r>
              <a:rPr lang="en-US"/>
              <a:t>Hypothesis</a:t>
            </a:r>
          </a:p>
        </p:txBody>
      </p:sp>
      <p:sp>
        <p:nvSpPr>
          <p:cNvPr id="58370" name="Content Placeholder 2"/>
          <p:cNvSpPr>
            <a:spLocks noGrp="1"/>
          </p:cNvSpPr>
          <p:nvPr>
            <p:ph sz="half" idx="1"/>
          </p:nvPr>
        </p:nvSpPr>
        <p:spPr>
          <a:xfrm>
            <a:off x="608013" y="1447800"/>
            <a:ext cx="5329237" cy="4953000"/>
          </a:xfrm>
        </p:spPr>
        <p:txBody>
          <a:bodyPr/>
          <a:lstStyle/>
          <a:p>
            <a:pPr eaLnBrk="1" hangingPunct="1"/>
            <a:r>
              <a:rPr lang="en-US" altLang="en-US" b="1">
                <a:solidFill>
                  <a:srgbClr val="FF0000"/>
                </a:solidFill>
              </a:rPr>
              <a:t>No hypothesis, theory or law is ever free from being tested</a:t>
            </a:r>
          </a:p>
          <a:p>
            <a:pPr eaLnBrk="1" hangingPunct="1"/>
            <a:endParaRPr lang="en-US" altLang="en-US" b="1">
              <a:solidFill>
                <a:srgbClr val="FF0000"/>
              </a:solidFill>
            </a:endParaRPr>
          </a:p>
          <a:p>
            <a:pPr eaLnBrk="1" hangingPunct="1"/>
            <a:r>
              <a:rPr lang="en-US" altLang="en-US" b="1">
                <a:solidFill>
                  <a:schemeClr val="tx2"/>
                </a:solidFill>
              </a:rPr>
              <a:t>Hypothesis should be written in an </a:t>
            </a:r>
            <a:r>
              <a:rPr lang="en-US" altLang="en-US" b="1">
                <a:solidFill>
                  <a:srgbClr val="FF0000"/>
                </a:solidFill>
              </a:rPr>
              <a:t>“If…..then” </a:t>
            </a:r>
            <a:r>
              <a:rPr lang="en-US" altLang="en-US" b="1">
                <a:solidFill>
                  <a:schemeClr val="tx2"/>
                </a:solidFill>
              </a:rPr>
              <a:t>form</a:t>
            </a:r>
          </a:p>
          <a:p>
            <a:pPr eaLnBrk="1" hangingPunct="1"/>
            <a:endParaRPr lang="en-US" altLang="en-US" b="1">
              <a:solidFill>
                <a:schemeClr val="tx2"/>
              </a:solidFill>
            </a:endParaRPr>
          </a:p>
          <a:p>
            <a:pPr eaLnBrk="1" hangingPunct="1"/>
            <a:r>
              <a:rPr lang="en-US" altLang="en-US" b="1">
                <a:solidFill>
                  <a:srgbClr val="FF0000"/>
                </a:solidFill>
              </a:rPr>
              <a:t>“If </a:t>
            </a:r>
            <a:r>
              <a:rPr lang="en-US" altLang="en-US" b="1">
                <a:solidFill>
                  <a:schemeClr val="tx2"/>
                </a:solidFill>
              </a:rPr>
              <a:t>fertilizer is used</a:t>
            </a:r>
            <a:r>
              <a:rPr lang="en-US" altLang="en-US" b="1">
                <a:solidFill>
                  <a:srgbClr val="FF0000"/>
                </a:solidFill>
              </a:rPr>
              <a:t>, then </a:t>
            </a:r>
            <a:r>
              <a:rPr lang="en-US" altLang="en-US" b="1">
                <a:solidFill>
                  <a:schemeClr val="tx2"/>
                </a:solidFill>
              </a:rPr>
              <a:t>the crops will produce more.”</a:t>
            </a:r>
          </a:p>
          <a:p>
            <a:pPr eaLnBrk="1" hangingPunct="1"/>
            <a:r>
              <a:rPr lang="en-US" altLang="en-US" b="1">
                <a:solidFill>
                  <a:schemeClr val="tx2"/>
                </a:solidFill>
              </a:rPr>
              <a:t>This allows for the hypothesis to be either accepted or rejected, no gray areas</a:t>
            </a:r>
          </a:p>
          <a:p>
            <a:pPr eaLnBrk="1" hangingPunct="1"/>
            <a:endParaRPr lang="en-US" altLang="en-US" b="1">
              <a:solidFill>
                <a:schemeClr val="tx2"/>
              </a:solidFill>
            </a:endParaRPr>
          </a:p>
          <a:p>
            <a:pPr eaLnBrk="1" hangingPunct="1"/>
            <a:endParaRPr lang="en-US"/>
          </a:p>
        </p:txBody>
      </p:sp>
      <p:sp>
        <p:nvSpPr>
          <p:cNvPr id="58371" name="Content Placeholder 3"/>
          <p:cNvSpPr>
            <a:spLocks noGrp="1"/>
          </p:cNvSpPr>
          <p:nvPr>
            <p:ph sz="half" idx="2"/>
          </p:nvPr>
        </p:nvSpPr>
        <p:spPr>
          <a:xfrm>
            <a:off x="6246813" y="1905000"/>
            <a:ext cx="4416425" cy="4267200"/>
          </a:xfrm>
        </p:spPr>
        <p:txBody>
          <a:bodyPr/>
          <a:lstStyle/>
          <a:p>
            <a:pPr eaLnBrk="1" hangingPunct="1"/>
            <a:endParaRPr lang="en-US"/>
          </a:p>
        </p:txBody>
      </p:sp>
      <p:pic>
        <p:nvPicPr>
          <p:cNvPr id="58372" name="Picture 4"/>
          <p:cNvPicPr>
            <a:picLocks noChangeAspect="1"/>
          </p:cNvPicPr>
          <p:nvPr/>
        </p:nvPicPr>
        <p:blipFill>
          <a:blip r:embed="rId2"/>
          <a:srcRect/>
          <a:stretch>
            <a:fillRect/>
          </a:stretch>
        </p:blipFill>
        <p:spPr bwMode="auto">
          <a:xfrm>
            <a:off x="6480175" y="304800"/>
            <a:ext cx="5715000" cy="6286500"/>
          </a:xfrm>
          <a:prstGeom prst="rect">
            <a:avLst/>
          </a:prstGeom>
          <a:noFill/>
          <a:ln w="9525">
            <a:noFill/>
            <a:miter lim="800000"/>
            <a:headEnd/>
            <a:tailEnd/>
          </a:ln>
        </p:spPr>
      </p:pic>
    </p:spTree>
  </p:cSld>
  <p:clrMapOvr>
    <a:masterClrMapping/>
  </p:clrMapOvr>
  <p:transition spd="slow">
    <p:split orient="vert"/>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00D43A1-4C1D-7D3C-AA57-5542F19D8DDB}"/>
              </a:ext>
            </a:extLst>
          </p:cNvPr>
          <p:cNvSpPr txBox="1">
            <a:spLocks noChangeArrowheads="1"/>
          </p:cNvSpPr>
          <p:nvPr/>
        </p:nvSpPr>
        <p:spPr bwMode="auto">
          <a:xfrm>
            <a:off x="5103812" y="0"/>
            <a:ext cx="55626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2800" b="1">
                <a:solidFill>
                  <a:prstClr val="black"/>
                </a:solidFill>
                <a:latin typeface="Arial" panose="020B0604020202020204" pitchFamily="34" charset="0"/>
                <a:ea typeface="MS PGothic" panose="020B0600070205080204" pitchFamily="34" charset="-128"/>
                <a:cs typeface="Arial" panose="020B0604020202020204" pitchFamily="34" charset="0"/>
              </a:rPr>
              <a:t>Step 3:  Designing a Controlled Experiment</a:t>
            </a:r>
            <a:endParaRPr lang="en-US" altLang="en-US" sz="2800">
              <a:solidFill>
                <a:prstClr val="black"/>
              </a:solidFill>
              <a:latin typeface="Arial" panose="020B0604020202020204" pitchFamily="34" charset="0"/>
              <a:ea typeface="MS PGothic" panose="020B0600070205080204" pitchFamily="34" charset="-128"/>
              <a:cs typeface="Arial" panose="020B0604020202020204" pitchFamily="34" charset="0"/>
            </a:endParaRPr>
          </a:p>
          <a:p>
            <a:pPr algn="ctr">
              <a:spcBef>
                <a:spcPct val="0"/>
              </a:spcBef>
              <a:buClrTx/>
              <a:buSzTx/>
              <a:buNone/>
            </a:pPr>
            <a:endParaRPr lang="en-US" altLang="en-US" sz="28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4" name="TextBox 3">
            <a:extLst>
              <a:ext uri="{FF2B5EF4-FFF2-40B4-BE49-F238E27FC236}">
                <a16:creationId xmlns:a16="http://schemas.microsoft.com/office/drawing/2014/main" id="{B7647761-6A8D-6301-B100-8AE757379CF3}"/>
              </a:ext>
            </a:extLst>
          </p:cNvPr>
          <p:cNvSpPr txBox="1">
            <a:spLocks noChangeArrowheads="1"/>
          </p:cNvSpPr>
          <p:nvPr/>
        </p:nvSpPr>
        <p:spPr bwMode="auto">
          <a:xfrm>
            <a:off x="4189412" y="1066801"/>
            <a:ext cx="6477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4163" indent="-284163">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1600">
                <a:solidFill>
                  <a:prstClr val="black"/>
                </a:solidFill>
                <a:latin typeface="Arial" panose="020B0604020202020204" pitchFamily="34" charset="0"/>
                <a:ea typeface="MS PGothic" panose="020B0600070205080204" pitchFamily="34" charset="-128"/>
                <a:cs typeface="Arial" panose="020B0604020202020204" pitchFamily="34" charset="0"/>
              </a:rPr>
              <a:t>1.  The factors in an experiment that can be changed are called </a:t>
            </a:r>
            <a:r>
              <a:rPr lang="en-US" altLang="en-US" sz="1600" b="1" u="sng">
                <a:solidFill>
                  <a:srgbClr val="C70205"/>
                </a:solidFill>
                <a:latin typeface="Arial" panose="020B0604020202020204" pitchFamily="34" charset="0"/>
                <a:ea typeface="MS PGothic" panose="020B0600070205080204" pitchFamily="34" charset="-128"/>
                <a:cs typeface="Arial" panose="020B0604020202020204" pitchFamily="34" charset="0"/>
              </a:rPr>
              <a:t>variables</a:t>
            </a:r>
            <a:r>
              <a:rPr lang="en-US" altLang="en-US" sz="1600" b="1">
                <a:solidFill>
                  <a:srgbClr val="C70205"/>
                </a:solidFill>
                <a:latin typeface="Arial" panose="020B0604020202020204" pitchFamily="34" charset="0"/>
                <a:ea typeface="MS PGothic" panose="020B0600070205080204" pitchFamily="34" charset="-128"/>
                <a:cs typeface="Arial" panose="020B0604020202020204" pitchFamily="34" charset="0"/>
              </a:rPr>
              <a:t>.   </a:t>
            </a:r>
            <a:r>
              <a:rPr lang="en-US" altLang="en-US" sz="1600">
                <a:solidFill>
                  <a:prstClr val="black"/>
                </a:solidFill>
                <a:latin typeface="Arial" panose="020B0604020202020204" pitchFamily="34" charset="0"/>
                <a:ea typeface="MS PGothic" panose="020B0600070205080204" pitchFamily="34" charset="-128"/>
                <a:cs typeface="Arial" panose="020B0604020202020204" pitchFamily="34" charset="0"/>
              </a:rPr>
              <a:t>Some examples of variables would be:  Changing the temperature, the amount of light present, time, concentration of solutions used.</a:t>
            </a:r>
          </a:p>
          <a:p>
            <a:pPr>
              <a:spcBef>
                <a:spcPct val="0"/>
              </a:spcBef>
              <a:buClrTx/>
              <a:buSzTx/>
              <a:buNone/>
            </a:pPr>
            <a:endParaRPr lang="en-US" altLang="en-US" sz="16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5" name="TextBox 4">
            <a:extLst>
              <a:ext uri="{FF2B5EF4-FFF2-40B4-BE49-F238E27FC236}">
                <a16:creationId xmlns:a16="http://schemas.microsoft.com/office/drawing/2014/main" id="{422543CC-BF2E-E193-D56D-36D324202985}"/>
              </a:ext>
            </a:extLst>
          </p:cNvPr>
          <p:cNvSpPr txBox="1">
            <a:spLocks noChangeArrowheads="1"/>
          </p:cNvSpPr>
          <p:nvPr/>
        </p:nvSpPr>
        <p:spPr bwMode="auto">
          <a:xfrm>
            <a:off x="4189412" y="2133601"/>
            <a:ext cx="64770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0188" indent="-230188">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1600">
                <a:solidFill>
                  <a:prstClr val="black"/>
                </a:solidFill>
                <a:latin typeface="Arial" panose="020B0604020202020204" pitchFamily="34" charset="0"/>
                <a:ea typeface="MS PGothic" panose="020B0600070205080204" pitchFamily="34" charset="-128"/>
                <a:cs typeface="Arial" panose="020B0604020202020204" pitchFamily="34" charset="0"/>
              </a:rPr>
              <a:t>2.  A controlled experiment works with </a:t>
            </a:r>
            <a:r>
              <a:rPr lang="en-US" altLang="en-US" sz="1600" b="1" u="sng">
                <a:solidFill>
                  <a:srgbClr val="C70205"/>
                </a:solidFill>
                <a:latin typeface="Arial" panose="020B0604020202020204" pitchFamily="34" charset="0"/>
                <a:ea typeface="MS PGothic" panose="020B0600070205080204" pitchFamily="34" charset="-128"/>
                <a:cs typeface="Arial" panose="020B0604020202020204" pitchFamily="34" charset="0"/>
              </a:rPr>
              <a:t>one variable at a time</a:t>
            </a:r>
            <a:r>
              <a:rPr lang="en-US" altLang="en-US" sz="1600" b="1">
                <a:solidFill>
                  <a:srgbClr val="C70205"/>
                </a:solidFill>
                <a:latin typeface="Arial" panose="020B0604020202020204" pitchFamily="34" charset="0"/>
                <a:ea typeface="MS PGothic" panose="020B0600070205080204" pitchFamily="34" charset="-128"/>
                <a:cs typeface="Arial" panose="020B0604020202020204" pitchFamily="34" charset="0"/>
              </a:rPr>
              <a:t>.  </a:t>
            </a:r>
            <a:r>
              <a:rPr lang="en-US" altLang="en-US" sz="1600">
                <a:solidFill>
                  <a:prstClr val="black"/>
                </a:solidFill>
                <a:latin typeface="Arial" panose="020B0604020202020204" pitchFamily="34" charset="0"/>
                <a:ea typeface="MS PGothic" panose="020B0600070205080204" pitchFamily="34" charset="-128"/>
                <a:cs typeface="Arial" panose="020B0604020202020204" pitchFamily="34" charset="0"/>
              </a:rPr>
              <a:t>If several variables were changed at the same time, the scientist would not know which variable was responsible for the observed results.</a:t>
            </a:r>
          </a:p>
          <a:p>
            <a:pPr>
              <a:spcBef>
                <a:spcPct val="0"/>
              </a:spcBef>
              <a:buClrTx/>
              <a:buSzTx/>
              <a:buNone/>
            </a:pPr>
            <a:endParaRPr lang="en-US" altLang="en-US" sz="16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7" name="TextBox 6">
            <a:extLst>
              <a:ext uri="{FF2B5EF4-FFF2-40B4-BE49-F238E27FC236}">
                <a16:creationId xmlns:a16="http://schemas.microsoft.com/office/drawing/2014/main" id="{EBA312CC-F0D3-B255-769D-CA97AFE47C01}"/>
              </a:ext>
            </a:extLst>
          </p:cNvPr>
          <p:cNvSpPr txBox="1">
            <a:spLocks noChangeArrowheads="1"/>
          </p:cNvSpPr>
          <p:nvPr/>
        </p:nvSpPr>
        <p:spPr bwMode="auto">
          <a:xfrm>
            <a:off x="1522412" y="3276601"/>
            <a:ext cx="91440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4163" indent="-284163">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1600">
                <a:solidFill>
                  <a:prstClr val="black"/>
                </a:solidFill>
                <a:latin typeface="Arial" panose="020B0604020202020204" pitchFamily="34" charset="0"/>
                <a:ea typeface="MS PGothic" panose="020B0600070205080204" pitchFamily="34" charset="-128"/>
                <a:cs typeface="Arial" panose="020B0604020202020204" pitchFamily="34" charset="0"/>
              </a:rPr>
              <a:t>3.  In a </a:t>
            </a:r>
            <a:r>
              <a:rPr lang="en-US" altLang="en-US" sz="1600" b="1">
                <a:solidFill>
                  <a:srgbClr val="C70205"/>
                </a:solidFill>
                <a:latin typeface="Arial" panose="020B0604020202020204" pitchFamily="34" charset="0"/>
                <a:ea typeface="MS PGothic" panose="020B0600070205080204" pitchFamily="34" charset="-128"/>
                <a:cs typeface="Arial" panose="020B0604020202020204" pitchFamily="34" charset="0"/>
              </a:rPr>
              <a:t>“</a:t>
            </a:r>
            <a:r>
              <a:rPr lang="en-US" altLang="ja-JP" sz="1600" b="1" u="sng">
                <a:solidFill>
                  <a:srgbClr val="C70205"/>
                </a:solidFill>
                <a:latin typeface="Arial" panose="020B0604020202020204" pitchFamily="34" charset="0"/>
                <a:ea typeface="MS PGothic" panose="020B0600070205080204" pitchFamily="34" charset="-128"/>
                <a:cs typeface="Arial" panose="020B0604020202020204" pitchFamily="34" charset="0"/>
              </a:rPr>
              <a:t>controlled experiment</a:t>
            </a:r>
            <a:r>
              <a:rPr lang="en-US" altLang="en-US" sz="1600" b="1">
                <a:solidFill>
                  <a:srgbClr val="C70205"/>
                </a:solidFill>
                <a:latin typeface="Arial" panose="020B0604020202020204" pitchFamily="34" charset="0"/>
                <a:ea typeface="MS PGothic" panose="020B0600070205080204" pitchFamily="34" charset="-128"/>
                <a:cs typeface="Arial" panose="020B0604020202020204" pitchFamily="34" charset="0"/>
              </a:rPr>
              <a:t>”</a:t>
            </a:r>
            <a:r>
              <a:rPr lang="en-US" altLang="ja-JP" sz="1600" b="1">
                <a:solidFill>
                  <a:srgbClr val="C70205"/>
                </a:solidFill>
                <a:latin typeface="Arial" panose="020B0604020202020204" pitchFamily="34" charset="0"/>
                <a:ea typeface="MS PGothic" panose="020B0600070205080204" pitchFamily="34" charset="-128"/>
                <a:cs typeface="Arial" panose="020B0604020202020204" pitchFamily="34" charset="0"/>
              </a:rPr>
              <a:t> </a:t>
            </a:r>
            <a:r>
              <a:rPr lang="en-US" altLang="ja-JP" sz="1600">
                <a:solidFill>
                  <a:prstClr val="black"/>
                </a:solidFill>
                <a:latin typeface="Arial" panose="020B0604020202020204" pitchFamily="34" charset="0"/>
                <a:ea typeface="MS PGothic" panose="020B0600070205080204" pitchFamily="34" charset="-128"/>
                <a:cs typeface="Arial" panose="020B0604020202020204" pitchFamily="34" charset="0"/>
              </a:rPr>
              <a:t>only one variable is changed at a time.  All other variables should be unchanged or </a:t>
            </a:r>
            <a:r>
              <a:rPr lang="en-US" altLang="en-US" sz="1600">
                <a:solidFill>
                  <a:prstClr val="black"/>
                </a:solidFill>
                <a:latin typeface="Arial" panose="020B0604020202020204" pitchFamily="34" charset="0"/>
                <a:ea typeface="MS PGothic" panose="020B0600070205080204" pitchFamily="34" charset="-128"/>
                <a:cs typeface="Arial" panose="020B0604020202020204" pitchFamily="34" charset="0"/>
              </a:rPr>
              <a:t>“</a:t>
            </a:r>
            <a:r>
              <a:rPr lang="en-US" altLang="ja-JP" sz="1600">
                <a:solidFill>
                  <a:prstClr val="black"/>
                </a:solidFill>
                <a:latin typeface="Arial" panose="020B0604020202020204" pitchFamily="34" charset="0"/>
                <a:ea typeface="MS PGothic" panose="020B0600070205080204" pitchFamily="34" charset="-128"/>
                <a:cs typeface="Arial" panose="020B0604020202020204" pitchFamily="34" charset="0"/>
              </a:rPr>
              <a:t>controlled.</a:t>
            </a:r>
            <a:r>
              <a:rPr lang="en-US" altLang="en-US" sz="1600">
                <a:solidFill>
                  <a:prstClr val="black"/>
                </a:solidFill>
                <a:latin typeface="Arial" panose="020B0604020202020204" pitchFamily="34" charset="0"/>
                <a:ea typeface="MS PGothic" panose="020B0600070205080204" pitchFamily="34" charset="-128"/>
                <a:cs typeface="Arial" panose="020B0604020202020204" pitchFamily="34" charset="0"/>
              </a:rPr>
              <a:t>”</a:t>
            </a:r>
            <a:endParaRPr lang="en-US" altLang="ja-JP" sz="1600">
              <a:solidFill>
                <a:prstClr val="black"/>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endParaRPr lang="en-US" altLang="en-US" sz="16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extBox 7">
            <a:extLst>
              <a:ext uri="{FF2B5EF4-FFF2-40B4-BE49-F238E27FC236}">
                <a16:creationId xmlns:a16="http://schemas.microsoft.com/office/drawing/2014/main" id="{D8FE8B44-20F4-C3AD-A90E-500DB7954B0A}"/>
              </a:ext>
            </a:extLst>
          </p:cNvPr>
          <p:cNvSpPr txBox="1">
            <a:spLocks noChangeArrowheads="1"/>
          </p:cNvSpPr>
          <p:nvPr/>
        </p:nvSpPr>
        <p:spPr bwMode="auto">
          <a:xfrm>
            <a:off x="1522412" y="3962401"/>
            <a:ext cx="91440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4163" indent="-284163">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a:solidFill>
                  <a:prstClr val="black"/>
                </a:solidFill>
                <a:latin typeface="Arial" panose="020B0604020202020204" pitchFamily="34" charset="0"/>
                <a:ea typeface="MS PGothic" panose="020B0600070205080204" pitchFamily="34" charset="-128"/>
                <a:cs typeface="Arial" panose="020B0604020202020204" pitchFamily="34" charset="0"/>
              </a:rPr>
              <a:t>4.  An experiment is based on the comparison between a _____________ with an __________________.</a:t>
            </a:r>
          </a:p>
          <a:p>
            <a:pPr>
              <a:spcBef>
                <a:spcPct val="0"/>
              </a:spcBef>
              <a:buClrTx/>
              <a:buSzTx/>
              <a:buNone/>
            </a:pPr>
            <a:endParaRPr lang="en-US" altLang="en-US">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9" name="TextBox 8">
            <a:extLst>
              <a:ext uri="{FF2B5EF4-FFF2-40B4-BE49-F238E27FC236}">
                <a16:creationId xmlns:a16="http://schemas.microsoft.com/office/drawing/2014/main" id="{67115ACF-19F9-FFC3-EBA1-C3DC1F44997B}"/>
              </a:ext>
            </a:extLst>
          </p:cNvPr>
          <p:cNvSpPr txBox="1">
            <a:spLocks noChangeArrowheads="1"/>
          </p:cNvSpPr>
          <p:nvPr/>
        </p:nvSpPr>
        <p:spPr bwMode="auto">
          <a:xfrm>
            <a:off x="7389812" y="3962400"/>
            <a:ext cx="2514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b="1">
                <a:solidFill>
                  <a:srgbClr val="C70205"/>
                </a:solidFill>
                <a:latin typeface="Arial" panose="020B0604020202020204" pitchFamily="34" charset="0"/>
                <a:ea typeface="MS PGothic" panose="020B0600070205080204" pitchFamily="34" charset="-128"/>
                <a:cs typeface="Arial" panose="020B0604020202020204" pitchFamily="34" charset="0"/>
              </a:rPr>
              <a:t>control group</a:t>
            </a:r>
          </a:p>
        </p:txBody>
      </p:sp>
      <p:sp>
        <p:nvSpPr>
          <p:cNvPr id="10" name="TextBox 9">
            <a:extLst>
              <a:ext uri="{FF2B5EF4-FFF2-40B4-BE49-F238E27FC236}">
                <a16:creationId xmlns:a16="http://schemas.microsoft.com/office/drawing/2014/main" id="{B9411955-2173-EC87-F2B2-7EC3D1EAE611}"/>
              </a:ext>
            </a:extLst>
          </p:cNvPr>
          <p:cNvSpPr txBox="1">
            <a:spLocks noChangeArrowheads="1"/>
          </p:cNvSpPr>
          <p:nvPr/>
        </p:nvSpPr>
        <p:spPr bwMode="auto">
          <a:xfrm>
            <a:off x="1846262" y="4232275"/>
            <a:ext cx="2895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b="1">
                <a:solidFill>
                  <a:srgbClr val="C70205"/>
                </a:solidFill>
                <a:latin typeface="Arial" panose="020B0604020202020204" pitchFamily="34" charset="0"/>
                <a:ea typeface="MS PGothic" panose="020B0600070205080204" pitchFamily="34" charset="-128"/>
                <a:cs typeface="Arial" panose="020B0604020202020204" pitchFamily="34" charset="0"/>
              </a:rPr>
              <a:t>experimental group</a:t>
            </a:r>
          </a:p>
        </p:txBody>
      </p:sp>
      <p:sp>
        <p:nvSpPr>
          <p:cNvPr id="11" name="TextBox 10">
            <a:extLst>
              <a:ext uri="{FF2B5EF4-FFF2-40B4-BE49-F238E27FC236}">
                <a16:creationId xmlns:a16="http://schemas.microsoft.com/office/drawing/2014/main" id="{9A6CF231-C86B-BAC3-DC68-27A3FF7DD1CA}"/>
              </a:ext>
            </a:extLst>
          </p:cNvPr>
          <p:cNvSpPr txBox="1">
            <a:spLocks noChangeArrowheads="1"/>
          </p:cNvSpPr>
          <p:nvPr/>
        </p:nvSpPr>
        <p:spPr bwMode="auto">
          <a:xfrm>
            <a:off x="2513012" y="4648200"/>
            <a:ext cx="6858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8138" indent="-338138">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a:solidFill>
                  <a:prstClr val="black"/>
                </a:solidFill>
                <a:latin typeface="Arial" panose="020B0604020202020204" pitchFamily="34" charset="0"/>
                <a:ea typeface="MS PGothic" panose="020B0600070205080204" pitchFamily="34" charset="-128"/>
                <a:cs typeface="Arial" panose="020B0604020202020204" pitchFamily="34" charset="0"/>
              </a:rPr>
              <a:t>a)  These two groups are identical except for one factor.</a:t>
            </a:r>
          </a:p>
          <a:p>
            <a:pPr>
              <a:spcBef>
                <a:spcPct val="0"/>
              </a:spcBef>
              <a:buClrTx/>
              <a:buSzTx/>
              <a:buNone/>
            </a:pPr>
            <a:r>
              <a:rPr lang="en-US" altLang="en-US">
                <a:solidFill>
                  <a:prstClr val="black"/>
                </a:solidFill>
                <a:latin typeface="Arial" panose="020B0604020202020204" pitchFamily="34" charset="0"/>
                <a:ea typeface="MS PGothic" panose="020B0600070205080204" pitchFamily="34" charset="-128"/>
                <a:cs typeface="Arial" panose="020B0604020202020204" pitchFamily="34" charset="0"/>
              </a:rPr>
              <a:t>b)  The control group serves as the comparison.  It is the same as the experiment group, except that the one variable that is being tested is removed.</a:t>
            </a:r>
          </a:p>
          <a:p>
            <a:pPr>
              <a:spcBef>
                <a:spcPct val="0"/>
              </a:spcBef>
              <a:buClrTx/>
              <a:buSzTx/>
              <a:buNone/>
            </a:pPr>
            <a:r>
              <a:rPr lang="en-US" altLang="en-US">
                <a:solidFill>
                  <a:prstClr val="black"/>
                </a:solidFill>
                <a:latin typeface="Arial" panose="020B0604020202020204" pitchFamily="34" charset="0"/>
                <a:ea typeface="MS PGothic" panose="020B0600070205080204" pitchFamily="34" charset="-128"/>
                <a:cs typeface="Arial" panose="020B0604020202020204" pitchFamily="34" charset="0"/>
              </a:rPr>
              <a:t>c)  The experimental group shows the effect of the variable that is being tested.</a:t>
            </a:r>
          </a:p>
          <a:p>
            <a:pPr>
              <a:spcBef>
                <a:spcPct val="0"/>
              </a:spcBef>
              <a:buClrTx/>
              <a:buSzTx/>
              <a:buNone/>
            </a:pPr>
            <a:endParaRPr lang="en-US" altLang="en-US">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pic>
        <p:nvPicPr>
          <p:cNvPr id="93194" name="Picture 11" descr="MC900287501.WMF">
            <a:extLst>
              <a:ext uri="{FF2B5EF4-FFF2-40B4-BE49-F238E27FC236}">
                <a16:creationId xmlns:a16="http://schemas.microsoft.com/office/drawing/2014/main" id="{4C77322A-8921-F799-C3D1-DD18055613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2" y="169863"/>
            <a:ext cx="19812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3"/>
                                        </p:tgtEl>
                                        <p:attrNameLst>
                                          <p:attrName>style.visibility</p:attrName>
                                        </p:attrNameLst>
                                      </p:cBhvr>
                                      <p:to>
                                        <p:strVal val="visible"/>
                                      </p:to>
                                    </p:set>
                                    <p:anim calcmode="discrete" valueType="clr">
                                      <p:cBhvr override="childStyle">
                                        <p:cTn id="7" dur="80"/>
                                        <p:tgtEl>
                                          <p:spTgt spid="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3"/>
                                        </p:tgtEl>
                                        <p:attrNameLst>
                                          <p:attrName>fillcolor</p:attrName>
                                        </p:attrNameLst>
                                      </p:cBhvr>
                                      <p:tavLst>
                                        <p:tav tm="0">
                                          <p:val>
                                            <p:clrVal>
                                              <a:schemeClr val="accent2"/>
                                            </p:clrVal>
                                          </p:val>
                                        </p:tav>
                                        <p:tav tm="50000">
                                          <p:val>
                                            <p:clrVal>
                                              <a:schemeClr val="hlink"/>
                                            </p:clrVal>
                                          </p:val>
                                        </p:tav>
                                      </p:tavLst>
                                    </p:anim>
                                    <p:set>
                                      <p:cBhvr>
                                        <p:cTn id="9" dur="80"/>
                                        <p:tgtEl>
                                          <p:spTgt spid="3"/>
                                        </p:tgtEl>
                                        <p:attrNameLst>
                                          <p:attrName>fill.type</p:attrName>
                                        </p:attrNameLst>
                                      </p:cBhvr>
                                      <p:to>
                                        <p:strVal val="solid"/>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nodeType="clickPar">
                      <p:stCondLst>
                        <p:cond delay="indefinite"/>
                      </p:stCondLst>
                      <p:childTnLst>
                        <p:par>
                          <p:cTn id="19" fill="hold" nodeType="withGroup">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nodeType="withGroup">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childTnLst>
                                </p:cTn>
                              </p:par>
                            </p:childTnLst>
                          </p:cTn>
                        </p:par>
                      </p:childTnLst>
                    </p:cTn>
                  </p:par>
                  <p:par>
                    <p:cTn id="30" fill="hold" nodeType="clickPar">
                      <p:stCondLst>
                        <p:cond delay="indefinite"/>
                      </p:stCondLst>
                      <p:childTnLst>
                        <p:par>
                          <p:cTn id="31" fill="hold" nodeType="withGroup">
                            <p:stCondLst>
                              <p:cond delay="0"/>
                            </p:stCondLst>
                            <p:childTnLst>
                              <p:par>
                                <p:cTn id="32" presetID="37"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1000"/>
                                        <p:tgtEl>
                                          <p:spTgt spid="10"/>
                                        </p:tgtEl>
                                      </p:cBhvr>
                                    </p:animEffect>
                                    <p:anim calcmode="lin" valueType="num">
                                      <p:cBhvr>
                                        <p:cTn id="35" dur="1000" fill="hold"/>
                                        <p:tgtEl>
                                          <p:spTgt spid="10"/>
                                        </p:tgtEl>
                                        <p:attrNameLst>
                                          <p:attrName>ppt_x</p:attrName>
                                        </p:attrNameLst>
                                      </p:cBhvr>
                                      <p:tavLst>
                                        <p:tav tm="0">
                                          <p:val>
                                            <p:strVal val="#ppt_x"/>
                                          </p:val>
                                        </p:tav>
                                        <p:tav tm="100000">
                                          <p:val>
                                            <p:strVal val="#ppt_x"/>
                                          </p:val>
                                        </p:tav>
                                      </p:tavLst>
                                    </p:anim>
                                    <p:anim calcmode="lin" valueType="num">
                                      <p:cBhvr>
                                        <p:cTn id="36" dur="900" decel="100000" fill="hold"/>
                                        <p:tgtEl>
                                          <p:spTgt spid="10"/>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46" fill="hold" nodeType="clickPar">
                      <p:stCondLst>
                        <p:cond delay="indefinite"/>
                      </p:stCondLst>
                      <p:childTnLst>
                        <p:par>
                          <p:cTn id="47" fill="hold" nodeType="withGroup">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P spid="9" grpId="0"/>
      <p:bldP spid="10" grpId="0"/>
      <p:bldP spid="1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BA6CB-30CC-7828-A2ED-718C73ACFE96}"/>
              </a:ext>
            </a:extLst>
          </p:cNvPr>
          <p:cNvSpPr>
            <a:spLocks noGrp="1"/>
          </p:cNvSpPr>
          <p:nvPr>
            <p:ph type="title"/>
          </p:nvPr>
        </p:nvSpPr>
        <p:spPr>
          <a:xfrm>
            <a:off x="2663826" y="304800"/>
            <a:ext cx="6861175" cy="1809750"/>
          </a:xfrm>
        </p:spPr>
        <p:txBody>
          <a:bodyPr rtlCol="0">
            <a:normAutofit fontScale="90000"/>
          </a:bodyPr>
          <a:lstStyle/>
          <a:p>
            <a:pPr eaLnBrk="1" fontAlgn="auto" hangingPunct="1">
              <a:spcAft>
                <a:spcPts val="0"/>
              </a:spcAft>
              <a:defRPr/>
            </a:pPr>
            <a:r>
              <a:rPr lang="en-US" b="1" dirty="0"/>
              <a:t>For an experiment to be valid, it should contain a control setup, a variable, and an experimental setup</a:t>
            </a:r>
          </a:p>
        </p:txBody>
      </p:sp>
      <p:sp>
        <p:nvSpPr>
          <p:cNvPr id="3" name="Content Placeholder 2">
            <a:extLst>
              <a:ext uri="{FF2B5EF4-FFF2-40B4-BE49-F238E27FC236}">
                <a16:creationId xmlns:a16="http://schemas.microsoft.com/office/drawing/2014/main" id="{31DFB16C-73AD-8503-4795-6A460AC78EDE}"/>
              </a:ext>
            </a:extLst>
          </p:cNvPr>
          <p:cNvSpPr>
            <a:spLocks noGrp="1"/>
          </p:cNvSpPr>
          <p:nvPr>
            <p:ph idx="1"/>
          </p:nvPr>
        </p:nvSpPr>
        <p:spPr>
          <a:xfrm>
            <a:off x="2132013" y="2438400"/>
            <a:ext cx="6348413" cy="3881438"/>
          </a:xfrm>
        </p:spPr>
        <p:txBody>
          <a:bodyPr rtlCol="0">
            <a:noAutofit/>
          </a:bodyPr>
          <a:lstStyle/>
          <a:p>
            <a:pPr eaLnBrk="1" fontAlgn="auto" hangingPunct="1">
              <a:spcAft>
                <a:spcPts val="0"/>
              </a:spcAft>
              <a:buFont typeface="Wingdings 3" charset="2"/>
              <a:buChar char=""/>
              <a:defRPr/>
            </a:pPr>
            <a:r>
              <a:rPr lang="en-US" sz="2401" b="1" i="1" u="sng" dirty="0">
                <a:solidFill>
                  <a:schemeClr val="tx1">
                    <a:lumMod val="75000"/>
                    <a:lumOff val="25000"/>
                  </a:schemeClr>
                </a:solidFill>
              </a:rPr>
              <a:t>Control setup</a:t>
            </a:r>
            <a:r>
              <a:rPr lang="en-US" sz="2401" dirty="0">
                <a:solidFill>
                  <a:schemeClr val="tx1">
                    <a:lumMod val="75000"/>
                    <a:lumOff val="25000"/>
                  </a:schemeClr>
                </a:solidFill>
              </a:rPr>
              <a:t>:  The part of the experiment that does not contain the variable</a:t>
            </a:r>
          </a:p>
          <a:p>
            <a:pPr eaLnBrk="1" fontAlgn="auto" hangingPunct="1">
              <a:spcAft>
                <a:spcPts val="0"/>
              </a:spcAft>
              <a:buFont typeface="Wingdings 3" charset="2"/>
              <a:buChar char=""/>
              <a:defRPr/>
            </a:pPr>
            <a:r>
              <a:rPr lang="en-US" sz="2401" b="1" i="1" u="sng" dirty="0">
                <a:solidFill>
                  <a:schemeClr val="tx1">
                    <a:lumMod val="75000"/>
                    <a:lumOff val="25000"/>
                  </a:schemeClr>
                </a:solidFill>
              </a:rPr>
              <a:t>Experimental setup</a:t>
            </a:r>
            <a:r>
              <a:rPr lang="en-US" sz="2401" dirty="0">
                <a:solidFill>
                  <a:schemeClr val="tx1">
                    <a:lumMod val="75000"/>
                    <a:lumOff val="25000"/>
                  </a:schemeClr>
                </a:solidFill>
              </a:rPr>
              <a:t>: the part of the experiment that does contain the variable</a:t>
            </a:r>
          </a:p>
          <a:p>
            <a:pPr eaLnBrk="1" fontAlgn="auto" hangingPunct="1">
              <a:spcAft>
                <a:spcPts val="0"/>
              </a:spcAft>
              <a:buFont typeface="Wingdings 3" charset="2"/>
              <a:buChar char=""/>
              <a:defRPr/>
            </a:pPr>
            <a:r>
              <a:rPr lang="en-US" sz="2401" b="1" i="1" u="sng" dirty="0">
                <a:solidFill>
                  <a:schemeClr val="tx1">
                    <a:lumMod val="75000"/>
                    <a:lumOff val="25000"/>
                  </a:schemeClr>
                </a:solidFill>
              </a:rPr>
              <a:t>Variable:</a:t>
            </a:r>
            <a:r>
              <a:rPr lang="en-US" sz="2401" dirty="0">
                <a:solidFill>
                  <a:schemeClr val="tx1">
                    <a:lumMod val="75000"/>
                    <a:lumOff val="25000"/>
                  </a:schemeClr>
                </a:solidFill>
              </a:rPr>
              <a:t> the single factor that is isolated and tested</a:t>
            </a:r>
          </a:p>
          <a:p>
            <a:pPr eaLnBrk="1" fontAlgn="auto" hangingPunct="1">
              <a:spcAft>
                <a:spcPts val="0"/>
              </a:spcAft>
              <a:buFont typeface="Wingdings 3" charset="2"/>
              <a:buChar char=""/>
              <a:defRPr/>
            </a:pPr>
            <a:r>
              <a:rPr lang="en-US" sz="2401" b="1" i="1" dirty="0">
                <a:solidFill>
                  <a:schemeClr val="tx1">
                    <a:lumMod val="75000"/>
                    <a:lumOff val="25000"/>
                  </a:schemeClr>
                </a:solidFill>
              </a:rPr>
              <a:t>A valid experiment contains only one variable ,</a:t>
            </a:r>
          </a:p>
        </p:txBody>
      </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a:extLst>
              <a:ext uri="{FF2B5EF4-FFF2-40B4-BE49-F238E27FC236}">
                <a16:creationId xmlns:a16="http://schemas.microsoft.com/office/drawing/2014/main" id="{3D408A66-CCCF-57E8-E569-2649DE83F3A6}"/>
              </a:ext>
            </a:extLst>
          </p:cNvPr>
          <p:cNvSpPr>
            <a:spLocks noGrp="1"/>
          </p:cNvSpPr>
          <p:nvPr>
            <p:ph type="title"/>
          </p:nvPr>
        </p:nvSpPr>
        <p:spPr/>
        <p:txBody>
          <a:bodyPr/>
          <a:lstStyle/>
          <a:p>
            <a:pPr eaLnBrk="1" hangingPunct="1"/>
            <a:endParaRPr lang="en-US" altLang="en-US"/>
          </a:p>
        </p:txBody>
      </p:sp>
      <p:pic>
        <p:nvPicPr>
          <p:cNvPr id="95235" name="Content Placeholder 3">
            <a:extLst>
              <a:ext uri="{FF2B5EF4-FFF2-40B4-BE49-F238E27FC236}">
                <a16:creationId xmlns:a16="http://schemas.microsoft.com/office/drawing/2014/main" id="{BBF8BECC-F7AD-4FC2-64EC-0086977AD6D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949575" y="831850"/>
            <a:ext cx="4976812" cy="5124450"/>
          </a:xfrm>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A102D-A8B3-94B6-37F3-429D0B0E9DE5}"/>
              </a:ext>
            </a:extLst>
          </p:cNvPr>
          <p:cNvSpPr>
            <a:spLocks noGrp="1"/>
          </p:cNvSpPr>
          <p:nvPr>
            <p:ph type="title"/>
          </p:nvPr>
        </p:nvSpPr>
        <p:spPr/>
        <p:txBody>
          <a:bodyPr/>
          <a:lstStyle/>
          <a:p>
            <a:r>
              <a:rPr lang="en-US" b="1" i="0" u="none" strike="noStrike" dirty="0">
                <a:solidFill>
                  <a:srgbClr val="FF0000"/>
                </a:solidFill>
                <a:effectLst/>
                <a:latin typeface="Roboto" panose="02000000000000000000" pitchFamily="2" charset="0"/>
                <a:hlinkClick r:id="rId2">
                  <a:extLst>
                    <a:ext uri="{A12FA001-AC4F-418D-AE19-62706E023703}">
                      <ahyp:hlinkClr xmlns:ahyp="http://schemas.microsoft.com/office/drawing/2018/hyperlinkcolor" val="tx"/>
                    </a:ext>
                  </a:extLst>
                </a:hlinkClick>
              </a:rPr>
              <a:t>Matthew 7:24-27</a:t>
            </a:r>
            <a:endParaRPr lang="en-US" b="1" dirty="0">
              <a:solidFill>
                <a:srgbClr val="FF0000"/>
              </a:solidFill>
            </a:endParaRPr>
          </a:p>
        </p:txBody>
      </p:sp>
      <p:sp>
        <p:nvSpPr>
          <p:cNvPr id="3" name="Content Placeholder 2">
            <a:extLst>
              <a:ext uri="{FF2B5EF4-FFF2-40B4-BE49-F238E27FC236}">
                <a16:creationId xmlns:a16="http://schemas.microsoft.com/office/drawing/2014/main" id="{C4FF7DAA-C03D-A5EA-5C16-E640DF408256}"/>
              </a:ext>
            </a:extLst>
          </p:cNvPr>
          <p:cNvSpPr>
            <a:spLocks noGrp="1"/>
          </p:cNvSpPr>
          <p:nvPr>
            <p:ph idx="1"/>
          </p:nvPr>
        </p:nvSpPr>
        <p:spPr/>
        <p:txBody>
          <a:bodyPr/>
          <a:lstStyle/>
          <a:p>
            <a:r>
              <a:rPr lang="en-US" b="0" i="0" dirty="0">
                <a:solidFill>
                  <a:srgbClr val="101518"/>
                </a:solidFill>
                <a:effectLst/>
                <a:latin typeface="Roboto" panose="02000000000000000000" pitchFamily="2" charset="0"/>
              </a:rPr>
              <a:t> “Anyone who listens to my teaching and follows it is wise, like a person who builds a house on solid rock. 25 Though the rain comes in torrents and the floodwaters rise and the winds beat against that house, it won’t collapse because it is built on bedrock. 26 But anyone who hears my teaching and doesn’t obey it is foolish, like a person who builds a house on sand. 27 When the rains and floods come and the winds beat against that house, it will collapse with a mighty crash.”</a:t>
            </a:r>
          </a:p>
          <a:p>
            <a:endParaRPr lang="en-US" dirty="0">
              <a:solidFill>
                <a:srgbClr val="101518"/>
              </a:solidFill>
              <a:latin typeface="Roboto" panose="02000000000000000000" pitchFamily="2" charset="0"/>
            </a:endParaRPr>
          </a:p>
          <a:p>
            <a:r>
              <a:rPr lang="en-US" b="0" i="0" dirty="0">
                <a:solidFill>
                  <a:srgbClr val="000000"/>
                </a:solidFill>
                <a:effectLst/>
                <a:latin typeface="Instrument Sans"/>
              </a:rPr>
              <a:t>If we build on the Rock (Jesus), our lives will withstand every storm of life, and our success in science will be </a:t>
            </a:r>
            <a:endParaRPr lang="en-US" dirty="0"/>
          </a:p>
        </p:txBody>
      </p:sp>
    </p:spTree>
    <p:extLst>
      <p:ext uri="{BB962C8B-B14F-4D97-AF65-F5344CB8AC3E}">
        <p14:creationId xmlns:p14="http://schemas.microsoft.com/office/powerpoint/2010/main" val="567444377"/>
      </p:ext>
    </p:extLst>
  </p:cSld>
  <p:clrMapOvr>
    <a:masterClrMapping/>
  </p:clrMapOvr>
  <p:transition spd="slow">
    <p:split orient="vert"/>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le 1">
            <a:extLst>
              <a:ext uri="{FF2B5EF4-FFF2-40B4-BE49-F238E27FC236}">
                <a16:creationId xmlns:a16="http://schemas.microsoft.com/office/drawing/2014/main" id="{F42952A2-53B4-3B8F-CBEF-7CD2BB57D11F}"/>
              </a:ext>
            </a:extLst>
          </p:cNvPr>
          <p:cNvSpPr>
            <a:spLocks noGrp="1"/>
          </p:cNvSpPr>
          <p:nvPr>
            <p:ph type="title" idx="4294967295"/>
          </p:nvPr>
        </p:nvSpPr>
        <p:spPr>
          <a:xfrm>
            <a:off x="2663826" y="190500"/>
            <a:ext cx="6861175" cy="1333500"/>
          </a:xfrm>
        </p:spPr>
        <p:txBody>
          <a:bodyPr anchor="b"/>
          <a:lstStyle/>
          <a:p>
            <a:r>
              <a:rPr lang="en-US" altLang="en-US" sz="3200">
                <a:solidFill>
                  <a:srgbClr val="FF0000"/>
                </a:solidFill>
              </a:rPr>
              <a:t>both beakers are same size, same amount of water, identical thermometers, beaker </a:t>
            </a:r>
            <a:br>
              <a:rPr lang="en-US" altLang="en-US" sz="3200">
                <a:solidFill>
                  <a:srgbClr val="FF0000"/>
                </a:solidFill>
              </a:rPr>
            </a:br>
            <a:r>
              <a:rPr lang="en-US" altLang="en-US" sz="3200">
                <a:solidFill>
                  <a:srgbClr val="FF0000"/>
                </a:solidFill>
              </a:rPr>
              <a:t>a has antifreeze added to it</a:t>
            </a:r>
            <a:endParaRPr lang="en-US" altLang="en-US" sz="3200"/>
          </a:p>
        </p:txBody>
      </p:sp>
      <p:sp>
        <p:nvSpPr>
          <p:cNvPr id="96259" name="Content Placeholder 2">
            <a:extLst>
              <a:ext uri="{FF2B5EF4-FFF2-40B4-BE49-F238E27FC236}">
                <a16:creationId xmlns:a16="http://schemas.microsoft.com/office/drawing/2014/main" id="{EFBC36F6-42AE-6625-9030-42AB67AF2A44}"/>
              </a:ext>
            </a:extLst>
          </p:cNvPr>
          <p:cNvSpPr>
            <a:spLocks noGrp="1"/>
          </p:cNvSpPr>
          <p:nvPr>
            <p:ph idx="4294967295"/>
          </p:nvPr>
        </p:nvSpPr>
        <p:spPr/>
        <p:txBody>
          <a:bodyPr/>
          <a:lstStyle/>
          <a:p>
            <a:pPr marL="273050" indent="-273050" defTabSz="914400"/>
            <a:r>
              <a:rPr lang="en-US" altLang="en-US"/>
              <a:t>What is the variable in the experiment?</a:t>
            </a:r>
          </a:p>
          <a:p>
            <a:pPr marL="273050" indent="-273050" defTabSz="914400"/>
            <a:r>
              <a:rPr lang="en-US" altLang="en-US"/>
              <a:t>What is the control setup?</a:t>
            </a:r>
          </a:p>
          <a:p>
            <a:pPr marL="273050" indent="-273050" defTabSz="914400"/>
            <a:r>
              <a:rPr lang="en-US" altLang="en-US"/>
              <a:t>What is the experimental setup?</a:t>
            </a:r>
          </a:p>
          <a:p>
            <a:pPr marL="273050" indent="-273050" defTabSz="914400"/>
            <a:r>
              <a:rPr lang="en-US" altLang="en-US" sz="2000" b="1"/>
              <a:t>Beaker A                                                                          Beaker B</a:t>
            </a:r>
          </a:p>
        </p:txBody>
      </p:sp>
      <p:pic>
        <p:nvPicPr>
          <p:cNvPr id="96260" name="Picture 3">
            <a:extLst>
              <a:ext uri="{FF2B5EF4-FFF2-40B4-BE49-F238E27FC236}">
                <a16:creationId xmlns:a16="http://schemas.microsoft.com/office/drawing/2014/main" id="{53788E81-1096-CECC-745C-1E8BB9B3330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35275" y="4251325"/>
            <a:ext cx="1484312" cy="261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6261" name="Picture 4">
            <a:extLst>
              <a:ext uri="{FF2B5EF4-FFF2-40B4-BE49-F238E27FC236}">
                <a16:creationId xmlns:a16="http://schemas.microsoft.com/office/drawing/2014/main" id="{C04C5CAB-8808-ADCF-DFFA-1DB34680BE5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94612" y="4114800"/>
            <a:ext cx="155575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2" name="Picture 1">
            <a:extLst>
              <a:ext uri="{FF2B5EF4-FFF2-40B4-BE49-F238E27FC236}">
                <a16:creationId xmlns:a16="http://schemas.microsoft.com/office/drawing/2014/main" id="{F1C879E4-111D-0EA4-8822-DE5DC2156EB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Title 1">
            <a:extLst>
              <a:ext uri="{FF2B5EF4-FFF2-40B4-BE49-F238E27FC236}">
                <a16:creationId xmlns:a16="http://schemas.microsoft.com/office/drawing/2014/main" id="{38EE36C5-B813-4FA3-8470-C6938526B3C1}"/>
              </a:ext>
            </a:extLst>
          </p:cNvPr>
          <p:cNvSpPr>
            <a:spLocks noGrp="1"/>
          </p:cNvSpPr>
          <p:nvPr>
            <p:ph type="title" idx="4294967295"/>
          </p:nvPr>
        </p:nvSpPr>
        <p:spPr/>
        <p:txBody>
          <a:bodyPr anchor="b"/>
          <a:lstStyle/>
          <a:p>
            <a:endParaRPr lang="en-US" altLang="en-US"/>
          </a:p>
        </p:txBody>
      </p:sp>
      <p:pic>
        <p:nvPicPr>
          <p:cNvPr id="98307" name="Content Placeholder 3">
            <a:extLst>
              <a:ext uri="{FF2B5EF4-FFF2-40B4-BE49-F238E27FC236}">
                <a16:creationId xmlns:a16="http://schemas.microsoft.com/office/drawing/2014/main" id="{3D44BC65-AFCF-6952-FEDD-3F5B551A1593}"/>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1476374" y="-11113"/>
            <a:ext cx="9236076" cy="6894513"/>
          </a:xfrm>
        </p:spPr>
      </p:pic>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Box 2">
            <a:extLst>
              <a:ext uri="{FF2B5EF4-FFF2-40B4-BE49-F238E27FC236}">
                <a16:creationId xmlns:a16="http://schemas.microsoft.com/office/drawing/2014/main" id="{6BB8DA81-343B-9CF5-60EC-EB5A95221F34}"/>
              </a:ext>
            </a:extLst>
          </p:cNvPr>
          <p:cNvSpPr txBox="1">
            <a:spLocks noChangeArrowheads="1"/>
          </p:cNvSpPr>
          <p:nvPr/>
        </p:nvSpPr>
        <p:spPr bwMode="auto">
          <a:xfrm>
            <a:off x="5408613" y="44451"/>
            <a:ext cx="5078413"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4200">
                <a:solidFill>
                  <a:srgbClr val="FF0000"/>
                </a:solidFill>
                <a:latin typeface="Arial" panose="020B0604020202020204" pitchFamily="34" charset="0"/>
                <a:ea typeface="MS PGothic" panose="020B0600070205080204" pitchFamily="34" charset="-128"/>
                <a:cs typeface="Arial" panose="020B0604020202020204" pitchFamily="34" charset="0"/>
              </a:rPr>
              <a:t>Example:</a:t>
            </a:r>
            <a:r>
              <a:rPr lang="en-US" altLang="en-US" sz="2200">
                <a:solidFill>
                  <a:prstClr val="black"/>
                </a:solidFill>
                <a:latin typeface="Arial" panose="020B0604020202020204" pitchFamily="34" charset="0"/>
                <a:ea typeface="MS PGothic" panose="020B0600070205080204" pitchFamily="34" charset="-128"/>
                <a:cs typeface="Arial" panose="020B0604020202020204" pitchFamily="34" charset="0"/>
              </a:rPr>
              <a:t>  In order to test the effectiveness of a new vaccine, 50 volunteers are selected and divided into two groups.  One group will be the control group and the other will be the experimental group.  Both groups are given a pill to take that is identical in size, shape, color and texture.  </a:t>
            </a:r>
          </a:p>
        </p:txBody>
      </p:sp>
      <p:sp>
        <p:nvSpPr>
          <p:cNvPr id="5" name="TextBox 4">
            <a:extLst>
              <a:ext uri="{FF2B5EF4-FFF2-40B4-BE49-F238E27FC236}">
                <a16:creationId xmlns:a16="http://schemas.microsoft.com/office/drawing/2014/main" id="{8E527319-C3E0-B6CE-B60E-D5A0C0A9ABA2}"/>
              </a:ext>
            </a:extLst>
          </p:cNvPr>
          <p:cNvSpPr txBox="1">
            <a:spLocks noChangeArrowheads="1"/>
          </p:cNvSpPr>
          <p:nvPr/>
        </p:nvSpPr>
        <p:spPr bwMode="auto">
          <a:xfrm>
            <a:off x="1522412" y="3357564"/>
            <a:ext cx="4953000"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200" b="1">
                <a:solidFill>
                  <a:prstClr val="black"/>
                </a:solidFill>
                <a:latin typeface="Arial" panose="020B0604020202020204" pitchFamily="34" charset="0"/>
                <a:ea typeface="MS PGothic" panose="020B0600070205080204" pitchFamily="34" charset="-128"/>
                <a:cs typeface="Arial" panose="020B0604020202020204" pitchFamily="34" charset="0"/>
              </a:rPr>
              <a:t>Describe the control group.</a:t>
            </a:r>
          </a:p>
          <a:p>
            <a:pPr>
              <a:spcBef>
                <a:spcPct val="0"/>
              </a:spcBef>
              <a:buClrTx/>
              <a:buSzTx/>
              <a:buNone/>
            </a:pPr>
            <a:endParaRPr lang="en-US" altLang="en-US" sz="2200" b="1">
              <a:solidFill>
                <a:prstClr val="black"/>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r>
              <a:rPr lang="en-US" altLang="en-US" sz="2200" b="1">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a:lnSpc>
                <a:spcPct val="120000"/>
              </a:lnSpc>
              <a:spcBef>
                <a:spcPct val="0"/>
              </a:spcBef>
              <a:buClrTx/>
              <a:buSzTx/>
              <a:buNone/>
            </a:pPr>
            <a:r>
              <a:rPr lang="en-US" altLang="en-US" sz="2200" b="1">
                <a:solidFill>
                  <a:prstClr val="black"/>
                </a:solidFill>
                <a:latin typeface="Arial" panose="020B0604020202020204" pitchFamily="34" charset="0"/>
                <a:ea typeface="MS PGothic" panose="020B0600070205080204" pitchFamily="34" charset="-128"/>
                <a:cs typeface="Arial" panose="020B0604020202020204" pitchFamily="34" charset="0"/>
              </a:rPr>
              <a:t>Describe the experimental group.</a:t>
            </a:r>
          </a:p>
          <a:p>
            <a:pPr>
              <a:lnSpc>
                <a:spcPct val="120000"/>
              </a:lnSpc>
              <a:spcBef>
                <a:spcPct val="0"/>
              </a:spcBef>
              <a:buClrTx/>
              <a:buSzTx/>
              <a:buNone/>
            </a:pPr>
            <a:r>
              <a:rPr lang="en-US" altLang="en-US" sz="2200" b="1">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a:lnSpc>
                <a:spcPct val="120000"/>
              </a:lnSpc>
              <a:spcBef>
                <a:spcPct val="0"/>
              </a:spcBef>
              <a:buClrTx/>
              <a:buSzTx/>
              <a:buNone/>
            </a:pPr>
            <a:r>
              <a:rPr lang="en-US" altLang="en-US" sz="2200" b="1">
                <a:solidFill>
                  <a:prstClr val="black"/>
                </a:solidFill>
                <a:latin typeface="Arial" panose="020B0604020202020204" pitchFamily="34" charset="0"/>
                <a:ea typeface="MS PGothic" panose="020B0600070205080204" pitchFamily="34" charset="-128"/>
                <a:cs typeface="Arial" panose="020B0604020202020204" pitchFamily="34" charset="0"/>
              </a:rPr>
              <a:t>What variables are kept constant? </a:t>
            </a:r>
          </a:p>
          <a:p>
            <a:pPr>
              <a:lnSpc>
                <a:spcPct val="120000"/>
              </a:lnSpc>
              <a:spcBef>
                <a:spcPct val="0"/>
              </a:spcBef>
              <a:buClrTx/>
              <a:buSzTx/>
              <a:buNone/>
            </a:pPr>
            <a:r>
              <a:rPr lang="en-US" altLang="en-US" sz="2200" b="1">
                <a:solidFill>
                  <a:prstClr val="black"/>
                </a:solidFill>
                <a:latin typeface="Arial" panose="020B0604020202020204" pitchFamily="34" charset="0"/>
                <a:ea typeface="MS PGothic" panose="020B0600070205080204" pitchFamily="34" charset="-128"/>
                <a:cs typeface="Arial" panose="020B0604020202020204" pitchFamily="34" charset="0"/>
              </a:rPr>
              <a:t> </a:t>
            </a:r>
          </a:p>
          <a:p>
            <a:pPr>
              <a:lnSpc>
                <a:spcPct val="120000"/>
              </a:lnSpc>
              <a:spcBef>
                <a:spcPct val="0"/>
              </a:spcBef>
              <a:buClrTx/>
              <a:buSzTx/>
              <a:buNone/>
            </a:pPr>
            <a:r>
              <a:rPr lang="en-US" altLang="en-US" sz="2200" b="1">
                <a:solidFill>
                  <a:prstClr val="black"/>
                </a:solidFill>
                <a:latin typeface="Arial" panose="020B0604020202020204" pitchFamily="34" charset="0"/>
                <a:ea typeface="MS PGothic" panose="020B0600070205080204" pitchFamily="34" charset="-128"/>
                <a:cs typeface="Arial" panose="020B0604020202020204" pitchFamily="34" charset="0"/>
              </a:rPr>
              <a:t>What variable is being changed? </a:t>
            </a:r>
          </a:p>
        </p:txBody>
      </p:sp>
      <p:sp>
        <p:nvSpPr>
          <p:cNvPr id="6" name="TextBox 5">
            <a:extLst>
              <a:ext uri="{FF2B5EF4-FFF2-40B4-BE49-F238E27FC236}">
                <a16:creationId xmlns:a16="http://schemas.microsoft.com/office/drawing/2014/main" id="{492953D6-55B9-93A0-249A-2EB738AD5931}"/>
              </a:ext>
            </a:extLst>
          </p:cNvPr>
          <p:cNvSpPr txBox="1">
            <a:spLocks noChangeArrowheads="1"/>
          </p:cNvSpPr>
          <p:nvPr/>
        </p:nvSpPr>
        <p:spPr bwMode="auto">
          <a:xfrm>
            <a:off x="5302250" y="3413126"/>
            <a:ext cx="53641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b="1">
                <a:solidFill>
                  <a:srgbClr val="0000FF"/>
                </a:solidFill>
                <a:latin typeface="Arial" panose="020B0604020202020204" pitchFamily="34" charset="0"/>
                <a:ea typeface="MS PGothic" panose="020B0600070205080204" pitchFamily="34" charset="-128"/>
                <a:cs typeface="Arial" panose="020B0604020202020204" pitchFamily="34" charset="0"/>
              </a:rPr>
              <a:t>Even though the volunteers are given identical looking pills, the control group will not actually receive the vaccine.</a:t>
            </a:r>
          </a:p>
        </p:txBody>
      </p:sp>
      <p:sp>
        <p:nvSpPr>
          <p:cNvPr id="7" name="TextBox 6">
            <a:extLst>
              <a:ext uri="{FF2B5EF4-FFF2-40B4-BE49-F238E27FC236}">
                <a16:creationId xmlns:a16="http://schemas.microsoft.com/office/drawing/2014/main" id="{207290F2-0732-E3D7-769D-D81EFC6FAF4E}"/>
              </a:ext>
            </a:extLst>
          </p:cNvPr>
          <p:cNvSpPr txBox="1">
            <a:spLocks noChangeArrowheads="1"/>
          </p:cNvSpPr>
          <p:nvPr/>
        </p:nvSpPr>
        <p:spPr bwMode="auto">
          <a:xfrm>
            <a:off x="6094412" y="4484689"/>
            <a:ext cx="42672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b="1">
                <a:solidFill>
                  <a:srgbClr val="FF0000"/>
                </a:solidFill>
                <a:latin typeface="Arial" panose="020B0604020202020204" pitchFamily="34" charset="0"/>
                <a:ea typeface="MS PGothic" panose="020B0600070205080204" pitchFamily="34" charset="-128"/>
                <a:cs typeface="Arial" panose="020B0604020202020204" pitchFamily="34" charset="0"/>
              </a:rPr>
              <a:t>This group will receive the vaccine.</a:t>
            </a:r>
          </a:p>
        </p:txBody>
      </p:sp>
      <p:sp>
        <p:nvSpPr>
          <p:cNvPr id="8" name="TextBox 7">
            <a:extLst>
              <a:ext uri="{FF2B5EF4-FFF2-40B4-BE49-F238E27FC236}">
                <a16:creationId xmlns:a16="http://schemas.microsoft.com/office/drawing/2014/main" id="{3A01F7C0-C519-3632-A336-FA4F7C28CE55}"/>
              </a:ext>
            </a:extLst>
          </p:cNvPr>
          <p:cNvSpPr txBox="1">
            <a:spLocks noChangeArrowheads="1"/>
          </p:cNvSpPr>
          <p:nvPr/>
        </p:nvSpPr>
        <p:spPr bwMode="auto">
          <a:xfrm>
            <a:off x="6165850" y="5257801"/>
            <a:ext cx="4191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b="1">
                <a:solidFill>
                  <a:srgbClr val="0A0983"/>
                </a:solidFill>
                <a:latin typeface="Arial" panose="020B0604020202020204" pitchFamily="34" charset="0"/>
                <a:ea typeface="MS PGothic" panose="020B0600070205080204" pitchFamily="34" charset="-128"/>
                <a:cs typeface="Arial" panose="020B0604020202020204" pitchFamily="34" charset="0"/>
              </a:rPr>
              <a:t>The size, shape, color, and texture of the pill.</a:t>
            </a:r>
          </a:p>
        </p:txBody>
      </p:sp>
      <p:sp>
        <p:nvSpPr>
          <p:cNvPr id="9" name="TextBox 8">
            <a:extLst>
              <a:ext uri="{FF2B5EF4-FFF2-40B4-BE49-F238E27FC236}">
                <a16:creationId xmlns:a16="http://schemas.microsoft.com/office/drawing/2014/main" id="{EB87D408-815D-A78A-A7C8-B7EF7A1586BC}"/>
              </a:ext>
            </a:extLst>
          </p:cNvPr>
          <p:cNvSpPr txBox="1">
            <a:spLocks noChangeArrowheads="1"/>
          </p:cNvSpPr>
          <p:nvPr/>
        </p:nvSpPr>
        <p:spPr bwMode="auto">
          <a:xfrm>
            <a:off x="5975350" y="6045201"/>
            <a:ext cx="4191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b="1">
                <a:solidFill>
                  <a:srgbClr val="2BC631"/>
                </a:solidFill>
                <a:latin typeface="Arial" panose="020B0604020202020204" pitchFamily="34" charset="0"/>
                <a:ea typeface="MS PGothic" panose="020B0600070205080204" pitchFamily="34" charset="-128"/>
                <a:cs typeface="Arial" panose="020B0604020202020204" pitchFamily="34" charset="0"/>
              </a:rPr>
              <a:t>Whether or not the pill contains the vaccine.</a:t>
            </a:r>
          </a:p>
        </p:txBody>
      </p:sp>
      <p:pic>
        <p:nvPicPr>
          <p:cNvPr id="99336" name="Picture 3">
            <a:extLst>
              <a:ext uri="{FF2B5EF4-FFF2-40B4-BE49-F238E27FC236}">
                <a16:creationId xmlns:a16="http://schemas.microsoft.com/office/drawing/2014/main" id="{99F63EF7-6C8A-41CA-9EA0-BF96491249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7700" y="115888"/>
            <a:ext cx="317500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accel="50000" decel="5000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37"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900" decel="100000" fill="hold"/>
                                        <p:tgtEl>
                                          <p:spTgt spid="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 presetClass="entr" presetSubtype="4" accel="50000" decel="50000" fill="hold" grpId="0"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 calcmode="lin" valueType="num">
                                      <p:cBhvr additive="base">
                                        <p:cTn id="2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accel="50000" decel="50000" fill="hold" grpId="0" nodeType="clickEffect">
                                  <p:stCondLst>
                                    <p:cond delay="0"/>
                                  </p:stCondLst>
                                  <p:childTnLst>
                                    <p:set>
                                      <p:cBhvr>
                                        <p:cTn id="30" dur="1" fill="hold">
                                          <p:stCondLst>
                                            <p:cond delay="0"/>
                                          </p:stCondLst>
                                        </p:cTn>
                                        <p:tgtEl>
                                          <p:spTgt spid="5">
                                            <p:txEl>
                                              <p:pRg st="5" end="5"/>
                                            </p:txEl>
                                          </p:spTgt>
                                        </p:tgtEl>
                                        <p:attrNameLst>
                                          <p:attrName>style.visibility</p:attrName>
                                        </p:attrNameLst>
                                      </p:cBhvr>
                                      <p:to>
                                        <p:strVal val="visible"/>
                                      </p:to>
                                    </p:set>
                                    <p:anim calcmode="lin" valueType="num">
                                      <p:cBhvr additive="base">
                                        <p:cTn id="31"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37"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1000"/>
                                        <p:tgtEl>
                                          <p:spTgt spid="8"/>
                                        </p:tgtEl>
                                      </p:cBhvr>
                                    </p:animEffect>
                                    <p:anim calcmode="lin" valueType="num">
                                      <p:cBhvr>
                                        <p:cTn id="38" dur="1000" fill="hold"/>
                                        <p:tgtEl>
                                          <p:spTgt spid="8"/>
                                        </p:tgtEl>
                                        <p:attrNameLst>
                                          <p:attrName>ppt_x</p:attrName>
                                        </p:attrNameLst>
                                      </p:cBhvr>
                                      <p:tavLst>
                                        <p:tav tm="0">
                                          <p:val>
                                            <p:strVal val="#ppt_x"/>
                                          </p:val>
                                        </p:tav>
                                        <p:tav tm="100000">
                                          <p:val>
                                            <p:strVal val="#ppt_x"/>
                                          </p:val>
                                        </p:tav>
                                      </p:tavLst>
                                    </p:anim>
                                    <p:anim calcmode="lin" valueType="num">
                                      <p:cBhvr>
                                        <p:cTn id="39" dur="900" decel="100000" fill="hold"/>
                                        <p:tgtEl>
                                          <p:spTgt spid="8"/>
                                        </p:tgtEl>
                                        <p:attrNameLst>
                                          <p:attrName>ppt_y</p:attrName>
                                        </p:attrNameLst>
                                      </p:cBhvr>
                                      <p:tavLst>
                                        <p:tav tm="0">
                                          <p:val>
                                            <p:strVal val="#ppt_y+1"/>
                                          </p:val>
                                        </p:tav>
                                        <p:tav tm="100000">
                                          <p:val>
                                            <p:strVal val="#ppt_y-.03"/>
                                          </p:val>
                                        </p:tav>
                                      </p:tavLst>
                                    </p:anim>
                                    <p:anim calcmode="lin" valueType="num">
                                      <p:cBhvr>
                                        <p:cTn id="40"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accel="50000" decel="50000" fill="hold" grpId="0" nodeType="clickEffect">
                                  <p:stCondLst>
                                    <p:cond delay="0"/>
                                  </p:stCondLst>
                                  <p:childTnLst>
                                    <p:set>
                                      <p:cBhvr>
                                        <p:cTn id="44" dur="1" fill="hold">
                                          <p:stCondLst>
                                            <p:cond delay="0"/>
                                          </p:stCondLst>
                                        </p:cTn>
                                        <p:tgtEl>
                                          <p:spTgt spid="5">
                                            <p:txEl>
                                              <p:pRg st="7" end="7"/>
                                            </p:txEl>
                                          </p:spTgt>
                                        </p:tgtEl>
                                        <p:attrNameLst>
                                          <p:attrName>style.visibility</p:attrName>
                                        </p:attrNameLst>
                                      </p:cBhvr>
                                      <p:to>
                                        <p:strVal val="visible"/>
                                      </p:to>
                                    </p:set>
                                    <p:anim calcmode="lin" valueType="num">
                                      <p:cBhvr additive="base">
                                        <p:cTn id="45"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p:bldP spid="7" grpId="0"/>
      <p:bldP spid="8"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1" descr="MC900233087.WMF">
            <a:extLst>
              <a:ext uri="{FF2B5EF4-FFF2-40B4-BE49-F238E27FC236}">
                <a16:creationId xmlns:a16="http://schemas.microsoft.com/office/drawing/2014/main" id="{E108A30D-9CAE-E525-21D6-0A0CD36149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4114800"/>
            <a:ext cx="1639888"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55" name="Picture 2" descr="MC900300858.WMF">
            <a:extLst>
              <a:ext uri="{FF2B5EF4-FFF2-40B4-BE49-F238E27FC236}">
                <a16:creationId xmlns:a16="http://schemas.microsoft.com/office/drawing/2014/main" id="{7C2559C0-B8DD-6820-28A5-4183CC9773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57787" y="765176"/>
            <a:ext cx="1906588" cy="275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356" name="Title 3">
            <a:extLst>
              <a:ext uri="{FF2B5EF4-FFF2-40B4-BE49-F238E27FC236}">
                <a16:creationId xmlns:a16="http://schemas.microsoft.com/office/drawing/2014/main" id="{88C6CC2F-3CA7-DCE9-D8CC-B0A394AF2626}"/>
              </a:ext>
            </a:extLst>
          </p:cNvPr>
          <p:cNvSpPr>
            <a:spLocks noGrp="1"/>
          </p:cNvSpPr>
          <p:nvPr>
            <p:ph type="title"/>
          </p:nvPr>
        </p:nvSpPr>
        <p:spPr>
          <a:xfrm>
            <a:off x="1979612" y="1"/>
            <a:ext cx="8229600" cy="563563"/>
          </a:xfrm>
        </p:spPr>
        <p:txBody>
          <a:bodyPr/>
          <a:lstStyle/>
          <a:p>
            <a:r>
              <a:rPr lang="en-US" altLang="en-US" sz="3200">
                <a:latin typeface="Arial" panose="020B0604020202020204" pitchFamily="34" charset="0"/>
                <a:ea typeface="MS PGothic" panose="020B0600070205080204" pitchFamily="34" charset="-128"/>
              </a:rPr>
              <a:t>There are two variables in an experiment:</a:t>
            </a:r>
          </a:p>
        </p:txBody>
      </p:sp>
      <p:sp>
        <p:nvSpPr>
          <p:cNvPr id="5" name="TextBox 4">
            <a:extLst>
              <a:ext uri="{FF2B5EF4-FFF2-40B4-BE49-F238E27FC236}">
                <a16:creationId xmlns:a16="http://schemas.microsoft.com/office/drawing/2014/main" id="{1237DF8C-7005-9190-DA9F-2B2CD93F9220}"/>
              </a:ext>
            </a:extLst>
          </p:cNvPr>
          <p:cNvSpPr txBox="1"/>
          <p:nvPr/>
        </p:nvSpPr>
        <p:spPr>
          <a:xfrm>
            <a:off x="1751012" y="914400"/>
            <a:ext cx="3124200" cy="2400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marL="404813" indent="-404813"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2500">
                <a:solidFill>
                  <a:srgbClr val="222268"/>
                </a:solidFill>
              </a:rPr>
              <a:t>a) The independent variable is the variable that is </a:t>
            </a:r>
            <a:r>
              <a:rPr lang="en-US" sz="2500">
                <a:solidFill>
                  <a:srgbClr val="800000"/>
                </a:solidFill>
              </a:rPr>
              <a:t>deliberately changed by the scientist</a:t>
            </a:r>
            <a:r>
              <a:rPr lang="en-US" sz="2500">
                <a:solidFill>
                  <a:srgbClr val="222268"/>
                </a:solidFill>
              </a:rPr>
              <a:t>.</a:t>
            </a:r>
            <a:endParaRPr lang="en-US" sz="2500">
              <a:solidFill>
                <a:srgbClr val="800000"/>
              </a:solidFill>
            </a:endParaRPr>
          </a:p>
        </p:txBody>
      </p:sp>
      <p:sp>
        <p:nvSpPr>
          <p:cNvPr id="6" name="TextBox 5">
            <a:extLst>
              <a:ext uri="{FF2B5EF4-FFF2-40B4-BE49-F238E27FC236}">
                <a16:creationId xmlns:a16="http://schemas.microsoft.com/office/drawing/2014/main" id="{69B95733-4E36-A423-75EE-29019556CE7A}"/>
              </a:ext>
            </a:extLst>
          </p:cNvPr>
          <p:cNvSpPr txBox="1">
            <a:spLocks noChangeArrowheads="1"/>
          </p:cNvSpPr>
          <p:nvPr/>
        </p:nvSpPr>
        <p:spPr bwMode="auto">
          <a:xfrm>
            <a:off x="2781300" y="3644900"/>
            <a:ext cx="3600450" cy="317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4813" indent="-404813">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000">
                <a:solidFill>
                  <a:prstClr val="black"/>
                </a:solidFill>
                <a:latin typeface="Arial" panose="020B0604020202020204" pitchFamily="34" charset="0"/>
                <a:ea typeface="MS PGothic" panose="020B0600070205080204" pitchFamily="34" charset="-128"/>
                <a:cs typeface="Arial" panose="020B0604020202020204" pitchFamily="34" charset="0"/>
              </a:rPr>
              <a:t>b) The dependent variable is the </a:t>
            </a:r>
            <a:r>
              <a:rPr lang="en-US" altLang="en-US" sz="2000">
                <a:solidFill>
                  <a:srgbClr val="FF0000"/>
                </a:solidFill>
                <a:latin typeface="Arial" panose="020B0604020202020204" pitchFamily="34" charset="0"/>
                <a:ea typeface="MS PGothic" panose="020B0600070205080204" pitchFamily="34" charset="-128"/>
                <a:cs typeface="Arial" panose="020B0604020202020204" pitchFamily="34" charset="0"/>
              </a:rPr>
              <a:t>one observed during the experiment.  </a:t>
            </a:r>
            <a:r>
              <a:rPr lang="en-US" altLang="en-US" sz="2000">
                <a:solidFill>
                  <a:prstClr val="black"/>
                </a:solidFill>
                <a:latin typeface="Arial" panose="020B0604020202020204" pitchFamily="34" charset="0"/>
                <a:ea typeface="MS PGothic" panose="020B0600070205080204" pitchFamily="34" charset="-128"/>
                <a:cs typeface="Arial" panose="020B0604020202020204" pitchFamily="34" charset="0"/>
              </a:rPr>
              <a:t>The dependent variable is the data we collect during the experiment.  This data is collected as a result of changing the independent variable.</a:t>
            </a:r>
          </a:p>
          <a:p>
            <a:pPr>
              <a:spcBef>
                <a:spcPct val="0"/>
              </a:spcBef>
              <a:buClrTx/>
              <a:buSzTx/>
              <a:buNone/>
            </a:pPr>
            <a:endParaRPr lang="en-US" altLang="en-US" sz="20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extBox 7">
            <a:extLst>
              <a:ext uri="{FF2B5EF4-FFF2-40B4-BE49-F238E27FC236}">
                <a16:creationId xmlns:a16="http://schemas.microsoft.com/office/drawing/2014/main" id="{649BB8AE-6291-CCA9-80EC-D08C8769E14E}"/>
              </a:ext>
            </a:extLst>
          </p:cNvPr>
          <p:cNvSpPr txBox="1">
            <a:spLocks noChangeArrowheads="1"/>
          </p:cNvSpPr>
          <p:nvPr/>
        </p:nvSpPr>
        <p:spPr bwMode="auto">
          <a:xfrm>
            <a:off x="7173912" y="736601"/>
            <a:ext cx="33528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38138" indent="-338138">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200">
                <a:solidFill>
                  <a:srgbClr val="0000FF"/>
                </a:solidFill>
                <a:latin typeface="Arial" panose="020B0604020202020204" pitchFamily="34" charset="0"/>
                <a:ea typeface="MS PGothic" panose="020B0600070205080204" pitchFamily="34" charset="-128"/>
                <a:cs typeface="Arial" panose="020B0604020202020204" pitchFamily="34" charset="0"/>
              </a:rPr>
              <a:t>c) In the above example, what is the independent variable?  </a:t>
            </a:r>
          </a:p>
        </p:txBody>
      </p:sp>
      <p:sp>
        <p:nvSpPr>
          <p:cNvPr id="9" name="TextBox 8">
            <a:extLst>
              <a:ext uri="{FF2B5EF4-FFF2-40B4-BE49-F238E27FC236}">
                <a16:creationId xmlns:a16="http://schemas.microsoft.com/office/drawing/2014/main" id="{98F03CAD-A00E-D922-BC1D-FA27D6DBD6A1}"/>
              </a:ext>
            </a:extLst>
          </p:cNvPr>
          <p:cNvSpPr txBox="1">
            <a:spLocks noChangeArrowheads="1"/>
          </p:cNvSpPr>
          <p:nvPr/>
        </p:nvSpPr>
        <p:spPr bwMode="auto">
          <a:xfrm>
            <a:off x="7494587" y="1916113"/>
            <a:ext cx="3352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200">
                <a:solidFill>
                  <a:srgbClr val="FF6600"/>
                </a:solidFill>
                <a:latin typeface="Arial" panose="020B0604020202020204" pitchFamily="34" charset="0"/>
                <a:ea typeface="MS PGothic" panose="020B0600070205080204" pitchFamily="34" charset="-128"/>
                <a:cs typeface="Arial" panose="020B0604020202020204" pitchFamily="34" charset="0"/>
              </a:rPr>
              <a:t>It is the addition of the vaccine to the pills that were given to the volunteers.</a:t>
            </a:r>
          </a:p>
        </p:txBody>
      </p:sp>
      <p:sp>
        <p:nvSpPr>
          <p:cNvPr id="10" name="TextBox 9">
            <a:extLst>
              <a:ext uri="{FF2B5EF4-FFF2-40B4-BE49-F238E27FC236}">
                <a16:creationId xmlns:a16="http://schemas.microsoft.com/office/drawing/2014/main" id="{CB25DB16-DA64-EA22-AA20-522CDB4D16D6}"/>
              </a:ext>
            </a:extLst>
          </p:cNvPr>
          <p:cNvSpPr txBox="1">
            <a:spLocks noChangeArrowheads="1"/>
          </p:cNvSpPr>
          <p:nvPr/>
        </p:nvSpPr>
        <p:spPr bwMode="auto">
          <a:xfrm>
            <a:off x="6958013" y="3783013"/>
            <a:ext cx="3421063" cy="1446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04813" indent="-404813">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200">
                <a:solidFill>
                  <a:srgbClr val="1E4649"/>
                </a:solidFill>
                <a:latin typeface="Arial" panose="020B0604020202020204" pitchFamily="34" charset="0"/>
                <a:ea typeface="MS PGothic" panose="020B0600070205080204" pitchFamily="34" charset="-128"/>
                <a:cs typeface="Arial" panose="020B0604020202020204" pitchFamily="34" charset="0"/>
              </a:rPr>
              <a:t>d) 	In the above example, what is the dependent variable? </a:t>
            </a:r>
          </a:p>
          <a:p>
            <a:pPr>
              <a:spcBef>
                <a:spcPct val="0"/>
              </a:spcBef>
              <a:buClrTx/>
              <a:buSzTx/>
              <a:buNone/>
            </a:pPr>
            <a:endParaRPr lang="en-US" altLang="en-US" sz="2200">
              <a:solidFill>
                <a:srgbClr val="1E4649"/>
              </a:solidFill>
              <a:latin typeface="Arial" panose="020B0604020202020204" pitchFamily="34" charset="0"/>
              <a:ea typeface="MS PGothic" panose="020B0600070205080204" pitchFamily="34" charset="-128"/>
              <a:cs typeface="Arial" panose="020B0604020202020204" pitchFamily="34" charset="0"/>
            </a:endParaRPr>
          </a:p>
        </p:txBody>
      </p:sp>
      <p:sp>
        <p:nvSpPr>
          <p:cNvPr id="11" name="TextBox 10">
            <a:extLst>
              <a:ext uri="{FF2B5EF4-FFF2-40B4-BE49-F238E27FC236}">
                <a16:creationId xmlns:a16="http://schemas.microsoft.com/office/drawing/2014/main" id="{5D9A6CFE-4797-244A-4075-A036E3604EC9}"/>
              </a:ext>
            </a:extLst>
          </p:cNvPr>
          <p:cNvSpPr txBox="1">
            <a:spLocks noChangeArrowheads="1"/>
          </p:cNvSpPr>
          <p:nvPr/>
        </p:nvSpPr>
        <p:spPr bwMode="auto">
          <a:xfrm>
            <a:off x="7318375" y="4868864"/>
            <a:ext cx="2895600"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200">
                <a:solidFill>
                  <a:srgbClr val="FF0000"/>
                </a:solidFill>
                <a:latin typeface="Arial" panose="020B0604020202020204" pitchFamily="34" charset="0"/>
                <a:ea typeface="MS PGothic" panose="020B0600070205080204" pitchFamily="34" charset="-128"/>
                <a:cs typeface="Arial" panose="020B0604020202020204" pitchFamily="34" charset="0"/>
              </a:rPr>
              <a:t>The observed health of the people receiving the pills.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8" grpId="0"/>
      <p:bldP spid="9" grpId="0"/>
      <p:bldP spid="10" grpId="0"/>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Title 1">
            <a:extLst>
              <a:ext uri="{FF2B5EF4-FFF2-40B4-BE49-F238E27FC236}">
                <a16:creationId xmlns:a16="http://schemas.microsoft.com/office/drawing/2014/main" id="{FFCA0E58-21BE-4607-2116-8E6BB26719A1}"/>
              </a:ext>
            </a:extLst>
          </p:cNvPr>
          <p:cNvSpPr>
            <a:spLocks noGrp="1"/>
          </p:cNvSpPr>
          <p:nvPr>
            <p:ph type="title"/>
          </p:nvPr>
        </p:nvSpPr>
        <p:spPr>
          <a:xfrm>
            <a:off x="1522412" y="0"/>
            <a:ext cx="9144000" cy="1143000"/>
          </a:xfrm>
        </p:spPr>
        <p:txBody>
          <a:bodyPr/>
          <a:lstStyle/>
          <a:p>
            <a:r>
              <a:rPr lang="en-US" altLang="en-US" sz="3400" b="1">
                <a:latin typeface="Arial" panose="020B0604020202020204" pitchFamily="34" charset="0"/>
                <a:ea typeface="MS PGothic" panose="020B0600070205080204" pitchFamily="34" charset="-128"/>
              </a:rPr>
              <a:t>Step 4:  Recording and Analyzing Results</a:t>
            </a:r>
            <a:br>
              <a:rPr lang="en-US" altLang="en-US" sz="3400">
                <a:latin typeface="Arial" panose="020B0604020202020204" pitchFamily="34" charset="0"/>
                <a:ea typeface="MS PGothic" panose="020B0600070205080204" pitchFamily="34" charset="-128"/>
              </a:rPr>
            </a:br>
            <a:endParaRPr lang="en-US" altLang="en-US" sz="3400">
              <a:latin typeface="Arial" panose="020B0604020202020204" pitchFamily="34" charset="0"/>
              <a:ea typeface="MS PGothic" panose="020B0600070205080204" pitchFamily="34" charset="-128"/>
            </a:endParaRPr>
          </a:p>
        </p:txBody>
      </p:sp>
      <p:sp>
        <p:nvSpPr>
          <p:cNvPr id="25604" name="TextBox 4">
            <a:extLst>
              <a:ext uri="{FF2B5EF4-FFF2-40B4-BE49-F238E27FC236}">
                <a16:creationId xmlns:a16="http://schemas.microsoft.com/office/drawing/2014/main" id="{0BE51577-3A99-EFA8-7C24-347CDD6D0E3A}"/>
              </a:ext>
            </a:extLst>
          </p:cNvPr>
          <p:cNvSpPr txBox="1">
            <a:spLocks noChangeArrowheads="1"/>
          </p:cNvSpPr>
          <p:nvPr/>
        </p:nvSpPr>
        <p:spPr bwMode="auto">
          <a:xfrm>
            <a:off x="1751012" y="838201"/>
            <a:ext cx="8534400" cy="187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08000" indent="-5080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900">
                <a:solidFill>
                  <a:srgbClr val="CB3BAE"/>
                </a:solidFill>
                <a:latin typeface="Arial" panose="020B0604020202020204" pitchFamily="34" charset="0"/>
                <a:ea typeface="MS PGothic" panose="020B0600070205080204" pitchFamily="34" charset="-128"/>
                <a:cs typeface="Arial" panose="020B0604020202020204" pitchFamily="34" charset="0"/>
              </a:rPr>
              <a:t>1.  The data that has been collected must be organized and analyzed to determine whether it is reliable.</a:t>
            </a:r>
          </a:p>
          <a:p>
            <a:pPr>
              <a:spcBef>
                <a:spcPct val="0"/>
              </a:spcBef>
              <a:buClrTx/>
              <a:buSzTx/>
              <a:buNone/>
            </a:pPr>
            <a:endParaRPr lang="en-US" altLang="en-US" sz="2900">
              <a:solidFill>
                <a:srgbClr val="CB3BAE"/>
              </a:solidFill>
              <a:latin typeface="Arial" panose="020B0604020202020204" pitchFamily="34" charset="0"/>
              <a:ea typeface="MS PGothic" panose="020B0600070205080204" pitchFamily="34" charset="-128"/>
              <a:cs typeface="Arial" panose="020B0604020202020204" pitchFamily="34" charset="0"/>
            </a:endParaRPr>
          </a:p>
        </p:txBody>
      </p:sp>
      <p:sp>
        <p:nvSpPr>
          <p:cNvPr id="6" name="TextBox 5">
            <a:extLst>
              <a:ext uri="{FF2B5EF4-FFF2-40B4-BE49-F238E27FC236}">
                <a16:creationId xmlns:a16="http://schemas.microsoft.com/office/drawing/2014/main" id="{BC68F1BB-2CB4-5977-2632-557242928CEF}"/>
              </a:ext>
            </a:extLst>
          </p:cNvPr>
          <p:cNvSpPr txBox="1">
            <a:spLocks noChangeArrowheads="1"/>
          </p:cNvSpPr>
          <p:nvPr/>
        </p:nvSpPr>
        <p:spPr bwMode="auto">
          <a:xfrm>
            <a:off x="7173912" y="2852738"/>
            <a:ext cx="3048000" cy="304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508000" indent="-508000">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3200">
                <a:solidFill>
                  <a:srgbClr val="222268"/>
                </a:solidFill>
                <a:latin typeface="Arial" panose="020B0604020202020204" pitchFamily="34" charset="0"/>
                <a:ea typeface="MS PGothic" panose="020B0600070205080204" pitchFamily="34" charset="-128"/>
                <a:cs typeface="Arial" panose="020B0604020202020204" pitchFamily="34" charset="0"/>
              </a:rPr>
              <a:t>2. Does the data support or not support the hypothesis?</a:t>
            </a:r>
          </a:p>
          <a:p>
            <a:pPr>
              <a:spcBef>
                <a:spcPct val="0"/>
              </a:spcBef>
              <a:buClrTx/>
              <a:buSzTx/>
              <a:buNone/>
            </a:pPr>
            <a:endParaRPr lang="en-US" altLang="en-US" sz="3200">
              <a:solidFill>
                <a:srgbClr val="222268"/>
              </a:solidFill>
              <a:latin typeface="Arial" panose="020B0604020202020204" pitchFamily="34" charset="0"/>
              <a:ea typeface="MS PGothic" panose="020B0600070205080204" pitchFamily="34" charset="-128"/>
              <a:cs typeface="Arial" panose="020B0604020202020204" pitchFamily="34" charset="0"/>
            </a:endParaRPr>
          </a:p>
        </p:txBody>
      </p:sp>
      <p:pic>
        <p:nvPicPr>
          <p:cNvPr id="101381" name="Picture 1" descr="data.png">
            <a:extLst>
              <a:ext uri="{FF2B5EF4-FFF2-40B4-BE49-F238E27FC236}">
                <a16:creationId xmlns:a16="http://schemas.microsoft.com/office/drawing/2014/main" id="{D767F14E-5C16-940E-C960-3E7B57C2AD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5801" y="2357439"/>
            <a:ext cx="5578475" cy="4232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5604"/>
                                        </p:tgtEl>
                                        <p:attrNameLst>
                                          <p:attrName>style.visibility</p:attrName>
                                        </p:attrNameLst>
                                      </p:cBhvr>
                                      <p:to>
                                        <p:strVal val="visible"/>
                                      </p:to>
                                    </p:set>
                                    <p:animEffect transition="in" filter="fade">
                                      <p:cBhvr>
                                        <p:cTn id="7" dur="1000"/>
                                        <p:tgtEl>
                                          <p:spTgt spid="25604"/>
                                        </p:tgtEl>
                                      </p:cBhvr>
                                    </p:animEffect>
                                    <p:anim calcmode="lin" valueType="num">
                                      <p:cBhvr>
                                        <p:cTn id="8" dur="1000" fill="hold"/>
                                        <p:tgtEl>
                                          <p:spTgt spid="25604"/>
                                        </p:tgtEl>
                                        <p:attrNameLst>
                                          <p:attrName>ppt_x</p:attrName>
                                        </p:attrNameLst>
                                      </p:cBhvr>
                                      <p:tavLst>
                                        <p:tav tm="0">
                                          <p:val>
                                            <p:strVal val="#ppt_x"/>
                                          </p:val>
                                        </p:tav>
                                        <p:tav tm="100000">
                                          <p:val>
                                            <p:strVal val="#ppt_x"/>
                                          </p:val>
                                        </p:tav>
                                      </p:tavLst>
                                    </p:anim>
                                    <p:anim calcmode="lin" valueType="num">
                                      <p:cBhvr>
                                        <p:cTn id="9" dur="900" decel="100000" fill="hold"/>
                                        <p:tgtEl>
                                          <p:spTgt spid="2560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5604"/>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1000"/>
                                        <p:tgtEl>
                                          <p:spTgt spid="6"/>
                                        </p:tgtEl>
                                      </p:cBhvr>
                                    </p:animEffect>
                                    <p:anim calcmode="lin" valueType="num">
                                      <p:cBhvr>
                                        <p:cTn id="16" dur="1000" fill="hold"/>
                                        <p:tgtEl>
                                          <p:spTgt spid="6"/>
                                        </p:tgtEl>
                                        <p:attrNameLst>
                                          <p:attrName>ppt_x</p:attrName>
                                        </p:attrNameLst>
                                      </p:cBhvr>
                                      <p:tavLst>
                                        <p:tav tm="0">
                                          <p:val>
                                            <p:strVal val="#ppt_x"/>
                                          </p:val>
                                        </p:tav>
                                        <p:tav tm="100000">
                                          <p:val>
                                            <p:strVal val="#ppt_x"/>
                                          </p:val>
                                        </p:tav>
                                      </p:tavLst>
                                    </p:anim>
                                    <p:anim calcmode="lin" valueType="num">
                                      <p:cBhvr>
                                        <p:cTn id="17" dur="900" decel="100000" fill="hold"/>
                                        <p:tgtEl>
                                          <p:spTgt spid="6"/>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a:extLst>
              <a:ext uri="{FF2B5EF4-FFF2-40B4-BE49-F238E27FC236}">
                <a16:creationId xmlns:a16="http://schemas.microsoft.com/office/drawing/2014/main" id="{3C5D1872-4876-8DD8-B22C-D46C8DFFC1CA}"/>
              </a:ext>
            </a:extLst>
          </p:cNvPr>
          <p:cNvSpPr>
            <a:spLocks noGrp="1"/>
          </p:cNvSpPr>
          <p:nvPr>
            <p:ph type="title"/>
          </p:nvPr>
        </p:nvSpPr>
        <p:spPr>
          <a:xfrm>
            <a:off x="1903412" y="0"/>
            <a:ext cx="8229600" cy="838200"/>
          </a:xfrm>
        </p:spPr>
        <p:txBody>
          <a:bodyPr/>
          <a:lstStyle/>
          <a:p>
            <a:r>
              <a:rPr lang="en-US" altLang="en-US" b="1">
                <a:latin typeface="Arial" panose="020B0604020202020204" pitchFamily="34" charset="0"/>
                <a:ea typeface="MS PGothic" panose="020B0600070205080204" pitchFamily="34" charset="-128"/>
              </a:rPr>
              <a:t>Step 5:  Drawing Conclusions</a:t>
            </a:r>
            <a:br>
              <a:rPr lang="en-US" altLang="en-US">
                <a:latin typeface="Arial" panose="020B0604020202020204" pitchFamily="34" charset="0"/>
                <a:ea typeface="MS PGothic" panose="020B0600070205080204" pitchFamily="34" charset="-128"/>
              </a:rPr>
            </a:br>
            <a:endParaRPr lang="en-US" altLang="en-US">
              <a:latin typeface="Arial" panose="020B0604020202020204" pitchFamily="34" charset="0"/>
              <a:ea typeface="MS PGothic" panose="020B0600070205080204" pitchFamily="34" charset="-128"/>
            </a:endParaRPr>
          </a:p>
        </p:txBody>
      </p:sp>
      <p:sp>
        <p:nvSpPr>
          <p:cNvPr id="3" name="TextBox 2">
            <a:extLst>
              <a:ext uri="{FF2B5EF4-FFF2-40B4-BE49-F238E27FC236}">
                <a16:creationId xmlns:a16="http://schemas.microsoft.com/office/drawing/2014/main" id="{8F669A6F-FB94-929C-4571-4708BAA3973B}"/>
              </a:ext>
            </a:extLst>
          </p:cNvPr>
          <p:cNvSpPr txBox="1"/>
          <p:nvPr/>
        </p:nvSpPr>
        <p:spPr>
          <a:xfrm>
            <a:off x="1751012" y="838201"/>
            <a:ext cx="8610600" cy="1431925"/>
          </a:xfrm>
          <a:prstGeom prst="rect">
            <a:avLst/>
          </a:prstGeom>
          <a:noFill/>
        </p:spPr>
        <p:txBody>
          <a:bodyPr>
            <a:spAutoFit/>
          </a:bodyPr>
          <a:lstStyle/>
          <a:p>
            <a:pPr eaLnBrk="0" hangingPunct="0">
              <a:defRPr/>
            </a:pPr>
            <a:r>
              <a:rPr lang="en-US" sz="2900" dirty="0">
                <a:solidFill>
                  <a:srgbClr val="800000"/>
                </a:solidFill>
                <a:latin typeface="Arial" pitchFamily="31" charset="0"/>
                <a:cs typeface="Arial" panose="020B0604020202020204" pitchFamily="34" charset="0"/>
              </a:rPr>
              <a:t>The evidence from the experiment is used to determine if the hypothesis is </a:t>
            </a:r>
            <a:r>
              <a:rPr lang="en-US" sz="2900" u="sng" dirty="0">
                <a:solidFill>
                  <a:srgbClr val="90C226">
                    <a:lumMod val="25000"/>
                  </a:srgbClr>
                </a:solidFill>
                <a:latin typeface="Arial" pitchFamily="31" charset="0"/>
                <a:cs typeface="Arial" panose="020B0604020202020204" pitchFamily="34" charset="0"/>
              </a:rPr>
              <a:t>supported or not supported. </a:t>
            </a:r>
          </a:p>
        </p:txBody>
      </p:sp>
      <p:sp>
        <p:nvSpPr>
          <p:cNvPr id="15363" name="TextBox 3">
            <a:extLst>
              <a:ext uri="{FF2B5EF4-FFF2-40B4-BE49-F238E27FC236}">
                <a16:creationId xmlns:a16="http://schemas.microsoft.com/office/drawing/2014/main" id="{7CE171B0-31E8-9B18-A796-4B1E34AFE0BE}"/>
              </a:ext>
            </a:extLst>
          </p:cNvPr>
          <p:cNvSpPr txBox="1">
            <a:spLocks noChangeArrowheads="1"/>
          </p:cNvSpPr>
          <p:nvPr/>
        </p:nvSpPr>
        <p:spPr bwMode="auto">
          <a:xfrm>
            <a:off x="1827212" y="2544764"/>
            <a:ext cx="4267200"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3100">
                <a:solidFill>
                  <a:prstClr val="black"/>
                </a:solidFill>
                <a:latin typeface="Arial" panose="020B0604020202020204" pitchFamily="34" charset="0"/>
                <a:ea typeface="MS PGothic" panose="020B0600070205080204" pitchFamily="34" charset="-128"/>
                <a:cs typeface="Arial" panose="020B0604020202020204" pitchFamily="34" charset="0"/>
              </a:rPr>
              <a:t>Experiments must be repeated over and over.  When repeated, the results should always be the same before a valid conclusion can be reached.  </a:t>
            </a:r>
          </a:p>
        </p:txBody>
      </p:sp>
      <p:pic>
        <p:nvPicPr>
          <p:cNvPr id="102405" name="Picture 1" descr="lab results.png">
            <a:extLst>
              <a:ext uri="{FF2B5EF4-FFF2-40B4-BE49-F238E27FC236}">
                <a16:creationId xmlns:a16="http://schemas.microsoft.com/office/drawing/2014/main" id="{31BCD618-DCDC-ADD6-BDE8-FEC67A20E9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9562" y="2349501"/>
            <a:ext cx="5276850" cy="422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5363"/>
                                        </p:tgtEl>
                                        <p:attrNameLst>
                                          <p:attrName>style.visibility</p:attrName>
                                        </p:attrNameLst>
                                      </p:cBhvr>
                                      <p:to>
                                        <p:strVal val="visible"/>
                                      </p:to>
                                    </p:set>
                                    <p:anim calcmode="lin" valueType="num">
                                      <p:cBhvr>
                                        <p:cTn id="19" dur="500" fill="hold"/>
                                        <p:tgtEl>
                                          <p:spTgt spid="15363"/>
                                        </p:tgtEl>
                                        <p:attrNameLst>
                                          <p:attrName>ppt_w</p:attrName>
                                        </p:attrNameLst>
                                      </p:cBhvr>
                                      <p:tavLst>
                                        <p:tav tm="0">
                                          <p:val>
                                            <p:fltVal val="0"/>
                                          </p:val>
                                        </p:tav>
                                        <p:tav tm="100000">
                                          <p:val>
                                            <p:strVal val="#ppt_w"/>
                                          </p:val>
                                        </p:tav>
                                      </p:tavLst>
                                    </p:anim>
                                    <p:anim calcmode="lin" valueType="num">
                                      <p:cBhvr>
                                        <p:cTn id="20" dur="500" fill="hold"/>
                                        <p:tgtEl>
                                          <p:spTgt spid="15363"/>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363"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a:extLst>
              <a:ext uri="{FF2B5EF4-FFF2-40B4-BE49-F238E27FC236}">
                <a16:creationId xmlns:a16="http://schemas.microsoft.com/office/drawing/2014/main" id="{A0E0C5DD-C3B4-FB66-E1F0-F8D908A19B09}"/>
              </a:ext>
            </a:extLst>
          </p:cNvPr>
          <p:cNvSpPr>
            <a:spLocks noGrp="1"/>
          </p:cNvSpPr>
          <p:nvPr>
            <p:ph type="title"/>
          </p:nvPr>
        </p:nvSpPr>
        <p:spPr>
          <a:xfrm>
            <a:off x="1979612" y="-26988"/>
            <a:ext cx="8229600" cy="1143001"/>
          </a:xfrm>
        </p:spPr>
        <p:txBody>
          <a:bodyPr/>
          <a:lstStyle/>
          <a:p>
            <a:r>
              <a:rPr lang="en-US" altLang="en-US">
                <a:latin typeface="Arial" panose="020B0604020202020204" pitchFamily="34" charset="0"/>
                <a:ea typeface="MS PGothic" panose="020B0600070205080204" pitchFamily="34" charset="-128"/>
              </a:rPr>
              <a:t>Forming a Theory</a:t>
            </a:r>
          </a:p>
        </p:txBody>
      </p:sp>
      <p:sp>
        <p:nvSpPr>
          <p:cNvPr id="16387" name="TextBox 3">
            <a:extLst>
              <a:ext uri="{FF2B5EF4-FFF2-40B4-BE49-F238E27FC236}">
                <a16:creationId xmlns:a16="http://schemas.microsoft.com/office/drawing/2014/main" id="{8A1BF01B-FD43-C539-C22D-33E818E932D7}"/>
              </a:ext>
            </a:extLst>
          </p:cNvPr>
          <p:cNvSpPr txBox="1">
            <a:spLocks noChangeArrowheads="1"/>
          </p:cNvSpPr>
          <p:nvPr/>
        </p:nvSpPr>
        <p:spPr bwMode="auto">
          <a:xfrm>
            <a:off x="1751012" y="1066800"/>
            <a:ext cx="2362200" cy="483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800">
                <a:solidFill>
                  <a:srgbClr val="008000"/>
                </a:solidFill>
                <a:latin typeface="Arial" panose="020B0604020202020204" pitchFamily="34" charset="0"/>
                <a:ea typeface="MS PGothic" panose="020B0600070205080204" pitchFamily="34" charset="-128"/>
                <a:cs typeface="Arial" panose="020B0604020202020204" pitchFamily="34" charset="0"/>
              </a:rPr>
              <a:t>A theory may be formed after the hypothesis has been tested many times and is supported by much evidence.</a:t>
            </a:r>
          </a:p>
          <a:p>
            <a:pPr>
              <a:spcBef>
                <a:spcPct val="0"/>
              </a:spcBef>
              <a:buClrTx/>
              <a:buSzTx/>
              <a:buNone/>
            </a:pPr>
            <a:endParaRPr lang="en-US" altLang="en-US" sz="2800">
              <a:solidFill>
                <a:srgbClr val="008000"/>
              </a:solidFill>
              <a:latin typeface="Arial" panose="020B0604020202020204" pitchFamily="34" charset="0"/>
              <a:ea typeface="MS PGothic" panose="020B0600070205080204" pitchFamily="34" charset="-128"/>
              <a:cs typeface="Arial" panose="020B0604020202020204" pitchFamily="34" charset="0"/>
            </a:endParaRPr>
          </a:p>
        </p:txBody>
      </p:sp>
      <p:sp>
        <p:nvSpPr>
          <p:cNvPr id="5" name="TextBox 4">
            <a:extLst>
              <a:ext uri="{FF2B5EF4-FFF2-40B4-BE49-F238E27FC236}">
                <a16:creationId xmlns:a16="http://schemas.microsoft.com/office/drawing/2014/main" id="{A3171EA6-6E5C-04AA-E157-1BC76CE15267}"/>
              </a:ext>
            </a:extLst>
          </p:cNvPr>
          <p:cNvSpPr txBox="1">
            <a:spLocks noChangeArrowheads="1"/>
          </p:cNvSpPr>
          <p:nvPr/>
        </p:nvSpPr>
        <p:spPr bwMode="auto">
          <a:xfrm>
            <a:off x="7462837" y="1219201"/>
            <a:ext cx="2438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3600">
                <a:solidFill>
                  <a:prstClr val="black"/>
                </a:solidFill>
                <a:latin typeface="Arial" panose="020B0604020202020204" pitchFamily="34" charset="0"/>
                <a:ea typeface="MS PGothic" panose="020B0600070205080204" pitchFamily="34" charset="-128"/>
                <a:cs typeface="Arial" panose="020B0604020202020204" pitchFamily="34" charset="0"/>
              </a:rPr>
              <a:t>Theory: </a:t>
            </a:r>
          </a:p>
        </p:txBody>
      </p:sp>
      <p:sp>
        <p:nvSpPr>
          <p:cNvPr id="6" name="TextBox 5">
            <a:extLst>
              <a:ext uri="{FF2B5EF4-FFF2-40B4-BE49-F238E27FC236}">
                <a16:creationId xmlns:a16="http://schemas.microsoft.com/office/drawing/2014/main" id="{F08680E0-9A7E-7112-D633-1A772131A26D}"/>
              </a:ext>
            </a:extLst>
          </p:cNvPr>
          <p:cNvSpPr txBox="1">
            <a:spLocks noChangeArrowheads="1"/>
          </p:cNvSpPr>
          <p:nvPr/>
        </p:nvSpPr>
        <p:spPr bwMode="auto">
          <a:xfrm>
            <a:off x="7847012" y="1981200"/>
            <a:ext cx="2819400" cy="277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900">
                <a:solidFill>
                  <a:srgbClr val="FF0000"/>
                </a:solidFill>
                <a:latin typeface="Arial" panose="020B0604020202020204" pitchFamily="34" charset="0"/>
                <a:ea typeface="MS PGothic" panose="020B0600070205080204" pitchFamily="34" charset="-128"/>
                <a:cs typeface="Arial" panose="020B0604020202020204" pitchFamily="34" charset="0"/>
              </a:rPr>
              <a:t>A broad and comprehensive statement of what is thought to be true.</a:t>
            </a:r>
          </a:p>
          <a:p>
            <a:pPr>
              <a:spcBef>
                <a:spcPct val="0"/>
              </a:spcBef>
              <a:buClrTx/>
              <a:buSzTx/>
              <a:buNone/>
            </a:pPr>
            <a:endParaRPr lang="en-US" altLang="en-US" sz="2900">
              <a:solidFill>
                <a:srgbClr val="FF0000"/>
              </a:solidFill>
              <a:latin typeface="Arial" panose="020B0604020202020204" pitchFamily="34" charset="0"/>
              <a:ea typeface="MS PGothic" panose="020B0600070205080204" pitchFamily="34" charset="-128"/>
              <a:cs typeface="Arial" panose="020B0604020202020204" pitchFamily="34" charset="0"/>
            </a:endParaRPr>
          </a:p>
        </p:txBody>
      </p:sp>
      <p:sp>
        <p:nvSpPr>
          <p:cNvPr id="7" name="TextBox 6">
            <a:extLst>
              <a:ext uri="{FF2B5EF4-FFF2-40B4-BE49-F238E27FC236}">
                <a16:creationId xmlns:a16="http://schemas.microsoft.com/office/drawing/2014/main" id="{C612D232-C2BB-8A74-0FA9-51F2AD01C5EF}"/>
              </a:ext>
            </a:extLst>
          </p:cNvPr>
          <p:cNvSpPr txBox="1">
            <a:spLocks noChangeArrowheads="1"/>
          </p:cNvSpPr>
          <p:nvPr/>
        </p:nvSpPr>
        <p:spPr bwMode="auto">
          <a:xfrm>
            <a:off x="7894637" y="4365625"/>
            <a:ext cx="2514600" cy="232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900">
                <a:solidFill>
                  <a:prstClr val="black"/>
                </a:solidFill>
                <a:latin typeface="Arial" panose="020B0604020202020204" pitchFamily="34" charset="0"/>
                <a:ea typeface="MS PGothic" panose="020B0600070205080204" pitchFamily="34" charset="-128"/>
                <a:cs typeface="Arial" panose="020B0604020202020204" pitchFamily="34" charset="0"/>
              </a:rPr>
              <a:t>A theory is supported by considerable evidence.</a:t>
            </a:r>
          </a:p>
          <a:p>
            <a:pPr>
              <a:spcBef>
                <a:spcPct val="0"/>
              </a:spcBef>
              <a:buClrTx/>
              <a:buSzTx/>
              <a:buNone/>
            </a:pPr>
            <a:endParaRPr lang="en-US" altLang="en-US" sz="29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pic>
        <p:nvPicPr>
          <p:cNvPr id="103431" name="Picture 1">
            <a:extLst>
              <a:ext uri="{FF2B5EF4-FFF2-40B4-BE49-F238E27FC236}">
                <a16:creationId xmlns:a16="http://schemas.microsoft.com/office/drawing/2014/main" id="{1C85DB85-3E03-D6D3-D88E-14ACFED41B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0950" y="1484314"/>
            <a:ext cx="4089400"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p:cTn id="7" dur="500" fill="hold"/>
                                        <p:tgtEl>
                                          <p:spTgt spid="16387"/>
                                        </p:tgtEl>
                                        <p:attrNameLst>
                                          <p:attrName>ppt_w</p:attrName>
                                        </p:attrNameLst>
                                      </p:cBhvr>
                                      <p:tavLst>
                                        <p:tav tm="0">
                                          <p:val>
                                            <p:fltVal val="0"/>
                                          </p:val>
                                        </p:tav>
                                        <p:tav tm="100000">
                                          <p:val>
                                            <p:strVal val="#ppt_w"/>
                                          </p:val>
                                        </p:tav>
                                      </p:tavLst>
                                    </p:anim>
                                    <p:anim calcmode="lin" valueType="num">
                                      <p:cBhvr>
                                        <p:cTn id="8" dur="500" fill="hold"/>
                                        <p:tgtEl>
                                          <p:spTgt spid="16387"/>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accel="50000" decel="5000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900" decel="100000" fill="hold"/>
                                        <p:tgtEl>
                                          <p:spTgt spid="7"/>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p:bldP spid="5" grpId="0"/>
      <p:bldP spid="6"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655D7-9D0A-4670-CB80-526AFF384A8C}"/>
              </a:ext>
            </a:extLst>
          </p:cNvPr>
          <p:cNvSpPr>
            <a:spLocks noGrp="1"/>
          </p:cNvSpPr>
          <p:nvPr>
            <p:ph type="title"/>
          </p:nvPr>
        </p:nvSpPr>
        <p:spPr>
          <a:xfrm>
            <a:off x="693812" y="0"/>
            <a:ext cx="7086600" cy="1143000"/>
          </a:xfrm>
        </p:spPr>
        <p:txBody>
          <a:bodyPr/>
          <a:lstStyle/>
          <a:p>
            <a:pPr>
              <a:defRPr/>
            </a:pPr>
            <a:r>
              <a:rPr lang="en-US" b="1" spc="50" dirty="0">
                <a:ln w="12700" cmpd="sng">
                  <a:solidFill>
                    <a:schemeClr val="accent6">
                      <a:satMod val="120000"/>
                      <a:shade val="80000"/>
                    </a:schemeClr>
                  </a:solidFill>
                  <a:prstDash val="solid"/>
                </a:ln>
                <a:solidFill>
                  <a:srgbClr val="CB428D"/>
                </a:solidFill>
                <a:effectLst>
                  <a:glow rad="53100">
                    <a:schemeClr val="accent6">
                      <a:satMod val="180000"/>
                      <a:alpha val="30000"/>
                    </a:schemeClr>
                  </a:glow>
                </a:effectLst>
              </a:rPr>
              <a:t>Practice Problem:</a:t>
            </a:r>
            <a:endParaRPr lang="en-US" dirty="0">
              <a:solidFill>
                <a:srgbClr val="CB428D"/>
              </a:solidFill>
            </a:endParaRPr>
          </a:p>
        </p:txBody>
      </p:sp>
      <p:sp>
        <p:nvSpPr>
          <p:cNvPr id="5" name="TextBox 4">
            <a:extLst>
              <a:ext uri="{FF2B5EF4-FFF2-40B4-BE49-F238E27FC236}">
                <a16:creationId xmlns:a16="http://schemas.microsoft.com/office/drawing/2014/main" id="{440B8F52-292A-5BF9-602B-7D26008DCDD5}"/>
              </a:ext>
            </a:extLst>
          </p:cNvPr>
          <p:cNvSpPr txBox="1"/>
          <p:nvPr/>
        </p:nvSpPr>
        <p:spPr>
          <a:xfrm>
            <a:off x="1827212" y="914400"/>
            <a:ext cx="4495800" cy="5754688"/>
          </a:xfrm>
          <a:prstGeom prst="rect">
            <a:avLst/>
          </a:prstGeom>
          <a:ln w="57150" cap="flat" cmpd="sng" algn="ctr">
            <a:solidFill>
              <a:schemeClr val="accent6"/>
            </a:solidFill>
            <a:prstDash val="solid"/>
            <a:round/>
            <a:headEnd type="none" w="med" len="med"/>
            <a:tailEnd type="none" w="med" len="med"/>
          </a:ln>
        </p:spPr>
        <p:style>
          <a:lnRef idx="2">
            <a:schemeClr val="accent6"/>
          </a:lnRef>
          <a:fillRef idx="1">
            <a:schemeClr val="lt1"/>
          </a:fillRef>
          <a:effectRef idx="0">
            <a:schemeClr val="accent6"/>
          </a:effectRef>
          <a:fontRef idx="minor">
            <a:schemeClr val="dk1"/>
          </a:fontRef>
        </p:style>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2300" dirty="0">
                <a:solidFill>
                  <a:srgbClr val="000000"/>
                </a:solidFill>
                <a:latin typeface="Candara" charset="0"/>
                <a:cs typeface="Candara" charset="0"/>
              </a:rPr>
              <a:t>You want to determine the effect of a certain fertilizer on the growth of orchids grown in a greenhouse.  Materials that are available to you include:  greenhouse, 100 orchid plants, water, fertilizer, and soil.  You want to know if the orchids will grow best with a weak concentration of fertilizer, a medium concentration of fertilizer, or a high concentration of fertilizer.  How will you design an experiment to test different concentrations of this fertilizer?</a:t>
            </a:r>
          </a:p>
          <a:p>
            <a:pPr eaLnBrk="1" hangingPunct="1">
              <a:defRPr/>
            </a:pPr>
            <a:endParaRPr lang="en-US" sz="2300" dirty="0">
              <a:solidFill>
                <a:srgbClr val="000000"/>
              </a:solidFill>
              <a:latin typeface="Candara" charset="0"/>
              <a:cs typeface="Candara" charset="0"/>
            </a:endParaRPr>
          </a:p>
        </p:txBody>
      </p:sp>
      <p:sp>
        <p:nvSpPr>
          <p:cNvPr id="6" name="TextBox 5">
            <a:extLst>
              <a:ext uri="{FF2B5EF4-FFF2-40B4-BE49-F238E27FC236}">
                <a16:creationId xmlns:a16="http://schemas.microsoft.com/office/drawing/2014/main" id="{1E4BB21D-24FF-4A0C-2823-070645A8552C}"/>
              </a:ext>
            </a:extLst>
          </p:cNvPr>
          <p:cNvSpPr txBox="1"/>
          <p:nvPr/>
        </p:nvSpPr>
        <p:spPr>
          <a:xfrm>
            <a:off x="6627812" y="2514600"/>
            <a:ext cx="3810000" cy="397033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eaLnBrk="0" hangingPunct="0">
              <a:defRPr/>
            </a:pPr>
            <a:r>
              <a:rPr lang="en-US" sz="2800" dirty="0">
                <a:solidFill>
                  <a:srgbClr val="FFD1D1"/>
                </a:solidFill>
                <a:latin typeface="Trebuchet MS" panose="020B0603020202020204"/>
              </a:rPr>
              <a:t>State your hypothesis:  </a:t>
            </a:r>
          </a:p>
          <a:p>
            <a:pPr eaLnBrk="0" hangingPunct="0">
              <a:defRPr/>
            </a:pPr>
            <a:endParaRPr lang="en-US" sz="2800" dirty="0">
              <a:solidFill>
                <a:srgbClr val="FFD1D1"/>
              </a:solidFill>
              <a:latin typeface="Trebuchet MS" panose="020B0603020202020204"/>
            </a:endParaRPr>
          </a:p>
          <a:p>
            <a:pPr eaLnBrk="0" hangingPunct="0">
              <a:defRPr/>
            </a:pPr>
            <a:r>
              <a:rPr lang="en-US" sz="2800" dirty="0">
                <a:solidFill>
                  <a:srgbClr val="90C226">
                    <a:lumMod val="75000"/>
                  </a:srgbClr>
                </a:solidFill>
                <a:latin typeface="Trebuchet MS" panose="020B0603020202020204"/>
              </a:rPr>
              <a:t>Possible answer: </a:t>
            </a:r>
          </a:p>
          <a:p>
            <a:pPr eaLnBrk="0" hangingPunct="0">
              <a:defRPr/>
            </a:pPr>
            <a:endParaRPr lang="en-US" sz="2800" dirty="0">
              <a:solidFill>
                <a:srgbClr val="FFD1D1"/>
              </a:solidFill>
              <a:latin typeface="Trebuchet MS" panose="020B0603020202020204"/>
            </a:endParaRPr>
          </a:p>
          <a:p>
            <a:pPr eaLnBrk="0" hangingPunct="0">
              <a:defRPr/>
            </a:pPr>
            <a:r>
              <a:rPr lang="en-US" sz="2800" dirty="0">
                <a:solidFill>
                  <a:srgbClr val="FFD1D1"/>
                </a:solidFill>
                <a:latin typeface="Trebuchet MS" panose="020B0603020202020204"/>
              </a:rPr>
              <a:t>I predict that the orchids will grow best with a medium concentration of fertilizer.</a:t>
            </a:r>
          </a:p>
        </p:txBody>
      </p:sp>
      <p:pic>
        <p:nvPicPr>
          <p:cNvPr id="104453" name="Picture 2">
            <a:extLst>
              <a:ext uri="{FF2B5EF4-FFF2-40B4-BE49-F238E27FC236}">
                <a16:creationId xmlns:a16="http://schemas.microsoft.com/office/drawing/2014/main" id="{EF0B42B2-143F-E0B7-A9B1-E8010D8EAF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6576" y="260351"/>
            <a:ext cx="3240087"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1000"/>
                                        <p:tgtEl>
                                          <p:spTgt spid="6">
                                            <p:bg/>
                                          </p:spTgt>
                                        </p:tgtEl>
                                      </p:cBhvr>
                                    </p:animEffect>
                                    <p:anim calcmode="lin" valueType="num">
                                      <p:cBhvr>
                                        <p:cTn id="8" dur="1000" fill="hold"/>
                                        <p:tgtEl>
                                          <p:spTgt spid="6">
                                            <p:bg/>
                                          </p:spTgt>
                                        </p:tgtEl>
                                        <p:attrNameLst>
                                          <p:attrName>ppt_x</p:attrName>
                                        </p:attrNameLst>
                                      </p:cBhvr>
                                      <p:tavLst>
                                        <p:tav tm="0">
                                          <p:val>
                                            <p:strVal val="#ppt_x"/>
                                          </p:val>
                                        </p:tav>
                                        <p:tav tm="100000">
                                          <p:val>
                                            <p:strVal val="#ppt_x"/>
                                          </p:val>
                                        </p:tav>
                                      </p:tavLst>
                                    </p:anim>
                                    <p:anim calcmode="lin" valueType="num">
                                      <p:cBhvr>
                                        <p:cTn id="9" dur="900" decel="100000" fill="hold"/>
                                        <p:tgtEl>
                                          <p:spTgt spid="6">
                                            <p:bg/>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6">
                                            <p:bg/>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fade">
                                      <p:cBhvr>
                                        <p:cTn id="15" dur="1000"/>
                                        <p:tgtEl>
                                          <p:spTgt spid="6">
                                            <p:txEl>
                                              <p:pRg st="0" end="0"/>
                                            </p:txEl>
                                          </p:spTgt>
                                        </p:tgtEl>
                                      </p:cBhvr>
                                    </p:animEffect>
                                    <p:anim calcmode="lin" valueType="num">
                                      <p:cBhvr>
                                        <p:cTn id="16"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6">
                                            <p:txEl>
                                              <p:pRg st="0" end="0"/>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6">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Effect transition="in" filter="fade">
                                      <p:cBhvr>
                                        <p:cTn id="23" dur="1000"/>
                                        <p:tgtEl>
                                          <p:spTgt spid="6">
                                            <p:txEl>
                                              <p:pRg st="2" end="2"/>
                                            </p:txEl>
                                          </p:spTgt>
                                        </p:tgtEl>
                                      </p:cBhvr>
                                    </p:animEffect>
                                    <p:anim calcmode="lin" valueType="num">
                                      <p:cBhvr>
                                        <p:cTn id="24"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6">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6">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1000"/>
                                        <p:tgtEl>
                                          <p:spTgt spid="6">
                                            <p:txEl>
                                              <p:pRg st="4" end="4"/>
                                            </p:txEl>
                                          </p:spTgt>
                                        </p:tgtEl>
                                      </p:cBhvr>
                                    </p:animEffect>
                                    <p:anim calcmode="lin" valueType="num">
                                      <p:cBhvr>
                                        <p:cTn id="3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6">
                                            <p:txEl>
                                              <p:pRg st="4" end="4"/>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6">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9E85BC8-9679-52F1-004D-F86391D2BDFA}"/>
              </a:ext>
            </a:extLst>
          </p:cNvPr>
          <p:cNvSpPr txBox="1"/>
          <p:nvPr/>
        </p:nvSpPr>
        <p:spPr>
          <a:xfrm>
            <a:off x="1522412" y="0"/>
            <a:ext cx="9144000" cy="584776"/>
          </a:xfrm>
          <a:prstGeom prst="rect">
            <a:avLst/>
          </a:prstGeom>
          <a:noFill/>
        </p:spPr>
        <p:txBody>
          <a:bodyPr>
            <a:spAutoFit/>
          </a:bodyPr>
          <a:lstStyle/>
          <a:p>
            <a:pPr algn="ctr" eaLnBrk="0" hangingPunct="0">
              <a:defRPr/>
            </a:pPr>
            <a:r>
              <a:rPr lang="en-US" sz="3200" b="1" dirty="0">
                <a:ln w="1905"/>
                <a:solidFill>
                  <a:srgbClr val="FF0000"/>
                </a:solidFill>
                <a:effectLst>
                  <a:innerShdw blurRad="69850" dist="43180" dir="5400000">
                    <a:srgbClr val="000000">
                      <a:alpha val="65000"/>
                    </a:srgbClr>
                  </a:innerShdw>
                </a:effectLst>
                <a:latin typeface="Arial" panose="020B0604020202020204" pitchFamily="34" charset="0"/>
                <a:cs typeface="Arial" panose="020B0604020202020204" pitchFamily="34" charset="0"/>
              </a:rPr>
              <a:t>How will you set up a controlled experiment? </a:t>
            </a:r>
          </a:p>
        </p:txBody>
      </p:sp>
      <p:pic>
        <p:nvPicPr>
          <p:cNvPr id="106499" name="Picture 3" descr="MC900334070.WMF">
            <a:extLst>
              <a:ext uri="{FF2B5EF4-FFF2-40B4-BE49-F238E27FC236}">
                <a16:creationId xmlns:a16="http://schemas.microsoft.com/office/drawing/2014/main" id="{8E27B41C-125C-B661-47E2-28A7B2F970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75612" y="609600"/>
            <a:ext cx="2349500" cy="297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8C8EC441-4BD5-D5D0-CF27-07466A5E6883}"/>
              </a:ext>
            </a:extLst>
          </p:cNvPr>
          <p:cNvSpPr txBox="1">
            <a:spLocks noChangeArrowheads="1"/>
          </p:cNvSpPr>
          <p:nvPr/>
        </p:nvSpPr>
        <p:spPr bwMode="auto">
          <a:xfrm>
            <a:off x="2081212" y="609601"/>
            <a:ext cx="5308600" cy="150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300" b="1">
                <a:solidFill>
                  <a:prstClr val="black"/>
                </a:solidFill>
                <a:latin typeface="Arial" panose="020B0604020202020204" pitchFamily="34" charset="0"/>
                <a:ea typeface="MS PGothic" panose="020B0600070205080204" pitchFamily="34" charset="-128"/>
                <a:cs typeface="Arial" panose="020B0604020202020204" pitchFamily="34" charset="0"/>
              </a:rPr>
              <a:t>Here is one possibility:</a:t>
            </a:r>
          </a:p>
          <a:p>
            <a:pPr>
              <a:spcBef>
                <a:spcPct val="0"/>
              </a:spcBef>
              <a:buClrTx/>
              <a:buSzTx/>
              <a:buNone/>
            </a:pPr>
            <a:endParaRPr lang="en-US" altLang="en-US" sz="2300" b="1">
              <a:solidFill>
                <a:prstClr val="black"/>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r>
              <a:rPr lang="en-US" altLang="en-US" sz="2300" b="1">
                <a:solidFill>
                  <a:prstClr val="black"/>
                </a:solidFill>
                <a:latin typeface="Arial" panose="020B0604020202020204" pitchFamily="34" charset="0"/>
                <a:ea typeface="MS PGothic" panose="020B0600070205080204" pitchFamily="34" charset="-128"/>
                <a:cs typeface="Arial" panose="020B0604020202020204" pitchFamily="34" charset="0"/>
              </a:rPr>
              <a:t>The 100 plants will be divided into 4 groups as follows:</a:t>
            </a:r>
          </a:p>
        </p:txBody>
      </p:sp>
      <p:sp>
        <p:nvSpPr>
          <p:cNvPr id="28677" name="TextBox 5">
            <a:extLst>
              <a:ext uri="{FF2B5EF4-FFF2-40B4-BE49-F238E27FC236}">
                <a16:creationId xmlns:a16="http://schemas.microsoft.com/office/drawing/2014/main" id="{0C630D43-4B48-63EA-55C4-BF09C8650593}"/>
              </a:ext>
            </a:extLst>
          </p:cNvPr>
          <p:cNvSpPr txBox="1">
            <a:spLocks noChangeArrowheads="1"/>
          </p:cNvSpPr>
          <p:nvPr/>
        </p:nvSpPr>
        <p:spPr bwMode="auto">
          <a:xfrm>
            <a:off x="7770812" y="3733801"/>
            <a:ext cx="2590800" cy="2570163"/>
          </a:xfrm>
          <a:prstGeom prst="rect">
            <a:avLst/>
          </a:prstGeom>
          <a:ln>
            <a:headEnd/>
            <a:tailEnd/>
          </a:ln>
        </p:spPr>
        <p:style>
          <a:lnRef idx="2">
            <a:schemeClr val="accent6"/>
          </a:lnRef>
          <a:fillRef idx="1">
            <a:schemeClr val="lt1"/>
          </a:fillRef>
          <a:effectRef idx="0">
            <a:schemeClr val="accent6"/>
          </a:effectRef>
          <a:fontRef idx="minor">
            <a:schemeClr val="dk1"/>
          </a:fontRef>
        </p:style>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2300">
                <a:solidFill>
                  <a:srgbClr val="0000FF"/>
                </a:solidFill>
              </a:rPr>
              <a:t>The plants will be watered daily.</a:t>
            </a:r>
          </a:p>
          <a:p>
            <a:pPr algn="ctr" eaLnBrk="1" hangingPunct="1">
              <a:defRPr/>
            </a:pPr>
            <a:r>
              <a:rPr lang="en-US" sz="2300">
                <a:solidFill>
                  <a:srgbClr val="0000FF"/>
                </a:solidFill>
              </a:rPr>
              <a:t>Over a period of a month, the plants will be measured to see which ones grew the tallest.</a:t>
            </a:r>
          </a:p>
        </p:txBody>
      </p:sp>
      <p:pic>
        <p:nvPicPr>
          <p:cNvPr id="7" name="Picture 6" descr="jpg_green-plant.jpg">
            <a:extLst>
              <a:ext uri="{FF2B5EF4-FFF2-40B4-BE49-F238E27FC236}">
                <a16:creationId xmlns:a16="http://schemas.microsoft.com/office/drawing/2014/main" id="{AF4F5ABB-98F5-4D65-401C-37DD2C80646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7212" y="2209800"/>
            <a:ext cx="914400" cy="1073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7" descr="jpg_green-plant.jpg">
            <a:extLst>
              <a:ext uri="{FF2B5EF4-FFF2-40B4-BE49-F238E27FC236}">
                <a16:creationId xmlns:a16="http://schemas.microsoft.com/office/drawing/2014/main" id="{F8C5D03A-4D01-0180-E692-D315337FBDB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7212" y="3352800"/>
            <a:ext cx="914400" cy="1073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8" descr="jpg_green-plant.jpg">
            <a:extLst>
              <a:ext uri="{FF2B5EF4-FFF2-40B4-BE49-F238E27FC236}">
                <a16:creationId xmlns:a16="http://schemas.microsoft.com/office/drawing/2014/main" id="{E28BA879-92A3-59AE-D905-7541D2193C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7212" y="4495800"/>
            <a:ext cx="914400" cy="1073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9" descr="jpg_green-plant.jpg">
            <a:extLst>
              <a:ext uri="{FF2B5EF4-FFF2-40B4-BE49-F238E27FC236}">
                <a16:creationId xmlns:a16="http://schemas.microsoft.com/office/drawing/2014/main" id="{29881D4E-920A-7C91-4E1F-68515B36147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27212" y="5638800"/>
            <a:ext cx="914400" cy="1073150"/>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5CA0A71-4398-C13B-CCE7-4BE2F08A8FD2}"/>
              </a:ext>
            </a:extLst>
          </p:cNvPr>
          <p:cNvSpPr txBox="1">
            <a:spLocks noChangeArrowheads="1"/>
          </p:cNvSpPr>
          <p:nvPr/>
        </p:nvSpPr>
        <p:spPr bwMode="auto">
          <a:xfrm>
            <a:off x="2894012" y="2438401"/>
            <a:ext cx="4648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a:solidFill>
                  <a:prstClr val="black"/>
                </a:solidFill>
                <a:latin typeface="Arial" panose="020B0604020202020204" pitchFamily="34" charset="0"/>
                <a:ea typeface="MS PGothic" panose="020B0600070205080204" pitchFamily="34" charset="-128"/>
                <a:cs typeface="Arial" panose="020B0604020202020204" pitchFamily="34" charset="0"/>
              </a:rPr>
              <a:t>Group 1:  25 plants will receive plain water.</a:t>
            </a:r>
          </a:p>
          <a:p>
            <a:pPr>
              <a:spcBef>
                <a:spcPct val="0"/>
              </a:spcBef>
              <a:buClrTx/>
              <a:buSzTx/>
              <a:buNone/>
            </a:pPr>
            <a:endParaRPr lang="en-US" altLang="en-US">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12" name="TextBox 11">
            <a:extLst>
              <a:ext uri="{FF2B5EF4-FFF2-40B4-BE49-F238E27FC236}">
                <a16:creationId xmlns:a16="http://schemas.microsoft.com/office/drawing/2014/main" id="{CC9CFBF7-B5EC-4A07-26C6-56011CF78217}"/>
              </a:ext>
            </a:extLst>
          </p:cNvPr>
          <p:cNvSpPr txBox="1">
            <a:spLocks noChangeArrowheads="1"/>
          </p:cNvSpPr>
          <p:nvPr/>
        </p:nvSpPr>
        <p:spPr bwMode="auto">
          <a:xfrm>
            <a:off x="2894012" y="3505201"/>
            <a:ext cx="4648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a:solidFill>
                  <a:prstClr val="black"/>
                </a:solidFill>
                <a:latin typeface="Arial" panose="020B0604020202020204" pitchFamily="34" charset="0"/>
                <a:ea typeface="MS PGothic" panose="020B0600070205080204" pitchFamily="34" charset="-128"/>
                <a:cs typeface="Arial" panose="020B0604020202020204" pitchFamily="34" charset="0"/>
              </a:rPr>
              <a:t>Group 2:  25 plants will receive a weak concentration of fertilizer.</a:t>
            </a:r>
          </a:p>
        </p:txBody>
      </p:sp>
      <p:sp>
        <p:nvSpPr>
          <p:cNvPr id="13" name="TextBox 12">
            <a:extLst>
              <a:ext uri="{FF2B5EF4-FFF2-40B4-BE49-F238E27FC236}">
                <a16:creationId xmlns:a16="http://schemas.microsoft.com/office/drawing/2014/main" id="{B03977D0-97C7-82D8-00AC-668CF6C759A4}"/>
              </a:ext>
            </a:extLst>
          </p:cNvPr>
          <p:cNvSpPr txBox="1">
            <a:spLocks noChangeArrowheads="1"/>
          </p:cNvSpPr>
          <p:nvPr/>
        </p:nvSpPr>
        <p:spPr bwMode="auto">
          <a:xfrm>
            <a:off x="2894012" y="4724401"/>
            <a:ext cx="4648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a:solidFill>
                  <a:prstClr val="black"/>
                </a:solidFill>
                <a:latin typeface="Arial" panose="020B0604020202020204" pitchFamily="34" charset="0"/>
                <a:ea typeface="MS PGothic" panose="020B0600070205080204" pitchFamily="34" charset="-128"/>
                <a:cs typeface="Arial" panose="020B0604020202020204" pitchFamily="34" charset="0"/>
              </a:rPr>
              <a:t>Group 3:  25 plants will receive a medium concentration of fertilizer.</a:t>
            </a:r>
          </a:p>
        </p:txBody>
      </p:sp>
      <p:sp>
        <p:nvSpPr>
          <p:cNvPr id="14" name="TextBox 13">
            <a:extLst>
              <a:ext uri="{FF2B5EF4-FFF2-40B4-BE49-F238E27FC236}">
                <a16:creationId xmlns:a16="http://schemas.microsoft.com/office/drawing/2014/main" id="{E6076A60-3318-EE39-12E3-1023C40873D6}"/>
              </a:ext>
            </a:extLst>
          </p:cNvPr>
          <p:cNvSpPr txBox="1">
            <a:spLocks noChangeArrowheads="1"/>
          </p:cNvSpPr>
          <p:nvPr/>
        </p:nvSpPr>
        <p:spPr bwMode="auto">
          <a:xfrm>
            <a:off x="2970212" y="5867401"/>
            <a:ext cx="4648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a:solidFill>
                  <a:prstClr val="black"/>
                </a:solidFill>
                <a:latin typeface="Arial" panose="020B0604020202020204" pitchFamily="34" charset="0"/>
                <a:ea typeface="MS PGothic" panose="020B0600070205080204" pitchFamily="34" charset="-128"/>
                <a:cs typeface="Arial" panose="020B0604020202020204" pitchFamily="34" charset="0"/>
              </a:rPr>
              <a:t>Group 4:  25 plants will receive a high concentration of fertilizer.</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5">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5">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1000" fill="hold"/>
                                        <p:tgtEl>
                                          <p:spTgt spid="5">
                                            <p:txEl>
                                              <p:pRg st="2" end="2"/>
                                            </p:txEl>
                                          </p:spTgt>
                                        </p:tgtEl>
                                        <p:attrNameLst>
                                          <p:attrName>ppt_x</p:attrName>
                                        </p:attrNameLst>
                                      </p:cBhvr>
                                      <p:tavLst>
                                        <p:tav tm="0">
                                          <p:val>
                                            <p:strVal val="#ppt_x-.2"/>
                                          </p:val>
                                        </p:tav>
                                        <p:tav tm="100000">
                                          <p:val>
                                            <p:strVal val="#ppt_x"/>
                                          </p:val>
                                        </p:tav>
                                      </p:tavLst>
                                    </p:anim>
                                    <p:anim calcmode="lin" valueType="num">
                                      <p:cBhvr>
                                        <p:cTn id="15" dur="1000" fill="hold"/>
                                        <p:tgtEl>
                                          <p:spTgt spid="5">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5">
                                            <p:txEl>
                                              <p:pRg st="2" end="2"/>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4" presetClass="entr" presetSubtype="16"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ox(in)">
                                      <p:cBhvr>
                                        <p:cTn id="21" dur="500"/>
                                        <p:tgtEl>
                                          <p:spTgt spid="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ppt_x</p:attrName>
                                        </p:attrNameLst>
                                      </p:cBhvr>
                                      <p:tavLst>
                                        <p:tav tm="0">
                                          <p:val>
                                            <p:strVal val="#ppt_x-.2"/>
                                          </p:val>
                                        </p:tav>
                                        <p:tav tm="100000">
                                          <p:val>
                                            <p:strVal val="#ppt_x"/>
                                          </p:val>
                                        </p:tav>
                                      </p:tavLst>
                                    </p:anim>
                                    <p:anim calcmode="lin" valueType="num">
                                      <p:cBhvr>
                                        <p:cTn id="27"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28" dur="1000"/>
                                        <p:tgtEl>
                                          <p:spTgt spid="1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4" presetClass="entr" presetSubtype="1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box(in)">
                                      <p:cBhvr>
                                        <p:cTn id="33" dur="500"/>
                                        <p:tgtEl>
                                          <p:spTgt spid="8"/>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9" presetClass="entr" presetSubtype="0"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1000" fill="hold"/>
                                        <p:tgtEl>
                                          <p:spTgt spid="12"/>
                                        </p:tgtEl>
                                        <p:attrNameLst>
                                          <p:attrName>ppt_x</p:attrName>
                                        </p:attrNameLst>
                                      </p:cBhvr>
                                      <p:tavLst>
                                        <p:tav tm="0">
                                          <p:val>
                                            <p:strVal val="#ppt_x-.2"/>
                                          </p:val>
                                        </p:tav>
                                        <p:tav tm="100000">
                                          <p:val>
                                            <p:strVal val="#ppt_x"/>
                                          </p:val>
                                        </p:tav>
                                      </p:tavLst>
                                    </p:anim>
                                    <p:anim calcmode="lin" valueType="num">
                                      <p:cBhvr>
                                        <p:cTn id="39"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40" dur="1000"/>
                                        <p:tgtEl>
                                          <p:spTgt spid="12"/>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4" presetClass="entr" presetSubtype="16" fill="hold"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box(in)">
                                      <p:cBhvr>
                                        <p:cTn id="45" dur="500"/>
                                        <p:tgtEl>
                                          <p:spTgt spid="9"/>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9" presetClass="entr" presetSubtype="0" fill="hold" grpId="0" nodeType="clickEffect">
                                  <p:stCondLst>
                                    <p:cond delay="0"/>
                                  </p:stCondLst>
                                  <p:childTnLst>
                                    <p:set>
                                      <p:cBhvr>
                                        <p:cTn id="49" dur="1" fill="hold">
                                          <p:stCondLst>
                                            <p:cond delay="0"/>
                                          </p:stCondLst>
                                        </p:cTn>
                                        <p:tgtEl>
                                          <p:spTgt spid="13"/>
                                        </p:tgtEl>
                                        <p:attrNameLst>
                                          <p:attrName>style.visibility</p:attrName>
                                        </p:attrNameLst>
                                      </p:cBhvr>
                                      <p:to>
                                        <p:strVal val="visible"/>
                                      </p:to>
                                    </p:set>
                                    <p:anim calcmode="lin" valueType="num">
                                      <p:cBhvr>
                                        <p:cTn id="50" dur="1000" fill="hold"/>
                                        <p:tgtEl>
                                          <p:spTgt spid="13"/>
                                        </p:tgtEl>
                                        <p:attrNameLst>
                                          <p:attrName>ppt_x</p:attrName>
                                        </p:attrNameLst>
                                      </p:cBhvr>
                                      <p:tavLst>
                                        <p:tav tm="0">
                                          <p:val>
                                            <p:strVal val="#ppt_x-.2"/>
                                          </p:val>
                                        </p:tav>
                                        <p:tav tm="100000">
                                          <p:val>
                                            <p:strVal val="#ppt_x"/>
                                          </p:val>
                                        </p:tav>
                                      </p:tavLst>
                                    </p:anim>
                                    <p:anim calcmode="lin" valueType="num">
                                      <p:cBhvr>
                                        <p:cTn id="51"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52" dur="1000"/>
                                        <p:tgtEl>
                                          <p:spTgt spid="13"/>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4" presetClass="entr" presetSubtype="16" fill="hold"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box(in)">
                                      <p:cBhvr>
                                        <p:cTn id="57" dur="500"/>
                                        <p:tgtEl>
                                          <p:spTgt spid="10"/>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9"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 calcmode="lin" valueType="num">
                                      <p:cBhvr>
                                        <p:cTn id="62" dur="1000" fill="hold"/>
                                        <p:tgtEl>
                                          <p:spTgt spid="14"/>
                                        </p:tgtEl>
                                        <p:attrNameLst>
                                          <p:attrName>ppt_x</p:attrName>
                                        </p:attrNameLst>
                                      </p:cBhvr>
                                      <p:tavLst>
                                        <p:tav tm="0">
                                          <p:val>
                                            <p:strVal val="#ppt_x-.2"/>
                                          </p:val>
                                        </p:tav>
                                        <p:tav tm="100000">
                                          <p:val>
                                            <p:strVal val="#ppt_x"/>
                                          </p:val>
                                        </p:tav>
                                      </p:tavLst>
                                    </p:anim>
                                    <p:anim calcmode="lin" valueType="num">
                                      <p:cBhvr>
                                        <p:cTn id="63"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64" dur="1000"/>
                                        <p:tgtEl>
                                          <p:spTgt spid="14"/>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8" presetClass="entr" presetSubtype="16" fill="hold" grpId="0" nodeType="clickEffect">
                                  <p:stCondLst>
                                    <p:cond delay="0"/>
                                  </p:stCondLst>
                                  <p:childTnLst>
                                    <p:set>
                                      <p:cBhvr>
                                        <p:cTn id="68" dur="1" fill="hold">
                                          <p:stCondLst>
                                            <p:cond delay="0"/>
                                          </p:stCondLst>
                                        </p:cTn>
                                        <p:tgtEl>
                                          <p:spTgt spid="28677"/>
                                        </p:tgtEl>
                                        <p:attrNameLst>
                                          <p:attrName>style.visibility</p:attrName>
                                        </p:attrNameLst>
                                      </p:cBhvr>
                                      <p:to>
                                        <p:strVal val="visible"/>
                                      </p:to>
                                    </p:set>
                                    <p:animEffect transition="in" filter="diamond(in)">
                                      <p:cBhvr>
                                        <p:cTn id="69" dur="2000"/>
                                        <p:tgtEl>
                                          <p:spTgt spid="286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28677" grpId="0" animBg="1"/>
      <p:bldP spid="11" grpId="0"/>
      <p:bldP spid="12" grpId="0"/>
      <p:bldP spid="13" grpId="0"/>
      <p:bldP spid="1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5AACD1-1CA8-FE69-3339-16689B6CCF00}"/>
              </a:ext>
            </a:extLst>
          </p:cNvPr>
          <p:cNvSpPr>
            <a:spLocks noGrp="1"/>
          </p:cNvSpPr>
          <p:nvPr>
            <p:ph type="title"/>
          </p:nvPr>
        </p:nvSpPr>
        <p:spPr/>
        <p:txBody>
          <a:bodyPr/>
          <a:lstStyle/>
          <a:p>
            <a:pPr>
              <a:defRPr/>
            </a:pPr>
            <a:endParaRPr lang="en-US"/>
          </a:p>
        </p:txBody>
      </p:sp>
      <p:sp>
        <p:nvSpPr>
          <p:cNvPr id="4" name="Content Placeholder 3">
            <a:extLst>
              <a:ext uri="{FF2B5EF4-FFF2-40B4-BE49-F238E27FC236}">
                <a16:creationId xmlns:a16="http://schemas.microsoft.com/office/drawing/2014/main" id="{1778003D-3EB7-5D34-72FB-4419E85E8CF1}"/>
              </a:ext>
            </a:extLst>
          </p:cNvPr>
          <p:cNvSpPr>
            <a:spLocks noGrp="1"/>
          </p:cNvSpPr>
          <p:nvPr>
            <p:ph idx="1"/>
          </p:nvPr>
        </p:nvSpPr>
        <p:spPr>
          <a:xfrm>
            <a:off x="531813" y="190500"/>
            <a:ext cx="9448799" cy="5981700"/>
          </a:xfrm>
        </p:spPr>
        <p:txBody>
          <a:bodyPr/>
          <a:lstStyle/>
          <a:p>
            <a:pPr>
              <a:defRPr/>
            </a:pPr>
            <a:r>
              <a:rPr lang="en-US" dirty="0"/>
              <a:t>In every Science discipline, a scientist has the potential to bring glory to the Lord</a:t>
            </a:r>
          </a:p>
          <a:p>
            <a:pPr>
              <a:defRPr/>
            </a:pPr>
            <a:r>
              <a:rPr lang="en-US" dirty="0"/>
              <a:t>“Whatever you do, work heartily, as for the Lord and not for men”</a:t>
            </a:r>
          </a:p>
          <a:p>
            <a:pPr>
              <a:defRPr/>
            </a:pPr>
            <a:r>
              <a:rPr lang="en-US" dirty="0"/>
              <a:t> Colossians 3:23-24</a:t>
            </a:r>
          </a:p>
          <a:p>
            <a:pPr>
              <a:defRPr/>
            </a:pPr>
            <a:endParaRPr lang="en-US" dirty="0"/>
          </a:p>
          <a:p>
            <a:pPr>
              <a:defRPr/>
            </a:pPr>
            <a:r>
              <a:rPr lang="en-US" altLang="en-US" sz="2400" dirty="0">
                <a:solidFill>
                  <a:schemeClr val="tx1"/>
                </a:solidFill>
                <a:latin typeface="Arial" panose="020B0604020202020204" pitchFamily="34" charset="0"/>
                <a:ea typeface="MS PGothic" panose="020B0600070205080204" pitchFamily="34" charset="-128"/>
              </a:rPr>
              <a:t>The goal of science is to investigate and understand the natural world created by God, to explain events in the natural world as seen through the eyes of a follower of Christ , and to use those explanations to make useful predictions, and to aid our fellow man.</a:t>
            </a:r>
          </a:p>
          <a:p>
            <a:pPr>
              <a:defRPr/>
            </a:pPr>
            <a:r>
              <a:rPr lang="en-US" b="0" i="0" dirty="0">
                <a:solidFill>
                  <a:srgbClr val="101518"/>
                </a:solidFill>
                <a:effectLst/>
                <a:latin typeface="Roboto" panose="02000000000000000000" pitchFamily="2" charset="0"/>
              </a:rPr>
              <a:t>Jesus replied: “ ‘Love the Lord your God with all your heart and with all your soul and with all your mind.’ This is the first and greatest commandment. And the second is like it: ‘Love your neighbor as yourself.’    Matthew 22: 36-40</a:t>
            </a:r>
            <a:endParaRPr lang="en-US" altLang="en-US" sz="2400" dirty="0">
              <a:solidFill>
                <a:schemeClr val="tx1"/>
              </a:solidFill>
              <a:latin typeface="Arial" panose="020B0604020202020204" pitchFamily="34" charset="0"/>
              <a:ea typeface="MS PGothic" panose="020B0600070205080204" pitchFamily="34" charset="-128"/>
            </a:endParaRPr>
          </a:p>
          <a:p>
            <a:pPr>
              <a:defRPr/>
            </a:pPr>
            <a:endParaRPr lang="en-US" dirty="0"/>
          </a:p>
        </p:txBody>
      </p:sp>
      <p:pic>
        <p:nvPicPr>
          <p:cNvPr id="5" name="Picture 3" descr="DownloadedFile.jpeg">
            <a:extLst>
              <a:ext uri="{FF2B5EF4-FFF2-40B4-BE49-F238E27FC236}">
                <a16:creationId xmlns:a16="http://schemas.microsoft.com/office/drawing/2014/main" id="{106A571D-D65D-73A6-88A7-5E9B621D845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979024" y="3810000"/>
            <a:ext cx="1825625" cy="2736850"/>
          </a:xfrm>
          <a:prstGeom prst="rect">
            <a:avLst/>
          </a:prstGeom>
          <a:noFill/>
          <a:ln w="28575">
            <a:solidFill>
              <a:srgbClr val="0000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plit orient="vert"/>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596492A-6EEB-9073-1897-21C69D34BECE}"/>
              </a:ext>
            </a:extLst>
          </p:cNvPr>
          <p:cNvCxnSpPr/>
          <p:nvPr/>
        </p:nvCxnSpPr>
        <p:spPr>
          <a:xfrm rot="5400000">
            <a:off x="2703512" y="3390900"/>
            <a:ext cx="6858000" cy="76200"/>
          </a:xfrm>
          <a:prstGeom prst="line">
            <a:avLst/>
          </a:prstGeom>
        </p:spPr>
        <p:style>
          <a:lnRef idx="2">
            <a:schemeClr val="accent4"/>
          </a:lnRef>
          <a:fillRef idx="0">
            <a:schemeClr val="accent4"/>
          </a:fillRef>
          <a:effectRef idx="1">
            <a:schemeClr val="accent4"/>
          </a:effectRef>
          <a:fontRef idx="minor">
            <a:schemeClr val="tx1"/>
          </a:fontRef>
        </p:style>
      </p:cxnSp>
      <p:cxnSp>
        <p:nvCxnSpPr>
          <p:cNvPr id="7" name="Straight Connector 6">
            <a:extLst>
              <a:ext uri="{FF2B5EF4-FFF2-40B4-BE49-F238E27FC236}">
                <a16:creationId xmlns:a16="http://schemas.microsoft.com/office/drawing/2014/main" id="{ED4AC728-0A0F-6B5D-4D73-F0AF88B7F946}"/>
              </a:ext>
            </a:extLst>
          </p:cNvPr>
          <p:cNvCxnSpPr/>
          <p:nvPr/>
        </p:nvCxnSpPr>
        <p:spPr>
          <a:xfrm>
            <a:off x="1522412" y="685800"/>
            <a:ext cx="9144000" cy="1588"/>
          </a:xfrm>
          <a:prstGeom prst="line">
            <a:avLst/>
          </a:prstGeom>
        </p:spPr>
        <p:style>
          <a:lnRef idx="2">
            <a:schemeClr val="accent4"/>
          </a:lnRef>
          <a:fillRef idx="0">
            <a:schemeClr val="accent4"/>
          </a:fillRef>
          <a:effectRef idx="1">
            <a:schemeClr val="accent4"/>
          </a:effectRef>
          <a:fontRef idx="minor">
            <a:schemeClr val="tx1"/>
          </a:fontRef>
        </p:style>
      </p:cxnSp>
      <p:sp>
        <p:nvSpPr>
          <p:cNvPr id="8" name="TextBox 7">
            <a:extLst>
              <a:ext uri="{FF2B5EF4-FFF2-40B4-BE49-F238E27FC236}">
                <a16:creationId xmlns:a16="http://schemas.microsoft.com/office/drawing/2014/main" id="{92965CC3-68B9-843D-750E-D1B9C1DA4F7D}"/>
              </a:ext>
            </a:extLst>
          </p:cNvPr>
          <p:cNvSpPr txBox="1"/>
          <p:nvPr/>
        </p:nvSpPr>
        <p:spPr>
          <a:xfrm>
            <a:off x="1522412" y="1"/>
            <a:ext cx="4648200" cy="646113"/>
          </a:xfrm>
          <a:prstGeom prst="rect">
            <a:avLst/>
          </a:prstGeom>
          <a:noFill/>
        </p:spPr>
        <p:txBody>
          <a:bodyPr anchor="b">
            <a:spAutoFit/>
          </a:bodyPr>
          <a:lstStyle/>
          <a:p>
            <a:pPr algn="ctr" eaLnBrk="0" hangingPunct="0">
              <a:defRPr/>
            </a:pPr>
            <a:r>
              <a:rPr lang="en-US" sz="3600" dirty="0">
                <a:solidFill>
                  <a:srgbClr val="918655">
                    <a:lumMod val="60000"/>
                    <a:lumOff val="40000"/>
                  </a:srgbClr>
                </a:solidFill>
                <a:latin typeface="Apple Casual"/>
                <a:cs typeface="Apple Casual"/>
              </a:rPr>
              <a:t>Control Group</a:t>
            </a:r>
          </a:p>
        </p:txBody>
      </p:sp>
      <p:sp>
        <p:nvSpPr>
          <p:cNvPr id="9" name="TextBox 8">
            <a:extLst>
              <a:ext uri="{FF2B5EF4-FFF2-40B4-BE49-F238E27FC236}">
                <a16:creationId xmlns:a16="http://schemas.microsoft.com/office/drawing/2014/main" id="{C6493FFC-52DB-3BFF-3135-AD3B4C00E776}"/>
              </a:ext>
            </a:extLst>
          </p:cNvPr>
          <p:cNvSpPr txBox="1"/>
          <p:nvPr/>
        </p:nvSpPr>
        <p:spPr>
          <a:xfrm>
            <a:off x="6170612" y="1"/>
            <a:ext cx="4648200" cy="646113"/>
          </a:xfrm>
          <a:prstGeom prst="rect">
            <a:avLst/>
          </a:prstGeom>
          <a:noFill/>
        </p:spPr>
        <p:txBody>
          <a:bodyPr anchor="b">
            <a:spAutoFit/>
          </a:bodyPr>
          <a:lstStyle/>
          <a:p>
            <a:pPr algn="ctr" eaLnBrk="0" hangingPunct="0">
              <a:defRPr/>
            </a:pPr>
            <a:r>
              <a:rPr lang="en-US" sz="3600" dirty="0">
                <a:solidFill>
                  <a:srgbClr val="90C226">
                    <a:lumMod val="50000"/>
                  </a:srgbClr>
                </a:solidFill>
                <a:latin typeface="Apple Casual"/>
                <a:cs typeface="Apple Casual"/>
              </a:rPr>
              <a:t>Experimental Group</a:t>
            </a:r>
          </a:p>
        </p:txBody>
      </p:sp>
      <p:sp>
        <p:nvSpPr>
          <p:cNvPr id="10" name="TextBox 9">
            <a:extLst>
              <a:ext uri="{FF2B5EF4-FFF2-40B4-BE49-F238E27FC236}">
                <a16:creationId xmlns:a16="http://schemas.microsoft.com/office/drawing/2014/main" id="{80015B58-9F54-0A42-8B92-7BD040F192C3}"/>
              </a:ext>
            </a:extLst>
          </p:cNvPr>
          <p:cNvSpPr txBox="1">
            <a:spLocks noChangeArrowheads="1"/>
          </p:cNvSpPr>
          <p:nvPr/>
        </p:nvSpPr>
        <p:spPr bwMode="auto">
          <a:xfrm>
            <a:off x="1522412" y="838201"/>
            <a:ext cx="4495800" cy="3908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3100">
                <a:solidFill>
                  <a:srgbClr val="801A74"/>
                </a:solidFill>
                <a:latin typeface="Arial" panose="020B0604020202020204" pitchFamily="34" charset="0"/>
                <a:ea typeface="MS PGothic" panose="020B0600070205080204" pitchFamily="34" charset="-128"/>
                <a:cs typeface="Arial" panose="020B0604020202020204" pitchFamily="34" charset="0"/>
              </a:rPr>
              <a:t>What is the control group in this experiment?  </a:t>
            </a:r>
          </a:p>
          <a:p>
            <a:pPr algn="ctr">
              <a:spcBef>
                <a:spcPct val="0"/>
              </a:spcBef>
              <a:buClrTx/>
              <a:buSzTx/>
              <a:buNone/>
            </a:pPr>
            <a:r>
              <a:rPr lang="en-US" altLang="en-US" sz="3100">
                <a:solidFill>
                  <a:srgbClr val="801A74"/>
                </a:solidFill>
                <a:latin typeface="Arial" panose="020B0604020202020204" pitchFamily="34" charset="0"/>
                <a:ea typeface="MS PGothic" panose="020B0600070205080204" pitchFamily="34" charset="-128"/>
                <a:cs typeface="Arial" panose="020B0604020202020204" pitchFamily="34" charset="0"/>
              </a:rPr>
              <a:t>The control group consists of the 25 plants that are receiving plain water.   </a:t>
            </a:r>
          </a:p>
          <a:p>
            <a:pPr algn="ctr">
              <a:spcBef>
                <a:spcPct val="0"/>
              </a:spcBef>
              <a:buClrTx/>
              <a:buSzTx/>
              <a:buNone/>
            </a:pPr>
            <a:endParaRPr lang="en-US" altLang="en-US" sz="3100">
              <a:solidFill>
                <a:srgbClr val="801A74"/>
              </a:solidFill>
              <a:latin typeface="Arial" panose="020B0604020202020204" pitchFamily="34" charset="0"/>
              <a:ea typeface="MS PGothic" panose="020B0600070205080204" pitchFamily="34" charset="-128"/>
              <a:cs typeface="Arial" panose="020B0604020202020204" pitchFamily="34" charset="0"/>
            </a:endParaRPr>
          </a:p>
        </p:txBody>
      </p:sp>
      <p:sp>
        <p:nvSpPr>
          <p:cNvPr id="11" name="TextBox 10">
            <a:extLst>
              <a:ext uri="{FF2B5EF4-FFF2-40B4-BE49-F238E27FC236}">
                <a16:creationId xmlns:a16="http://schemas.microsoft.com/office/drawing/2014/main" id="{6F8269CF-3485-6A2F-3631-8FE2704C1DD2}"/>
              </a:ext>
            </a:extLst>
          </p:cNvPr>
          <p:cNvSpPr txBox="1">
            <a:spLocks noChangeArrowheads="1"/>
          </p:cNvSpPr>
          <p:nvPr/>
        </p:nvSpPr>
        <p:spPr bwMode="auto">
          <a:xfrm>
            <a:off x="6246812" y="3276601"/>
            <a:ext cx="4419600" cy="366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2900">
                <a:solidFill>
                  <a:prstClr val="black"/>
                </a:solidFill>
                <a:latin typeface="Arial" panose="020B0604020202020204" pitchFamily="34" charset="0"/>
                <a:ea typeface="MS PGothic" panose="020B0600070205080204" pitchFamily="34" charset="-128"/>
                <a:cs typeface="Arial" panose="020B0604020202020204" pitchFamily="34" charset="0"/>
              </a:rPr>
              <a:t>What is the experimental group in this experiment?</a:t>
            </a:r>
          </a:p>
          <a:p>
            <a:pPr algn="ctr">
              <a:spcBef>
                <a:spcPct val="0"/>
              </a:spcBef>
              <a:buClrTx/>
              <a:buSzTx/>
              <a:buNone/>
            </a:pPr>
            <a:r>
              <a:rPr lang="en-US" altLang="en-US" sz="2900">
                <a:solidFill>
                  <a:prstClr val="black"/>
                </a:solidFill>
                <a:latin typeface="Arial" panose="020B0604020202020204" pitchFamily="34" charset="0"/>
                <a:ea typeface="MS PGothic" panose="020B0600070205080204" pitchFamily="34" charset="-128"/>
                <a:cs typeface="Arial" panose="020B0604020202020204" pitchFamily="34" charset="0"/>
              </a:rPr>
              <a:t>The experimental group consists of the 75 plants that are receiving various concentrations of fertilizer.</a:t>
            </a:r>
          </a:p>
          <a:p>
            <a:pPr algn="ctr">
              <a:spcBef>
                <a:spcPct val="0"/>
              </a:spcBef>
              <a:buClrTx/>
              <a:buSzTx/>
              <a:buNone/>
            </a:pPr>
            <a:endParaRPr lang="en-US" altLang="en-US" sz="29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pic>
        <p:nvPicPr>
          <p:cNvPr id="107528" name="Picture 11" descr="jpg_flower.jpg">
            <a:extLst>
              <a:ext uri="{FF2B5EF4-FFF2-40B4-BE49-F238E27FC236}">
                <a16:creationId xmlns:a16="http://schemas.microsoft.com/office/drawing/2014/main" id="{2BCDF496-62DD-9DC3-8275-338079D42D8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84412" y="4267200"/>
            <a:ext cx="3048000" cy="22860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07529" name="Picture 12" descr="jpg_flower.jpg">
            <a:extLst>
              <a:ext uri="{FF2B5EF4-FFF2-40B4-BE49-F238E27FC236}">
                <a16:creationId xmlns:a16="http://schemas.microsoft.com/office/drawing/2014/main" id="{79ACE023-421D-1AAC-F63E-4307FEF0A0F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32612" y="838200"/>
            <a:ext cx="3048000" cy="2286000"/>
          </a:xfrm>
          <a:prstGeom prst="rect">
            <a:avLst/>
          </a:prstGeom>
          <a:noFill/>
          <a:ln w="28575">
            <a:solidFill>
              <a:srgbClr val="6962FF"/>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1000" fill="hold"/>
                                        <p:tgtEl>
                                          <p:spTgt spid="10">
                                            <p:txEl>
                                              <p:pRg st="0" end="0"/>
                                            </p:txEl>
                                          </p:spTgt>
                                        </p:tgtEl>
                                        <p:attrNameLst>
                                          <p:attrName>ppt_w</p:attrName>
                                        </p:attrNameLst>
                                      </p:cBhvr>
                                      <p:tavLst>
                                        <p:tav tm="0">
                                          <p:val>
                                            <p:strVal val="#ppt_w+.3"/>
                                          </p:val>
                                        </p:tav>
                                        <p:tav tm="100000">
                                          <p:val>
                                            <p:strVal val="#ppt_w"/>
                                          </p:val>
                                        </p:tav>
                                      </p:tavLst>
                                    </p:anim>
                                    <p:anim calcmode="lin" valueType="num">
                                      <p:cBhvr>
                                        <p:cTn id="8" dur="1000" fill="hold"/>
                                        <p:tgtEl>
                                          <p:spTgt spid="10">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0">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0">
                                            <p:txEl>
                                              <p:pRg st="1" end="1"/>
                                            </p:txEl>
                                          </p:spTgt>
                                        </p:tgtEl>
                                        <p:attrNameLst>
                                          <p:attrName>style.visibility</p:attrName>
                                        </p:attrNameLst>
                                      </p:cBhvr>
                                      <p:to>
                                        <p:strVal val="visible"/>
                                      </p:to>
                                    </p:set>
                                    <p:anim calcmode="lin" valueType="num">
                                      <p:cBhvr>
                                        <p:cTn id="14" dur="1000" fill="hold"/>
                                        <p:tgtEl>
                                          <p:spTgt spid="10">
                                            <p:txEl>
                                              <p:pRg st="1" end="1"/>
                                            </p:txEl>
                                          </p:spTgt>
                                        </p:tgtEl>
                                        <p:attrNameLst>
                                          <p:attrName>ppt_w</p:attrName>
                                        </p:attrNameLst>
                                      </p:cBhvr>
                                      <p:tavLst>
                                        <p:tav tm="0">
                                          <p:val>
                                            <p:strVal val="#ppt_w+.3"/>
                                          </p:val>
                                        </p:tav>
                                        <p:tav tm="100000">
                                          <p:val>
                                            <p:strVal val="#ppt_w"/>
                                          </p:val>
                                        </p:tav>
                                      </p:tavLst>
                                    </p:anim>
                                    <p:anim calcmode="lin" valueType="num">
                                      <p:cBhvr>
                                        <p:cTn id="15" dur="1000" fill="hold"/>
                                        <p:tgtEl>
                                          <p:spTgt spid="10">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10">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anim calcmode="lin" valueType="num">
                                      <p:cBhvr>
                                        <p:cTn id="21" dur="1000" fill="hold"/>
                                        <p:tgtEl>
                                          <p:spTgt spid="11">
                                            <p:txEl>
                                              <p:pRg st="0" end="0"/>
                                            </p:txEl>
                                          </p:spTgt>
                                        </p:tgtEl>
                                        <p:attrNameLst>
                                          <p:attrName>ppt_w</p:attrName>
                                        </p:attrNameLst>
                                      </p:cBhvr>
                                      <p:tavLst>
                                        <p:tav tm="0">
                                          <p:val>
                                            <p:strVal val="#ppt_w+.3"/>
                                          </p:val>
                                        </p:tav>
                                        <p:tav tm="100000">
                                          <p:val>
                                            <p:strVal val="#ppt_w"/>
                                          </p:val>
                                        </p:tav>
                                      </p:tavLst>
                                    </p:anim>
                                    <p:anim calcmode="lin" valueType="num">
                                      <p:cBhvr>
                                        <p:cTn id="22" dur="1000" fill="hold"/>
                                        <p:tgtEl>
                                          <p:spTgt spid="11">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11">
                                            <p:txEl>
                                              <p:pRg st="0" end="0"/>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 calcmode="lin" valueType="num">
                                      <p:cBhvr>
                                        <p:cTn id="28" dur="1000" fill="hold"/>
                                        <p:tgtEl>
                                          <p:spTgt spid="11">
                                            <p:txEl>
                                              <p:pRg st="1" end="1"/>
                                            </p:txEl>
                                          </p:spTgt>
                                        </p:tgtEl>
                                        <p:attrNameLst>
                                          <p:attrName>ppt_w</p:attrName>
                                        </p:attrNameLst>
                                      </p:cBhvr>
                                      <p:tavLst>
                                        <p:tav tm="0">
                                          <p:val>
                                            <p:strVal val="#ppt_w+.3"/>
                                          </p:val>
                                        </p:tav>
                                        <p:tav tm="100000">
                                          <p:val>
                                            <p:strVal val="#ppt_w"/>
                                          </p:val>
                                        </p:tav>
                                      </p:tavLst>
                                    </p:anim>
                                    <p:anim calcmode="lin" valueType="num">
                                      <p:cBhvr>
                                        <p:cTn id="29" dur="1000" fill="hold"/>
                                        <p:tgtEl>
                                          <p:spTgt spid="11">
                                            <p:txEl>
                                              <p:pRg st="1" end="1"/>
                                            </p:txEl>
                                          </p:spTgt>
                                        </p:tgtEl>
                                        <p:attrNameLst>
                                          <p:attrName>ppt_h</p:attrName>
                                        </p:attrNameLst>
                                      </p:cBhvr>
                                      <p:tavLst>
                                        <p:tav tm="0">
                                          <p:val>
                                            <p:strVal val="#ppt_h"/>
                                          </p:val>
                                        </p:tav>
                                        <p:tav tm="100000">
                                          <p:val>
                                            <p:strVal val="#ppt_h"/>
                                          </p:val>
                                        </p:tav>
                                      </p:tavLst>
                                    </p:anim>
                                    <p:animEffect transition="in" filter="fade">
                                      <p:cBhvr>
                                        <p:cTn id="30" dur="10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1"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6CB019-869C-720C-CBE2-F767D7A070CF}"/>
              </a:ext>
            </a:extLst>
          </p:cNvPr>
          <p:cNvSpPr txBox="1"/>
          <p:nvPr/>
        </p:nvSpPr>
        <p:spPr>
          <a:xfrm>
            <a:off x="1674812" y="228601"/>
            <a:ext cx="8839200" cy="830263"/>
          </a:xfrm>
          <a:prstGeom prst="rect">
            <a:avLst/>
          </a:prstGeom>
          <a:ln>
            <a:solidFill>
              <a:srgbClr val="CCFFCC"/>
            </a:solidFill>
          </a:ln>
        </p:spPr>
        <p:style>
          <a:lnRef idx="3">
            <a:schemeClr val="lt1"/>
          </a:lnRef>
          <a:fillRef idx="1">
            <a:schemeClr val="accent6"/>
          </a:fillRef>
          <a:effectRef idx="1">
            <a:schemeClr val="accent6"/>
          </a:effectRef>
          <a:fontRef idx="minor">
            <a:schemeClr val="lt1"/>
          </a:fontRef>
        </p:style>
        <p:txBody>
          <a:bodyPr>
            <a:spAutoFit/>
          </a:bodyPr>
          <a:lstStyle/>
          <a:p>
            <a:pPr algn="ctr" eaLnBrk="0" hangingPunct="0">
              <a:defRPr/>
            </a:pPr>
            <a:r>
              <a:rPr lang="en-US" sz="2300" dirty="0">
                <a:solidFill>
                  <a:srgbClr val="FFF62D"/>
                </a:solidFill>
                <a:latin typeface="Charcoal CY"/>
                <a:cs typeface="Charcoal CY"/>
              </a:rPr>
              <a:t>In a “controlled experiment”, all variables must be kept constant except the one variable that is being changed.</a:t>
            </a:r>
          </a:p>
        </p:txBody>
      </p:sp>
      <p:pic>
        <p:nvPicPr>
          <p:cNvPr id="108547" name="Picture 6" descr="MC900216690.WMF">
            <a:extLst>
              <a:ext uri="{FF2B5EF4-FFF2-40B4-BE49-F238E27FC236}">
                <a16:creationId xmlns:a16="http://schemas.microsoft.com/office/drawing/2014/main" id="{BF98BD57-2D31-F6C1-D0D4-45D1315C84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1013" y="1447800"/>
            <a:ext cx="2790825"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0682ACBB-4C5B-E78B-1834-D41EA4339EDC}"/>
              </a:ext>
            </a:extLst>
          </p:cNvPr>
          <p:cNvSpPr txBox="1">
            <a:spLocks noChangeArrowheads="1"/>
          </p:cNvSpPr>
          <p:nvPr/>
        </p:nvSpPr>
        <p:spPr bwMode="auto">
          <a:xfrm>
            <a:off x="4570412" y="1371601"/>
            <a:ext cx="5943600" cy="4016375"/>
          </a:xfrm>
          <a:prstGeom prst="rect">
            <a:avLst/>
          </a:prstGeom>
          <a:no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3100" dirty="0">
                <a:solidFill>
                  <a:srgbClr val="FF0000"/>
                </a:solidFill>
                <a:latin typeface="Apple Casual" charset="0"/>
                <a:cs typeface="Apple Casual" charset="0"/>
              </a:rPr>
              <a:t>What variables must be kept constant in this experiment?</a:t>
            </a:r>
          </a:p>
          <a:p>
            <a:pPr marL="339725" indent="-339725" algn="ctr" eaLnBrk="1" hangingPunct="1">
              <a:defRPr/>
            </a:pPr>
            <a:r>
              <a:rPr lang="en-US" sz="3100" dirty="0">
                <a:solidFill>
                  <a:srgbClr val="FF0000"/>
                </a:solidFill>
                <a:latin typeface="Apple Casual" charset="0"/>
                <a:cs typeface="Apple Casual" charset="0"/>
              </a:rPr>
              <a:t>  </a:t>
            </a:r>
          </a:p>
          <a:p>
            <a:pPr marL="339725" indent="-339725" eaLnBrk="1" hangingPunct="1">
              <a:buFont typeface="Wingdings" charset="0"/>
              <a:buChar char="ü"/>
              <a:defRPr/>
            </a:pPr>
            <a:r>
              <a:rPr lang="en-US" sz="2100" dirty="0">
                <a:solidFill>
                  <a:srgbClr val="222268"/>
                </a:solidFill>
                <a:cs typeface="Apple Casual" charset="0"/>
              </a:rPr>
              <a:t>All plants must receive the same amount of fluid each day.</a:t>
            </a:r>
          </a:p>
          <a:p>
            <a:pPr marL="339725" indent="-339725" eaLnBrk="1" hangingPunct="1">
              <a:buFont typeface="Wingdings" charset="0"/>
              <a:buChar char="ü"/>
              <a:defRPr/>
            </a:pPr>
            <a:r>
              <a:rPr lang="en-US" sz="2100" dirty="0">
                <a:solidFill>
                  <a:srgbClr val="222268"/>
                </a:solidFill>
                <a:cs typeface="Apple Casual" charset="0"/>
              </a:rPr>
              <a:t>All plants are grown in pots of equal size.  </a:t>
            </a:r>
          </a:p>
          <a:p>
            <a:pPr marL="339725" indent="-339725" eaLnBrk="1" hangingPunct="1">
              <a:buFont typeface="Wingdings" charset="0"/>
              <a:buChar char="ü"/>
              <a:defRPr/>
            </a:pPr>
            <a:r>
              <a:rPr lang="en-US" sz="2100" dirty="0">
                <a:solidFill>
                  <a:srgbClr val="222268"/>
                </a:solidFill>
                <a:cs typeface="Apple Casual" charset="0"/>
              </a:rPr>
              <a:t>All plants are grown at the same temperature.  </a:t>
            </a:r>
          </a:p>
          <a:p>
            <a:pPr marL="339725" indent="-339725" eaLnBrk="1" hangingPunct="1">
              <a:buFont typeface="Wingdings" charset="0"/>
              <a:buChar char="ü"/>
              <a:defRPr/>
            </a:pPr>
            <a:r>
              <a:rPr lang="en-US" sz="2100" dirty="0">
                <a:solidFill>
                  <a:srgbClr val="222268"/>
                </a:solidFill>
                <a:cs typeface="Apple Casual" charset="0"/>
              </a:rPr>
              <a:t>All plants receive the same amount of sunlight.</a:t>
            </a:r>
          </a:p>
          <a:p>
            <a:pPr eaLnBrk="1" hangingPunct="1">
              <a:defRPr/>
            </a:pPr>
            <a:endParaRPr lang="en-US" sz="1800" dirty="0">
              <a:solidFill>
                <a:prstClr val="black"/>
              </a:solidFill>
              <a:cs typeface="Apple Casual" charset="0"/>
            </a:endParaRPr>
          </a:p>
          <a:p>
            <a:pPr eaLnBrk="1" hangingPunct="1">
              <a:defRPr/>
            </a:pPr>
            <a:endParaRPr lang="en-US" sz="1800" dirty="0">
              <a:solidFill>
                <a:prstClr val="black"/>
              </a:solidFill>
              <a:cs typeface="Apple Casual" charset="0"/>
            </a:endParaRPr>
          </a:p>
        </p:txBody>
      </p:sp>
      <p:sp>
        <p:nvSpPr>
          <p:cNvPr id="9" name="TextBox 8">
            <a:extLst>
              <a:ext uri="{FF2B5EF4-FFF2-40B4-BE49-F238E27FC236}">
                <a16:creationId xmlns:a16="http://schemas.microsoft.com/office/drawing/2014/main" id="{C8575F90-677F-CEFC-7F8D-1C7886DE5274}"/>
              </a:ext>
            </a:extLst>
          </p:cNvPr>
          <p:cNvSpPr txBox="1"/>
          <p:nvPr/>
        </p:nvSpPr>
        <p:spPr>
          <a:xfrm>
            <a:off x="1903412" y="5181601"/>
            <a:ext cx="8458200" cy="1292225"/>
          </a:xfrm>
          <a:prstGeom prst="rect">
            <a:avLst/>
          </a:prstGeom>
          <a:ln w="38100" cap="flat" cmpd="sng" algn="ctr">
            <a:solidFill>
              <a:srgbClr val="31E038"/>
            </a:solidFill>
            <a:prstDash val="solid"/>
            <a:round/>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a:spAutoFit/>
          </a:bodyPr>
          <a:lstStyle/>
          <a:p>
            <a:pPr algn="ctr" eaLnBrk="0" hangingPunct="0">
              <a:defRPr/>
            </a:pPr>
            <a:r>
              <a:rPr lang="en-US" sz="2600" dirty="0">
                <a:solidFill>
                  <a:prstClr val="black"/>
                </a:solidFill>
                <a:latin typeface="Trebuchet MS" panose="020B0603020202020204"/>
              </a:rPr>
              <a:t>What variable is being changed in this experiment?</a:t>
            </a:r>
          </a:p>
          <a:p>
            <a:pPr algn="ctr" eaLnBrk="0" hangingPunct="0">
              <a:defRPr/>
            </a:pPr>
            <a:r>
              <a:rPr lang="en-US" sz="2600" dirty="0">
                <a:solidFill>
                  <a:srgbClr val="6962FF"/>
                </a:solidFill>
                <a:latin typeface="Trebuchet MS" panose="020B0603020202020204"/>
              </a:rPr>
              <a:t>The variable being changed is the amount of fertilizer received by each group of plants.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p:cTn id="7"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8">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15"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p:cTn id="15" dur="1000" fill="hold"/>
                                        <p:tgtEl>
                                          <p:spTgt spid="8">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8">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8">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18" dur="1000" fill="hold"/>
                                        <p:tgtEl>
                                          <p:spTgt spid="8">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8">
                                            <p:txEl>
                                              <p:pRg st="3" end="3"/>
                                            </p:txEl>
                                          </p:spTgt>
                                        </p:tgtEl>
                                        <p:attrNameLst>
                                          <p:attrName>style.visibility</p:attrName>
                                        </p:attrNameLst>
                                      </p:cBhvr>
                                      <p:to>
                                        <p:strVal val="visible"/>
                                      </p:to>
                                    </p:set>
                                    <p:anim calcmode="lin" valueType="num">
                                      <p:cBhvr>
                                        <p:cTn id="23" dur="1000" fill="hold"/>
                                        <p:tgtEl>
                                          <p:spTgt spid="8">
                                            <p:txEl>
                                              <p:pRg st="3" end="3"/>
                                            </p:txEl>
                                          </p:spTgt>
                                        </p:tgtEl>
                                        <p:attrNameLst>
                                          <p:attrName>ppt_w</p:attrName>
                                        </p:attrNameLst>
                                      </p:cBhvr>
                                      <p:tavLst>
                                        <p:tav tm="0">
                                          <p:val>
                                            <p:fltVal val="0"/>
                                          </p:val>
                                        </p:tav>
                                        <p:tav tm="100000">
                                          <p:val>
                                            <p:strVal val="#ppt_w"/>
                                          </p:val>
                                        </p:tav>
                                      </p:tavLst>
                                    </p:anim>
                                    <p:anim calcmode="lin" valueType="num">
                                      <p:cBhvr>
                                        <p:cTn id="24" dur="1000" fill="hold"/>
                                        <p:tgtEl>
                                          <p:spTgt spid="8">
                                            <p:txEl>
                                              <p:pRg st="3" end="3"/>
                                            </p:txEl>
                                          </p:spTgt>
                                        </p:tgtEl>
                                        <p:attrNameLst>
                                          <p:attrName>ppt_h</p:attrName>
                                        </p:attrNameLst>
                                      </p:cBhvr>
                                      <p:tavLst>
                                        <p:tav tm="0">
                                          <p:val>
                                            <p:fltVal val="0"/>
                                          </p:val>
                                        </p:tav>
                                        <p:tav tm="100000">
                                          <p:val>
                                            <p:strVal val="#ppt_h"/>
                                          </p:val>
                                        </p:tav>
                                      </p:tavLst>
                                    </p:anim>
                                    <p:anim calcmode="lin" valueType="num">
                                      <p:cBhvr>
                                        <p:cTn id="25" dur="1000" fill="hold"/>
                                        <p:tgtEl>
                                          <p:spTgt spid="8">
                                            <p:txEl>
                                              <p:pRg st="3" end="3"/>
                                            </p:txEl>
                                          </p:spTgt>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8">
                                            <p:txEl>
                                              <p:pRg st="3" end="3"/>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5" presetClass="entr" presetSubtype="0"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p:cTn id="31" dur="1000" fill="hold"/>
                                        <p:tgtEl>
                                          <p:spTgt spid="8">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8">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8">
                                            <p:txEl>
                                              <p:pRg st="4" end="4"/>
                                            </p:txEl>
                                          </p:spTgt>
                                        </p:tgtEl>
                                        <p:attrNameLst>
                                          <p:attrName>ppt_x</p:attrName>
                                        </p:attrNameLst>
                                      </p:cBhvr>
                                      <p:tavLst>
                                        <p:tav tm="0" fmla="#ppt_x+(cos(-2*pi*(1-$))*-#ppt_x-sin(-2*pi*(1-$))*(1-#ppt_y))*(1-$)">
                                          <p:val>
                                            <p:fltVal val="0"/>
                                          </p:val>
                                        </p:tav>
                                        <p:tav tm="100000">
                                          <p:val>
                                            <p:fltVal val="1"/>
                                          </p:val>
                                        </p:tav>
                                      </p:tavLst>
                                    </p:anim>
                                    <p:anim calcmode="lin" valueType="num">
                                      <p:cBhvr>
                                        <p:cTn id="34" dur="1000" fill="hold"/>
                                        <p:tgtEl>
                                          <p:spTgt spid="8">
                                            <p:txEl>
                                              <p:pRg st="4" end="4"/>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15" presetClass="entr" presetSubtype="0" fill="hold" grpId="0" nodeType="clickEffect">
                                  <p:stCondLst>
                                    <p:cond delay="0"/>
                                  </p:stCondLst>
                                  <p:childTnLst>
                                    <p:set>
                                      <p:cBhvr>
                                        <p:cTn id="38" dur="1" fill="hold">
                                          <p:stCondLst>
                                            <p:cond delay="0"/>
                                          </p:stCondLst>
                                        </p:cTn>
                                        <p:tgtEl>
                                          <p:spTgt spid="8">
                                            <p:txEl>
                                              <p:pRg st="5" end="5"/>
                                            </p:txEl>
                                          </p:spTgt>
                                        </p:tgtEl>
                                        <p:attrNameLst>
                                          <p:attrName>style.visibility</p:attrName>
                                        </p:attrNameLst>
                                      </p:cBhvr>
                                      <p:to>
                                        <p:strVal val="visible"/>
                                      </p:to>
                                    </p:set>
                                    <p:anim calcmode="lin" valueType="num">
                                      <p:cBhvr>
                                        <p:cTn id="39" dur="1000" fill="hold"/>
                                        <p:tgtEl>
                                          <p:spTgt spid="8">
                                            <p:txEl>
                                              <p:pRg st="5" end="5"/>
                                            </p:txEl>
                                          </p:spTgt>
                                        </p:tgtEl>
                                        <p:attrNameLst>
                                          <p:attrName>ppt_w</p:attrName>
                                        </p:attrNameLst>
                                      </p:cBhvr>
                                      <p:tavLst>
                                        <p:tav tm="0">
                                          <p:val>
                                            <p:fltVal val="0"/>
                                          </p:val>
                                        </p:tav>
                                        <p:tav tm="100000">
                                          <p:val>
                                            <p:strVal val="#ppt_w"/>
                                          </p:val>
                                        </p:tav>
                                      </p:tavLst>
                                    </p:anim>
                                    <p:anim calcmode="lin" valueType="num">
                                      <p:cBhvr>
                                        <p:cTn id="40" dur="1000" fill="hold"/>
                                        <p:tgtEl>
                                          <p:spTgt spid="8">
                                            <p:txEl>
                                              <p:pRg st="5" end="5"/>
                                            </p:txEl>
                                          </p:spTgt>
                                        </p:tgtEl>
                                        <p:attrNameLst>
                                          <p:attrName>ppt_h</p:attrName>
                                        </p:attrNameLst>
                                      </p:cBhvr>
                                      <p:tavLst>
                                        <p:tav tm="0">
                                          <p:val>
                                            <p:fltVal val="0"/>
                                          </p:val>
                                        </p:tav>
                                        <p:tav tm="100000">
                                          <p:val>
                                            <p:strVal val="#ppt_h"/>
                                          </p:val>
                                        </p:tav>
                                      </p:tavLst>
                                    </p:anim>
                                    <p:anim calcmode="lin" valueType="num">
                                      <p:cBhvr>
                                        <p:cTn id="41" dur="1000" fill="hold"/>
                                        <p:tgtEl>
                                          <p:spTgt spid="8">
                                            <p:txEl>
                                              <p:pRg st="5" end="5"/>
                                            </p:txEl>
                                          </p:spTgt>
                                        </p:tgtEl>
                                        <p:attrNameLst>
                                          <p:attrName>ppt_x</p:attrName>
                                        </p:attrNameLst>
                                      </p:cBhvr>
                                      <p:tavLst>
                                        <p:tav tm="0" fmla="#ppt_x+(cos(-2*pi*(1-$))*-#ppt_x-sin(-2*pi*(1-$))*(1-#ppt_y))*(1-$)">
                                          <p:val>
                                            <p:fltVal val="0"/>
                                          </p:val>
                                        </p:tav>
                                        <p:tav tm="100000">
                                          <p:val>
                                            <p:fltVal val="1"/>
                                          </p:val>
                                        </p:tav>
                                      </p:tavLst>
                                    </p:anim>
                                    <p:anim calcmode="lin" valueType="num">
                                      <p:cBhvr>
                                        <p:cTn id="42" dur="1000" fill="hold"/>
                                        <p:tgtEl>
                                          <p:spTgt spid="8">
                                            <p:txEl>
                                              <p:pRg st="5" end="5"/>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43" fill="hold" nodeType="clickPar">
                      <p:stCondLst>
                        <p:cond delay="indefinite"/>
                      </p:stCondLst>
                      <p:childTnLst>
                        <p:par>
                          <p:cTn id="44" fill="hold" nodeType="withGroup">
                            <p:stCondLst>
                              <p:cond delay="0"/>
                            </p:stCondLst>
                            <p:childTnLst>
                              <p:par>
                                <p:cTn id="45" presetID="26" presetClass="entr" presetSubtype="0" fill="hold" grpId="0" nodeType="clickEffect">
                                  <p:stCondLst>
                                    <p:cond delay="0"/>
                                  </p:stCondLst>
                                  <p:childTnLst>
                                    <p:set>
                                      <p:cBhvr>
                                        <p:cTn id="46" dur="1" fill="hold">
                                          <p:stCondLst>
                                            <p:cond delay="0"/>
                                          </p:stCondLst>
                                        </p:cTn>
                                        <p:tgtEl>
                                          <p:spTgt spid="9">
                                            <p:bg/>
                                          </p:spTgt>
                                        </p:tgtEl>
                                        <p:attrNameLst>
                                          <p:attrName>style.visibility</p:attrName>
                                        </p:attrNameLst>
                                      </p:cBhvr>
                                      <p:to>
                                        <p:strVal val="visible"/>
                                      </p:to>
                                    </p:set>
                                    <p:animEffect transition="in" filter="wipe(down)">
                                      <p:cBhvr>
                                        <p:cTn id="47" dur="580">
                                          <p:stCondLst>
                                            <p:cond delay="0"/>
                                          </p:stCondLst>
                                        </p:cTn>
                                        <p:tgtEl>
                                          <p:spTgt spid="9">
                                            <p:bg/>
                                          </p:spTgt>
                                        </p:tgtEl>
                                      </p:cBhvr>
                                    </p:animEffect>
                                    <p:anim calcmode="lin" valueType="num">
                                      <p:cBhvr>
                                        <p:cTn id="48" dur="1822" tmFilter="0,0; 0.14,0.36; 0.43,0.73; 0.71,0.91; 1.0,1.0">
                                          <p:stCondLst>
                                            <p:cond delay="0"/>
                                          </p:stCondLst>
                                        </p:cTn>
                                        <p:tgtEl>
                                          <p:spTgt spid="9">
                                            <p:bg/>
                                          </p:spTgt>
                                        </p:tgtEl>
                                        <p:attrNameLst>
                                          <p:attrName>ppt_x</p:attrName>
                                        </p:attrNameLst>
                                      </p:cBhvr>
                                      <p:tavLst>
                                        <p:tav tm="0">
                                          <p:val>
                                            <p:strVal val="#ppt_x-0.25"/>
                                          </p:val>
                                        </p:tav>
                                        <p:tav tm="100000">
                                          <p:val>
                                            <p:strVal val="#ppt_x"/>
                                          </p:val>
                                        </p:tav>
                                      </p:tavLst>
                                    </p:anim>
                                    <p:anim calcmode="lin" valueType="num">
                                      <p:cBhvr>
                                        <p:cTn id="49" dur="664" tmFilter="0.0,0.0; 0.25,0.07; 0.50,0.2; 0.75,0.467; 1.0,1.0">
                                          <p:stCondLst>
                                            <p:cond delay="0"/>
                                          </p:stCondLst>
                                        </p:cTn>
                                        <p:tgtEl>
                                          <p:spTgt spid="9">
                                            <p:bg/>
                                          </p:spTgt>
                                        </p:tgtEl>
                                        <p:attrNameLst>
                                          <p:attrName>ppt_y</p:attrName>
                                        </p:attrNameLst>
                                      </p:cBhvr>
                                      <p:tavLst>
                                        <p:tav tm="0" fmla="#ppt_y-sin(pi*$)/3">
                                          <p:val>
                                            <p:fltVal val="0.5"/>
                                          </p:val>
                                        </p:tav>
                                        <p:tav tm="100000">
                                          <p:val>
                                            <p:fltVal val="1"/>
                                          </p:val>
                                        </p:tav>
                                      </p:tavLst>
                                    </p:anim>
                                    <p:anim calcmode="lin" valueType="num">
                                      <p:cBhvr>
                                        <p:cTn id="50" dur="664" tmFilter="0, 0; 0.125,0.2665; 0.25,0.4; 0.375,0.465; 0.5,0.5;  0.625,0.535; 0.75,0.6; 0.875,0.7335; 1,1">
                                          <p:stCondLst>
                                            <p:cond delay="664"/>
                                          </p:stCondLst>
                                        </p:cTn>
                                        <p:tgtEl>
                                          <p:spTgt spid="9">
                                            <p:bg/>
                                          </p:spTgt>
                                        </p:tgtEl>
                                        <p:attrNameLst>
                                          <p:attrName>ppt_y</p:attrName>
                                        </p:attrNameLst>
                                      </p:cBhvr>
                                      <p:tavLst>
                                        <p:tav tm="0" fmla="#ppt_y-sin(pi*$)/9">
                                          <p:val>
                                            <p:fltVal val="0"/>
                                          </p:val>
                                        </p:tav>
                                        <p:tav tm="100000">
                                          <p:val>
                                            <p:fltVal val="1"/>
                                          </p:val>
                                        </p:tav>
                                      </p:tavLst>
                                    </p:anim>
                                    <p:anim calcmode="lin" valueType="num">
                                      <p:cBhvr>
                                        <p:cTn id="51" dur="332" tmFilter="0, 0; 0.125,0.2665; 0.25,0.4; 0.375,0.465; 0.5,0.5;  0.625,0.535; 0.75,0.6; 0.875,0.7335; 1,1">
                                          <p:stCondLst>
                                            <p:cond delay="1324"/>
                                          </p:stCondLst>
                                        </p:cTn>
                                        <p:tgtEl>
                                          <p:spTgt spid="9">
                                            <p:bg/>
                                          </p:spTgt>
                                        </p:tgtEl>
                                        <p:attrNameLst>
                                          <p:attrName>ppt_y</p:attrName>
                                        </p:attrNameLst>
                                      </p:cBhvr>
                                      <p:tavLst>
                                        <p:tav tm="0" fmla="#ppt_y-sin(pi*$)/27">
                                          <p:val>
                                            <p:fltVal val="0"/>
                                          </p:val>
                                        </p:tav>
                                        <p:tav tm="100000">
                                          <p:val>
                                            <p:fltVal val="1"/>
                                          </p:val>
                                        </p:tav>
                                      </p:tavLst>
                                    </p:anim>
                                    <p:anim calcmode="lin" valueType="num">
                                      <p:cBhvr>
                                        <p:cTn id="52" dur="164" tmFilter="0, 0; 0.125,0.2665; 0.25,0.4; 0.375,0.465; 0.5,0.5;  0.625,0.535; 0.75,0.6; 0.875,0.7335; 1,1">
                                          <p:stCondLst>
                                            <p:cond delay="1656"/>
                                          </p:stCondLst>
                                        </p:cTn>
                                        <p:tgtEl>
                                          <p:spTgt spid="9">
                                            <p:bg/>
                                          </p:spTgt>
                                        </p:tgtEl>
                                        <p:attrNameLst>
                                          <p:attrName>ppt_y</p:attrName>
                                        </p:attrNameLst>
                                      </p:cBhvr>
                                      <p:tavLst>
                                        <p:tav tm="0" fmla="#ppt_y-sin(pi*$)/81">
                                          <p:val>
                                            <p:fltVal val="0"/>
                                          </p:val>
                                        </p:tav>
                                        <p:tav tm="100000">
                                          <p:val>
                                            <p:fltVal val="1"/>
                                          </p:val>
                                        </p:tav>
                                      </p:tavLst>
                                    </p:anim>
                                    <p:animScale>
                                      <p:cBhvr>
                                        <p:cTn id="53" dur="26">
                                          <p:stCondLst>
                                            <p:cond delay="650"/>
                                          </p:stCondLst>
                                        </p:cTn>
                                        <p:tgtEl>
                                          <p:spTgt spid="9">
                                            <p:bg/>
                                          </p:spTgt>
                                        </p:tgtEl>
                                      </p:cBhvr>
                                      <p:to x="100000" y="60000"/>
                                    </p:animScale>
                                    <p:animScale>
                                      <p:cBhvr>
                                        <p:cTn id="54" dur="166" decel="50000">
                                          <p:stCondLst>
                                            <p:cond delay="676"/>
                                          </p:stCondLst>
                                        </p:cTn>
                                        <p:tgtEl>
                                          <p:spTgt spid="9">
                                            <p:bg/>
                                          </p:spTgt>
                                        </p:tgtEl>
                                      </p:cBhvr>
                                      <p:to x="100000" y="100000"/>
                                    </p:animScale>
                                    <p:animScale>
                                      <p:cBhvr>
                                        <p:cTn id="55" dur="26">
                                          <p:stCondLst>
                                            <p:cond delay="1312"/>
                                          </p:stCondLst>
                                        </p:cTn>
                                        <p:tgtEl>
                                          <p:spTgt spid="9">
                                            <p:bg/>
                                          </p:spTgt>
                                        </p:tgtEl>
                                      </p:cBhvr>
                                      <p:to x="100000" y="80000"/>
                                    </p:animScale>
                                    <p:animScale>
                                      <p:cBhvr>
                                        <p:cTn id="56" dur="166" decel="50000">
                                          <p:stCondLst>
                                            <p:cond delay="1338"/>
                                          </p:stCondLst>
                                        </p:cTn>
                                        <p:tgtEl>
                                          <p:spTgt spid="9">
                                            <p:bg/>
                                          </p:spTgt>
                                        </p:tgtEl>
                                      </p:cBhvr>
                                      <p:to x="100000" y="100000"/>
                                    </p:animScale>
                                    <p:animScale>
                                      <p:cBhvr>
                                        <p:cTn id="57" dur="26">
                                          <p:stCondLst>
                                            <p:cond delay="1642"/>
                                          </p:stCondLst>
                                        </p:cTn>
                                        <p:tgtEl>
                                          <p:spTgt spid="9">
                                            <p:bg/>
                                          </p:spTgt>
                                        </p:tgtEl>
                                      </p:cBhvr>
                                      <p:to x="100000" y="90000"/>
                                    </p:animScale>
                                    <p:animScale>
                                      <p:cBhvr>
                                        <p:cTn id="58" dur="166" decel="50000">
                                          <p:stCondLst>
                                            <p:cond delay="1668"/>
                                          </p:stCondLst>
                                        </p:cTn>
                                        <p:tgtEl>
                                          <p:spTgt spid="9">
                                            <p:bg/>
                                          </p:spTgt>
                                        </p:tgtEl>
                                      </p:cBhvr>
                                      <p:to x="100000" y="100000"/>
                                    </p:animScale>
                                    <p:animScale>
                                      <p:cBhvr>
                                        <p:cTn id="59" dur="26">
                                          <p:stCondLst>
                                            <p:cond delay="1808"/>
                                          </p:stCondLst>
                                        </p:cTn>
                                        <p:tgtEl>
                                          <p:spTgt spid="9">
                                            <p:bg/>
                                          </p:spTgt>
                                        </p:tgtEl>
                                      </p:cBhvr>
                                      <p:to x="100000" y="95000"/>
                                    </p:animScale>
                                    <p:animScale>
                                      <p:cBhvr>
                                        <p:cTn id="60" dur="166" decel="50000">
                                          <p:stCondLst>
                                            <p:cond delay="1834"/>
                                          </p:stCondLst>
                                        </p:cTn>
                                        <p:tgtEl>
                                          <p:spTgt spid="9">
                                            <p:bg/>
                                          </p:spTgt>
                                        </p:tgtEl>
                                      </p:cBhvr>
                                      <p:to x="100000" y="100000"/>
                                    </p:animScale>
                                  </p:childTnLst>
                                </p:cTn>
                              </p:par>
                            </p:childTnLst>
                          </p:cTn>
                        </p:par>
                      </p:childTnLst>
                    </p:cTn>
                  </p:par>
                  <p:par>
                    <p:cTn id="61" fill="hold" nodeType="clickPar">
                      <p:stCondLst>
                        <p:cond delay="indefinite"/>
                      </p:stCondLst>
                      <p:childTnLst>
                        <p:par>
                          <p:cTn id="62" fill="hold" nodeType="withGroup">
                            <p:stCondLst>
                              <p:cond delay="0"/>
                            </p:stCondLst>
                            <p:childTnLst>
                              <p:par>
                                <p:cTn id="63" presetID="26" presetClass="entr" presetSubtype="0" fill="hold" grpId="0" nodeType="clickEffect">
                                  <p:stCondLst>
                                    <p:cond delay="0"/>
                                  </p:stCondLst>
                                  <p:childTnLst>
                                    <p:set>
                                      <p:cBhvr>
                                        <p:cTn id="64" dur="1" fill="hold">
                                          <p:stCondLst>
                                            <p:cond delay="0"/>
                                          </p:stCondLst>
                                        </p:cTn>
                                        <p:tgtEl>
                                          <p:spTgt spid="9">
                                            <p:txEl>
                                              <p:pRg st="0" end="0"/>
                                            </p:txEl>
                                          </p:spTgt>
                                        </p:tgtEl>
                                        <p:attrNameLst>
                                          <p:attrName>style.visibility</p:attrName>
                                        </p:attrNameLst>
                                      </p:cBhvr>
                                      <p:to>
                                        <p:strVal val="visible"/>
                                      </p:to>
                                    </p:set>
                                    <p:animEffect transition="in" filter="wipe(down)">
                                      <p:cBhvr>
                                        <p:cTn id="65" dur="580">
                                          <p:stCondLst>
                                            <p:cond delay="0"/>
                                          </p:stCondLst>
                                        </p:cTn>
                                        <p:tgtEl>
                                          <p:spTgt spid="9">
                                            <p:txEl>
                                              <p:pRg st="0" end="0"/>
                                            </p:txEl>
                                          </p:spTgt>
                                        </p:tgtEl>
                                      </p:cBhvr>
                                    </p:animEffect>
                                    <p:anim calcmode="lin" valueType="num">
                                      <p:cBhvr>
                                        <p:cTn id="66" dur="1822" tmFilter="0,0; 0.14,0.36; 0.43,0.73; 0.71,0.91; 1.0,1.0">
                                          <p:stCondLst>
                                            <p:cond delay="0"/>
                                          </p:stCondLst>
                                        </p:cTn>
                                        <p:tgtEl>
                                          <p:spTgt spid="9">
                                            <p:txEl>
                                              <p:pRg st="0" end="0"/>
                                            </p:txEl>
                                          </p:spTgt>
                                        </p:tgtEl>
                                        <p:attrNameLst>
                                          <p:attrName>ppt_x</p:attrName>
                                        </p:attrNameLst>
                                      </p:cBhvr>
                                      <p:tavLst>
                                        <p:tav tm="0">
                                          <p:val>
                                            <p:strVal val="#ppt_x-0.25"/>
                                          </p:val>
                                        </p:tav>
                                        <p:tav tm="100000">
                                          <p:val>
                                            <p:strVal val="#ppt_x"/>
                                          </p:val>
                                        </p:tav>
                                      </p:tavLst>
                                    </p:anim>
                                    <p:anim calcmode="lin" valueType="num">
                                      <p:cBhvr>
                                        <p:cTn id="67" dur="664" tmFilter="0.0,0.0; 0.25,0.07; 0.50,0.2; 0.75,0.467; 1.0,1.0">
                                          <p:stCondLst>
                                            <p:cond delay="0"/>
                                          </p:stCondLst>
                                        </p:cTn>
                                        <p:tgtEl>
                                          <p:spTgt spid="9">
                                            <p:txEl>
                                              <p:pRg st="0" end="0"/>
                                            </p:txEl>
                                          </p:spTgt>
                                        </p:tgtEl>
                                        <p:attrNameLst>
                                          <p:attrName>ppt_y</p:attrName>
                                        </p:attrNameLst>
                                      </p:cBhvr>
                                      <p:tavLst>
                                        <p:tav tm="0" fmla="#ppt_y-sin(pi*$)/3">
                                          <p:val>
                                            <p:fltVal val="0.5"/>
                                          </p:val>
                                        </p:tav>
                                        <p:tav tm="100000">
                                          <p:val>
                                            <p:fltVal val="1"/>
                                          </p:val>
                                        </p:tav>
                                      </p:tavLst>
                                    </p:anim>
                                    <p:anim calcmode="lin" valueType="num">
                                      <p:cBhvr>
                                        <p:cTn id="68" dur="664" tmFilter="0, 0; 0.125,0.2665; 0.25,0.4; 0.375,0.465; 0.5,0.5;  0.625,0.535; 0.75,0.6; 0.875,0.7335; 1,1">
                                          <p:stCondLst>
                                            <p:cond delay="664"/>
                                          </p:stCondLst>
                                        </p:cTn>
                                        <p:tgtEl>
                                          <p:spTgt spid="9">
                                            <p:txEl>
                                              <p:pRg st="0" end="0"/>
                                            </p:txEl>
                                          </p:spTgt>
                                        </p:tgtEl>
                                        <p:attrNameLst>
                                          <p:attrName>ppt_y</p:attrName>
                                        </p:attrNameLst>
                                      </p:cBhvr>
                                      <p:tavLst>
                                        <p:tav tm="0" fmla="#ppt_y-sin(pi*$)/9">
                                          <p:val>
                                            <p:fltVal val="0"/>
                                          </p:val>
                                        </p:tav>
                                        <p:tav tm="100000">
                                          <p:val>
                                            <p:fltVal val="1"/>
                                          </p:val>
                                        </p:tav>
                                      </p:tavLst>
                                    </p:anim>
                                    <p:anim calcmode="lin" valueType="num">
                                      <p:cBhvr>
                                        <p:cTn id="69" dur="332" tmFilter="0, 0; 0.125,0.2665; 0.25,0.4; 0.375,0.465; 0.5,0.5;  0.625,0.535; 0.75,0.6; 0.875,0.7335; 1,1">
                                          <p:stCondLst>
                                            <p:cond delay="1324"/>
                                          </p:stCondLst>
                                        </p:cTn>
                                        <p:tgtEl>
                                          <p:spTgt spid="9">
                                            <p:txEl>
                                              <p:pRg st="0" end="0"/>
                                            </p:txEl>
                                          </p:spTgt>
                                        </p:tgtEl>
                                        <p:attrNameLst>
                                          <p:attrName>ppt_y</p:attrName>
                                        </p:attrNameLst>
                                      </p:cBhvr>
                                      <p:tavLst>
                                        <p:tav tm="0" fmla="#ppt_y-sin(pi*$)/27">
                                          <p:val>
                                            <p:fltVal val="0"/>
                                          </p:val>
                                        </p:tav>
                                        <p:tav tm="100000">
                                          <p:val>
                                            <p:fltVal val="1"/>
                                          </p:val>
                                        </p:tav>
                                      </p:tavLst>
                                    </p:anim>
                                    <p:anim calcmode="lin" valueType="num">
                                      <p:cBhvr>
                                        <p:cTn id="70" dur="164" tmFilter="0, 0; 0.125,0.2665; 0.25,0.4; 0.375,0.465; 0.5,0.5;  0.625,0.535; 0.75,0.6; 0.875,0.7335; 1,1">
                                          <p:stCondLst>
                                            <p:cond delay="1656"/>
                                          </p:stCondLst>
                                        </p:cTn>
                                        <p:tgtEl>
                                          <p:spTgt spid="9">
                                            <p:txEl>
                                              <p:pRg st="0" end="0"/>
                                            </p:txEl>
                                          </p:spTgt>
                                        </p:tgtEl>
                                        <p:attrNameLst>
                                          <p:attrName>ppt_y</p:attrName>
                                        </p:attrNameLst>
                                      </p:cBhvr>
                                      <p:tavLst>
                                        <p:tav tm="0" fmla="#ppt_y-sin(pi*$)/81">
                                          <p:val>
                                            <p:fltVal val="0"/>
                                          </p:val>
                                        </p:tav>
                                        <p:tav tm="100000">
                                          <p:val>
                                            <p:fltVal val="1"/>
                                          </p:val>
                                        </p:tav>
                                      </p:tavLst>
                                    </p:anim>
                                    <p:animScale>
                                      <p:cBhvr>
                                        <p:cTn id="71" dur="26">
                                          <p:stCondLst>
                                            <p:cond delay="650"/>
                                          </p:stCondLst>
                                        </p:cTn>
                                        <p:tgtEl>
                                          <p:spTgt spid="9">
                                            <p:txEl>
                                              <p:pRg st="0" end="0"/>
                                            </p:txEl>
                                          </p:spTgt>
                                        </p:tgtEl>
                                      </p:cBhvr>
                                      <p:to x="100000" y="60000"/>
                                    </p:animScale>
                                    <p:animScale>
                                      <p:cBhvr>
                                        <p:cTn id="72" dur="166" decel="50000">
                                          <p:stCondLst>
                                            <p:cond delay="676"/>
                                          </p:stCondLst>
                                        </p:cTn>
                                        <p:tgtEl>
                                          <p:spTgt spid="9">
                                            <p:txEl>
                                              <p:pRg st="0" end="0"/>
                                            </p:txEl>
                                          </p:spTgt>
                                        </p:tgtEl>
                                      </p:cBhvr>
                                      <p:to x="100000" y="100000"/>
                                    </p:animScale>
                                    <p:animScale>
                                      <p:cBhvr>
                                        <p:cTn id="73" dur="26">
                                          <p:stCondLst>
                                            <p:cond delay="1312"/>
                                          </p:stCondLst>
                                        </p:cTn>
                                        <p:tgtEl>
                                          <p:spTgt spid="9">
                                            <p:txEl>
                                              <p:pRg st="0" end="0"/>
                                            </p:txEl>
                                          </p:spTgt>
                                        </p:tgtEl>
                                      </p:cBhvr>
                                      <p:to x="100000" y="80000"/>
                                    </p:animScale>
                                    <p:animScale>
                                      <p:cBhvr>
                                        <p:cTn id="74" dur="166" decel="50000">
                                          <p:stCondLst>
                                            <p:cond delay="1338"/>
                                          </p:stCondLst>
                                        </p:cTn>
                                        <p:tgtEl>
                                          <p:spTgt spid="9">
                                            <p:txEl>
                                              <p:pRg st="0" end="0"/>
                                            </p:txEl>
                                          </p:spTgt>
                                        </p:tgtEl>
                                      </p:cBhvr>
                                      <p:to x="100000" y="100000"/>
                                    </p:animScale>
                                    <p:animScale>
                                      <p:cBhvr>
                                        <p:cTn id="75" dur="26">
                                          <p:stCondLst>
                                            <p:cond delay="1642"/>
                                          </p:stCondLst>
                                        </p:cTn>
                                        <p:tgtEl>
                                          <p:spTgt spid="9">
                                            <p:txEl>
                                              <p:pRg st="0" end="0"/>
                                            </p:txEl>
                                          </p:spTgt>
                                        </p:tgtEl>
                                      </p:cBhvr>
                                      <p:to x="100000" y="90000"/>
                                    </p:animScale>
                                    <p:animScale>
                                      <p:cBhvr>
                                        <p:cTn id="76" dur="166" decel="50000">
                                          <p:stCondLst>
                                            <p:cond delay="1668"/>
                                          </p:stCondLst>
                                        </p:cTn>
                                        <p:tgtEl>
                                          <p:spTgt spid="9">
                                            <p:txEl>
                                              <p:pRg st="0" end="0"/>
                                            </p:txEl>
                                          </p:spTgt>
                                        </p:tgtEl>
                                      </p:cBhvr>
                                      <p:to x="100000" y="100000"/>
                                    </p:animScale>
                                    <p:animScale>
                                      <p:cBhvr>
                                        <p:cTn id="77" dur="26">
                                          <p:stCondLst>
                                            <p:cond delay="1808"/>
                                          </p:stCondLst>
                                        </p:cTn>
                                        <p:tgtEl>
                                          <p:spTgt spid="9">
                                            <p:txEl>
                                              <p:pRg st="0" end="0"/>
                                            </p:txEl>
                                          </p:spTgt>
                                        </p:tgtEl>
                                      </p:cBhvr>
                                      <p:to x="100000" y="95000"/>
                                    </p:animScale>
                                    <p:animScale>
                                      <p:cBhvr>
                                        <p:cTn id="78" dur="166" decel="50000">
                                          <p:stCondLst>
                                            <p:cond delay="1834"/>
                                          </p:stCondLst>
                                        </p:cTn>
                                        <p:tgtEl>
                                          <p:spTgt spid="9">
                                            <p:txEl>
                                              <p:pRg st="0" end="0"/>
                                            </p:txEl>
                                          </p:spTgt>
                                        </p:tgtEl>
                                      </p:cBhvr>
                                      <p:to x="100000" y="100000"/>
                                    </p:animScale>
                                  </p:childTnLst>
                                </p:cTn>
                              </p:par>
                            </p:childTnLst>
                          </p:cTn>
                        </p:par>
                      </p:childTnLst>
                    </p:cTn>
                  </p:par>
                  <p:par>
                    <p:cTn id="79" fill="hold" nodeType="clickPar">
                      <p:stCondLst>
                        <p:cond delay="indefinite"/>
                      </p:stCondLst>
                      <p:childTnLst>
                        <p:par>
                          <p:cTn id="80" fill="hold" nodeType="withGroup">
                            <p:stCondLst>
                              <p:cond delay="0"/>
                            </p:stCondLst>
                            <p:childTnLst>
                              <p:par>
                                <p:cTn id="81" presetID="26" presetClass="entr" presetSubtype="0" fill="hold" grpId="0" nodeType="clickEffect">
                                  <p:stCondLst>
                                    <p:cond delay="0"/>
                                  </p:stCondLst>
                                  <p:childTnLst>
                                    <p:set>
                                      <p:cBhvr>
                                        <p:cTn id="82" dur="1" fill="hold">
                                          <p:stCondLst>
                                            <p:cond delay="0"/>
                                          </p:stCondLst>
                                        </p:cTn>
                                        <p:tgtEl>
                                          <p:spTgt spid="9">
                                            <p:txEl>
                                              <p:pRg st="1" end="1"/>
                                            </p:txEl>
                                          </p:spTgt>
                                        </p:tgtEl>
                                        <p:attrNameLst>
                                          <p:attrName>style.visibility</p:attrName>
                                        </p:attrNameLst>
                                      </p:cBhvr>
                                      <p:to>
                                        <p:strVal val="visible"/>
                                      </p:to>
                                    </p:set>
                                    <p:animEffect transition="in" filter="wipe(down)">
                                      <p:cBhvr>
                                        <p:cTn id="83" dur="580">
                                          <p:stCondLst>
                                            <p:cond delay="0"/>
                                          </p:stCondLst>
                                        </p:cTn>
                                        <p:tgtEl>
                                          <p:spTgt spid="9">
                                            <p:txEl>
                                              <p:pRg st="1" end="1"/>
                                            </p:txEl>
                                          </p:spTgt>
                                        </p:tgtEl>
                                      </p:cBhvr>
                                    </p:animEffect>
                                    <p:anim calcmode="lin" valueType="num">
                                      <p:cBhvr>
                                        <p:cTn id="84" dur="1822" tmFilter="0,0; 0.14,0.36; 0.43,0.73; 0.71,0.91; 1.0,1.0">
                                          <p:stCondLst>
                                            <p:cond delay="0"/>
                                          </p:stCondLst>
                                        </p:cTn>
                                        <p:tgtEl>
                                          <p:spTgt spid="9">
                                            <p:txEl>
                                              <p:pRg st="1" end="1"/>
                                            </p:txEl>
                                          </p:spTgt>
                                        </p:tgtEl>
                                        <p:attrNameLst>
                                          <p:attrName>ppt_x</p:attrName>
                                        </p:attrNameLst>
                                      </p:cBhvr>
                                      <p:tavLst>
                                        <p:tav tm="0">
                                          <p:val>
                                            <p:strVal val="#ppt_x-0.25"/>
                                          </p:val>
                                        </p:tav>
                                        <p:tav tm="100000">
                                          <p:val>
                                            <p:strVal val="#ppt_x"/>
                                          </p:val>
                                        </p:tav>
                                      </p:tavLst>
                                    </p:anim>
                                    <p:anim calcmode="lin" valueType="num">
                                      <p:cBhvr>
                                        <p:cTn id="85" dur="664" tmFilter="0.0,0.0; 0.25,0.07; 0.50,0.2; 0.75,0.467; 1.0,1.0">
                                          <p:stCondLst>
                                            <p:cond delay="0"/>
                                          </p:stCondLst>
                                        </p:cTn>
                                        <p:tgtEl>
                                          <p:spTgt spid="9">
                                            <p:txEl>
                                              <p:pRg st="1" end="1"/>
                                            </p:txEl>
                                          </p:spTgt>
                                        </p:tgtEl>
                                        <p:attrNameLst>
                                          <p:attrName>ppt_y</p:attrName>
                                        </p:attrNameLst>
                                      </p:cBhvr>
                                      <p:tavLst>
                                        <p:tav tm="0" fmla="#ppt_y-sin(pi*$)/3">
                                          <p:val>
                                            <p:fltVal val="0.5"/>
                                          </p:val>
                                        </p:tav>
                                        <p:tav tm="100000">
                                          <p:val>
                                            <p:fltVal val="1"/>
                                          </p:val>
                                        </p:tav>
                                      </p:tavLst>
                                    </p:anim>
                                    <p:anim calcmode="lin" valueType="num">
                                      <p:cBhvr>
                                        <p:cTn id="86" dur="664" tmFilter="0, 0; 0.125,0.2665; 0.25,0.4; 0.375,0.465; 0.5,0.5;  0.625,0.535; 0.75,0.6; 0.875,0.7335; 1,1">
                                          <p:stCondLst>
                                            <p:cond delay="664"/>
                                          </p:stCondLst>
                                        </p:cTn>
                                        <p:tgtEl>
                                          <p:spTgt spid="9">
                                            <p:txEl>
                                              <p:pRg st="1" end="1"/>
                                            </p:txEl>
                                          </p:spTgt>
                                        </p:tgtEl>
                                        <p:attrNameLst>
                                          <p:attrName>ppt_y</p:attrName>
                                        </p:attrNameLst>
                                      </p:cBhvr>
                                      <p:tavLst>
                                        <p:tav tm="0" fmla="#ppt_y-sin(pi*$)/9">
                                          <p:val>
                                            <p:fltVal val="0"/>
                                          </p:val>
                                        </p:tav>
                                        <p:tav tm="100000">
                                          <p:val>
                                            <p:fltVal val="1"/>
                                          </p:val>
                                        </p:tav>
                                      </p:tavLst>
                                    </p:anim>
                                    <p:anim calcmode="lin" valueType="num">
                                      <p:cBhvr>
                                        <p:cTn id="87" dur="332" tmFilter="0, 0; 0.125,0.2665; 0.25,0.4; 0.375,0.465; 0.5,0.5;  0.625,0.535; 0.75,0.6; 0.875,0.7335; 1,1">
                                          <p:stCondLst>
                                            <p:cond delay="1324"/>
                                          </p:stCondLst>
                                        </p:cTn>
                                        <p:tgtEl>
                                          <p:spTgt spid="9">
                                            <p:txEl>
                                              <p:pRg st="1" end="1"/>
                                            </p:txEl>
                                          </p:spTgt>
                                        </p:tgtEl>
                                        <p:attrNameLst>
                                          <p:attrName>ppt_y</p:attrName>
                                        </p:attrNameLst>
                                      </p:cBhvr>
                                      <p:tavLst>
                                        <p:tav tm="0" fmla="#ppt_y-sin(pi*$)/27">
                                          <p:val>
                                            <p:fltVal val="0"/>
                                          </p:val>
                                        </p:tav>
                                        <p:tav tm="100000">
                                          <p:val>
                                            <p:fltVal val="1"/>
                                          </p:val>
                                        </p:tav>
                                      </p:tavLst>
                                    </p:anim>
                                    <p:anim calcmode="lin" valueType="num">
                                      <p:cBhvr>
                                        <p:cTn id="88" dur="164" tmFilter="0, 0; 0.125,0.2665; 0.25,0.4; 0.375,0.465; 0.5,0.5;  0.625,0.535; 0.75,0.6; 0.875,0.7335; 1,1">
                                          <p:stCondLst>
                                            <p:cond delay="1656"/>
                                          </p:stCondLst>
                                        </p:cTn>
                                        <p:tgtEl>
                                          <p:spTgt spid="9">
                                            <p:txEl>
                                              <p:pRg st="1" end="1"/>
                                            </p:txEl>
                                          </p:spTgt>
                                        </p:tgtEl>
                                        <p:attrNameLst>
                                          <p:attrName>ppt_y</p:attrName>
                                        </p:attrNameLst>
                                      </p:cBhvr>
                                      <p:tavLst>
                                        <p:tav tm="0" fmla="#ppt_y-sin(pi*$)/81">
                                          <p:val>
                                            <p:fltVal val="0"/>
                                          </p:val>
                                        </p:tav>
                                        <p:tav tm="100000">
                                          <p:val>
                                            <p:fltVal val="1"/>
                                          </p:val>
                                        </p:tav>
                                      </p:tavLst>
                                    </p:anim>
                                    <p:animScale>
                                      <p:cBhvr>
                                        <p:cTn id="89" dur="26">
                                          <p:stCondLst>
                                            <p:cond delay="650"/>
                                          </p:stCondLst>
                                        </p:cTn>
                                        <p:tgtEl>
                                          <p:spTgt spid="9">
                                            <p:txEl>
                                              <p:pRg st="1" end="1"/>
                                            </p:txEl>
                                          </p:spTgt>
                                        </p:tgtEl>
                                      </p:cBhvr>
                                      <p:to x="100000" y="60000"/>
                                    </p:animScale>
                                    <p:animScale>
                                      <p:cBhvr>
                                        <p:cTn id="90" dur="166" decel="50000">
                                          <p:stCondLst>
                                            <p:cond delay="676"/>
                                          </p:stCondLst>
                                        </p:cTn>
                                        <p:tgtEl>
                                          <p:spTgt spid="9">
                                            <p:txEl>
                                              <p:pRg st="1" end="1"/>
                                            </p:txEl>
                                          </p:spTgt>
                                        </p:tgtEl>
                                      </p:cBhvr>
                                      <p:to x="100000" y="100000"/>
                                    </p:animScale>
                                    <p:animScale>
                                      <p:cBhvr>
                                        <p:cTn id="91" dur="26">
                                          <p:stCondLst>
                                            <p:cond delay="1312"/>
                                          </p:stCondLst>
                                        </p:cTn>
                                        <p:tgtEl>
                                          <p:spTgt spid="9">
                                            <p:txEl>
                                              <p:pRg st="1" end="1"/>
                                            </p:txEl>
                                          </p:spTgt>
                                        </p:tgtEl>
                                      </p:cBhvr>
                                      <p:to x="100000" y="80000"/>
                                    </p:animScale>
                                    <p:animScale>
                                      <p:cBhvr>
                                        <p:cTn id="92" dur="166" decel="50000">
                                          <p:stCondLst>
                                            <p:cond delay="1338"/>
                                          </p:stCondLst>
                                        </p:cTn>
                                        <p:tgtEl>
                                          <p:spTgt spid="9">
                                            <p:txEl>
                                              <p:pRg st="1" end="1"/>
                                            </p:txEl>
                                          </p:spTgt>
                                        </p:tgtEl>
                                      </p:cBhvr>
                                      <p:to x="100000" y="100000"/>
                                    </p:animScale>
                                    <p:animScale>
                                      <p:cBhvr>
                                        <p:cTn id="93" dur="26">
                                          <p:stCondLst>
                                            <p:cond delay="1642"/>
                                          </p:stCondLst>
                                        </p:cTn>
                                        <p:tgtEl>
                                          <p:spTgt spid="9">
                                            <p:txEl>
                                              <p:pRg st="1" end="1"/>
                                            </p:txEl>
                                          </p:spTgt>
                                        </p:tgtEl>
                                      </p:cBhvr>
                                      <p:to x="100000" y="90000"/>
                                    </p:animScale>
                                    <p:animScale>
                                      <p:cBhvr>
                                        <p:cTn id="94" dur="166" decel="50000">
                                          <p:stCondLst>
                                            <p:cond delay="1668"/>
                                          </p:stCondLst>
                                        </p:cTn>
                                        <p:tgtEl>
                                          <p:spTgt spid="9">
                                            <p:txEl>
                                              <p:pRg st="1" end="1"/>
                                            </p:txEl>
                                          </p:spTgt>
                                        </p:tgtEl>
                                      </p:cBhvr>
                                      <p:to x="100000" y="100000"/>
                                    </p:animScale>
                                    <p:animScale>
                                      <p:cBhvr>
                                        <p:cTn id="95" dur="26">
                                          <p:stCondLst>
                                            <p:cond delay="1808"/>
                                          </p:stCondLst>
                                        </p:cTn>
                                        <p:tgtEl>
                                          <p:spTgt spid="9">
                                            <p:txEl>
                                              <p:pRg st="1" end="1"/>
                                            </p:txEl>
                                          </p:spTgt>
                                        </p:tgtEl>
                                      </p:cBhvr>
                                      <p:to x="100000" y="95000"/>
                                    </p:animScale>
                                    <p:animScale>
                                      <p:cBhvr>
                                        <p:cTn id="96" dur="166" decel="50000">
                                          <p:stCondLst>
                                            <p:cond delay="1834"/>
                                          </p:stCondLst>
                                        </p:cTn>
                                        <p:tgtEl>
                                          <p:spTgt spid="9">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build="p"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5BDD902-3532-2793-103B-3A94C89553DC}"/>
              </a:ext>
            </a:extLst>
          </p:cNvPr>
          <p:cNvSpPr txBox="1"/>
          <p:nvPr/>
        </p:nvSpPr>
        <p:spPr>
          <a:xfrm>
            <a:off x="1522412" y="0"/>
            <a:ext cx="9144000" cy="923330"/>
          </a:xfrm>
          <a:prstGeom prst="rect">
            <a:avLst/>
          </a:prstGeom>
          <a:ln w="38100" cap="flat" cmpd="sng" algn="ctr">
            <a:solidFill>
              <a:srgbClr val="31E038"/>
            </a:solidFill>
            <a:prstDash val="solid"/>
            <a:round/>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a:spAutoFit/>
          </a:bodyPr>
          <a:lstStyle/>
          <a:p>
            <a:pPr algn="ctr" eaLnBrk="0" hangingPunct="0">
              <a:defRPr/>
            </a:pPr>
            <a:r>
              <a:rPr lang="en-US" sz="2600" dirty="0">
                <a:ln>
                  <a:solidFill>
                    <a:srgbClr val="31E038"/>
                  </a:solidFill>
                </a:ln>
                <a:solidFill>
                  <a:srgbClr val="000000"/>
                </a:solidFill>
                <a:latin typeface="Arial Black"/>
                <a:cs typeface="Arial Black"/>
              </a:rPr>
              <a:t>After one month of measuring the orchids, the following data is obtained: </a:t>
            </a:r>
          </a:p>
        </p:txBody>
      </p:sp>
      <p:pic>
        <p:nvPicPr>
          <p:cNvPr id="109571" name="Picture 2" descr="MC900413636.WMF">
            <a:extLst>
              <a:ext uri="{FF2B5EF4-FFF2-40B4-BE49-F238E27FC236}">
                <a16:creationId xmlns:a16="http://schemas.microsoft.com/office/drawing/2014/main" id="{462690FE-C575-48F0-E0B4-CB000FEDC5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1143000"/>
            <a:ext cx="207803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4446B038-144A-0F42-DA9B-ACD882D9A0C4}"/>
              </a:ext>
            </a:extLst>
          </p:cNvPr>
          <p:cNvSpPr txBox="1">
            <a:spLocks noChangeArrowheads="1"/>
          </p:cNvSpPr>
          <p:nvPr/>
        </p:nvSpPr>
        <p:spPr bwMode="auto">
          <a:xfrm>
            <a:off x="3579812" y="1295400"/>
            <a:ext cx="708660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25" indent="-3540125">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rPr>
              <a:t>Group 1 (Control Group):  Grew to an average height of 15 cm.</a:t>
            </a:r>
          </a:p>
          <a:p>
            <a:pPr>
              <a:spcBef>
                <a:spcPct val="0"/>
              </a:spcBef>
              <a:buClrTx/>
              <a:buSzTx/>
              <a:buNone/>
            </a:pPr>
            <a:endPar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r>
              <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rPr>
              <a:t>Group 2 (Weak conc.):  Grew to an average height of 35 cm.</a:t>
            </a:r>
          </a:p>
          <a:p>
            <a:pPr>
              <a:spcBef>
                <a:spcPct val="0"/>
              </a:spcBef>
              <a:buClrTx/>
              <a:buSzTx/>
              <a:buNone/>
            </a:pPr>
            <a:endPar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r>
              <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rPr>
              <a:t>Group 3 (Medium conc.):  Grew to an average height of 28 cm.</a:t>
            </a:r>
          </a:p>
          <a:p>
            <a:pPr>
              <a:spcBef>
                <a:spcPct val="0"/>
              </a:spcBef>
              <a:buClrTx/>
              <a:buSzTx/>
              <a:buNone/>
            </a:pPr>
            <a:endPar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r>
              <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rPr>
              <a:t>Group 4 (High conc.):  Grew to an average height of 10 cm.</a:t>
            </a:r>
          </a:p>
          <a:p>
            <a:pPr>
              <a:spcBef>
                <a:spcPct val="0"/>
              </a:spcBef>
              <a:buClrTx/>
              <a:buSzTx/>
              <a:buNone/>
            </a:pPr>
            <a:endPar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5" name="TextBox 4">
            <a:extLst>
              <a:ext uri="{FF2B5EF4-FFF2-40B4-BE49-F238E27FC236}">
                <a16:creationId xmlns:a16="http://schemas.microsoft.com/office/drawing/2014/main" id="{D11EAA17-7ED0-BC77-3109-26FA62FF775C}"/>
              </a:ext>
            </a:extLst>
          </p:cNvPr>
          <p:cNvSpPr txBox="1"/>
          <p:nvPr/>
        </p:nvSpPr>
        <p:spPr>
          <a:xfrm>
            <a:off x="3275012" y="3962400"/>
            <a:ext cx="7162800" cy="2893100"/>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eaLnBrk="0" hangingPunct="0">
              <a:defRPr/>
            </a:pPr>
            <a:r>
              <a:rPr lang="en-US" sz="2600" dirty="0">
                <a:solidFill>
                  <a:prstClr val="white"/>
                </a:solidFill>
                <a:latin typeface="Trebuchet MS" panose="020B0603020202020204"/>
              </a:rPr>
              <a:t>Is your hypothesis supported or not supported by these results?</a:t>
            </a:r>
          </a:p>
          <a:p>
            <a:pPr eaLnBrk="0" hangingPunct="0">
              <a:defRPr/>
            </a:pPr>
            <a:r>
              <a:rPr lang="en-US" sz="2600" dirty="0">
                <a:solidFill>
                  <a:srgbClr val="FFF62D"/>
                </a:solidFill>
                <a:latin typeface="Trebuchet MS" panose="020B0603020202020204"/>
              </a:rPr>
              <a:t>We hypothesized that the orchids would grow best with a medium concentration of fertilizer.</a:t>
            </a:r>
          </a:p>
          <a:p>
            <a:pPr eaLnBrk="0" hangingPunct="0">
              <a:defRPr/>
            </a:pPr>
            <a:r>
              <a:rPr lang="en-US" sz="2600" dirty="0">
                <a:solidFill>
                  <a:srgbClr val="B9D3FF"/>
                </a:solidFill>
                <a:latin typeface="Trebuchet MS" panose="020B0603020202020204"/>
              </a:rPr>
              <a:t>The results do not support this.  </a:t>
            </a:r>
          </a:p>
          <a:p>
            <a:pPr eaLnBrk="0" hangingPunct="0">
              <a:defRPr/>
            </a:pPr>
            <a:r>
              <a:rPr lang="en-US" sz="2600" dirty="0">
                <a:solidFill>
                  <a:srgbClr val="B1FF26"/>
                </a:solidFill>
                <a:latin typeface="Trebuchet MS" panose="020B0603020202020204"/>
              </a:rPr>
              <a:t>The results do </a:t>
            </a:r>
            <a:r>
              <a:rPr lang="en-US" sz="2600">
                <a:solidFill>
                  <a:srgbClr val="B1FF26"/>
                </a:solidFill>
                <a:latin typeface="Trebuchet MS" panose="020B0603020202020204"/>
              </a:rPr>
              <a:t>not support </a:t>
            </a:r>
            <a:r>
              <a:rPr lang="en-US" sz="2600" dirty="0">
                <a:solidFill>
                  <a:srgbClr val="B1FF26"/>
                </a:solidFill>
                <a:latin typeface="Trebuchet MS" panose="020B0603020202020204"/>
              </a:rPr>
              <a:t>our hypothesis.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nodeType="clickPar">
                      <p:stCondLst>
                        <p:cond delay="indefinite"/>
                      </p:stCondLst>
                      <p:childTnLst>
                        <p:par>
                          <p:cTn id="12" fill="hold" nodeType="withGroup">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1000"/>
                                        <p:tgtEl>
                                          <p:spTgt spid="4">
                                            <p:txEl>
                                              <p:pRg st="2" end="2"/>
                                            </p:txEl>
                                          </p:spTgt>
                                        </p:tgtEl>
                                      </p:cBhvr>
                                    </p:animEffect>
                                    <p:anim calcmode="lin" valueType="num">
                                      <p:cBhvr>
                                        <p:cTn id="1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4">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4">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1000"/>
                                        <p:tgtEl>
                                          <p:spTgt spid="4">
                                            <p:txEl>
                                              <p:pRg st="4" end="4"/>
                                            </p:txEl>
                                          </p:spTgt>
                                        </p:tgtEl>
                                      </p:cBhvr>
                                    </p:animEffect>
                                    <p:anim calcmode="lin" valueType="num">
                                      <p:cBhvr>
                                        <p:cTn id="24"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4">
                                            <p:txEl>
                                              <p:pRg st="4" end="4"/>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4">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1000"/>
                                        <p:tgtEl>
                                          <p:spTgt spid="4">
                                            <p:txEl>
                                              <p:pRg st="6" end="6"/>
                                            </p:txEl>
                                          </p:spTgt>
                                        </p:tgtEl>
                                      </p:cBhvr>
                                    </p:animEffect>
                                    <p:anim calcmode="lin" valueType="num">
                                      <p:cBhvr>
                                        <p:cTn id="32"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4">
                                            <p:txEl>
                                              <p:pRg st="6" end="6"/>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4">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3" presetClass="entr" presetSubtype="16" fill="hold" grpId="0" nodeType="clickEffect">
                                  <p:stCondLst>
                                    <p:cond delay="0"/>
                                  </p:stCondLst>
                                  <p:childTnLst>
                                    <p:set>
                                      <p:cBhvr>
                                        <p:cTn id="38" dur="1" fill="hold">
                                          <p:stCondLst>
                                            <p:cond delay="0"/>
                                          </p:stCondLst>
                                        </p:cTn>
                                        <p:tgtEl>
                                          <p:spTgt spid="5">
                                            <p:bg/>
                                          </p:spTgt>
                                        </p:tgtEl>
                                        <p:attrNameLst>
                                          <p:attrName>style.visibility</p:attrName>
                                        </p:attrNameLst>
                                      </p:cBhvr>
                                      <p:to>
                                        <p:strVal val="visible"/>
                                      </p:to>
                                    </p:set>
                                    <p:anim calcmode="lin" valueType="num">
                                      <p:cBhvr>
                                        <p:cTn id="39" dur="500" fill="hold"/>
                                        <p:tgtEl>
                                          <p:spTgt spid="5">
                                            <p:bg/>
                                          </p:spTgt>
                                        </p:tgtEl>
                                        <p:attrNameLst>
                                          <p:attrName>ppt_w</p:attrName>
                                        </p:attrNameLst>
                                      </p:cBhvr>
                                      <p:tavLst>
                                        <p:tav tm="0">
                                          <p:val>
                                            <p:fltVal val="0"/>
                                          </p:val>
                                        </p:tav>
                                        <p:tav tm="100000">
                                          <p:val>
                                            <p:strVal val="#ppt_w"/>
                                          </p:val>
                                        </p:tav>
                                      </p:tavLst>
                                    </p:anim>
                                    <p:anim calcmode="lin" valueType="num">
                                      <p:cBhvr>
                                        <p:cTn id="40" dur="500" fill="hold"/>
                                        <p:tgtEl>
                                          <p:spTgt spid="5">
                                            <p:bg/>
                                          </p:spTgt>
                                        </p:tgtEl>
                                        <p:attrNameLst>
                                          <p:attrName>ppt_h</p:attrName>
                                        </p:attrNameLst>
                                      </p:cBhvr>
                                      <p:tavLst>
                                        <p:tav tm="0">
                                          <p:val>
                                            <p:fltVal val="0"/>
                                          </p:val>
                                        </p:tav>
                                        <p:tav tm="100000">
                                          <p:val>
                                            <p:strVal val="#ppt_h"/>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3" presetClass="entr" presetSubtype="16" fill="hold" grpId="0" nodeType="clickEffect">
                                  <p:stCondLst>
                                    <p:cond delay="0"/>
                                  </p:stCondLst>
                                  <p:childTnLst>
                                    <p:set>
                                      <p:cBhvr>
                                        <p:cTn id="44" dur="1" fill="hold">
                                          <p:stCondLst>
                                            <p:cond delay="0"/>
                                          </p:stCondLst>
                                        </p:cTn>
                                        <p:tgtEl>
                                          <p:spTgt spid="5">
                                            <p:txEl>
                                              <p:pRg st="0" end="0"/>
                                            </p:txEl>
                                          </p:spTgt>
                                        </p:tgtEl>
                                        <p:attrNameLst>
                                          <p:attrName>style.visibility</p:attrName>
                                        </p:attrNameLst>
                                      </p:cBhvr>
                                      <p:to>
                                        <p:strVal val="visible"/>
                                      </p:to>
                                    </p:set>
                                    <p:anim calcmode="lin" valueType="num">
                                      <p:cBhvr>
                                        <p:cTn id="45"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46"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47" fill="hold" nodeType="clickPar">
                      <p:stCondLst>
                        <p:cond delay="indefinite"/>
                      </p:stCondLst>
                      <p:childTnLst>
                        <p:par>
                          <p:cTn id="48" fill="hold" nodeType="withGroup">
                            <p:stCondLst>
                              <p:cond delay="0"/>
                            </p:stCondLst>
                            <p:childTnLst>
                              <p:par>
                                <p:cTn id="49" presetID="23" presetClass="entr" presetSubtype="16" fill="hold" grpId="0" nodeType="clickEffect">
                                  <p:stCondLst>
                                    <p:cond delay="0"/>
                                  </p:stCondLst>
                                  <p:childTnLst>
                                    <p:set>
                                      <p:cBhvr>
                                        <p:cTn id="50" dur="1" fill="hold">
                                          <p:stCondLst>
                                            <p:cond delay="0"/>
                                          </p:stCondLst>
                                        </p:cTn>
                                        <p:tgtEl>
                                          <p:spTgt spid="5">
                                            <p:txEl>
                                              <p:pRg st="1" end="1"/>
                                            </p:txEl>
                                          </p:spTgt>
                                        </p:tgtEl>
                                        <p:attrNameLst>
                                          <p:attrName>style.visibility</p:attrName>
                                        </p:attrNameLst>
                                      </p:cBhvr>
                                      <p:to>
                                        <p:strVal val="visible"/>
                                      </p:to>
                                    </p:set>
                                    <p:anim calcmode="lin" valueType="num">
                                      <p:cBhvr>
                                        <p:cTn id="51"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52" dur="500" fill="hold"/>
                                        <p:tgtEl>
                                          <p:spTgt spid="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53" fill="hold" nodeType="clickPar">
                      <p:stCondLst>
                        <p:cond delay="indefinite"/>
                      </p:stCondLst>
                      <p:childTnLst>
                        <p:par>
                          <p:cTn id="54" fill="hold" nodeType="withGroup">
                            <p:stCondLst>
                              <p:cond delay="0"/>
                            </p:stCondLst>
                            <p:childTnLst>
                              <p:par>
                                <p:cTn id="55" presetID="23" presetClass="entr" presetSubtype="16" fill="hold" grpId="0" nodeType="clickEffect">
                                  <p:stCondLst>
                                    <p:cond delay="0"/>
                                  </p:stCondLst>
                                  <p:childTnLst>
                                    <p:set>
                                      <p:cBhvr>
                                        <p:cTn id="56" dur="1" fill="hold">
                                          <p:stCondLst>
                                            <p:cond delay="0"/>
                                          </p:stCondLst>
                                        </p:cTn>
                                        <p:tgtEl>
                                          <p:spTgt spid="5">
                                            <p:txEl>
                                              <p:pRg st="2" end="2"/>
                                            </p:txEl>
                                          </p:spTgt>
                                        </p:tgtEl>
                                        <p:attrNameLst>
                                          <p:attrName>style.visibility</p:attrName>
                                        </p:attrNameLst>
                                      </p:cBhvr>
                                      <p:to>
                                        <p:strVal val="visible"/>
                                      </p:to>
                                    </p:set>
                                    <p:anim calcmode="lin" valueType="num">
                                      <p:cBhvr>
                                        <p:cTn id="57"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58" dur="500" fill="hold"/>
                                        <p:tgtEl>
                                          <p:spTgt spid="5">
                                            <p:txEl>
                                              <p:pRg st="2" end="2"/>
                                            </p:txEl>
                                          </p:spTgt>
                                        </p:tgtEl>
                                        <p:attrNameLst>
                                          <p:attrName>ppt_h</p:attrName>
                                        </p:attrNameLst>
                                      </p:cBhvr>
                                      <p:tavLst>
                                        <p:tav tm="0">
                                          <p:val>
                                            <p:fltVal val="0"/>
                                          </p:val>
                                        </p:tav>
                                        <p:tav tm="100000">
                                          <p:val>
                                            <p:strVal val="#ppt_h"/>
                                          </p:val>
                                        </p:tav>
                                      </p:tavLst>
                                    </p:anim>
                                  </p:childTnLst>
                                </p:cTn>
                              </p:par>
                            </p:childTnLst>
                          </p:cTn>
                        </p:par>
                      </p:childTnLst>
                    </p:cTn>
                  </p:par>
                  <p:par>
                    <p:cTn id="59" fill="hold" nodeType="clickPar">
                      <p:stCondLst>
                        <p:cond delay="indefinite"/>
                      </p:stCondLst>
                      <p:childTnLst>
                        <p:par>
                          <p:cTn id="60" fill="hold" nodeType="withGroup">
                            <p:stCondLst>
                              <p:cond delay="0"/>
                            </p:stCondLst>
                            <p:childTnLst>
                              <p:par>
                                <p:cTn id="61" presetID="23" presetClass="entr" presetSubtype="16" fill="hold" grpId="0" nodeType="clickEffect">
                                  <p:stCondLst>
                                    <p:cond delay="0"/>
                                  </p:stCondLst>
                                  <p:childTnLst>
                                    <p:set>
                                      <p:cBhvr>
                                        <p:cTn id="62" dur="1" fill="hold">
                                          <p:stCondLst>
                                            <p:cond delay="0"/>
                                          </p:stCondLst>
                                        </p:cTn>
                                        <p:tgtEl>
                                          <p:spTgt spid="5">
                                            <p:txEl>
                                              <p:pRg st="3" end="3"/>
                                            </p:txEl>
                                          </p:spTgt>
                                        </p:tgtEl>
                                        <p:attrNameLst>
                                          <p:attrName>style.visibility</p:attrName>
                                        </p:attrNameLst>
                                      </p:cBhvr>
                                      <p:to>
                                        <p:strVal val="visible"/>
                                      </p:to>
                                    </p:set>
                                    <p:anim calcmode="lin" valueType="num">
                                      <p:cBhvr>
                                        <p:cTn id="63" dur="500" fill="hold"/>
                                        <p:tgtEl>
                                          <p:spTgt spid="5">
                                            <p:txEl>
                                              <p:pRg st="3" end="3"/>
                                            </p:txEl>
                                          </p:spTgt>
                                        </p:tgtEl>
                                        <p:attrNameLst>
                                          <p:attrName>ppt_w</p:attrName>
                                        </p:attrNameLst>
                                      </p:cBhvr>
                                      <p:tavLst>
                                        <p:tav tm="0">
                                          <p:val>
                                            <p:fltVal val="0"/>
                                          </p:val>
                                        </p:tav>
                                        <p:tav tm="100000">
                                          <p:val>
                                            <p:strVal val="#ppt_w"/>
                                          </p:val>
                                        </p:tav>
                                      </p:tavLst>
                                    </p:anim>
                                    <p:anim calcmode="lin" valueType="num">
                                      <p:cBhvr>
                                        <p:cTn id="64" dur="500" fill="hold"/>
                                        <p:tgtEl>
                                          <p:spTgt spid="5">
                                            <p:txEl>
                                              <p:pRg st="3" end="3"/>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FBACFD8-9B35-885C-4119-AA36BE3E9951}"/>
              </a:ext>
            </a:extLst>
          </p:cNvPr>
          <p:cNvSpPr txBox="1"/>
          <p:nvPr/>
        </p:nvSpPr>
        <p:spPr>
          <a:xfrm>
            <a:off x="1522412" y="0"/>
            <a:ext cx="9144000" cy="923330"/>
          </a:xfrm>
          <a:prstGeom prst="rect">
            <a:avLst/>
          </a:prstGeom>
          <a:ln w="38100" cap="flat" cmpd="sng" algn="ctr">
            <a:solidFill>
              <a:srgbClr val="31E038"/>
            </a:solidFill>
            <a:prstDash val="solid"/>
            <a:round/>
            <a:headEnd type="none" w="med" len="med"/>
            <a:tailEnd type="none" w="med" len="med"/>
          </a:ln>
        </p:spPr>
        <p:style>
          <a:lnRef idx="1">
            <a:schemeClr val="accent3"/>
          </a:lnRef>
          <a:fillRef idx="3">
            <a:schemeClr val="accent3"/>
          </a:fillRef>
          <a:effectRef idx="2">
            <a:schemeClr val="accent3"/>
          </a:effectRef>
          <a:fontRef idx="minor">
            <a:schemeClr val="lt1"/>
          </a:fontRef>
        </p:style>
        <p:txBody>
          <a:bodyPr>
            <a:spAutoFit/>
          </a:bodyPr>
          <a:lstStyle/>
          <a:p>
            <a:pPr algn="ctr" eaLnBrk="0" hangingPunct="0">
              <a:defRPr/>
            </a:pPr>
            <a:r>
              <a:rPr lang="en-US" sz="2600" dirty="0">
                <a:ln>
                  <a:solidFill>
                    <a:srgbClr val="31E038"/>
                  </a:solidFill>
                </a:ln>
                <a:solidFill>
                  <a:srgbClr val="000000"/>
                </a:solidFill>
                <a:latin typeface="Arial Black"/>
                <a:cs typeface="Arial Black"/>
              </a:rPr>
              <a:t>After one month of measuring the orchids, the following data is obtained: </a:t>
            </a:r>
          </a:p>
        </p:txBody>
      </p:sp>
      <p:pic>
        <p:nvPicPr>
          <p:cNvPr id="110595" name="Picture 2" descr="MC900413636.WMF">
            <a:extLst>
              <a:ext uri="{FF2B5EF4-FFF2-40B4-BE49-F238E27FC236}">
                <a16:creationId xmlns:a16="http://schemas.microsoft.com/office/drawing/2014/main" id="{B2FBDC0B-997F-CCAC-20D0-663F85A0CF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1143000"/>
            <a:ext cx="207803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0596" name="TextBox 3">
            <a:extLst>
              <a:ext uri="{FF2B5EF4-FFF2-40B4-BE49-F238E27FC236}">
                <a16:creationId xmlns:a16="http://schemas.microsoft.com/office/drawing/2014/main" id="{46C67519-825D-B216-9246-9C4F96C5A122}"/>
              </a:ext>
            </a:extLst>
          </p:cNvPr>
          <p:cNvSpPr txBox="1">
            <a:spLocks noChangeArrowheads="1"/>
          </p:cNvSpPr>
          <p:nvPr/>
        </p:nvSpPr>
        <p:spPr bwMode="auto">
          <a:xfrm>
            <a:off x="3579812" y="1295400"/>
            <a:ext cx="708660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25" indent="-3540125">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rPr>
              <a:t>Group 1 (Control Group):  Grew to an average height of 15 cm.</a:t>
            </a:r>
          </a:p>
          <a:p>
            <a:pPr>
              <a:spcBef>
                <a:spcPct val="0"/>
              </a:spcBef>
              <a:buClrTx/>
              <a:buSzTx/>
              <a:buNone/>
            </a:pPr>
            <a:endPar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r>
              <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rPr>
              <a:t>Group 2 (Weak conc.):  Grew to an average height of 35 cm.</a:t>
            </a:r>
          </a:p>
          <a:p>
            <a:pPr>
              <a:spcBef>
                <a:spcPct val="0"/>
              </a:spcBef>
              <a:buClrTx/>
              <a:buSzTx/>
              <a:buNone/>
            </a:pPr>
            <a:endPar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r>
              <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rPr>
              <a:t>Group 3 (Medium conc.):  Grew to an average height of 28 cm.</a:t>
            </a:r>
          </a:p>
          <a:p>
            <a:pPr>
              <a:spcBef>
                <a:spcPct val="0"/>
              </a:spcBef>
              <a:buClrTx/>
              <a:buSzTx/>
              <a:buNone/>
            </a:pPr>
            <a:endPar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endParaRPr>
          </a:p>
          <a:p>
            <a:pPr>
              <a:spcBef>
                <a:spcPct val="0"/>
              </a:spcBef>
              <a:buClrTx/>
              <a:buSzTx/>
              <a:buNone/>
            </a:pPr>
            <a:r>
              <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rPr>
              <a:t>Group 4 (High conc.):  Grew to an average height of 10 cm.</a:t>
            </a:r>
          </a:p>
          <a:p>
            <a:pPr>
              <a:spcBef>
                <a:spcPct val="0"/>
              </a:spcBef>
              <a:buClrTx/>
              <a:buSzTx/>
              <a:buNone/>
            </a:pPr>
            <a:endParaRPr lang="en-US" altLang="en-US" sz="1900">
              <a:solidFill>
                <a:prstClr val="black"/>
              </a:solidFill>
              <a:latin typeface="Arial" panose="020B0604020202020204" pitchFamily="34" charset="0"/>
              <a:ea typeface="MS PGothic" panose="020B0600070205080204" pitchFamily="34" charset="-128"/>
              <a:cs typeface="Arial" panose="020B0604020202020204" pitchFamily="34" charset="0"/>
            </a:endParaRPr>
          </a:p>
        </p:txBody>
      </p:sp>
      <p:sp>
        <p:nvSpPr>
          <p:cNvPr id="5" name="TextBox 4">
            <a:extLst>
              <a:ext uri="{FF2B5EF4-FFF2-40B4-BE49-F238E27FC236}">
                <a16:creationId xmlns:a16="http://schemas.microsoft.com/office/drawing/2014/main" id="{36053EE6-EFE6-BA3E-F109-875B61EDD606}"/>
              </a:ext>
            </a:extLst>
          </p:cNvPr>
          <p:cNvSpPr txBox="1"/>
          <p:nvPr/>
        </p:nvSpPr>
        <p:spPr>
          <a:xfrm>
            <a:off x="3275012" y="3962401"/>
            <a:ext cx="7162800" cy="2678113"/>
          </a:xfrm>
          <a:prstGeom prst="rect">
            <a:avLst/>
          </a:prstGeom>
        </p:spPr>
        <p:style>
          <a:lnRef idx="3">
            <a:schemeClr val="lt1"/>
          </a:lnRef>
          <a:fillRef idx="1">
            <a:schemeClr val="accent6"/>
          </a:fillRef>
          <a:effectRef idx="1">
            <a:schemeClr val="accent6"/>
          </a:effectRef>
          <a:fontRef idx="minor">
            <a:schemeClr val="lt1"/>
          </a:fontRef>
        </p:style>
        <p:txBody>
          <a:bodyPr>
            <a:spAutoFit/>
          </a:bodyPr>
          <a:lstStyle/>
          <a:p>
            <a:pPr marL="288925" eaLnBrk="0" hangingPunct="0">
              <a:defRPr/>
            </a:pPr>
            <a:r>
              <a:rPr lang="en-US" sz="2800" dirty="0">
                <a:solidFill>
                  <a:prstClr val="white"/>
                </a:solidFill>
                <a:latin typeface="Trebuchet MS" panose="020B0603020202020204"/>
              </a:rPr>
              <a:t>What is your conclusion based on these results?  </a:t>
            </a:r>
          </a:p>
          <a:p>
            <a:pPr marL="565150" indent="-276225" eaLnBrk="0" hangingPunct="0">
              <a:buFont typeface="Wingdings" charset="2"/>
              <a:buChar char="§"/>
              <a:defRPr/>
            </a:pPr>
            <a:r>
              <a:rPr lang="en-US" sz="2800" dirty="0">
                <a:solidFill>
                  <a:srgbClr val="FAFFB7"/>
                </a:solidFill>
                <a:latin typeface="Trebuchet MS" panose="020B0603020202020204"/>
              </a:rPr>
              <a:t>Orchids grow best with a weak concentration of fertilizer.</a:t>
            </a:r>
          </a:p>
          <a:p>
            <a:pPr marL="565150" indent="-276225" eaLnBrk="0" hangingPunct="0">
              <a:buFont typeface="Wingdings" charset="2"/>
              <a:buChar char="§"/>
              <a:defRPr/>
            </a:pPr>
            <a:r>
              <a:rPr lang="en-US" sz="2800" dirty="0">
                <a:solidFill>
                  <a:srgbClr val="B9D3FF"/>
                </a:solidFill>
                <a:latin typeface="Trebuchet MS" panose="020B0603020202020204"/>
              </a:rPr>
              <a:t>At medium to high concentrations, plant growth is inhibited.</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 calcmode="lin" valueType="num">
                                      <p:cBhvr>
                                        <p:cTn id="7" dur="500" fill="hold"/>
                                        <p:tgtEl>
                                          <p:spTgt spid="5">
                                            <p:bg/>
                                          </p:spTgt>
                                        </p:tgtEl>
                                        <p:attrNameLst>
                                          <p:attrName>ppt_w</p:attrName>
                                        </p:attrNameLst>
                                      </p:cBhvr>
                                      <p:tavLst>
                                        <p:tav tm="0">
                                          <p:val>
                                            <p:fltVal val="0"/>
                                          </p:val>
                                        </p:tav>
                                        <p:tav tm="100000">
                                          <p:val>
                                            <p:strVal val="#ppt_w"/>
                                          </p:val>
                                        </p:tav>
                                      </p:tavLst>
                                    </p:anim>
                                    <p:anim calcmode="lin" valueType="num">
                                      <p:cBhvr>
                                        <p:cTn id="8" dur="500" fill="hold"/>
                                        <p:tgtEl>
                                          <p:spTgt spid="5">
                                            <p:bg/>
                                          </p:spTgt>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p:cTn id="13"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5">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 calcmode="lin" valueType="num">
                                      <p:cBhvr>
                                        <p:cTn id="19"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5">
                                            <p:txEl>
                                              <p:pRg st="1" end="1"/>
                                            </p:txEl>
                                          </p:spTgt>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anim calcmode="lin" valueType="num">
                                      <p:cBhvr>
                                        <p:cTn id="25" dur="500" fill="hold"/>
                                        <p:tgtEl>
                                          <p:spTgt spid="5">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5">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extBox 4">
            <a:extLst>
              <a:ext uri="{FF2B5EF4-FFF2-40B4-BE49-F238E27FC236}">
                <a16:creationId xmlns:a16="http://schemas.microsoft.com/office/drawing/2014/main" id="{582FB42C-BE21-DBFD-9648-5DABCB0F7092}"/>
              </a:ext>
            </a:extLst>
          </p:cNvPr>
          <p:cNvSpPr txBox="1">
            <a:spLocks noChangeArrowheads="1"/>
          </p:cNvSpPr>
          <p:nvPr/>
        </p:nvSpPr>
        <p:spPr bwMode="auto">
          <a:xfrm>
            <a:off x="3579812" y="152401"/>
            <a:ext cx="5029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3900">
                <a:solidFill>
                  <a:srgbClr val="54A021"/>
                </a:solidFill>
                <a:latin typeface="Chalkboard"/>
                <a:ea typeface="MS PGothic" panose="020B0600070205080204" pitchFamily="34" charset="-128"/>
                <a:cs typeface="Chalkboard"/>
              </a:rPr>
              <a:t>Analysis Questions</a:t>
            </a:r>
          </a:p>
        </p:txBody>
      </p:sp>
      <p:pic>
        <p:nvPicPr>
          <p:cNvPr id="111619" name="Picture 5" descr="MC900363168.WMF">
            <a:extLst>
              <a:ext uri="{FF2B5EF4-FFF2-40B4-BE49-F238E27FC236}">
                <a16:creationId xmlns:a16="http://schemas.microsoft.com/office/drawing/2014/main" id="{2798363E-E323-9C7F-3BFF-FA635C1F37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66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620" name="Picture 6" descr="MC900363168.WMF">
            <a:extLst>
              <a:ext uri="{FF2B5EF4-FFF2-40B4-BE49-F238E27FC236}">
                <a16:creationId xmlns:a16="http://schemas.microsoft.com/office/drawing/2014/main" id="{1647926C-C3B4-1C03-200F-D50FA9C39C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8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AFF59232-0E5A-5FB1-FEEF-EE8E20F491CD}"/>
              </a:ext>
            </a:extLst>
          </p:cNvPr>
          <p:cNvSpPr txBox="1"/>
          <p:nvPr/>
        </p:nvSpPr>
        <p:spPr>
          <a:xfrm>
            <a:off x="1903412" y="1371601"/>
            <a:ext cx="8382000" cy="110807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eaLnBrk="0" hangingPunct="0">
              <a:defRPr/>
            </a:pPr>
            <a:r>
              <a:rPr lang="en-US" sz="3300" dirty="0">
                <a:solidFill>
                  <a:prstClr val="white"/>
                </a:solidFill>
                <a:latin typeface="Trebuchet MS" panose="020B0603020202020204"/>
              </a:rPr>
              <a:t>Why is it important to have a large sample size in any experiment? </a:t>
            </a:r>
          </a:p>
        </p:txBody>
      </p:sp>
      <p:pic>
        <p:nvPicPr>
          <p:cNvPr id="111622" name="Picture 9" descr="MC900349125.WMF">
            <a:extLst>
              <a:ext uri="{FF2B5EF4-FFF2-40B4-BE49-F238E27FC236}">
                <a16:creationId xmlns:a16="http://schemas.microsoft.com/office/drawing/2014/main" id="{2E44D0BC-73BF-6C48-A24C-587C9B6172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46937" y="2781300"/>
            <a:ext cx="2992438"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77739EE4-7E41-E3BE-74E8-75641301C0C7}"/>
              </a:ext>
            </a:extLst>
          </p:cNvPr>
          <p:cNvSpPr txBox="1">
            <a:spLocks noChangeArrowheads="1"/>
          </p:cNvSpPr>
          <p:nvPr/>
        </p:nvSpPr>
        <p:spPr bwMode="auto">
          <a:xfrm>
            <a:off x="2513012" y="2819401"/>
            <a:ext cx="4800600" cy="398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300">
                <a:solidFill>
                  <a:srgbClr val="008000"/>
                </a:solidFill>
                <a:latin typeface="Arial" panose="020B0604020202020204" pitchFamily="34" charset="0"/>
                <a:ea typeface="MS PGothic" panose="020B0600070205080204" pitchFamily="34" charset="-128"/>
                <a:cs typeface="Arial" panose="020B0604020202020204" pitchFamily="34" charset="0"/>
              </a:rPr>
              <a:t>It is important to test a large sample in order to get a true picture of the results of the experiment.  If the sample size is too small, an inaccurate conclusion may be reached.  Results obtained by testing a large number of individuals would be much more accurate than if only a few individuals had been tested.</a:t>
            </a:r>
          </a:p>
          <a:p>
            <a:pPr>
              <a:spcBef>
                <a:spcPct val="0"/>
              </a:spcBef>
              <a:buClrTx/>
              <a:buSzTx/>
              <a:buNone/>
            </a:pPr>
            <a:endParaRPr lang="en-US" altLang="en-US" sz="2300">
              <a:solidFill>
                <a:srgbClr val="008000"/>
              </a:solidFill>
              <a:latin typeface="Arial" panose="020B0604020202020204" pitchFamily="34" charset="0"/>
              <a:ea typeface="MS PGothic" panose="020B0600070205080204" pitchFamily="34" charset="-128"/>
              <a:cs typeface="Arial" panose="020B0604020202020204"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extBox 4">
            <a:extLst>
              <a:ext uri="{FF2B5EF4-FFF2-40B4-BE49-F238E27FC236}">
                <a16:creationId xmlns:a16="http://schemas.microsoft.com/office/drawing/2014/main" id="{130E3CFC-2BF0-295F-D44C-A4E95E6B8D8D}"/>
              </a:ext>
            </a:extLst>
          </p:cNvPr>
          <p:cNvSpPr txBox="1">
            <a:spLocks noChangeArrowheads="1"/>
          </p:cNvSpPr>
          <p:nvPr/>
        </p:nvSpPr>
        <p:spPr bwMode="auto">
          <a:xfrm>
            <a:off x="3579812" y="152401"/>
            <a:ext cx="5029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3900">
                <a:solidFill>
                  <a:srgbClr val="54A021"/>
                </a:solidFill>
                <a:latin typeface="Chalkboard"/>
                <a:ea typeface="MS PGothic" panose="020B0600070205080204" pitchFamily="34" charset="-128"/>
                <a:cs typeface="Chalkboard"/>
              </a:rPr>
              <a:t>Analysis Questions</a:t>
            </a:r>
          </a:p>
        </p:txBody>
      </p:sp>
      <p:pic>
        <p:nvPicPr>
          <p:cNvPr id="112643" name="Picture 5" descr="MC900363168.WMF">
            <a:extLst>
              <a:ext uri="{FF2B5EF4-FFF2-40B4-BE49-F238E27FC236}">
                <a16:creationId xmlns:a16="http://schemas.microsoft.com/office/drawing/2014/main" id="{661464DE-AD48-29EE-7EC9-350A1DE0D4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66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44" name="Picture 6" descr="MC900363168.WMF">
            <a:extLst>
              <a:ext uri="{FF2B5EF4-FFF2-40B4-BE49-F238E27FC236}">
                <a16:creationId xmlns:a16="http://schemas.microsoft.com/office/drawing/2014/main" id="{BE87646E-EC77-795C-2B2E-E7E72B92140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8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5BFAE46A-D7B6-2499-52C2-C54A7518B538}"/>
              </a:ext>
            </a:extLst>
          </p:cNvPr>
          <p:cNvSpPr txBox="1"/>
          <p:nvPr/>
        </p:nvSpPr>
        <p:spPr>
          <a:xfrm>
            <a:off x="1903412" y="1371600"/>
            <a:ext cx="8382000" cy="12001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defRPr/>
            </a:pPr>
            <a:r>
              <a:rPr lang="en-US" sz="3600">
                <a:solidFill>
                  <a:srgbClr val="FFEBAD"/>
                </a:solidFill>
              </a:rPr>
              <a:t>Why is it important to repeat the experiment many times? </a:t>
            </a:r>
            <a:endParaRPr lang="en-US" sz="3300">
              <a:solidFill>
                <a:srgbClr val="FFEBAD"/>
              </a:solidFill>
            </a:endParaRPr>
          </a:p>
        </p:txBody>
      </p:sp>
      <p:sp>
        <p:nvSpPr>
          <p:cNvPr id="11" name="TextBox 10">
            <a:extLst>
              <a:ext uri="{FF2B5EF4-FFF2-40B4-BE49-F238E27FC236}">
                <a16:creationId xmlns:a16="http://schemas.microsoft.com/office/drawing/2014/main" id="{98104D69-BAED-9C3A-93A8-447374E8B01C}"/>
              </a:ext>
            </a:extLst>
          </p:cNvPr>
          <p:cNvSpPr txBox="1">
            <a:spLocks noChangeArrowheads="1"/>
          </p:cNvSpPr>
          <p:nvPr/>
        </p:nvSpPr>
        <p:spPr bwMode="auto">
          <a:xfrm>
            <a:off x="1917700" y="2781301"/>
            <a:ext cx="4800600"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3200">
                <a:solidFill>
                  <a:srgbClr val="0000FF"/>
                </a:solidFill>
                <a:latin typeface="Arial" panose="020B0604020202020204" pitchFamily="34" charset="0"/>
                <a:ea typeface="MS PGothic" panose="020B0600070205080204" pitchFamily="34" charset="-128"/>
                <a:cs typeface="Arial" panose="020B0604020202020204" pitchFamily="34" charset="0"/>
              </a:rPr>
              <a:t>Experiments should be repeated to see if the same results are obtained each time.  This gives validity to the test results.</a:t>
            </a:r>
          </a:p>
        </p:txBody>
      </p:sp>
      <p:pic>
        <p:nvPicPr>
          <p:cNvPr id="112647" name="Picture 1">
            <a:extLst>
              <a:ext uri="{FF2B5EF4-FFF2-40B4-BE49-F238E27FC236}">
                <a16:creationId xmlns:a16="http://schemas.microsoft.com/office/drawing/2014/main" id="{0D1B8D2C-42D8-E401-BBB3-E38AEBA5A2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1613" y="2924175"/>
            <a:ext cx="4079875" cy="280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extBox 4">
            <a:extLst>
              <a:ext uri="{FF2B5EF4-FFF2-40B4-BE49-F238E27FC236}">
                <a16:creationId xmlns:a16="http://schemas.microsoft.com/office/drawing/2014/main" id="{C478C38C-1BFE-F985-0BBD-F5C6740A1C97}"/>
              </a:ext>
            </a:extLst>
          </p:cNvPr>
          <p:cNvSpPr txBox="1">
            <a:spLocks noChangeArrowheads="1"/>
          </p:cNvSpPr>
          <p:nvPr/>
        </p:nvSpPr>
        <p:spPr bwMode="auto">
          <a:xfrm>
            <a:off x="3579812" y="152401"/>
            <a:ext cx="5029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3900">
                <a:solidFill>
                  <a:srgbClr val="54A021"/>
                </a:solidFill>
                <a:latin typeface="Chalkboard"/>
                <a:ea typeface="MS PGothic" panose="020B0600070205080204" pitchFamily="34" charset="-128"/>
                <a:cs typeface="Chalkboard"/>
              </a:rPr>
              <a:t>Analysis Questions</a:t>
            </a:r>
          </a:p>
        </p:txBody>
      </p:sp>
      <p:pic>
        <p:nvPicPr>
          <p:cNvPr id="113667" name="Picture 5" descr="MC900363168.WMF">
            <a:extLst>
              <a:ext uri="{FF2B5EF4-FFF2-40B4-BE49-F238E27FC236}">
                <a16:creationId xmlns:a16="http://schemas.microsoft.com/office/drawing/2014/main" id="{549BA18E-D7FF-AEB9-A66E-B5500B695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66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68" name="Picture 6" descr="MC900363168.WMF">
            <a:extLst>
              <a:ext uri="{FF2B5EF4-FFF2-40B4-BE49-F238E27FC236}">
                <a16:creationId xmlns:a16="http://schemas.microsoft.com/office/drawing/2014/main" id="{9B9389F3-00BF-7A70-3DB4-99E965DB150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8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270247DB-892F-AAC9-3FDA-B1E7D9FEC7AF}"/>
              </a:ext>
            </a:extLst>
          </p:cNvPr>
          <p:cNvSpPr txBox="1"/>
          <p:nvPr/>
        </p:nvSpPr>
        <p:spPr>
          <a:xfrm>
            <a:off x="1903412" y="1371601"/>
            <a:ext cx="8382000" cy="646113"/>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eaLnBrk="0" hangingPunct="0">
              <a:defRPr/>
            </a:pPr>
            <a:r>
              <a:rPr lang="en-US" sz="3600" dirty="0">
                <a:solidFill>
                  <a:srgbClr val="90C226"/>
                </a:solidFill>
                <a:latin typeface="Trebuchet MS" panose="020B0603020202020204"/>
              </a:rPr>
              <a:t>What is the importance of the control?</a:t>
            </a:r>
          </a:p>
        </p:txBody>
      </p:sp>
      <p:sp>
        <p:nvSpPr>
          <p:cNvPr id="11" name="TextBox 10">
            <a:extLst>
              <a:ext uri="{FF2B5EF4-FFF2-40B4-BE49-F238E27FC236}">
                <a16:creationId xmlns:a16="http://schemas.microsoft.com/office/drawing/2014/main" id="{B47D7172-9EC9-F353-3910-DDBE59A7B50A}"/>
              </a:ext>
            </a:extLst>
          </p:cNvPr>
          <p:cNvSpPr txBox="1">
            <a:spLocks noChangeArrowheads="1"/>
          </p:cNvSpPr>
          <p:nvPr/>
        </p:nvSpPr>
        <p:spPr bwMode="auto">
          <a:xfrm>
            <a:off x="2436812" y="2438401"/>
            <a:ext cx="4800600" cy="383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700">
                <a:solidFill>
                  <a:srgbClr val="FF6600"/>
                </a:solidFill>
                <a:latin typeface="Arial" panose="020B0604020202020204" pitchFamily="34" charset="0"/>
                <a:ea typeface="MS PGothic" panose="020B0600070205080204" pitchFamily="34" charset="-128"/>
                <a:cs typeface="Arial" panose="020B0604020202020204" pitchFamily="34" charset="0"/>
              </a:rPr>
              <a:t>The control shows what will happen when the experimental factor is omitted.  Without the control, there would be no basis for comparison and you would not know how the experimental factor affected the results.</a:t>
            </a:r>
          </a:p>
        </p:txBody>
      </p:sp>
      <p:pic>
        <p:nvPicPr>
          <p:cNvPr id="113671" name="Picture 8" descr="gif_scientists001_robg.gif">
            <a:extLst>
              <a:ext uri="{FF2B5EF4-FFF2-40B4-BE49-F238E27FC236}">
                <a16:creationId xmlns:a16="http://schemas.microsoft.com/office/drawing/2014/main" id="{6857D467-229D-EC09-BCE3-ECD4DA931A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18412" y="2492376"/>
            <a:ext cx="2376488" cy="378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extBox 4">
            <a:extLst>
              <a:ext uri="{FF2B5EF4-FFF2-40B4-BE49-F238E27FC236}">
                <a16:creationId xmlns:a16="http://schemas.microsoft.com/office/drawing/2014/main" id="{4046B2EC-5558-E48B-35D2-ADAE43CCC046}"/>
              </a:ext>
            </a:extLst>
          </p:cNvPr>
          <p:cNvSpPr txBox="1">
            <a:spLocks noChangeArrowheads="1"/>
          </p:cNvSpPr>
          <p:nvPr/>
        </p:nvSpPr>
        <p:spPr bwMode="auto">
          <a:xfrm>
            <a:off x="3579812" y="152401"/>
            <a:ext cx="5029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3900">
                <a:solidFill>
                  <a:srgbClr val="54A021"/>
                </a:solidFill>
                <a:latin typeface="Chalkboard"/>
                <a:ea typeface="MS PGothic" panose="020B0600070205080204" pitchFamily="34" charset="-128"/>
                <a:cs typeface="Chalkboard"/>
              </a:rPr>
              <a:t>Analysis Questions</a:t>
            </a:r>
          </a:p>
        </p:txBody>
      </p:sp>
      <p:pic>
        <p:nvPicPr>
          <p:cNvPr id="114691" name="Picture 5" descr="MC900363168.WMF">
            <a:extLst>
              <a:ext uri="{FF2B5EF4-FFF2-40B4-BE49-F238E27FC236}">
                <a16:creationId xmlns:a16="http://schemas.microsoft.com/office/drawing/2014/main" id="{D0374B08-820D-1A80-F900-3C991CCF0C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66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4692" name="Picture 6" descr="MC900363168.WMF">
            <a:extLst>
              <a:ext uri="{FF2B5EF4-FFF2-40B4-BE49-F238E27FC236}">
                <a16:creationId xmlns:a16="http://schemas.microsoft.com/office/drawing/2014/main" id="{B2CBB95A-8510-43A5-90F8-A9FAD06854E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8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B40E032E-B600-9DFA-979F-DE817604A9A0}"/>
              </a:ext>
            </a:extLst>
          </p:cNvPr>
          <p:cNvSpPr txBox="1"/>
          <p:nvPr/>
        </p:nvSpPr>
        <p:spPr>
          <a:xfrm>
            <a:off x="1903412" y="1371600"/>
            <a:ext cx="8382000" cy="120015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eaLnBrk="0" hangingPunct="0">
              <a:defRPr/>
            </a:pPr>
            <a:r>
              <a:rPr lang="en-US" sz="3600" dirty="0">
                <a:solidFill>
                  <a:srgbClr val="54A021">
                    <a:lumMod val="20000"/>
                    <a:lumOff val="80000"/>
                  </a:srgbClr>
                </a:solidFill>
                <a:latin typeface="Trebuchet MS" panose="020B0603020202020204"/>
              </a:rPr>
              <a:t>How is a theory different than a hypothesis? </a:t>
            </a:r>
          </a:p>
        </p:txBody>
      </p:sp>
      <p:sp>
        <p:nvSpPr>
          <p:cNvPr id="11" name="TextBox 10">
            <a:extLst>
              <a:ext uri="{FF2B5EF4-FFF2-40B4-BE49-F238E27FC236}">
                <a16:creationId xmlns:a16="http://schemas.microsoft.com/office/drawing/2014/main" id="{391DB31D-282E-3033-0F42-D1FEF121857E}"/>
              </a:ext>
            </a:extLst>
          </p:cNvPr>
          <p:cNvSpPr txBox="1">
            <a:spLocks noChangeArrowheads="1"/>
          </p:cNvSpPr>
          <p:nvPr/>
        </p:nvSpPr>
        <p:spPr bwMode="auto">
          <a:xfrm>
            <a:off x="4799012" y="3048001"/>
            <a:ext cx="54102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600">
                <a:solidFill>
                  <a:srgbClr val="FF0000"/>
                </a:solidFill>
                <a:latin typeface="Arial" panose="020B0604020202020204" pitchFamily="34" charset="0"/>
                <a:ea typeface="MS PGothic" panose="020B0600070205080204" pitchFamily="34" charset="-128"/>
                <a:cs typeface="Arial" panose="020B0604020202020204" pitchFamily="34" charset="0"/>
              </a:rPr>
              <a:t>A hypothesis is an “educated guess” that is testable through observations and experimentation.  A theory is a broad statement of what is believed to be true based on many experiments and considerable amounts of data.</a:t>
            </a:r>
          </a:p>
        </p:txBody>
      </p:sp>
      <p:pic>
        <p:nvPicPr>
          <p:cNvPr id="114695" name="Picture 1">
            <a:extLst>
              <a:ext uri="{FF2B5EF4-FFF2-40B4-BE49-F238E27FC236}">
                <a16:creationId xmlns:a16="http://schemas.microsoft.com/office/drawing/2014/main" id="{65B962CA-F93A-4623-3806-5427D6BC8B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73237" y="3068639"/>
            <a:ext cx="2355850" cy="294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extBox 4">
            <a:extLst>
              <a:ext uri="{FF2B5EF4-FFF2-40B4-BE49-F238E27FC236}">
                <a16:creationId xmlns:a16="http://schemas.microsoft.com/office/drawing/2014/main" id="{99FAC5A4-A68A-353B-1F5F-6F4BBDA34287}"/>
              </a:ext>
            </a:extLst>
          </p:cNvPr>
          <p:cNvSpPr txBox="1">
            <a:spLocks noChangeArrowheads="1"/>
          </p:cNvSpPr>
          <p:nvPr/>
        </p:nvSpPr>
        <p:spPr bwMode="auto">
          <a:xfrm>
            <a:off x="3579812" y="152401"/>
            <a:ext cx="5029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3900">
                <a:solidFill>
                  <a:srgbClr val="54A021"/>
                </a:solidFill>
                <a:latin typeface="Chalkboard"/>
                <a:ea typeface="MS PGothic" panose="020B0600070205080204" pitchFamily="34" charset="-128"/>
                <a:cs typeface="Chalkboard"/>
              </a:rPr>
              <a:t>Analysis Questions</a:t>
            </a:r>
          </a:p>
        </p:txBody>
      </p:sp>
      <p:pic>
        <p:nvPicPr>
          <p:cNvPr id="115715" name="Picture 5" descr="MC900363168.WMF">
            <a:extLst>
              <a:ext uri="{FF2B5EF4-FFF2-40B4-BE49-F238E27FC236}">
                <a16:creationId xmlns:a16="http://schemas.microsoft.com/office/drawing/2014/main" id="{2D21AB45-B540-84A5-06BD-1AAD37A53A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66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16" name="Picture 6" descr="MC900363168.WMF">
            <a:extLst>
              <a:ext uri="{FF2B5EF4-FFF2-40B4-BE49-F238E27FC236}">
                <a16:creationId xmlns:a16="http://schemas.microsoft.com/office/drawing/2014/main" id="{E5485CFD-8A3B-AE63-AFE9-98BE036531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8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D6F0611-1959-C5A0-F4AC-7D39D6039073}"/>
              </a:ext>
            </a:extLst>
          </p:cNvPr>
          <p:cNvSpPr txBox="1"/>
          <p:nvPr/>
        </p:nvSpPr>
        <p:spPr>
          <a:xfrm>
            <a:off x="1903412" y="1371600"/>
            <a:ext cx="8382000" cy="1754188"/>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eaLnBrk="0" hangingPunct="0">
              <a:defRPr/>
            </a:pPr>
            <a:r>
              <a:rPr lang="en-US" sz="3600" dirty="0">
                <a:solidFill>
                  <a:srgbClr val="FFFF00"/>
                </a:solidFill>
                <a:latin typeface="Trebuchet MS" panose="020B0603020202020204"/>
              </a:rPr>
              <a:t>Why is it so important that a scientist accurately describes the procedure used in the experiment? </a:t>
            </a:r>
          </a:p>
        </p:txBody>
      </p:sp>
      <p:sp>
        <p:nvSpPr>
          <p:cNvPr id="11" name="TextBox 10">
            <a:extLst>
              <a:ext uri="{FF2B5EF4-FFF2-40B4-BE49-F238E27FC236}">
                <a16:creationId xmlns:a16="http://schemas.microsoft.com/office/drawing/2014/main" id="{58AC2828-C120-DEB3-DF1C-83FCB7C669B4}"/>
              </a:ext>
            </a:extLst>
          </p:cNvPr>
          <p:cNvSpPr txBox="1">
            <a:spLocks noChangeArrowheads="1"/>
          </p:cNvSpPr>
          <p:nvPr/>
        </p:nvSpPr>
        <p:spPr bwMode="auto">
          <a:xfrm>
            <a:off x="2208212" y="3810000"/>
            <a:ext cx="36703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800">
                <a:solidFill>
                  <a:srgbClr val="0000FF"/>
                </a:solidFill>
                <a:latin typeface="Arial" panose="020B0604020202020204" pitchFamily="34" charset="0"/>
                <a:ea typeface="MS PGothic" panose="020B0600070205080204" pitchFamily="34" charset="-128"/>
                <a:cs typeface="Arial" panose="020B0604020202020204" pitchFamily="34" charset="0"/>
              </a:rPr>
              <a:t>It allows other scientists to repeat the experiment and verify the results.</a:t>
            </a:r>
          </a:p>
        </p:txBody>
      </p:sp>
      <p:pic>
        <p:nvPicPr>
          <p:cNvPr id="115719" name="Picture 1" descr="scientists in lab.jpg">
            <a:extLst>
              <a:ext uri="{FF2B5EF4-FFF2-40B4-BE49-F238E27FC236}">
                <a16:creationId xmlns:a16="http://schemas.microsoft.com/office/drawing/2014/main" id="{77F18BB8-A6F8-C1F6-B4DA-FE3BF145FF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89588" y="3500439"/>
            <a:ext cx="4689475" cy="25923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Box 4">
            <a:extLst>
              <a:ext uri="{FF2B5EF4-FFF2-40B4-BE49-F238E27FC236}">
                <a16:creationId xmlns:a16="http://schemas.microsoft.com/office/drawing/2014/main" id="{0B90166C-D896-3033-C3AF-A26C1A82520F}"/>
              </a:ext>
            </a:extLst>
          </p:cNvPr>
          <p:cNvSpPr txBox="1">
            <a:spLocks noChangeArrowheads="1"/>
          </p:cNvSpPr>
          <p:nvPr/>
        </p:nvSpPr>
        <p:spPr bwMode="auto">
          <a:xfrm>
            <a:off x="3579812" y="152401"/>
            <a:ext cx="5029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3900">
                <a:solidFill>
                  <a:srgbClr val="54A021"/>
                </a:solidFill>
                <a:latin typeface="Chalkboard"/>
                <a:ea typeface="MS PGothic" panose="020B0600070205080204" pitchFamily="34" charset="-128"/>
                <a:cs typeface="Chalkboard"/>
              </a:rPr>
              <a:t>Analysis Questions</a:t>
            </a:r>
          </a:p>
        </p:txBody>
      </p:sp>
      <p:pic>
        <p:nvPicPr>
          <p:cNvPr id="116739" name="Picture 5" descr="MC900363168.WMF">
            <a:extLst>
              <a:ext uri="{FF2B5EF4-FFF2-40B4-BE49-F238E27FC236}">
                <a16:creationId xmlns:a16="http://schemas.microsoft.com/office/drawing/2014/main" id="{8843939D-2508-299D-A33E-D5E1E52488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66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740" name="Picture 6" descr="MC900363168.WMF">
            <a:extLst>
              <a:ext uri="{FF2B5EF4-FFF2-40B4-BE49-F238E27FC236}">
                <a16:creationId xmlns:a16="http://schemas.microsoft.com/office/drawing/2014/main" id="{D56C8E4F-7C59-720B-E344-8BF9EFE657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8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18D7FDF7-0972-9EDA-72AE-93F63A92163A}"/>
              </a:ext>
            </a:extLst>
          </p:cNvPr>
          <p:cNvSpPr txBox="1"/>
          <p:nvPr/>
        </p:nvSpPr>
        <p:spPr>
          <a:xfrm>
            <a:off x="1903412" y="1371600"/>
            <a:ext cx="8382000" cy="1754188"/>
          </a:xfrm>
          <a:prstGeom prst="rect">
            <a:avLst/>
          </a:prstGeom>
          <a:ln w="76200" cmpd="sng">
            <a:solidFill>
              <a:srgbClr val="CCFFCC"/>
            </a:solidFill>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algn="ctr" eaLnBrk="0" hangingPunct="0">
              <a:defRPr/>
            </a:pPr>
            <a:r>
              <a:rPr lang="en-US" sz="3600" dirty="0">
                <a:solidFill>
                  <a:srgbClr val="97FCE3"/>
                </a:solidFill>
                <a:latin typeface="Trebuchet MS" panose="020B0603020202020204"/>
              </a:rPr>
              <a:t>What is the difference between the independent and the dependent variables in an experiment? </a:t>
            </a:r>
          </a:p>
        </p:txBody>
      </p:sp>
      <p:sp>
        <p:nvSpPr>
          <p:cNvPr id="11" name="TextBox 10">
            <a:extLst>
              <a:ext uri="{FF2B5EF4-FFF2-40B4-BE49-F238E27FC236}">
                <a16:creationId xmlns:a16="http://schemas.microsoft.com/office/drawing/2014/main" id="{176DC29C-61D6-41F8-8EC3-5D4B7C1557A0}"/>
              </a:ext>
            </a:extLst>
          </p:cNvPr>
          <p:cNvSpPr txBox="1">
            <a:spLocks noChangeArrowheads="1"/>
          </p:cNvSpPr>
          <p:nvPr/>
        </p:nvSpPr>
        <p:spPr bwMode="auto">
          <a:xfrm>
            <a:off x="4875212" y="3581401"/>
            <a:ext cx="5410200" cy="289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500">
                <a:solidFill>
                  <a:srgbClr val="008000"/>
                </a:solidFill>
                <a:latin typeface="Arial" panose="020B0604020202020204" pitchFamily="34" charset="0"/>
                <a:ea typeface="MS PGothic" panose="020B0600070205080204" pitchFamily="34" charset="-128"/>
                <a:cs typeface="Arial" panose="020B0604020202020204" pitchFamily="34" charset="0"/>
              </a:rPr>
              <a:t>The independent variable is the variable that is deliberately changed by the scientist.  The dependent variable is the one observed during the experiment.  The dependent variable is the data we collect during the experiment.  </a:t>
            </a:r>
          </a:p>
        </p:txBody>
      </p:sp>
      <p:pic>
        <p:nvPicPr>
          <p:cNvPr id="116743" name="Picture 1">
            <a:extLst>
              <a:ext uri="{FF2B5EF4-FFF2-40B4-BE49-F238E27FC236}">
                <a16:creationId xmlns:a16="http://schemas.microsoft.com/office/drawing/2014/main" id="{D3AFF61D-B563-8B3D-3FA5-4AAFFAED6F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0725" y="3213100"/>
            <a:ext cx="2519362" cy="364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4"/>
          <p:cNvSpPr>
            <a:spLocks noChangeArrowheads="1"/>
          </p:cNvSpPr>
          <p:nvPr/>
        </p:nvSpPr>
        <p:spPr bwMode="auto">
          <a:xfrm>
            <a:off x="2209800" y="609600"/>
            <a:ext cx="7769225" cy="11430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 Chemistry</a:t>
            </a:r>
          </a:p>
        </p:txBody>
      </p:sp>
      <p:sp>
        <p:nvSpPr>
          <p:cNvPr id="32770" name="Rectangle 5"/>
          <p:cNvSpPr>
            <a:spLocks noChangeArrowheads="1"/>
          </p:cNvSpPr>
          <p:nvPr/>
        </p:nvSpPr>
        <p:spPr bwMode="auto">
          <a:xfrm>
            <a:off x="1939925" y="1752600"/>
            <a:ext cx="8308975" cy="4114800"/>
          </a:xfrm>
          <a:prstGeom prst="rect">
            <a:avLst/>
          </a:prstGeom>
          <a:noFill/>
          <a:ln w="9525">
            <a:noFill/>
            <a:miter lim="800000"/>
            <a:headEnd/>
            <a:tailEnd/>
          </a:ln>
        </p:spPr>
        <p:txBody>
          <a:bodyPr/>
          <a:lstStyle/>
          <a:p>
            <a:pPr marL="342900" indent="-342900">
              <a:spcBef>
                <a:spcPct val="20000"/>
              </a:spcBef>
              <a:buFontTx/>
              <a:buChar char="•"/>
            </a:pPr>
            <a:r>
              <a:rPr lang="en-US" altLang="en-US" sz="3200">
                <a:solidFill>
                  <a:srgbClr val="FF0000"/>
                </a:solidFill>
                <a:latin typeface="Times" pitchFamily="18" charset="0"/>
              </a:rPr>
              <a:t>Chemistry</a:t>
            </a:r>
            <a:r>
              <a:rPr lang="en-US" altLang="en-US" sz="3200">
                <a:latin typeface="Times" pitchFamily="18" charset="0"/>
              </a:rPr>
              <a:t> is the study of the structure, composition &amp; properties of </a:t>
            </a:r>
            <a:r>
              <a:rPr lang="en-US" altLang="en-US" sz="3200" b="1">
                <a:solidFill>
                  <a:schemeClr val="folHlink"/>
                </a:solidFill>
                <a:latin typeface="Times" pitchFamily="18" charset="0"/>
              </a:rPr>
              <a:t>matter</a:t>
            </a:r>
            <a:r>
              <a:rPr lang="en-US" altLang="en-US" sz="3200">
                <a:latin typeface="Times" pitchFamily="18" charset="0"/>
              </a:rPr>
              <a:t> and its transformations from one form to another.</a:t>
            </a:r>
          </a:p>
          <a:p>
            <a:pPr marL="342900" indent="-342900">
              <a:spcBef>
                <a:spcPct val="20000"/>
              </a:spcBef>
              <a:buFontTx/>
              <a:buChar char="•"/>
            </a:pPr>
            <a:endParaRPr lang="en-US" altLang="en-US" sz="3200">
              <a:latin typeface="Times" pitchFamily="18" charset="0"/>
            </a:endParaRPr>
          </a:p>
          <a:p>
            <a:pPr marL="342900" indent="-342900">
              <a:spcBef>
                <a:spcPct val="20000"/>
              </a:spcBef>
              <a:buFontTx/>
              <a:buChar char="•"/>
            </a:pPr>
            <a:r>
              <a:rPr lang="en-US" altLang="en-US" sz="3200" b="1">
                <a:solidFill>
                  <a:schemeClr val="folHlink"/>
                </a:solidFill>
                <a:latin typeface="Times" pitchFamily="18" charset="0"/>
              </a:rPr>
              <a:t>Matter</a:t>
            </a:r>
            <a:r>
              <a:rPr lang="en-US" altLang="en-US" sz="3200">
                <a:latin typeface="Times" pitchFamily="18" charset="0"/>
              </a:rPr>
              <a:t> is anything that has mass and occupies space.</a:t>
            </a:r>
          </a:p>
          <a:p>
            <a:pPr marL="342900" indent="-342900">
              <a:spcBef>
                <a:spcPct val="20000"/>
              </a:spcBef>
              <a:buFontTx/>
              <a:buChar char="•"/>
            </a:pPr>
            <a:endParaRPr lang="en-US" altLang="en-US" sz="3200">
              <a:latin typeface="Times" pitchFamily="18" charset="0"/>
            </a:endParaRPr>
          </a:p>
          <a:p>
            <a:pPr marL="342900" indent="-342900" algn="ctr">
              <a:spcBef>
                <a:spcPct val="20000"/>
              </a:spcBef>
            </a:pPr>
            <a:r>
              <a:rPr lang="en-US" altLang="en-US" sz="3200" b="1">
                <a:solidFill>
                  <a:srgbClr val="FF0000"/>
                </a:solidFill>
                <a:latin typeface="Times" pitchFamily="18" charset="0"/>
              </a:rPr>
              <a:t>Chemistry is everywhere!</a:t>
            </a:r>
          </a:p>
        </p:txBody>
      </p:sp>
    </p:spTree>
  </p:cSld>
  <p:clrMapOvr>
    <a:masterClrMapping/>
  </p:clrMapOvr>
  <p:transition spd="slow">
    <p:split orient="vert"/>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extBox 4">
            <a:extLst>
              <a:ext uri="{FF2B5EF4-FFF2-40B4-BE49-F238E27FC236}">
                <a16:creationId xmlns:a16="http://schemas.microsoft.com/office/drawing/2014/main" id="{7932A0AD-D564-C6FB-6421-B5BE2863E818}"/>
              </a:ext>
            </a:extLst>
          </p:cNvPr>
          <p:cNvSpPr txBox="1">
            <a:spLocks noChangeArrowheads="1"/>
          </p:cNvSpPr>
          <p:nvPr/>
        </p:nvSpPr>
        <p:spPr bwMode="auto">
          <a:xfrm>
            <a:off x="3579812" y="152401"/>
            <a:ext cx="5029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lgn="ctr">
              <a:spcBef>
                <a:spcPct val="0"/>
              </a:spcBef>
              <a:buClrTx/>
              <a:buSzTx/>
              <a:buNone/>
            </a:pPr>
            <a:r>
              <a:rPr lang="en-US" altLang="en-US" sz="3900">
                <a:solidFill>
                  <a:srgbClr val="54A021"/>
                </a:solidFill>
                <a:latin typeface="Chalkboard"/>
                <a:ea typeface="MS PGothic" panose="020B0600070205080204" pitchFamily="34" charset="-128"/>
                <a:cs typeface="Chalkboard"/>
              </a:rPr>
              <a:t>Analysis Questions</a:t>
            </a:r>
          </a:p>
        </p:txBody>
      </p:sp>
      <p:pic>
        <p:nvPicPr>
          <p:cNvPr id="117763" name="Picture 5" descr="MC900363168.WMF">
            <a:extLst>
              <a:ext uri="{FF2B5EF4-FFF2-40B4-BE49-F238E27FC236}">
                <a16:creationId xmlns:a16="http://schemas.microsoft.com/office/drawing/2014/main" id="{B9FBEC37-2837-6EEA-DB0D-C7CCA269A8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566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7764" name="Picture 6" descr="MC900363168.WMF">
            <a:extLst>
              <a:ext uri="{FF2B5EF4-FFF2-40B4-BE49-F238E27FC236}">
                <a16:creationId xmlns:a16="http://schemas.microsoft.com/office/drawing/2014/main" id="{6A846852-D17A-5F25-2C09-62895B716F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17812" y="0"/>
            <a:ext cx="890588" cy="117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a:extLst>
              <a:ext uri="{FF2B5EF4-FFF2-40B4-BE49-F238E27FC236}">
                <a16:creationId xmlns:a16="http://schemas.microsoft.com/office/drawing/2014/main" id="{61533056-5D34-EBEA-CE1B-7F24CBE30E0D}"/>
              </a:ext>
            </a:extLst>
          </p:cNvPr>
          <p:cNvSpPr txBox="1"/>
          <p:nvPr/>
        </p:nvSpPr>
        <p:spPr>
          <a:xfrm>
            <a:off x="1903412" y="1371600"/>
            <a:ext cx="8382000" cy="2308324"/>
          </a:xfrm>
          <a:prstGeom prst="rect">
            <a:avLst/>
          </a:prstGeom>
          <a:ln>
            <a:solidFill>
              <a:srgbClr val="FF44FF"/>
            </a:solidFill>
          </a:ln>
        </p:spPr>
        <p:style>
          <a:lnRef idx="2">
            <a:schemeClr val="accent2">
              <a:shade val="50000"/>
            </a:schemeClr>
          </a:lnRef>
          <a:fillRef idx="1">
            <a:schemeClr val="accent2"/>
          </a:fillRef>
          <a:effectRef idx="0">
            <a:schemeClr val="accent2"/>
          </a:effectRef>
          <a:fontRef idx="minor">
            <a:schemeClr val="lt1"/>
          </a:fontRef>
        </p:style>
        <p:txBody>
          <a:bodyPr>
            <a:spAutoFit/>
          </a:bodyPr>
          <a:lstStyle/>
          <a:p>
            <a:pPr eaLnBrk="0" hangingPunct="0">
              <a:defRPr/>
            </a:pPr>
            <a:r>
              <a:rPr lang="en-US" sz="3600" dirty="0">
                <a:solidFill>
                  <a:srgbClr val="68FFFD"/>
                </a:solidFill>
                <a:latin typeface="Trebuchet MS" panose="020B0603020202020204"/>
              </a:rPr>
              <a:t>In a “controlled experiment”, why must all of the variables, except one, be kept constant throughout the experiment?</a:t>
            </a:r>
          </a:p>
        </p:txBody>
      </p:sp>
      <p:sp>
        <p:nvSpPr>
          <p:cNvPr id="11" name="TextBox 10">
            <a:extLst>
              <a:ext uri="{FF2B5EF4-FFF2-40B4-BE49-F238E27FC236}">
                <a16:creationId xmlns:a16="http://schemas.microsoft.com/office/drawing/2014/main" id="{1505BABC-F24A-17F9-D675-A8E30006F505}"/>
              </a:ext>
            </a:extLst>
          </p:cNvPr>
          <p:cNvSpPr txBox="1">
            <a:spLocks noChangeArrowheads="1"/>
          </p:cNvSpPr>
          <p:nvPr/>
        </p:nvSpPr>
        <p:spPr bwMode="auto">
          <a:xfrm>
            <a:off x="4875212" y="3581401"/>
            <a:ext cx="5410200"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None/>
            </a:pPr>
            <a:r>
              <a:rPr lang="en-US" altLang="en-US" sz="2800">
                <a:solidFill>
                  <a:srgbClr val="6B6BCF"/>
                </a:solidFill>
                <a:latin typeface="Arial" panose="020B0604020202020204" pitchFamily="34" charset="0"/>
                <a:ea typeface="MS PGothic" panose="020B0600070205080204" pitchFamily="34" charset="-128"/>
                <a:cs typeface="Arial" panose="020B0604020202020204" pitchFamily="34" charset="0"/>
              </a:rPr>
              <a:t>If several variables were changed at the same time, the scientist would not know which variable was responsible for the observed results.</a:t>
            </a:r>
          </a:p>
        </p:txBody>
      </p:sp>
      <p:pic>
        <p:nvPicPr>
          <p:cNvPr id="117767" name="Picture 14" descr="MC900186164.WMF">
            <a:extLst>
              <a:ext uri="{FF2B5EF4-FFF2-40B4-BE49-F238E27FC236}">
                <a16:creationId xmlns:a16="http://schemas.microsoft.com/office/drawing/2014/main" id="{6D3C71EC-0416-6262-F7EF-FB4FD0AFD3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3413" y="3581400"/>
            <a:ext cx="2049463" cy="294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Rectangle 2"/>
          <p:cNvSpPr>
            <a:spLocks noGrp="1" noChangeArrowheads="1"/>
          </p:cNvSpPr>
          <p:nvPr>
            <p:ph type="title"/>
          </p:nvPr>
        </p:nvSpPr>
        <p:spPr/>
        <p:txBody>
          <a:bodyPr/>
          <a:lstStyle/>
          <a:p>
            <a:pPr eaLnBrk="1" hangingPunct="1"/>
            <a:r>
              <a:rPr lang="en-US" altLang="en-US"/>
              <a:t>c) Law</a:t>
            </a:r>
          </a:p>
        </p:txBody>
      </p:sp>
      <p:sp>
        <p:nvSpPr>
          <p:cNvPr id="8195" name="Rectangle 3"/>
          <p:cNvSpPr>
            <a:spLocks noGrp="1" noChangeArrowheads="1"/>
          </p:cNvSpPr>
          <p:nvPr>
            <p:ph type="body" idx="1"/>
          </p:nvPr>
        </p:nvSpPr>
        <p:spPr>
          <a:xfrm>
            <a:off x="2057400" y="1828800"/>
            <a:ext cx="8153400" cy="4648200"/>
          </a:xfrm>
        </p:spPr>
        <p:txBody>
          <a:bodyPr rtlCol="0">
            <a:normAutofit lnSpcReduction="10000"/>
          </a:bodyPr>
          <a:lstStyle/>
          <a:p>
            <a:pPr marL="274320" indent="-274320" eaLnBrk="1" fontAlgn="auto" hangingPunct="1">
              <a:spcAft>
                <a:spcPts val="0"/>
              </a:spcAft>
              <a:buFont typeface="Arial" pitchFamily="34" charset="0"/>
              <a:buChar char="▪"/>
              <a:defRPr/>
            </a:pPr>
            <a:r>
              <a:rPr lang="en-US" altLang="en-US" sz="2800" dirty="0"/>
              <a:t>After a series of experiments, a researcher may see a relationship or a regularity in the results.  If this relationship can be stated clearly, we call it a </a:t>
            </a:r>
            <a:r>
              <a:rPr lang="en-US" altLang="en-US" sz="2800" dirty="0">
                <a:solidFill>
                  <a:schemeClr val="folHlink"/>
                </a:solidFill>
              </a:rPr>
              <a:t>law</a:t>
            </a:r>
            <a:r>
              <a:rPr lang="en-US" altLang="en-US" sz="2800" dirty="0"/>
              <a:t>.</a:t>
            </a:r>
          </a:p>
          <a:p>
            <a:pPr marL="274320" indent="-274320" eaLnBrk="1" fontAlgn="auto" hangingPunct="1">
              <a:spcAft>
                <a:spcPts val="0"/>
              </a:spcAft>
              <a:buFont typeface="Arial" pitchFamily="34" charset="0"/>
              <a:buChar char="▪"/>
              <a:defRPr/>
            </a:pPr>
            <a:endParaRPr lang="en-US" altLang="en-US" sz="2800" dirty="0"/>
          </a:p>
          <a:p>
            <a:pPr marL="274320" indent="-274320" eaLnBrk="1" fontAlgn="auto" hangingPunct="1">
              <a:spcAft>
                <a:spcPts val="0"/>
              </a:spcAft>
              <a:buFontTx/>
              <a:buNone/>
              <a:defRPr/>
            </a:pPr>
            <a:r>
              <a:rPr lang="en-US" altLang="en-US" sz="3200" b="1" u="sng" dirty="0">
                <a:solidFill>
                  <a:srgbClr val="FF0000"/>
                </a:solidFill>
              </a:rPr>
              <a:t>Law:</a:t>
            </a:r>
            <a:r>
              <a:rPr lang="en-US" altLang="en-US" sz="3200" b="1" dirty="0"/>
              <a:t> concise statement that summarizes a wide range of experimental results &amp; has not been contradicted by experiments </a:t>
            </a:r>
          </a:p>
          <a:p>
            <a:pPr marL="274320" indent="-274320" eaLnBrk="1" fontAlgn="auto" hangingPunct="1">
              <a:spcAft>
                <a:spcPts val="0"/>
              </a:spcAft>
              <a:buFontTx/>
              <a:buNone/>
              <a:defRPr/>
            </a:pPr>
            <a:endParaRPr lang="en-US" altLang="en-US" sz="2800" b="1" dirty="0"/>
          </a:p>
          <a:p>
            <a:pPr marL="274320" indent="-274320" eaLnBrk="1" fontAlgn="auto" hangingPunct="1">
              <a:spcAft>
                <a:spcPts val="0"/>
              </a:spcAft>
              <a:buFont typeface="Arial" pitchFamily="34" charset="0"/>
              <a:buChar char="▪"/>
              <a:defRPr/>
            </a:pPr>
            <a:r>
              <a:rPr lang="en-US" altLang="en-US" sz="2800" dirty="0"/>
              <a:t>A law summarizes a set of experimental results, but </a:t>
            </a:r>
            <a:r>
              <a:rPr lang="en-US" altLang="en-US" sz="2800" u="sng" dirty="0"/>
              <a:t>does not provide an explanation</a:t>
            </a:r>
            <a:r>
              <a:rPr lang="en-US" altLang="en-US" sz="2800" dirty="0"/>
              <a:t>.</a:t>
            </a:r>
          </a:p>
        </p:txBody>
      </p:sp>
    </p:spTree>
  </p:cSld>
  <p:clrMapOvr>
    <a:masterClrMapping/>
  </p:clrMapOvr>
  <p:transition spd="slow">
    <p:split orient="vert"/>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42" name="Object 18"/>
          <p:cNvGraphicFramePr>
            <a:graphicFrameLocks noChangeAspect="1"/>
          </p:cNvGraphicFramePr>
          <p:nvPr/>
        </p:nvGraphicFramePr>
        <p:xfrm>
          <a:off x="2898775" y="1287463"/>
          <a:ext cx="6391275" cy="5341937"/>
        </p:xfrm>
        <a:graphic>
          <a:graphicData uri="http://schemas.openxmlformats.org/presentationml/2006/ole">
            <mc:AlternateContent xmlns:mc="http://schemas.openxmlformats.org/markup-compatibility/2006">
              <mc:Choice xmlns:v="urn:schemas-microsoft-com:vml" Requires="v">
                <p:oleObj name="CS ChemDraw Drawing" r:id="rId2" imgW="6391429" imgH="5341462" progId="">
                  <p:embed/>
                </p:oleObj>
              </mc:Choice>
              <mc:Fallback>
                <p:oleObj name="CS ChemDraw Drawing" r:id="rId2" imgW="6391429" imgH="5341462" progId="">
                  <p:embed/>
                  <p:pic>
                    <p:nvPicPr>
                      <p:cNvPr id="1042" name="Object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8775" y="1287463"/>
                        <a:ext cx="6391275" cy="5341937"/>
                      </a:xfrm>
                      <a:prstGeom prst="rect">
                        <a:avLst/>
                      </a:prstGeom>
                      <a:solidFill>
                        <a:schemeClr val="tx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43" name="TextBox 5"/>
          <p:cNvSpPr txBox="1">
            <a:spLocks noChangeArrowheads="1"/>
          </p:cNvSpPr>
          <p:nvPr/>
        </p:nvSpPr>
        <p:spPr bwMode="auto">
          <a:xfrm>
            <a:off x="3503613" y="381000"/>
            <a:ext cx="5264150" cy="701675"/>
          </a:xfrm>
          <a:prstGeom prst="rect">
            <a:avLst/>
          </a:prstGeom>
          <a:noFill/>
          <a:ln w="9525">
            <a:noFill/>
            <a:miter lim="800000"/>
            <a:headEnd/>
            <a:tailEnd/>
          </a:ln>
        </p:spPr>
        <p:txBody>
          <a:bodyPr wrap="none">
            <a:spAutoFit/>
          </a:bodyPr>
          <a:lstStyle/>
          <a:p>
            <a:r>
              <a:rPr lang="en-US" altLang="en-US" sz="4000">
                <a:latin typeface="Times" pitchFamily="18" charset="0"/>
              </a:rPr>
              <a:t>2. The Scientific Method</a:t>
            </a:r>
          </a:p>
        </p:txBody>
      </p:sp>
    </p:spTree>
  </p:cSld>
  <p:clrMapOvr>
    <a:masterClrMapping/>
  </p:clrMapOvr>
  <p:transition spd="slow">
    <p:split orient="vert"/>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pPr eaLnBrk="1" hangingPunct="1"/>
            <a:r>
              <a:rPr lang="en-US" sz="8000"/>
              <a:t>Matter</a:t>
            </a:r>
          </a:p>
        </p:txBody>
      </p:sp>
      <p:sp>
        <p:nvSpPr>
          <p:cNvPr id="64514" name="Content Placeholder 2"/>
          <p:cNvSpPr>
            <a:spLocks noGrp="1"/>
          </p:cNvSpPr>
          <p:nvPr>
            <p:ph idx="1"/>
          </p:nvPr>
        </p:nvSpPr>
        <p:spPr>
          <a:xfrm>
            <a:off x="684213" y="1752600"/>
            <a:ext cx="11277600" cy="4838700"/>
          </a:xfrm>
        </p:spPr>
        <p:txBody>
          <a:bodyPr/>
          <a:lstStyle/>
          <a:p>
            <a:pPr eaLnBrk="1" hangingPunct="1"/>
            <a:r>
              <a:rPr lang="en-US" sz="3200"/>
              <a:t>Before we can understand the changes we see going on around us, we must find out how matter is organized</a:t>
            </a:r>
          </a:p>
          <a:p>
            <a:pPr eaLnBrk="1" hangingPunct="1"/>
            <a:r>
              <a:rPr lang="en-US" sz="3200"/>
              <a:t>Some kinds of matter are easily recognized while other is not</a:t>
            </a:r>
          </a:p>
          <a:p>
            <a:pPr eaLnBrk="1" hangingPunct="1"/>
            <a:r>
              <a:rPr lang="en-US" sz="3200" b="1" i="1" u="sng">
                <a:solidFill>
                  <a:srgbClr val="FF0000"/>
                </a:solidFill>
              </a:rPr>
              <a:t>Matter</a:t>
            </a:r>
            <a:r>
              <a:rPr lang="en-US" sz="3200" b="1">
                <a:solidFill>
                  <a:srgbClr val="FF0000"/>
                </a:solidFill>
              </a:rPr>
              <a:t>: material of the universe</a:t>
            </a:r>
          </a:p>
          <a:p>
            <a:pPr eaLnBrk="1" hangingPunct="1"/>
            <a:r>
              <a:rPr lang="en-US" sz="3200" b="1" i="1" u="sng">
                <a:solidFill>
                  <a:srgbClr val="FF0000"/>
                </a:solidFill>
              </a:rPr>
              <a:t>Specific properties</a:t>
            </a:r>
            <a:r>
              <a:rPr lang="en-US" sz="3200"/>
              <a:t>: of matter make it easy to tell one kind of mater from another ex: color, odor, shape, texture, hardness</a:t>
            </a:r>
          </a:p>
          <a:p>
            <a:pPr eaLnBrk="1" hangingPunct="1"/>
            <a:r>
              <a:rPr lang="en-US" sz="3200" b="1" i="1" u="sng">
                <a:solidFill>
                  <a:srgbClr val="FF0000"/>
                </a:solidFill>
              </a:rPr>
              <a:t>General properties</a:t>
            </a:r>
            <a:r>
              <a:rPr lang="en-US" sz="3200"/>
              <a:t>: describe how all matter is the same </a:t>
            </a:r>
          </a:p>
        </p:txBody>
      </p:sp>
    </p:spTree>
  </p:cSld>
  <p:clrMapOvr>
    <a:masterClrMapping/>
  </p:clrMapOvr>
  <p:transition spd="slow">
    <p:split orient="vert"/>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4"/>
          <p:cNvSpPr>
            <a:spLocks noChangeArrowheads="1"/>
          </p:cNvSpPr>
          <p:nvPr/>
        </p:nvSpPr>
        <p:spPr bwMode="auto">
          <a:xfrm>
            <a:off x="2209800" y="609600"/>
            <a:ext cx="7769225" cy="11430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 Matter</a:t>
            </a:r>
          </a:p>
        </p:txBody>
      </p:sp>
      <p:sp>
        <p:nvSpPr>
          <p:cNvPr id="65538" name="Rectangle 5"/>
          <p:cNvSpPr>
            <a:spLocks noChangeArrowheads="1"/>
          </p:cNvSpPr>
          <p:nvPr/>
        </p:nvSpPr>
        <p:spPr bwMode="auto">
          <a:xfrm>
            <a:off x="2057400" y="1981200"/>
            <a:ext cx="7921625" cy="4114800"/>
          </a:xfrm>
          <a:prstGeom prst="rect">
            <a:avLst/>
          </a:prstGeom>
          <a:noFill/>
          <a:ln w="9525">
            <a:noFill/>
            <a:miter lim="800000"/>
            <a:headEnd/>
            <a:tailEnd/>
          </a:ln>
        </p:spPr>
        <p:txBody>
          <a:bodyPr/>
          <a:lstStyle/>
          <a:p>
            <a:pPr marL="342900" indent="-342900">
              <a:spcBef>
                <a:spcPct val="20000"/>
              </a:spcBef>
              <a:buFontTx/>
              <a:buChar char="•"/>
            </a:pPr>
            <a:r>
              <a:rPr lang="en-US" altLang="en-US" sz="3600" b="1" i="1" u="sng">
                <a:solidFill>
                  <a:srgbClr val="FF0000"/>
                </a:solidFill>
                <a:latin typeface="Times" pitchFamily="18" charset="0"/>
              </a:rPr>
              <a:t>Matter:</a:t>
            </a:r>
            <a:r>
              <a:rPr lang="en-US" altLang="en-US" sz="2800" b="1">
                <a:latin typeface="Times" pitchFamily="18" charset="0"/>
              </a:rPr>
              <a:t> </a:t>
            </a:r>
            <a:r>
              <a:rPr lang="en-US" altLang="en-US" sz="2800">
                <a:latin typeface="Times" pitchFamily="18" charset="0"/>
              </a:rPr>
              <a:t>has mass &amp; occupies space</a:t>
            </a:r>
          </a:p>
          <a:p>
            <a:pPr marL="342900" indent="-342900">
              <a:spcBef>
                <a:spcPct val="20000"/>
              </a:spcBef>
            </a:pPr>
            <a:endParaRPr lang="en-US" altLang="en-US" sz="2800">
              <a:latin typeface="Times" pitchFamily="18" charset="0"/>
            </a:endParaRPr>
          </a:p>
          <a:p>
            <a:pPr marL="342900" indent="-342900">
              <a:spcBef>
                <a:spcPct val="20000"/>
              </a:spcBef>
              <a:buFontTx/>
              <a:buChar char="•"/>
            </a:pPr>
            <a:r>
              <a:rPr lang="en-US" altLang="en-US" sz="2800" b="1" i="1" u="sng">
                <a:solidFill>
                  <a:srgbClr val="FF0000"/>
                </a:solidFill>
                <a:latin typeface="Times" pitchFamily="18" charset="0"/>
              </a:rPr>
              <a:t>Substance:</a:t>
            </a:r>
            <a:r>
              <a:rPr lang="en-US" altLang="en-US" sz="2800">
                <a:latin typeface="Times" pitchFamily="18" charset="0"/>
              </a:rPr>
              <a:t> a specific</a:t>
            </a:r>
          </a:p>
          <a:p>
            <a:pPr marL="342900" indent="-342900">
              <a:spcBef>
                <a:spcPct val="20000"/>
              </a:spcBef>
            </a:pPr>
            <a:r>
              <a:rPr lang="en-US" altLang="en-US" sz="2800">
                <a:latin typeface="Times" pitchFamily="18" charset="0"/>
              </a:rPr>
              <a:t>type of matter that has</a:t>
            </a:r>
          </a:p>
          <a:p>
            <a:pPr marL="342900" indent="-342900">
              <a:spcBef>
                <a:spcPct val="20000"/>
              </a:spcBef>
            </a:pPr>
            <a:r>
              <a:rPr lang="en-US" altLang="en-US" sz="2800">
                <a:latin typeface="Times" pitchFamily="18" charset="0"/>
              </a:rPr>
              <a:t>the same properties &amp;</a:t>
            </a:r>
          </a:p>
          <a:p>
            <a:pPr marL="342900" indent="-342900">
              <a:spcBef>
                <a:spcPct val="20000"/>
              </a:spcBef>
            </a:pPr>
            <a:r>
              <a:rPr lang="en-US" altLang="en-US" sz="2800">
                <a:latin typeface="Times" pitchFamily="18" charset="0"/>
              </a:rPr>
              <a:t>the same composition</a:t>
            </a:r>
          </a:p>
          <a:p>
            <a:pPr marL="342900" indent="-342900">
              <a:spcBef>
                <a:spcPct val="20000"/>
              </a:spcBef>
            </a:pPr>
            <a:r>
              <a:rPr lang="en-US" altLang="en-US" sz="2800">
                <a:latin typeface="Times" pitchFamily="18" charset="0"/>
              </a:rPr>
              <a:t>throughout a sample</a:t>
            </a:r>
          </a:p>
          <a:p>
            <a:pPr marL="342900" indent="-342900">
              <a:spcBef>
                <a:spcPct val="20000"/>
              </a:spcBef>
              <a:buFontTx/>
              <a:buChar char="•"/>
            </a:pPr>
            <a:endParaRPr lang="en-US" altLang="en-US" sz="2800">
              <a:latin typeface="Times" pitchFamily="18" charset="0"/>
            </a:endParaRPr>
          </a:p>
          <a:p>
            <a:pPr marL="342900" indent="-342900">
              <a:spcBef>
                <a:spcPct val="20000"/>
              </a:spcBef>
            </a:pPr>
            <a:endParaRPr lang="en-US" altLang="en-US" sz="2800" b="1">
              <a:latin typeface="Times" pitchFamily="18" charset="0"/>
            </a:endParaRPr>
          </a:p>
        </p:txBody>
      </p:sp>
      <p:pic>
        <p:nvPicPr>
          <p:cNvPr id="65539" name="Picture 5" descr="D:\Media\JPEG_Image_Library\chapter1\0115.jpg"/>
          <p:cNvPicPr>
            <a:picLocks noChangeAspect="1" noChangeArrowheads="1"/>
          </p:cNvPicPr>
          <p:nvPr/>
        </p:nvPicPr>
        <p:blipFill>
          <a:blip r:embed="rId2"/>
          <a:srcRect/>
          <a:stretch>
            <a:fillRect/>
          </a:stretch>
        </p:blipFill>
        <p:spPr bwMode="auto">
          <a:xfrm>
            <a:off x="5865813" y="3048000"/>
            <a:ext cx="4275137" cy="2979738"/>
          </a:xfrm>
          <a:prstGeom prst="rect">
            <a:avLst/>
          </a:prstGeom>
          <a:noFill/>
          <a:ln w="9525">
            <a:noFill/>
            <a:miter lim="800000"/>
            <a:headEnd/>
            <a:tailEnd/>
          </a:ln>
        </p:spPr>
      </p:pic>
    </p:spTree>
  </p:cSld>
  <p:clrMapOvr>
    <a:masterClrMapping/>
  </p:clrMapOvr>
  <p:transition spd="slow">
    <p:split orient="vert"/>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ChangeArrowheads="1"/>
          </p:cNvSpPr>
          <p:nvPr>
            <p:ph type="title"/>
          </p:nvPr>
        </p:nvSpPr>
        <p:spPr>
          <a:xfrm>
            <a:off x="2209800" y="381000"/>
            <a:ext cx="7769225" cy="990600"/>
          </a:xfrm>
        </p:spPr>
        <p:txBody>
          <a:bodyPr/>
          <a:lstStyle/>
          <a:p>
            <a:pPr eaLnBrk="1" hangingPunct="1"/>
            <a:r>
              <a:rPr lang="en-US" altLang="en-US"/>
              <a:t>B. Introduction to Matter</a:t>
            </a:r>
          </a:p>
        </p:txBody>
      </p:sp>
      <p:sp>
        <p:nvSpPr>
          <p:cNvPr id="11267" name="Rectangle 3"/>
          <p:cNvSpPr>
            <a:spLocks noGrp="1" noChangeArrowheads="1"/>
          </p:cNvSpPr>
          <p:nvPr>
            <p:ph type="body" idx="1"/>
          </p:nvPr>
        </p:nvSpPr>
        <p:spPr>
          <a:xfrm>
            <a:off x="1978025" y="1447800"/>
            <a:ext cx="8308975" cy="5105400"/>
          </a:xfrm>
        </p:spPr>
        <p:txBody>
          <a:bodyPr rtlCol="0">
            <a:normAutofit fontScale="92500" lnSpcReduction="20000"/>
          </a:bodyPr>
          <a:lstStyle/>
          <a:p>
            <a:pPr marL="274320" indent="-274320" eaLnBrk="1" fontAlgn="auto" hangingPunct="1">
              <a:spcAft>
                <a:spcPts val="0"/>
              </a:spcAft>
              <a:buFont typeface="Arial" pitchFamily="34" charset="0"/>
              <a:buChar char="▪"/>
              <a:defRPr/>
            </a:pPr>
            <a:endParaRPr lang="en-US" altLang="en-US" sz="2800" dirty="0"/>
          </a:p>
          <a:p>
            <a:pPr marL="274320" indent="-274320" eaLnBrk="1" fontAlgn="auto" hangingPunct="1">
              <a:spcAft>
                <a:spcPts val="0"/>
              </a:spcAft>
              <a:buFont typeface="Arial" pitchFamily="34" charset="0"/>
              <a:buChar char="▪"/>
              <a:defRPr/>
            </a:pPr>
            <a:r>
              <a:rPr lang="en-US" altLang="en-US" sz="3600" b="1" dirty="0"/>
              <a:t>Samples of matter can be classified in several different ways: </a:t>
            </a:r>
          </a:p>
          <a:p>
            <a:pPr lvl="1" indent="-274320" eaLnBrk="1" fontAlgn="auto" hangingPunct="1">
              <a:spcAft>
                <a:spcPts val="0"/>
              </a:spcAft>
              <a:buFont typeface="Arial" pitchFamily="34" charset="0"/>
              <a:buChar char="▪"/>
              <a:defRPr/>
            </a:pPr>
            <a:r>
              <a:rPr lang="en-US" altLang="en-US" sz="3600" dirty="0"/>
              <a:t>Physical State: Gas, liquid, solid?</a:t>
            </a:r>
          </a:p>
          <a:p>
            <a:pPr lvl="1" indent="-274320" eaLnBrk="1" fontAlgn="auto" hangingPunct="1">
              <a:spcAft>
                <a:spcPts val="0"/>
              </a:spcAft>
              <a:buFont typeface="Arial" pitchFamily="34" charset="0"/>
              <a:buChar char="▪"/>
              <a:defRPr/>
            </a:pPr>
            <a:endParaRPr lang="en-US" altLang="en-US" sz="3600" dirty="0"/>
          </a:p>
          <a:p>
            <a:pPr lvl="1" indent="-274320" eaLnBrk="1" fontAlgn="auto" hangingPunct="1">
              <a:spcAft>
                <a:spcPts val="0"/>
              </a:spcAft>
              <a:buFont typeface="Arial" pitchFamily="34" charset="0"/>
              <a:buChar char="▪"/>
              <a:defRPr/>
            </a:pPr>
            <a:r>
              <a:rPr lang="en-US" altLang="en-US" sz="3600" dirty="0"/>
              <a:t>Chemical Composition: Pure or mixture? Element or compound?</a:t>
            </a:r>
          </a:p>
          <a:p>
            <a:pPr lvl="1" indent="-274320" eaLnBrk="1" fontAlgn="auto" hangingPunct="1">
              <a:spcAft>
                <a:spcPts val="0"/>
              </a:spcAft>
              <a:buFont typeface="Arial" pitchFamily="34" charset="0"/>
              <a:buChar char="▪"/>
              <a:defRPr/>
            </a:pPr>
            <a:endParaRPr lang="en-US" altLang="en-US" sz="3600" dirty="0"/>
          </a:p>
          <a:p>
            <a:pPr lvl="1" indent="-274320" eaLnBrk="1" fontAlgn="auto" hangingPunct="1">
              <a:spcAft>
                <a:spcPts val="0"/>
              </a:spcAft>
              <a:buFont typeface="Arial" pitchFamily="34" charset="0"/>
              <a:buChar char="▪"/>
              <a:defRPr/>
            </a:pPr>
            <a:r>
              <a:rPr lang="en-US" altLang="en-US" sz="3600" dirty="0"/>
              <a:t>Physical Properties: MP, BP, density, etc.</a:t>
            </a:r>
          </a:p>
          <a:p>
            <a:pPr lvl="1" indent="-274320" eaLnBrk="1" fontAlgn="auto" hangingPunct="1">
              <a:spcAft>
                <a:spcPts val="0"/>
              </a:spcAft>
              <a:buFont typeface="Arial" pitchFamily="34" charset="0"/>
              <a:buChar char="▪"/>
              <a:defRPr/>
            </a:pPr>
            <a:endParaRPr lang="en-US" altLang="en-US" sz="3600" dirty="0"/>
          </a:p>
          <a:p>
            <a:pPr lvl="1" indent="-274320" eaLnBrk="1" fontAlgn="auto" hangingPunct="1">
              <a:spcAft>
                <a:spcPts val="0"/>
              </a:spcAft>
              <a:buFont typeface="Arial" pitchFamily="34" charset="0"/>
              <a:buChar char="▪"/>
              <a:defRPr/>
            </a:pPr>
            <a:r>
              <a:rPr lang="en-US" altLang="en-US" sz="3600" dirty="0"/>
              <a:t>Chemical Properties: Reactivity</a:t>
            </a:r>
          </a:p>
        </p:txBody>
      </p:sp>
    </p:spTree>
  </p:cSld>
  <p:clrMapOvr>
    <a:masterClrMapping/>
  </p:clrMapOvr>
  <p:transition spd="slow">
    <p:split orient="vert"/>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p:txBody>
          <a:bodyPr/>
          <a:lstStyle/>
          <a:p>
            <a:pPr eaLnBrk="1" hangingPunct="1"/>
            <a:r>
              <a:rPr lang="en-US" altLang="en-US"/>
              <a:t> Physical States of Matter: 4</a:t>
            </a:r>
          </a:p>
        </p:txBody>
      </p:sp>
      <p:sp>
        <p:nvSpPr>
          <p:cNvPr id="67586" name="Rectangle 3"/>
          <p:cNvSpPr>
            <a:spLocks noGrp="1" noChangeArrowheads="1"/>
          </p:cNvSpPr>
          <p:nvPr>
            <p:ph type="body" idx="1"/>
          </p:nvPr>
        </p:nvSpPr>
        <p:spPr>
          <a:xfrm>
            <a:off x="2590800" y="1981200"/>
            <a:ext cx="7007225" cy="1219200"/>
          </a:xfrm>
        </p:spPr>
        <p:txBody>
          <a:bodyPr/>
          <a:lstStyle/>
          <a:p>
            <a:pPr eaLnBrk="1" hangingPunct="1"/>
            <a:r>
              <a:rPr lang="en-US" altLang="en-US" sz="2800"/>
              <a:t>Is the substance a gas, a liquid, or a solid?</a:t>
            </a:r>
          </a:p>
          <a:p>
            <a:pPr eaLnBrk="1" hangingPunct="1"/>
            <a:r>
              <a:rPr lang="en-US" altLang="en-US" sz="2800"/>
              <a:t>How are these physical states defined?</a:t>
            </a:r>
          </a:p>
        </p:txBody>
      </p:sp>
      <p:sp>
        <p:nvSpPr>
          <p:cNvPr id="67587" name="Rectangle 4" descr="01p12d"/>
          <p:cNvSpPr>
            <a:spLocks noGrp="1" noChangeAspect="1" noChangeArrowheads="1"/>
          </p:cNvSpPr>
          <p:nvPr/>
        </p:nvSpPr>
        <p:spPr bwMode="auto">
          <a:xfrm>
            <a:off x="1724025" y="3952875"/>
            <a:ext cx="3532188" cy="2447925"/>
          </a:xfrm>
          <a:prstGeom prst="rect">
            <a:avLst/>
          </a:prstGeom>
          <a:blipFill dpi="0" rotWithShape="1">
            <a:blip r:embed="rId2"/>
            <a:srcRect/>
            <a:stretch>
              <a:fillRect/>
            </a:stretch>
          </a:blipFill>
          <a:ln w="9525">
            <a:noFill/>
            <a:miter lim="800000"/>
            <a:headEnd/>
            <a:tailEnd/>
          </a:ln>
        </p:spPr>
        <p:txBody>
          <a:bodyPr/>
          <a:lstStyle/>
          <a:p>
            <a:endParaRPr lang="en-US" altLang="en-US" sz="2400">
              <a:latin typeface="Times" pitchFamily="18" charset="0"/>
            </a:endParaRPr>
          </a:p>
        </p:txBody>
      </p:sp>
      <p:sp>
        <p:nvSpPr>
          <p:cNvPr id="67588" name="Rectangle 5" descr="01p8"/>
          <p:cNvSpPr>
            <a:spLocks noGrp="1" noChangeAspect="1" noChangeArrowheads="1"/>
          </p:cNvSpPr>
          <p:nvPr/>
        </p:nvSpPr>
        <p:spPr bwMode="auto">
          <a:xfrm>
            <a:off x="5432425" y="3730625"/>
            <a:ext cx="1957388" cy="2898775"/>
          </a:xfrm>
          <a:prstGeom prst="rect">
            <a:avLst/>
          </a:prstGeom>
          <a:blipFill dpi="0" rotWithShape="1">
            <a:blip r:embed="rId3"/>
            <a:srcRect/>
            <a:stretch>
              <a:fillRect/>
            </a:stretch>
          </a:blipFill>
          <a:ln w="9525">
            <a:noFill/>
            <a:miter lim="800000"/>
            <a:headEnd/>
            <a:tailEnd/>
          </a:ln>
        </p:spPr>
        <p:txBody>
          <a:bodyPr/>
          <a:lstStyle/>
          <a:p>
            <a:endParaRPr lang="en-US" altLang="en-US" sz="2400">
              <a:latin typeface="Times" pitchFamily="18" charset="0"/>
            </a:endParaRPr>
          </a:p>
        </p:txBody>
      </p:sp>
      <p:pic>
        <p:nvPicPr>
          <p:cNvPr id="67589" name="Picture 8" descr="D:\Media\JPEG_Image_Library\chapter1\01p36a.jpg"/>
          <p:cNvPicPr>
            <a:picLocks noChangeAspect="1" noChangeArrowheads="1"/>
          </p:cNvPicPr>
          <p:nvPr/>
        </p:nvPicPr>
        <p:blipFill>
          <a:blip r:embed="rId4"/>
          <a:srcRect/>
          <a:stretch>
            <a:fillRect/>
          </a:stretch>
        </p:blipFill>
        <p:spPr bwMode="auto">
          <a:xfrm>
            <a:off x="7542213" y="3729038"/>
            <a:ext cx="2820987" cy="2917825"/>
          </a:xfrm>
          <a:prstGeom prst="rect">
            <a:avLst/>
          </a:prstGeom>
          <a:noFill/>
          <a:ln w="9525">
            <a:noFill/>
            <a:miter lim="800000"/>
            <a:headEnd/>
            <a:tailEnd/>
          </a:ln>
        </p:spPr>
      </p:pic>
    </p:spTree>
  </p:cSld>
  <p:clrMapOvr>
    <a:masterClrMapping/>
  </p:clrMapOvr>
  <p:transition spd="slow">
    <p:split orient="vert"/>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p:cNvSpPr>
            <a:spLocks noGrp="1" noChangeArrowheads="1"/>
          </p:cNvSpPr>
          <p:nvPr>
            <p:ph type="title"/>
          </p:nvPr>
        </p:nvSpPr>
        <p:spPr/>
        <p:txBody>
          <a:bodyPr/>
          <a:lstStyle/>
          <a:p>
            <a:pPr eaLnBrk="1" hangingPunct="1"/>
            <a:r>
              <a:rPr lang="en-US" altLang="en-US"/>
              <a:t>a) Gas</a:t>
            </a:r>
          </a:p>
        </p:txBody>
      </p:sp>
      <p:sp>
        <p:nvSpPr>
          <p:cNvPr id="68610" name="Rectangle 3"/>
          <p:cNvSpPr>
            <a:spLocks noGrp="1" noChangeArrowheads="1"/>
          </p:cNvSpPr>
          <p:nvPr>
            <p:ph type="body" sz="half" idx="1"/>
          </p:nvPr>
        </p:nvSpPr>
        <p:spPr>
          <a:xfrm>
            <a:off x="1520825" y="1905000"/>
            <a:ext cx="4416425" cy="4267200"/>
          </a:xfrm>
        </p:spPr>
        <p:txBody>
          <a:bodyPr/>
          <a:lstStyle/>
          <a:p>
            <a:pPr eaLnBrk="1" hangingPunct="1"/>
            <a:r>
              <a:rPr lang="en-US" altLang="en-US" sz="2800"/>
              <a:t>No definite shape nor volume</a:t>
            </a:r>
          </a:p>
          <a:p>
            <a:pPr eaLnBrk="1" hangingPunct="1"/>
            <a:r>
              <a:rPr lang="en-US" altLang="en-US" sz="2800"/>
              <a:t>Easily compressible fluid</a:t>
            </a:r>
          </a:p>
          <a:p>
            <a:pPr eaLnBrk="1" hangingPunct="1"/>
            <a:r>
              <a:rPr lang="en-US" altLang="en-US" sz="2800"/>
              <a:t>Expands to fill the container it occupies</a:t>
            </a:r>
          </a:p>
          <a:p>
            <a:pPr eaLnBrk="1" hangingPunct="1"/>
            <a:r>
              <a:rPr lang="en-US" altLang="en-US" sz="2800"/>
              <a:t>Volume varies considerably with temperature and pressure</a:t>
            </a:r>
          </a:p>
        </p:txBody>
      </p:sp>
      <p:pic>
        <p:nvPicPr>
          <p:cNvPr id="68611" name="Picture 5" descr="01_11gas"/>
          <p:cNvPicPr>
            <a:picLocks noGrp="1" noChangeAspect="1" noChangeArrowheads="1"/>
          </p:cNvPicPr>
          <p:nvPr>
            <p:ph type="body" sz="half" idx="2"/>
          </p:nvPr>
        </p:nvPicPr>
        <p:blipFill>
          <a:blip r:embed="rId2"/>
          <a:srcRect/>
          <a:stretch>
            <a:fillRect/>
          </a:stretch>
        </p:blipFill>
        <p:spPr>
          <a:xfrm>
            <a:off x="6170613" y="2033588"/>
            <a:ext cx="3808412" cy="4010025"/>
          </a:xfrm>
        </p:spPr>
      </p:pic>
    </p:spTree>
  </p:cSld>
  <p:clrMapOvr>
    <a:masterClrMapping/>
  </p:clrMapOvr>
  <p:transition spd="slow">
    <p:split orient="vert"/>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noChangeArrowheads="1"/>
          </p:cNvSpPr>
          <p:nvPr>
            <p:ph type="title"/>
          </p:nvPr>
        </p:nvSpPr>
        <p:spPr/>
        <p:txBody>
          <a:bodyPr/>
          <a:lstStyle/>
          <a:p>
            <a:pPr eaLnBrk="1" hangingPunct="1"/>
            <a:r>
              <a:rPr lang="en-US" altLang="en-US"/>
              <a:t>b) Liquid</a:t>
            </a:r>
          </a:p>
        </p:txBody>
      </p:sp>
      <p:sp>
        <p:nvSpPr>
          <p:cNvPr id="69634" name="Rectangle 3"/>
          <p:cNvSpPr>
            <a:spLocks noGrp="1" noChangeArrowheads="1"/>
          </p:cNvSpPr>
          <p:nvPr>
            <p:ph type="body" sz="half" idx="1"/>
          </p:nvPr>
        </p:nvSpPr>
        <p:spPr>
          <a:xfrm>
            <a:off x="531813" y="1905000"/>
            <a:ext cx="5405437" cy="4267200"/>
          </a:xfrm>
        </p:spPr>
        <p:txBody>
          <a:bodyPr/>
          <a:lstStyle/>
          <a:p>
            <a:pPr eaLnBrk="1" hangingPunct="1"/>
            <a:r>
              <a:rPr lang="en-US" altLang="en-US" sz="2800"/>
              <a:t>Has definite volume, but takes the shape of the container it occupies </a:t>
            </a:r>
          </a:p>
          <a:p>
            <a:pPr eaLnBrk="1" hangingPunct="1"/>
            <a:r>
              <a:rPr lang="en-US" altLang="en-US" sz="2800"/>
              <a:t>Relatively incompressible fluid</a:t>
            </a:r>
          </a:p>
          <a:p>
            <a:pPr eaLnBrk="1" hangingPunct="1"/>
            <a:r>
              <a:rPr lang="en-US" altLang="en-US" sz="2800"/>
              <a:t>The resistance to flow of a liquid is called </a:t>
            </a:r>
            <a:r>
              <a:rPr lang="en-US" altLang="en-US" sz="2800" b="1" i="1" u="sng">
                <a:solidFill>
                  <a:srgbClr val="FF0000"/>
                </a:solidFill>
              </a:rPr>
              <a:t>viscosity</a:t>
            </a:r>
          </a:p>
          <a:p>
            <a:pPr eaLnBrk="1" hangingPunct="1"/>
            <a:r>
              <a:rPr lang="en-US" altLang="en-US" sz="2800"/>
              <a:t>Ex honey has a high viscosity</a:t>
            </a:r>
          </a:p>
        </p:txBody>
      </p:sp>
      <p:pic>
        <p:nvPicPr>
          <p:cNvPr id="69635" name="Picture 5" descr="01_11Liquid"/>
          <p:cNvPicPr>
            <a:picLocks noGrp="1" noChangeAspect="1" noChangeArrowheads="1"/>
          </p:cNvPicPr>
          <p:nvPr>
            <p:ph type="body" sz="half" idx="2"/>
          </p:nvPr>
        </p:nvPicPr>
        <p:blipFill>
          <a:blip r:embed="rId2"/>
          <a:srcRect/>
          <a:stretch>
            <a:fillRect/>
          </a:stretch>
        </p:blipFill>
        <p:spPr>
          <a:xfrm>
            <a:off x="6170613" y="2165350"/>
            <a:ext cx="3808412" cy="3746500"/>
          </a:xfrm>
        </p:spPr>
      </p:pic>
    </p:spTree>
  </p:cSld>
  <p:clrMapOvr>
    <a:masterClrMapping/>
  </p:clrMapOvr>
  <p:transition spd="slow">
    <p:split orient="vert"/>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p:cNvSpPr>
            <a:spLocks noGrp="1" noChangeArrowheads="1"/>
          </p:cNvSpPr>
          <p:nvPr>
            <p:ph type="title"/>
          </p:nvPr>
        </p:nvSpPr>
        <p:spPr/>
        <p:txBody>
          <a:bodyPr/>
          <a:lstStyle/>
          <a:p>
            <a:pPr eaLnBrk="1" hangingPunct="1"/>
            <a:r>
              <a:rPr lang="en-US" altLang="en-US"/>
              <a:t>c) Solid</a:t>
            </a:r>
          </a:p>
        </p:txBody>
      </p:sp>
      <p:sp>
        <p:nvSpPr>
          <p:cNvPr id="70658" name="Rectangle 3"/>
          <p:cNvSpPr>
            <a:spLocks noGrp="1" noChangeArrowheads="1"/>
          </p:cNvSpPr>
          <p:nvPr>
            <p:ph type="body" sz="half" idx="1"/>
          </p:nvPr>
        </p:nvSpPr>
        <p:spPr>
          <a:xfrm>
            <a:off x="684213" y="1905000"/>
            <a:ext cx="5253037" cy="4267200"/>
          </a:xfrm>
        </p:spPr>
        <p:txBody>
          <a:bodyPr>
            <a:normAutofit lnSpcReduction="10000"/>
          </a:bodyPr>
          <a:lstStyle/>
          <a:p>
            <a:pPr eaLnBrk="1" hangingPunct="1"/>
            <a:r>
              <a:rPr lang="en-US" altLang="en-US" sz="3200"/>
              <a:t>Has a rigid shape and a fixed volume</a:t>
            </a:r>
          </a:p>
          <a:p>
            <a:pPr eaLnBrk="1" hangingPunct="1"/>
            <a:r>
              <a:rPr lang="en-US" altLang="en-US" sz="3200"/>
              <a:t>Changes very little as temperature and pressure change</a:t>
            </a:r>
          </a:p>
          <a:p>
            <a:pPr eaLnBrk="1" hangingPunct="1"/>
            <a:r>
              <a:rPr lang="en-US" altLang="en-US" sz="3200"/>
              <a:t>Solids that lose their shape under certain conditions are called </a:t>
            </a:r>
            <a:r>
              <a:rPr lang="en-US" altLang="en-US" sz="3200" b="1"/>
              <a:t>amorphous solids </a:t>
            </a:r>
            <a:r>
              <a:rPr lang="en-US" altLang="en-US" sz="3200"/>
              <a:t>ex rubber </a:t>
            </a:r>
          </a:p>
          <a:p>
            <a:pPr eaLnBrk="1" hangingPunct="1"/>
            <a:endParaRPr lang="en-US" altLang="en-US" sz="3200"/>
          </a:p>
        </p:txBody>
      </p:sp>
      <p:pic>
        <p:nvPicPr>
          <p:cNvPr id="70659" name="Picture 5" descr="01_11solid"/>
          <p:cNvPicPr>
            <a:picLocks noGrp="1" noChangeAspect="1" noChangeArrowheads="1"/>
          </p:cNvPicPr>
          <p:nvPr>
            <p:ph type="body" sz="half" idx="2"/>
          </p:nvPr>
        </p:nvPicPr>
        <p:blipFill>
          <a:blip r:embed="rId2"/>
          <a:srcRect/>
          <a:stretch>
            <a:fillRect/>
          </a:stretch>
        </p:blipFill>
        <p:spPr>
          <a:xfrm>
            <a:off x="6170613" y="2195513"/>
            <a:ext cx="3808412" cy="3684587"/>
          </a:xfrm>
        </p:spPr>
      </p:pic>
    </p:spTree>
  </p:cSld>
  <p:clrMapOvr>
    <a:masterClrMapping/>
  </p:clrMapOvr>
  <p:transition spd="slow">
    <p:split orient="vert"/>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pPr eaLnBrk="1" hangingPunct="1"/>
            <a:r>
              <a:rPr lang="en-US"/>
              <a:t>Natural Science falls into 2 general categories: </a:t>
            </a:r>
          </a:p>
        </p:txBody>
      </p:sp>
      <p:sp>
        <p:nvSpPr>
          <p:cNvPr id="33794" name="Content Placeholder 2"/>
          <p:cNvSpPr>
            <a:spLocks noGrp="1"/>
          </p:cNvSpPr>
          <p:nvPr>
            <p:ph idx="1"/>
          </p:nvPr>
        </p:nvSpPr>
        <p:spPr/>
        <p:txBody>
          <a:bodyPr/>
          <a:lstStyle/>
          <a:p>
            <a:pPr eaLnBrk="1" hangingPunct="1"/>
            <a:r>
              <a:rPr lang="en-US" sz="3200" b="1" u="sng"/>
              <a:t>Biological sciences</a:t>
            </a:r>
            <a:r>
              <a:rPr lang="en-US" sz="3200" b="1"/>
              <a:t>: concerned primarily with living things</a:t>
            </a:r>
          </a:p>
          <a:p>
            <a:pPr eaLnBrk="1" hangingPunct="1"/>
            <a:endParaRPr lang="en-US" sz="3200" b="1"/>
          </a:p>
          <a:p>
            <a:pPr eaLnBrk="1" hangingPunct="1"/>
            <a:r>
              <a:rPr lang="en-US" sz="3200" b="1" u="sng"/>
              <a:t>Physical science:</a:t>
            </a:r>
            <a:r>
              <a:rPr lang="en-US" sz="3200" b="1"/>
              <a:t> concerned primarily with nonliving things</a:t>
            </a:r>
          </a:p>
          <a:p>
            <a:pPr eaLnBrk="1" hangingPunct="1"/>
            <a:endParaRPr lang="en-US" sz="3200" b="1"/>
          </a:p>
          <a:p>
            <a:pPr eaLnBrk="1" hangingPunct="1"/>
            <a:r>
              <a:rPr lang="en-US" sz="3200" b="1">
                <a:solidFill>
                  <a:srgbClr val="FF0000"/>
                </a:solidFill>
              </a:rPr>
              <a:t>Which category would chemistry be listed as?</a:t>
            </a:r>
          </a:p>
        </p:txBody>
      </p:sp>
    </p:spTree>
  </p:cSld>
  <p:clrMapOvr>
    <a:masterClrMapping/>
  </p:clrMapOvr>
  <p:transition spd="slow">
    <p:split orient="vert"/>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pPr eaLnBrk="1" hangingPunct="1"/>
            <a:r>
              <a:rPr lang="en-US"/>
              <a:t>Plasma</a:t>
            </a:r>
          </a:p>
        </p:txBody>
      </p:sp>
      <p:sp>
        <p:nvSpPr>
          <p:cNvPr id="71682" name="Content Placeholder 2"/>
          <p:cNvSpPr>
            <a:spLocks noGrp="1"/>
          </p:cNvSpPr>
          <p:nvPr>
            <p:ph idx="1"/>
          </p:nvPr>
        </p:nvSpPr>
        <p:spPr/>
        <p:txBody>
          <a:bodyPr/>
          <a:lstStyle/>
          <a:p>
            <a:pPr marL="0" indent="0" eaLnBrk="1" hangingPunct="1">
              <a:buFont typeface="Arial" charset="0"/>
              <a:buNone/>
            </a:pPr>
            <a:r>
              <a:rPr lang="en-US" sz="3200"/>
              <a:t>Very rare</a:t>
            </a:r>
          </a:p>
          <a:p>
            <a:pPr marL="0" indent="0" eaLnBrk="1" hangingPunct="1">
              <a:buFont typeface="Arial" charset="0"/>
              <a:buNone/>
            </a:pPr>
            <a:r>
              <a:rPr lang="en-US" sz="3200"/>
              <a:t>Found in the sun</a:t>
            </a:r>
          </a:p>
          <a:p>
            <a:pPr marL="0" indent="0" eaLnBrk="1" hangingPunct="1">
              <a:buFont typeface="Arial" charset="0"/>
              <a:buNone/>
            </a:pPr>
            <a:r>
              <a:rPr lang="en-US" sz="3200"/>
              <a:t>Very dangerous to life</a:t>
            </a:r>
          </a:p>
          <a:p>
            <a:pPr marL="0" indent="0" eaLnBrk="1" hangingPunct="1">
              <a:buFont typeface="Arial" charset="0"/>
              <a:buNone/>
            </a:pPr>
            <a:r>
              <a:rPr lang="en-US" sz="3200"/>
              <a:t>Matter n the plasma state is very high in energy and therefor dangerous to living things</a:t>
            </a:r>
          </a:p>
        </p:txBody>
      </p:sp>
    </p:spTree>
  </p:cSld>
  <p:clrMapOvr>
    <a:masterClrMapping/>
  </p:clrMapOvr>
  <p:transition spd="slow">
    <p:split orient="vert"/>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209800" y="762000"/>
            <a:ext cx="7769225" cy="1143000"/>
          </a:xfrm>
        </p:spPr>
        <p:txBody>
          <a:bodyPr rtlCol="0">
            <a:normAutofit fontScale="90000"/>
          </a:bodyPr>
          <a:lstStyle/>
          <a:p>
            <a:pPr eaLnBrk="1" fontAlgn="auto" hangingPunct="1">
              <a:spcAft>
                <a:spcPts val="0"/>
              </a:spcAft>
              <a:defRPr/>
            </a:pPr>
            <a:r>
              <a:rPr lang="en-US" altLang="en-US" sz="4000" dirty="0"/>
              <a:t>d) </a:t>
            </a:r>
            <a:r>
              <a:rPr lang="en-US" altLang="en-US" sz="4000" dirty="0" err="1"/>
              <a:t>Nanoscale</a:t>
            </a:r>
            <a:r>
              <a:rPr lang="en-US" altLang="en-US" sz="4000"/>
              <a:t> Representations of Physical States</a:t>
            </a:r>
            <a:br>
              <a:rPr lang="en-US" altLang="en-US" sz="4000"/>
            </a:br>
            <a:br>
              <a:rPr lang="en-US" altLang="en-US" sz="2800"/>
            </a:br>
            <a:r>
              <a:rPr lang="en-US" altLang="en-US" sz="2800"/>
              <a:t>The Kinetic-Molecular Theory</a:t>
            </a:r>
          </a:p>
        </p:txBody>
      </p:sp>
      <p:sp>
        <p:nvSpPr>
          <p:cNvPr id="72706" name="Rectangle 3"/>
          <p:cNvSpPr>
            <a:spLocks noGrp="1" noChangeArrowheads="1"/>
          </p:cNvSpPr>
          <p:nvPr>
            <p:ph type="body" idx="1"/>
          </p:nvPr>
        </p:nvSpPr>
        <p:spPr/>
        <p:txBody>
          <a:bodyPr/>
          <a:lstStyle/>
          <a:p>
            <a:pPr eaLnBrk="1" hangingPunct="1">
              <a:buFontTx/>
              <a:buNone/>
            </a:pPr>
            <a:r>
              <a:rPr lang="en-US" altLang="en-US"/>
              <a:t> </a:t>
            </a:r>
          </a:p>
        </p:txBody>
      </p:sp>
      <p:sp>
        <p:nvSpPr>
          <p:cNvPr id="72707" name="Rectangle 4" descr="0116"/>
          <p:cNvSpPr>
            <a:spLocks noGrp="1" noChangeAspect="1" noChangeArrowheads="1"/>
          </p:cNvSpPr>
          <p:nvPr isPhoto="1"/>
        </p:nvSpPr>
        <p:spPr bwMode="auto">
          <a:xfrm>
            <a:off x="836613" y="1905000"/>
            <a:ext cx="10247312" cy="5257800"/>
          </a:xfrm>
          <a:prstGeom prst="rect">
            <a:avLst/>
          </a:prstGeom>
          <a:blipFill dpi="0" rotWithShape="1">
            <a:blip r:embed="rId2"/>
            <a:srcRect/>
            <a:stretch>
              <a:fillRect/>
            </a:stretch>
          </a:blipFill>
          <a:ln w="9525">
            <a:noFill/>
            <a:miter lim="800000"/>
            <a:headEnd/>
            <a:tailEnd/>
          </a:ln>
        </p:spPr>
        <p:txBody>
          <a:bodyPr/>
          <a:lstStyle/>
          <a:p>
            <a:endParaRPr lang="en-US" altLang="en-US" sz="2400">
              <a:latin typeface="Times" pitchFamily="18" charset="0"/>
            </a:endParaRPr>
          </a:p>
        </p:txBody>
      </p:sp>
    </p:spTree>
  </p:cSld>
  <p:clrMapOvr>
    <a:masterClrMapping/>
  </p:clrMapOvr>
  <p:transition spd="slow">
    <p:split orient="vert"/>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title"/>
          </p:nvPr>
        </p:nvSpPr>
        <p:spPr/>
        <p:txBody>
          <a:bodyPr/>
          <a:lstStyle/>
          <a:p>
            <a:pPr eaLnBrk="1" hangingPunct="1"/>
            <a:r>
              <a:rPr lang="en-US" altLang="en-US" sz="4000"/>
              <a:t>e) Macroscale, Microscale, Nanoscale</a:t>
            </a:r>
          </a:p>
        </p:txBody>
      </p:sp>
      <p:sp>
        <p:nvSpPr>
          <p:cNvPr id="17411" name="Rectangle 3"/>
          <p:cNvSpPr>
            <a:spLocks noGrp="1" noChangeArrowheads="1"/>
          </p:cNvSpPr>
          <p:nvPr>
            <p:ph type="body" idx="1"/>
          </p:nvPr>
        </p:nvSpPr>
        <p:spPr>
          <a:xfrm>
            <a:off x="2209800" y="1905000"/>
            <a:ext cx="7769225" cy="4114800"/>
          </a:xfrm>
        </p:spPr>
        <p:txBody>
          <a:bodyPr rtlCol="0">
            <a:normAutofit lnSpcReduction="10000"/>
          </a:bodyPr>
          <a:lstStyle/>
          <a:p>
            <a:pPr marL="274320" indent="-274320" eaLnBrk="1" fontAlgn="auto" hangingPunct="1">
              <a:spcAft>
                <a:spcPts val="0"/>
              </a:spcAft>
              <a:buFont typeface="Arial" pitchFamily="34" charset="0"/>
              <a:buChar char="▪"/>
              <a:defRPr/>
            </a:pPr>
            <a:r>
              <a:rPr lang="en-US" altLang="en-US" sz="2800" b="1" dirty="0" err="1">
                <a:solidFill>
                  <a:srgbClr val="FF0000"/>
                </a:solidFill>
              </a:rPr>
              <a:t>Macroscale</a:t>
            </a:r>
            <a:r>
              <a:rPr lang="en-US" altLang="en-US" sz="2800" dirty="0">
                <a:solidFill>
                  <a:srgbClr val="FF0000"/>
                </a:solidFill>
              </a:rPr>
              <a:t>:</a:t>
            </a:r>
            <a:r>
              <a:rPr lang="en-US" altLang="en-US" sz="2800" dirty="0"/>
              <a:t> samples of matter large enough to be seen and handled – physical properties can be observed by the human senses (unaided)</a:t>
            </a:r>
          </a:p>
          <a:p>
            <a:pPr marL="274320" indent="-274320" eaLnBrk="1" fontAlgn="auto" hangingPunct="1">
              <a:spcAft>
                <a:spcPts val="0"/>
              </a:spcAft>
              <a:buFont typeface="Arial" pitchFamily="34" charset="0"/>
              <a:buChar char="▪"/>
              <a:defRPr/>
            </a:pPr>
            <a:endParaRPr lang="en-US" altLang="en-US" sz="2800" dirty="0"/>
          </a:p>
          <a:p>
            <a:pPr marL="274320" indent="-274320" eaLnBrk="1" fontAlgn="auto" hangingPunct="1">
              <a:spcAft>
                <a:spcPts val="0"/>
              </a:spcAft>
              <a:buFont typeface="Arial" pitchFamily="34" charset="0"/>
              <a:buChar char="▪"/>
              <a:defRPr/>
            </a:pPr>
            <a:r>
              <a:rPr lang="en-US" altLang="en-US" sz="2800" b="1" dirty="0" err="1">
                <a:solidFill>
                  <a:srgbClr val="FF0000"/>
                </a:solidFill>
              </a:rPr>
              <a:t>Microscale</a:t>
            </a:r>
            <a:r>
              <a:rPr lang="en-US" altLang="en-US" sz="2800" dirty="0">
                <a:solidFill>
                  <a:schemeClr val="folHlink"/>
                </a:solidFill>
              </a:rPr>
              <a:t>:</a:t>
            </a:r>
            <a:r>
              <a:rPr lang="en-US" altLang="en-US" sz="2800" dirty="0"/>
              <a:t> samples of matter that have to be viewed with a microscope</a:t>
            </a:r>
          </a:p>
          <a:p>
            <a:pPr marL="274320" indent="-274320" eaLnBrk="1" fontAlgn="auto" hangingPunct="1">
              <a:spcAft>
                <a:spcPts val="0"/>
              </a:spcAft>
              <a:buFont typeface="Arial" pitchFamily="34" charset="0"/>
              <a:buChar char="▪"/>
              <a:defRPr/>
            </a:pPr>
            <a:endParaRPr lang="en-US" altLang="en-US" sz="2800" dirty="0"/>
          </a:p>
          <a:p>
            <a:pPr marL="274320" indent="-274320" eaLnBrk="1" fontAlgn="auto" hangingPunct="1">
              <a:spcAft>
                <a:spcPts val="0"/>
              </a:spcAft>
              <a:buFont typeface="Arial" pitchFamily="34" charset="0"/>
              <a:buChar char="▪"/>
              <a:defRPr/>
            </a:pPr>
            <a:r>
              <a:rPr lang="en-US" altLang="en-US" sz="2800" b="1" dirty="0" err="1">
                <a:solidFill>
                  <a:srgbClr val="FF0000"/>
                </a:solidFill>
              </a:rPr>
              <a:t>Nanoscale</a:t>
            </a:r>
            <a:r>
              <a:rPr lang="en-US" altLang="en-US" sz="2800" dirty="0">
                <a:solidFill>
                  <a:srgbClr val="FF0000"/>
                </a:solidFill>
              </a:rPr>
              <a:t>:</a:t>
            </a:r>
            <a:r>
              <a:rPr lang="en-US" altLang="en-US" sz="2800" dirty="0"/>
              <a:t> samples that are at the atomic or molecular scale where chemical reactions occur</a:t>
            </a:r>
          </a:p>
        </p:txBody>
      </p:sp>
    </p:spTree>
  </p:cSld>
  <p:clrMapOvr>
    <a:masterClrMapping/>
  </p:clrMapOvr>
  <p:transition spd="slow">
    <p:split orient="vert"/>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p:cNvSpPr>
            <a:spLocks noGrp="1" noChangeArrowheads="1"/>
          </p:cNvSpPr>
          <p:nvPr>
            <p:ph type="title"/>
          </p:nvPr>
        </p:nvSpPr>
        <p:spPr/>
        <p:txBody>
          <a:bodyPr/>
          <a:lstStyle/>
          <a:p>
            <a:pPr eaLnBrk="1" hangingPunct="1"/>
            <a:r>
              <a:rPr lang="en-US" altLang="en-US" sz="4000"/>
              <a:t>e) Macroscale, Microscale, Nanoscale</a:t>
            </a:r>
          </a:p>
        </p:txBody>
      </p:sp>
      <p:sp>
        <p:nvSpPr>
          <p:cNvPr id="74754" name="Rectangle 3"/>
          <p:cNvSpPr>
            <a:spLocks noGrp="1" noChangeArrowheads="1"/>
          </p:cNvSpPr>
          <p:nvPr>
            <p:ph type="body" idx="1"/>
          </p:nvPr>
        </p:nvSpPr>
        <p:spPr/>
        <p:txBody>
          <a:bodyPr/>
          <a:lstStyle/>
          <a:p>
            <a:pPr eaLnBrk="1" hangingPunct="1">
              <a:buFontTx/>
              <a:buNone/>
            </a:pPr>
            <a:r>
              <a:rPr lang="en-US" altLang="en-US"/>
              <a:t> </a:t>
            </a:r>
          </a:p>
        </p:txBody>
      </p:sp>
      <p:pic>
        <p:nvPicPr>
          <p:cNvPr id="74755" name="Picture 6" descr="D:\Media\JPEG_Image_Library\chapter1\0114.jpg"/>
          <p:cNvPicPr>
            <a:picLocks noChangeAspect="1" noChangeArrowheads="1"/>
          </p:cNvPicPr>
          <p:nvPr/>
        </p:nvPicPr>
        <p:blipFill>
          <a:blip r:embed="rId2"/>
          <a:srcRect/>
          <a:stretch>
            <a:fillRect/>
          </a:stretch>
        </p:blipFill>
        <p:spPr bwMode="auto">
          <a:xfrm>
            <a:off x="227013" y="1600200"/>
            <a:ext cx="11961812" cy="4665663"/>
          </a:xfrm>
          <a:prstGeom prst="rect">
            <a:avLst/>
          </a:prstGeom>
          <a:noFill/>
          <a:ln w="9525">
            <a:noFill/>
            <a:miter lim="800000"/>
            <a:headEnd/>
            <a:tailEnd/>
          </a:ln>
        </p:spPr>
      </p:pic>
    </p:spTree>
  </p:cSld>
  <p:clrMapOvr>
    <a:masterClrMapping/>
  </p:clrMapOvr>
  <p:transition spd="slow">
    <p:split orient="vert"/>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p:cNvSpPr>
            <a:spLocks noGrp="1" noChangeArrowheads="1"/>
          </p:cNvSpPr>
          <p:nvPr>
            <p:ph type="title"/>
          </p:nvPr>
        </p:nvSpPr>
        <p:spPr/>
        <p:txBody>
          <a:bodyPr/>
          <a:lstStyle/>
          <a:p>
            <a:pPr eaLnBrk="1" hangingPunct="1"/>
            <a:r>
              <a:rPr lang="en-US" altLang="en-US"/>
              <a:t>2. Chemical Composition</a:t>
            </a:r>
          </a:p>
        </p:txBody>
      </p:sp>
      <p:sp>
        <p:nvSpPr>
          <p:cNvPr id="75778" name="Rectangle 3"/>
          <p:cNvSpPr>
            <a:spLocks noGrp="1" noChangeArrowheads="1"/>
          </p:cNvSpPr>
          <p:nvPr>
            <p:ph type="body" idx="1"/>
          </p:nvPr>
        </p:nvSpPr>
        <p:spPr>
          <a:xfrm>
            <a:off x="1901825" y="1905000"/>
            <a:ext cx="8385175" cy="4495800"/>
          </a:xfrm>
        </p:spPr>
        <p:txBody>
          <a:bodyPr/>
          <a:lstStyle/>
          <a:p>
            <a:pPr eaLnBrk="1" hangingPunct="1"/>
            <a:r>
              <a:rPr lang="en-US" altLang="en-US" sz="2800"/>
              <a:t>Is the substance </a:t>
            </a:r>
            <a:r>
              <a:rPr lang="en-US" altLang="en-US" sz="2800" b="1">
                <a:solidFill>
                  <a:srgbClr val="FF0000"/>
                </a:solidFill>
              </a:rPr>
              <a:t>pure</a:t>
            </a:r>
            <a:r>
              <a:rPr lang="en-US" altLang="en-US" sz="2800"/>
              <a:t> (made up of one component), or is it </a:t>
            </a:r>
            <a:r>
              <a:rPr lang="en-US" altLang="en-US" sz="2800">
                <a:solidFill>
                  <a:srgbClr val="FF0000"/>
                </a:solidFill>
              </a:rPr>
              <a:t>a </a:t>
            </a:r>
            <a:r>
              <a:rPr lang="en-US" altLang="en-US" sz="2800" b="1">
                <a:solidFill>
                  <a:srgbClr val="FF0000"/>
                </a:solidFill>
              </a:rPr>
              <a:t>mixture</a:t>
            </a:r>
            <a:r>
              <a:rPr lang="en-US" altLang="en-US" sz="2800">
                <a:solidFill>
                  <a:srgbClr val="FF0000"/>
                </a:solidFill>
              </a:rPr>
              <a:t> </a:t>
            </a:r>
            <a:r>
              <a:rPr lang="en-US" altLang="en-US" sz="2800"/>
              <a:t>(made up of multiple components)?</a:t>
            </a:r>
          </a:p>
          <a:p>
            <a:pPr eaLnBrk="1" hangingPunct="1"/>
            <a:endParaRPr lang="en-US" altLang="en-US" sz="2800"/>
          </a:p>
          <a:p>
            <a:pPr eaLnBrk="1" hangingPunct="1"/>
            <a:r>
              <a:rPr lang="en-US" altLang="en-US" sz="2800"/>
              <a:t>If the substance is a mixture, is it </a:t>
            </a:r>
            <a:r>
              <a:rPr lang="en-US" altLang="en-US" sz="2800" b="1">
                <a:solidFill>
                  <a:srgbClr val="FF0000"/>
                </a:solidFill>
              </a:rPr>
              <a:t>heterogeneous</a:t>
            </a:r>
            <a:r>
              <a:rPr lang="en-US" altLang="en-US" sz="2800"/>
              <a:t> or </a:t>
            </a:r>
            <a:r>
              <a:rPr lang="en-US" altLang="en-US" sz="2800" b="1">
                <a:solidFill>
                  <a:srgbClr val="FF0000"/>
                </a:solidFill>
              </a:rPr>
              <a:t>homogeneous</a:t>
            </a:r>
            <a:r>
              <a:rPr lang="en-US" altLang="en-US" sz="2800"/>
              <a:t>?</a:t>
            </a:r>
          </a:p>
          <a:p>
            <a:pPr eaLnBrk="1" hangingPunct="1"/>
            <a:endParaRPr lang="en-US" altLang="en-US" sz="2800"/>
          </a:p>
          <a:p>
            <a:pPr eaLnBrk="1" hangingPunct="1"/>
            <a:r>
              <a:rPr lang="en-US" altLang="en-US" sz="2800"/>
              <a:t>If the substance is pure, is it an </a:t>
            </a:r>
            <a:r>
              <a:rPr lang="en-US" altLang="en-US" sz="2800" b="1">
                <a:solidFill>
                  <a:srgbClr val="FF0000"/>
                </a:solidFill>
              </a:rPr>
              <a:t>element</a:t>
            </a:r>
            <a:r>
              <a:rPr lang="en-US" altLang="en-US" sz="2800">
                <a:solidFill>
                  <a:srgbClr val="FF0000"/>
                </a:solidFill>
              </a:rPr>
              <a:t> </a:t>
            </a:r>
            <a:r>
              <a:rPr lang="en-US" altLang="en-US" sz="2800"/>
              <a:t>or a </a:t>
            </a:r>
            <a:r>
              <a:rPr lang="en-US" altLang="en-US" sz="2800" b="1">
                <a:solidFill>
                  <a:srgbClr val="FF0000"/>
                </a:solidFill>
              </a:rPr>
              <a:t>compound</a:t>
            </a:r>
            <a:r>
              <a:rPr lang="en-US" altLang="en-US" sz="2800">
                <a:solidFill>
                  <a:srgbClr val="FF0000"/>
                </a:solidFill>
              </a:rPr>
              <a:t>?</a:t>
            </a:r>
          </a:p>
          <a:p>
            <a:pPr eaLnBrk="1" hangingPunct="1">
              <a:buFontTx/>
              <a:buNone/>
            </a:pPr>
            <a:endParaRPr lang="en-US" altLang="en-US" sz="2800"/>
          </a:p>
        </p:txBody>
      </p:sp>
    </p:spTree>
  </p:cSld>
  <p:clrMapOvr>
    <a:masterClrMapping/>
  </p:clrMapOvr>
  <p:transition spd="slow">
    <p:split orient="vert"/>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ChangeArrowheads="1"/>
          </p:cNvSpPr>
          <p:nvPr>
            <p:ph type="title"/>
          </p:nvPr>
        </p:nvSpPr>
        <p:spPr>
          <a:xfrm>
            <a:off x="2209800" y="304800"/>
            <a:ext cx="7769225" cy="914400"/>
          </a:xfrm>
        </p:spPr>
        <p:txBody>
          <a:bodyPr/>
          <a:lstStyle/>
          <a:p>
            <a:pPr eaLnBrk="1" hangingPunct="1"/>
            <a:r>
              <a:rPr lang="en-US" altLang="en-US"/>
              <a:t>a) Pure or a Mixture?</a:t>
            </a:r>
          </a:p>
        </p:txBody>
      </p:sp>
      <p:sp>
        <p:nvSpPr>
          <p:cNvPr id="20483" name="Rectangle 3"/>
          <p:cNvSpPr>
            <a:spLocks noGrp="1" noChangeArrowheads="1"/>
          </p:cNvSpPr>
          <p:nvPr>
            <p:ph type="body" idx="1"/>
          </p:nvPr>
        </p:nvSpPr>
        <p:spPr/>
        <p:txBody>
          <a:bodyPr rtlCol="0">
            <a:normAutofit fontScale="92500"/>
          </a:bodyPr>
          <a:lstStyle/>
          <a:p>
            <a:pPr marL="274320" indent="-274320" eaLnBrk="1" fontAlgn="auto" hangingPunct="1">
              <a:spcAft>
                <a:spcPts val="0"/>
              </a:spcAft>
              <a:buFontTx/>
              <a:buNone/>
              <a:defRPr/>
            </a:pPr>
            <a:r>
              <a:rPr lang="en-US" altLang="en-US" sz="2800" b="1" dirty="0">
                <a:solidFill>
                  <a:srgbClr val="FF0000"/>
                </a:solidFill>
              </a:rPr>
              <a:t>Pure Substance</a:t>
            </a:r>
            <a:r>
              <a:rPr lang="en-US" altLang="en-US" sz="2800" b="1" dirty="0">
                <a:solidFill>
                  <a:schemeClr val="folHlink"/>
                </a:solidFill>
              </a:rPr>
              <a:t>:</a:t>
            </a:r>
            <a:r>
              <a:rPr lang="en-US" altLang="en-US" sz="2800" dirty="0"/>
              <a:t> a substance from which all other substances have been separated </a:t>
            </a:r>
          </a:p>
          <a:p>
            <a:pPr marL="274320" indent="-274320" eaLnBrk="1" fontAlgn="auto" hangingPunct="1">
              <a:spcAft>
                <a:spcPts val="0"/>
              </a:spcAft>
              <a:buFontTx/>
              <a:buNone/>
              <a:defRPr/>
            </a:pPr>
            <a:r>
              <a:rPr lang="en-US" altLang="en-US" sz="2800" b="1" dirty="0">
                <a:solidFill>
                  <a:srgbClr val="FF0000"/>
                </a:solidFill>
              </a:rPr>
              <a:t>Mixture</a:t>
            </a:r>
            <a:r>
              <a:rPr lang="en-US" altLang="en-US" sz="2800" dirty="0"/>
              <a:t>: an impure material that can be separated by </a:t>
            </a:r>
            <a:r>
              <a:rPr lang="en-US" altLang="en-US" sz="2800" u="sng" dirty="0">
                <a:solidFill>
                  <a:srgbClr val="FF0000"/>
                </a:solidFill>
              </a:rPr>
              <a:t>physical</a:t>
            </a:r>
            <a:r>
              <a:rPr lang="en-US" altLang="en-US" sz="2800" dirty="0">
                <a:solidFill>
                  <a:srgbClr val="FF0000"/>
                </a:solidFill>
              </a:rPr>
              <a:t> </a:t>
            </a:r>
            <a:r>
              <a:rPr lang="en-US" altLang="en-US" sz="2800" dirty="0"/>
              <a:t>means into two or more substances</a:t>
            </a:r>
          </a:p>
          <a:p>
            <a:pPr marL="274320" indent="-274320" eaLnBrk="1" fontAlgn="auto" hangingPunct="1">
              <a:spcAft>
                <a:spcPts val="0"/>
              </a:spcAft>
              <a:buFontTx/>
              <a:buNone/>
              <a:defRPr/>
            </a:pPr>
            <a:endParaRPr lang="en-US" altLang="en-US" sz="2800" dirty="0"/>
          </a:p>
          <a:p>
            <a:pPr marL="274320" indent="-274320" eaLnBrk="1" fontAlgn="auto" hangingPunct="1">
              <a:spcAft>
                <a:spcPts val="0"/>
              </a:spcAft>
              <a:buFontTx/>
              <a:buNone/>
              <a:defRPr/>
            </a:pPr>
            <a:r>
              <a:rPr lang="en-US" altLang="en-US" sz="2800" dirty="0"/>
              <a:t>• Unlike a pure substance, a mixture can have a variable composition – not necessarily uniform throughout the sample.</a:t>
            </a:r>
          </a:p>
          <a:p>
            <a:pPr marL="274320" indent="-274320" eaLnBrk="1" fontAlgn="auto" hangingPunct="1">
              <a:spcAft>
                <a:spcPts val="0"/>
              </a:spcAft>
              <a:buFontTx/>
              <a:buNone/>
              <a:defRPr/>
            </a:pPr>
            <a:r>
              <a:rPr lang="en-US" altLang="en-US" sz="2800" dirty="0"/>
              <a:t>• Mixtures are classified as being either </a:t>
            </a:r>
            <a:r>
              <a:rPr lang="en-US" altLang="en-US" sz="2800" b="1" dirty="0">
                <a:solidFill>
                  <a:srgbClr val="FF0000"/>
                </a:solidFill>
              </a:rPr>
              <a:t>heterogeneous</a:t>
            </a:r>
            <a:r>
              <a:rPr lang="en-US" altLang="en-US" sz="2800" dirty="0"/>
              <a:t> or </a:t>
            </a:r>
            <a:r>
              <a:rPr lang="en-US" altLang="en-US" sz="2800" b="1" dirty="0">
                <a:solidFill>
                  <a:srgbClr val="FF0000"/>
                </a:solidFill>
              </a:rPr>
              <a:t>homogeneous</a:t>
            </a:r>
            <a:r>
              <a:rPr lang="en-US" altLang="en-US" sz="2800" dirty="0"/>
              <a:t>.</a:t>
            </a:r>
          </a:p>
        </p:txBody>
      </p:sp>
    </p:spTree>
  </p:cSld>
  <p:clrMapOvr>
    <a:masterClrMapping/>
  </p:clrMapOvr>
  <p:transition spd="slow">
    <p:split orient="vert"/>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ChangeArrowheads="1"/>
          </p:cNvSpPr>
          <p:nvPr>
            <p:ph type="title"/>
          </p:nvPr>
        </p:nvSpPr>
        <p:spPr>
          <a:xfrm>
            <a:off x="2209800" y="381000"/>
            <a:ext cx="7769225" cy="838200"/>
          </a:xfrm>
        </p:spPr>
        <p:txBody>
          <a:bodyPr/>
          <a:lstStyle/>
          <a:p>
            <a:pPr eaLnBrk="1" hangingPunct="1"/>
            <a:r>
              <a:rPr lang="en-US" altLang="en-US"/>
              <a:t> Heterogeneous Mixtures</a:t>
            </a:r>
          </a:p>
        </p:txBody>
      </p:sp>
      <p:sp>
        <p:nvSpPr>
          <p:cNvPr id="77826" name="Rectangle 3"/>
          <p:cNvSpPr>
            <a:spLocks noGrp="1" noChangeArrowheads="1"/>
          </p:cNvSpPr>
          <p:nvPr>
            <p:ph type="body" idx="1"/>
          </p:nvPr>
        </p:nvSpPr>
        <p:spPr>
          <a:xfrm>
            <a:off x="2057400" y="1219200"/>
            <a:ext cx="8229600" cy="4343400"/>
          </a:xfrm>
        </p:spPr>
        <p:txBody>
          <a:bodyPr/>
          <a:lstStyle/>
          <a:p>
            <a:pPr eaLnBrk="1" hangingPunct="1">
              <a:buFontTx/>
              <a:buNone/>
            </a:pPr>
            <a:r>
              <a:rPr lang="en-US" altLang="en-US" sz="2800" b="1">
                <a:solidFill>
                  <a:srgbClr val="FF0000"/>
                </a:solidFill>
              </a:rPr>
              <a:t>Heterogeneous</a:t>
            </a:r>
            <a:r>
              <a:rPr lang="en-US" altLang="en-US" sz="2800">
                <a:solidFill>
                  <a:srgbClr val="FF0000"/>
                </a:solidFill>
              </a:rPr>
              <a:t>: </a:t>
            </a:r>
            <a:r>
              <a:rPr lang="en-US" altLang="en-US" sz="2800"/>
              <a:t>a mixture in which the uneven texture is visible to the naked eye or with a microscope</a:t>
            </a:r>
          </a:p>
          <a:p>
            <a:pPr eaLnBrk="1" hangingPunct="1">
              <a:buFontTx/>
              <a:buNone/>
            </a:pPr>
            <a:r>
              <a:rPr lang="en-US" altLang="en-US" sz="2800"/>
              <a:t>• Properties in one region differ from another</a:t>
            </a:r>
          </a:p>
          <a:p>
            <a:pPr eaLnBrk="1" hangingPunct="1">
              <a:buFontTx/>
              <a:buNone/>
            </a:pPr>
            <a:endParaRPr lang="en-US" altLang="en-US" sz="1200"/>
          </a:p>
        </p:txBody>
      </p:sp>
      <p:pic>
        <p:nvPicPr>
          <p:cNvPr id="77827" name="Picture 6" descr="D:\Media\JPEG_Image_Library\chapter1\0109.jpg"/>
          <p:cNvPicPr>
            <a:picLocks noChangeAspect="1" noChangeArrowheads="1"/>
          </p:cNvPicPr>
          <p:nvPr/>
        </p:nvPicPr>
        <p:blipFill>
          <a:blip r:embed="rId2"/>
          <a:srcRect/>
          <a:stretch>
            <a:fillRect/>
          </a:stretch>
        </p:blipFill>
        <p:spPr bwMode="auto">
          <a:xfrm>
            <a:off x="6856413" y="2971800"/>
            <a:ext cx="2513012" cy="3678238"/>
          </a:xfrm>
          <a:prstGeom prst="rect">
            <a:avLst/>
          </a:prstGeom>
          <a:noFill/>
          <a:ln w="9525">
            <a:noFill/>
            <a:miter lim="800000"/>
            <a:headEnd/>
            <a:tailEnd/>
          </a:ln>
        </p:spPr>
      </p:pic>
      <p:pic>
        <p:nvPicPr>
          <p:cNvPr id="77828" name="Picture 8" descr="D:\Media\JPEG_Image_Library\chapter1\01p36b.jpg"/>
          <p:cNvPicPr>
            <a:picLocks noChangeAspect="1" noChangeArrowheads="1"/>
          </p:cNvPicPr>
          <p:nvPr/>
        </p:nvPicPr>
        <p:blipFill>
          <a:blip r:embed="rId3"/>
          <a:srcRect/>
          <a:stretch>
            <a:fillRect/>
          </a:stretch>
        </p:blipFill>
        <p:spPr bwMode="auto">
          <a:xfrm>
            <a:off x="2590800" y="2954338"/>
            <a:ext cx="3509963" cy="3751262"/>
          </a:xfrm>
          <a:prstGeom prst="rect">
            <a:avLst/>
          </a:prstGeom>
          <a:noFill/>
          <a:ln w="9525">
            <a:noFill/>
            <a:miter lim="800000"/>
            <a:headEnd/>
            <a:tailEnd/>
          </a:ln>
        </p:spPr>
      </p:pic>
    </p:spTree>
  </p:cSld>
  <p:clrMapOvr>
    <a:masterClrMapping/>
  </p:clrMapOvr>
  <p:transition spd="slow">
    <p:split orient="vert"/>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p:cNvSpPr>
            <a:spLocks noGrp="1" noChangeArrowheads="1"/>
          </p:cNvSpPr>
          <p:nvPr>
            <p:ph type="title"/>
          </p:nvPr>
        </p:nvSpPr>
        <p:spPr/>
        <p:txBody>
          <a:bodyPr/>
          <a:lstStyle/>
          <a:p>
            <a:pPr eaLnBrk="1" hangingPunct="1"/>
            <a:r>
              <a:rPr lang="en-US" altLang="en-US"/>
              <a:t> Homogeneous Mixture (Solution)</a:t>
            </a:r>
          </a:p>
        </p:txBody>
      </p:sp>
      <p:sp>
        <p:nvSpPr>
          <p:cNvPr id="22531" name="Rectangle 3"/>
          <p:cNvSpPr>
            <a:spLocks noGrp="1" noChangeArrowheads="1"/>
          </p:cNvSpPr>
          <p:nvPr>
            <p:ph type="body" sz="half" idx="1"/>
          </p:nvPr>
        </p:nvSpPr>
        <p:spPr>
          <a:xfrm>
            <a:off x="2133600" y="2133600"/>
            <a:ext cx="3808413" cy="4114800"/>
          </a:xfrm>
        </p:spPr>
        <p:txBody>
          <a:bodyPr rtlCol="0">
            <a:normAutofit lnSpcReduction="10000"/>
          </a:bodyPr>
          <a:lstStyle/>
          <a:p>
            <a:pPr marL="274320" indent="-274320" eaLnBrk="1" fontAlgn="auto" hangingPunct="1">
              <a:spcAft>
                <a:spcPts val="0"/>
              </a:spcAft>
              <a:buFontTx/>
              <a:buNone/>
              <a:defRPr/>
            </a:pPr>
            <a:r>
              <a:rPr lang="en-US" altLang="en-US" b="1" dirty="0">
                <a:solidFill>
                  <a:srgbClr val="FF0000"/>
                </a:solidFill>
              </a:rPr>
              <a:t>Homogeneous</a:t>
            </a:r>
            <a:r>
              <a:rPr lang="en-US" altLang="en-US" dirty="0">
                <a:solidFill>
                  <a:schemeClr val="folHlink"/>
                </a:solidFill>
              </a:rPr>
              <a:t>:</a:t>
            </a:r>
            <a:r>
              <a:rPr lang="en-US" altLang="en-US" dirty="0"/>
              <a:t> completely uniform</a:t>
            </a:r>
          </a:p>
          <a:p>
            <a:pPr marL="274320" indent="-274320" eaLnBrk="1" fontAlgn="auto" hangingPunct="1">
              <a:spcAft>
                <a:spcPts val="0"/>
              </a:spcAft>
              <a:buFontTx/>
              <a:buNone/>
              <a:defRPr/>
            </a:pPr>
            <a:r>
              <a:rPr lang="en-US" altLang="en-US" dirty="0"/>
              <a:t>•   Two or more substances in the same phase</a:t>
            </a:r>
          </a:p>
          <a:p>
            <a:pPr marL="274320" indent="-274320" eaLnBrk="1" fontAlgn="auto" hangingPunct="1">
              <a:spcAft>
                <a:spcPts val="0"/>
              </a:spcAft>
              <a:buFont typeface="Arial" pitchFamily="34" charset="0"/>
              <a:buChar char="▪"/>
              <a:defRPr/>
            </a:pPr>
            <a:r>
              <a:rPr lang="en-US" altLang="en-US" dirty="0"/>
              <a:t>Same properties throughout the sample</a:t>
            </a:r>
          </a:p>
          <a:p>
            <a:pPr marL="274320" indent="-274320" eaLnBrk="1" fontAlgn="auto" hangingPunct="1">
              <a:spcAft>
                <a:spcPts val="0"/>
              </a:spcAft>
              <a:buFontTx/>
              <a:buNone/>
              <a:defRPr/>
            </a:pPr>
            <a:endParaRPr lang="en-US" altLang="en-US" dirty="0"/>
          </a:p>
          <a:p>
            <a:pPr marL="274320" indent="-274320" eaLnBrk="1" fontAlgn="auto" hangingPunct="1">
              <a:spcAft>
                <a:spcPts val="0"/>
              </a:spcAft>
              <a:buFontTx/>
              <a:buNone/>
              <a:defRPr/>
            </a:pPr>
            <a:r>
              <a:rPr lang="en-US" altLang="en-US" dirty="0"/>
              <a:t>• </a:t>
            </a:r>
            <a:r>
              <a:rPr lang="en-US" altLang="en-US" dirty="0" err="1"/>
              <a:t>eg</a:t>
            </a:r>
            <a:r>
              <a:rPr lang="en-US" altLang="en-US" dirty="0"/>
              <a:t>. Salt water (solution of sodium chloride dissolved in water)</a:t>
            </a:r>
          </a:p>
        </p:txBody>
      </p:sp>
      <p:pic>
        <p:nvPicPr>
          <p:cNvPr id="78851" name="Picture 8" descr="D:\Media\JPEG_Image_Library\chapter1\0110.jpg"/>
          <p:cNvPicPr>
            <a:picLocks noChangeAspect="1" noChangeArrowheads="1"/>
          </p:cNvPicPr>
          <p:nvPr/>
        </p:nvPicPr>
        <p:blipFill>
          <a:blip r:embed="rId2"/>
          <a:srcRect/>
          <a:stretch>
            <a:fillRect/>
          </a:stretch>
        </p:blipFill>
        <p:spPr bwMode="auto">
          <a:xfrm>
            <a:off x="6826250" y="2133600"/>
            <a:ext cx="2898775" cy="4437063"/>
          </a:xfrm>
          <a:prstGeom prst="rect">
            <a:avLst/>
          </a:prstGeom>
          <a:noFill/>
          <a:ln w="9525">
            <a:noFill/>
            <a:miter lim="800000"/>
            <a:headEnd/>
            <a:tailEnd/>
          </a:ln>
        </p:spPr>
      </p:pic>
    </p:spTree>
  </p:cSld>
  <p:clrMapOvr>
    <a:masterClrMapping/>
  </p:clrMapOvr>
  <p:transition spd="slow">
    <p:split orient="vert"/>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Content Placeholder 2"/>
          <p:cNvSpPr>
            <a:spLocks noGrp="1"/>
          </p:cNvSpPr>
          <p:nvPr>
            <p:ph sz="half" idx="1"/>
          </p:nvPr>
        </p:nvSpPr>
        <p:spPr>
          <a:xfrm>
            <a:off x="1978025" y="838200"/>
            <a:ext cx="8232775" cy="2209800"/>
          </a:xfrm>
        </p:spPr>
        <p:txBody>
          <a:bodyPr/>
          <a:lstStyle/>
          <a:p>
            <a:pPr eaLnBrk="1" hangingPunct="1"/>
            <a:r>
              <a:rPr lang="en-US" altLang="en-US" sz="2800" b="1"/>
              <a:t>Mixtures can be separated by physical means into two or more pure substances</a:t>
            </a:r>
          </a:p>
          <a:p>
            <a:pPr eaLnBrk="1" hangingPunct="1"/>
            <a:r>
              <a:rPr lang="en-US" altLang="en-US"/>
              <a:t>Each pure substance can be classified as either an </a:t>
            </a:r>
            <a:r>
              <a:rPr lang="en-US" altLang="en-US" b="1">
                <a:solidFill>
                  <a:srgbClr val="FF0000"/>
                </a:solidFill>
              </a:rPr>
              <a:t>element</a:t>
            </a:r>
            <a:r>
              <a:rPr lang="en-US" altLang="en-US"/>
              <a:t> or a </a:t>
            </a:r>
            <a:r>
              <a:rPr lang="en-US" altLang="en-US" b="1">
                <a:solidFill>
                  <a:srgbClr val="FF0000"/>
                </a:solidFill>
              </a:rPr>
              <a:t>compound</a:t>
            </a:r>
            <a:r>
              <a:rPr lang="en-US" altLang="en-US">
                <a:solidFill>
                  <a:srgbClr val="FF0000"/>
                </a:solidFill>
              </a:rPr>
              <a:t>.</a:t>
            </a:r>
          </a:p>
        </p:txBody>
      </p:sp>
      <p:pic>
        <p:nvPicPr>
          <p:cNvPr id="79874" name="Picture 2" descr="D:\Media\JPEG_Image_Library\chapter1\0111.jpg"/>
          <p:cNvPicPr>
            <a:picLocks noChangeAspect="1" noChangeArrowheads="1"/>
          </p:cNvPicPr>
          <p:nvPr/>
        </p:nvPicPr>
        <p:blipFill>
          <a:blip r:embed="rId2"/>
          <a:srcRect/>
          <a:stretch>
            <a:fillRect/>
          </a:stretch>
        </p:blipFill>
        <p:spPr bwMode="auto">
          <a:xfrm>
            <a:off x="1743075" y="3048000"/>
            <a:ext cx="8772525" cy="3289300"/>
          </a:xfrm>
          <a:prstGeom prst="rect">
            <a:avLst/>
          </a:prstGeom>
          <a:noFill/>
          <a:ln w="9525">
            <a:noFill/>
            <a:miter lim="800000"/>
            <a:headEnd/>
            <a:tailEnd/>
          </a:ln>
        </p:spPr>
      </p:pic>
    </p:spTree>
  </p:cSld>
  <p:clrMapOvr>
    <a:masterClrMapping/>
  </p:clrMapOvr>
  <p:transition spd="slow">
    <p:split orient="vert"/>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4"/>
          <p:cNvSpPr>
            <a:spLocks noChangeArrowheads="1"/>
          </p:cNvSpPr>
          <p:nvPr/>
        </p:nvSpPr>
        <p:spPr bwMode="auto">
          <a:xfrm>
            <a:off x="2209800" y="304800"/>
            <a:ext cx="7769225" cy="7620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b) Elements</a:t>
            </a:r>
          </a:p>
        </p:txBody>
      </p:sp>
      <p:sp>
        <p:nvSpPr>
          <p:cNvPr id="80898" name="Rectangle 5"/>
          <p:cNvSpPr>
            <a:spLocks noChangeArrowheads="1"/>
          </p:cNvSpPr>
          <p:nvPr/>
        </p:nvSpPr>
        <p:spPr bwMode="auto">
          <a:xfrm>
            <a:off x="2057400" y="1219200"/>
            <a:ext cx="4113213" cy="4495800"/>
          </a:xfrm>
          <a:prstGeom prst="rect">
            <a:avLst/>
          </a:prstGeom>
          <a:noFill/>
          <a:ln w="9525">
            <a:noFill/>
            <a:miter lim="800000"/>
            <a:headEnd/>
            <a:tailEnd/>
          </a:ln>
        </p:spPr>
        <p:txBody>
          <a:bodyPr/>
          <a:lstStyle/>
          <a:p>
            <a:pPr marL="342900" indent="-342900">
              <a:spcBef>
                <a:spcPct val="20000"/>
              </a:spcBef>
            </a:pPr>
            <a:r>
              <a:rPr lang="en-US" altLang="en-US" sz="2800" b="1">
                <a:solidFill>
                  <a:srgbClr val="FF0000"/>
                </a:solidFill>
                <a:latin typeface="Times" pitchFamily="18" charset="0"/>
              </a:rPr>
              <a:t>Element</a:t>
            </a:r>
            <a:r>
              <a:rPr lang="en-US" altLang="en-US" sz="2800">
                <a:solidFill>
                  <a:srgbClr val="FF0000"/>
                </a:solidFill>
                <a:latin typeface="Times" pitchFamily="18" charset="0"/>
              </a:rPr>
              <a:t>:</a:t>
            </a:r>
            <a:r>
              <a:rPr lang="en-US" altLang="en-US" sz="2800">
                <a:latin typeface="Times" pitchFamily="18" charset="0"/>
              </a:rPr>
              <a:t> a substance that cannot be decomposed into two or more new substances by chemical or physical means</a:t>
            </a:r>
          </a:p>
          <a:p>
            <a:pPr marL="342900" indent="-342900">
              <a:spcBef>
                <a:spcPct val="20000"/>
              </a:spcBef>
            </a:pPr>
            <a:r>
              <a:rPr lang="en-US" altLang="en-US" sz="2800">
                <a:latin typeface="Times" pitchFamily="18" charset="0"/>
              </a:rPr>
              <a:t>• The smallest unit of an element is an </a:t>
            </a:r>
            <a:r>
              <a:rPr lang="en-US" altLang="en-US" sz="2800" b="1">
                <a:solidFill>
                  <a:srgbClr val="FF0000"/>
                </a:solidFill>
                <a:latin typeface="Times" pitchFamily="18" charset="0"/>
              </a:rPr>
              <a:t>atom.</a:t>
            </a:r>
          </a:p>
          <a:p>
            <a:pPr marL="342900" indent="-342900">
              <a:spcBef>
                <a:spcPct val="20000"/>
              </a:spcBef>
            </a:pPr>
            <a:endParaRPr lang="en-US" altLang="en-US" sz="1200">
              <a:latin typeface="Times" pitchFamily="18" charset="0"/>
            </a:endParaRPr>
          </a:p>
          <a:p>
            <a:pPr marL="342900" indent="-342900">
              <a:spcBef>
                <a:spcPct val="20000"/>
              </a:spcBef>
            </a:pPr>
            <a:r>
              <a:rPr lang="en-US" altLang="en-US" sz="2800">
                <a:latin typeface="Times" pitchFamily="18" charset="0"/>
              </a:rPr>
              <a:t>• ex. Iron, aluminum, copper &amp; gold </a:t>
            </a:r>
          </a:p>
        </p:txBody>
      </p:sp>
      <p:sp>
        <p:nvSpPr>
          <p:cNvPr id="80899" name="Text Box 7"/>
          <p:cNvSpPr txBox="1">
            <a:spLocks noChangeArrowheads="1"/>
          </p:cNvSpPr>
          <p:nvPr/>
        </p:nvSpPr>
        <p:spPr bwMode="auto">
          <a:xfrm>
            <a:off x="2057400" y="6015038"/>
            <a:ext cx="184150" cy="519112"/>
          </a:xfrm>
          <a:prstGeom prst="rect">
            <a:avLst/>
          </a:prstGeom>
          <a:noFill/>
          <a:ln w="9525">
            <a:noFill/>
            <a:miter lim="800000"/>
            <a:headEnd/>
            <a:tailEnd/>
          </a:ln>
        </p:spPr>
        <p:txBody>
          <a:bodyPr wrap="none">
            <a:spAutoFit/>
          </a:bodyPr>
          <a:lstStyle/>
          <a:p>
            <a:endParaRPr lang="en-US" altLang="en-US" sz="2800" b="1">
              <a:solidFill>
                <a:schemeClr val="folHlink"/>
              </a:solidFill>
              <a:latin typeface="Times" pitchFamily="18" charset="0"/>
            </a:endParaRPr>
          </a:p>
        </p:txBody>
      </p:sp>
      <p:sp>
        <p:nvSpPr>
          <p:cNvPr id="80900" name="Text Box 8"/>
          <p:cNvSpPr txBox="1">
            <a:spLocks noChangeArrowheads="1"/>
          </p:cNvSpPr>
          <p:nvPr/>
        </p:nvSpPr>
        <p:spPr bwMode="auto">
          <a:xfrm>
            <a:off x="2057400" y="6015038"/>
            <a:ext cx="8166100" cy="519112"/>
          </a:xfrm>
          <a:prstGeom prst="rect">
            <a:avLst/>
          </a:prstGeom>
          <a:noFill/>
          <a:ln w="9525">
            <a:noFill/>
            <a:miter lim="800000"/>
            <a:headEnd/>
            <a:tailEnd/>
          </a:ln>
        </p:spPr>
        <p:txBody>
          <a:bodyPr wrap="none">
            <a:spAutoFit/>
          </a:bodyPr>
          <a:lstStyle/>
          <a:p>
            <a:r>
              <a:rPr lang="en-US" altLang="en-US" sz="2800" b="1">
                <a:solidFill>
                  <a:srgbClr val="FF0000"/>
                </a:solidFill>
                <a:latin typeface="Times" pitchFamily="18" charset="0"/>
              </a:rPr>
              <a:t>Pure elements are made up of only one type of atom!</a:t>
            </a:r>
          </a:p>
        </p:txBody>
      </p:sp>
      <p:pic>
        <p:nvPicPr>
          <p:cNvPr id="80901" name="Picture 10" descr="D:\Media\JPEG_Image_Library\chapter1\0120.jpg"/>
          <p:cNvPicPr>
            <a:picLocks noChangeAspect="1" noChangeArrowheads="1"/>
          </p:cNvPicPr>
          <p:nvPr/>
        </p:nvPicPr>
        <p:blipFill>
          <a:blip r:embed="rId2"/>
          <a:srcRect/>
          <a:stretch>
            <a:fillRect/>
          </a:stretch>
        </p:blipFill>
        <p:spPr bwMode="auto">
          <a:xfrm>
            <a:off x="6323013" y="1981200"/>
            <a:ext cx="3700462" cy="2989263"/>
          </a:xfrm>
          <a:prstGeom prst="rect">
            <a:avLst/>
          </a:prstGeom>
          <a:noFill/>
          <a:ln w="9525">
            <a:noFill/>
            <a:miter lim="800000"/>
            <a:headEnd/>
            <a:tailEnd/>
          </a:ln>
        </p:spPr>
      </p:pic>
      <p:pic>
        <p:nvPicPr>
          <p:cNvPr id="80902" name="Picture 1"/>
          <p:cNvPicPr>
            <a:picLocks noChangeAspect="1"/>
          </p:cNvPicPr>
          <p:nvPr/>
        </p:nvPicPr>
        <p:blipFill>
          <a:blip r:embed="rId3"/>
          <a:srcRect/>
          <a:stretch>
            <a:fillRect/>
          </a:stretch>
        </p:blipFill>
        <p:spPr bwMode="auto">
          <a:xfrm>
            <a:off x="17463" y="2111375"/>
            <a:ext cx="2360612" cy="2576513"/>
          </a:xfrm>
          <a:prstGeom prst="rect">
            <a:avLst/>
          </a:prstGeom>
          <a:noFill/>
          <a:ln w="9525">
            <a:noFill/>
            <a:miter lim="800000"/>
            <a:headEnd/>
            <a:tailEnd/>
          </a:ln>
        </p:spPr>
      </p:pic>
      <p:pic>
        <p:nvPicPr>
          <p:cNvPr id="80903" name="Picture 7"/>
          <p:cNvPicPr>
            <a:picLocks noChangeAspect="1"/>
          </p:cNvPicPr>
          <p:nvPr/>
        </p:nvPicPr>
        <p:blipFill>
          <a:blip r:embed="rId4"/>
          <a:srcRect/>
          <a:stretch>
            <a:fillRect/>
          </a:stretch>
        </p:blipFill>
        <p:spPr bwMode="auto">
          <a:xfrm>
            <a:off x="7618413" y="0"/>
            <a:ext cx="1935162" cy="1743075"/>
          </a:xfrm>
          <a:prstGeom prst="rect">
            <a:avLst/>
          </a:prstGeom>
          <a:noFill/>
          <a:ln w="9525">
            <a:noFill/>
            <a:miter lim="800000"/>
            <a:headEnd/>
            <a:tailEnd/>
          </a:ln>
        </p:spPr>
      </p:pic>
    </p:spTree>
  </p:cSld>
  <p:clrMapOvr>
    <a:masterClrMapping/>
  </p:clrMapOvr>
  <p:transition spd="slow">
    <p:split orient="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ChangeArrowheads="1"/>
          </p:cNvSpPr>
          <p:nvPr>
            <p:ph type="title"/>
          </p:nvPr>
        </p:nvSpPr>
        <p:spPr/>
        <p:txBody>
          <a:bodyPr/>
          <a:lstStyle/>
          <a:p>
            <a:pPr eaLnBrk="1" hangingPunct="1"/>
            <a:r>
              <a:rPr lang="en-US" altLang="en-US"/>
              <a:t>Applications of  Chemistry</a:t>
            </a:r>
          </a:p>
        </p:txBody>
      </p:sp>
      <p:sp>
        <p:nvSpPr>
          <p:cNvPr id="5123" name="Rectangle 3"/>
          <p:cNvSpPr>
            <a:spLocks noGrp="1" noChangeArrowheads="1"/>
          </p:cNvSpPr>
          <p:nvPr>
            <p:ph type="body" idx="1"/>
          </p:nvPr>
        </p:nvSpPr>
        <p:spPr>
          <a:xfrm>
            <a:off x="989013" y="1676400"/>
            <a:ext cx="10591800" cy="5029200"/>
          </a:xfrm>
        </p:spPr>
        <p:txBody>
          <a:bodyPr rtlCol="0">
            <a:normAutofit fontScale="70000" lnSpcReduction="20000"/>
          </a:bodyPr>
          <a:lstStyle/>
          <a:p>
            <a:pPr marL="274320" indent="-274320" eaLnBrk="1" fontAlgn="auto" hangingPunct="1">
              <a:spcAft>
                <a:spcPts val="0"/>
              </a:spcAft>
              <a:buFont typeface="Arial" pitchFamily="34" charset="0"/>
              <a:buChar char="▪"/>
              <a:defRPr/>
            </a:pPr>
            <a:r>
              <a:rPr lang="en-US" altLang="en-US" sz="3500" dirty="0"/>
              <a:t>Chemical reactions are involved in: </a:t>
            </a:r>
          </a:p>
          <a:p>
            <a:pPr marL="274320" indent="-274320" eaLnBrk="1" fontAlgn="auto" hangingPunct="1">
              <a:spcAft>
                <a:spcPts val="0"/>
              </a:spcAft>
              <a:buFont typeface="Arial" pitchFamily="34" charset="0"/>
              <a:buChar char="▪"/>
              <a:defRPr/>
            </a:pPr>
            <a:endParaRPr lang="en-US" altLang="en-US" sz="3500" dirty="0"/>
          </a:p>
          <a:p>
            <a:pPr marL="274320" indent="-274320" eaLnBrk="1" fontAlgn="auto" hangingPunct="1">
              <a:spcAft>
                <a:spcPts val="0"/>
              </a:spcAft>
              <a:buFontTx/>
              <a:buNone/>
              <a:defRPr/>
            </a:pPr>
            <a:r>
              <a:rPr lang="en-US" altLang="en-US" sz="3500" b="1" dirty="0">
                <a:solidFill>
                  <a:schemeClr val="folHlink"/>
                </a:solidFill>
              </a:rPr>
              <a:t>Biological Processes</a:t>
            </a:r>
            <a:r>
              <a:rPr lang="en-US" altLang="en-US" sz="3500" b="1" dirty="0"/>
              <a:t>: medical, pharmaceutical &amp; biotechnology industries</a:t>
            </a:r>
          </a:p>
          <a:p>
            <a:pPr marL="274320" indent="-274320" eaLnBrk="1" fontAlgn="auto" hangingPunct="1">
              <a:spcAft>
                <a:spcPts val="0"/>
              </a:spcAft>
              <a:buFontTx/>
              <a:buNone/>
              <a:defRPr/>
            </a:pPr>
            <a:endParaRPr lang="en-US" altLang="en-US" sz="3500" b="1" dirty="0"/>
          </a:p>
          <a:p>
            <a:pPr marL="274320" indent="-274320" eaLnBrk="1" fontAlgn="auto" hangingPunct="1">
              <a:spcAft>
                <a:spcPts val="0"/>
              </a:spcAft>
              <a:buFontTx/>
              <a:buNone/>
              <a:defRPr/>
            </a:pPr>
            <a:r>
              <a:rPr lang="en-US" altLang="en-US" sz="3500" b="1" dirty="0">
                <a:solidFill>
                  <a:schemeClr val="folHlink"/>
                </a:solidFill>
              </a:rPr>
              <a:t>Atmospheric Phenomena: </a:t>
            </a:r>
            <a:r>
              <a:rPr lang="en-US" altLang="en-US" sz="3500" b="1" dirty="0"/>
              <a:t>ozone depletion, acid rain, climate change (global warming)</a:t>
            </a:r>
          </a:p>
          <a:p>
            <a:pPr marL="274320" indent="-274320" eaLnBrk="1" fontAlgn="auto" hangingPunct="1">
              <a:spcAft>
                <a:spcPts val="0"/>
              </a:spcAft>
              <a:buFontTx/>
              <a:buNone/>
              <a:defRPr/>
            </a:pPr>
            <a:endParaRPr lang="en-US" altLang="en-US" sz="3500" b="1" dirty="0">
              <a:solidFill>
                <a:schemeClr val="folHlink"/>
              </a:solidFill>
            </a:endParaRPr>
          </a:p>
          <a:p>
            <a:pPr marL="274320" indent="-274320" eaLnBrk="1" fontAlgn="auto" hangingPunct="1">
              <a:spcAft>
                <a:spcPts val="0"/>
              </a:spcAft>
              <a:buFontTx/>
              <a:buNone/>
              <a:defRPr/>
            </a:pPr>
            <a:r>
              <a:rPr lang="en-US" altLang="en-US" sz="3500" b="1" dirty="0">
                <a:solidFill>
                  <a:schemeClr val="folHlink"/>
                </a:solidFill>
              </a:rPr>
              <a:t>Energy Production &amp; Consumption</a:t>
            </a:r>
            <a:r>
              <a:rPr lang="en-US" altLang="en-US" sz="3500" b="1" dirty="0"/>
              <a:t>: petroleum &amp; alternative energy industries</a:t>
            </a:r>
          </a:p>
          <a:p>
            <a:pPr marL="274320" indent="-274320" eaLnBrk="1" fontAlgn="auto" hangingPunct="1">
              <a:spcAft>
                <a:spcPts val="0"/>
              </a:spcAft>
              <a:buFontTx/>
              <a:buNone/>
              <a:defRPr/>
            </a:pPr>
            <a:endParaRPr lang="en-US" altLang="en-US" sz="3500" b="1" dirty="0"/>
          </a:p>
          <a:p>
            <a:pPr marL="274320" indent="-274320" eaLnBrk="1" fontAlgn="auto" hangingPunct="1">
              <a:spcAft>
                <a:spcPts val="0"/>
              </a:spcAft>
              <a:buFontTx/>
              <a:buNone/>
              <a:defRPr/>
            </a:pPr>
            <a:r>
              <a:rPr lang="en-US" altLang="en-US" sz="3500" b="1" dirty="0">
                <a:solidFill>
                  <a:schemeClr val="folHlink"/>
                </a:solidFill>
              </a:rPr>
              <a:t>Making New Materials</a:t>
            </a:r>
            <a:r>
              <a:rPr lang="en-US" altLang="en-US" sz="3500" b="1" dirty="0"/>
              <a:t>: polymer, computer &amp; clothing industries, </a:t>
            </a:r>
            <a:r>
              <a:rPr lang="en-US" altLang="en-US" sz="3500" dirty="0"/>
              <a:t>etc.</a:t>
            </a:r>
          </a:p>
          <a:p>
            <a:pPr marL="274320" indent="-274320" eaLnBrk="1" fontAlgn="auto" hangingPunct="1">
              <a:spcAft>
                <a:spcPts val="0"/>
              </a:spcAft>
              <a:buFont typeface="Arial" pitchFamily="34" charset="0"/>
              <a:buChar char="▪"/>
              <a:defRPr/>
            </a:pPr>
            <a:endParaRPr lang="en-US" altLang="en-US" sz="2800" dirty="0"/>
          </a:p>
        </p:txBody>
      </p:sp>
    </p:spTree>
  </p:cSld>
  <p:clrMapOvr>
    <a:masterClrMapping/>
  </p:clrMapOvr>
  <p:transition spd="slow">
    <p:split orient="vert"/>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9"/>
          <p:cNvSpPr>
            <a:spLocks noChangeArrowheads="1"/>
          </p:cNvSpPr>
          <p:nvPr/>
        </p:nvSpPr>
        <p:spPr bwMode="auto">
          <a:xfrm>
            <a:off x="2209800" y="381000"/>
            <a:ext cx="7769225" cy="8382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c) Compounds</a:t>
            </a:r>
          </a:p>
        </p:txBody>
      </p:sp>
      <p:sp>
        <p:nvSpPr>
          <p:cNvPr id="81922" name="Rectangle 10"/>
          <p:cNvSpPr>
            <a:spLocks noChangeArrowheads="1"/>
          </p:cNvSpPr>
          <p:nvPr/>
        </p:nvSpPr>
        <p:spPr bwMode="auto">
          <a:xfrm>
            <a:off x="1825625" y="1371600"/>
            <a:ext cx="5183188" cy="4267200"/>
          </a:xfrm>
          <a:prstGeom prst="rect">
            <a:avLst/>
          </a:prstGeom>
          <a:noFill/>
          <a:ln w="9525">
            <a:noFill/>
            <a:miter lim="800000"/>
            <a:headEnd/>
            <a:tailEnd/>
          </a:ln>
        </p:spPr>
        <p:txBody>
          <a:bodyPr/>
          <a:lstStyle/>
          <a:p>
            <a:pPr marL="342900" indent="-342900">
              <a:lnSpc>
                <a:spcPct val="90000"/>
              </a:lnSpc>
              <a:spcBef>
                <a:spcPct val="20000"/>
              </a:spcBef>
            </a:pPr>
            <a:r>
              <a:rPr lang="en-US" altLang="en-US" sz="2800" b="1">
                <a:solidFill>
                  <a:srgbClr val="FF0000"/>
                </a:solidFill>
                <a:latin typeface="Times" pitchFamily="18" charset="0"/>
              </a:rPr>
              <a:t>Compound</a:t>
            </a:r>
            <a:r>
              <a:rPr lang="en-US" altLang="en-US" sz="2800">
                <a:solidFill>
                  <a:srgbClr val="FF0000"/>
                </a:solidFill>
                <a:latin typeface="Times" pitchFamily="18" charset="0"/>
              </a:rPr>
              <a:t>:</a:t>
            </a:r>
            <a:r>
              <a:rPr lang="en-US" altLang="en-US" sz="2800">
                <a:latin typeface="Times" pitchFamily="18" charset="0"/>
              </a:rPr>
              <a:t> a pure substance composed of two or more elements </a:t>
            </a:r>
            <a:r>
              <a:rPr lang="en-US" altLang="en-US" sz="2800" u="sng">
                <a:latin typeface="Times" pitchFamily="18" charset="0"/>
              </a:rPr>
              <a:t>chemically</a:t>
            </a:r>
            <a:r>
              <a:rPr lang="en-US" altLang="en-US" sz="2800">
                <a:latin typeface="Times" pitchFamily="18" charset="0"/>
              </a:rPr>
              <a:t> combined – can be decomposed by chemical means</a:t>
            </a:r>
          </a:p>
          <a:p>
            <a:pPr marL="342900" indent="-342900">
              <a:lnSpc>
                <a:spcPct val="90000"/>
              </a:lnSpc>
              <a:spcBef>
                <a:spcPct val="20000"/>
              </a:spcBef>
            </a:pPr>
            <a:r>
              <a:rPr lang="en-US" altLang="en-US" sz="2800">
                <a:latin typeface="Times" pitchFamily="18" charset="0"/>
              </a:rPr>
              <a:t>• The smallest unit of a compound is a </a:t>
            </a:r>
            <a:r>
              <a:rPr lang="en-US" altLang="en-US" sz="2800" b="1">
                <a:solidFill>
                  <a:srgbClr val="FF0000"/>
                </a:solidFill>
                <a:latin typeface="Times" pitchFamily="18" charset="0"/>
              </a:rPr>
              <a:t>molecule</a:t>
            </a:r>
            <a:r>
              <a:rPr lang="en-US" altLang="en-US" sz="2800" b="1">
                <a:solidFill>
                  <a:schemeClr val="hlink"/>
                </a:solidFill>
                <a:latin typeface="Times" pitchFamily="18" charset="0"/>
              </a:rPr>
              <a:t>.</a:t>
            </a:r>
          </a:p>
          <a:p>
            <a:pPr marL="342900" indent="-342900">
              <a:lnSpc>
                <a:spcPct val="90000"/>
              </a:lnSpc>
              <a:spcBef>
                <a:spcPct val="20000"/>
              </a:spcBef>
            </a:pPr>
            <a:endParaRPr lang="en-US" altLang="en-US" sz="1200" b="1">
              <a:solidFill>
                <a:schemeClr val="hlink"/>
              </a:solidFill>
              <a:latin typeface="Times" pitchFamily="18" charset="0"/>
            </a:endParaRPr>
          </a:p>
          <a:p>
            <a:pPr marL="342900" indent="-342900">
              <a:lnSpc>
                <a:spcPct val="90000"/>
              </a:lnSpc>
              <a:spcBef>
                <a:spcPct val="20000"/>
              </a:spcBef>
            </a:pPr>
            <a:r>
              <a:rPr lang="en-US" altLang="en-US" sz="2800">
                <a:latin typeface="Times" pitchFamily="18" charset="0"/>
              </a:rPr>
              <a:t>• ex. Water molecules are composed of hydrogen and oxygen atoms</a:t>
            </a:r>
          </a:p>
        </p:txBody>
      </p:sp>
      <p:sp>
        <p:nvSpPr>
          <p:cNvPr id="81923" name="Rectangle 11"/>
          <p:cNvSpPr>
            <a:spLocks noChangeArrowheads="1"/>
          </p:cNvSpPr>
          <p:nvPr/>
        </p:nvSpPr>
        <p:spPr bwMode="auto">
          <a:xfrm>
            <a:off x="1520825" y="6015038"/>
            <a:ext cx="184150" cy="519112"/>
          </a:xfrm>
          <a:prstGeom prst="rect">
            <a:avLst/>
          </a:prstGeom>
          <a:noFill/>
          <a:ln w="9525">
            <a:noFill/>
            <a:miter lim="800000"/>
            <a:headEnd/>
            <a:tailEnd/>
          </a:ln>
        </p:spPr>
        <p:txBody>
          <a:bodyPr wrap="none">
            <a:spAutoFit/>
          </a:bodyPr>
          <a:lstStyle/>
          <a:p>
            <a:endParaRPr lang="en-US" altLang="en-US" sz="2800" b="1">
              <a:solidFill>
                <a:schemeClr val="folHlink"/>
              </a:solidFill>
              <a:latin typeface="Times" pitchFamily="18" charset="0"/>
            </a:endParaRPr>
          </a:p>
        </p:txBody>
      </p:sp>
      <p:sp>
        <p:nvSpPr>
          <p:cNvPr id="81924" name="Rectangle 12"/>
          <p:cNvSpPr>
            <a:spLocks noChangeArrowheads="1"/>
          </p:cNvSpPr>
          <p:nvPr/>
        </p:nvSpPr>
        <p:spPr bwMode="auto">
          <a:xfrm>
            <a:off x="6170613" y="1981200"/>
            <a:ext cx="3808412" cy="4114800"/>
          </a:xfrm>
          <a:prstGeom prst="rect">
            <a:avLst/>
          </a:prstGeom>
          <a:noFill/>
          <a:ln w="9525">
            <a:noFill/>
            <a:miter lim="800000"/>
            <a:headEnd/>
            <a:tailEnd/>
          </a:ln>
        </p:spPr>
        <p:txBody>
          <a:bodyPr/>
          <a:lstStyle/>
          <a:p>
            <a:pPr marL="342900" indent="-342900">
              <a:lnSpc>
                <a:spcPct val="90000"/>
              </a:lnSpc>
              <a:spcBef>
                <a:spcPct val="20000"/>
              </a:spcBef>
            </a:pPr>
            <a:r>
              <a:rPr lang="en-US" altLang="en-US" sz="2800">
                <a:latin typeface="Times" pitchFamily="18" charset="0"/>
              </a:rPr>
              <a:t> </a:t>
            </a:r>
          </a:p>
        </p:txBody>
      </p:sp>
      <p:sp>
        <p:nvSpPr>
          <p:cNvPr id="81925" name="Rectangle 14"/>
          <p:cNvSpPr>
            <a:spLocks noChangeArrowheads="1"/>
          </p:cNvSpPr>
          <p:nvPr/>
        </p:nvSpPr>
        <p:spPr bwMode="auto">
          <a:xfrm>
            <a:off x="1520825" y="6015038"/>
            <a:ext cx="9156700" cy="519112"/>
          </a:xfrm>
          <a:prstGeom prst="rect">
            <a:avLst/>
          </a:prstGeom>
          <a:noFill/>
          <a:ln w="9525">
            <a:noFill/>
            <a:miter lim="800000"/>
            <a:headEnd/>
            <a:tailEnd/>
          </a:ln>
        </p:spPr>
        <p:txBody>
          <a:bodyPr wrap="none">
            <a:spAutoFit/>
          </a:bodyPr>
          <a:lstStyle/>
          <a:p>
            <a:r>
              <a:rPr lang="en-US" altLang="en-US" sz="2800" b="1">
                <a:solidFill>
                  <a:schemeClr val="folHlink"/>
                </a:solidFill>
                <a:latin typeface="Times" pitchFamily="18" charset="0"/>
              </a:rPr>
              <a:t>Pure compounds are made up of only one type of molecule!</a:t>
            </a:r>
          </a:p>
        </p:txBody>
      </p:sp>
      <p:pic>
        <p:nvPicPr>
          <p:cNvPr id="81926" name="Picture 7"/>
          <p:cNvPicPr>
            <a:picLocks noChangeAspect="1"/>
          </p:cNvPicPr>
          <p:nvPr/>
        </p:nvPicPr>
        <p:blipFill>
          <a:blip r:embed="rId2"/>
          <a:srcRect/>
          <a:stretch>
            <a:fillRect/>
          </a:stretch>
        </p:blipFill>
        <p:spPr bwMode="auto">
          <a:xfrm>
            <a:off x="2895600" y="315913"/>
            <a:ext cx="1217613" cy="981075"/>
          </a:xfrm>
          <a:prstGeom prst="rect">
            <a:avLst/>
          </a:prstGeom>
          <a:noFill/>
          <a:ln w="9525">
            <a:noFill/>
            <a:miter lim="800000"/>
            <a:headEnd/>
            <a:tailEnd/>
          </a:ln>
        </p:spPr>
      </p:pic>
      <p:pic>
        <p:nvPicPr>
          <p:cNvPr id="81927" name="Picture 8"/>
          <p:cNvPicPr>
            <a:picLocks noChangeAspect="1"/>
          </p:cNvPicPr>
          <p:nvPr/>
        </p:nvPicPr>
        <p:blipFill>
          <a:blip r:embed="rId3"/>
          <a:srcRect/>
          <a:stretch>
            <a:fillRect/>
          </a:stretch>
        </p:blipFill>
        <p:spPr bwMode="auto">
          <a:xfrm>
            <a:off x="8075613" y="381000"/>
            <a:ext cx="3581400" cy="5043488"/>
          </a:xfrm>
          <a:prstGeom prst="rect">
            <a:avLst/>
          </a:prstGeom>
          <a:noFill/>
          <a:ln w="9525">
            <a:noFill/>
            <a:miter lim="800000"/>
            <a:headEnd/>
            <a:tailEnd/>
          </a:ln>
        </p:spPr>
      </p:pic>
    </p:spTree>
  </p:cSld>
  <p:clrMapOvr>
    <a:masterClrMapping/>
  </p:clrMapOvr>
  <p:transition spd="slow">
    <p:split orient="vert"/>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ChangeArrowheads="1"/>
          </p:cNvSpPr>
          <p:nvPr>
            <p:ph type="title"/>
          </p:nvPr>
        </p:nvSpPr>
        <p:spPr>
          <a:xfrm>
            <a:off x="2209800" y="304800"/>
            <a:ext cx="7769225" cy="1143000"/>
          </a:xfrm>
        </p:spPr>
        <p:txBody>
          <a:bodyPr/>
          <a:lstStyle/>
          <a:p>
            <a:pPr eaLnBrk="1" hangingPunct="1"/>
            <a:r>
              <a:rPr lang="en-US" altLang="en-US"/>
              <a:t>4. Classification of Matter</a:t>
            </a:r>
          </a:p>
        </p:txBody>
      </p:sp>
      <p:sp>
        <p:nvSpPr>
          <p:cNvPr id="82946" name="Rectangle 5"/>
          <p:cNvSpPr>
            <a:spLocks noGrp="1" noChangeArrowheads="1"/>
          </p:cNvSpPr>
          <p:nvPr>
            <p:ph type="body" idx="1"/>
          </p:nvPr>
        </p:nvSpPr>
        <p:spPr/>
        <p:txBody>
          <a:bodyPr/>
          <a:lstStyle/>
          <a:p>
            <a:pPr eaLnBrk="1" hangingPunct="1">
              <a:buFontTx/>
              <a:buNone/>
            </a:pPr>
            <a:r>
              <a:rPr lang="en-US" altLang="en-US"/>
              <a:t> </a:t>
            </a:r>
          </a:p>
        </p:txBody>
      </p:sp>
      <p:sp>
        <p:nvSpPr>
          <p:cNvPr id="82947" name="Rectangle 6" descr="0113"/>
          <p:cNvSpPr>
            <a:spLocks noGrp="1" noChangeAspect="1" noChangeArrowheads="1"/>
          </p:cNvSpPr>
          <p:nvPr isPhoto="1"/>
        </p:nvSpPr>
        <p:spPr bwMode="auto">
          <a:xfrm>
            <a:off x="2362200" y="1241425"/>
            <a:ext cx="7388225" cy="5387975"/>
          </a:xfrm>
          <a:prstGeom prst="rect">
            <a:avLst/>
          </a:prstGeom>
          <a:blipFill dpi="0" rotWithShape="1">
            <a:blip r:embed="rId2"/>
            <a:srcRect/>
            <a:stretch>
              <a:fillRect/>
            </a:stretch>
          </a:blipFill>
          <a:ln w="9525">
            <a:noFill/>
            <a:miter lim="800000"/>
            <a:headEnd/>
            <a:tailEnd/>
          </a:ln>
        </p:spPr>
        <p:txBody>
          <a:bodyPr/>
          <a:lstStyle/>
          <a:p>
            <a:endParaRPr lang="en-US" altLang="en-US" sz="2400">
              <a:latin typeface="Times" pitchFamily="18" charset="0"/>
            </a:endParaRPr>
          </a:p>
        </p:txBody>
      </p:sp>
    </p:spTree>
  </p:cSld>
  <p:clrMapOvr>
    <a:masterClrMapping/>
  </p:clrMapOvr>
  <p:transition spd="slow">
    <p:split orient="vert"/>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4"/>
          <p:cNvSpPr>
            <a:spLocks noChangeArrowheads="1"/>
          </p:cNvSpPr>
          <p:nvPr/>
        </p:nvSpPr>
        <p:spPr bwMode="auto">
          <a:xfrm>
            <a:off x="2209800" y="304800"/>
            <a:ext cx="7769225" cy="9906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3. Properties of Matter</a:t>
            </a:r>
          </a:p>
        </p:txBody>
      </p:sp>
      <p:sp>
        <p:nvSpPr>
          <p:cNvPr id="83970" name="Rectangle 5"/>
          <p:cNvSpPr>
            <a:spLocks noChangeArrowheads="1"/>
          </p:cNvSpPr>
          <p:nvPr/>
        </p:nvSpPr>
        <p:spPr bwMode="auto">
          <a:xfrm>
            <a:off x="1978025" y="1219200"/>
            <a:ext cx="8232775" cy="4572000"/>
          </a:xfrm>
          <a:prstGeom prst="rect">
            <a:avLst/>
          </a:prstGeom>
          <a:noFill/>
          <a:ln w="9525">
            <a:noFill/>
            <a:miter lim="800000"/>
            <a:headEnd/>
            <a:tailEnd/>
          </a:ln>
        </p:spPr>
        <p:txBody>
          <a:bodyPr/>
          <a:lstStyle/>
          <a:p>
            <a:pPr marL="342900" indent="-342900">
              <a:spcBef>
                <a:spcPct val="20000"/>
              </a:spcBef>
              <a:buFont typeface="Arial" charset="0"/>
              <a:buChar char="•"/>
            </a:pPr>
            <a:r>
              <a:rPr lang="en-US" altLang="en-US" sz="2800">
                <a:latin typeface="Times" pitchFamily="18" charset="0"/>
              </a:rPr>
              <a:t>Every sample of matter can be classified and/or identified by its physical &amp; chemical properties</a:t>
            </a:r>
          </a:p>
          <a:p>
            <a:pPr marL="342900" indent="-342900">
              <a:spcBef>
                <a:spcPct val="20000"/>
              </a:spcBef>
            </a:pPr>
            <a:r>
              <a:rPr lang="en-US" altLang="en-US" sz="2800" b="1">
                <a:solidFill>
                  <a:schemeClr val="folHlink"/>
                </a:solidFill>
                <a:latin typeface="Times" pitchFamily="18" charset="0"/>
              </a:rPr>
              <a:t>a) </a:t>
            </a:r>
            <a:r>
              <a:rPr lang="en-US" altLang="en-US" sz="2800" b="1">
                <a:solidFill>
                  <a:srgbClr val="FF0000"/>
                </a:solidFill>
                <a:latin typeface="Times" pitchFamily="18" charset="0"/>
              </a:rPr>
              <a:t>Physical Properties</a:t>
            </a:r>
            <a:r>
              <a:rPr lang="en-US" altLang="en-US" sz="2800">
                <a:solidFill>
                  <a:srgbClr val="FF0000"/>
                </a:solidFill>
                <a:latin typeface="Times" pitchFamily="18" charset="0"/>
              </a:rPr>
              <a:t>: </a:t>
            </a:r>
            <a:r>
              <a:rPr lang="en-US" altLang="en-US" sz="2800">
                <a:latin typeface="Times" pitchFamily="18" charset="0"/>
              </a:rPr>
              <a:t>Properties that can be observed and measured without changing the chemical composition of a substance</a:t>
            </a:r>
            <a:endParaRPr lang="en-US" altLang="en-US" sz="1200">
              <a:latin typeface="Times" pitchFamily="18" charset="0"/>
            </a:endParaRPr>
          </a:p>
          <a:p>
            <a:pPr marL="1200150" lvl="2" indent="-285750">
              <a:spcBef>
                <a:spcPct val="20000"/>
              </a:spcBef>
              <a:buFontTx/>
              <a:buChar char="–"/>
            </a:pPr>
            <a:r>
              <a:rPr lang="en-US" altLang="en-US" sz="2400">
                <a:latin typeface="Times" pitchFamily="18" charset="0"/>
              </a:rPr>
              <a:t>Mass</a:t>
            </a:r>
          </a:p>
          <a:p>
            <a:pPr marL="1200150" lvl="2" indent="-285750">
              <a:spcBef>
                <a:spcPct val="20000"/>
              </a:spcBef>
              <a:buFontTx/>
              <a:buChar char="–"/>
            </a:pPr>
            <a:r>
              <a:rPr lang="en-US" altLang="en-US" sz="2400">
                <a:latin typeface="Times" pitchFamily="18" charset="0"/>
              </a:rPr>
              <a:t>Volume</a:t>
            </a:r>
          </a:p>
          <a:p>
            <a:pPr marL="1200150" lvl="2" indent="-285750">
              <a:spcBef>
                <a:spcPct val="20000"/>
              </a:spcBef>
              <a:buFontTx/>
              <a:buChar char="–"/>
            </a:pPr>
            <a:r>
              <a:rPr lang="en-US" altLang="en-US" sz="2400">
                <a:latin typeface="Times" pitchFamily="18" charset="0"/>
              </a:rPr>
              <a:t>Color</a:t>
            </a:r>
          </a:p>
          <a:p>
            <a:pPr marL="1200150" lvl="2" indent="-285750">
              <a:spcBef>
                <a:spcPct val="20000"/>
              </a:spcBef>
              <a:buFontTx/>
              <a:buChar char="–"/>
            </a:pPr>
            <a:r>
              <a:rPr lang="en-US" altLang="en-US" sz="2400">
                <a:latin typeface="Times" pitchFamily="18" charset="0"/>
              </a:rPr>
              <a:t>Physical state</a:t>
            </a:r>
          </a:p>
          <a:p>
            <a:pPr marL="1200150" lvl="2" indent="-285750">
              <a:spcBef>
                <a:spcPct val="20000"/>
              </a:spcBef>
              <a:buFontTx/>
              <a:buChar char="–"/>
            </a:pPr>
            <a:r>
              <a:rPr lang="en-US" altLang="en-US" sz="2400">
                <a:latin typeface="Times" pitchFamily="18" charset="0"/>
              </a:rPr>
              <a:t>Melting/Boiling point</a:t>
            </a:r>
          </a:p>
          <a:p>
            <a:pPr marL="1200150" lvl="2" indent="-285750">
              <a:spcBef>
                <a:spcPct val="20000"/>
              </a:spcBef>
              <a:buFontTx/>
              <a:buChar char="–"/>
            </a:pPr>
            <a:r>
              <a:rPr lang="en-US" altLang="en-US" sz="2400">
                <a:latin typeface="Times" pitchFamily="18" charset="0"/>
              </a:rPr>
              <a:t>Temperature</a:t>
            </a:r>
          </a:p>
          <a:p>
            <a:pPr marL="1200150" lvl="2" indent="-285750">
              <a:spcBef>
                <a:spcPct val="20000"/>
              </a:spcBef>
              <a:buFontTx/>
              <a:buChar char="–"/>
            </a:pPr>
            <a:r>
              <a:rPr lang="en-US" altLang="en-US" sz="2400">
                <a:latin typeface="Times" pitchFamily="18" charset="0"/>
              </a:rPr>
              <a:t>Density</a:t>
            </a:r>
          </a:p>
        </p:txBody>
      </p:sp>
      <p:sp>
        <p:nvSpPr>
          <p:cNvPr id="83971" name="Rectangle 13" descr="01p19c"/>
          <p:cNvSpPr>
            <a:spLocks noGrp="1" noChangeAspect="1" noChangeArrowheads="1"/>
          </p:cNvSpPr>
          <p:nvPr isPhoto="1"/>
        </p:nvSpPr>
        <p:spPr bwMode="auto">
          <a:xfrm>
            <a:off x="9979025" y="2819400"/>
            <a:ext cx="2192338" cy="4191000"/>
          </a:xfrm>
          <a:prstGeom prst="rect">
            <a:avLst/>
          </a:prstGeom>
          <a:blipFill dpi="0" rotWithShape="1">
            <a:blip r:embed="rId2"/>
            <a:srcRect/>
            <a:stretch>
              <a:fillRect/>
            </a:stretch>
          </a:blipFill>
          <a:ln w="9525">
            <a:noFill/>
            <a:miter lim="800000"/>
            <a:headEnd/>
            <a:tailEnd/>
          </a:ln>
        </p:spPr>
        <p:txBody>
          <a:bodyPr/>
          <a:lstStyle/>
          <a:p>
            <a:endParaRPr lang="en-US" altLang="en-US" sz="2400">
              <a:latin typeface="Times" pitchFamily="18" charset="0"/>
            </a:endParaRPr>
          </a:p>
        </p:txBody>
      </p:sp>
    </p:spTree>
  </p:cSld>
  <p:clrMapOvr>
    <a:masterClrMapping/>
  </p:clrMapOvr>
  <p:transition spd="slow">
    <p:split orient="vert"/>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p:nvPr>
        </p:nvSpPr>
        <p:spPr/>
        <p:txBody>
          <a:bodyPr/>
          <a:lstStyle/>
          <a:p>
            <a:pPr eaLnBrk="1" hangingPunct="1"/>
            <a:r>
              <a:rPr lang="en-US" sz="6000"/>
              <a:t>Mass</a:t>
            </a:r>
          </a:p>
        </p:txBody>
      </p:sp>
      <p:sp>
        <p:nvSpPr>
          <p:cNvPr id="84994" name="Content Placeholder 2"/>
          <p:cNvSpPr>
            <a:spLocks noGrp="1"/>
          </p:cNvSpPr>
          <p:nvPr>
            <p:ph idx="1"/>
          </p:nvPr>
        </p:nvSpPr>
        <p:spPr/>
        <p:txBody>
          <a:bodyPr/>
          <a:lstStyle/>
          <a:p>
            <a:pPr eaLnBrk="1" hangingPunct="1"/>
            <a:r>
              <a:rPr lang="en-US" sz="3200"/>
              <a:t>The most general property of matter, and can be measured in units of grams or kilograms on various types of balance scales</a:t>
            </a:r>
          </a:p>
          <a:p>
            <a:pPr eaLnBrk="1" hangingPunct="1"/>
            <a:r>
              <a:rPr lang="en-US" sz="3200" b="1"/>
              <a:t>It is the amount of matter in an object</a:t>
            </a:r>
          </a:p>
          <a:p>
            <a:pPr eaLnBrk="1" hangingPunct="1"/>
            <a:r>
              <a:rPr lang="en-US" sz="3200"/>
              <a:t>Mass is also the measure of inertia of an object</a:t>
            </a:r>
          </a:p>
          <a:p>
            <a:pPr eaLnBrk="1" hangingPunct="1"/>
            <a:r>
              <a:rPr lang="en-US" sz="3200" b="1" i="1">
                <a:solidFill>
                  <a:srgbClr val="FF0000"/>
                </a:solidFill>
              </a:rPr>
              <a:t>Inertia</a:t>
            </a:r>
            <a:r>
              <a:rPr lang="en-US" sz="3200" b="1">
                <a:solidFill>
                  <a:srgbClr val="FF0000"/>
                </a:solidFill>
              </a:rPr>
              <a:t> </a:t>
            </a:r>
            <a:r>
              <a:rPr lang="en-US" sz="3200"/>
              <a:t>is the resistance of an object to change in its motion</a:t>
            </a:r>
          </a:p>
          <a:p>
            <a:pPr eaLnBrk="1" hangingPunct="1"/>
            <a:r>
              <a:rPr lang="en-US" sz="3200">
                <a:solidFill>
                  <a:srgbClr val="FF0000"/>
                </a:solidFill>
              </a:rPr>
              <a:t>The more mass…..the more inertia </a:t>
            </a:r>
          </a:p>
        </p:txBody>
      </p:sp>
    </p:spTree>
  </p:cSld>
  <p:clrMapOvr>
    <a:masterClrMapping/>
  </p:clrMapOvr>
  <p:transition spd="slow">
    <p:split orient="vert"/>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Title 1"/>
          <p:cNvSpPr>
            <a:spLocks noGrp="1"/>
          </p:cNvSpPr>
          <p:nvPr>
            <p:ph type="title"/>
          </p:nvPr>
        </p:nvSpPr>
        <p:spPr>
          <a:xfrm>
            <a:off x="1520825" y="533400"/>
            <a:ext cx="9147175" cy="1144588"/>
          </a:xfrm>
        </p:spPr>
        <p:txBody>
          <a:bodyPr/>
          <a:lstStyle/>
          <a:p>
            <a:pPr eaLnBrk="1" hangingPunct="1"/>
            <a:r>
              <a:rPr lang="en-US" sz="5400"/>
              <a:t>Weight</a:t>
            </a:r>
            <a:br>
              <a:rPr lang="en-US" sz="5400"/>
            </a:br>
            <a:endParaRPr lang="en-US" sz="5400"/>
          </a:p>
        </p:txBody>
      </p:sp>
      <p:sp>
        <p:nvSpPr>
          <p:cNvPr id="86018" name="Content Placeholder 2"/>
          <p:cNvSpPr>
            <a:spLocks noGrp="1"/>
          </p:cNvSpPr>
          <p:nvPr>
            <p:ph idx="1"/>
          </p:nvPr>
        </p:nvSpPr>
        <p:spPr>
          <a:xfrm>
            <a:off x="1520825" y="1677988"/>
            <a:ext cx="9147175" cy="4494212"/>
          </a:xfrm>
        </p:spPr>
        <p:txBody>
          <a:bodyPr/>
          <a:lstStyle/>
          <a:p>
            <a:pPr eaLnBrk="1" hangingPunct="1"/>
            <a:r>
              <a:rPr lang="en-US" sz="2800"/>
              <a:t>An object has weight because it has mass</a:t>
            </a:r>
          </a:p>
          <a:p>
            <a:pPr eaLnBrk="1" hangingPunct="1"/>
            <a:r>
              <a:rPr lang="en-US" sz="2800"/>
              <a:t>Weight is the measure of the earths gravitational attraction for matter ( 9.8m/sec/sec)</a:t>
            </a:r>
          </a:p>
          <a:p>
            <a:pPr eaLnBrk="1" hangingPunct="1"/>
            <a:r>
              <a:rPr lang="en-US" sz="2800"/>
              <a:t>All objects exert gravitational attraction on other objects</a:t>
            </a:r>
          </a:p>
          <a:p>
            <a:pPr eaLnBrk="1" hangingPunct="1"/>
            <a:r>
              <a:rPr lang="en-US" sz="2800"/>
              <a:t>The earths gravity is great because the earth has a large mass</a:t>
            </a:r>
          </a:p>
          <a:p>
            <a:pPr eaLnBrk="1" hangingPunct="1"/>
            <a:r>
              <a:rPr lang="en-US" sz="2800"/>
              <a:t>The pull of gravity on an object determines the objects weight</a:t>
            </a:r>
          </a:p>
          <a:p>
            <a:pPr eaLnBrk="1" hangingPunct="1"/>
            <a:r>
              <a:rPr lang="en-US" sz="2800"/>
              <a:t>The metric unit of weight is the newton (N) </a:t>
            </a:r>
          </a:p>
        </p:txBody>
      </p:sp>
    </p:spTree>
  </p:cSld>
  <p:clrMapOvr>
    <a:masterClrMapping/>
  </p:clrMapOvr>
  <p:transition spd="slow">
    <p:split orient="vert"/>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p:nvPr>
        </p:nvSpPr>
        <p:spPr/>
        <p:txBody>
          <a:bodyPr/>
          <a:lstStyle/>
          <a:p>
            <a:pPr eaLnBrk="1" hangingPunct="1"/>
            <a:r>
              <a:rPr lang="en-US"/>
              <a:t>Difference between weight and mass</a:t>
            </a:r>
          </a:p>
        </p:txBody>
      </p:sp>
      <p:sp>
        <p:nvSpPr>
          <p:cNvPr id="87042" name="Content Placeholder 2"/>
          <p:cNvSpPr>
            <a:spLocks noGrp="1"/>
          </p:cNvSpPr>
          <p:nvPr>
            <p:ph idx="1"/>
          </p:nvPr>
        </p:nvSpPr>
        <p:spPr/>
        <p:txBody>
          <a:bodyPr/>
          <a:lstStyle/>
          <a:p>
            <a:pPr eaLnBrk="1" hangingPunct="1"/>
            <a:r>
              <a:rPr lang="en-US" sz="3200"/>
              <a:t>Weight changes as the gravitational pull changes</a:t>
            </a:r>
          </a:p>
          <a:p>
            <a:pPr eaLnBrk="1" hangingPunct="1"/>
            <a:r>
              <a:rPr lang="en-US" sz="3200"/>
              <a:t>Example earth verses the moon</a:t>
            </a:r>
          </a:p>
          <a:p>
            <a:pPr eaLnBrk="1" hangingPunct="1"/>
            <a:r>
              <a:rPr lang="en-US" sz="3200"/>
              <a:t>Mass is constant and does not change ( unless one diets</a:t>
            </a:r>
            <a:r>
              <a:rPr lang="en-US" sz="4000"/>
              <a:t>) </a:t>
            </a:r>
          </a:p>
        </p:txBody>
      </p:sp>
      <p:pic>
        <p:nvPicPr>
          <p:cNvPr id="87043" name="Picture 3"/>
          <p:cNvPicPr>
            <a:picLocks noChangeAspect="1"/>
          </p:cNvPicPr>
          <p:nvPr/>
        </p:nvPicPr>
        <p:blipFill>
          <a:blip r:embed="rId2"/>
          <a:srcRect/>
          <a:stretch>
            <a:fillRect/>
          </a:stretch>
        </p:blipFill>
        <p:spPr bwMode="auto">
          <a:xfrm>
            <a:off x="3351213" y="3962400"/>
            <a:ext cx="5410200" cy="3062288"/>
          </a:xfrm>
          <a:prstGeom prst="rect">
            <a:avLst/>
          </a:prstGeom>
          <a:noFill/>
          <a:ln w="9525">
            <a:noFill/>
            <a:miter lim="800000"/>
            <a:headEnd/>
            <a:tailEnd/>
          </a:ln>
        </p:spPr>
      </p:pic>
    </p:spTree>
  </p:cSld>
  <p:clrMapOvr>
    <a:masterClrMapping/>
  </p:clrMapOvr>
  <p:transition spd="slow">
    <p:split orient="vert"/>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Title 1"/>
          <p:cNvSpPr>
            <a:spLocks noGrp="1"/>
          </p:cNvSpPr>
          <p:nvPr>
            <p:ph type="title"/>
          </p:nvPr>
        </p:nvSpPr>
        <p:spPr/>
        <p:txBody>
          <a:bodyPr/>
          <a:lstStyle/>
          <a:p>
            <a:pPr eaLnBrk="1" hangingPunct="1"/>
            <a:r>
              <a:rPr lang="en-US"/>
              <a:t>Volume</a:t>
            </a:r>
          </a:p>
        </p:txBody>
      </p:sp>
      <p:sp>
        <p:nvSpPr>
          <p:cNvPr id="88066" name="Content Placeholder 2"/>
          <p:cNvSpPr>
            <a:spLocks noGrp="1"/>
          </p:cNvSpPr>
          <p:nvPr>
            <p:ph idx="1"/>
          </p:nvPr>
        </p:nvSpPr>
        <p:spPr/>
        <p:txBody>
          <a:bodyPr/>
          <a:lstStyle/>
          <a:p>
            <a:pPr eaLnBrk="1" hangingPunct="1"/>
            <a:r>
              <a:rPr lang="en-US" sz="3200"/>
              <a:t>The amount of space an object takes up</a:t>
            </a:r>
          </a:p>
          <a:p>
            <a:pPr eaLnBrk="1" hangingPunct="1"/>
            <a:r>
              <a:rPr lang="en-US" sz="3200"/>
              <a:t>It is measured in liters, milliliters and cubic centimeters</a:t>
            </a:r>
          </a:p>
        </p:txBody>
      </p:sp>
      <p:pic>
        <p:nvPicPr>
          <p:cNvPr id="88067" name="Picture 3"/>
          <p:cNvPicPr>
            <a:picLocks noChangeAspect="1"/>
          </p:cNvPicPr>
          <p:nvPr/>
        </p:nvPicPr>
        <p:blipFill>
          <a:blip r:embed="rId2"/>
          <a:srcRect/>
          <a:stretch>
            <a:fillRect/>
          </a:stretch>
        </p:blipFill>
        <p:spPr bwMode="auto">
          <a:xfrm>
            <a:off x="8745538" y="3392488"/>
            <a:ext cx="3429000" cy="3460750"/>
          </a:xfrm>
          <a:prstGeom prst="rect">
            <a:avLst/>
          </a:prstGeom>
          <a:noFill/>
          <a:ln w="9525">
            <a:noFill/>
            <a:miter lim="800000"/>
            <a:headEnd/>
            <a:tailEnd/>
          </a:ln>
        </p:spPr>
      </p:pic>
    </p:spTree>
  </p:cSld>
  <p:clrMapOvr>
    <a:masterClrMapping/>
  </p:clrMapOvr>
  <p:transition spd="slow">
    <p:split orient="vert"/>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4"/>
          <p:cNvSpPr>
            <a:spLocks noChangeArrowheads="1"/>
          </p:cNvSpPr>
          <p:nvPr/>
        </p:nvSpPr>
        <p:spPr bwMode="auto">
          <a:xfrm>
            <a:off x="2209800" y="609600"/>
            <a:ext cx="7769225" cy="11430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 Temperature (K, C &amp; F)</a:t>
            </a:r>
          </a:p>
        </p:txBody>
      </p:sp>
      <p:sp>
        <p:nvSpPr>
          <p:cNvPr id="89090" name="Rectangle 5"/>
          <p:cNvSpPr>
            <a:spLocks noChangeArrowheads="1"/>
          </p:cNvSpPr>
          <p:nvPr/>
        </p:nvSpPr>
        <p:spPr bwMode="auto">
          <a:xfrm>
            <a:off x="2209800" y="1981200"/>
            <a:ext cx="7769225" cy="4648200"/>
          </a:xfrm>
          <a:prstGeom prst="rect">
            <a:avLst/>
          </a:prstGeom>
          <a:noFill/>
          <a:ln w="9525">
            <a:noFill/>
            <a:miter lim="800000"/>
            <a:headEnd/>
            <a:tailEnd/>
          </a:ln>
        </p:spPr>
        <p:txBody>
          <a:bodyPr/>
          <a:lstStyle/>
          <a:p>
            <a:pPr marL="342900" indent="-342900">
              <a:spcBef>
                <a:spcPct val="20000"/>
              </a:spcBef>
              <a:buFontTx/>
              <a:buChar char="•"/>
            </a:pPr>
            <a:r>
              <a:rPr lang="en-US" altLang="en-US" sz="2800">
                <a:solidFill>
                  <a:srgbClr val="FF0000"/>
                </a:solidFill>
                <a:latin typeface="Times" pitchFamily="18" charset="0"/>
              </a:rPr>
              <a:t>Temperature is the physical property of matter that determines whether on object can heat another</a:t>
            </a:r>
            <a:r>
              <a:rPr lang="en-US" altLang="en-US" sz="2800">
                <a:latin typeface="Times" pitchFamily="18" charset="0"/>
              </a:rPr>
              <a:t>.</a:t>
            </a:r>
          </a:p>
          <a:p>
            <a:pPr marL="342900" indent="-342900">
              <a:spcBef>
                <a:spcPct val="20000"/>
              </a:spcBef>
              <a:buFontTx/>
              <a:buChar char="•"/>
            </a:pPr>
            <a:r>
              <a:rPr lang="en-US" altLang="en-US" sz="2800">
                <a:solidFill>
                  <a:srgbClr val="FF0000"/>
                </a:solidFill>
                <a:latin typeface="Times" pitchFamily="18" charset="0"/>
              </a:rPr>
              <a:t>It is a measure of the motion of the particles </a:t>
            </a:r>
          </a:p>
          <a:p>
            <a:pPr marL="342900" indent="-342900">
              <a:spcBef>
                <a:spcPct val="20000"/>
              </a:spcBef>
              <a:buFontTx/>
              <a:buChar char="•"/>
            </a:pPr>
            <a:r>
              <a:rPr lang="en-US" altLang="en-US" sz="2800">
                <a:latin typeface="Times" pitchFamily="18" charset="0"/>
              </a:rPr>
              <a:t>There are three common units of temperature:</a:t>
            </a:r>
          </a:p>
          <a:p>
            <a:pPr marL="342900" indent="-342900">
              <a:spcBef>
                <a:spcPct val="20000"/>
              </a:spcBef>
              <a:buFontTx/>
              <a:buChar char="•"/>
            </a:pPr>
            <a:endParaRPr lang="en-US" altLang="en-US" sz="2800">
              <a:latin typeface="Times" pitchFamily="18" charset="0"/>
            </a:endParaRPr>
          </a:p>
          <a:p>
            <a:pPr marL="342900" indent="-342900">
              <a:spcBef>
                <a:spcPct val="20000"/>
              </a:spcBef>
            </a:pPr>
            <a:r>
              <a:rPr lang="en-US" altLang="en-US" sz="2800" b="1">
                <a:solidFill>
                  <a:srgbClr val="FF0000"/>
                </a:solidFill>
                <a:latin typeface="Times" pitchFamily="18" charset="0"/>
              </a:rPr>
              <a:t>Kelvin</a:t>
            </a:r>
            <a:r>
              <a:rPr lang="en-US" altLang="en-US" sz="2800">
                <a:solidFill>
                  <a:schemeClr val="folHlink"/>
                </a:solidFill>
                <a:latin typeface="Times" pitchFamily="18" charset="0"/>
              </a:rPr>
              <a:t>:</a:t>
            </a:r>
            <a:r>
              <a:rPr lang="en-US" altLang="en-US" sz="2800">
                <a:latin typeface="Times" pitchFamily="18" charset="0"/>
              </a:rPr>
              <a:t> SI base unit; based on absolute temperature scale </a:t>
            </a:r>
            <a:r>
              <a:rPr lang="en-US" altLang="en-US" sz="2800">
                <a:solidFill>
                  <a:srgbClr val="FF0000"/>
                </a:solidFill>
                <a:latin typeface="Times" pitchFamily="18" charset="0"/>
              </a:rPr>
              <a:t>(K = 273 + °C)</a:t>
            </a:r>
          </a:p>
          <a:p>
            <a:pPr marL="342900" indent="-342900">
              <a:spcBef>
                <a:spcPct val="20000"/>
              </a:spcBef>
            </a:pPr>
            <a:r>
              <a:rPr lang="en-US" altLang="en-US" sz="2800" b="1">
                <a:solidFill>
                  <a:srgbClr val="FF0000"/>
                </a:solidFill>
                <a:latin typeface="Times" pitchFamily="18" charset="0"/>
              </a:rPr>
              <a:t>Celsius</a:t>
            </a:r>
            <a:r>
              <a:rPr lang="en-US" altLang="en-US" sz="2800">
                <a:solidFill>
                  <a:schemeClr val="folHlink"/>
                </a:solidFill>
                <a:latin typeface="Times" pitchFamily="18" charset="0"/>
              </a:rPr>
              <a:t>:</a:t>
            </a:r>
            <a:r>
              <a:rPr lang="en-US" altLang="en-US" sz="2800">
                <a:latin typeface="Times" pitchFamily="18" charset="0"/>
              </a:rPr>
              <a:t> commonly used in scientific community</a:t>
            </a:r>
          </a:p>
          <a:p>
            <a:pPr marL="342900" indent="-342900">
              <a:spcBef>
                <a:spcPct val="20000"/>
              </a:spcBef>
            </a:pPr>
            <a:r>
              <a:rPr lang="en-US" altLang="en-US" sz="2800">
                <a:solidFill>
                  <a:srgbClr val="FF0000"/>
                </a:solidFill>
                <a:latin typeface="Times" pitchFamily="18" charset="0"/>
              </a:rPr>
              <a:t>Fahrenheit:</a:t>
            </a:r>
            <a:r>
              <a:rPr lang="en-US" altLang="en-US" sz="2800">
                <a:latin typeface="Times" pitchFamily="18" charset="0"/>
              </a:rPr>
              <a:t> common temperature scale in the United States (not used in science)</a:t>
            </a:r>
          </a:p>
        </p:txBody>
      </p:sp>
    </p:spTree>
  </p:cSld>
  <p:clrMapOvr>
    <a:masterClrMapping/>
  </p:clrMapOvr>
  <p:transition spd="slow">
    <p:split orient="vert"/>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4" descr="01_23"/>
          <p:cNvPicPr>
            <a:picLocks noChangeAspect="1" noChangeArrowheads="1"/>
          </p:cNvPicPr>
          <p:nvPr/>
        </p:nvPicPr>
        <p:blipFill>
          <a:blip r:embed="rId2"/>
          <a:srcRect/>
          <a:stretch>
            <a:fillRect/>
          </a:stretch>
        </p:blipFill>
        <p:spPr bwMode="auto">
          <a:xfrm>
            <a:off x="2133600" y="347663"/>
            <a:ext cx="4951413" cy="6053137"/>
          </a:xfrm>
          <a:prstGeom prst="rect">
            <a:avLst/>
          </a:prstGeom>
          <a:noFill/>
          <a:ln w="9525">
            <a:noFill/>
            <a:miter lim="800000"/>
            <a:headEnd/>
            <a:tailEnd/>
          </a:ln>
        </p:spPr>
      </p:pic>
      <p:sp>
        <p:nvSpPr>
          <p:cNvPr id="90114" name="Text Box 5"/>
          <p:cNvSpPr txBox="1">
            <a:spLocks noChangeArrowheads="1"/>
          </p:cNvSpPr>
          <p:nvPr/>
        </p:nvSpPr>
        <p:spPr bwMode="auto">
          <a:xfrm>
            <a:off x="7618413" y="1519238"/>
            <a:ext cx="2536825" cy="1187450"/>
          </a:xfrm>
          <a:prstGeom prst="rect">
            <a:avLst/>
          </a:prstGeom>
          <a:noFill/>
          <a:ln w="9525">
            <a:noFill/>
            <a:miter lim="800000"/>
            <a:headEnd/>
            <a:tailEnd/>
          </a:ln>
        </p:spPr>
        <p:txBody>
          <a:bodyPr wrap="none">
            <a:spAutoFit/>
          </a:bodyPr>
          <a:lstStyle/>
          <a:p>
            <a:r>
              <a:rPr lang="en-US" altLang="en-US" sz="2400" b="1">
                <a:latin typeface="Times" pitchFamily="18" charset="0"/>
              </a:rPr>
              <a:t>25 °C  =  _____ K</a:t>
            </a:r>
          </a:p>
          <a:p>
            <a:endParaRPr lang="en-US" altLang="en-US" sz="2400" b="1">
              <a:latin typeface="Times" pitchFamily="18" charset="0"/>
            </a:endParaRPr>
          </a:p>
          <a:p>
            <a:r>
              <a:rPr lang="en-US" altLang="en-US" sz="2400" b="1">
                <a:latin typeface="Times" pitchFamily="18" charset="0"/>
              </a:rPr>
              <a:t>350 K =  _____ °C</a:t>
            </a:r>
          </a:p>
        </p:txBody>
      </p:sp>
    </p:spTree>
  </p:cSld>
  <p:clrMapOvr>
    <a:masterClrMapping/>
  </p:clrMapOvr>
  <p:transition spd="slow">
    <p:split orient="vert"/>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7" name="Picture 6" descr="01_23"/>
          <p:cNvPicPr>
            <a:picLocks noChangeAspect="1" noChangeArrowheads="1"/>
          </p:cNvPicPr>
          <p:nvPr/>
        </p:nvPicPr>
        <p:blipFill>
          <a:blip r:embed="rId2"/>
          <a:srcRect/>
          <a:stretch>
            <a:fillRect/>
          </a:stretch>
        </p:blipFill>
        <p:spPr bwMode="auto">
          <a:xfrm>
            <a:off x="2133600" y="347663"/>
            <a:ext cx="4951413" cy="6053137"/>
          </a:xfrm>
          <a:prstGeom prst="rect">
            <a:avLst/>
          </a:prstGeom>
          <a:noFill/>
          <a:ln w="9525">
            <a:noFill/>
            <a:miter lim="800000"/>
            <a:headEnd/>
            <a:tailEnd/>
          </a:ln>
        </p:spPr>
      </p:pic>
      <p:sp>
        <p:nvSpPr>
          <p:cNvPr id="91138" name="Text Box 7"/>
          <p:cNvSpPr txBox="1">
            <a:spLocks noChangeArrowheads="1"/>
          </p:cNvSpPr>
          <p:nvPr/>
        </p:nvSpPr>
        <p:spPr bwMode="auto">
          <a:xfrm>
            <a:off x="7618413" y="1519238"/>
            <a:ext cx="2536825" cy="1187450"/>
          </a:xfrm>
          <a:prstGeom prst="rect">
            <a:avLst/>
          </a:prstGeom>
          <a:noFill/>
          <a:ln w="9525">
            <a:noFill/>
            <a:miter lim="800000"/>
            <a:headEnd/>
            <a:tailEnd/>
          </a:ln>
        </p:spPr>
        <p:txBody>
          <a:bodyPr wrap="none">
            <a:spAutoFit/>
          </a:bodyPr>
          <a:lstStyle/>
          <a:p>
            <a:r>
              <a:rPr lang="en-US" altLang="en-US" sz="2400" b="1">
                <a:latin typeface="Times" pitchFamily="18" charset="0"/>
              </a:rPr>
              <a:t>25 °C  =  _____ K</a:t>
            </a:r>
          </a:p>
          <a:p>
            <a:endParaRPr lang="en-US" altLang="en-US" sz="2400" b="1">
              <a:latin typeface="Times" pitchFamily="18" charset="0"/>
            </a:endParaRPr>
          </a:p>
          <a:p>
            <a:r>
              <a:rPr lang="en-US" altLang="en-US" sz="2400" b="1">
                <a:latin typeface="Times" pitchFamily="18" charset="0"/>
              </a:rPr>
              <a:t>350 K =  _____ °C</a:t>
            </a:r>
          </a:p>
        </p:txBody>
      </p:sp>
      <p:sp>
        <p:nvSpPr>
          <p:cNvPr id="91139" name="Text Box 8"/>
          <p:cNvSpPr txBox="1">
            <a:spLocks noChangeArrowheads="1"/>
          </p:cNvSpPr>
          <p:nvPr/>
        </p:nvSpPr>
        <p:spPr bwMode="auto">
          <a:xfrm>
            <a:off x="8958263" y="1524000"/>
            <a:ext cx="639762" cy="457200"/>
          </a:xfrm>
          <a:prstGeom prst="rect">
            <a:avLst/>
          </a:prstGeom>
          <a:noFill/>
          <a:ln w="9525">
            <a:noFill/>
            <a:miter lim="800000"/>
            <a:headEnd/>
            <a:tailEnd/>
          </a:ln>
        </p:spPr>
        <p:txBody>
          <a:bodyPr wrap="none">
            <a:spAutoFit/>
          </a:bodyPr>
          <a:lstStyle/>
          <a:p>
            <a:r>
              <a:rPr lang="en-US" altLang="en-US" sz="2400" b="1">
                <a:latin typeface="Times" pitchFamily="18" charset="0"/>
              </a:rPr>
              <a:t>298</a:t>
            </a:r>
          </a:p>
        </p:txBody>
      </p:sp>
      <p:sp>
        <p:nvSpPr>
          <p:cNvPr id="91140" name="Text Box 9"/>
          <p:cNvSpPr txBox="1">
            <a:spLocks noChangeArrowheads="1"/>
          </p:cNvSpPr>
          <p:nvPr/>
        </p:nvSpPr>
        <p:spPr bwMode="auto">
          <a:xfrm>
            <a:off x="9034463" y="2209800"/>
            <a:ext cx="487362" cy="457200"/>
          </a:xfrm>
          <a:prstGeom prst="rect">
            <a:avLst/>
          </a:prstGeom>
          <a:noFill/>
          <a:ln w="9525">
            <a:noFill/>
            <a:miter lim="800000"/>
            <a:headEnd/>
            <a:tailEnd/>
          </a:ln>
        </p:spPr>
        <p:txBody>
          <a:bodyPr wrap="none">
            <a:spAutoFit/>
          </a:bodyPr>
          <a:lstStyle/>
          <a:p>
            <a:r>
              <a:rPr lang="en-US" altLang="en-US" sz="2400" b="1">
                <a:latin typeface="Times" pitchFamily="18" charset="0"/>
              </a:rPr>
              <a:t>77</a:t>
            </a:r>
          </a:p>
        </p:txBody>
      </p:sp>
    </p:spTree>
  </p:cSld>
  <p:clrMapOvr>
    <a:masterClrMapping/>
  </p:clrMapOvr>
  <p:transition spd="slow">
    <p:split orient="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noChangeArrowheads="1"/>
          </p:cNvSpPr>
          <p:nvPr>
            <p:ph type="title"/>
          </p:nvPr>
        </p:nvSpPr>
        <p:spPr>
          <a:xfrm>
            <a:off x="1320800" y="533400"/>
            <a:ext cx="9547225" cy="1143000"/>
          </a:xfrm>
        </p:spPr>
        <p:txBody>
          <a:bodyPr/>
          <a:lstStyle/>
          <a:p>
            <a:pPr eaLnBrk="1" hangingPunct="1"/>
            <a:r>
              <a:rPr lang="en-US" sz="4800">
                <a:solidFill>
                  <a:srgbClr val="FF9933"/>
                </a:solidFill>
                <a:latin typeface="Comic Sans MS" pitchFamily="66" charset="0"/>
              </a:rPr>
              <a:t>Branches of Chemistry</a:t>
            </a:r>
          </a:p>
        </p:txBody>
      </p:sp>
      <p:sp>
        <p:nvSpPr>
          <p:cNvPr id="173059" name="Rectangle 3"/>
          <p:cNvSpPr>
            <a:spLocks noGrp="1" noChangeArrowheads="1"/>
          </p:cNvSpPr>
          <p:nvPr>
            <p:ph type="body" idx="1"/>
          </p:nvPr>
        </p:nvSpPr>
        <p:spPr>
          <a:xfrm>
            <a:off x="1320800" y="2590800"/>
            <a:ext cx="9547225" cy="2895600"/>
          </a:xfrm>
        </p:spPr>
        <p:txBody>
          <a:bodyPr/>
          <a:lstStyle/>
          <a:p>
            <a:pPr eaLnBrk="1" hangingPunct="1">
              <a:defRPr/>
            </a:pPr>
            <a:r>
              <a:rPr lang="en-US" sz="3600">
                <a:solidFill>
                  <a:srgbClr val="FCFEB9"/>
                </a:solidFill>
                <a:effectLst>
                  <a:outerShdw blurRad="38100" dist="38100" dir="2700000" algn="tl">
                    <a:srgbClr val="000000"/>
                  </a:outerShdw>
                </a:effectLst>
              </a:rPr>
              <a:t>Many major areas of study for specialization</a:t>
            </a:r>
          </a:p>
          <a:p>
            <a:pPr eaLnBrk="1" hangingPunct="1">
              <a:defRPr/>
            </a:pPr>
            <a:r>
              <a:rPr lang="en-US" sz="3600">
                <a:solidFill>
                  <a:srgbClr val="FCFEB9"/>
                </a:solidFill>
                <a:effectLst>
                  <a:outerShdw blurRad="38100" dist="38100" dir="2700000" algn="tl">
                    <a:srgbClr val="000000"/>
                  </a:outerShdw>
                </a:effectLst>
              </a:rPr>
              <a:t>Several career opportunities</a:t>
            </a:r>
          </a:p>
          <a:p>
            <a:pPr eaLnBrk="1" hangingPunct="1">
              <a:defRPr/>
            </a:pPr>
            <a:r>
              <a:rPr lang="en-US" sz="3600">
                <a:solidFill>
                  <a:srgbClr val="FCFEB9"/>
                </a:solidFill>
                <a:effectLst>
                  <a:outerShdw blurRad="38100" dist="38100" dir="2700000" algn="tl">
                    <a:srgbClr val="000000"/>
                  </a:outerShdw>
                </a:effectLst>
              </a:rPr>
              <a:t>Also used in many other jobs</a:t>
            </a:r>
          </a:p>
          <a:p>
            <a:pPr eaLnBrk="1" hangingPunct="1">
              <a:defRPr/>
            </a:pPr>
            <a:endParaRPr lang="en-US">
              <a:solidFill>
                <a:srgbClr val="00279F"/>
              </a:solidFill>
              <a:effectLst>
                <a:outerShdw blurRad="38100" dist="38100" dir="2700000" algn="tl">
                  <a:srgbClr val="000000"/>
                </a:outerShdw>
              </a:effectLst>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4"/>
          <p:cNvSpPr>
            <a:spLocks noChangeArrowheads="1"/>
          </p:cNvSpPr>
          <p:nvPr/>
        </p:nvSpPr>
        <p:spPr bwMode="auto">
          <a:xfrm>
            <a:off x="2209800" y="609600"/>
            <a:ext cx="7769225" cy="11430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 Density</a:t>
            </a:r>
          </a:p>
        </p:txBody>
      </p:sp>
      <p:sp>
        <p:nvSpPr>
          <p:cNvPr id="92162" name="Rectangle 5"/>
          <p:cNvSpPr>
            <a:spLocks noChangeArrowheads="1"/>
          </p:cNvSpPr>
          <p:nvPr/>
        </p:nvSpPr>
        <p:spPr bwMode="auto">
          <a:xfrm>
            <a:off x="1825625" y="1981200"/>
            <a:ext cx="5945188" cy="4114800"/>
          </a:xfrm>
          <a:prstGeom prst="rect">
            <a:avLst/>
          </a:prstGeom>
          <a:noFill/>
          <a:ln w="9525">
            <a:noFill/>
            <a:miter lim="800000"/>
            <a:headEnd/>
            <a:tailEnd/>
          </a:ln>
        </p:spPr>
        <p:txBody>
          <a:bodyPr/>
          <a:lstStyle/>
          <a:p>
            <a:pPr marL="342900" indent="-342900">
              <a:spcBef>
                <a:spcPct val="20000"/>
              </a:spcBef>
            </a:pPr>
            <a:r>
              <a:rPr lang="en-US" altLang="en-US" sz="2800">
                <a:latin typeface="Times" pitchFamily="18" charset="0"/>
              </a:rPr>
              <a:t>The </a:t>
            </a:r>
            <a:r>
              <a:rPr lang="en-US" altLang="en-US" sz="2800" b="1">
                <a:solidFill>
                  <a:srgbClr val="FF0000"/>
                </a:solidFill>
                <a:latin typeface="Times" pitchFamily="18" charset="0"/>
              </a:rPr>
              <a:t>density</a:t>
            </a:r>
            <a:r>
              <a:rPr lang="en-US" altLang="en-US" sz="2800">
                <a:latin typeface="Times" pitchFamily="18" charset="0"/>
              </a:rPr>
              <a:t> of an object is the ratio of the mass of a sample to its volume.</a:t>
            </a:r>
            <a:endParaRPr lang="en-US" altLang="en-US" sz="2800">
              <a:solidFill>
                <a:schemeClr val="folHlink"/>
              </a:solidFill>
              <a:latin typeface="Times" pitchFamily="18" charset="0"/>
            </a:endParaRPr>
          </a:p>
          <a:p>
            <a:pPr marL="342900" indent="-342900" algn="ctr">
              <a:spcBef>
                <a:spcPct val="20000"/>
              </a:spcBef>
            </a:pPr>
            <a:r>
              <a:rPr lang="en-US" altLang="en-US" sz="2800" b="1">
                <a:solidFill>
                  <a:srgbClr val="FF0000"/>
                </a:solidFill>
                <a:latin typeface="Times" pitchFamily="18" charset="0"/>
              </a:rPr>
              <a:t>d = m/v</a:t>
            </a:r>
          </a:p>
          <a:p>
            <a:pPr marL="342900" indent="-342900" algn="ctr">
              <a:spcBef>
                <a:spcPct val="20000"/>
              </a:spcBef>
            </a:pPr>
            <a:r>
              <a:rPr lang="en-US" altLang="en-US" sz="2800">
                <a:solidFill>
                  <a:srgbClr val="FF0000"/>
                </a:solidFill>
                <a:latin typeface="Times" pitchFamily="18" charset="0"/>
              </a:rPr>
              <a:t>(d = density, m = mass, v = volume)</a:t>
            </a:r>
          </a:p>
          <a:p>
            <a:pPr marL="342900" indent="-342900" algn="ctr">
              <a:spcBef>
                <a:spcPct val="20000"/>
              </a:spcBef>
            </a:pPr>
            <a:endParaRPr lang="en-US" altLang="en-US" sz="2800">
              <a:solidFill>
                <a:srgbClr val="FF0000"/>
              </a:solidFill>
              <a:latin typeface="Times" pitchFamily="18" charset="0"/>
            </a:endParaRPr>
          </a:p>
          <a:p>
            <a:pPr marL="342900" indent="-342900" algn="ctr">
              <a:spcBef>
                <a:spcPct val="20000"/>
              </a:spcBef>
            </a:pPr>
            <a:r>
              <a:rPr lang="en-US" altLang="en-US" sz="2800">
                <a:solidFill>
                  <a:srgbClr val="FF0000"/>
                </a:solidFill>
                <a:latin typeface="Times" pitchFamily="18" charset="0"/>
              </a:rPr>
              <a:t>The standard units are:</a:t>
            </a:r>
          </a:p>
          <a:p>
            <a:pPr marL="342900" indent="-342900" algn="ctr">
              <a:spcBef>
                <a:spcPct val="20000"/>
              </a:spcBef>
            </a:pPr>
            <a:r>
              <a:rPr lang="en-US" altLang="en-US" sz="2800">
                <a:solidFill>
                  <a:srgbClr val="FF0000"/>
                </a:solidFill>
                <a:latin typeface="Times" pitchFamily="18" charset="0"/>
              </a:rPr>
              <a:t>g/ml (liquid), g/cm</a:t>
            </a:r>
            <a:r>
              <a:rPr lang="en-US" altLang="en-US" sz="2800" baseline="30000">
                <a:solidFill>
                  <a:srgbClr val="FF0000"/>
                </a:solidFill>
                <a:latin typeface="Times" pitchFamily="18" charset="0"/>
              </a:rPr>
              <a:t>3</a:t>
            </a:r>
            <a:r>
              <a:rPr lang="en-US" altLang="en-US" sz="2800">
                <a:solidFill>
                  <a:srgbClr val="FF0000"/>
                </a:solidFill>
                <a:latin typeface="Times" pitchFamily="18" charset="0"/>
              </a:rPr>
              <a:t> (solid), g/L (gas)</a:t>
            </a:r>
          </a:p>
        </p:txBody>
      </p:sp>
      <p:pic>
        <p:nvPicPr>
          <p:cNvPr id="92163" name="Picture 5" descr="D:\Media\JPEG_Image_Library\chapter1\01p10.jpg"/>
          <p:cNvPicPr>
            <a:picLocks noChangeAspect="1" noChangeArrowheads="1"/>
          </p:cNvPicPr>
          <p:nvPr/>
        </p:nvPicPr>
        <p:blipFill>
          <a:blip r:embed="rId2"/>
          <a:srcRect/>
          <a:stretch>
            <a:fillRect/>
          </a:stretch>
        </p:blipFill>
        <p:spPr bwMode="auto">
          <a:xfrm>
            <a:off x="7694613" y="1905000"/>
            <a:ext cx="2627312" cy="3903663"/>
          </a:xfrm>
          <a:prstGeom prst="rect">
            <a:avLst/>
          </a:prstGeom>
          <a:noFill/>
          <a:ln w="9525">
            <a:noFill/>
            <a:miter lim="800000"/>
            <a:headEnd/>
            <a:tailEnd/>
          </a:ln>
        </p:spPr>
      </p:pic>
    </p:spTree>
  </p:cSld>
  <p:clrMapOvr>
    <a:masterClrMapping/>
  </p:clrMapOvr>
  <p:transition spd="slow">
    <p:split orient="vert"/>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4"/>
          <p:cNvSpPr>
            <a:spLocks noChangeArrowheads="1"/>
          </p:cNvSpPr>
          <p:nvPr/>
        </p:nvSpPr>
        <p:spPr bwMode="auto">
          <a:xfrm>
            <a:off x="2209800" y="609600"/>
            <a:ext cx="7769225" cy="11430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i) Density</a:t>
            </a:r>
          </a:p>
        </p:txBody>
      </p:sp>
      <p:sp>
        <p:nvSpPr>
          <p:cNvPr id="31747" name="Rectangle 5"/>
          <p:cNvSpPr>
            <a:spLocks noChangeArrowheads="1"/>
          </p:cNvSpPr>
          <p:nvPr/>
        </p:nvSpPr>
        <p:spPr bwMode="auto">
          <a:xfrm>
            <a:off x="2209800" y="1828800"/>
            <a:ext cx="7769225" cy="4114800"/>
          </a:xfrm>
          <a:prstGeom prst="rect">
            <a:avLst/>
          </a:prstGeom>
          <a:noFill/>
          <a:ln w="9525">
            <a:noFill/>
            <a:miter lim="800000"/>
            <a:headEnd/>
            <a:tailEnd/>
          </a:ln>
        </p:spPr>
        <p:txBody>
          <a:bodyPr/>
          <a:lstStyle/>
          <a:p>
            <a:pPr marL="342900" indent="-342900">
              <a:spcBef>
                <a:spcPct val="20000"/>
              </a:spcBef>
            </a:pPr>
            <a:r>
              <a:rPr lang="en-US" altLang="en-US" sz="2800">
                <a:latin typeface="Times" pitchFamily="18" charset="0"/>
              </a:rPr>
              <a:t>Calculate the volume of a 23.4 g sample of ethanol (d = 0.789 g/mL).</a:t>
            </a:r>
          </a:p>
          <a:p>
            <a:pPr marL="342900" indent="-342900">
              <a:spcBef>
                <a:spcPct val="20000"/>
              </a:spcBef>
            </a:pPr>
            <a:endParaRPr lang="en-US" altLang="en-US" sz="2800">
              <a:latin typeface="Times" pitchFamily="18" charset="0"/>
            </a:endParaRPr>
          </a:p>
          <a:p>
            <a:pPr marL="342900" indent="-342900">
              <a:spcBef>
                <a:spcPct val="20000"/>
              </a:spcBef>
            </a:pPr>
            <a:r>
              <a:rPr lang="en-US" altLang="en-US" sz="2800">
                <a:latin typeface="Times" pitchFamily="18" charset="0"/>
              </a:rPr>
              <a:t>D = m/v</a:t>
            </a:r>
          </a:p>
          <a:p>
            <a:pPr marL="342900" indent="-342900">
              <a:spcBef>
                <a:spcPct val="20000"/>
              </a:spcBef>
            </a:pPr>
            <a:endParaRPr lang="en-US" altLang="en-US" sz="2800">
              <a:latin typeface="Times" pitchFamily="18" charset="0"/>
            </a:endParaRPr>
          </a:p>
          <a:p>
            <a:pPr marL="342900" indent="-342900">
              <a:spcBef>
                <a:spcPct val="20000"/>
              </a:spcBef>
            </a:pPr>
            <a:r>
              <a:rPr lang="en-US" altLang="en-US" sz="2800">
                <a:latin typeface="Times" pitchFamily="18" charset="0"/>
              </a:rPr>
              <a:t>.0789 g/ml = 23.4g/x</a:t>
            </a:r>
          </a:p>
          <a:p>
            <a:pPr marL="342900" indent="-342900">
              <a:spcBef>
                <a:spcPct val="20000"/>
              </a:spcBef>
            </a:pPr>
            <a:r>
              <a:rPr lang="en-US" altLang="en-US" sz="2800">
                <a:latin typeface="Times" pitchFamily="18" charset="0"/>
              </a:rPr>
              <a:t>What is x?</a:t>
            </a:r>
          </a:p>
          <a:p>
            <a:pPr marL="342900" indent="-342900">
              <a:spcBef>
                <a:spcPct val="20000"/>
              </a:spcBef>
            </a:pPr>
            <a:r>
              <a:rPr lang="en-US" altLang="en-US" sz="2800">
                <a:latin typeface="Times" pitchFamily="18" charset="0"/>
              </a:rPr>
              <a:t>What unit is x measured in?</a:t>
            </a:r>
          </a:p>
          <a:p>
            <a:pPr marL="342900" indent="-342900">
              <a:spcBef>
                <a:spcPct val="20000"/>
              </a:spcBef>
            </a:pPr>
            <a:r>
              <a:rPr lang="en-US" altLang="en-US" sz="2800">
                <a:latin typeface="Times" pitchFamily="18" charset="0"/>
              </a:rPr>
              <a:t>Answer: 296.58 ml</a:t>
            </a:r>
          </a:p>
          <a:p>
            <a:pPr marL="342900" indent="-342900">
              <a:spcBef>
                <a:spcPct val="20000"/>
              </a:spcBef>
            </a:pPr>
            <a:endParaRPr lang="en-US" altLang="en-US" sz="2800">
              <a:latin typeface="Times" pitchFamily="18" charset="0"/>
            </a:endParaRPr>
          </a:p>
          <a:p>
            <a:pPr marL="342900" indent="-342900">
              <a:spcBef>
                <a:spcPct val="20000"/>
              </a:spcBef>
            </a:pPr>
            <a:r>
              <a:rPr lang="en-US" altLang="en-US" sz="2800">
                <a:latin typeface="Times" pitchFamily="18" charset="0"/>
              </a:rPr>
              <a:t>		</a:t>
            </a:r>
            <a:endParaRPr lang="en-US" altLang="en-US" sz="2800" b="1">
              <a:solidFill>
                <a:schemeClr val="folHlink"/>
              </a:solidFill>
              <a:latin typeface="Times" pitchFamily="18" charset="0"/>
            </a:endParaRP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1747">
                                            <p:txEl>
                                              <p:pRg st="2" end="2"/>
                                            </p:txEl>
                                          </p:spTgt>
                                        </p:tgtEl>
                                        <p:attrNameLst>
                                          <p:attrName>style.visibility</p:attrName>
                                        </p:attrNameLst>
                                      </p:cBhvr>
                                      <p:to>
                                        <p:strVal val="visible"/>
                                      </p:to>
                                    </p:set>
                                    <p:animEffect transition="in" filter="fade">
                                      <p:cBhvr>
                                        <p:cTn id="7" dur="1000"/>
                                        <p:tgtEl>
                                          <p:spTgt spid="31747">
                                            <p:txEl>
                                              <p:pRg st="2" end="2"/>
                                            </p:txEl>
                                          </p:spTgt>
                                        </p:tgtEl>
                                      </p:cBhvr>
                                    </p:animEffect>
                                    <p:anim calcmode="lin" valueType="num">
                                      <p:cBhvr>
                                        <p:cTn id="8" dur="1000" fill="hold"/>
                                        <p:tgtEl>
                                          <p:spTgt spid="31747">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174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747">
                                            <p:txEl>
                                              <p:pRg st="4" end="4"/>
                                            </p:txEl>
                                          </p:spTgt>
                                        </p:tgtEl>
                                        <p:attrNameLst>
                                          <p:attrName>style.visibility</p:attrName>
                                        </p:attrNameLst>
                                      </p:cBhvr>
                                      <p:to>
                                        <p:strVal val="visible"/>
                                      </p:to>
                                    </p:set>
                                    <p:animEffect transition="in" filter="fade">
                                      <p:cBhvr>
                                        <p:cTn id="14" dur="1000"/>
                                        <p:tgtEl>
                                          <p:spTgt spid="31747">
                                            <p:txEl>
                                              <p:pRg st="4" end="4"/>
                                            </p:txEl>
                                          </p:spTgt>
                                        </p:tgtEl>
                                      </p:cBhvr>
                                    </p:animEffect>
                                    <p:anim calcmode="lin" valueType="num">
                                      <p:cBhvr>
                                        <p:cTn id="15" dur="1000" fill="hold"/>
                                        <p:tgtEl>
                                          <p:spTgt spid="31747">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1747">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1747">
                                            <p:txEl>
                                              <p:pRg st="5" end="5"/>
                                            </p:txEl>
                                          </p:spTgt>
                                        </p:tgtEl>
                                        <p:attrNameLst>
                                          <p:attrName>style.visibility</p:attrName>
                                        </p:attrNameLst>
                                      </p:cBhvr>
                                      <p:to>
                                        <p:strVal val="visible"/>
                                      </p:to>
                                    </p:set>
                                    <p:animEffect transition="in" filter="fade">
                                      <p:cBhvr>
                                        <p:cTn id="21" dur="1000"/>
                                        <p:tgtEl>
                                          <p:spTgt spid="31747">
                                            <p:txEl>
                                              <p:pRg st="5" end="5"/>
                                            </p:txEl>
                                          </p:spTgt>
                                        </p:tgtEl>
                                      </p:cBhvr>
                                    </p:animEffect>
                                    <p:anim calcmode="lin" valueType="num">
                                      <p:cBhvr>
                                        <p:cTn id="22" dur="1000" fill="hold"/>
                                        <p:tgtEl>
                                          <p:spTgt spid="31747">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1747">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1747">
                                            <p:txEl>
                                              <p:pRg st="6" end="6"/>
                                            </p:txEl>
                                          </p:spTgt>
                                        </p:tgtEl>
                                        <p:attrNameLst>
                                          <p:attrName>style.visibility</p:attrName>
                                        </p:attrNameLst>
                                      </p:cBhvr>
                                      <p:to>
                                        <p:strVal val="visible"/>
                                      </p:to>
                                    </p:set>
                                    <p:animEffect transition="in" filter="fade">
                                      <p:cBhvr>
                                        <p:cTn id="28" dur="1000"/>
                                        <p:tgtEl>
                                          <p:spTgt spid="31747">
                                            <p:txEl>
                                              <p:pRg st="6" end="6"/>
                                            </p:txEl>
                                          </p:spTgt>
                                        </p:tgtEl>
                                      </p:cBhvr>
                                    </p:animEffect>
                                    <p:anim calcmode="lin" valueType="num">
                                      <p:cBhvr>
                                        <p:cTn id="29" dur="1000" fill="hold"/>
                                        <p:tgtEl>
                                          <p:spTgt spid="31747">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174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1747">
                                            <p:txEl>
                                              <p:pRg st="7" end="7"/>
                                            </p:txEl>
                                          </p:spTgt>
                                        </p:tgtEl>
                                        <p:attrNameLst>
                                          <p:attrName>style.visibility</p:attrName>
                                        </p:attrNameLst>
                                      </p:cBhvr>
                                      <p:to>
                                        <p:strVal val="visible"/>
                                      </p:to>
                                    </p:set>
                                    <p:animEffect transition="in" filter="fade">
                                      <p:cBhvr>
                                        <p:cTn id="35" dur="1000"/>
                                        <p:tgtEl>
                                          <p:spTgt spid="31747">
                                            <p:txEl>
                                              <p:pRg st="7" end="7"/>
                                            </p:txEl>
                                          </p:spTgt>
                                        </p:tgtEl>
                                      </p:cBhvr>
                                    </p:animEffect>
                                    <p:anim calcmode="lin" valueType="num">
                                      <p:cBhvr>
                                        <p:cTn id="36" dur="1000" fill="hold"/>
                                        <p:tgtEl>
                                          <p:spTgt spid="31747">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1747">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ChangeArrowheads="1"/>
          </p:cNvSpPr>
          <p:nvPr>
            <p:ph type="title"/>
          </p:nvPr>
        </p:nvSpPr>
        <p:spPr/>
        <p:txBody>
          <a:bodyPr/>
          <a:lstStyle/>
          <a:p>
            <a:pPr eaLnBrk="1" hangingPunct="1"/>
            <a:r>
              <a:rPr lang="en-US" altLang="en-US"/>
              <a:t> Physical Changes</a:t>
            </a:r>
          </a:p>
        </p:txBody>
      </p:sp>
      <p:sp>
        <p:nvSpPr>
          <p:cNvPr id="32771" name="Rectangle 3"/>
          <p:cNvSpPr>
            <a:spLocks noGrp="1" noChangeArrowheads="1"/>
          </p:cNvSpPr>
          <p:nvPr>
            <p:ph type="body" sz="half" idx="1"/>
          </p:nvPr>
        </p:nvSpPr>
        <p:spPr>
          <a:xfrm>
            <a:off x="1901825" y="1981200"/>
            <a:ext cx="4116388" cy="4114800"/>
          </a:xfrm>
        </p:spPr>
        <p:txBody>
          <a:bodyPr rtlCol="0">
            <a:normAutofit lnSpcReduction="10000"/>
          </a:bodyPr>
          <a:lstStyle/>
          <a:p>
            <a:pPr marL="274320" indent="-274320" eaLnBrk="1" fontAlgn="auto" hangingPunct="1">
              <a:spcAft>
                <a:spcPts val="0"/>
              </a:spcAft>
              <a:buFontTx/>
              <a:buNone/>
              <a:defRPr/>
            </a:pPr>
            <a:r>
              <a:rPr lang="en-US" altLang="en-US" sz="3200" b="1" dirty="0">
                <a:solidFill>
                  <a:srgbClr val="FF0000"/>
                </a:solidFill>
              </a:rPr>
              <a:t>Physical Change: a change in a </a:t>
            </a:r>
            <a:r>
              <a:rPr lang="en-US" altLang="en-US" sz="3200" b="1" u="sng" dirty="0">
                <a:solidFill>
                  <a:srgbClr val="FF0000"/>
                </a:solidFill>
              </a:rPr>
              <a:t>physical property</a:t>
            </a:r>
            <a:r>
              <a:rPr lang="en-US" altLang="en-US" sz="3200" b="1" dirty="0">
                <a:solidFill>
                  <a:srgbClr val="FF0000"/>
                </a:solidFill>
              </a:rPr>
              <a:t> of a substance</a:t>
            </a:r>
          </a:p>
          <a:p>
            <a:pPr marL="274320" indent="-274320" eaLnBrk="1" fontAlgn="auto" hangingPunct="1">
              <a:spcAft>
                <a:spcPts val="0"/>
              </a:spcAft>
              <a:buFontTx/>
              <a:buNone/>
              <a:defRPr/>
            </a:pPr>
            <a:r>
              <a:rPr lang="en-US" altLang="en-US" dirty="0"/>
              <a:t>• The same substance is present before &amp; after the physical change.</a:t>
            </a:r>
          </a:p>
          <a:p>
            <a:pPr marL="274320" indent="-274320" eaLnBrk="1" fontAlgn="auto" hangingPunct="1">
              <a:spcAft>
                <a:spcPts val="0"/>
              </a:spcAft>
              <a:buFontTx/>
              <a:buNone/>
              <a:defRPr/>
            </a:pPr>
            <a:endParaRPr lang="en-US" altLang="en-US" dirty="0"/>
          </a:p>
          <a:p>
            <a:pPr marL="274320" indent="-274320" eaLnBrk="1" fontAlgn="auto" hangingPunct="1">
              <a:spcAft>
                <a:spcPts val="0"/>
              </a:spcAft>
              <a:buFontTx/>
              <a:buNone/>
              <a:defRPr/>
            </a:pPr>
            <a:r>
              <a:rPr lang="en-US" altLang="en-US" dirty="0"/>
              <a:t>• </a:t>
            </a:r>
            <a:r>
              <a:rPr lang="en-US" altLang="en-US" dirty="0" err="1"/>
              <a:t>eg</a:t>
            </a:r>
            <a:r>
              <a:rPr lang="en-US" altLang="en-US" dirty="0"/>
              <a:t>. Melting ice (change from solid to liquid)</a:t>
            </a:r>
          </a:p>
        </p:txBody>
      </p:sp>
      <p:pic>
        <p:nvPicPr>
          <p:cNvPr id="94211" name="Picture 8" descr="D:\Media\JPEG_Image_Library\chapter1\0103.jpg"/>
          <p:cNvPicPr>
            <a:picLocks noChangeAspect="1" noChangeArrowheads="1"/>
          </p:cNvPicPr>
          <p:nvPr/>
        </p:nvPicPr>
        <p:blipFill>
          <a:blip r:embed="rId2"/>
          <a:srcRect/>
          <a:stretch>
            <a:fillRect/>
          </a:stretch>
        </p:blipFill>
        <p:spPr bwMode="auto">
          <a:xfrm>
            <a:off x="6235700" y="1752600"/>
            <a:ext cx="3286125" cy="4818063"/>
          </a:xfrm>
          <a:prstGeom prst="rect">
            <a:avLst/>
          </a:prstGeom>
          <a:noFill/>
          <a:ln w="9525">
            <a:noFill/>
            <a:miter lim="800000"/>
            <a:headEnd/>
            <a:tailEnd/>
          </a:ln>
        </p:spPr>
      </p:pic>
    </p:spTree>
  </p:cSld>
  <p:clrMapOvr>
    <a:masterClrMapping/>
  </p:clrMapOvr>
  <p:transition spd="slow">
    <p:split orient="vert"/>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4"/>
          <p:cNvSpPr>
            <a:spLocks noGrp="1"/>
          </p:cNvSpPr>
          <p:nvPr>
            <p:ph type="title"/>
          </p:nvPr>
        </p:nvSpPr>
        <p:spPr/>
        <p:txBody>
          <a:bodyPr/>
          <a:lstStyle/>
          <a:p>
            <a:pPr eaLnBrk="1" hangingPunct="1"/>
            <a:r>
              <a:rPr lang="en-US"/>
              <a:t>Types of physical changes: </a:t>
            </a:r>
            <a:br>
              <a:rPr lang="en-US"/>
            </a:br>
            <a:r>
              <a:rPr lang="en-US"/>
              <a:t>( changes in states of matter)</a:t>
            </a:r>
          </a:p>
        </p:txBody>
      </p:sp>
      <p:sp>
        <p:nvSpPr>
          <p:cNvPr id="95234" name="Content Placeholder 5"/>
          <p:cNvSpPr>
            <a:spLocks noGrp="1"/>
          </p:cNvSpPr>
          <p:nvPr>
            <p:ph idx="1"/>
          </p:nvPr>
        </p:nvSpPr>
        <p:spPr/>
        <p:txBody>
          <a:bodyPr/>
          <a:lstStyle/>
          <a:p>
            <a:pPr marL="457200" indent="-457200" eaLnBrk="1" hangingPunct="1">
              <a:buFont typeface="Corbel" pitchFamily="34" charset="0"/>
              <a:buAutoNum type="arabicPeriod"/>
            </a:pPr>
            <a:r>
              <a:rPr lang="en-US"/>
              <a:t>Melting</a:t>
            </a:r>
          </a:p>
          <a:p>
            <a:pPr marL="457200" indent="-457200" eaLnBrk="1" hangingPunct="1">
              <a:buFont typeface="Corbel" pitchFamily="34" charset="0"/>
              <a:buAutoNum type="arabicPeriod"/>
            </a:pPr>
            <a:r>
              <a:rPr lang="en-US"/>
              <a:t>Freezing</a:t>
            </a:r>
          </a:p>
          <a:p>
            <a:pPr marL="457200" indent="-457200" eaLnBrk="1" hangingPunct="1">
              <a:buFont typeface="Corbel" pitchFamily="34" charset="0"/>
              <a:buAutoNum type="arabicPeriod"/>
            </a:pPr>
            <a:r>
              <a:rPr lang="en-US"/>
              <a:t>Vaporization</a:t>
            </a:r>
          </a:p>
          <a:p>
            <a:pPr marL="457200" indent="-457200" eaLnBrk="1" hangingPunct="1">
              <a:buFont typeface="Corbel" pitchFamily="34" charset="0"/>
              <a:buAutoNum type="arabicPeriod"/>
            </a:pPr>
            <a:endParaRPr lang="en-US"/>
          </a:p>
          <a:p>
            <a:pPr marL="457200" indent="-457200" eaLnBrk="1" hangingPunct="1">
              <a:buFont typeface="Corbel" pitchFamily="34" charset="0"/>
              <a:buAutoNum type="arabicPeriod"/>
            </a:pPr>
            <a:r>
              <a:rPr lang="en-US"/>
              <a:t>Evaporation ( vaporization at the surface of a liquid)</a:t>
            </a:r>
          </a:p>
          <a:p>
            <a:pPr marL="457200" indent="-457200" eaLnBrk="1" hangingPunct="1">
              <a:buFont typeface="Corbel" pitchFamily="34" charset="0"/>
              <a:buAutoNum type="arabicPeriod"/>
            </a:pPr>
            <a:r>
              <a:rPr lang="en-US"/>
              <a:t>Boiling point</a:t>
            </a:r>
          </a:p>
          <a:p>
            <a:pPr marL="457200" indent="-457200" eaLnBrk="1" hangingPunct="1">
              <a:buFont typeface="Corbel" pitchFamily="34" charset="0"/>
              <a:buAutoNum type="arabicPeriod"/>
            </a:pPr>
            <a:r>
              <a:rPr lang="en-US" b="1" u="sng"/>
              <a:t>Sublimation:</a:t>
            </a:r>
            <a:r>
              <a:rPr lang="en-US" b="1"/>
              <a:t> change directly from a solid to a gas ex dry ice</a:t>
            </a:r>
          </a:p>
          <a:p>
            <a:pPr marL="457200" indent="-457200" eaLnBrk="1" hangingPunct="1">
              <a:buFont typeface="Corbel" pitchFamily="34" charset="0"/>
              <a:buAutoNum type="arabicPeriod"/>
            </a:pPr>
            <a:endParaRPr lang="en-US"/>
          </a:p>
        </p:txBody>
      </p:sp>
      <p:pic>
        <p:nvPicPr>
          <p:cNvPr id="95235" name="Picture 6"/>
          <p:cNvPicPr>
            <a:picLocks noChangeAspect="1"/>
          </p:cNvPicPr>
          <p:nvPr/>
        </p:nvPicPr>
        <p:blipFill>
          <a:blip r:embed="rId2"/>
          <a:srcRect/>
          <a:stretch>
            <a:fillRect/>
          </a:stretch>
        </p:blipFill>
        <p:spPr bwMode="auto">
          <a:xfrm>
            <a:off x="8072438" y="7938"/>
            <a:ext cx="4116387" cy="3794125"/>
          </a:xfrm>
          <a:prstGeom prst="rect">
            <a:avLst/>
          </a:prstGeom>
          <a:noFill/>
          <a:ln w="9525">
            <a:noFill/>
            <a:miter lim="800000"/>
            <a:headEnd/>
            <a:tailEnd/>
          </a:ln>
        </p:spPr>
      </p:pic>
    </p:spTree>
  </p:cSld>
  <p:clrMapOvr>
    <a:masterClrMapping/>
  </p:clrMapOvr>
  <p:transition spd="slow">
    <p:split orient="vert"/>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p:nvPr>
        </p:nvSpPr>
        <p:spPr/>
        <p:txBody>
          <a:bodyPr/>
          <a:lstStyle/>
          <a:p>
            <a:pPr eaLnBrk="1" hangingPunct="1"/>
            <a:r>
              <a:rPr lang="en-US"/>
              <a:t>In a phase change:</a:t>
            </a:r>
          </a:p>
        </p:txBody>
      </p:sp>
      <p:sp>
        <p:nvSpPr>
          <p:cNvPr id="96258" name="Content Placeholder 2"/>
          <p:cNvSpPr>
            <a:spLocks noGrp="1"/>
          </p:cNvSpPr>
          <p:nvPr>
            <p:ph sz="half" idx="1"/>
          </p:nvPr>
        </p:nvSpPr>
        <p:spPr>
          <a:xfrm>
            <a:off x="1520825" y="1905000"/>
            <a:ext cx="4416425" cy="4267200"/>
          </a:xfrm>
        </p:spPr>
        <p:txBody>
          <a:bodyPr/>
          <a:lstStyle/>
          <a:p>
            <a:pPr eaLnBrk="1" hangingPunct="1"/>
            <a:r>
              <a:rPr lang="en-US" sz="3200"/>
              <a:t>Gas has the most energy</a:t>
            </a:r>
          </a:p>
          <a:p>
            <a:pPr eaLnBrk="1" hangingPunct="1"/>
            <a:r>
              <a:rPr lang="en-US" sz="3200"/>
              <a:t>Liquid has the 2</a:t>
            </a:r>
            <a:r>
              <a:rPr lang="en-US" sz="3200" baseline="30000"/>
              <a:t>nd</a:t>
            </a:r>
            <a:r>
              <a:rPr lang="en-US" sz="3200"/>
              <a:t> highest temperature</a:t>
            </a:r>
          </a:p>
          <a:p>
            <a:pPr eaLnBrk="1" hangingPunct="1"/>
            <a:r>
              <a:rPr lang="en-US" sz="3200"/>
              <a:t>Solids have the lease amount of energy </a:t>
            </a:r>
          </a:p>
        </p:txBody>
      </p:sp>
      <p:pic>
        <p:nvPicPr>
          <p:cNvPr id="96259" name="Content Placeholder 4"/>
          <p:cNvPicPr>
            <a:picLocks noGrp="1" noChangeAspect="1"/>
          </p:cNvPicPr>
          <p:nvPr>
            <p:ph sz="half" idx="2"/>
          </p:nvPr>
        </p:nvPicPr>
        <p:blipFill>
          <a:blip r:embed="rId2"/>
          <a:srcRect/>
          <a:stretch>
            <a:fillRect/>
          </a:stretch>
        </p:blipFill>
        <p:spPr>
          <a:xfrm>
            <a:off x="5937250" y="1752600"/>
            <a:ext cx="5980113" cy="4106863"/>
          </a:xfrm>
        </p:spPr>
      </p:pic>
    </p:spTree>
  </p:cSld>
  <p:clrMapOvr>
    <a:masterClrMapping/>
  </p:clrMapOvr>
  <p:transition spd="slow">
    <p:split orient="vert"/>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ChangeArrowheads="1"/>
          </p:cNvSpPr>
          <p:nvPr>
            <p:ph type="title"/>
          </p:nvPr>
        </p:nvSpPr>
        <p:spPr/>
        <p:txBody>
          <a:bodyPr/>
          <a:lstStyle/>
          <a:p>
            <a:pPr eaLnBrk="1" hangingPunct="1"/>
            <a:r>
              <a:rPr lang="en-US" altLang="en-US"/>
              <a:t>b) Chemical Properties</a:t>
            </a:r>
          </a:p>
        </p:txBody>
      </p:sp>
      <p:sp>
        <p:nvSpPr>
          <p:cNvPr id="97282" name="Rectangle 3"/>
          <p:cNvSpPr>
            <a:spLocks noGrp="1" noChangeArrowheads="1"/>
          </p:cNvSpPr>
          <p:nvPr>
            <p:ph type="body" idx="1"/>
          </p:nvPr>
        </p:nvSpPr>
        <p:spPr/>
        <p:txBody>
          <a:bodyPr/>
          <a:lstStyle/>
          <a:p>
            <a:pPr eaLnBrk="1" hangingPunct="1">
              <a:buFontTx/>
              <a:buNone/>
            </a:pPr>
            <a:r>
              <a:rPr lang="en-US" altLang="en-US" sz="2800" b="1">
                <a:solidFill>
                  <a:schemeClr val="folHlink"/>
                </a:solidFill>
              </a:rPr>
              <a:t>Chemical Properties</a:t>
            </a:r>
            <a:r>
              <a:rPr lang="en-US" altLang="en-US" sz="2800">
                <a:solidFill>
                  <a:schemeClr val="folHlink"/>
                </a:solidFill>
              </a:rPr>
              <a:t>:</a:t>
            </a:r>
            <a:r>
              <a:rPr lang="en-US" altLang="en-US" sz="2800"/>
              <a:t> a description of the kinds of </a:t>
            </a:r>
            <a:r>
              <a:rPr lang="en-US" altLang="en-US" sz="2800" u="sng"/>
              <a:t>chemical</a:t>
            </a:r>
            <a:r>
              <a:rPr lang="en-US" altLang="en-US" sz="2800"/>
              <a:t> changes (reactions) a substance can undergo</a:t>
            </a:r>
          </a:p>
          <a:p>
            <a:pPr eaLnBrk="1" hangingPunct="1">
              <a:buFontTx/>
              <a:buNone/>
            </a:pPr>
            <a:endParaRPr lang="en-US" altLang="en-US" sz="2800"/>
          </a:p>
          <a:p>
            <a:pPr eaLnBrk="1" hangingPunct="1">
              <a:buFontTx/>
              <a:buNone/>
            </a:pPr>
            <a:r>
              <a:rPr lang="en-US" altLang="en-US" sz="2800">
                <a:solidFill>
                  <a:schemeClr val="folHlink"/>
                </a:solidFill>
              </a:rPr>
              <a:t>i) </a:t>
            </a:r>
            <a:r>
              <a:rPr lang="en-US" altLang="en-US" sz="2800" b="1">
                <a:solidFill>
                  <a:schemeClr val="folHlink"/>
                </a:solidFill>
              </a:rPr>
              <a:t>Chemical Change (Reaction):</a:t>
            </a:r>
            <a:r>
              <a:rPr lang="en-US" altLang="en-US" sz="2800"/>
              <a:t> process in which substances (reactants) change into other substances (products) with </a:t>
            </a:r>
            <a:r>
              <a:rPr lang="en-US" altLang="en-US" sz="2800" u="sng"/>
              <a:t>different chemical constitutions </a:t>
            </a:r>
            <a:endParaRPr lang="en-US" altLang="en-US" sz="2800"/>
          </a:p>
          <a:p>
            <a:pPr eaLnBrk="1" hangingPunct="1">
              <a:buFontTx/>
              <a:buNone/>
            </a:pPr>
            <a:r>
              <a:rPr lang="en-US" altLang="en-US" sz="2800"/>
              <a:t>	- The same substance is NOT present before &amp; after the change</a:t>
            </a:r>
          </a:p>
        </p:txBody>
      </p:sp>
    </p:spTree>
  </p:cSld>
  <p:clrMapOvr>
    <a:masterClrMapping/>
  </p:clrMapOvr>
  <p:transition spd="slow">
    <p:split orient="vert"/>
  </p:transition>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Title 1"/>
          <p:cNvSpPr>
            <a:spLocks noGrp="1"/>
          </p:cNvSpPr>
          <p:nvPr>
            <p:ph type="title"/>
          </p:nvPr>
        </p:nvSpPr>
        <p:spPr/>
        <p:txBody>
          <a:bodyPr/>
          <a:lstStyle/>
          <a:p>
            <a:pPr eaLnBrk="1" hangingPunct="1"/>
            <a:endParaRPr lang="en-US"/>
          </a:p>
        </p:txBody>
      </p:sp>
      <p:sp>
        <p:nvSpPr>
          <p:cNvPr id="98306" name="Content Placeholder 2"/>
          <p:cNvSpPr>
            <a:spLocks noGrp="1"/>
          </p:cNvSpPr>
          <p:nvPr>
            <p:ph idx="1"/>
          </p:nvPr>
        </p:nvSpPr>
        <p:spPr/>
        <p:txBody>
          <a:bodyPr/>
          <a:lstStyle/>
          <a:p>
            <a:pPr eaLnBrk="1" hangingPunct="1"/>
            <a:r>
              <a:rPr lang="en-US" sz="3200"/>
              <a:t>The substance that undergoes the chemical change is called the </a:t>
            </a:r>
            <a:r>
              <a:rPr lang="en-US" sz="3200">
                <a:solidFill>
                  <a:srgbClr val="FF0000"/>
                </a:solidFill>
              </a:rPr>
              <a:t>reactant</a:t>
            </a:r>
            <a:r>
              <a:rPr lang="en-US" sz="3200"/>
              <a:t> ( and is on the left side of the equations) and the new substance is the </a:t>
            </a:r>
            <a:r>
              <a:rPr lang="en-US" sz="3200">
                <a:solidFill>
                  <a:srgbClr val="FF0000"/>
                </a:solidFill>
              </a:rPr>
              <a:t>product</a:t>
            </a:r>
            <a:r>
              <a:rPr lang="en-US" sz="3200"/>
              <a:t> ( on the right side of the equation)</a:t>
            </a:r>
          </a:p>
        </p:txBody>
      </p:sp>
      <p:pic>
        <p:nvPicPr>
          <p:cNvPr id="98307" name="Picture 3"/>
          <p:cNvPicPr>
            <a:picLocks noChangeAspect="1"/>
          </p:cNvPicPr>
          <p:nvPr/>
        </p:nvPicPr>
        <p:blipFill>
          <a:blip r:embed="rId2"/>
          <a:srcRect/>
          <a:stretch>
            <a:fillRect/>
          </a:stretch>
        </p:blipFill>
        <p:spPr bwMode="auto">
          <a:xfrm>
            <a:off x="2209800" y="4114800"/>
            <a:ext cx="7064375" cy="2133600"/>
          </a:xfrm>
          <a:prstGeom prst="rect">
            <a:avLst/>
          </a:prstGeom>
          <a:noFill/>
          <a:ln w="9525">
            <a:noFill/>
            <a:miter lim="800000"/>
            <a:headEnd/>
            <a:tailEnd/>
          </a:ln>
        </p:spPr>
      </p:pic>
    </p:spTree>
  </p:cSld>
  <p:clrMapOvr>
    <a:masterClrMapping/>
  </p:clrMapOvr>
  <p:transition spd="slow">
    <p:split orient="vert"/>
  </p:transition>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p:nvPr>
        </p:nvSpPr>
        <p:spPr/>
        <p:txBody>
          <a:bodyPr/>
          <a:lstStyle/>
          <a:p>
            <a:pPr eaLnBrk="1" hangingPunct="1"/>
            <a:r>
              <a:rPr lang="en-US"/>
              <a:t>Indication of a chemical reaction</a:t>
            </a:r>
          </a:p>
        </p:txBody>
      </p:sp>
      <p:sp>
        <p:nvSpPr>
          <p:cNvPr id="99330" name="Content Placeholder 2"/>
          <p:cNvSpPr>
            <a:spLocks noGrp="1"/>
          </p:cNvSpPr>
          <p:nvPr>
            <p:ph sz="half" idx="1"/>
          </p:nvPr>
        </p:nvSpPr>
        <p:spPr>
          <a:xfrm>
            <a:off x="1520825" y="1905000"/>
            <a:ext cx="4416425" cy="4267200"/>
          </a:xfrm>
        </p:spPr>
        <p:txBody>
          <a:bodyPr/>
          <a:lstStyle/>
          <a:p>
            <a:pPr marL="457200" indent="-457200" eaLnBrk="1" hangingPunct="1">
              <a:buFont typeface="Corbel" pitchFamily="34" charset="0"/>
              <a:buAutoNum type="arabicPeriod"/>
            </a:pPr>
            <a:r>
              <a:rPr lang="en-US"/>
              <a:t>Production of heat or light</a:t>
            </a:r>
          </a:p>
          <a:p>
            <a:pPr marL="457200" indent="-457200" eaLnBrk="1" hangingPunct="1">
              <a:buFont typeface="Corbel" pitchFamily="34" charset="0"/>
              <a:buAutoNum type="arabicPeriod"/>
            </a:pPr>
            <a:r>
              <a:rPr lang="en-US"/>
              <a:t>Production of gas</a:t>
            </a:r>
          </a:p>
          <a:p>
            <a:pPr marL="457200" indent="-457200" eaLnBrk="1" hangingPunct="1">
              <a:buFont typeface="Corbel" pitchFamily="34" charset="0"/>
              <a:buAutoNum type="arabicPeriod"/>
            </a:pPr>
            <a:r>
              <a:rPr lang="en-US"/>
              <a:t>Formation of a precipitate</a:t>
            </a:r>
          </a:p>
        </p:txBody>
      </p:sp>
      <p:sp>
        <p:nvSpPr>
          <p:cNvPr id="4" name="Content Placeholder 3"/>
          <p:cNvSpPr>
            <a:spLocks noGrp="1"/>
          </p:cNvSpPr>
          <p:nvPr>
            <p:ph sz="half" idx="2"/>
          </p:nvPr>
        </p:nvSpPr>
        <p:spPr>
          <a:xfrm>
            <a:off x="6246813" y="1600200"/>
            <a:ext cx="4416425" cy="4572000"/>
          </a:xfrm>
        </p:spPr>
        <p:txBody>
          <a:bodyPr rtlCol="0"/>
          <a:lstStyle/>
          <a:p>
            <a:pPr marL="274320" indent="-274320" eaLnBrk="1" fontAlgn="auto" hangingPunct="1">
              <a:spcAft>
                <a:spcPts val="0"/>
              </a:spcAft>
              <a:buFont typeface="Arial" pitchFamily="34" charset="0"/>
              <a:buChar char="▪"/>
              <a:defRPr/>
            </a:pPr>
            <a:r>
              <a:rPr lang="en-US" sz="2800" b="1" dirty="0"/>
              <a:t>Chemical and physical changes are accompanied by energy changes: 2 types</a:t>
            </a:r>
          </a:p>
          <a:p>
            <a:pPr marL="457200" indent="-457200" eaLnBrk="1" fontAlgn="auto" hangingPunct="1">
              <a:spcAft>
                <a:spcPts val="0"/>
              </a:spcAft>
              <a:buFont typeface="+mj-lt"/>
              <a:buAutoNum type="arabicPeriod"/>
              <a:defRPr/>
            </a:pPr>
            <a:r>
              <a:rPr lang="en-US" b="1" u="sng" dirty="0"/>
              <a:t>Exothermic: </a:t>
            </a:r>
            <a:r>
              <a:rPr lang="en-US" dirty="0"/>
              <a:t>release heat</a:t>
            </a:r>
          </a:p>
          <a:p>
            <a:pPr marL="457200" indent="-457200" eaLnBrk="1" fontAlgn="auto" hangingPunct="1">
              <a:spcAft>
                <a:spcPts val="0"/>
              </a:spcAft>
              <a:buFont typeface="+mj-lt"/>
              <a:buAutoNum type="arabicPeriod"/>
              <a:defRPr/>
            </a:pPr>
            <a:r>
              <a:rPr lang="en-US" b="1" u="sng" dirty="0"/>
              <a:t>Endothermic:</a:t>
            </a:r>
            <a:r>
              <a:rPr lang="en-US" dirty="0"/>
              <a:t> absorb heat</a:t>
            </a:r>
          </a:p>
        </p:txBody>
      </p:sp>
      <p:sp>
        <p:nvSpPr>
          <p:cNvPr id="99332" name="AutoShape 2" descr="data:image/jpeg;base64,/9j/4AAQSkZJRgABAQAAAQABAAD/2wCEAAkGBxQSEhISEhIUFBQVFBUUFRQUFBAVFBQUFBQWFxQUFRQYHCggGBolHBQUITEhJSkrLi4uFx8zODMsNygtLisBCgoKDg0OGxAQGiwcHBwsLCwsLCwsLCwsLCwsLCwsLCwsLCwsLCwsLCwsLCwsLCwsLCwsLDcsKywsLCwuLCw3LP/AABEIAMEBBQMBIgACEQEDEQH/xAAcAAACAwEBAQEAAAAAAAAAAAADBAABAgUGBwj/xAA4EAACAQIDBwEHAwIGAwAAAAAAAQIDEQQhMQUSQVFhcfATBiKBkaGx0TLB4SPxBxRCgpLiJGJy/8QAGgEAAwEBAQEAAAAAAAAAAAAAAQIDAAQFBv/EACURAAICAQQCAgIDAAAAAAAAAAABAhEDBBIhMQVBE1GBoSIyYf/aAAwDAQACEQMRAD8A+aRCRRmKCxQpRFpBYozFBIoQoi4oMkZigsUIyiLgsw0YmYB4xFZRGoxD04GYIPBEpMrFFwgGhEkIhlEjJnRFFKIWMC4w6BoQISZ0wiZjANGmajEPCBCbOmEA+y4e8fRdn4f3F2PCbLp++u6Po+GjaK7BwaeOonUujzfKT2pJHn9tbP1Z5LFUMz6Zi6W9Fo8TtbDWkcmowPTZa9Mfxup3LazzeKw+VzmVYHq8Vh/6ayPP4iidseFZ2SW7o5dSArUgdCpEVqQLxkcU0IVIgJImMxyhPdlGST0lb3X8Qk0XX2QYpOIGaGpoDJDok0KyQOSDyQOSKLgkwDRiSDSQOSHsnIEyy2igiBYhYoHFBUUERtI3FGYhIoDKIJBBoIHELFE2ViEhEPBA4IPBCMoglNDEECgMRRKRaJuCDwQKKDUyEjpxhYIPGIGKzDwOeSOuBtZZ2fwV/sN04gIDEDlmdUTobJj/AFF3PodNZI+fbJf9SPdH0GGiPQ8a1bPC8v8A2RZ5vb+F9656UTxuH3mivlMW/Gmu0efpMvxzs8vi6HuJdDz2Ow9j6DW2epHmNv4TcR52dyhFHuaTUxk9v2eIrxFqiHsTHMTqFsb4GzxpnPxVKMlZpNdeaATiO1IitRHVFnHIUmgM0MzAzLEmLSQKYxJAJIZWSkCkDYaSBNFESYKRDTRBhOAkQkUDiFRR8kkbigsUDiFQOiiCILEHENBE2UQWAxTAwiHiIy0QsUHiBpsYjElIqjcUHgChTD+nYhI6saYSLDRARCxZzyOqLGIMYpsVgMUkc8kdUGdDZ87TT6o+iUJXin0PnGHg7pn0DZk70435HV451laZ4/l48KQ2VYsh7jSfDPCKPJ+2E1oernNJNvgfPvaTGb8nY8nyjSgoo9TxcHLLu+jy+J1Eqg5XFJxOfEqR6ud2xaohSY5UFKh1ROGSFqgCSDzQGaLIiwEwMg8kBmPElIFIG0EYOQ5Ng2WUywiUbiEiwcQiLkkwkQsQUQ0RGOgkQ0WCiFiK0UQaLDRYCAeBOiiYWDDwkAgGiJJFYsfwsr6hpV1ewpQka3DjnC5HdjnUToUXGRapqLk83fPouwnTi0MwmyGSDvg6oTT4YzhaV+x1aFAHhI3Wh0sLRbOLNk28FJz2omDhd6cT2Gz42gjlbPwGZ3IRsrHZ4rFKWTe+jwtfnUuEaIQiPoTzDh+1eN9OmktZP7HzzE1rnq/byt71OP8A6t/NniqsjxNbJyzbfo+h8bFRw7vbB1WKzYeSYvUFjFlcjF6rFJjNViszphwcc2BmwMgswMyqIMFMDINIDNjoRgpA5BGDkOibBtEIyG5Ftlq/D7BI3MRZpb18rW+Ny1kUgsbhY36GIhYiNjqJqN+gRSfIkWbiBsdI1CbDQk+hiLCqQljpBIyfT6h4SZx9q45xjaGTeV+S4s5+E2vVWsr/AP0k/qK7odM9hSkxqlJ30R57AbSlJNy3Ul0H9lY+pWnZKKiuLT+mZy5KXZ24bfR2W3yG6FGUlfdaXN6CcsWqWf6nezZeHxVTETjCP+p6fuebPUSfEUeosKjzJnpdl0W3upxb5J3PW7P2TZLeeYTYux4UIJJXlxk9WzqHbg8Yp/zzO/8AEeDrNdvlth0YhTSyRshD2IQjCO2KpHmt32QhCXGAfPvbmf8A5Fs8oL7s8u2tWdv/ABBx7hXvZNONuPD4niqu3JaKK7+8eJkksuVtH0WnXx4Ffs6tSquQnVqo41XbU027K3xt9heptmVskr9iigxJ5TqVJAZyOI9r1HJXa1z91WO3CV1oXUWuzlcwEmCmxidPoBlTXIdCNi8mBkxiVJcgMqa5DE2wMmBkMSpApUx0IwLIbdIgRSRCxQFBVIcRBYhYgIhIyXxEZRB4IJFgUzcJCjoPBlykCWQvjq+7F/TuAPSOdtGtvSfTJfuYpoTd27hsMne7yQ9CJnYVRKCijuYOfpwVuKv1PKuqdbZeNk5Qp5N5Kz1cW9V1OLUY248HoabLFSHsVi8nmd32NrP1YWybevJdjyntDD0K0qMk7xd9crSV4nofZbaFpxT4rJvgcM8W2F0eg5uUq+0fdqLyQQ4uydqb0Unnwv8Ak7MXc9TQ6qGSO1do+az4pY5OyyEId5Ehz9u4v0qMpN8kvi7D54b/ABF2otyFOL/1Ju3Q5NZnjixu+30dOkwvNlUUeZ9rcVv688jx9dcbZW84D2KxnqylrZaZ6voc6tTfe3nM8jS42lb9nvamUeIx9CNdLy4pVtbTPmNV5Cs/PEd8Thkc+asemwFe8Y9VyyPO4lZnS2HX1jy+xZco5nwzszQGaCVZWV27LW4tTxcJ/pkmLY7KkCqt2urX66BpAn3GTJsVpSk/1xS7O5GgskDkMmTYJohLWyIEACnK+q/cLFgYsJFlBEFigiAphIsUogjmlrYLGfFATYtBCb5ydr4jNRXd/sdCpUsjztapvyb5/YaKFlKkHpu4feyyFU+QelPi0uWQzQsWHirdwNaq7p8uJipWFZ1BaKXXR1a21JVHeteb3VFSut5JaXyzPUbFxtGShH1Ipq36/cd+ObyPCQmXTqWZDLp1ONdHTg1UoSt8n6T2Rh4QpqfrQSdrPfja70V7nqcNLJZp9j8p08XLRStnew/Q25XjlGvUXac1+558NHLFPdBhyJZncpV+D9Rzmlm2l3aFKu1KUc3Uj80fnzZ/tHWzUq1SXeUn92M1duyt+pspm1mquoJL9hx+OwtXKf6PqO3PbWCThTd+F1+T5x7Q7WlUXn3ODV2k3xFKmLb4nOsOSc1PI9zO7G8eGLjjX5HaGIskFjWOZTnkGjUO6qRyylyExdO+aEW/Mx5TEq6s+PzY8OxGKYpZA9nYhxqLk8g1T4HPlky8fo58j5PZKV0BVKMdIpc2kkB2fX3orsMT7k3w6Gi7RiYCSCyBMyFaBSkYkzUgch0I0YnLoQogwBeISIKJtFGTQVG1oDjwWr4/2CRYoxpSsrsxUnB7rbXS7sE3G721tl3OLHBVHKW9GTUf1NJtdrriZRsDdD2OqpxtF68s8uJz91aZA3O97uz4Lh2MwkPSoRys2pWCxqZIxTgs7u3wevJGqNmndZoxrBTkBmw04cjFSBhioSNgE7G1MzRkxqMjaqCqmU5k2iikdCnXsHnibnJ9QJGqI8dlo5mkPqpkV6glGo9BqkgLGb5BuMwkJZgIhaZtqCpWMxBYvKwamJYyacrcvOYiXIzfBTYjiHn/AHDxi12/3fsBxOl/yVSIyZ0di19Y8uvBnWcjzWzqjU1yeTO/CYMkQQkujcgTNNmJMVDsHIGzcmDkxkI2Dk1zKAVaUr33rEHoSyom4sHFmhxA0TaAN2WSvbhoZw9WbecUl9QUNZ29kYqMZxbimk07SzTzzTPQ+3HtZGvSUYQow3YtJU6XvZ2X697JZcjxqnY5u0692ovTX4i0wSaEn5mgsV5mCg0HduH7FCfBVjCnZ/QK4+ZA5R6hVmGdy6urWA1IA99rQYpV09dQUGxSdME0dJxuDnSMahEiQerBICEKImGjSYFBKdSxqDY1ToDMIlUVdXQzCnoTkUjGy4RGKcNORcLC2KxyS9zNkmyySSC4yruxdtXoIU4PX9rg5Xk7v+A6a3bWV+eV+wyjQjluJN9Beels38/wanO2eXLgLes75L5fwFIVuiU3Znfw1a6XVczzrb6/U6ezanu25ProM+UTTqR1GwdzLqdyrkqLNkbMSZbYNsZCMpkMssbkUVizaAxNqRSkIFggiYuqpr1OgKCbqTOPKV5N830/A5i61l1ZznIZKicuQ115b8BIisLcw0LczMyYcp+eXMqa5rl0z+BtSXPsunyAMDlHy/8AJTphW+v1/JE10+aNYKBw3lozTxL4r5Gvl80ZyfiMw0XWrRkuQqkM+n54ivQMqRmgKj1Nwinqwk6PIv0r+cvgBhQ7TxcUsk7LsYqYyTvZW+/cDGj54gkYdPz9hWkUUn6B+nJhadKz/g3vWzS+/wCCm29V5/xANRbk/LmH5qT4c+H/AFMt+d/9pqMwOIot6cO/4FlRkn/cdd/EuPwMvuOmTfIrUy8/gZwFSzXXIHVQGMuv15BEfB6JTJKQj/mXupxV/hf4WQelVur2a7k2mVi1QVyMORUmYuZIzZbZDDKGtgsXizYGLCJj8E7C3JOdjKYKoADYhiam9JsEh1Ye5qOGHYomkSPYcdOxj0xQoDZ+f2N2y0587/Yao020EVAAwioPxEXmh0PQJ6Bg0I+eZlwS8uOSpW1/giomowon5f8Aku/lxv0C/RMETuXfz3vwNegV/l/LADYBN9fm/wAE3rafd/gZ9HyxPQ6IDCLX8u/wZUvLv8DTw/RfInodF8jUYVc/Lv8ABhy8z/A46PQxuK9sr8rGoAlOXy+JSm/Eh10ei+hXphQBOUwUjoukzO4xhWXs6bV1n8mh7eFqYVpNWeYGrNBhGzDIU2Jwh7KuWYbINQovE3cDFmnOw4odEUQMamRpVBbMHSN2ASgm038g0WZjIw6Rn0m/OAfeNJgNSJCGViUKdr3d7mrmaSabu278OQLH4DRSNbqMpmlIAaJ6aLcERsikC2GilTL9NEuXvGtmpFemilTRu5FI1s1Iz6aKnSydtepu5GzWzUjkRxklPdlbW1radh5VYt6/HhfuVVoJzTfLS2Xe4N4LP9T3b3t/IwtDTpg5UFe9s+YVSJcFsNIC6Zh0w7ZiTDYHFAt0y4BbmWGxaBbpaZpmWg2LtLuZbKZlsASORDDZYwu4WiZlwIQJjUNDa0+JCCgGuCLiWQzGQN/qXZh1wIQUxaNkIAoi+BpEIZhNMiIQwUWiRIQC7CyTNRIQwC0UiyGCYepCEA+hUZMssgUFmWUyyGFYOJUiiBQpllMhA+xTLMshAszMSLIQZdEz/9k="/>
          <p:cNvSpPr>
            <a:spLocks noChangeAspect="1" noChangeArrowheads="1"/>
          </p:cNvSpPr>
          <p:nvPr/>
        </p:nvSpPr>
        <p:spPr bwMode="auto">
          <a:xfrm>
            <a:off x="-31750" y="-136525"/>
            <a:ext cx="304800" cy="304800"/>
          </a:xfrm>
          <a:prstGeom prst="rect">
            <a:avLst/>
          </a:prstGeom>
          <a:noFill/>
          <a:ln w="9525">
            <a:noFill/>
            <a:miter lim="800000"/>
            <a:headEnd/>
            <a:tailEnd/>
          </a:ln>
        </p:spPr>
        <p:txBody>
          <a:bodyPr/>
          <a:lstStyle/>
          <a:p>
            <a:endParaRPr lang="en-US">
              <a:latin typeface="Corbel" pitchFamily="34" charset="0"/>
            </a:endParaRPr>
          </a:p>
        </p:txBody>
      </p:sp>
      <p:pic>
        <p:nvPicPr>
          <p:cNvPr id="99333" name="Picture 5"/>
          <p:cNvPicPr>
            <a:picLocks noChangeAspect="1"/>
          </p:cNvPicPr>
          <p:nvPr/>
        </p:nvPicPr>
        <p:blipFill>
          <a:blip r:embed="rId2"/>
          <a:srcRect/>
          <a:stretch>
            <a:fillRect/>
          </a:stretch>
        </p:blipFill>
        <p:spPr bwMode="auto">
          <a:xfrm>
            <a:off x="1901825" y="4030663"/>
            <a:ext cx="3506788" cy="2590800"/>
          </a:xfrm>
          <a:prstGeom prst="rect">
            <a:avLst/>
          </a:prstGeom>
          <a:noFill/>
          <a:ln w="9525">
            <a:noFill/>
            <a:miter lim="800000"/>
            <a:headEnd/>
            <a:tailEnd/>
          </a:ln>
        </p:spPr>
      </p:pic>
      <p:pic>
        <p:nvPicPr>
          <p:cNvPr id="99334" name="Picture 6"/>
          <p:cNvPicPr>
            <a:picLocks noChangeAspect="1"/>
          </p:cNvPicPr>
          <p:nvPr/>
        </p:nvPicPr>
        <p:blipFill>
          <a:blip r:embed="rId3"/>
          <a:srcRect/>
          <a:stretch>
            <a:fillRect/>
          </a:stretch>
        </p:blipFill>
        <p:spPr bwMode="auto">
          <a:xfrm>
            <a:off x="8955088" y="4406900"/>
            <a:ext cx="3270250" cy="2451100"/>
          </a:xfrm>
          <a:prstGeom prst="rect">
            <a:avLst/>
          </a:prstGeom>
          <a:noFill/>
          <a:ln w="9525">
            <a:noFill/>
            <a:miter lim="800000"/>
            <a:headEnd/>
            <a:tailEnd/>
          </a:ln>
        </p:spPr>
      </p:pic>
    </p:spTree>
  </p:cSld>
  <p:clrMapOvr>
    <a:masterClrMapping/>
  </p:clrMapOvr>
  <p:transition spd="slow">
    <p:split orient="vert"/>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Footer Placeholder 3"/>
          <p:cNvSpPr>
            <a:spLocks noGrp="1"/>
          </p:cNvSpPr>
          <p:nvPr>
            <p:ph type="ftr" sz="quarter" idx="11"/>
          </p:nvPr>
        </p:nvSpPr>
        <p:spPr bwMode="auto">
          <a:xfrm>
            <a:off x="8809038" y="6421438"/>
            <a:ext cx="963612" cy="234950"/>
          </a:xfrm>
          <a:ln>
            <a:miter lim="800000"/>
            <a:headEnd/>
            <a:tailEnd/>
          </a:ln>
        </p:spPr>
        <p:txBody>
          <a:bodyPr wrap="square" numCol="1" anchorCtr="0" compatLnSpc="1">
            <a:prstTxWarp prst="textNoShape">
              <a:avLst/>
            </a:prstTxWarp>
          </a:bodyPr>
          <a:lstStyle/>
          <a:p>
            <a:pPr algn="r" fontAlgn="base">
              <a:spcBef>
                <a:spcPct val="0"/>
              </a:spcBef>
              <a:spcAft>
                <a:spcPct val="0"/>
              </a:spcAft>
              <a:defRPr/>
            </a:pPr>
            <a:r>
              <a:rPr lang="en-US" altLang="en-US">
                <a:cs typeface="Arial" charset="0"/>
              </a:rPr>
              <a:t>Copyright © Cengage Learning. All rights reserved</a:t>
            </a:r>
          </a:p>
        </p:txBody>
      </p:sp>
      <p:sp>
        <p:nvSpPr>
          <p:cNvPr id="76802" name="Slide Number Placeholder 4"/>
          <p:cNvSpPr>
            <a:spLocks noGrp="1"/>
          </p:cNvSpPr>
          <p:nvPr>
            <p:ph type="sldNum" sz="quarter" idx="12"/>
          </p:nvPr>
        </p:nvSpPr>
        <p:spPr bwMode="auto">
          <a:xfrm>
            <a:off x="1520825" y="6421438"/>
            <a:ext cx="7011988" cy="234950"/>
          </a:xfrm>
          <a:ln>
            <a:miter lim="800000"/>
            <a:headEnd/>
            <a:tailEnd/>
          </a:ln>
        </p:spPr>
        <p:txBody>
          <a:bodyPr wrap="square" numCol="1" anchorCtr="0" compatLnSpc="1">
            <a:prstTxWarp prst="textNoShape">
              <a:avLst/>
            </a:prstTxWarp>
          </a:bodyPr>
          <a:lstStyle/>
          <a:p>
            <a:pPr algn="l" fontAlgn="base">
              <a:spcBef>
                <a:spcPct val="0"/>
              </a:spcBef>
              <a:spcAft>
                <a:spcPct val="0"/>
              </a:spcAft>
              <a:defRPr/>
            </a:pPr>
            <a:fld id="{036CB2B0-7644-4BE9-941F-419DD6352383}" type="slidenum">
              <a:rPr lang="en-US" altLang="en-US" smtClean="0">
                <a:cs typeface="Arial" charset="0"/>
              </a:rPr>
              <a:pPr algn="l" fontAlgn="base">
                <a:spcBef>
                  <a:spcPct val="0"/>
                </a:spcBef>
                <a:spcAft>
                  <a:spcPct val="0"/>
                </a:spcAft>
                <a:defRPr/>
              </a:pPr>
              <a:t>88</a:t>
            </a:fld>
            <a:endParaRPr lang="en-US" altLang="en-US">
              <a:cs typeface="Arial" charset="0"/>
            </a:endParaRPr>
          </a:p>
        </p:txBody>
      </p:sp>
      <p:sp>
        <p:nvSpPr>
          <p:cNvPr id="100355" name="Rectangle 3"/>
          <p:cNvSpPr>
            <a:spLocks noGrp="1" noChangeArrowheads="1"/>
          </p:cNvSpPr>
          <p:nvPr>
            <p:ph type="title"/>
          </p:nvPr>
        </p:nvSpPr>
        <p:spPr/>
        <p:txBody>
          <a:bodyPr/>
          <a:lstStyle/>
          <a:p>
            <a:pPr eaLnBrk="1" hangingPunct="1"/>
            <a:r>
              <a:rPr lang="en-US" altLang="en-US"/>
              <a:t>Some Clues That a Chemical Reaction Has Occurred</a:t>
            </a:r>
          </a:p>
        </p:txBody>
      </p:sp>
      <p:pic>
        <p:nvPicPr>
          <p:cNvPr id="100356" name="Picture 4" descr="06T1"/>
          <p:cNvPicPr>
            <a:picLocks noChangeAspect="1" noChangeArrowheads="1"/>
          </p:cNvPicPr>
          <p:nvPr/>
        </p:nvPicPr>
        <p:blipFill>
          <a:blip r:embed="rId3"/>
          <a:srcRect/>
          <a:stretch>
            <a:fillRect/>
          </a:stretch>
        </p:blipFill>
        <p:spPr bwMode="auto">
          <a:xfrm>
            <a:off x="2878138" y="1676400"/>
            <a:ext cx="6188075" cy="4754563"/>
          </a:xfrm>
          <a:prstGeom prst="rect">
            <a:avLst/>
          </a:prstGeom>
          <a:noFill/>
          <a:ln w="9525">
            <a:noFill/>
            <a:miter lim="800000"/>
            <a:headEnd/>
            <a:tailEnd/>
          </a:ln>
        </p:spPr>
      </p:pic>
    </p:spTree>
  </p:cSld>
  <p:clrMapOvr>
    <a:masterClrMapping/>
  </p:clrMapOvr>
  <p:transition spd="slow">
    <p:split orient="vert"/>
  </p:transition>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49" name="Footer Placeholder 3"/>
          <p:cNvSpPr>
            <a:spLocks noGrp="1"/>
          </p:cNvSpPr>
          <p:nvPr>
            <p:ph type="ftr" sz="quarter" idx="11"/>
          </p:nvPr>
        </p:nvSpPr>
        <p:spPr bwMode="auto">
          <a:xfrm>
            <a:off x="8809038" y="6421438"/>
            <a:ext cx="963612" cy="234950"/>
          </a:xfrm>
          <a:ln>
            <a:miter lim="800000"/>
            <a:headEnd/>
            <a:tailEnd/>
          </a:ln>
        </p:spPr>
        <p:txBody>
          <a:bodyPr wrap="square" numCol="1" anchorCtr="0" compatLnSpc="1">
            <a:prstTxWarp prst="textNoShape">
              <a:avLst/>
            </a:prstTxWarp>
          </a:bodyPr>
          <a:lstStyle/>
          <a:p>
            <a:pPr algn="r" fontAlgn="base">
              <a:spcBef>
                <a:spcPct val="0"/>
              </a:spcBef>
              <a:spcAft>
                <a:spcPct val="0"/>
              </a:spcAft>
              <a:defRPr/>
            </a:pPr>
            <a:r>
              <a:rPr lang="en-US" altLang="en-US">
                <a:cs typeface="Arial" charset="0"/>
              </a:rPr>
              <a:t>Copyright © Cengage Learning. All rights reserved</a:t>
            </a:r>
          </a:p>
        </p:txBody>
      </p:sp>
      <p:sp>
        <p:nvSpPr>
          <p:cNvPr id="78850" name="Slide Number Placeholder 4"/>
          <p:cNvSpPr>
            <a:spLocks noGrp="1"/>
          </p:cNvSpPr>
          <p:nvPr>
            <p:ph type="sldNum" sz="quarter" idx="12"/>
          </p:nvPr>
        </p:nvSpPr>
        <p:spPr bwMode="auto">
          <a:xfrm>
            <a:off x="1520825" y="6421438"/>
            <a:ext cx="7011988" cy="234950"/>
          </a:xfrm>
          <a:ln>
            <a:miter lim="800000"/>
            <a:headEnd/>
            <a:tailEnd/>
          </a:ln>
        </p:spPr>
        <p:txBody>
          <a:bodyPr wrap="square" numCol="1" anchorCtr="0" compatLnSpc="1">
            <a:prstTxWarp prst="textNoShape">
              <a:avLst/>
            </a:prstTxWarp>
          </a:bodyPr>
          <a:lstStyle/>
          <a:p>
            <a:pPr algn="l" fontAlgn="base">
              <a:spcBef>
                <a:spcPct val="0"/>
              </a:spcBef>
              <a:spcAft>
                <a:spcPct val="0"/>
              </a:spcAft>
              <a:defRPr/>
            </a:pPr>
            <a:fld id="{0FEC188B-0476-4F1C-9E5A-B1AA02BBA173}" type="slidenum">
              <a:rPr lang="en-US" altLang="en-US" smtClean="0">
                <a:cs typeface="Arial" charset="0"/>
              </a:rPr>
              <a:pPr algn="l" fontAlgn="base">
                <a:spcBef>
                  <a:spcPct val="0"/>
                </a:spcBef>
                <a:spcAft>
                  <a:spcPct val="0"/>
                </a:spcAft>
                <a:defRPr/>
              </a:pPr>
              <a:t>89</a:t>
            </a:fld>
            <a:endParaRPr lang="en-US" altLang="en-US">
              <a:cs typeface="Arial" charset="0"/>
            </a:endParaRPr>
          </a:p>
        </p:txBody>
      </p:sp>
      <p:sp>
        <p:nvSpPr>
          <p:cNvPr id="107522" name="Rectangle 2"/>
          <p:cNvSpPr>
            <a:spLocks noGrp="1" noChangeArrowheads="1"/>
          </p:cNvSpPr>
          <p:nvPr>
            <p:ph type="title"/>
          </p:nvPr>
        </p:nvSpPr>
        <p:spPr>
          <a:xfrm>
            <a:off x="3048000" y="1143000"/>
            <a:ext cx="7083425" cy="533400"/>
          </a:xfrm>
        </p:spPr>
        <p:txBody>
          <a:bodyPr rtlCol="0">
            <a:normAutofit fontScale="90000"/>
          </a:bodyPr>
          <a:lstStyle/>
          <a:p>
            <a:pPr eaLnBrk="1" fontAlgn="auto" hangingPunct="1">
              <a:spcAft>
                <a:spcPts val="0"/>
              </a:spcAft>
              <a:defRPr/>
            </a:pPr>
            <a:r>
              <a:rPr lang="en-US" altLang="en-US"/>
              <a:t>Exercise</a:t>
            </a:r>
          </a:p>
        </p:txBody>
      </p:sp>
      <p:sp>
        <p:nvSpPr>
          <p:cNvPr id="107523" name="Rectangle 3"/>
          <p:cNvSpPr>
            <a:spLocks noGrp="1" noChangeArrowheads="1"/>
          </p:cNvSpPr>
          <p:nvPr>
            <p:ph type="body" idx="1"/>
          </p:nvPr>
        </p:nvSpPr>
        <p:spPr>
          <a:xfrm>
            <a:off x="1905000" y="2133600"/>
            <a:ext cx="8226425" cy="4162425"/>
          </a:xfrm>
        </p:spPr>
        <p:txBody>
          <a:bodyPr rtlCol="0">
            <a:normAutofit/>
          </a:bodyPr>
          <a:lstStyle/>
          <a:p>
            <a:pPr marL="739553" indent="7936" eaLnBrk="1" fontAlgn="auto" hangingPunct="1">
              <a:spcAft>
                <a:spcPts val="0"/>
              </a:spcAft>
              <a:buFont typeface="Arial" pitchFamily="34" charset="0"/>
              <a:buNone/>
              <a:defRPr/>
            </a:pPr>
            <a:r>
              <a:rPr lang="en-US" altLang="en-US" sz="2799"/>
              <a:t>What is a </a:t>
            </a:r>
            <a:r>
              <a:rPr lang="en-US" altLang="en-US" sz="2799">
                <a:solidFill>
                  <a:srgbClr val="0000FF"/>
                </a:solidFill>
              </a:rPr>
              <a:t>clue</a:t>
            </a:r>
            <a:r>
              <a:rPr lang="en-US" altLang="en-US" sz="2799"/>
              <a:t> that a chemical reaction has occurred?</a:t>
            </a:r>
          </a:p>
          <a:p>
            <a:pPr marL="739553" indent="7936" eaLnBrk="1" fontAlgn="auto" hangingPunct="1">
              <a:spcAft>
                <a:spcPts val="0"/>
              </a:spcAft>
              <a:buFont typeface="Arial" pitchFamily="34" charset="0"/>
              <a:buNone/>
              <a:defRPr/>
            </a:pPr>
            <a:endParaRPr lang="en-US" altLang="en-US" sz="2799">
              <a:solidFill>
                <a:srgbClr val="FF0000"/>
              </a:solidFill>
            </a:endParaRPr>
          </a:p>
          <a:p>
            <a:pPr marL="739553" indent="7936" eaLnBrk="1" fontAlgn="auto" hangingPunct="1">
              <a:spcAft>
                <a:spcPts val="0"/>
              </a:spcAft>
              <a:buFont typeface="Arial" pitchFamily="34" charset="0"/>
              <a:buNone/>
              <a:defRPr/>
            </a:pPr>
            <a:endParaRPr lang="en-US" altLang="en-US" sz="2799">
              <a:solidFill>
                <a:srgbClr val="FF0000"/>
              </a:solidFill>
            </a:endParaRPr>
          </a:p>
          <a:p>
            <a:pPr marL="1375950" lvl="1" indent="-514196" eaLnBrk="1" fontAlgn="auto" hangingPunct="1">
              <a:spcAft>
                <a:spcPts val="0"/>
              </a:spcAft>
              <a:buFont typeface="Arial" pitchFamily="34" charset="0"/>
              <a:buNone/>
              <a:defRPr/>
            </a:pPr>
            <a:r>
              <a:rPr lang="en-US" altLang="en-US"/>
              <a:t>a)	The color changes.</a:t>
            </a:r>
          </a:p>
          <a:p>
            <a:pPr marL="1375950" lvl="1" indent="-514196" eaLnBrk="1" fontAlgn="auto" hangingPunct="1">
              <a:spcAft>
                <a:spcPts val="0"/>
              </a:spcAft>
              <a:buFont typeface="Arial" pitchFamily="34" charset="0"/>
              <a:buNone/>
              <a:defRPr/>
            </a:pPr>
            <a:r>
              <a:rPr lang="en-US" altLang="en-US"/>
              <a:t>b)	A solid forms.</a:t>
            </a:r>
          </a:p>
          <a:p>
            <a:pPr marL="1375950" lvl="1" indent="-514196" eaLnBrk="1" fontAlgn="auto" hangingPunct="1">
              <a:spcAft>
                <a:spcPts val="0"/>
              </a:spcAft>
              <a:buFont typeface="Arial" pitchFamily="34" charset="0"/>
              <a:buNone/>
              <a:defRPr/>
            </a:pPr>
            <a:r>
              <a:rPr lang="en-US" altLang="en-US"/>
              <a:t>c)	Bubbles are present.</a:t>
            </a:r>
          </a:p>
          <a:p>
            <a:pPr marL="1375950" lvl="1" indent="-514196" eaLnBrk="1" fontAlgn="auto" hangingPunct="1">
              <a:spcAft>
                <a:spcPts val="0"/>
              </a:spcAft>
              <a:buFont typeface="Arial" pitchFamily="34" charset="0"/>
              <a:buNone/>
              <a:defRPr/>
            </a:pPr>
            <a:r>
              <a:rPr lang="en-US" altLang="en-US"/>
              <a:t>d)	A flame is produced.</a:t>
            </a:r>
          </a:p>
          <a:p>
            <a:pPr marL="739553" indent="7936" eaLnBrk="1" fontAlgn="auto" hangingPunct="1">
              <a:spcAft>
                <a:spcPts val="0"/>
              </a:spcAft>
              <a:buFont typeface="Arial" pitchFamily="34" charset="0"/>
              <a:buNone/>
              <a:defRPr/>
            </a:pPr>
            <a:endParaRPr lang="en-US" altLang="en-US">
              <a:solidFill>
                <a:srgbClr val="009900"/>
              </a:solidFill>
            </a:endParaRPr>
          </a:p>
        </p:txBody>
      </p:sp>
      <p:pic>
        <p:nvPicPr>
          <p:cNvPr id="102405" name="Picture 4" descr="MMj01892510000[1]"/>
          <p:cNvPicPr>
            <a:picLocks noChangeAspect="1" noChangeArrowheads="1" noCrop="1"/>
          </p:cNvPicPr>
          <p:nvPr/>
        </p:nvPicPr>
        <p:blipFill>
          <a:blip r:embed="rId3"/>
          <a:srcRect/>
          <a:stretch>
            <a:fillRect/>
          </a:stretch>
        </p:blipFill>
        <p:spPr bwMode="auto">
          <a:xfrm>
            <a:off x="1828800" y="1066800"/>
            <a:ext cx="952500" cy="952500"/>
          </a:xfrm>
          <a:prstGeom prst="rect">
            <a:avLst/>
          </a:prstGeom>
          <a:noFill/>
          <a:ln w="9525">
            <a:noFill/>
            <a:miter lim="800000"/>
            <a:headEnd/>
            <a:tailEnd/>
          </a:ln>
        </p:spPr>
      </p:pic>
      <p:sp>
        <p:nvSpPr>
          <p:cNvPr id="107527" name="Rectangle 7"/>
          <p:cNvSpPr>
            <a:spLocks noChangeArrowheads="1"/>
          </p:cNvSpPr>
          <p:nvPr/>
        </p:nvSpPr>
        <p:spPr bwMode="auto">
          <a:xfrm>
            <a:off x="1524000" y="-174625"/>
            <a:ext cx="184150" cy="350838"/>
          </a:xfrm>
          <a:prstGeom prst="rect">
            <a:avLst/>
          </a:prstGeom>
          <a:noFill/>
          <a:ln>
            <a:noFill/>
          </a:ln>
          <a:effectLst/>
        </p:spPr>
        <p:txBody>
          <a:bodyPr wrap="none" anchor="ctr">
            <a:spAutoFit/>
          </a:bodyPr>
          <a:lstStyle/>
          <a:p>
            <a:pPr fontAlgn="auto">
              <a:spcBef>
                <a:spcPts val="0"/>
              </a:spcBef>
              <a:spcAft>
                <a:spcPts val="0"/>
              </a:spcAft>
              <a:defRPr/>
            </a:pPr>
            <a:endParaRPr lang="en-US" sz="1799">
              <a:latin typeface="+mn-lt"/>
              <a:cs typeface="+mn-cs"/>
            </a:endParaRPr>
          </a:p>
        </p:txBody>
      </p:sp>
      <p:sp>
        <p:nvSpPr>
          <p:cNvPr id="107529" name="Rectangle 9"/>
          <p:cNvSpPr>
            <a:spLocks noChangeArrowheads="1"/>
          </p:cNvSpPr>
          <p:nvPr/>
        </p:nvSpPr>
        <p:spPr bwMode="auto">
          <a:xfrm>
            <a:off x="1524000" y="2995613"/>
            <a:ext cx="184150" cy="350837"/>
          </a:xfrm>
          <a:prstGeom prst="rect">
            <a:avLst/>
          </a:prstGeom>
          <a:noFill/>
          <a:ln>
            <a:noFill/>
          </a:ln>
          <a:effectLst/>
        </p:spPr>
        <p:txBody>
          <a:bodyPr wrap="none" anchor="ctr">
            <a:spAutoFit/>
          </a:bodyPr>
          <a:lstStyle/>
          <a:p>
            <a:pPr fontAlgn="auto">
              <a:spcBef>
                <a:spcPts val="0"/>
              </a:spcBef>
              <a:spcAft>
                <a:spcPts val="0"/>
              </a:spcAft>
              <a:defRPr/>
            </a:pPr>
            <a:endParaRPr lang="en-US" sz="1799">
              <a:latin typeface="+mn-lt"/>
              <a:cs typeface="+mn-cs"/>
            </a:endParaRPr>
          </a:p>
        </p:txBody>
      </p:sp>
      <p:sp>
        <p:nvSpPr>
          <p:cNvPr id="107531" name="Rectangle 11"/>
          <p:cNvSpPr>
            <a:spLocks noChangeArrowheads="1"/>
          </p:cNvSpPr>
          <p:nvPr/>
        </p:nvSpPr>
        <p:spPr bwMode="auto">
          <a:xfrm>
            <a:off x="1524000" y="2947988"/>
            <a:ext cx="184150" cy="350837"/>
          </a:xfrm>
          <a:prstGeom prst="rect">
            <a:avLst/>
          </a:prstGeom>
          <a:noFill/>
          <a:ln>
            <a:noFill/>
          </a:ln>
          <a:effectLst/>
        </p:spPr>
        <p:txBody>
          <a:bodyPr wrap="none" anchor="ctr">
            <a:spAutoFit/>
          </a:bodyPr>
          <a:lstStyle/>
          <a:p>
            <a:pPr fontAlgn="auto">
              <a:spcBef>
                <a:spcPts val="0"/>
              </a:spcBef>
              <a:spcAft>
                <a:spcPts val="0"/>
              </a:spcAft>
              <a:defRPr/>
            </a:pPr>
            <a:endParaRPr lang="en-US" sz="1799">
              <a:latin typeface="+mn-lt"/>
              <a:cs typeface="+mn-cs"/>
            </a:endParaRPr>
          </a:p>
        </p:txBody>
      </p:sp>
      <p:sp>
        <p:nvSpPr>
          <p:cNvPr id="107533" name="Rectangle 13"/>
          <p:cNvSpPr>
            <a:spLocks noChangeArrowheads="1"/>
          </p:cNvSpPr>
          <p:nvPr/>
        </p:nvSpPr>
        <p:spPr bwMode="auto">
          <a:xfrm>
            <a:off x="2717800" y="5003800"/>
            <a:ext cx="3578225" cy="457200"/>
          </a:xfrm>
          <a:prstGeom prst="rect">
            <a:avLst/>
          </a:prstGeom>
          <a:noFill/>
          <a:ln w="38100">
            <a:solidFill>
              <a:srgbClr val="008000"/>
            </a:solidFill>
            <a:miter lim="800000"/>
            <a:headEnd/>
            <a:tailEnd/>
          </a:ln>
          <a:effectLst/>
        </p:spPr>
        <p:txBody>
          <a:bodyPr wrap="none" anchor="ctr"/>
          <a:lstStyle/>
          <a:p>
            <a:pPr fontAlgn="auto">
              <a:spcBef>
                <a:spcPts val="0"/>
              </a:spcBef>
              <a:spcAft>
                <a:spcPts val="0"/>
              </a:spcAft>
              <a:defRPr/>
            </a:pPr>
            <a:endParaRPr lang="en-US" sz="1799">
              <a:latin typeface="+mn-lt"/>
              <a:cs typeface="+mn-cs"/>
            </a:endParaRPr>
          </a:p>
        </p:txBody>
      </p:sp>
      <p:pic>
        <p:nvPicPr>
          <p:cNvPr id="102410" name="Picture 14" descr="0601"/>
          <p:cNvPicPr>
            <a:picLocks noChangeAspect="1" noChangeArrowheads="1"/>
          </p:cNvPicPr>
          <p:nvPr/>
        </p:nvPicPr>
        <p:blipFill>
          <a:blip r:embed="rId4"/>
          <a:srcRect/>
          <a:stretch>
            <a:fillRect/>
          </a:stretch>
        </p:blipFill>
        <p:spPr bwMode="auto">
          <a:xfrm>
            <a:off x="6627813" y="2743200"/>
            <a:ext cx="3582987" cy="2693988"/>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7533"/>
                                        </p:tgtEl>
                                        <p:attrNameLst>
                                          <p:attrName>style.visibility</p:attrName>
                                        </p:attrNameLst>
                                      </p:cBhvr>
                                      <p:to>
                                        <p:strVal val="visible"/>
                                      </p:to>
                                    </p:set>
                                    <p:animEffect transition="in" filter="wipe(left)">
                                      <p:cBhvr>
                                        <p:cTn id="7" dur="500"/>
                                        <p:tgtEl>
                                          <p:spTgt spid="107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p:txBody>
          <a:bodyPr/>
          <a:lstStyle/>
          <a:p>
            <a:pPr eaLnBrk="1" hangingPunct="1"/>
            <a:r>
              <a:rPr lang="en-US" sz="4800">
                <a:solidFill>
                  <a:srgbClr val="FF9933"/>
                </a:solidFill>
                <a:latin typeface="Comic Sans MS" pitchFamily="66" charset="0"/>
              </a:rPr>
              <a:t>1. Organic Chemistry</a:t>
            </a:r>
          </a:p>
        </p:txBody>
      </p:sp>
      <p:sp>
        <p:nvSpPr>
          <p:cNvPr id="175107" name="Rectangle 3"/>
          <p:cNvSpPr>
            <a:spLocks noGrp="1" noChangeArrowheads="1"/>
          </p:cNvSpPr>
          <p:nvPr>
            <p:ph type="body" idx="1"/>
          </p:nvPr>
        </p:nvSpPr>
        <p:spPr>
          <a:xfrm>
            <a:off x="304800" y="1981200"/>
            <a:ext cx="7008813" cy="4495800"/>
          </a:xfrm>
        </p:spPr>
        <p:txBody>
          <a:bodyPr/>
          <a:lstStyle/>
          <a:p>
            <a:pPr eaLnBrk="1" hangingPunct="1">
              <a:defRPr/>
            </a:pPr>
            <a:r>
              <a:rPr lang="en-US" sz="2800">
                <a:solidFill>
                  <a:srgbClr val="99FF99"/>
                </a:solidFill>
                <a:effectLst>
                  <a:outerShdw blurRad="38100" dist="38100" dir="2700000" algn="tl">
                    <a:srgbClr val="000000"/>
                  </a:outerShdw>
                </a:effectLst>
              </a:rPr>
              <a:t>Organic is the study of matter that contains carbon</a:t>
            </a:r>
          </a:p>
          <a:p>
            <a:pPr eaLnBrk="1" hangingPunct="1">
              <a:defRPr/>
            </a:pPr>
            <a:r>
              <a:rPr lang="en-US" sz="2800">
                <a:solidFill>
                  <a:srgbClr val="99FF99"/>
                </a:solidFill>
                <a:effectLst>
                  <a:outerShdw blurRad="38100" dist="38100" dir="2700000" algn="tl">
                    <a:srgbClr val="000000"/>
                  </a:outerShdw>
                </a:effectLst>
              </a:rPr>
              <a:t>Organic chemists study the structure, function, synthesis, and identity of carbon compounds</a:t>
            </a:r>
          </a:p>
          <a:p>
            <a:pPr eaLnBrk="1" hangingPunct="1">
              <a:defRPr/>
            </a:pPr>
            <a:r>
              <a:rPr lang="en-US" sz="2800">
                <a:solidFill>
                  <a:srgbClr val="99FF99"/>
                </a:solidFill>
                <a:effectLst>
                  <a:outerShdw blurRad="38100" dist="38100" dir="2700000" algn="tl">
                    <a:srgbClr val="000000"/>
                  </a:outerShdw>
                </a:effectLst>
              </a:rPr>
              <a:t>Useful in petroleum industry, pharmaceuticals, polymers</a:t>
            </a:r>
          </a:p>
        </p:txBody>
      </p:sp>
      <p:pic>
        <p:nvPicPr>
          <p:cNvPr id="37891" name="Picture 4" descr="organic lab"/>
          <p:cNvPicPr>
            <a:picLocks noChangeAspect="1" noChangeArrowheads="1"/>
          </p:cNvPicPr>
          <p:nvPr/>
        </p:nvPicPr>
        <p:blipFill>
          <a:blip r:embed="rId3"/>
          <a:srcRect/>
          <a:stretch>
            <a:fillRect/>
          </a:stretch>
        </p:blipFill>
        <p:spPr bwMode="auto">
          <a:xfrm>
            <a:off x="7313613" y="1828800"/>
            <a:ext cx="4356100" cy="4495800"/>
          </a:xfrm>
          <a:prstGeom prst="rect">
            <a:avLst/>
          </a:prstGeom>
          <a:noFill/>
          <a:ln w="9525">
            <a:noFill/>
            <a:miter lim="800000"/>
            <a:headEnd/>
            <a:tailEnd/>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7" name="Footer Placeholder 3"/>
          <p:cNvSpPr>
            <a:spLocks noGrp="1"/>
          </p:cNvSpPr>
          <p:nvPr>
            <p:ph type="ftr" sz="quarter" idx="11"/>
          </p:nvPr>
        </p:nvSpPr>
        <p:spPr bwMode="auto">
          <a:xfrm>
            <a:off x="8809038" y="6421438"/>
            <a:ext cx="963612" cy="234950"/>
          </a:xfrm>
          <a:ln>
            <a:miter lim="800000"/>
            <a:headEnd/>
            <a:tailEnd/>
          </a:ln>
        </p:spPr>
        <p:txBody>
          <a:bodyPr wrap="square" numCol="1" anchorCtr="0" compatLnSpc="1">
            <a:prstTxWarp prst="textNoShape">
              <a:avLst/>
            </a:prstTxWarp>
          </a:bodyPr>
          <a:lstStyle/>
          <a:p>
            <a:pPr algn="r" fontAlgn="base">
              <a:spcBef>
                <a:spcPct val="0"/>
              </a:spcBef>
              <a:spcAft>
                <a:spcPct val="0"/>
              </a:spcAft>
              <a:defRPr/>
            </a:pPr>
            <a:r>
              <a:rPr lang="en-US" altLang="en-US">
                <a:cs typeface="Arial" charset="0"/>
              </a:rPr>
              <a:t>Copyright © Cengage Learning. All rights reserved</a:t>
            </a:r>
          </a:p>
        </p:txBody>
      </p:sp>
      <p:sp>
        <p:nvSpPr>
          <p:cNvPr id="80898" name="Slide Number Placeholder 4"/>
          <p:cNvSpPr>
            <a:spLocks noGrp="1"/>
          </p:cNvSpPr>
          <p:nvPr>
            <p:ph type="sldNum" sz="quarter" idx="12"/>
          </p:nvPr>
        </p:nvSpPr>
        <p:spPr bwMode="auto">
          <a:xfrm>
            <a:off x="1520825" y="6421438"/>
            <a:ext cx="7011988" cy="234950"/>
          </a:xfrm>
          <a:ln>
            <a:miter lim="800000"/>
            <a:headEnd/>
            <a:tailEnd/>
          </a:ln>
        </p:spPr>
        <p:txBody>
          <a:bodyPr wrap="square" numCol="1" anchorCtr="0" compatLnSpc="1">
            <a:prstTxWarp prst="textNoShape">
              <a:avLst/>
            </a:prstTxWarp>
          </a:bodyPr>
          <a:lstStyle/>
          <a:p>
            <a:pPr algn="l" fontAlgn="base">
              <a:spcBef>
                <a:spcPct val="0"/>
              </a:spcBef>
              <a:spcAft>
                <a:spcPct val="0"/>
              </a:spcAft>
              <a:defRPr/>
            </a:pPr>
            <a:fld id="{2FF846FB-BF74-4EA6-8227-74BACFFC2D56}" type="slidenum">
              <a:rPr lang="en-US" altLang="en-US" smtClean="0">
                <a:cs typeface="Arial" charset="0"/>
              </a:rPr>
              <a:pPr algn="l" fontAlgn="base">
                <a:spcBef>
                  <a:spcPct val="0"/>
                </a:spcBef>
                <a:spcAft>
                  <a:spcPct val="0"/>
                </a:spcAft>
                <a:defRPr/>
              </a:pPr>
              <a:t>90</a:t>
            </a:fld>
            <a:endParaRPr lang="en-US" altLang="en-US">
              <a:cs typeface="Arial" charset="0"/>
            </a:endParaRPr>
          </a:p>
        </p:txBody>
      </p:sp>
      <p:sp>
        <p:nvSpPr>
          <p:cNvPr id="282626" name="Rectangle 2"/>
          <p:cNvSpPr>
            <a:spLocks noGrp="1" noChangeArrowheads="1"/>
          </p:cNvSpPr>
          <p:nvPr>
            <p:ph type="title"/>
          </p:nvPr>
        </p:nvSpPr>
        <p:spPr>
          <a:xfrm>
            <a:off x="3048000" y="1143000"/>
            <a:ext cx="7083425" cy="533400"/>
          </a:xfrm>
        </p:spPr>
        <p:txBody>
          <a:bodyPr rtlCol="0">
            <a:normAutofit fontScale="90000"/>
          </a:bodyPr>
          <a:lstStyle/>
          <a:p>
            <a:pPr eaLnBrk="1" fontAlgn="auto" hangingPunct="1">
              <a:spcAft>
                <a:spcPts val="0"/>
              </a:spcAft>
              <a:defRPr/>
            </a:pPr>
            <a:r>
              <a:rPr lang="en-US" altLang="en-US"/>
              <a:t>Exercise</a:t>
            </a:r>
          </a:p>
        </p:txBody>
      </p:sp>
      <p:sp>
        <p:nvSpPr>
          <p:cNvPr id="282627" name="Rectangle 3"/>
          <p:cNvSpPr>
            <a:spLocks noGrp="1" noChangeArrowheads="1"/>
          </p:cNvSpPr>
          <p:nvPr>
            <p:ph type="body" idx="1"/>
          </p:nvPr>
        </p:nvSpPr>
        <p:spPr>
          <a:xfrm>
            <a:off x="1905000" y="2133600"/>
            <a:ext cx="8226425" cy="3940175"/>
          </a:xfrm>
        </p:spPr>
        <p:txBody>
          <a:bodyPr rtlCol="0">
            <a:normAutofit/>
          </a:bodyPr>
          <a:lstStyle/>
          <a:p>
            <a:pPr marL="747489" indent="-1588" eaLnBrk="1" fontAlgn="auto" hangingPunct="1">
              <a:spcAft>
                <a:spcPts val="0"/>
              </a:spcAft>
              <a:buFont typeface="Arial" pitchFamily="34" charset="0"/>
              <a:buNone/>
              <a:defRPr/>
            </a:pPr>
            <a:r>
              <a:rPr lang="en-US" altLang="en-US" sz="2799"/>
              <a:t>What is a </a:t>
            </a:r>
            <a:r>
              <a:rPr lang="en-US" altLang="en-US" sz="2799">
                <a:solidFill>
                  <a:srgbClr val="0000FF"/>
                </a:solidFill>
              </a:rPr>
              <a:t>clue</a:t>
            </a:r>
            <a:r>
              <a:rPr lang="en-US" altLang="en-US" sz="2799"/>
              <a:t> that a chemical reaction has occurred?</a:t>
            </a:r>
          </a:p>
          <a:p>
            <a:pPr marL="747489" indent="-1588" eaLnBrk="1" fontAlgn="auto" hangingPunct="1">
              <a:spcAft>
                <a:spcPts val="0"/>
              </a:spcAft>
              <a:buFont typeface="Arial" pitchFamily="34" charset="0"/>
              <a:buNone/>
              <a:defRPr/>
            </a:pPr>
            <a:r>
              <a:rPr lang="en-US" altLang="en-US"/>
              <a:t>“Colorless hydrochloric acid is added to a red solution of cobalt(II) nitrate, turning the solution blue.”</a:t>
            </a:r>
            <a:endParaRPr lang="en-US" altLang="en-US">
              <a:solidFill>
                <a:srgbClr val="FF0000"/>
              </a:solidFill>
            </a:endParaRPr>
          </a:p>
          <a:p>
            <a:pPr marL="747489" indent="-1588" eaLnBrk="1" fontAlgn="auto" hangingPunct="1">
              <a:spcAft>
                <a:spcPts val="0"/>
              </a:spcAft>
              <a:buFont typeface="Arial" pitchFamily="34" charset="0"/>
              <a:buNone/>
              <a:defRPr/>
            </a:pPr>
            <a:endParaRPr lang="en-US" altLang="en-US">
              <a:solidFill>
                <a:srgbClr val="FF0000"/>
              </a:solidFill>
            </a:endParaRPr>
          </a:p>
          <a:p>
            <a:pPr marL="1314056" lvl="1" indent="-452302" eaLnBrk="1" fontAlgn="auto" hangingPunct="1">
              <a:spcAft>
                <a:spcPts val="0"/>
              </a:spcAft>
              <a:buFont typeface="Arial" pitchFamily="34" charset="0"/>
              <a:buNone/>
              <a:defRPr/>
            </a:pPr>
            <a:r>
              <a:rPr lang="en-US" altLang="en-US"/>
              <a:t>a)	The color changes.</a:t>
            </a:r>
          </a:p>
          <a:p>
            <a:pPr marL="1314056" lvl="1" indent="-452302" eaLnBrk="1" fontAlgn="auto" hangingPunct="1">
              <a:spcAft>
                <a:spcPts val="0"/>
              </a:spcAft>
              <a:buFont typeface="Arial" pitchFamily="34" charset="0"/>
              <a:buNone/>
              <a:defRPr/>
            </a:pPr>
            <a:r>
              <a:rPr lang="en-US" altLang="en-US"/>
              <a:t>b)	A solid forms.</a:t>
            </a:r>
          </a:p>
          <a:p>
            <a:pPr marL="1314056" lvl="1" indent="-452302" eaLnBrk="1" fontAlgn="auto" hangingPunct="1">
              <a:spcAft>
                <a:spcPts val="0"/>
              </a:spcAft>
              <a:buFont typeface="Arial" pitchFamily="34" charset="0"/>
              <a:buNone/>
              <a:defRPr/>
            </a:pPr>
            <a:r>
              <a:rPr lang="en-US" altLang="en-US"/>
              <a:t>c)	Bubbles are present.</a:t>
            </a:r>
          </a:p>
          <a:p>
            <a:pPr marL="1314056" lvl="1" indent="-452302" eaLnBrk="1" fontAlgn="auto" hangingPunct="1">
              <a:spcAft>
                <a:spcPts val="0"/>
              </a:spcAft>
              <a:buFont typeface="Arial" pitchFamily="34" charset="0"/>
              <a:buNone/>
              <a:defRPr/>
            </a:pPr>
            <a:r>
              <a:rPr lang="en-US" altLang="en-US"/>
              <a:t>d)	A flame is produced.</a:t>
            </a:r>
            <a:endParaRPr lang="en-US" altLang="en-US">
              <a:solidFill>
                <a:srgbClr val="FF0000"/>
              </a:solidFill>
            </a:endParaRPr>
          </a:p>
        </p:txBody>
      </p:sp>
      <p:pic>
        <p:nvPicPr>
          <p:cNvPr id="104453" name="Picture 4" descr="MMj01892510000[1]"/>
          <p:cNvPicPr>
            <a:picLocks noChangeAspect="1" noChangeArrowheads="1" noCrop="1"/>
          </p:cNvPicPr>
          <p:nvPr/>
        </p:nvPicPr>
        <p:blipFill>
          <a:blip r:embed="rId3"/>
          <a:srcRect/>
          <a:stretch>
            <a:fillRect/>
          </a:stretch>
        </p:blipFill>
        <p:spPr bwMode="auto">
          <a:xfrm>
            <a:off x="1828800" y="1066800"/>
            <a:ext cx="952500" cy="952500"/>
          </a:xfrm>
          <a:prstGeom prst="rect">
            <a:avLst/>
          </a:prstGeom>
          <a:noFill/>
          <a:ln w="9525">
            <a:noFill/>
            <a:miter lim="800000"/>
            <a:headEnd/>
            <a:tailEnd/>
          </a:ln>
        </p:spPr>
      </p:pic>
      <p:sp>
        <p:nvSpPr>
          <p:cNvPr id="282629" name="Rectangle 5"/>
          <p:cNvSpPr>
            <a:spLocks noChangeArrowheads="1"/>
          </p:cNvSpPr>
          <p:nvPr/>
        </p:nvSpPr>
        <p:spPr bwMode="auto">
          <a:xfrm>
            <a:off x="1524000" y="-174625"/>
            <a:ext cx="184150" cy="350838"/>
          </a:xfrm>
          <a:prstGeom prst="rect">
            <a:avLst/>
          </a:prstGeom>
          <a:noFill/>
          <a:ln>
            <a:noFill/>
          </a:ln>
          <a:effectLst/>
        </p:spPr>
        <p:txBody>
          <a:bodyPr wrap="none" anchor="ctr">
            <a:spAutoFit/>
          </a:bodyPr>
          <a:lstStyle/>
          <a:p>
            <a:pPr fontAlgn="auto">
              <a:spcBef>
                <a:spcPts val="0"/>
              </a:spcBef>
              <a:spcAft>
                <a:spcPts val="0"/>
              </a:spcAft>
              <a:defRPr/>
            </a:pPr>
            <a:endParaRPr lang="en-US" sz="1799">
              <a:latin typeface="+mn-lt"/>
              <a:cs typeface="+mn-cs"/>
            </a:endParaRPr>
          </a:p>
        </p:txBody>
      </p:sp>
      <p:sp>
        <p:nvSpPr>
          <p:cNvPr id="282630" name="Rectangle 6"/>
          <p:cNvSpPr>
            <a:spLocks noChangeArrowheads="1"/>
          </p:cNvSpPr>
          <p:nvPr/>
        </p:nvSpPr>
        <p:spPr bwMode="auto">
          <a:xfrm>
            <a:off x="1524000" y="2995613"/>
            <a:ext cx="184150" cy="350837"/>
          </a:xfrm>
          <a:prstGeom prst="rect">
            <a:avLst/>
          </a:prstGeom>
          <a:noFill/>
          <a:ln>
            <a:noFill/>
          </a:ln>
          <a:effectLst/>
        </p:spPr>
        <p:txBody>
          <a:bodyPr wrap="none" anchor="ctr">
            <a:spAutoFit/>
          </a:bodyPr>
          <a:lstStyle/>
          <a:p>
            <a:pPr fontAlgn="auto">
              <a:spcBef>
                <a:spcPts val="0"/>
              </a:spcBef>
              <a:spcAft>
                <a:spcPts val="0"/>
              </a:spcAft>
              <a:defRPr/>
            </a:pPr>
            <a:endParaRPr lang="en-US" sz="1799">
              <a:latin typeface="+mn-lt"/>
              <a:cs typeface="+mn-cs"/>
            </a:endParaRPr>
          </a:p>
        </p:txBody>
      </p:sp>
      <p:sp>
        <p:nvSpPr>
          <p:cNvPr id="282631" name="Rectangle 7"/>
          <p:cNvSpPr>
            <a:spLocks noChangeArrowheads="1"/>
          </p:cNvSpPr>
          <p:nvPr/>
        </p:nvSpPr>
        <p:spPr bwMode="auto">
          <a:xfrm>
            <a:off x="1524000" y="2947988"/>
            <a:ext cx="184150" cy="350837"/>
          </a:xfrm>
          <a:prstGeom prst="rect">
            <a:avLst/>
          </a:prstGeom>
          <a:noFill/>
          <a:ln>
            <a:noFill/>
          </a:ln>
          <a:effectLst/>
        </p:spPr>
        <p:txBody>
          <a:bodyPr wrap="none" anchor="ctr">
            <a:spAutoFit/>
          </a:bodyPr>
          <a:lstStyle/>
          <a:p>
            <a:pPr fontAlgn="auto">
              <a:spcBef>
                <a:spcPts val="0"/>
              </a:spcBef>
              <a:spcAft>
                <a:spcPts val="0"/>
              </a:spcAft>
              <a:defRPr/>
            </a:pPr>
            <a:endParaRPr lang="en-US" sz="1799">
              <a:latin typeface="+mn-lt"/>
              <a:cs typeface="+mn-cs"/>
            </a:endParaRPr>
          </a:p>
        </p:txBody>
      </p:sp>
      <p:sp>
        <p:nvSpPr>
          <p:cNvPr id="282632" name="Rectangle 8"/>
          <p:cNvSpPr>
            <a:spLocks noChangeArrowheads="1"/>
          </p:cNvSpPr>
          <p:nvPr/>
        </p:nvSpPr>
        <p:spPr bwMode="auto">
          <a:xfrm>
            <a:off x="2743200" y="4343400"/>
            <a:ext cx="3275013" cy="381000"/>
          </a:xfrm>
          <a:prstGeom prst="rect">
            <a:avLst/>
          </a:prstGeom>
          <a:noFill/>
          <a:ln w="38100">
            <a:solidFill>
              <a:srgbClr val="008000"/>
            </a:solidFill>
            <a:miter lim="800000"/>
            <a:headEnd/>
            <a:tailEnd/>
          </a:ln>
          <a:effectLst/>
        </p:spPr>
        <p:txBody>
          <a:bodyPr wrap="none" anchor="ctr"/>
          <a:lstStyle/>
          <a:p>
            <a:pPr fontAlgn="auto">
              <a:spcBef>
                <a:spcPts val="0"/>
              </a:spcBef>
              <a:spcAft>
                <a:spcPts val="0"/>
              </a:spcAft>
              <a:defRPr/>
            </a:pPr>
            <a:endParaRPr lang="en-US" sz="1799">
              <a:latin typeface="+mn-lt"/>
              <a:cs typeface="+mn-cs"/>
            </a:endParaRPr>
          </a:p>
        </p:txBody>
      </p:sp>
      <p:pic>
        <p:nvPicPr>
          <p:cNvPr id="104458" name="Picture 9" descr="0603a"/>
          <p:cNvPicPr>
            <a:picLocks noChangeAspect="1" noChangeArrowheads="1"/>
          </p:cNvPicPr>
          <p:nvPr/>
        </p:nvPicPr>
        <p:blipFill>
          <a:blip r:embed="rId4"/>
          <a:srcRect b="36676"/>
          <a:stretch>
            <a:fillRect/>
          </a:stretch>
        </p:blipFill>
        <p:spPr bwMode="auto">
          <a:xfrm>
            <a:off x="6627813" y="4044950"/>
            <a:ext cx="2589212" cy="2203450"/>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2632"/>
                                        </p:tgtEl>
                                        <p:attrNameLst>
                                          <p:attrName>style.visibility</p:attrName>
                                        </p:attrNameLst>
                                      </p:cBhvr>
                                      <p:to>
                                        <p:strVal val="visible"/>
                                      </p:to>
                                    </p:set>
                                    <p:animEffect transition="in" filter="wipe(left)">
                                      <p:cBhvr>
                                        <p:cTn id="7" dur="500"/>
                                        <p:tgtEl>
                                          <p:spTgt spid="2826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2632" grpId="0" animBg="1"/>
    </p:bldLst>
  </p:timing>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5" name="Footer Placeholder 3"/>
          <p:cNvSpPr>
            <a:spLocks noGrp="1"/>
          </p:cNvSpPr>
          <p:nvPr>
            <p:ph type="ftr" sz="quarter" idx="11"/>
          </p:nvPr>
        </p:nvSpPr>
        <p:spPr bwMode="auto">
          <a:xfrm>
            <a:off x="8809038" y="6421438"/>
            <a:ext cx="963612" cy="234950"/>
          </a:xfrm>
          <a:ln>
            <a:miter lim="800000"/>
            <a:headEnd/>
            <a:tailEnd/>
          </a:ln>
        </p:spPr>
        <p:txBody>
          <a:bodyPr wrap="square" numCol="1" anchorCtr="0" compatLnSpc="1">
            <a:prstTxWarp prst="textNoShape">
              <a:avLst/>
            </a:prstTxWarp>
          </a:bodyPr>
          <a:lstStyle/>
          <a:p>
            <a:pPr algn="r" fontAlgn="base">
              <a:spcBef>
                <a:spcPct val="0"/>
              </a:spcBef>
              <a:spcAft>
                <a:spcPct val="0"/>
              </a:spcAft>
              <a:defRPr/>
            </a:pPr>
            <a:r>
              <a:rPr lang="en-US" altLang="en-US">
                <a:cs typeface="Arial" charset="0"/>
              </a:rPr>
              <a:t>Copyright © Cengage Learning. All rights reserved</a:t>
            </a:r>
          </a:p>
        </p:txBody>
      </p:sp>
      <p:sp>
        <p:nvSpPr>
          <p:cNvPr id="82946" name="Slide Number Placeholder 4"/>
          <p:cNvSpPr>
            <a:spLocks noGrp="1"/>
          </p:cNvSpPr>
          <p:nvPr>
            <p:ph type="sldNum" sz="quarter" idx="12"/>
          </p:nvPr>
        </p:nvSpPr>
        <p:spPr bwMode="auto">
          <a:xfrm>
            <a:off x="1520825" y="6421438"/>
            <a:ext cx="7011988" cy="234950"/>
          </a:xfrm>
          <a:ln>
            <a:miter lim="800000"/>
            <a:headEnd/>
            <a:tailEnd/>
          </a:ln>
        </p:spPr>
        <p:txBody>
          <a:bodyPr wrap="square" numCol="1" anchorCtr="0" compatLnSpc="1">
            <a:prstTxWarp prst="textNoShape">
              <a:avLst/>
            </a:prstTxWarp>
          </a:bodyPr>
          <a:lstStyle/>
          <a:p>
            <a:pPr algn="l" fontAlgn="base">
              <a:spcBef>
                <a:spcPct val="0"/>
              </a:spcBef>
              <a:spcAft>
                <a:spcPct val="0"/>
              </a:spcAft>
              <a:defRPr/>
            </a:pPr>
            <a:fld id="{EA0D1063-763C-406A-BD13-EE9ED2094D78}" type="slidenum">
              <a:rPr lang="en-US" altLang="en-US" smtClean="0">
                <a:cs typeface="Arial" charset="0"/>
              </a:rPr>
              <a:pPr algn="l" fontAlgn="base">
                <a:spcBef>
                  <a:spcPct val="0"/>
                </a:spcBef>
                <a:spcAft>
                  <a:spcPct val="0"/>
                </a:spcAft>
                <a:defRPr/>
              </a:pPr>
              <a:t>91</a:t>
            </a:fld>
            <a:endParaRPr lang="en-US" altLang="en-US">
              <a:cs typeface="Arial" charset="0"/>
            </a:endParaRPr>
          </a:p>
        </p:txBody>
      </p:sp>
      <p:sp>
        <p:nvSpPr>
          <p:cNvPr id="284674" name="Rectangle 2"/>
          <p:cNvSpPr>
            <a:spLocks noGrp="1" noChangeArrowheads="1"/>
          </p:cNvSpPr>
          <p:nvPr>
            <p:ph type="title"/>
          </p:nvPr>
        </p:nvSpPr>
        <p:spPr>
          <a:xfrm>
            <a:off x="3048000" y="1143000"/>
            <a:ext cx="7083425" cy="533400"/>
          </a:xfrm>
        </p:spPr>
        <p:txBody>
          <a:bodyPr rtlCol="0">
            <a:normAutofit fontScale="90000"/>
          </a:bodyPr>
          <a:lstStyle/>
          <a:p>
            <a:pPr eaLnBrk="1" fontAlgn="auto" hangingPunct="1">
              <a:spcAft>
                <a:spcPts val="0"/>
              </a:spcAft>
              <a:defRPr/>
            </a:pPr>
            <a:r>
              <a:rPr lang="en-US" altLang="en-US"/>
              <a:t>Exercise</a:t>
            </a:r>
          </a:p>
        </p:txBody>
      </p:sp>
      <p:sp>
        <p:nvSpPr>
          <p:cNvPr id="284675" name="Rectangle 3"/>
          <p:cNvSpPr>
            <a:spLocks noGrp="1" noChangeArrowheads="1"/>
          </p:cNvSpPr>
          <p:nvPr>
            <p:ph type="body" idx="1"/>
          </p:nvPr>
        </p:nvSpPr>
        <p:spPr>
          <a:xfrm>
            <a:off x="1905000" y="2133600"/>
            <a:ext cx="8226425" cy="3940175"/>
          </a:xfrm>
        </p:spPr>
        <p:txBody>
          <a:bodyPr rtlCol="0">
            <a:normAutofit/>
          </a:bodyPr>
          <a:lstStyle/>
          <a:p>
            <a:pPr marL="457063" indent="-60307" eaLnBrk="1" fontAlgn="auto" hangingPunct="1">
              <a:spcAft>
                <a:spcPts val="0"/>
              </a:spcAft>
              <a:buFont typeface="Arial" pitchFamily="34" charset="0"/>
              <a:buNone/>
              <a:defRPr/>
            </a:pPr>
            <a:r>
              <a:rPr lang="en-US" altLang="en-US" sz="2799"/>
              <a:t>	What is a </a:t>
            </a:r>
            <a:r>
              <a:rPr lang="en-US" altLang="en-US" sz="2799">
                <a:solidFill>
                  <a:srgbClr val="0000FF"/>
                </a:solidFill>
              </a:rPr>
              <a:t>clue</a:t>
            </a:r>
            <a:r>
              <a:rPr lang="en-US" altLang="en-US" sz="2799"/>
              <a:t> that a chemical reaction has occurred?</a:t>
            </a:r>
          </a:p>
          <a:p>
            <a:pPr marL="457063" indent="-60307" eaLnBrk="1" fontAlgn="auto" hangingPunct="1">
              <a:spcAft>
                <a:spcPts val="0"/>
              </a:spcAft>
              <a:buFont typeface="Arial" pitchFamily="34" charset="0"/>
              <a:buNone/>
              <a:defRPr/>
            </a:pPr>
            <a:r>
              <a:rPr lang="en-US" altLang="en-US"/>
              <a:t>“A solid forms when a solution of sodium dichromate is added to a solution of lead nitrate.”</a:t>
            </a:r>
          </a:p>
          <a:p>
            <a:pPr marL="1028391" lvl="1" indent="-457063" eaLnBrk="1" fontAlgn="auto" hangingPunct="1">
              <a:spcAft>
                <a:spcPts val="0"/>
              </a:spcAft>
              <a:buFont typeface="Arial" pitchFamily="34" charset="0"/>
              <a:buNone/>
              <a:defRPr/>
            </a:pPr>
            <a:endParaRPr lang="en-US" altLang="en-US"/>
          </a:p>
          <a:p>
            <a:pPr marL="1028391" lvl="1" indent="-457063" eaLnBrk="1" fontAlgn="auto" hangingPunct="1">
              <a:spcAft>
                <a:spcPts val="0"/>
              </a:spcAft>
              <a:buFont typeface="Arial" pitchFamily="34" charset="0"/>
              <a:buNone/>
              <a:defRPr/>
            </a:pPr>
            <a:r>
              <a:rPr lang="en-US" altLang="en-US"/>
              <a:t>a)	A gas forms.</a:t>
            </a:r>
          </a:p>
          <a:p>
            <a:pPr marL="1028391" lvl="1" indent="-457063" eaLnBrk="1" fontAlgn="auto" hangingPunct="1">
              <a:spcAft>
                <a:spcPts val="0"/>
              </a:spcAft>
              <a:buFont typeface="Arial" pitchFamily="34" charset="0"/>
              <a:buNone/>
              <a:defRPr/>
            </a:pPr>
            <a:r>
              <a:rPr lang="en-US" altLang="en-US"/>
              <a:t>b)	A solid forms.</a:t>
            </a:r>
          </a:p>
          <a:p>
            <a:pPr marL="1028391" lvl="1" indent="-457063" eaLnBrk="1" fontAlgn="auto" hangingPunct="1">
              <a:spcAft>
                <a:spcPts val="0"/>
              </a:spcAft>
              <a:buFont typeface="Arial" pitchFamily="34" charset="0"/>
              <a:buNone/>
              <a:defRPr/>
            </a:pPr>
            <a:r>
              <a:rPr lang="en-US" altLang="en-US"/>
              <a:t>c)	Bubbles are present.</a:t>
            </a:r>
          </a:p>
          <a:p>
            <a:pPr marL="1028391" lvl="1" indent="-457063" eaLnBrk="1" fontAlgn="auto" hangingPunct="1">
              <a:spcAft>
                <a:spcPts val="0"/>
              </a:spcAft>
              <a:buFont typeface="Arial" pitchFamily="34" charset="0"/>
              <a:buNone/>
              <a:defRPr/>
            </a:pPr>
            <a:r>
              <a:rPr lang="en-US" altLang="en-US"/>
              <a:t>d)	A flame is produced.</a:t>
            </a:r>
          </a:p>
        </p:txBody>
      </p:sp>
      <p:pic>
        <p:nvPicPr>
          <p:cNvPr id="106501" name="Picture 4" descr="MMj01892510000[1]"/>
          <p:cNvPicPr>
            <a:picLocks noChangeAspect="1" noChangeArrowheads="1" noCrop="1"/>
          </p:cNvPicPr>
          <p:nvPr/>
        </p:nvPicPr>
        <p:blipFill>
          <a:blip r:embed="rId3"/>
          <a:srcRect/>
          <a:stretch>
            <a:fillRect/>
          </a:stretch>
        </p:blipFill>
        <p:spPr bwMode="auto">
          <a:xfrm>
            <a:off x="1828800" y="1066800"/>
            <a:ext cx="952500" cy="952500"/>
          </a:xfrm>
          <a:prstGeom prst="rect">
            <a:avLst/>
          </a:prstGeom>
          <a:noFill/>
          <a:ln w="9525">
            <a:noFill/>
            <a:miter lim="800000"/>
            <a:headEnd/>
            <a:tailEnd/>
          </a:ln>
        </p:spPr>
      </p:pic>
      <p:sp>
        <p:nvSpPr>
          <p:cNvPr id="284677" name="Rectangle 5"/>
          <p:cNvSpPr>
            <a:spLocks noChangeArrowheads="1"/>
          </p:cNvSpPr>
          <p:nvPr/>
        </p:nvSpPr>
        <p:spPr bwMode="auto">
          <a:xfrm>
            <a:off x="1524000" y="-174625"/>
            <a:ext cx="184150" cy="350838"/>
          </a:xfrm>
          <a:prstGeom prst="rect">
            <a:avLst/>
          </a:prstGeom>
          <a:noFill/>
          <a:ln>
            <a:noFill/>
          </a:ln>
          <a:effectLst/>
        </p:spPr>
        <p:txBody>
          <a:bodyPr wrap="none" anchor="ctr">
            <a:spAutoFit/>
          </a:bodyPr>
          <a:lstStyle/>
          <a:p>
            <a:pPr fontAlgn="auto">
              <a:spcBef>
                <a:spcPts val="0"/>
              </a:spcBef>
              <a:spcAft>
                <a:spcPts val="0"/>
              </a:spcAft>
              <a:defRPr/>
            </a:pPr>
            <a:endParaRPr lang="en-US" sz="1799">
              <a:latin typeface="+mn-lt"/>
              <a:cs typeface="+mn-cs"/>
            </a:endParaRPr>
          </a:p>
        </p:txBody>
      </p:sp>
      <p:sp>
        <p:nvSpPr>
          <p:cNvPr id="284678" name="Rectangle 6"/>
          <p:cNvSpPr>
            <a:spLocks noChangeArrowheads="1"/>
          </p:cNvSpPr>
          <p:nvPr/>
        </p:nvSpPr>
        <p:spPr bwMode="auto">
          <a:xfrm>
            <a:off x="1524000" y="2995613"/>
            <a:ext cx="184150" cy="350837"/>
          </a:xfrm>
          <a:prstGeom prst="rect">
            <a:avLst/>
          </a:prstGeom>
          <a:noFill/>
          <a:ln>
            <a:noFill/>
          </a:ln>
          <a:effectLst/>
        </p:spPr>
        <p:txBody>
          <a:bodyPr wrap="none" anchor="ctr">
            <a:spAutoFit/>
          </a:bodyPr>
          <a:lstStyle/>
          <a:p>
            <a:pPr fontAlgn="auto">
              <a:spcBef>
                <a:spcPts val="0"/>
              </a:spcBef>
              <a:spcAft>
                <a:spcPts val="0"/>
              </a:spcAft>
              <a:defRPr/>
            </a:pPr>
            <a:endParaRPr lang="en-US" sz="1799">
              <a:latin typeface="+mn-lt"/>
              <a:cs typeface="+mn-cs"/>
            </a:endParaRPr>
          </a:p>
        </p:txBody>
      </p:sp>
      <p:sp>
        <p:nvSpPr>
          <p:cNvPr id="284679" name="Rectangle 7"/>
          <p:cNvSpPr>
            <a:spLocks noChangeArrowheads="1"/>
          </p:cNvSpPr>
          <p:nvPr/>
        </p:nvSpPr>
        <p:spPr bwMode="auto">
          <a:xfrm>
            <a:off x="1524000" y="2947988"/>
            <a:ext cx="184150" cy="350837"/>
          </a:xfrm>
          <a:prstGeom prst="rect">
            <a:avLst/>
          </a:prstGeom>
          <a:noFill/>
          <a:ln>
            <a:noFill/>
          </a:ln>
          <a:effectLst/>
        </p:spPr>
        <p:txBody>
          <a:bodyPr wrap="none" anchor="ctr">
            <a:spAutoFit/>
          </a:bodyPr>
          <a:lstStyle/>
          <a:p>
            <a:pPr fontAlgn="auto">
              <a:spcBef>
                <a:spcPts val="0"/>
              </a:spcBef>
              <a:spcAft>
                <a:spcPts val="0"/>
              </a:spcAft>
              <a:defRPr/>
            </a:pPr>
            <a:endParaRPr lang="en-US" sz="1799">
              <a:latin typeface="+mn-lt"/>
              <a:cs typeface="+mn-cs"/>
            </a:endParaRPr>
          </a:p>
        </p:txBody>
      </p:sp>
      <p:sp>
        <p:nvSpPr>
          <p:cNvPr id="284680" name="Rectangle 8"/>
          <p:cNvSpPr>
            <a:spLocks noChangeArrowheads="1"/>
          </p:cNvSpPr>
          <p:nvPr/>
        </p:nvSpPr>
        <p:spPr bwMode="auto">
          <a:xfrm>
            <a:off x="2438400" y="4724400"/>
            <a:ext cx="2589213" cy="457200"/>
          </a:xfrm>
          <a:prstGeom prst="rect">
            <a:avLst/>
          </a:prstGeom>
          <a:noFill/>
          <a:ln w="38100">
            <a:solidFill>
              <a:srgbClr val="008000"/>
            </a:solidFill>
            <a:miter lim="800000"/>
            <a:headEnd/>
            <a:tailEnd/>
          </a:ln>
          <a:effectLst/>
        </p:spPr>
        <p:txBody>
          <a:bodyPr wrap="none" anchor="ctr"/>
          <a:lstStyle/>
          <a:p>
            <a:pPr fontAlgn="auto">
              <a:spcBef>
                <a:spcPts val="0"/>
              </a:spcBef>
              <a:spcAft>
                <a:spcPts val="0"/>
              </a:spcAft>
              <a:defRPr/>
            </a:pPr>
            <a:endParaRPr lang="en-US" sz="1799">
              <a:latin typeface="+mn-lt"/>
              <a:cs typeface="+mn-cs"/>
            </a:endParaRPr>
          </a:p>
        </p:txBody>
      </p:sp>
      <p:pic>
        <p:nvPicPr>
          <p:cNvPr id="106506" name="Picture 9" descr="0603b"/>
          <p:cNvPicPr>
            <a:picLocks noChangeAspect="1" noChangeArrowheads="1"/>
          </p:cNvPicPr>
          <p:nvPr/>
        </p:nvPicPr>
        <p:blipFill>
          <a:blip r:embed="rId4"/>
          <a:srcRect b="36424"/>
          <a:stretch>
            <a:fillRect/>
          </a:stretch>
        </p:blipFill>
        <p:spPr bwMode="auto">
          <a:xfrm>
            <a:off x="6399213" y="3886200"/>
            <a:ext cx="2032000" cy="2589213"/>
          </a:xfrm>
          <a:prstGeom prst="rect">
            <a:avLst/>
          </a:prstGeom>
          <a:noFill/>
          <a:ln w="9525">
            <a:noFill/>
            <a:miter lim="800000"/>
            <a:headEnd/>
            <a:tailEnd/>
          </a:ln>
        </p:spPr>
      </p:pic>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4680"/>
                                        </p:tgtEl>
                                        <p:attrNameLst>
                                          <p:attrName>style.visibility</p:attrName>
                                        </p:attrNameLst>
                                      </p:cBhvr>
                                      <p:to>
                                        <p:strVal val="visible"/>
                                      </p:to>
                                    </p:set>
                                    <p:animEffect transition="in" filter="wipe(left)">
                                      <p:cBhvr>
                                        <p:cTn id="7" dur="500"/>
                                        <p:tgtEl>
                                          <p:spTgt spid="2846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80"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Grp="1" noChangeArrowheads="1"/>
          </p:cNvSpPr>
          <p:nvPr>
            <p:ph type="title"/>
          </p:nvPr>
        </p:nvSpPr>
        <p:spPr/>
        <p:txBody>
          <a:bodyPr/>
          <a:lstStyle/>
          <a:p>
            <a:pPr eaLnBrk="1" hangingPunct="1"/>
            <a:r>
              <a:rPr lang="en-US" altLang="en-US" sz="2800"/>
              <a:t>• In a chemical reaction, the chemical composition of a substance changes</a:t>
            </a:r>
          </a:p>
        </p:txBody>
      </p:sp>
      <p:sp>
        <p:nvSpPr>
          <p:cNvPr id="108546" name="Rectangle 7"/>
          <p:cNvSpPr>
            <a:spLocks noGrp="1" noChangeArrowheads="1"/>
          </p:cNvSpPr>
          <p:nvPr>
            <p:ph type="body" idx="1"/>
          </p:nvPr>
        </p:nvSpPr>
        <p:spPr/>
        <p:txBody>
          <a:bodyPr/>
          <a:lstStyle/>
          <a:p>
            <a:pPr eaLnBrk="1" hangingPunct="1">
              <a:buFontTx/>
              <a:buNone/>
            </a:pPr>
            <a:r>
              <a:rPr lang="en-US" altLang="en-US"/>
              <a:t> </a:t>
            </a:r>
          </a:p>
        </p:txBody>
      </p:sp>
      <p:pic>
        <p:nvPicPr>
          <p:cNvPr id="108547" name="Picture 6" descr="D:\Media\JPEG_Image_Library\chapter1\0104.jpg"/>
          <p:cNvPicPr>
            <a:picLocks noChangeAspect="1" noChangeArrowheads="1"/>
          </p:cNvPicPr>
          <p:nvPr/>
        </p:nvPicPr>
        <p:blipFill>
          <a:blip r:embed="rId2"/>
          <a:srcRect/>
          <a:stretch>
            <a:fillRect/>
          </a:stretch>
        </p:blipFill>
        <p:spPr bwMode="auto">
          <a:xfrm>
            <a:off x="1825625" y="2143125"/>
            <a:ext cx="8543925" cy="3724275"/>
          </a:xfrm>
          <a:prstGeom prst="rect">
            <a:avLst/>
          </a:prstGeom>
          <a:noFill/>
          <a:ln w="9525">
            <a:noFill/>
            <a:miter lim="800000"/>
            <a:headEnd/>
            <a:tailEnd/>
          </a:ln>
        </p:spPr>
      </p:pic>
    </p:spTree>
  </p:cSld>
  <p:clrMapOvr>
    <a:masterClrMapping/>
  </p:clrMapOvr>
  <p:transition spd="slow">
    <p:split orient="vert"/>
  </p:transition>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ChangeArrowheads="1"/>
          </p:cNvSpPr>
          <p:nvPr>
            <p:ph type="title"/>
          </p:nvPr>
        </p:nvSpPr>
        <p:spPr>
          <a:xfrm>
            <a:off x="1825625" y="304800"/>
            <a:ext cx="8461375" cy="838200"/>
          </a:xfrm>
        </p:spPr>
        <p:txBody>
          <a:bodyPr/>
          <a:lstStyle/>
          <a:p>
            <a:pPr eaLnBrk="1" hangingPunct="1"/>
            <a:r>
              <a:rPr lang="en-US" altLang="en-US" sz="4000"/>
              <a:t>c) Extensive versus Intensive Properties</a:t>
            </a:r>
          </a:p>
        </p:txBody>
      </p:sp>
      <p:sp>
        <p:nvSpPr>
          <p:cNvPr id="35843" name="Rectangle 4"/>
          <p:cNvSpPr>
            <a:spLocks noGrp="1" noChangeArrowheads="1"/>
          </p:cNvSpPr>
          <p:nvPr>
            <p:ph type="body" sz="half" idx="1"/>
          </p:nvPr>
        </p:nvSpPr>
        <p:spPr>
          <a:xfrm>
            <a:off x="2208213" y="2438400"/>
            <a:ext cx="3808412" cy="3124200"/>
          </a:xfrm>
        </p:spPr>
        <p:txBody>
          <a:bodyPr/>
          <a:lstStyle/>
          <a:p>
            <a:pPr eaLnBrk="1" hangingPunct="1">
              <a:lnSpc>
                <a:spcPct val="70000"/>
              </a:lnSpc>
              <a:buFontTx/>
              <a:buNone/>
            </a:pPr>
            <a:r>
              <a:rPr lang="en-US" altLang="en-US" sz="2000" b="1" u="sng">
                <a:solidFill>
                  <a:schemeClr val="folHlink"/>
                </a:solidFill>
              </a:rPr>
              <a:t>Extensive Property</a:t>
            </a:r>
          </a:p>
          <a:p>
            <a:pPr eaLnBrk="1" hangingPunct="1">
              <a:lnSpc>
                <a:spcPct val="70000"/>
              </a:lnSpc>
              <a:buFontTx/>
              <a:buNone/>
            </a:pPr>
            <a:r>
              <a:rPr lang="en-US" altLang="en-US" sz="2000"/>
              <a:t>-</a:t>
            </a:r>
            <a:r>
              <a:rPr lang="en-US" altLang="en-US" sz="2000" b="1"/>
              <a:t>depends on the specific sample under investigation</a:t>
            </a:r>
          </a:p>
          <a:p>
            <a:pPr eaLnBrk="1" hangingPunct="1">
              <a:lnSpc>
                <a:spcPct val="70000"/>
              </a:lnSpc>
              <a:buFontTx/>
              <a:buNone/>
            </a:pPr>
            <a:r>
              <a:rPr lang="en-US" altLang="en-US" sz="2000" b="1"/>
              <a:t>-varies from sample to sample</a:t>
            </a:r>
          </a:p>
          <a:p>
            <a:pPr eaLnBrk="1" hangingPunct="1">
              <a:lnSpc>
                <a:spcPct val="70000"/>
              </a:lnSpc>
              <a:buFontTx/>
              <a:buNone/>
            </a:pPr>
            <a:r>
              <a:rPr lang="en-US" altLang="en-US" sz="2000" b="1"/>
              <a:t>Depends on the amount of substance present</a:t>
            </a:r>
          </a:p>
          <a:p>
            <a:pPr eaLnBrk="1" hangingPunct="1">
              <a:lnSpc>
                <a:spcPct val="70000"/>
              </a:lnSpc>
              <a:buFontTx/>
              <a:buNone/>
            </a:pPr>
            <a:endParaRPr lang="en-US" altLang="en-US" sz="1000" b="1"/>
          </a:p>
          <a:p>
            <a:pPr eaLnBrk="1" hangingPunct="1">
              <a:lnSpc>
                <a:spcPct val="70000"/>
              </a:lnSpc>
              <a:buFontTx/>
              <a:buNone/>
            </a:pPr>
            <a:r>
              <a:rPr lang="en-US" altLang="en-US" sz="2000" b="1"/>
              <a:t>eg. Mass, volume, temperature, etc.</a:t>
            </a:r>
          </a:p>
        </p:txBody>
      </p:sp>
      <p:sp>
        <p:nvSpPr>
          <p:cNvPr id="35844" name="Rectangle 5"/>
          <p:cNvSpPr>
            <a:spLocks noGrp="1" noChangeArrowheads="1"/>
          </p:cNvSpPr>
          <p:nvPr>
            <p:ph type="body" sz="half" idx="2"/>
          </p:nvPr>
        </p:nvSpPr>
        <p:spPr>
          <a:xfrm>
            <a:off x="6323013" y="2438400"/>
            <a:ext cx="3808412" cy="3200400"/>
          </a:xfrm>
        </p:spPr>
        <p:txBody>
          <a:bodyPr/>
          <a:lstStyle/>
          <a:p>
            <a:pPr eaLnBrk="1" hangingPunct="1">
              <a:lnSpc>
                <a:spcPct val="70000"/>
              </a:lnSpc>
              <a:buFontTx/>
              <a:buNone/>
            </a:pPr>
            <a:r>
              <a:rPr lang="en-US" altLang="en-US" sz="2000" b="1" u="sng">
                <a:solidFill>
                  <a:schemeClr val="folHlink"/>
                </a:solidFill>
              </a:rPr>
              <a:t>Intensive Property</a:t>
            </a:r>
            <a:endParaRPr lang="en-US" altLang="en-US" sz="2000" b="1">
              <a:solidFill>
                <a:schemeClr val="folHlink"/>
              </a:solidFill>
            </a:endParaRPr>
          </a:p>
          <a:p>
            <a:pPr eaLnBrk="1" hangingPunct="1">
              <a:lnSpc>
                <a:spcPct val="70000"/>
              </a:lnSpc>
              <a:buFontTx/>
              <a:buNone/>
            </a:pPr>
            <a:r>
              <a:rPr lang="en-US" altLang="en-US" sz="2000"/>
              <a:t>-</a:t>
            </a:r>
            <a:r>
              <a:rPr lang="en-US" altLang="en-US" sz="2000" b="1"/>
              <a:t>identical in all samples of a given substance</a:t>
            </a:r>
          </a:p>
          <a:p>
            <a:pPr eaLnBrk="1" hangingPunct="1">
              <a:lnSpc>
                <a:spcPct val="70000"/>
              </a:lnSpc>
              <a:buFontTx/>
              <a:buNone/>
            </a:pPr>
            <a:r>
              <a:rPr lang="en-US" altLang="en-US" sz="2000" b="1"/>
              <a:t>-used to identify substances</a:t>
            </a:r>
          </a:p>
          <a:p>
            <a:pPr eaLnBrk="1" hangingPunct="1">
              <a:lnSpc>
                <a:spcPct val="70000"/>
              </a:lnSpc>
              <a:buFontTx/>
              <a:buNone/>
            </a:pPr>
            <a:r>
              <a:rPr lang="en-US" altLang="en-US" sz="2000" b="1"/>
              <a:t>Does not depend on the amount of substance present</a:t>
            </a:r>
          </a:p>
          <a:p>
            <a:pPr eaLnBrk="1" hangingPunct="1">
              <a:lnSpc>
                <a:spcPct val="70000"/>
              </a:lnSpc>
              <a:buFontTx/>
              <a:buNone/>
            </a:pPr>
            <a:endParaRPr lang="en-US" altLang="en-US" sz="2000" b="1"/>
          </a:p>
          <a:p>
            <a:pPr eaLnBrk="1" hangingPunct="1">
              <a:lnSpc>
                <a:spcPct val="70000"/>
              </a:lnSpc>
              <a:buFontTx/>
              <a:buNone/>
            </a:pPr>
            <a:r>
              <a:rPr lang="en-US" altLang="en-US" sz="2000" b="1"/>
              <a:t>eg. Density, melting point, boiling point, color</a:t>
            </a:r>
            <a:endParaRPr lang="en-US" altLang="en-US" sz="2000" b="1" u="sng"/>
          </a:p>
        </p:txBody>
      </p:sp>
      <p:sp>
        <p:nvSpPr>
          <p:cNvPr id="109572" name="Line 6"/>
          <p:cNvSpPr>
            <a:spLocks noChangeShapeType="1"/>
          </p:cNvSpPr>
          <p:nvPr/>
        </p:nvSpPr>
        <p:spPr bwMode="auto">
          <a:xfrm>
            <a:off x="6018213" y="3124200"/>
            <a:ext cx="0" cy="2819400"/>
          </a:xfrm>
          <a:prstGeom prst="line">
            <a:avLst/>
          </a:prstGeom>
          <a:noFill/>
          <a:ln w="9525">
            <a:solidFill>
              <a:schemeClr val="tx1"/>
            </a:solidFill>
            <a:round/>
            <a:headEnd/>
            <a:tailEnd/>
          </a:ln>
        </p:spPr>
        <p:txBody>
          <a:bodyPr/>
          <a:lstStyle/>
          <a:p>
            <a:endParaRPr lang="en-US"/>
          </a:p>
        </p:txBody>
      </p:sp>
      <p:sp>
        <p:nvSpPr>
          <p:cNvPr id="109573" name="Text Box 8"/>
          <p:cNvSpPr txBox="1">
            <a:spLocks noChangeArrowheads="1"/>
          </p:cNvSpPr>
          <p:nvPr/>
        </p:nvSpPr>
        <p:spPr bwMode="auto">
          <a:xfrm>
            <a:off x="2420938" y="1185863"/>
            <a:ext cx="7405687" cy="946150"/>
          </a:xfrm>
          <a:prstGeom prst="rect">
            <a:avLst/>
          </a:prstGeom>
          <a:noFill/>
          <a:ln w="9525">
            <a:noFill/>
            <a:miter lim="800000"/>
            <a:headEnd/>
            <a:tailEnd/>
          </a:ln>
        </p:spPr>
        <p:txBody>
          <a:bodyPr>
            <a:spAutoFit/>
          </a:bodyPr>
          <a:lstStyle/>
          <a:p>
            <a:pPr>
              <a:buFontTx/>
              <a:buChar char="•"/>
            </a:pPr>
            <a:r>
              <a:rPr lang="en-US" altLang="en-US" sz="2800">
                <a:latin typeface="Times" pitchFamily="18" charset="0"/>
              </a:rPr>
              <a:t> All physical and chemical properties are classified as being either extensive or intensive.</a:t>
            </a:r>
          </a:p>
        </p:txBody>
      </p:sp>
    </p:spTree>
  </p:cSld>
  <p:clrMapOvr>
    <a:masterClrMapping/>
  </p:clrMapOvr>
  <p:transition spd="slow">
    <p:split orient="vert"/>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4"/>
          <p:cNvSpPr>
            <a:spLocks noChangeArrowheads="1"/>
          </p:cNvSpPr>
          <p:nvPr/>
        </p:nvSpPr>
        <p:spPr bwMode="auto">
          <a:xfrm>
            <a:off x="2209800" y="609600"/>
            <a:ext cx="7769225" cy="11430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C. Atomic Theory of Matter</a:t>
            </a:r>
          </a:p>
        </p:txBody>
      </p:sp>
      <p:sp>
        <p:nvSpPr>
          <p:cNvPr id="110594" name="Rectangle 5"/>
          <p:cNvSpPr>
            <a:spLocks noChangeArrowheads="1"/>
          </p:cNvSpPr>
          <p:nvPr/>
        </p:nvSpPr>
        <p:spPr bwMode="auto">
          <a:xfrm>
            <a:off x="2209800" y="1981200"/>
            <a:ext cx="7769225" cy="4114800"/>
          </a:xfrm>
          <a:prstGeom prst="rect">
            <a:avLst/>
          </a:prstGeom>
          <a:noFill/>
          <a:ln w="9525">
            <a:noFill/>
            <a:miter lim="800000"/>
            <a:headEnd/>
            <a:tailEnd/>
          </a:ln>
        </p:spPr>
        <p:txBody>
          <a:bodyPr/>
          <a:lstStyle/>
          <a:p>
            <a:pPr marL="342900" indent="-342900">
              <a:spcBef>
                <a:spcPct val="20000"/>
              </a:spcBef>
              <a:buFontTx/>
              <a:buChar char="•"/>
            </a:pPr>
            <a:r>
              <a:rPr lang="en-US" altLang="en-US" sz="2800">
                <a:latin typeface="Times" pitchFamily="18" charset="0"/>
              </a:rPr>
              <a:t>In the beginning of the 1800s, chemistry was a very different science than it is today.  Little was known about the nature and structure of matter.</a:t>
            </a:r>
          </a:p>
          <a:p>
            <a:pPr marL="342900" indent="-342900">
              <a:spcBef>
                <a:spcPct val="20000"/>
              </a:spcBef>
              <a:buFontTx/>
              <a:buChar char="•"/>
            </a:pPr>
            <a:endParaRPr lang="en-US" altLang="en-US" sz="1200">
              <a:latin typeface="Times" pitchFamily="18" charset="0"/>
            </a:endParaRPr>
          </a:p>
          <a:p>
            <a:pPr marL="342900" indent="-342900">
              <a:spcBef>
                <a:spcPct val="20000"/>
              </a:spcBef>
              <a:buFontTx/>
              <a:buChar char="•"/>
            </a:pPr>
            <a:r>
              <a:rPr lang="en-US" altLang="en-US" sz="2800">
                <a:latin typeface="Times" pitchFamily="18" charset="0"/>
              </a:rPr>
              <a:t>Thanks to two brilliant early experimentalists, two important chemical laws had been proposed and tested at that time.</a:t>
            </a:r>
          </a:p>
          <a:p>
            <a:pPr marL="342900" indent="-342900">
              <a:spcBef>
                <a:spcPct val="20000"/>
              </a:spcBef>
              <a:buFontTx/>
              <a:buChar char="•"/>
            </a:pPr>
            <a:r>
              <a:rPr lang="en-US" altLang="en-US" sz="2800">
                <a:latin typeface="Times" pitchFamily="18" charset="0"/>
              </a:rPr>
              <a:t>Remember, laws summarize but do not explain experimental data.</a:t>
            </a:r>
          </a:p>
        </p:txBody>
      </p:sp>
    </p:spTree>
  </p:cSld>
  <p:clrMapOvr>
    <a:masterClrMapping/>
  </p:clrMapOvr>
  <p:transition spd="slow">
    <p:split orient="vert"/>
  </p:transition>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4"/>
          <p:cNvSpPr>
            <a:spLocks noChangeArrowheads="1"/>
          </p:cNvSpPr>
          <p:nvPr/>
        </p:nvSpPr>
        <p:spPr bwMode="auto">
          <a:xfrm>
            <a:off x="2209800" y="609600"/>
            <a:ext cx="7769225" cy="11430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1. Law of Conservation of Mass</a:t>
            </a:r>
          </a:p>
        </p:txBody>
      </p:sp>
      <p:sp>
        <p:nvSpPr>
          <p:cNvPr id="111618" name="Rectangle 5"/>
          <p:cNvSpPr>
            <a:spLocks noChangeArrowheads="1"/>
          </p:cNvSpPr>
          <p:nvPr/>
        </p:nvSpPr>
        <p:spPr bwMode="auto">
          <a:xfrm>
            <a:off x="2209800" y="1981200"/>
            <a:ext cx="7769225" cy="4114800"/>
          </a:xfrm>
          <a:prstGeom prst="rect">
            <a:avLst/>
          </a:prstGeom>
          <a:noFill/>
          <a:ln w="9525">
            <a:noFill/>
            <a:miter lim="800000"/>
            <a:headEnd/>
            <a:tailEnd/>
          </a:ln>
        </p:spPr>
        <p:txBody>
          <a:bodyPr/>
          <a:lstStyle/>
          <a:p>
            <a:pPr marL="342900" indent="-342900">
              <a:spcBef>
                <a:spcPct val="20000"/>
              </a:spcBef>
              <a:buFontTx/>
              <a:buChar char="•"/>
            </a:pPr>
            <a:r>
              <a:rPr lang="en-US" altLang="en-US" sz="2800" b="1">
                <a:solidFill>
                  <a:schemeClr val="hlink"/>
                </a:solidFill>
                <a:latin typeface="Times" pitchFamily="18" charset="0"/>
              </a:rPr>
              <a:t>Antoine Lavoisier</a:t>
            </a:r>
            <a:r>
              <a:rPr lang="en-US" altLang="en-US" sz="2800">
                <a:latin typeface="Times" pitchFamily="18" charset="0"/>
              </a:rPr>
              <a:t> carried out experiments in which he carefully weighed the chemical reactants, carried out a chemical reaction (combustion), and then carefully collected and weighed the products.</a:t>
            </a:r>
          </a:p>
          <a:p>
            <a:pPr marL="342900" indent="-342900">
              <a:spcBef>
                <a:spcPct val="20000"/>
              </a:spcBef>
            </a:pPr>
            <a:endParaRPr lang="en-US" altLang="en-US" sz="2800">
              <a:latin typeface="Times" pitchFamily="18" charset="0"/>
            </a:endParaRPr>
          </a:p>
          <a:p>
            <a:pPr marL="342900" indent="-342900">
              <a:spcBef>
                <a:spcPct val="20000"/>
              </a:spcBef>
              <a:buFontTx/>
              <a:buChar char="•"/>
            </a:pPr>
            <a:r>
              <a:rPr lang="en-US" altLang="en-US" sz="2800">
                <a:latin typeface="Times" pitchFamily="18" charset="0"/>
              </a:rPr>
              <a:t>He found that there is no detectable change in mass during an ordinary chemical reaction.  </a:t>
            </a:r>
            <a:r>
              <a:rPr lang="en-US" altLang="en-US" sz="2800" b="1">
                <a:solidFill>
                  <a:srgbClr val="33BEFF"/>
                </a:solidFill>
                <a:latin typeface="Times" pitchFamily="18" charset="0"/>
              </a:rPr>
              <a:t>Mass is conserved in a chemical reaction!</a:t>
            </a:r>
            <a:endParaRPr lang="en-US" altLang="en-US" sz="2800" b="1">
              <a:latin typeface="Times" pitchFamily="18" charset="0"/>
            </a:endParaRPr>
          </a:p>
        </p:txBody>
      </p:sp>
    </p:spTree>
  </p:cSld>
  <p:clrMapOvr>
    <a:masterClrMapping/>
  </p:clrMapOvr>
  <p:transition spd="slow">
    <p:split orient="vert"/>
  </p:transition>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4"/>
          <p:cNvSpPr>
            <a:spLocks noChangeArrowheads="1"/>
          </p:cNvSpPr>
          <p:nvPr/>
        </p:nvSpPr>
        <p:spPr bwMode="auto">
          <a:xfrm>
            <a:off x="2209800" y="609600"/>
            <a:ext cx="7769225" cy="11430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Interesting Side Note. . .</a:t>
            </a:r>
          </a:p>
        </p:txBody>
      </p:sp>
      <p:sp>
        <p:nvSpPr>
          <p:cNvPr id="112642" name="Rectangle 5"/>
          <p:cNvSpPr>
            <a:spLocks noChangeArrowheads="1"/>
          </p:cNvSpPr>
          <p:nvPr/>
        </p:nvSpPr>
        <p:spPr bwMode="auto">
          <a:xfrm>
            <a:off x="1825625" y="1981200"/>
            <a:ext cx="4192588" cy="4114800"/>
          </a:xfrm>
          <a:prstGeom prst="rect">
            <a:avLst/>
          </a:prstGeom>
          <a:noFill/>
          <a:ln w="9525">
            <a:noFill/>
            <a:miter lim="800000"/>
            <a:headEnd/>
            <a:tailEnd/>
          </a:ln>
        </p:spPr>
        <p:txBody>
          <a:bodyPr/>
          <a:lstStyle/>
          <a:p>
            <a:pPr marL="342900" indent="-342900">
              <a:lnSpc>
                <a:spcPct val="90000"/>
              </a:lnSpc>
              <a:spcBef>
                <a:spcPct val="20000"/>
              </a:spcBef>
              <a:buFontTx/>
              <a:buChar char="•"/>
            </a:pPr>
            <a:r>
              <a:rPr lang="en-US" altLang="en-US" sz="2400">
                <a:latin typeface="Times" pitchFamily="18" charset="0"/>
              </a:rPr>
              <a:t>Antoine Lavoisier is known as the </a:t>
            </a:r>
            <a:r>
              <a:rPr lang="en-US" altLang="en-US" sz="2400" b="1">
                <a:solidFill>
                  <a:schemeClr val="hlink"/>
                </a:solidFill>
                <a:latin typeface="Times" pitchFamily="18" charset="0"/>
              </a:rPr>
              <a:t>Father of Modern Chemistry</a:t>
            </a:r>
            <a:r>
              <a:rPr lang="en-US" altLang="en-US" sz="2400">
                <a:latin typeface="Times" pitchFamily="18" charset="0"/>
              </a:rPr>
              <a:t>, but he wasn’t always popular during his lifetime.  He funded his laboratory by working as an accountant for King Louis XVI.  As a royal tax collector, he was a prime target for the leaders of the French Revolution.  </a:t>
            </a:r>
            <a:r>
              <a:rPr lang="en-US" altLang="en-US" sz="2400" b="1">
                <a:solidFill>
                  <a:srgbClr val="33BEFF"/>
                </a:solidFill>
                <a:latin typeface="Times" pitchFamily="18" charset="0"/>
              </a:rPr>
              <a:t>He was beheaded on a guillotine in 1794!</a:t>
            </a:r>
          </a:p>
        </p:txBody>
      </p:sp>
      <p:sp>
        <p:nvSpPr>
          <p:cNvPr id="76806" name="Rectangle 6"/>
          <p:cNvSpPr>
            <a:spLocks noChangeAspect="1" noChangeArrowheads="1"/>
          </p:cNvSpPr>
          <p:nvPr/>
        </p:nvSpPr>
        <p:spPr bwMode="auto">
          <a:xfrm>
            <a:off x="6170612" y="1981200"/>
            <a:ext cx="3810000" cy="4114800"/>
          </a:xfrm>
          <a:prstGeom prst="rect">
            <a:avLst/>
          </a:prstGeom>
          <a:blipFill dpi="0" rotWithShape="1">
            <a:blip r:embed="rId2"/>
            <a:srcRect/>
            <a:stretch>
              <a:fillRect b="-19560"/>
            </a:stretch>
          </a:blipFill>
          <a:ln w="9525">
            <a:noFill/>
            <a:miter lim="800000"/>
            <a:headEnd/>
            <a:tailEnd/>
          </a:ln>
          <a:effectLst/>
        </p:spPr>
        <p:txBody>
          <a:bodyPr/>
          <a:lstStyle/>
          <a:p>
            <a:pPr marL="342900" indent="-342900" fontAlgn="auto">
              <a:spcBef>
                <a:spcPct val="20000"/>
              </a:spcBef>
              <a:spcAft>
                <a:spcPts val="0"/>
              </a:spcAft>
              <a:defRPr/>
            </a:pPr>
            <a:r>
              <a:rPr lang="en-US" sz="2800">
                <a:latin typeface="+mn-lt"/>
                <a:cs typeface="+mn-cs"/>
              </a:rPr>
              <a:t> </a:t>
            </a:r>
          </a:p>
        </p:txBody>
      </p:sp>
    </p:spTree>
  </p:cSld>
  <p:clrMapOvr>
    <a:masterClrMapping/>
  </p:clrMapOvr>
  <p:transition spd="slow">
    <p:split orient="vert"/>
  </p:transition>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4"/>
          <p:cNvSpPr>
            <a:spLocks noChangeArrowheads="1"/>
          </p:cNvSpPr>
          <p:nvPr/>
        </p:nvSpPr>
        <p:spPr bwMode="auto">
          <a:xfrm>
            <a:off x="2209800" y="609600"/>
            <a:ext cx="7769225" cy="1143000"/>
          </a:xfrm>
          <a:prstGeom prst="rect">
            <a:avLst/>
          </a:prstGeom>
          <a:noFill/>
          <a:ln w="9525">
            <a:noFill/>
            <a:miter lim="800000"/>
            <a:headEnd/>
            <a:tailEnd/>
          </a:ln>
        </p:spPr>
        <p:txBody>
          <a:bodyPr anchor="ctr"/>
          <a:lstStyle/>
          <a:p>
            <a:pPr algn="ctr"/>
            <a:r>
              <a:rPr lang="en-US" altLang="en-US" sz="4400">
                <a:solidFill>
                  <a:schemeClr val="tx2"/>
                </a:solidFill>
                <a:latin typeface="Times" pitchFamily="18" charset="0"/>
              </a:rPr>
              <a:t>2. Law of Constant Composition (Law of Definite Proportions)</a:t>
            </a:r>
          </a:p>
        </p:txBody>
      </p:sp>
      <p:sp>
        <p:nvSpPr>
          <p:cNvPr id="113666" name="Rectangle 5"/>
          <p:cNvSpPr>
            <a:spLocks noChangeArrowheads="1"/>
          </p:cNvSpPr>
          <p:nvPr/>
        </p:nvSpPr>
        <p:spPr bwMode="auto">
          <a:xfrm>
            <a:off x="2209800" y="2438400"/>
            <a:ext cx="8001000" cy="3352800"/>
          </a:xfrm>
          <a:prstGeom prst="rect">
            <a:avLst/>
          </a:prstGeom>
          <a:noFill/>
          <a:ln w="9525">
            <a:noFill/>
            <a:miter lim="800000"/>
            <a:headEnd/>
            <a:tailEnd/>
          </a:ln>
        </p:spPr>
        <p:txBody>
          <a:bodyPr/>
          <a:lstStyle/>
          <a:p>
            <a:pPr marL="342900" indent="-342900">
              <a:lnSpc>
                <a:spcPct val="90000"/>
              </a:lnSpc>
              <a:spcBef>
                <a:spcPct val="20000"/>
              </a:spcBef>
              <a:buFontTx/>
              <a:buChar char="•"/>
            </a:pPr>
            <a:r>
              <a:rPr lang="en-US" altLang="en-US" sz="2800" b="1">
                <a:solidFill>
                  <a:schemeClr val="hlink"/>
                </a:solidFill>
                <a:latin typeface="Times" pitchFamily="18" charset="0"/>
              </a:rPr>
              <a:t>Joseph Proust</a:t>
            </a:r>
            <a:r>
              <a:rPr lang="en-US" altLang="en-US" sz="2800">
                <a:latin typeface="Times" pitchFamily="18" charset="0"/>
              </a:rPr>
              <a:t> performed careful quantitative studies in which he established that all samples of a given compound have the same proportions, by mass, of the elements present in the compound.</a:t>
            </a:r>
          </a:p>
          <a:p>
            <a:pPr marL="342900" indent="-342900">
              <a:lnSpc>
                <a:spcPct val="90000"/>
              </a:lnSpc>
              <a:spcBef>
                <a:spcPct val="20000"/>
              </a:spcBef>
            </a:pPr>
            <a:endParaRPr lang="en-US" altLang="en-US" sz="2800">
              <a:latin typeface="Times" pitchFamily="18" charset="0"/>
            </a:endParaRPr>
          </a:p>
          <a:p>
            <a:pPr marL="342900" indent="-342900">
              <a:lnSpc>
                <a:spcPct val="90000"/>
              </a:lnSpc>
              <a:spcBef>
                <a:spcPct val="20000"/>
              </a:spcBef>
              <a:buFontTx/>
              <a:buChar char="•"/>
            </a:pPr>
            <a:r>
              <a:rPr lang="en-US" altLang="en-US" sz="2800" b="1">
                <a:solidFill>
                  <a:srgbClr val="33BEFF"/>
                </a:solidFill>
                <a:latin typeface="Times" pitchFamily="18" charset="0"/>
              </a:rPr>
              <a:t>A chemical compound always contains the same elements in the same proportions.</a:t>
            </a:r>
            <a:endParaRPr lang="en-US" altLang="en-US" sz="2800" b="1">
              <a:latin typeface="Times" pitchFamily="18" charset="0"/>
            </a:endParaRPr>
          </a:p>
        </p:txBody>
      </p:sp>
    </p:spTree>
  </p:cSld>
  <p:clrMapOvr>
    <a:masterClrMapping/>
  </p:clrMapOvr>
  <p:transition spd="slow">
    <p:split orient="vert"/>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Rectangle 2"/>
          <p:cNvSpPr>
            <a:spLocks noGrp="1" noChangeArrowheads="1"/>
          </p:cNvSpPr>
          <p:nvPr>
            <p:ph type="title"/>
          </p:nvPr>
        </p:nvSpPr>
        <p:spPr/>
        <p:txBody>
          <a:bodyPr/>
          <a:lstStyle/>
          <a:p>
            <a:pPr eaLnBrk="1" hangingPunct="1"/>
            <a:r>
              <a:rPr lang="en-US" altLang="en-US"/>
              <a:t>Periodic Table</a:t>
            </a:r>
          </a:p>
        </p:txBody>
      </p:sp>
      <p:sp>
        <p:nvSpPr>
          <p:cNvPr id="93187" name="Rectangle 3"/>
          <p:cNvSpPr>
            <a:spLocks noGrp="1" noChangeArrowheads="1"/>
          </p:cNvSpPr>
          <p:nvPr>
            <p:ph type="body" idx="1"/>
          </p:nvPr>
        </p:nvSpPr>
        <p:spPr/>
        <p:txBody>
          <a:bodyPr rtlCol="0">
            <a:normAutofit/>
          </a:bodyPr>
          <a:lstStyle/>
          <a:p>
            <a:pPr marL="274320" indent="-274320" eaLnBrk="1" fontAlgn="auto" hangingPunct="1">
              <a:lnSpc>
                <a:spcPct val="80000"/>
              </a:lnSpc>
              <a:spcAft>
                <a:spcPts val="0"/>
              </a:spcAft>
              <a:buFont typeface="Arial" pitchFamily="34" charset="0"/>
              <a:buChar char="▪"/>
              <a:defRPr/>
            </a:pPr>
            <a:r>
              <a:rPr lang="en-US" altLang="en-US" dirty="0"/>
              <a:t>The periodic table organizes the elements in a particular way. A great deal of information about an element can be gathered from its position in the period table.</a:t>
            </a:r>
          </a:p>
          <a:p>
            <a:pPr marL="274320" indent="-274320" eaLnBrk="1" fontAlgn="auto" hangingPunct="1">
              <a:lnSpc>
                <a:spcPct val="80000"/>
              </a:lnSpc>
              <a:spcAft>
                <a:spcPts val="0"/>
              </a:spcAft>
              <a:buFont typeface="Arial" pitchFamily="34" charset="0"/>
              <a:buChar char="▪"/>
              <a:defRPr/>
            </a:pPr>
            <a:r>
              <a:rPr lang="en-US" altLang="en-US" dirty="0">
                <a:solidFill>
                  <a:schemeClr val="accent6">
                    <a:lumMod val="50000"/>
                  </a:schemeClr>
                </a:solidFill>
              </a:rPr>
              <a:t>For example, you can predict with reasonably good accuracy the physical and chemical properties of the element. </a:t>
            </a:r>
          </a:p>
          <a:p>
            <a:pPr marL="274320" indent="-274320" eaLnBrk="1" fontAlgn="auto" hangingPunct="1">
              <a:lnSpc>
                <a:spcPct val="80000"/>
              </a:lnSpc>
              <a:spcAft>
                <a:spcPts val="0"/>
              </a:spcAft>
              <a:buFont typeface="Arial" pitchFamily="34" charset="0"/>
              <a:buChar char="▪"/>
              <a:defRPr/>
            </a:pPr>
            <a:r>
              <a:rPr lang="en-US" altLang="en-US" dirty="0">
                <a:solidFill>
                  <a:schemeClr val="accent6">
                    <a:lumMod val="50000"/>
                  </a:schemeClr>
                </a:solidFill>
              </a:rPr>
              <a:t>You can also predict what other elements a particular element will react with chemically.</a:t>
            </a:r>
          </a:p>
          <a:p>
            <a:pPr marL="274320" indent="-274320" eaLnBrk="1" fontAlgn="auto" hangingPunct="1">
              <a:lnSpc>
                <a:spcPct val="80000"/>
              </a:lnSpc>
              <a:spcAft>
                <a:spcPts val="0"/>
              </a:spcAft>
              <a:buFont typeface="Arial" pitchFamily="34" charset="0"/>
              <a:buChar char="▪"/>
              <a:defRPr/>
            </a:pPr>
            <a:r>
              <a:rPr lang="en-US" altLang="en-US" dirty="0">
                <a:solidFill>
                  <a:schemeClr val="accent6">
                    <a:lumMod val="50000"/>
                  </a:schemeClr>
                </a:solidFill>
              </a:rPr>
              <a:t>Understanding the organization and plan of the periodic table will help you obtain basic information about each of the 118 known elements.</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7" presetClass="entr" presetSubtype="0" fill="hold" nodeType="afterEffect">
                                  <p:stCondLst>
                                    <p:cond delay="0"/>
                                  </p:stCondLst>
                                  <p:childTnLst>
                                    <p:set>
                                      <p:cBhvr>
                                        <p:cTn id="6" dur="1" fill="hold">
                                          <p:stCondLst>
                                            <p:cond delay="0"/>
                                          </p:stCondLst>
                                        </p:cTn>
                                        <p:tgtEl>
                                          <p:spTgt spid="93187">
                                            <p:txEl>
                                              <p:pRg st="0" end="0"/>
                                            </p:txEl>
                                          </p:spTgt>
                                        </p:tgtEl>
                                        <p:attrNameLst>
                                          <p:attrName>style.visibility</p:attrName>
                                        </p:attrNameLst>
                                      </p:cBhvr>
                                      <p:to>
                                        <p:strVal val="visible"/>
                                      </p:to>
                                    </p:set>
                                    <p:animEffect transition="in" filter="fade">
                                      <p:cBhvr>
                                        <p:cTn id="7" dur="1000"/>
                                        <p:tgtEl>
                                          <p:spTgt spid="93187">
                                            <p:txEl>
                                              <p:pRg st="0" end="0"/>
                                            </p:txEl>
                                          </p:spTgt>
                                        </p:tgtEl>
                                      </p:cBhvr>
                                    </p:animEffect>
                                    <p:anim calcmode="lin" valueType="num">
                                      <p:cBhvr>
                                        <p:cTn id="8" dur="1000" fill="hold"/>
                                        <p:tgtEl>
                                          <p:spTgt spid="93187">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93187">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3187">
                                            <p:txEl>
                                              <p:pRg st="0" end="0"/>
                                            </p:txEl>
                                          </p:spTgt>
                                        </p:tgtEl>
                                        <p:attrNameLst>
                                          <p:attrName>ppt_y</p:attrName>
                                        </p:attrNameLst>
                                      </p:cBhvr>
                                      <p:tavLst>
                                        <p:tav tm="0">
                                          <p:val>
                                            <p:strVal val="#ppt_y-.03"/>
                                          </p:val>
                                        </p:tav>
                                        <p:tav tm="100000">
                                          <p:val>
                                            <p:strVal val="#ppt_y"/>
                                          </p:val>
                                        </p:tav>
                                      </p:tavLst>
                                    </p:anim>
                                  </p:childTnLst>
                                </p:cTn>
                              </p:par>
                            </p:childTnLst>
                          </p:cTn>
                        </p:par>
                        <p:par>
                          <p:cTn id="11" fill="hold" nodeType="afterGroup">
                            <p:stCondLst>
                              <p:cond delay="1000"/>
                            </p:stCondLst>
                            <p:childTnLst>
                              <p:par>
                                <p:cTn id="12" presetID="3" presetClass="emph" presetSubtype="2" fill="hold" nodeType="afterEffect">
                                  <p:stCondLst>
                                    <p:cond delay="0"/>
                                  </p:stCondLst>
                                  <p:childTnLst>
                                    <p:animClr clrSpc="rgb" dir="cw">
                                      <p:cBhvr override="childStyle">
                                        <p:cTn id="13" dur="2000" fill="hold"/>
                                        <p:tgtEl>
                                          <p:spTgt spid="93187">
                                            <p:txEl>
                                              <p:pRg st="0" end="0"/>
                                            </p:txEl>
                                          </p:spTgt>
                                        </p:tgtEl>
                                        <p:attrNameLst>
                                          <p:attrName>style.color</p:attrName>
                                        </p:attrNameLst>
                                      </p:cBhvr>
                                      <p:to>
                                        <a:srgbClr val="000099"/>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3" name="Picture 2"/>
          <p:cNvPicPr>
            <a:picLocks noChangeAspect="1"/>
          </p:cNvPicPr>
          <p:nvPr/>
        </p:nvPicPr>
        <p:blipFill>
          <a:blip r:embed="rId2"/>
          <a:srcRect/>
          <a:stretch>
            <a:fillRect/>
          </a:stretch>
        </p:blipFill>
        <p:spPr bwMode="auto">
          <a:xfrm>
            <a:off x="2362200" y="1676400"/>
            <a:ext cx="6500813" cy="4914900"/>
          </a:xfrm>
          <a:prstGeom prst="rect">
            <a:avLst/>
          </a:prstGeom>
          <a:noFill/>
          <a:ln w="9525">
            <a:noFill/>
            <a:miter lim="800000"/>
            <a:headEnd/>
            <a:tailEnd/>
          </a:ln>
        </p:spPr>
      </p:pic>
      <p:sp>
        <p:nvSpPr>
          <p:cNvPr id="115714" name="Title 3"/>
          <p:cNvSpPr>
            <a:spLocks noGrp="1"/>
          </p:cNvSpPr>
          <p:nvPr>
            <p:ph type="title"/>
          </p:nvPr>
        </p:nvSpPr>
        <p:spPr/>
        <p:txBody>
          <a:bodyPr/>
          <a:lstStyle/>
          <a:p>
            <a:pPr eaLnBrk="1" hangingPunct="1"/>
            <a:r>
              <a:rPr lang="en-US"/>
              <a:t>The first Periodic Table was published in 1869 by Dimitri Mendeleev</a:t>
            </a:r>
          </a:p>
        </p:txBody>
      </p:sp>
      <p:sp>
        <p:nvSpPr>
          <p:cNvPr id="115715" name="Content Placeholder 4"/>
          <p:cNvSpPr>
            <a:spLocks noGrp="1"/>
          </p:cNvSpPr>
          <p:nvPr>
            <p:ph idx="1"/>
          </p:nvPr>
        </p:nvSpPr>
        <p:spPr/>
        <p:txBody>
          <a:bodyPr/>
          <a:lstStyle/>
          <a:p>
            <a:pPr eaLnBrk="1" hangingPunct="1"/>
            <a:endParaRPr lang="en-US"/>
          </a:p>
        </p:txBody>
      </p:sp>
    </p:spTree>
  </p:cSld>
  <p:clrMapOvr>
    <a:masterClrMapping/>
  </p:clrMapOvr>
  <p:transition spd="slow">
    <p:split orient="vert"/>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arthtones 16x9">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lumMod val="100000"/>
              </a:schemeClr>
            </a:gs>
            <a:gs pos="100000">
              <a:schemeClr val="phClr">
                <a:tint val="80000"/>
              </a:schemeClr>
            </a:gs>
          </a:gsLst>
          <a:lin ang="5400000" scaled="0"/>
        </a:gradFill>
        <a:blipFill>
          <a:blip xmlns:r="http://schemas.openxmlformats.org/officeDocument/2006/relationships" r:embed="rId1">
            <a:duotone>
              <a:schemeClr val="phClr">
                <a:shade val="50000"/>
              </a:schemeClr>
              <a:schemeClr val="phClr">
                <a:tint val="80000"/>
              </a:schemeClr>
            </a:duotone>
          </a:blip>
          <a:stretch/>
        </a:blipFill>
      </a:bgFillStyleLst>
    </a:fmtScheme>
  </a:themeElements>
  <a:objectDefaults/>
  <a:extraClrSchemeLst/>
</a:theme>
</file>

<file path=ppt/theme/theme2.xml><?xml version="1.0" encoding="utf-8"?>
<a:theme xmlns:a="http://schemas.openxmlformats.org/drawingml/2006/main" name="Microsoft Office 98">
  <a:themeElements>
    <a:clrScheme name="">
      <a:dk1>
        <a:srgbClr val="000000"/>
      </a:dk1>
      <a:lt1>
        <a:srgbClr val="618FFD"/>
      </a:lt1>
      <a:dk2>
        <a:srgbClr val="000000"/>
      </a:dk2>
      <a:lt2>
        <a:srgbClr val="919191"/>
      </a:lt2>
      <a:accent1>
        <a:srgbClr val="618FFD"/>
      </a:accent1>
      <a:accent2>
        <a:srgbClr val="00AE00"/>
      </a:accent2>
      <a:accent3>
        <a:srgbClr val="B7C6FE"/>
      </a:accent3>
      <a:accent4>
        <a:srgbClr val="000000"/>
      </a:accent4>
      <a:accent5>
        <a:srgbClr val="B7C6FE"/>
      </a:accent5>
      <a:accent6>
        <a:srgbClr val="009D00"/>
      </a:accent6>
      <a:hlink>
        <a:srgbClr val="FC0128"/>
      </a:hlink>
      <a:folHlink>
        <a:srgbClr val="CECECE"/>
      </a:folHlink>
    </a:clrScheme>
    <a:fontScheme name="Microsoft Office 98">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icrosoft Office 98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icrosoft Office 98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icrosoft Office 98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icrosoft Office 98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icrosoft Office 98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icrosoft Office 98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icrosoft Office 98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Office Theme">
  <a:themeElements>
    <a:clrScheme name="Earthtones_16x9">
      <a:dk1>
        <a:srgbClr val="652825"/>
      </a:dk1>
      <a:lt1>
        <a:sysClr val="window" lastClr="FFFFFF"/>
      </a:lt1>
      <a:dk2>
        <a:srgbClr val="000000"/>
      </a:dk2>
      <a:lt2>
        <a:srgbClr val="F5DD8F"/>
      </a:lt2>
      <a:accent1>
        <a:srgbClr val="A2C838"/>
      </a:accent1>
      <a:accent2>
        <a:srgbClr val="F68E20"/>
      </a:accent2>
      <a:accent3>
        <a:srgbClr val="38B0B6"/>
      </a:accent3>
      <a:accent4>
        <a:srgbClr val="E95020"/>
      </a:accent4>
      <a:accent5>
        <a:srgbClr val="E0B12C"/>
      </a:accent5>
      <a:accent6>
        <a:srgbClr val="985A34"/>
      </a:accent6>
      <a:hlink>
        <a:srgbClr val="F68E20"/>
      </a:hlink>
      <a:folHlink>
        <a:srgbClr val="727272"/>
      </a:folHlink>
    </a:clrScheme>
    <a:fontScheme name="Corbel">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Earth tone presentation (widescreen)</Template>
  <TotalTime>0</TotalTime>
  <Words>5596</Words>
  <Application>Microsoft Office PowerPoint</Application>
  <PresentationFormat>Custom</PresentationFormat>
  <Paragraphs>611</Paragraphs>
  <Slides>133</Slides>
  <Notes>14</Notes>
  <HiddenSlides>0</HiddenSlides>
  <MMClips>1</MMClips>
  <ScaleCrop>false</ScaleCrop>
  <HeadingPairs>
    <vt:vector size="8" baseType="variant">
      <vt:variant>
        <vt:lpstr>Fonts Used</vt:lpstr>
      </vt:variant>
      <vt:variant>
        <vt:i4>20</vt:i4>
      </vt:variant>
      <vt:variant>
        <vt:lpstr>Theme</vt:lpstr>
      </vt:variant>
      <vt:variant>
        <vt:i4>3</vt:i4>
      </vt:variant>
      <vt:variant>
        <vt:lpstr>Embedded OLE Servers</vt:lpstr>
      </vt:variant>
      <vt:variant>
        <vt:i4>2</vt:i4>
      </vt:variant>
      <vt:variant>
        <vt:lpstr>Slide Titles</vt:lpstr>
      </vt:variant>
      <vt:variant>
        <vt:i4>133</vt:i4>
      </vt:variant>
    </vt:vector>
  </HeadingPairs>
  <TitlesOfParts>
    <vt:vector size="158" baseType="lpstr">
      <vt:lpstr>Apple Casual</vt:lpstr>
      <vt:lpstr>Arial</vt:lpstr>
      <vt:lpstr>Arial Black</vt:lpstr>
      <vt:lpstr>Arial Rounded MT Bold</vt:lpstr>
      <vt:lpstr>Candara</vt:lpstr>
      <vt:lpstr>Chalkboard</vt:lpstr>
      <vt:lpstr>Charcoal CY</vt:lpstr>
      <vt:lpstr>Comic Sans MS</vt:lpstr>
      <vt:lpstr>Corbel</vt:lpstr>
      <vt:lpstr>IDAutomationSMICRL15</vt:lpstr>
      <vt:lpstr>Impact</vt:lpstr>
      <vt:lpstr>Instrument Sans</vt:lpstr>
      <vt:lpstr>Market</vt:lpstr>
      <vt:lpstr>Palatino</vt:lpstr>
      <vt:lpstr>Roboto</vt:lpstr>
      <vt:lpstr>Teletype</vt:lpstr>
      <vt:lpstr>Times</vt:lpstr>
      <vt:lpstr>Trebuchet MS</vt:lpstr>
      <vt:lpstr>Wingdings</vt:lpstr>
      <vt:lpstr>Wingdings 3</vt:lpstr>
      <vt:lpstr>Earthtones 16x9</vt:lpstr>
      <vt:lpstr>Microsoft Office 98</vt:lpstr>
      <vt:lpstr>Facet</vt:lpstr>
      <vt:lpstr>CS ChemDraw Drawing</vt:lpstr>
      <vt:lpstr>Bitmap Image</vt:lpstr>
      <vt:lpstr>Unit 1: Matter and The Nature of Chemistry</vt:lpstr>
      <vt:lpstr>PowerPoint Presentation</vt:lpstr>
      <vt:lpstr>Matthew 7:24-27</vt:lpstr>
      <vt:lpstr>PowerPoint Presentation</vt:lpstr>
      <vt:lpstr>PowerPoint Presentation</vt:lpstr>
      <vt:lpstr>Natural Science falls into 2 general categories: </vt:lpstr>
      <vt:lpstr>Applications of  Chemistry</vt:lpstr>
      <vt:lpstr>Branches of Chemistry</vt:lpstr>
      <vt:lpstr>1. Organic Chemistry</vt:lpstr>
      <vt:lpstr>2. Inorganic Chemistry</vt:lpstr>
      <vt:lpstr>3. Biochemistry</vt:lpstr>
      <vt:lpstr>4. Physical Chemistry</vt:lpstr>
      <vt:lpstr>5. Analytical Chemistry</vt:lpstr>
      <vt:lpstr>PowerPoint Presentation</vt:lpstr>
      <vt:lpstr> The Scientific Method</vt:lpstr>
      <vt:lpstr>Steps in the Scientific method</vt:lpstr>
      <vt:lpstr>PowerPoint Presentation</vt:lpstr>
      <vt:lpstr>What is Science?</vt:lpstr>
      <vt:lpstr>How is Science Done?</vt:lpstr>
      <vt:lpstr>PowerPoint Presentation</vt:lpstr>
      <vt:lpstr>PowerPoint Presentation</vt:lpstr>
      <vt:lpstr>Scientific Methods</vt:lpstr>
      <vt:lpstr> The Scientific Method</vt:lpstr>
      <vt:lpstr>Steps in the Scientific method</vt:lpstr>
      <vt:lpstr>PowerPoint Presentation</vt:lpstr>
      <vt:lpstr>Hypothesis</vt:lpstr>
      <vt:lpstr>PowerPoint Presentation</vt:lpstr>
      <vt:lpstr>For an experiment to be valid, it should contain a control setup, a variable, and an experimental setup</vt:lpstr>
      <vt:lpstr>PowerPoint Presentation</vt:lpstr>
      <vt:lpstr>both beakers are same size, same amount of water, identical thermometers, beaker  a has antifreeze added to it</vt:lpstr>
      <vt:lpstr>PowerPoint Presentation</vt:lpstr>
      <vt:lpstr>PowerPoint Presentation</vt:lpstr>
      <vt:lpstr>PowerPoint Presentation</vt:lpstr>
      <vt:lpstr>There are two variables in an experiment:</vt:lpstr>
      <vt:lpstr>Step 4:  Recording and Analyzing Results </vt:lpstr>
      <vt:lpstr>Step 5:  Drawing Conclusions </vt:lpstr>
      <vt:lpstr>Forming a Theory</vt:lpstr>
      <vt:lpstr>Practice Problem: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 Law</vt:lpstr>
      <vt:lpstr>PowerPoint Presentation</vt:lpstr>
      <vt:lpstr>Matter</vt:lpstr>
      <vt:lpstr>PowerPoint Presentation</vt:lpstr>
      <vt:lpstr>B. Introduction to Matter</vt:lpstr>
      <vt:lpstr> Physical States of Matter: 4</vt:lpstr>
      <vt:lpstr>a) Gas</vt:lpstr>
      <vt:lpstr>b) Liquid</vt:lpstr>
      <vt:lpstr>c) Solid</vt:lpstr>
      <vt:lpstr>Plasma</vt:lpstr>
      <vt:lpstr>d) Nanoscale Representations of Physical States  The Kinetic-Molecular Theory</vt:lpstr>
      <vt:lpstr>e) Macroscale, Microscale, Nanoscale</vt:lpstr>
      <vt:lpstr>e) Macroscale, Microscale, Nanoscale</vt:lpstr>
      <vt:lpstr>2. Chemical Composition</vt:lpstr>
      <vt:lpstr>a) Pure or a Mixture?</vt:lpstr>
      <vt:lpstr> Heterogeneous Mixtures</vt:lpstr>
      <vt:lpstr> Homogeneous Mixture (Solution)</vt:lpstr>
      <vt:lpstr>PowerPoint Presentation</vt:lpstr>
      <vt:lpstr>PowerPoint Presentation</vt:lpstr>
      <vt:lpstr>PowerPoint Presentation</vt:lpstr>
      <vt:lpstr>4. Classification of Matter</vt:lpstr>
      <vt:lpstr>PowerPoint Presentation</vt:lpstr>
      <vt:lpstr>Mass</vt:lpstr>
      <vt:lpstr>Weight </vt:lpstr>
      <vt:lpstr>Difference between weight and mass</vt:lpstr>
      <vt:lpstr>Volume</vt:lpstr>
      <vt:lpstr>PowerPoint Presentation</vt:lpstr>
      <vt:lpstr>PowerPoint Presentation</vt:lpstr>
      <vt:lpstr>PowerPoint Presentation</vt:lpstr>
      <vt:lpstr>PowerPoint Presentation</vt:lpstr>
      <vt:lpstr>PowerPoint Presentation</vt:lpstr>
      <vt:lpstr> Physical Changes</vt:lpstr>
      <vt:lpstr>Types of physical changes:  ( changes in states of matter)</vt:lpstr>
      <vt:lpstr>In a phase change:</vt:lpstr>
      <vt:lpstr>b) Chemical Properties</vt:lpstr>
      <vt:lpstr>PowerPoint Presentation</vt:lpstr>
      <vt:lpstr>Indication of a chemical reaction</vt:lpstr>
      <vt:lpstr>Some Clues That a Chemical Reaction Has Occurred</vt:lpstr>
      <vt:lpstr>Exercise</vt:lpstr>
      <vt:lpstr>Exercise</vt:lpstr>
      <vt:lpstr>Exercise</vt:lpstr>
      <vt:lpstr>• In a chemical reaction, the chemical composition of a substance changes</vt:lpstr>
      <vt:lpstr>c) Extensive versus Intensive Properties</vt:lpstr>
      <vt:lpstr>PowerPoint Presentation</vt:lpstr>
      <vt:lpstr>PowerPoint Presentation</vt:lpstr>
      <vt:lpstr>PowerPoint Presentation</vt:lpstr>
      <vt:lpstr>PowerPoint Presentation</vt:lpstr>
      <vt:lpstr>Periodic Table</vt:lpstr>
      <vt:lpstr>The first Periodic Table was published in 1869 by Dimitri Mendeleev</vt:lpstr>
      <vt:lpstr>PowerPoint Presentation</vt:lpstr>
      <vt:lpstr>The Periodic Table</vt:lpstr>
      <vt:lpstr>Glenn Seaborg (1912-1999)</vt:lpstr>
      <vt:lpstr>PowerPoint Presentation</vt:lpstr>
      <vt:lpstr>Other early periodic tables</vt:lpstr>
      <vt:lpstr>PowerPoint Presentation</vt:lpstr>
      <vt:lpstr>Key to the Periodic Table</vt:lpstr>
      <vt:lpstr>What’s in a square?</vt:lpstr>
      <vt:lpstr>Atomic Number</vt:lpstr>
      <vt:lpstr>Atomic Mass</vt:lpstr>
      <vt:lpstr>Symbols</vt:lpstr>
      <vt:lpstr>Common Elements and Symbols</vt:lpstr>
      <vt:lpstr>Valence Electrons</vt:lpstr>
      <vt:lpstr>PowerPoint Presentation</vt:lpstr>
      <vt:lpstr>Properties of Metals</vt:lpstr>
      <vt:lpstr>Properties of Non-Metals</vt:lpstr>
      <vt:lpstr>Properties of Metalloids</vt:lpstr>
      <vt:lpstr>PowerPoint Presentation</vt:lpstr>
      <vt:lpstr>PowerPoint Presentation</vt:lpstr>
      <vt:lpstr>    Families                                                    Periods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1: Matter and The Nature of Chemistry</dc:title>
  <dc:creator/>
  <cp:keywords/>
  <cp:lastModifiedBy/>
  <cp:revision>4</cp:revision>
  <dcterms:created xsi:type="dcterms:W3CDTF">2014-05-30T04:50:41Z</dcterms:created>
  <dcterms:modified xsi:type="dcterms:W3CDTF">2024-08-23T13:35:22Z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TC028010659991</vt:lpwstr>
  </property>
</Properties>
</file>