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6"/>
  </p:notesMasterIdLst>
  <p:sldIdLst>
    <p:sldId id="333" r:id="rId3"/>
    <p:sldId id="334" r:id="rId4"/>
    <p:sldId id="380" r:id="rId5"/>
    <p:sldId id="381" r:id="rId6"/>
    <p:sldId id="382" r:id="rId7"/>
    <p:sldId id="376" r:id="rId8"/>
    <p:sldId id="378" r:id="rId9"/>
    <p:sldId id="383" r:id="rId10"/>
    <p:sldId id="335" r:id="rId11"/>
    <p:sldId id="331" r:id="rId12"/>
    <p:sldId id="258" r:id="rId13"/>
    <p:sldId id="339" r:id="rId14"/>
    <p:sldId id="377" r:id="rId15"/>
    <p:sldId id="379" r:id="rId16"/>
    <p:sldId id="340" r:id="rId17"/>
    <p:sldId id="286" r:id="rId18"/>
    <p:sldId id="342" r:id="rId19"/>
    <p:sldId id="343" r:id="rId20"/>
    <p:sldId id="344" r:id="rId21"/>
    <p:sldId id="345" r:id="rId22"/>
    <p:sldId id="346" r:id="rId23"/>
    <p:sldId id="336" r:id="rId24"/>
    <p:sldId id="259" r:id="rId25"/>
    <p:sldId id="260" r:id="rId26"/>
    <p:sldId id="347" r:id="rId27"/>
    <p:sldId id="261" r:id="rId28"/>
    <p:sldId id="262" r:id="rId29"/>
    <p:sldId id="351" r:id="rId30"/>
    <p:sldId id="263" r:id="rId31"/>
    <p:sldId id="341" r:id="rId32"/>
    <p:sldId id="348" r:id="rId33"/>
    <p:sldId id="349" r:id="rId34"/>
    <p:sldId id="350" r:id="rId35"/>
    <p:sldId id="353" r:id="rId36"/>
    <p:sldId id="352" r:id="rId37"/>
    <p:sldId id="264" r:id="rId38"/>
    <p:sldId id="265" r:id="rId39"/>
    <p:sldId id="354" r:id="rId40"/>
    <p:sldId id="266" r:id="rId41"/>
    <p:sldId id="267" r:id="rId42"/>
    <p:sldId id="355" r:id="rId43"/>
    <p:sldId id="287" r:id="rId44"/>
    <p:sldId id="356" r:id="rId45"/>
    <p:sldId id="270" r:id="rId46"/>
    <p:sldId id="357" r:id="rId47"/>
    <p:sldId id="358" r:id="rId48"/>
    <p:sldId id="359" r:id="rId49"/>
    <p:sldId id="268" r:id="rId50"/>
    <p:sldId id="288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271" r:id="rId60"/>
    <p:sldId id="272" r:id="rId61"/>
    <p:sldId id="315" r:id="rId62"/>
    <p:sldId id="316" r:id="rId63"/>
    <p:sldId id="368" r:id="rId64"/>
    <p:sldId id="369" r:id="rId65"/>
    <p:sldId id="370" r:id="rId66"/>
    <p:sldId id="371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72" r:id="rId78"/>
    <p:sldId id="327" r:id="rId79"/>
    <p:sldId id="373" r:id="rId80"/>
    <p:sldId id="374" r:id="rId81"/>
    <p:sldId id="375" r:id="rId82"/>
    <p:sldId id="328" r:id="rId83"/>
    <p:sldId id="329" r:id="rId84"/>
    <p:sldId id="330" r:id="rId8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1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9381E9-C7DF-4FAD-BF94-461F2E2C7504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E93F6-2D5C-4BB1-B5F1-250873F2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A81EB-F7D2-4773-BF76-173CC584C5C9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51F05-6AC1-42AB-9D44-B84CDCB1876A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F84B5-2F44-402D-9823-D2223B163D26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en-US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ECC56-03AF-46DE-B479-D3FD19C012B9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altLang="en-US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kumimoji="1" lang="en-US" altLang="en-US" sz="2400">
                <a:solidFill>
                  <a:srgbClr val="003366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kumimoji="1" lang="en-US" altLang="en-US" sz="2400">
                <a:solidFill>
                  <a:srgbClr val="003366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346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en-US" altLang="en-US">
                <a:solidFill>
                  <a:srgbClr val="0033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en-US" altLang="en-US">
                <a:solidFill>
                  <a:srgbClr val="00336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52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52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248400"/>
            <a:ext cx="782638" cy="488950"/>
          </a:xfrm>
        </p:spPr>
        <p:txBody>
          <a:bodyPr anchorCtr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37908C-599E-4DA5-895D-06D5DDB27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ABA746-4E93-4146-9893-6CB934262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0468778-53E7-42DE-8ACF-9CB1E64B0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9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613" y="6251575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1988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654A33E-0FE0-44A1-B3B1-A31909FB0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D629B4-EFD5-4C4D-A4B3-20929ADFC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1A933E-0EC3-4170-907E-10FFD836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EC0E0D6-0AAD-4CB6-8DF1-B9B07D9CE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CC5D0E-E8B7-4806-AE9C-65FE695CE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114A3F2-6743-4FA3-B56D-548E96D6D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CB8A31-BE78-43D0-8ECA-AAEDCA434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B93D3D-55C1-4980-AD60-0EBF92028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EB8752-73FC-4BE5-BACA-3EBAB19B7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2EC3BC-B848-4269-AE5D-AA7E234B7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FC5FF75-5850-42A6-802D-9A791318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C34F7F8-00CE-422A-91C0-3CE2C739F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942F033-19DC-448D-8E11-1100679FF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E955717-6CEE-469D-8A43-246BE7E6F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DCD28F-8590-47FB-90E1-1F57540AE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34729C-5F7C-4C27-B058-61F35DB20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D53D617-187A-4EBB-8382-FF3E8E139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66E1ED-88EC-4C89-8114-1CD059FB5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B7CC382-9FCE-4D31-BF9D-2904AD103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DEE7DC-7455-475C-A8DD-417053966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4506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defRPr/>
                </a:pPr>
                <a:endParaRPr lang="en-US" altLang="en-US">
                  <a:solidFill>
                    <a:srgbClr val="0033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06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defRPr/>
                </a:pPr>
                <a:endParaRPr lang="en-US" altLang="en-US">
                  <a:solidFill>
                    <a:srgbClr val="0033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defRPr/>
                </a:pPr>
                <a:endParaRPr lang="en-US" altLang="en-US">
                  <a:solidFill>
                    <a:srgbClr val="003366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05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06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362200"/>
            <a:ext cx="102568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0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3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13" y="6242050"/>
            <a:ext cx="782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A08A12-7218-45F9-899C-E91856A3F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63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5EC085-132B-4182-BAB4-4492D8499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arl1.lanl.gov/periodic/elements/17.html" TargetMode="External"/><Relationship Id="rId2" Type="http://schemas.openxmlformats.org/officeDocument/2006/relationships/hyperlink" Target="http://pearl1.lanl.gov/periodic/elements/20.html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g10_00CO"/>
          <p:cNvPicPr>
            <a:picLocks noChangeAspect="1" noChangeArrowheads="1"/>
          </p:cNvPicPr>
          <p:nvPr/>
        </p:nvPicPr>
        <p:blipFill>
          <a:blip r:embed="rId3"/>
          <a:srcRect b="4591"/>
          <a:stretch>
            <a:fillRect/>
          </a:stretch>
        </p:blipFill>
        <p:spPr bwMode="auto">
          <a:xfrm>
            <a:off x="4832350" y="317500"/>
            <a:ext cx="5659438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609600"/>
            <a:ext cx="5029200" cy="965200"/>
          </a:xfrm>
        </p:spPr>
        <p:txBody>
          <a:bodyPr/>
          <a:lstStyle/>
          <a:p>
            <a:pPr>
              <a:defRPr/>
            </a:pPr>
            <a:r>
              <a:rPr lang="en-US" altLang="en-US" sz="5400" b="1" i="1">
                <a:solidFill>
                  <a:srgbClr val="B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Stoichiometry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Stoichiometry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branch of chemistry that deals with the mass relationships of elements in compounds and the mass relationships between reactant and product in a chemical reaction.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8388350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93888"/>
            <a:ext cx="8839200" cy="4964112"/>
          </a:xfrm>
        </p:spPr>
        <p:txBody>
          <a:bodyPr/>
          <a:lstStyle/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b="1" u="sng" smtClean="0"/>
              <a:t>Composition stoichiometry</a:t>
            </a:r>
            <a:r>
              <a:rPr lang="en-US" altLang="en-US" smtClean="0"/>
              <a:t>: involves the mass relationships of elements in chemical compounds (</a:t>
            </a:r>
            <a:r>
              <a:rPr lang="en-US" altLang="en-US" smtClean="0">
                <a:solidFill>
                  <a:srgbClr val="C00000"/>
                </a:solidFill>
              </a:rPr>
              <a:t>mass-mole</a:t>
            </a:r>
            <a:r>
              <a:rPr lang="en-US" altLang="en-US" smtClean="0"/>
              <a:t>)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b="1" u="sng" smtClean="0"/>
              <a:t>Reaction stoichiometry</a:t>
            </a:r>
            <a:r>
              <a:rPr lang="en-US" altLang="en-US" smtClean="0"/>
              <a:t>: (concerned with chemical reactions) involves the mass relationships among reactants and products in chemical reactions.  It is based on chemical equation and the law of conservation of mass </a:t>
            </a:r>
            <a:r>
              <a:rPr lang="en-US" altLang="en-US" smtClean="0">
                <a:solidFill>
                  <a:srgbClr val="C00000"/>
                </a:solidFill>
              </a:rPr>
              <a:t>(mass-mass)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z="3600" smtClean="0"/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z="3600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524000" y="6096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Times New Roman" pitchFamily="18" charset="0"/>
              </a:rPr>
              <a:t>			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stochio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” = Greek for element</a:t>
            </a:r>
          </a:p>
          <a:p>
            <a:pPr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		“</a:t>
            </a:r>
            <a:r>
              <a:rPr lang="en-US" altLang="en-US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metry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” = measurement</a:t>
            </a:r>
          </a:p>
          <a:p>
            <a:pPr algn="ctr"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stoichiometry calculations require knowing the chemical equation for the reactant studied.</a:t>
            </a:r>
          </a:p>
          <a:p>
            <a:endParaRPr lang="en-US" smtClean="0"/>
          </a:p>
          <a:p>
            <a:r>
              <a:rPr lang="en-US" smtClean="0"/>
              <a:t>In stoichiometry, if one knows the amount of one substance in a reaction, they can determine the amount of all of the other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68900" y="277813"/>
            <a:ext cx="6413500" cy="1143000"/>
          </a:xfrm>
        </p:spPr>
        <p:txBody>
          <a:bodyPr/>
          <a:lstStyle/>
          <a:p>
            <a:r>
              <a:rPr lang="en-US" smtClean="0"/>
              <a:t>Flowchart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325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Atoms or Molecules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080000" y="3352800"/>
            <a:ext cx="223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Moles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432800" y="5781675"/>
            <a:ext cx="24384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Mass (grams)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962400" y="1905000"/>
            <a:ext cx="43688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/>
              <a:t>Divide by 6.02 X 10</a:t>
            </a:r>
            <a:r>
              <a:rPr lang="en-US" sz="2400" baseline="30000"/>
              <a:t>23</a:t>
            </a:r>
            <a:endParaRPr lang="en-US" sz="2400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0" y="3124200"/>
            <a:ext cx="46736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/>
              <a:t>Multiply by 6.02 X 10</a:t>
            </a:r>
            <a:r>
              <a:rPr lang="en-US" sz="2400" baseline="30000"/>
              <a:t>23</a:t>
            </a:r>
            <a:endParaRPr lang="en-US" sz="2400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7823200" y="3429000"/>
            <a:ext cx="3657600" cy="7318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/>
              <a:t>Multiply by atomic/molar mass from periodic table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4368800" y="4572000"/>
            <a:ext cx="4165600" cy="7318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/>
              <a:t>Divide by atomic/molar mass from periodic table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3149600" y="1676400"/>
            <a:ext cx="1828800" cy="16764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H="1" flipV="1">
            <a:off x="2743200" y="1676400"/>
            <a:ext cx="2133600" cy="1905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7416800" y="3962400"/>
            <a:ext cx="1930400" cy="16764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 flipV="1">
            <a:off x="7112000" y="4114800"/>
            <a:ext cx="1930400" cy="16764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12192000" cy="51054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000" i="1" smtClean="0">
                <a:solidFill>
                  <a:schemeClr val="tx2"/>
                </a:solidFill>
              </a:rPr>
              <a:t> 					</a:t>
            </a:r>
          </a:p>
          <a:p>
            <a:pPr>
              <a:buFont typeface="Wingdings" pitchFamily="2" charset="2"/>
              <a:buNone/>
            </a:pPr>
            <a:r>
              <a:rPr lang="en-US" sz="2000" b="1" i="1" smtClean="0"/>
              <a:t>                   molar mass             Avogadro’s number</a:t>
            </a:r>
            <a:r>
              <a:rPr lang="en-US" sz="2600" b="1" i="1" smtClean="0"/>
              <a:t>          </a:t>
            </a:r>
            <a:r>
              <a:rPr lang="en-US" sz="2600" b="1" smtClean="0"/>
              <a:t> </a:t>
            </a:r>
            <a:br>
              <a:rPr lang="en-US" sz="2600" b="1" smtClean="0"/>
            </a:br>
            <a:r>
              <a:rPr lang="en-US" sz="2000" b="1" smtClean="0"/>
              <a:t>Grams 		         </a:t>
            </a:r>
            <a:r>
              <a:rPr lang="en-US" sz="2000" b="1" smtClean="0">
                <a:solidFill>
                  <a:schemeClr val="hlink"/>
                </a:solidFill>
              </a:rPr>
              <a:t>Moles</a:t>
            </a:r>
            <a:r>
              <a:rPr lang="en-US" sz="2000" b="1" smtClean="0"/>
              <a:t>                                  particles</a:t>
            </a:r>
            <a:endParaRPr lang="en-US" sz="2000" b="1" i="1" smtClean="0"/>
          </a:p>
          <a:p>
            <a:pPr>
              <a:lnSpc>
                <a:spcPct val="0"/>
              </a:lnSpc>
              <a:buFont typeface="Wingdings" pitchFamily="2" charset="2"/>
              <a:buNone/>
            </a:pPr>
            <a:endParaRPr lang="en-US" sz="260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	</a:t>
            </a:r>
            <a:endParaRPr lang="en-US" sz="2600" b="1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4400" b="1" smtClean="0">
                <a:solidFill>
                  <a:schemeClr val="tx2"/>
                </a:solidFill>
              </a:rPr>
              <a:t>Everything must go through Moles!!!</a:t>
            </a:r>
          </a:p>
        </p:txBody>
      </p:sp>
      <p:sp>
        <p:nvSpPr>
          <p:cNvPr id="41986" name="Line 3"/>
          <p:cNvSpPr>
            <a:spLocks noChangeShapeType="1"/>
          </p:cNvSpPr>
          <p:nvPr/>
        </p:nvSpPr>
        <p:spPr bwMode="auto">
          <a:xfrm>
            <a:off x="2032000" y="2819400"/>
            <a:ext cx="264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b="1" smtClean="0">
                <a:solidFill>
                  <a:schemeClr val="tx1"/>
                </a:solidFill>
              </a:rPr>
              <a:t>Calculations</a:t>
            </a: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5994400" y="28194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Types of Stoichiometry Problems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51000"/>
            <a:ext cx="8775700" cy="44751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There are several basic types of stoichiometry problems we’ll introduce in this chapter: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Mole-Mole stoichiometry problems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Mole-Mass stoichiometry problems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Mass- Mole stoichiometry problems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Mass</a:t>
            </a:r>
            <a:r>
              <a:rPr lang="en-US" altLang="en-US" sz="3200" b="1" smtClean="0">
                <a:latin typeface="Times New Roman" pitchFamily="18" charset="0"/>
              </a:rPr>
              <a:t>-</a:t>
            </a:r>
            <a:r>
              <a:rPr lang="en-US" altLang="en-US" sz="3200" smtClean="0">
                <a:latin typeface="Times New Roman" pitchFamily="18" charset="0"/>
              </a:rPr>
              <a:t>Mass stoichiometry problems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Mass</a:t>
            </a:r>
            <a:r>
              <a:rPr lang="en-US" altLang="en-US" sz="3200" b="1" smtClean="0">
                <a:latin typeface="Times New Roman" pitchFamily="18" charset="0"/>
              </a:rPr>
              <a:t>-</a:t>
            </a:r>
            <a:r>
              <a:rPr lang="en-US" altLang="en-US" sz="3200" smtClean="0">
                <a:latin typeface="Times New Roman" pitchFamily="18" charset="0"/>
              </a:rPr>
              <a:t>Volume stoichiometry problems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smtClean="0">
                <a:latin typeface="Times New Roman" pitchFamily="18" charset="0"/>
              </a:rPr>
              <a:t>Volume</a:t>
            </a:r>
            <a:r>
              <a:rPr lang="en-US" altLang="en-US" sz="3200" b="1" smtClean="0">
                <a:latin typeface="Times New Roman" pitchFamily="18" charset="0"/>
              </a:rPr>
              <a:t>-</a:t>
            </a:r>
            <a:r>
              <a:rPr lang="en-US" altLang="en-US" sz="3200" smtClean="0">
                <a:latin typeface="Times New Roman" pitchFamily="18" charset="0"/>
              </a:rPr>
              <a:t>Volume stoichiometry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+mn-cs"/>
              </a:rPr>
              <a:t>STOICHIOMETRY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71800" y="19050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The Stoichiometry Flow Chart</a:t>
            </a:r>
            <a:endParaRPr lang="en-US" altLang="en-US" sz="28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1524000" y="762000"/>
            <a:ext cx="9144000" cy="369888"/>
          </a:xfrm>
          <a:prstGeom prst="rect">
            <a:avLst/>
          </a:prstGeom>
          <a:solidFill>
            <a:srgbClr val="FF00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524000" y="3810000"/>
          <a:ext cx="9029700" cy="1455738"/>
        </p:xfrm>
        <a:graphic>
          <a:graphicData uri="http://schemas.openxmlformats.org/presentationml/2006/ole">
            <p:oleObj spid="_x0000_s1029" name="MS Org Chart" r:id="rId4" imgW="6026040" imgH="971280" progId="">
              <p:embed followColorScheme="full"/>
            </p:oleObj>
          </a:graphicData>
        </a:graphic>
      </p:graphicFrame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657600" y="25146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2667000" y="32004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Use Molar mass (A)</a:t>
            </a:r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5334000" y="28194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Use mole ratio from equation</a:t>
            </a:r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7543800" y="32004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Use Molar mass (B)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Interpreting Chemical Equations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00200"/>
            <a:ext cx="8775700" cy="29638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Lets look at the reaction of nitrogen monoxide with oxygen to produce nitrogen dioxide: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  <a:endParaRPr lang="en-US" altLang="en-US" smtClean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Two molecules of NO gas react with one molecule of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 to produce 2 molecules of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gas.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615113" y="219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pitchFamily="18" charset="0"/>
            </a:endParaRPr>
          </a:p>
        </p:txBody>
      </p:sp>
      <p:pic>
        <p:nvPicPr>
          <p:cNvPr id="7173" name="Picture 5" descr="fg10_00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76909"/>
          <a:stretch>
            <a:fillRect/>
          </a:stretch>
        </p:blipFill>
        <p:spPr>
          <a:xfrm>
            <a:off x="1876425" y="4651375"/>
            <a:ext cx="8618538" cy="869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A3E2E-576E-4743-B311-597DD4FE0531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Moles &amp; Equation Coefficients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6088" y="1149350"/>
            <a:ext cx="8775700" cy="2116138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>
              <a:spcBef>
                <a:spcPct val="30000"/>
              </a:spcBef>
            </a:pPr>
            <a:r>
              <a:rPr lang="en-US" altLang="en-US" smtClean="0">
                <a:latin typeface="Times New Roman" pitchFamily="18" charset="0"/>
              </a:rPr>
              <a:t>The coefficients represent molecules, so we can multiply each of the coefficients and look at more than individual molecules.</a:t>
            </a:r>
          </a:p>
        </p:txBody>
      </p:sp>
      <p:graphicFrame>
        <p:nvGraphicFramePr>
          <p:cNvPr id="8196" name="Group 4"/>
          <p:cNvGraphicFramePr>
            <a:graphicFrameLocks noGrp="1"/>
          </p:cNvGraphicFramePr>
          <p:nvPr>
            <p:ph sz="half" idx="2"/>
          </p:nvPr>
        </p:nvGraphicFramePr>
        <p:xfrm>
          <a:off x="2238375" y="3311525"/>
          <a:ext cx="7974013" cy="3252788"/>
        </p:xfrm>
        <a:graphic>
          <a:graphicData uri="http://schemas.openxmlformats.org/drawingml/2006/table">
            <a:tbl>
              <a:tblPr/>
              <a:tblGrid>
                <a:gridCol w="2703513"/>
                <a:gridCol w="2647950"/>
                <a:gridCol w="2622550"/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NO (g)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(g)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 molecules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 molecule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 molecules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2000 molecules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1000 molecules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2000 molecules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12.04 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molecules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6.02 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molecules</a:t>
                      </a:r>
                      <a:endParaRPr kumimoji="0" lang="en-US" alt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12.04 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molecules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 moles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 mole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 moles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B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12779-2688-40D5-AAC2-DD351155CCD9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Mole Ratios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6088" y="1308100"/>
            <a:ext cx="8775700" cy="5045075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>
              <a:spcBef>
                <a:spcPct val="30000"/>
              </a:spcBef>
            </a:pPr>
            <a:r>
              <a:rPr lang="en-US" altLang="en-US" smtClean="0">
                <a:latin typeface="Times New Roman" pitchFamily="18" charset="0"/>
              </a:rPr>
              <a:t>We can now read the balanced chemical equation as “two </a:t>
            </a:r>
            <a:r>
              <a:rPr lang="en-US" altLang="en-US" i="1" smtClean="0">
                <a:latin typeface="Times New Roman" pitchFamily="18" charset="0"/>
              </a:rPr>
              <a:t>moles</a:t>
            </a:r>
            <a:r>
              <a:rPr lang="en-US" altLang="en-US" smtClean="0">
                <a:latin typeface="Times New Roman" pitchFamily="18" charset="0"/>
              </a:rPr>
              <a:t> of NO gas react with one </a:t>
            </a:r>
            <a:r>
              <a:rPr lang="en-US" altLang="en-US" i="1" smtClean="0">
                <a:latin typeface="Times New Roman" pitchFamily="18" charset="0"/>
              </a:rPr>
              <a:t>mole</a:t>
            </a:r>
            <a:r>
              <a:rPr lang="en-US" altLang="en-US" smtClean="0">
                <a:latin typeface="Times New Roman" pitchFamily="18" charset="0"/>
              </a:rPr>
              <a:t> of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 to produce 2 </a:t>
            </a:r>
            <a:r>
              <a:rPr lang="en-US" altLang="en-US" i="1" smtClean="0">
                <a:latin typeface="Times New Roman" pitchFamily="18" charset="0"/>
              </a:rPr>
              <a:t>moles</a:t>
            </a:r>
            <a:r>
              <a:rPr lang="en-US" altLang="en-US" smtClean="0">
                <a:latin typeface="Times New Roman" pitchFamily="18" charset="0"/>
              </a:rPr>
              <a:t> of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gas”.</a:t>
            </a:r>
          </a:p>
          <a:p>
            <a:pPr>
              <a:spcBef>
                <a:spcPct val="30000"/>
              </a:spcBef>
            </a:pPr>
            <a:r>
              <a:rPr lang="en-US" altLang="en-US" smtClean="0">
                <a:latin typeface="Times New Roman" pitchFamily="18" charset="0"/>
              </a:rPr>
              <a:t>The coefficients indicate the </a:t>
            </a:r>
            <a:r>
              <a:rPr lang="en-US" altLang="en-US" b="1" i="1" u="sng" smtClean="0">
                <a:latin typeface="Times New Roman" pitchFamily="18" charset="0"/>
              </a:rPr>
              <a:t>mole ratio</a:t>
            </a:r>
            <a:r>
              <a:rPr lang="en-US" altLang="en-US" smtClean="0">
                <a:latin typeface="Times New Roman" pitchFamily="18" charset="0"/>
              </a:rPr>
              <a:t>, or the ratio of the moles, of reactants and products in every balanced chemical equation.</a:t>
            </a:r>
          </a:p>
          <a:p>
            <a:pPr>
              <a:spcBef>
                <a:spcPct val="3000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Ingredients for12 servings :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8 Eggs (E)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2 cups Sugar (Su)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2 cups Flour (Fl)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1 cup Butter (Bu)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Calculate the amount of ingredients needed for 40 servings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905000" y="381000"/>
            <a:ext cx="8229600" cy="842963"/>
          </a:xfrm>
          <a:prstGeom prst="rect">
            <a:avLst/>
          </a:prstGeo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b="1">
                <a:solidFill>
                  <a:srgbClr val="004CBC"/>
                </a:solidFill>
                <a:latin typeface="Times New Roman" pitchFamily="18" charset="0"/>
              </a:rPr>
              <a:t>Cake Recipe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 &amp; Equation Coefficients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7200" y="1587500"/>
            <a:ext cx="8775700" cy="50419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en-US" smtClean="0">
                <a:latin typeface="Times New Roman" pitchFamily="18" charset="0"/>
              </a:rPr>
              <a:t>According to </a:t>
            </a:r>
            <a:r>
              <a:rPr lang="en-US" altLang="en-US" i="1" smtClean="0">
                <a:latin typeface="Times New Roman" pitchFamily="18" charset="0"/>
              </a:rPr>
              <a:t>Avogadro’s theory</a:t>
            </a:r>
            <a:r>
              <a:rPr lang="en-US" altLang="en-US" smtClean="0">
                <a:latin typeface="Times New Roman" pitchFamily="18" charset="0"/>
              </a:rPr>
              <a:t>, there are equal numbers of molecules in equal volumes of gas at the same temperature and pressure.</a:t>
            </a: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en-US" smtClean="0">
                <a:latin typeface="Times New Roman" pitchFamily="18" charset="0"/>
              </a:rPr>
              <a:t>So, twice the number of molecules occupies twice the volume.</a:t>
            </a:r>
          </a:p>
          <a:p>
            <a:pPr algn="ctr">
              <a:lnSpc>
                <a:spcPct val="95000"/>
              </a:lnSpc>
              <a:spcBef>
                <a:spcPct val="35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en-US" smtClean="0">
                <a:latin typeface="Times New Roman" pitchFamily="18" charset="0"/>
              </a:rPr>
              <a:t>So, instead of 2 molecules NO, 1 molecule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, and 2 molecules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, we can write: 2 liters of NO react with 1 liter of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 to produce 2 liters of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Interpretation of Coefficients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1511300"/>
            <a:ext cx="8775700" cy="46148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From a balanced chemical equation, we know how many molecules or moles of a substance react and how many moles of product(s) are produced.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If there are gases, we know how many liters of gas react or are produced.</a:t>
            </a:r>
          </a:p>
        </p:txBody>
      </p:sp>
      <p:pic>
        <p:nvPicPr>
          <p:cNvPr id="11268" name="Picture 4" descr="fg10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0048"/>
          <a:stretch>
            <a:fillRect/>
          </a:stretch>
        </p:blipFill>
        <p:spPr>
          <a:xfrm>
            <a:off x="1682750" y="4430713"/>
            <a:ext cx="8826500" cy="1868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26844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Stoichiometry is about measuring the amounts of elements and compounds involved in a reaction.  </a:t>
            </a:r>
            <a:b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92350"/>
            <a:ext cx="10363200" cy="3838575"/>
          </a:xfrm>
        </p:spPr>
        <p:txBody>
          <a:bodyPr/>
          <a:lstStyle/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  <a:defRPr/>
            </a:pPr>
            <a:r>
              <a:rPr lang="en-US" altLang="en-US" dirty="0"/>
              <a:t>Consider the chemical equation:</a:t>
            </a:r>
          </a:p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4NH</a:t>
            </a:r>
            <a:r>
              <a:rPr lang="en-US" altLang="en-US" b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+ 5O</a:t>
            </a:r>
            <a:r>
              <a:rPr lang="en-US" altLang="en-US" b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6H</a:t>
            </a:r>
            <a:r>
              <a:rPr lang="en-US" altLang="en-US" b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+ 4NO</a:t>
            </a:r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  <a:defRPr/>
            </a:pPr>
            <a:r>
              <a:rPr lang="en-US" altLang="en-US" dirty="0"/>
              <a:t>There are several numbers involved.  </a:t>
            </a:r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  <a:defRPr/>
            </a:pPr>
            <a:r>
              <a:rPr lang="en-US" altLang="en-US" dirty="0"/>
              <a:t>What do they all mean?</a:t>
            </a:r>
          </a:p>
          <a:p>
            <a:pPr lvl="1"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Remember : </a:t>
            </a:r>
            <a:r>
              <a:rPr lang="en-US" sz="2000" dirty="0" smtClean="0">
                <a:solidFill>
                  <a:srgbClr val="C00000"/>
                </a:solidFill>
              </a:rPr>
              <a:t>chemical equations indicate the amount of  reactants needed to produce a given amount of product, or the amount of one reactant needed to react with a given amount of another reactant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8532812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685800"/>
            <a:ext cx="8820150" cy="1066800"/>
          </a:xfrm>
        </p:spPr>
        <p:txBody>
          <a:bodyPr/>
          <a:lstStyle/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</a:pPr>
            <a:endParaRPr lang="en-US" altLang="en-US" sz="2400" smtClean="0"/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Recall that Chemical formulas represent numbers of atoms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087938" y="476250"/>
            <a:ext cx="55800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4NH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+ 5O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6H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 + 4NO</a:t>
            </a:r>
          </a:p>
        </p:txBody>
      </p:sp>
      <p:graphicFrame>
        <p:nvGraphicFramePr>
          <p:cNvPr id="49212" name="Group 60"/>
          <p:cNvGraphicFramePr>
            <a:graphicFrameLocks noGrp="1"/>
          </p:cNvGraphicFramePr>
          <p:nvPr/>
        </p:nvGraphicFramePr>
        <p:xfrm>
          <a:off x="2209800" y="2286000"/>
          <a:ext cx="7696200" cy="4064000"/>
        </p:xfrm>
        <a:graphic>
          <a:graphicData uri="http://schemas.openxmlformats.org/drawingml/2006/table">
            <a:tbl>
              <a:tblPr/>
              <a:tblGrid>
                <a:gridCol w="1371600"/>
                <a:gridCol w="6324600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alt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nitrogen  and 3 hydrogen atoms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alt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oxygen atoms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hydrogen atoms and 1 oxygen atom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nitrogen atom and 1 oxygen atom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5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8532812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839200" cy="1066800"/>
          </a:xfrm>
        </p:spPr>
        <p:txBody>
          <a:bodyPr/>
          <a:lstStyle/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</a:pPr>
            <a:endParaRPr lang="en-US" altLang="en-US" sz="2400" smtClean="0"/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Recall that Chemical formulas have </a:t>
            </a:r>
            <a:r>
              <a:rPr lang="en-US" altLang="en-US" sz="2400" b="1" smtClean="0"/>
              <a:t>molar masses</a:t>
            </a:r>
            <a:r>
              <a:rPr lang="en-US" altLang="en-US" sz="2400" smtClean="0"/>
              <a:t>: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84800" y="404813"/>
            <a:ext cx="528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4NH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+ 5O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6H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 + 4NO</a:t>
            </a:r>
          </a:p>
        </p:txBody>
      </p:sp>
      <p:graphicFrame>
        <p:nvGraphicFramePr>
          <p:cNvPr id="79913" name="Group 41"/>
          <p:cNvGraphicFramePr>
            <a:graphicFrameLocks noGrp="1"/>
          </p:cNvGraphicFramePr>
          <p:nvPr/>
        </p:nvGraphicFramePr>
        <p:xfrm>
          <a:off x="4038600" y="1752600"/>
          <a:ext cx="4114800" cy="40640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alt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g/mol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alt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g/mol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g/mol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g/mol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3" name="TextBox 1"/>
          <p:cNvSpPr txBox="1">
            <a:spLocks noChangeArrowheads="1"/>
          </p:cNvSpPr>
          <p:nvPr/>
        </p:nvSpPr>
        <p:spPr bwMode="auto">
          <a:xfrm>
            <a:off x="1774825" y="5661025"/>
            <a:ext cx="9002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***To find the molar mass of a chemical formula – add the atomic masses of the</a:t>
            </a:r>
          </a:p>
          <a:p>
            <a:r>
              <a:rPr lang="en-US" altLang="en-US">
                <a:solidFill>
                  <a:srgbClr val="000000"/>
                </a:solidFill>
              </a:rPr>
              <a:t>elements forming the compound. Use the periodic table to determine the atomic</a:t>
            </a:r>
          </a:p>
          <a:p>
            <a:r>
              <a:rPr lang="en-US" altLang="en-US">
                <a:solidFill>
                  <a:srgbClr val="000000"/>
                </a:solidFill>
              </a:rPr>
              <a:t>mass of individual elements.***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Molar mass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Just like mole ratios, molar mass is a conversion factor that relates the mass of a substance to the number of moles of that substance</a:t>
            </a:r>
          </a:p>
          <a:p>
            <a:endParaRPr lang="en-US" smtClean="0"/>
          </a:p>
          <a:p>
            <a:r>
              <a:rPr lang="en-US" smtClean="0"/>
              <a:t>Ex  1mole NO/30g NO    </a:t>
            </a:r>
          </a:p>
          <a:p>
            <a:endParaRPr lang="en-US" smtClean="0"/>
          </a:p>
          <a:p>
            <a:r>
              <a:rPr lang="en-US" smtClean="0"/>
              <a:t>30g NO/1mol 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8532812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49275"/>
            <a:ext cx="8839200" cy="1066800"/>
          </a:xfrm>
        </p:spPr>
        <p:txBody>
          <a:bodyPr/>
          <a:lstStyle/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</a:pPr>
            <a:endParaRPr lang="en-US" altLang="en-US" sz="2400" smtClean="0"/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Recall that Chemical formulas are balanced with coefficients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600700" y="260350"/>
            <a:ext cx="506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4NH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+ 5O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6H</a:t>
            </a:r>
            <a:r>
              <a:rPr lang="en-US" altLang="en-US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 + 4NO</a:t>
            </a:r>
          </a:p>
        </p:txBody>
      </p:sp>
      <p:graphicFrame>
        <p:nvGraphicFramePr>
          <p:cNvPr id="80967" name="Group 71"/>
          <p:cNvGraphicFramePr>
            <a:graphicFrameLocks noGrp="1"/>
          </p:cNvGraphicFramePr>
          <p:nvPr/>
        </p:nvGraphicFramePr>
        <p:xfrm>
          <a:off x="2351088" y="2209800"/>
          <a:ext cx="7993062" cy="4064000"/>
        </p:xfrm>
        <a:graphic>
          <a:graphicData uri="http://schemas.openxmlformats.org/drawingml/2006/table">
            <a:tbl>
              <a:tblPr/>
              <a:tblGrid>
                <a:gridCol w="2089150"/>
                <a:gridCol w="5903912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X NH</a:t>
                      </a:r>
                      <a:r>
                        <a:rPr kumimoji="0" lang="en-US" alt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 4 nitrogen + 12 hydrogen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X O</a:t>
                      </a:r>
                      <a:r>
                        <a:rPr kumimoji="0" lang="en-US" alt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 10 oxygen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X H</a:t>
                      </a:r>
                      <a:r>
                        <a:rPr kumimoji="0" lang="en-US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 12 hydrogen + 6 oxygen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X 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 4 nitrogen + 4 oxygen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8459787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371600"/>
            <a:ext cx="8532812" cy="1828800"/>
          </a:xfrm>
        </p:spPr>
        <p:txBody>
          <a:bodyPr/>
          <a:lstStyle/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</a:pPr>
            <a:endParaRPr lang="en-US" altLang="en-US" sz="2400" smtClean="0"/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3200" smtClean="0"/>
              <a:t>With Stoichiometry we find out that </a:t>
            </a:r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3200" smtClean="0"/>
              <a:t>4 : 5 : 6 : 4</a:t>
            </a:r>
          </a:p>
          <a:p>
            <a:pPr marL="288925" indent="-288925" algn="ctr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3200" smtClean="0"/>
              <a:t>do </a:t>
            </a:r>
            <a:r>
              <a:rPr lang="en-US" altLang="en-US" sz="3200" i="1" smtClean="0"/>
              <a:t>more</a:t>
            </a:r>
            <a:r>
              <a:rPr lang="en-US" altLang="en-US" sz="3200" smtClean="0"/>
              <a:t> than just multiply atoms.</a:t>
            </a:r>
          </a:p>
          <a:p>
            <a:pPr marL="288925" indent="-288925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943475" y="609600"/>
            <a:ext cx="5572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4NH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+ 5O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6H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 + 4NO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2135188" y="4191000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algn="ctr">
              <a:lnSpc>
                <a:spcPct val="95000"/>
              </a:lnSpc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4 : 5 : 6 : 4</a:t>
            </a:r>
          </a:p>
          <a:p>
            <a:pPr marL="288925" indent="-288925" algn="ctr">
              <a:lnSpc>
                <a:spcPct val="95000"/>
              </a:lnSpc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Are what we call a </a:t>
            </a:r>
            <a:r>
              <a:rPr lang="en-US" altLang="en-US" sz="3200" b="1" u="sng">
                <a:solidFill>
                  <a:srgbClr val="000000"/>
                </a:solidFill>
              </a:rPr>
              <a:t>mole ratio</a:t>
            </a:r>
            <a:r>
              <a:rPr lang="en-US" altLang="en-US" sz="3200">
                <a:solidFill>
                  <a:srgbClr val="000000"/>
                </a:solidFill>
              </a:rPr>
              <a:t>.</a:t>
            </a:r>
          </a:p>
          <a:p>
            <a:pPr marL="288925" indent="-288925" algn="ctr">
              <a:lnSpc>
                <a:spcPct val="95000"/>
              </a:lnSpc>
              <a:buClr>
                <a:srgbClr val="B2B2B2"/>
              </a:buClr>
              <a:buSzPct val="80000"/>
              <a:buFont typeface="Wingdings" pitchFamily="2" charset="2"/>
              <a:buNone/>
            </a:pPr>
            <a:endParaRPr lang="en-US" altLang="en-US" sz="3200">
              <a:solidFill>
                <a:srgbClr val="000000"/>
              </a:solidFill>
            </a:endParaRPr>
          </a:p>
          <a:p>
            <a:pPr marL="288925" indent="-288925">
              <a:lnSpc>
                <a:spcPct val="95000"/>
              </a:lnSpc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FED4E-03A4-414A-9C03-A82133418B1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Mole - Mole Relationships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174750"/>
            <a:ext cx="8775700" cy="51371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We can use a balanced chemical equation to write mole ratio which can be used as unit factors: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N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 2 NO(g)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Since 1 mol of N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reacts with 1 mol of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to produce 2 mol of NO, we can write the following mole relationships: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913063" y="4378325"/>
            <a:ext cx="6219825" cy="1038225"/>
            <a:chOff x="959" y="2816"/>
            <a:chExt cx="3918" cy="654"/>
          </a:xfrm>
        </p:grpSpPr>
        <p:grpSp>
          <p:nvGrpSpPr>
            <p:cNvPr id="58387" name="Group 5"/>
            <p:cNvGrpSpPr>
              <a:grpSpLocks/>
            </p:cNvGrpSpPr>
            <p:nvPr/>
          </p:nvGrpSpPr>
          <p:grpSpPr bwMode="auto">
            <a:xfrm>
              <a:off x="959" y="2816"/>
              <a:ext cx="926" cy="654"/>
              <a:chOff x="2363" y="2973"/>
              <a:chExt cx="926" cy="654"/>
            </a:xfrm>
          </p:grpSpPr>
          <p:sp>
            <p:nvSpPr>
              <p:cNvPr id="58396" name="Text Box 6"/>
              <p:cNvSpPr txBox="1">
                <a:spLocks noChangeArrowheads="1"/>
              </p:cNvSpPr>
              <p:nvPr/>
            </p:nvSpPr>
            <p:spPr bwMode="auto">
              <a:xfrm>
                <a:off x="2363" y="2973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N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97" name="Text Box 7"/>
              <p:cNvSpPr txBox="1">
                <a:spLocks noChangeArrowheads="1"/>
              </p:cNvSpPr>
              <p:nvPr/>
            </p:nvSpPr>
            <p:spPr bwMode="auto">
              <a:xfrm>
                <a:off x="2363" y="3300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98" name="Line 8"/>
              <p:cNvSpPr>
                <a:spLocks noChangeShapeType="1"/>
              </p:cNvSpPr>
              <p:nvPr/>
            </p:nvSpPr>
            <p:spPr bwMode="auto">
              <a:xfrm>
                <a:off x="2422" y="3299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8" name="Group 9"/>
            <p:cNvGrpSpPr>
              <a:grpSpLocks/>
            </p:cNvGrpSpPr>
            <p:nvPr/>
          </p:nvGrpSpPr>
          <p:grpSpPr bwMode="auto">
            <a:xfrm>
              <a:off x="2369" y="2816"/>
              <a:ext cx="1012" cy="654"/>
              <a:chOff x="2393" y="2818"/>
              <a:chExt cx="1012" cy="654"/>
            </a:xfrm>
          </p:grpSpPr>
          <p:sp>
            <p:nvSpPr>
              <p:cNvPr id="58393" name="Text Box 10"/>
              <p:cNvSpPr txBox="1">
                <a:spLocks noChangeArrowheads="1"/>
              </p:cNvSpPr>
              <p:nvPr/>
            </p:nvSpPr>
            <p:spPr bwMode="auto">
              <a:xfrm>
                <a:off x="2436" y="2818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N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94" name="Text Box 11"/>
              <p:cNvSpPr txBox="1">
                <a:spLocks noChangeArrowheads="1"/>
              </p:cNvSpPr>
              <p:nvPr/>
            </p:nvSpPr>
            <p:spPr bwMode="auto">
              <a:xfrm>
                <a:off x="2393" y="3145"/>
                <a:ext cx="10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NO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58395" name="Line 12"/>
              <p:cNvSpPr>
                <a:spLocks noChangeShapeType="1"/>
              </p:cNvSpPr>
              <p:nvPr/>
            </p:nvSpPr>
            <p:spPr bwMode="auto">
              <a:xfrm>
                <a:off x="2494" y="3144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9" name="Group 13"/>
            <p:cNvGrpSpPr>
              <a:grpSpLocks/>
            </p:cNvGrpSpPr>
            <p:nvPr/>
          </p:nvGrpSpPr>
          <p:grpSpPr bwMode="auto">
            <a:xfrm>
              <a:off x="3865" y="2816"/>
              <a:ext cx="1012" cy="654"/>
              <a:chOff x="3865" y="2814"/>
              <a:chExt cx="1012" cy="654"/>
            </a:xfrm>
          </p:grpSpPr>
          <p:sp>
            <p:nvSpPr>
              <p:cNvPr id="58390" name="Text Box 14"/>
              <p:cNvSpPr txBox="1">
                <a:spLocks noChangeArrowheads="1"/>
              </p:cNvSpPr>
              <p:nvPr/>
            </p:nvSpPr>
            <p:spPr bwMode="auto">
              <a:xfrm>
                <a:off x="3908" y="2814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91" name="Text Box 15"/>
              <p:cNvSpPr txBox="1">
                <a:spLocks noChangeArrowheads="1"/>
              </p:cNvSpPr>
              <p:nvPr/>
            </p:nvSpPr>
            <p:spPr bwMode="auto">
              <a:xfrm>
                <a:off x="3865" y="3141"/>
                <a:ext cx="10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NO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58392" name="Line 16"/>
              <p:cNvSpPr>
                <a:spLocks noChangeShapeType="1"/>
              </p:cNvSpPr>
              <p:nvPr/>
            </p:nvSpPr>
            <p:spPr bwMode="auto">
              <a:xfrm>
                <a:off x="3966" y="3140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2897188" y="5511800"/>
            <a:ext cx="6254750" cy="1038225"/>
            <a:chOff x="988" y="3530"/>
            <a:chExt cx="3940" cy="654"/>
          </a:xfrm>
        </p:grpSpPr>
        <p:grpSp>
          <p:nvGrpSpPr>
            <p:cNvPr id="58375" name="Group 18"/>
            <p:cNvGrpSpPr>
              <a:grpSpLocks/>
            </p:cNvGrpSpPr>
            <p:nvPr/>
          </p:nvGrpSpPr>
          <p:grpSpPr bwMode="auto">
            <a:xfrm>
              <a:off x="988" y="3530"/>
              <a:ext cx="926" cy="654"/>
              <a:chOff x="988" y="3530"/>
              <a:chExt cx="926" cy="654"/>
            </a:xfrm>
          </p:grpSpPr>
          <p:sp>
            <p:nvSpPr>
              <p:cNvPr id="58384" name="Text Box 19"/>
              <p:cNvSpPr txBox="1">
                <a:spLocks noChangeArrowheads="1"/>
              </p:cNvSpPr>
              <p:nvPr/>
            </p:nvSpPr>
            <p:spPr bwMode="auto">
              <a:xfrm>
                <a:off x="988" y="3530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85" name="Text Box 20"/>
              <p:cNvSpPr txBox="1">
                <a:spLocks noChangeArrowheads="1"/>
              </p:cNvSpPr>
              <p:nvPr/>
            </p:nvSpPr>
            <p:spPr bwMode="auto">
              <a:xfrm>
                <a:off x="988" y="3857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N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86" name="Line 21"/>
              <p:cNvSpPr>
                <a:spLocks noChangeShapeType="1"/>
              </p:cNvSpPr>
              <p:nvPr/>
            </p:nvSpPr>
            <p:spPr bwMode="auto">
              <a:xfrm>
                <a:off x="1047" y="3856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6" name="Group 22"/>
            <p:cNvGrpSpPr>
              <a:grpSpLocks/>
            </p:cNvGrpSpPr>
            <p:nvPr/>
          </p:nvGrpSpPr>
          <p:grpSpPr bwMode="auto">
            <a:xfrm>
              <a:off x="2420" y="3530"/>
              <a:ext cx="1012" cy="654"/>
              <a:chOff x="2420" y="3530"/>
              <a:chExt cx="1012" cy="654"/>
            </a:xfrm>
          </p:grpSpPr>
          <p:sp>
            <p:nvSpPr>
              <p:cNvPr id="58381" name="Text Box 23"/>
              <p:cNvSpPr txBox="1">
                <a:spLocks noChangeArrowheads="1"/>
              </p:cNvSpPr>
              <p:nvPr/>
            </p:nvSpPr>
            <p:spPr bwMode="auto">
              <a:xfrm>
                <a:off x="2420" y="3530"/>
                <a:ext cx="10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NO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58382" name="Text Box 24"/>
              <p:cNvSpPr txBox="1">
                <a:spLocks noChangeArrowheads="1"/>
              </p:cNvSpPr>
              <p:nvPr/>
            </p:nvSpPr>
            <p:spPr bwMode="auto">
              <a:xfrm>
                <a:off x="2462" y="3857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N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83" name="Line 25"/>
              <p:cNvSpPr>
                <a:spLocks noChangeShapeType="1"/>
              </p:cNvSpPr>
              <p:nvPr/>
            </p:nvSpPr>
            <p:spPr bwMode="auto">
              <a:xfrm>
                <a:off x="2521" y="3856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7" name="Group 26"/>
            <p:cNvGrpSpPr>
              <a:grpSpLocks/>
            </p:cNvGrpSpPr>
            <p:nvPr/>
          </p:nvGrpSpPr>
          <p:grpSpPr bwMode="auto">
            <a:xfrm>
              <a:off x="3916" y="3530"/>
              <a:ext cx="1012" cy="654"/>
              <a:chOff x="3916" y="3530"/>
              <a:chExt cx="1012" cy="654"/>
            </a:xfrm>
          </p:grpSpPr>
          <p:sp>
            <p:nvSpPr>
              <p:cNvPr id="58378" name="Text Box 27"/>
              <p:cNvSpPr txBox="1">
                <a:spLocks noChangeArrowheads="1"/>
              </p:cNvSpPr>
              <p:nvPr/>
            </p:nvSpPr>
            <p:spPr bwMode="auto">
              <a:xfrm>
                <a:off x="3916" y="3530"/>
                <a:ext cx="10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NO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58379" name="Text Box 28"/>
              <p:cNvSpPr txBox="1">
                <a:spLocks noChangeArrowheads="1"/>
              </p:cNvSpPr>
              <p:nvPr/>
            </p:nvSpPr>
            <p:spPr bwMode="auto">
              <a:xfrm>
                <a:off x="3958" y="3857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8380" name="Line 29"/>
              <p:cNvSpPr>
                <a:spLocks noChangeShapeType="1"/>
              </p:cNvSpPr>
              <p:nvPr/>
            </p:nvSpPr>
            <p:spPr bwMode="auto">
              <a:xfrm>
                <a:off x="4017" y="3856"/>
                <a:ext cx="80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374" name="Text Box 30"/>
          <p:cNvSpPr txBox="1">
            <a:spLocks noChangeArrowheads="1"/>
          </p:cNvSpPr>
          <p:nvPr/>
        </p:nvSpPr>
        <p:spPr bwMode="auto">
          <a:xfrm>
            <a:off x="6497638" y="20955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8532812" cy="457200"/>
          </a:xfrm>
          <a:extLst>
            <a:ext uri="{91240B29-F687-4F45-9708-019B960494DF}"/>
          </a:extLst>
        </p:spPr>
        <p:txBody>
          <a:bodyPr lIns="18000" tIns="0" rIns="18000" bIns="0" anchor="t"/>
          <a:lstStyle/>
          <a:p>
            <a:pPr marL="288925" indent="-288925" eaLnBrk="1" hangingPunct="1">
              <a:lnSpc>
                <a:spcPct val="95000"/>
              </a:lnSpc>
              <a:defRPr/>
            </a:pPr>
            <a:r>
              <a:rPr lang="en-US" altLang="en-US" sz="3800" u="sng">
                <a:solidFill>
                  <a:srgbClr val="5E2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Stoichiometry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159375" y="404813"/>
            <a:ext cx="5356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65175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84275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3375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45000"/>
              </a:spcAft>
              <a:buClr>
                <a:srgbClr val="B2B2B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4NH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+ 5O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6H</a:t>
            </a:r>
            <a:r>
              <a:rPr lang="en-US" altLang="en-US" sz="32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 + 4NO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919288" y="1447800"/>
            <a:ext cx="8748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algn="ctr">
              <a:lnSpc>
                <a:spcPct val="95000"/>
              </a:lnSpc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4400">
                <a:solidFill>
                  <a:srgbClr val="000000"/>
                </a:solidFill>
              </a:rPr>
              <a:t>4 : 5 : 6 : 4</a:t>
            </a: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800" u="sng">
                <a:solidFill>
                  <a:srgbClr val="000000"/>
                </a:solidFill>
              </a:rPr>
              <a:t>Can mean either</a:t>
            </a:r>
            <a:r>
              <a:rPr lang="en-US" altLang="en-US" sz="2800">
                <a:solidFill>
                  <a:srgbClr val="000000"/>
                </a:solidFill>
              </a:rPr>
              <a:t>:</a:t>
            </a: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4 </a:t>
            </a:r>
            <a:r>
              <a:rPr lang="en-US" altLang="en-US" sz="2600" b="1">
                <a:solidFill>
                  <a:srgbClr val="000000"/>
                </a:solidFill>
              </a:rPr>
              <a:t>molecules</a:t>
            </a:r>
            <a:r>
              <a:rPr lang="en-US" altLang="en-US" sz="2600">
                <a:solidFill>
                  <a:srgbClr val="000000"/>
                </a:solidFill>
              </a:rPr>
              <a:t> of NH</a:t>
            </a:r>
            <a:r>
              <a:rPr lang="en-US" altLang="en-US" sz="2600" baseline="-25000">
                <a:solidFill>
                  <a:srgbClr val="000000"/>
                </a:solidFill>
              </a:rPr>
              <a:t>3</a:t>
            </a:r>
            <a:r>
              <a:rPr lang="en-US" altLang="en-US" sz="2600">
                <a:solidFill>
                  <a:srgbClr val="000000"/>
                </a:solidFill>
              </a:rPr>
              <a:t> react with </a:t>
            </a:r>
            <a:r>
              <a:rPr lang="en-US" altLang="en-US" sz="2600" b="1">
                <a:solidFill>
                  <a:srgbClr val="000000"/>
                </a:solidFill>
              </a:rPr>
              <a:t>5 molecules</a:t>
            </a:r>
            <a:r>
              <a:rPr lang="en-US" altLang="en-US" sz="2600">
                <a:solidFill>
                  <a:srgbClr val="000000"/>
                </a:solidFill>
              </a:rPr>
              <a:t> of O</a:t>
            </a:r>
            <a:r>
              <a:rPr lang="en-US" altLang="en-US" sz="2600" baseline="-25000">
                <a:solidFill>
                  <a:srgbClr val="000000"/>
                </a:solidFill>
              </a:rPr>
              <a:t>2</a:t>
            </a:r>
            <a:r>
              <a:rPr lang="en-US" altLang="en-US" sz="2600">
                <a:solidFill>
                  <a:srgbClr val="000000"/>
                </a:solidFill>
              </a:rPr>
              <a:t> </a:t>
            </a: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to produce </a:t>
            </a:r>
            <a:r>
              <a:rPr lang="en-US" altLang="en-US" sz="2600" b="1">
                <a:solidFill>
                  <a:srgbClr val="000000"/>
                </a:solidFill>
              </a:rPr>
              <a:t>6 molecules</a:t>
            </a:r>
            <a:r>
              <a:rPr lang="en-US" altLang="en-US" sz="2600">
                <a:solidFill>
                  <a:srgbClr val="000000"/>
                </a:solidFill>
              </a:rPr>
              <a:t> of H</a:t>
            </a:r>
            <a:r>
              <a:rPr lang="en-US" altLang="en-US" sz="2600" baseline="-25000">
                <a:solidFill>
                  <a:srgbClr val="000000"/>
                </a:solidFill>
              </a:rPr>
              <a:t>2</a:t>
            </a:r>
            <a:r>
              <a:rPr lang="en-US" altLang="en-US" sz="2600">
                <a:solidFill>
                  <a:srgbClr val="000000"/>
                </a:solidFill>
              </a:rPr>
              <a:t>O and </a:t>
            </a:r>
            <a:r>
              <a:rPr lang="en-US" altLang="en-US" sz="2600" b="1">
                <a:solidFill>
                  <a:srgbClr val="000000"/>
                </a:solidFill>
              </a:rPr>
              <a:t>4 molecules</a:t>
            </a:r>
            <a:r>
              <a:rPr lang="en-US" altLang="en-US" sz="2600">
                <a:solidFill>
                  <a:srgbClr val="000000"/>
                </a:solidFill>
              </a:rPr>
              <a:t> of NO</a:t>
            </a:r>
          </a:p>
          <a:p>
            <a:pPr marL="288925" indent="-288925" algn="ctr">
              <a:spcBef>
                <a:spcPct val="35000"/>
              </a:spcBef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3200" b="1">
                <a:solidFill>
                  <a:srgbClr val="000000"/>
                </a:solidFill>
              </a:rPr>
              <a:t>OR</a:t>
            </a: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4 moles</a:t>
            </a:r>
            <a:r>
              <a:rPr lang="en-US" altLang="en-US" sz="2800">
                <a:solidFill>
                  <a:srgbClr val="000000"/>
                </a:solidFill>
              </a:rPr>
              <a:t> of NH</a:t>
            </a:r>
            <a:r>
              <a:rPr lang="en-US" altLang="en-US" sz="2800" baseline="-25000">
                <a:solidFill>
                  <a:srgbClr val="000000"/>
                </a:solidFill>
              </a:rPr>
              <a:t>3</a:t>
            </a:r>
            <a:r>
              <a:rPr lang="en-US" altLang="en-US" sz="2800">
                <a:solidFill>
                  <a:srgbClr val="000000"/>
                </a:solidFill>
              </a:rPr>
              <a:t> react with </a:t>
            </a:r>
            <a:r>
              <a:rPr lang="en-US" altLang="en-US" sz="2800" b="1">
                <a:solidFill>
                  <a:srgbClr val="000000"/>
                </a:solidFill>
              </a:rPr>
              <a:t>5 moles</a:t>
            </a:r>
            <a:r>
              <a:rPr lang="en-US" altLang="en-US" sz="2800">
                <a:solidFill>
                  <a:srgbClr val="000000"/>
                </a:solidFill>
              </a:rPr>
              <a:t> of O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marL="288925" indent="-288925" algn="ctr">
              <a:spcAft>
                <a:spcPct val="35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to produce </a:t>
            </a:r>
            <a:r>
              <a:rPr lang="en-US" altLang="en-US" sz="2800" b="1">
                <a:solidFill>
                  <a:srgbClr val="000000"/>
                </a:solidFill>
              </a:rPr>
              <a:t>6 moles</a:t>
            </a:r>
            <a:r>
              <a:rPr lang="en-US" altLang="en-US" sz="2800">
                <a:solidFill>
                  <a:srgbClr val="000000"/>
                </a:solidFill>
              </a:rPr>
              <a:t> of H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O and </a:t>
            </a:r>
            <a:r>
              <a:rPr lang="en-US" altLang="en-US" sz="2800" b="1">
                <a:solidFill>
                  <a:srgbClr val="000000"/>
                </a:solidFill>
              </a:rPr>
              <a:t>4 moles</a:t>
            </a:r>
            <a:r>
              <a:rPr lang="en-US" altLang="en-US" sz="2800">
                <a:solidFill>
                  <a:srgbClr val="000000"/>
                </a:solidFill>
              </a:rPr>
              <a:t> of 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9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39825"/>
          </a:xfrm>
        </p:spPr>
        <p:txBody>
          <a:bodyPr/>
          <a:lstStyle/>
          <a:p>
            <a:r>
              <a:rPr lang="en-US" smtClean="0"/>
              <a:t>Chocolate Chip Cookies!!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8000" y="914400"/>
            <a:ext cx="6604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smtClean="0"/>
              <a:t>1 cup butter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1/2 cup white sugar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 cup packed brown sugar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 teaspoon vanilla extract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2 eggs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2 1/2 cups all-purpose flour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 teaspoon baking soda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 teaspoon salt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2 cups semisweet chocolate chips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Makes 3 dozen</a:t>
            </a:r>
          </a:p>
        </p:txBody>
      </p:sp>
      <p:pic>
        <p:nvPicPr>
          <p:cNvPr id="30723" name="Picture 4" descr="cookies-and-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143000"/>
            <a:ext cx="4876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11379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How many eggs are needed to make 3 dozen cookies?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How much butter is needed  for the amount of chocolate chips used?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How many eggs would we need to make 9 dozen cookies?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/>
              <a:t>How much brown sugar would I need if I had 1 ½ cups white sugar?</a:t>
            </a:r>
          </a:p>
        </p:txBody>
      </p:sp>
      <p:pic>
        <p:nvPicPr>
          <p:cNvPr id="137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chocola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6400" y="12192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Conservation of Mass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36700"/>
            <a:ext cx="8775700" cy="4775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i="1" smtClean="0">
                <a:latin typeface="Times New Roman" pitchFamily="18" charset="0"/>
              </a:rPr>
              <a:t>law of conservation of mass</a:t>
            </a:r>
            <a:r>
              <a:rPr lang="en-US" altLang="en-US" smtClean="0">
                <a:latin typeface="Times New Roman" pitchFamily="18" charset="0"/>
              </a:rPr>
              <a:t> states that mass is neither created nor destroyed during a chemical reaction.  Lets test: 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2 mol NO + 1 mol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→  2 mol NO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2 (30.01 g) + 1 (32.00 g)  →  2 (46.01 g)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60.02 g + 32.00 g  →  92.02 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92.02 g = 92.02 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mass of the reactants is equal to the mass of the product!  Mass </a:t>
            </a:r>
            <a:r>
              <a:rPr lang="en-US" altLang="en-US" b="1" i="1" u="sng" smtClean="0">
                <a:latin typeface="Times New Roman" pitchFamily="18" charset="0"/>
              </a:rPr>
              <a:t>is</a:t>
            </a:r>
            <a:r>
              <a:rPr lang="en-US" altLang="en-US" smtClean="0">
                <a:latin typeface="Times New Roman" pitchFamily="18" charset="0"/>
              </a:rPr>
              <a:t> conserved.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Stoichiometry calculations </a:t>
            </a:r>
          </a:p>
        </p:txBody>
      </p:sp>
      <p:sp>
        <p:nvSpPr>
          <p:cNvPr id="614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Chemical equations help us understand and predict chemical reactions without labs</a:t>
            </a:r>
          </a:p>
          <a:p>
            <a:endParaRPr lang="en-US" smtClean="0"/>
          </a:p>
          <a:p>
            <a:r>
              <a:rPr lang="en-US" smtClean="0"/>
              <a:t>However chemical equations do have limitations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chemical equations</a:t>
            </a:r>
            <a:br>
              <a:rPr lang="en-US" smtClean="0"/>
            </a:br>
            <a:endParaRPr lang="en-US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Do not reveal the conditions under which reactions occurred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Chemical equations can be written to describe changes that do not occur.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Chemical equations don’t tell how fast reactions occur or the pathways taken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Factors not revealed by chemical equations can affect the relative amount of reactants needed or products produced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Theoretical stoichiometry calculations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Thus due to these limitations, the reactions are theoretical values under </a:t>
            </a:r>
            <a:r>
              <a:rPr lang="en-US" b="1" u="sng" smtClean="0">
                <a:solidFill>
                  <a:srgbClr val="C00000"/>
                </a:solidFill>
              </a:rPr>
              <a:t>ideal conditions </a:t>
            </a:r>
          </a:p>
          <a:p>
            <a:endParaRPr lang="en-US" b="1" u="sng" smtClean="0">
              <a:solidFill>
                <a:srgbClr val="C00000"/>
              </a:solidFill>
            </a:endParaRPr>
          </a:p>
          <a:p>
            <a:r>
              <a:rPr lang="en-US" smtClean="0"/>
              <a:t>Meaning complete conversion of all reactants to products occurs ( this is impossible to obtain)</a:t>
            </a:r>
          </a:p>
          <a:p>
            <a:endParaRPr lang="en-US" smtClean="0"/>
          </a:p>
          <a:p>
            <a:r>
              <a:rPr lang="en-US" b="1" u="sng" smtClean="0">
                <a:solidFill>
                  <a:srgbClr val="C00000"/>
                </a:solidFill>
              </a:rPr>
              <a:t>Theoretical stoichiometry calculations: </a:t>
            </a:r>
            <a:r>
              <a:rPr lang="en-US" smtClean="0"/>
              <a:t>are important for determining maximum amount of product possible.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Mole-Mole Problems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moles of one substance that will react with or be produced from another substance</a:t>
            </a:r>
          </a:p>
          <a:p>
            <a:endParaRPr lang="en-US" smtClean="0"/>
          </a:p>
          <a:p>
            <a:r>
              <a:rPr lang="en-US" b="1" smtClean="0">
                <a:solidFill>
                  <a:schemeClr val="accent2"/>
                </a:solidFill>
              </a:rPr>
              <a:t>Given moles A x  </a:t>
            </a:r>
            <a:r>
              <a:rPr lang="en-US" b="1" u="sng" smtClean="0">
                <a:solidFill>
                  <a:schemeClr val="accent2"/>
                </a:solidFill>
              </a:rPr>
              <a:t>Coeffient </a:t>
            </a:r>
            <a:r>
              <a:rPr lang="en-US" b="1" smtClean="0">
                <a:solidFill>
                  <a:schemeClr val="accent2"/>
                </a:solidFill>
              </a:rPr>
              <a:t>B        =  Moles B         </a:t>
            </a:r>
          </a:p>
          <a:p>
            <a:r>
              <a:rPr lang="en-US" b="1" smtClean="0">
                <a:solidFill>
                  <a:schemeClr val="accent2"/>
                </a:solidFill>
              </a:rPr>
              <a:t>                             Coeffient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Mole - Mole Calculations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1519238"/>
            <a:ext cx="8775700" cy="4606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How many moles of oxygen react with 2.25 mol of nitrogen?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N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→  2 NO(g)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We want mol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, we have 2.25 mol N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Use 1 mol N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= 1 mol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690813" y="4618038"/>
            <a:ext cx="6904037" cy="1103312"/>
            <a:chOff x="735" y="2909"/>
            <a:chExt cx="4349" cy="695"/>
          </a:xfrm>
        </p:grpSpPr>
        <p:sp>
          <p:nvSpPr>
            <p:cNvPr id="65540" name="Text Box 5"/>
            <p:cNvSpPr txBox="1">
              <a:spLocks noChangeArrowheads="1"/>
            </p:cNvSpPr>
            <p:nvPr/>
          </p:nvSpPr>
          <p:spPr bwMode="auto">
            <a:xfrm>
              <a:off x="3449" y="3073"/>
              <a:ext cx="16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= 2.25 mol O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5541" name="Text Box 6"/>
            <p:cNvSpPr txBox="1">
              <a:spLocks noChangeArrowheads="1"/>
            </p:cNvSpPr>
            <p:nvPr/>
          </p:nvSpPr>
          <p:spPr bwMode="auto">
            <a:xfrm>
              <a:off x="735" y="3073"/>
              <a:ext cx="15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2.25 mol N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  <a:r>
                <a:rPr lang="en-US" altLang="en-US" sz="3200">
                  <a:latin typeface="Times New Roman" pitchFamily="18" charset="0"/>
                </a:rPr>
                <a:t> ×</a:t>
              </a:r>
            </a:p>
          </p:txBody>
        </p:sp>
        <p:sp>
          <p:nvSpPr>
            <p:cNvPr id="65542" name="Text Box 7"/>
            <p:cNvSpPr txBox="1">
              <a:spLocks noChangeArrowheads="1"/>
            </p:cNvSpPr>
            <p:nvPr/>
          </p:nvSpPr>
          <p:spPr bwMode="auto">
            <a:xfrm>
              <a:off x="2356" y="2909"/>
              <a:ext cx="10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1 mol O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5543" name="Text Box 8"/>
            <p:cNvSpPr txBox="1">
              <a:spLocks noChangeArrowheads="1"/>
            </p:cNvSpPr>
            <p:nvPr/>
          </p:nvSpPr>
          <p:spPr bwMode="auto">
            <a:xfrm>
              <a:off x="2356" y="3236"/>
              <a:ext cx="10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1 mol N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5544" name="Line 9"/>
            <p:cNvSpPr>
              <a:spLocks noChangeShapeType="1"/>
            </p:cNvSpPr>
            <p:nvPr/>
          </p:nvSpPr>
          <p:spPr bwMode="auto">
            <a:xfrm>
              <a:off x="2371" y="3280"/>
              <a:ext cx="100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10"/>
            <p:cNvSpPr>
              <a:spLocks noChangeShapeType="1"/>
            </p:cNvSpPr>
            <p:nvPr/>
          </p:nvSpPr>
          <p:spPr bwMode="auto">
            <a:xfrm flipV="1">
              <a:off x="1295" y="3176"/>
              <a:ext cx="719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11"/>
            <p:cNvSpPr>
              <a:spLocks noChangeShapeType="1"/>
            </p:cNvSpPr>
            <p:nvPr/>
          </p:nvSpPr>
          <p:spPr bwMode="auto">
            <a:xfrm flipV="1">
              <a:off x="2610" y="3347"/>
              <a:ext cx="719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762000"/>
            <a:ext cx="8380412" cy="6248400"/>
          </a:xfrm>
        </p:spPr>
        <p:txBody>
          <a:bodyPr/>
          <a:lstStyle/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</a:pPr>
            <a:r>
              <a:rPr lang="en-US" altLang="en-US" smtClean="0"/>
              <a:t>4NH</a:t>
            </a:r>
            <a:r>
              <a:rPr lang="en-US" altLang="en-US" b="1" baseline="-25000" smtClean="0"/>
              <a:t>3</a:t>
            </a:r>
            <a:r>
              <a:rPr lang="en-US" altLang="en-US" smtClean="0"/>
              <a:t> + 5O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</a:t>
            </a:r>
            <a:r>
              <a:rPr lang="en-US" altLang="en-US" smtClean="0"/>
              <a:t> 6H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+ 4NO</a:t>
            </a:r>
          </a:p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</a:pPr>
            <a:r>
              <a:rPr lang="en-US" altLang="en-US" smtClean="0"/>
              <a:t>How many moles of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are produced if 2.00 moles of O</a:t>
            </a:r>
            <a:r>
              <a:rPr lang="en-US" altLang="en-US" b="1" baseline="-25000" smtClean="0">
                <a:latin typeface="Tahoma" pitchFamily="34" charset="0"/>
              </a:rPr>
              <a:t>2</a:t>
            </a:r>
            <a:r>
              <a:rPr lang="en-US" altLang="en-US" smtClean="0"/>
              <a:t> are used?</a:t>
            </a:r>
          </a:p>
          <a:p>
            <a:pPr marL="288925" indent="-288925" eaLnBrk="1" hangingPunct="1">
              <a:spcBef>
                <a:spcPct val="0"/>
              </a:spcBef>
              <a:buSzPct val="80000"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</a:pPr>
            <a:endParaRPr lang="en-US" altLang="en-US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Stoichiometry Question (1)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01975" y="3454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2.00  mol O</a:t>
            </a:r>
            <a:r>
              <a:rPr lang="en-US" altLang="en-US" sz="2400" b="1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3940175" y="3530600"/>
            <a:ext cx="1219200" cy="3048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>
            <a:off x="5768975" y="3835400"/>
            <a:ext cx="1066800" cy="228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7535863" y="3454400"/>
            <a:ext cx="2195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2.40 mol H</a:t>
            </a:r>
            <a:r>
              <a:rPr lang="en-US" altLang="en-US" sz="2400" b="1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7064375" y="3454400"/>
            <a:ext cx="563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= </a:t>
            </a: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2495550" y="4724400"/>
            <a:ext cx="817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algn="ctr"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Notice that a </a:t>
            </a:r>
            <a:r>
              <a:rPr lang="en-US" altLang="en-US" sz="2800" b="1" i="1">
                <a:solidFill>
                  <a:srgbClr val="000000"/>
                </a:solidFill>
              </a:rPr>
              <a:t>correctly balanced equation</a:t>
            </a:r>
            <a:r>
              <a:rPr lang="en-US" altLang="en-US" sz="2800">
                <a:solidFill>
                  <a:srgbClr val="000000"/>
                </a:solidFill>
              </a:rPr>
              <a:t> is essential to get the right answer</a:t>
            </a:r>
          </a:p>
        </p:txBody>
      </p:sp>
      <p:grpSp>
        <p:nvGrpSpPr>
          <p:cNvPr id="52273" name="Group 49"/>
          <p:cNvGrpSpPr>
            <a:grpSpLocks/>
          </p:cNvGrpSpPr>
          <p:nvPr/>
        </p:nvGrpSpPr>
        <p:grpSpPr bwMode="auto">
          <a:xfrm>
            <a:off x="5159375" y="2997200"/>
            <a:ext cx="2057400" cy="1295400"/>
            <a:chOff x="2544" y="1680"/>
            <a:chExt cx="1296" cy="816"/>
          </a:xfrm>
        </p:grpSpPr>
        <p:sp>
          <p:nvSpPr>
            <p:cNvPr id="66574" name="Rectangle 23"/>
            <p:cNvSpPr>
              <a:spLocks noChangeArrowheads="1"/>
            </p:cNvSpPr>
            <p:nvPr/>
          </p:nvSpPr>
          <p:spPr bwMode="auto">
            <a:xfrm>
              <a:off x="2544" y="1776"/>
              <a:ext cx="12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6 mol H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400">
                  <a:solidFill>
                    <a:srgbClr val="FF0000"/>
                  </a:solidFill>
                </a:rPr>
                <a:t>O </a:t>
              </a:r>
            </a:p>
          </p:txBody>
        </p:sp>
        <p:sp>
          <p:nvSpPr>
            <p:cNvPr id="66575" name="Rectangle 24"/>
            <p:cNvSpPr>
              <a:spLocks noChangeArrowheads="1"/>
            </p:cNvSpPr>
            <p:nvPr/>
          </p:nvSpPr>
          <p:spPr bwMode="auto">
            <a:xfrm>
              <a:off x="2688" y="2112"/>
              <a:ext cx="100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5 mol O</a:t>
              </a:r>
              <a:r>
                <a:rPr lang="en-US" altLang="en-US" sz="2400" b="1" baseline="-25000">
                  <a:solidFill>
                    <a:srgbClr val="FF0000"/>
                  </a:solidFill>
                </a:rPr>
                <a:t>2</a:t>
              </a:r>
              <a:endParaRPr lang="en-US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66576" name="Line 25"/>
            <p:cNvSpPr>
              <a:spLocks noChangeShapeType="1"/>
            </p:cNvSpPr>
            <p:nvPr/>
          </p:nvSpPr>
          <p:spPr bwMode="auto">
            <a:xfrm>
              <a:off x="2688" y="2112"/>
              <a:ext cx="962" cy="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utoShape 47"/>
            <p:cNvSpPr>
              <a:spLocks noChangeArrowheads="1"/>
            </p:cNvSpPr>
            <p:nvPr/>
          </p:nvSpPr>
          <p:spPr bwMode="auto">
            <a:xfrm>
              <a:off x="2640" y="1680"/>
              <a:ext cx="1104" cy="816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75" name="Oval 51"/>
          <p:cNvSpPr>
            <a:spLocks noChangeArrowheads="1"/>
          </p:cNvSpPr>
          <p:nvPr/>
        </p:nvSpPr>
        <p:spPr bwMode="auto">
          <a:xfrm>
            <a:off x="5303838" y="836613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76" name="Oval 52"/>
          <p:cNvSpPr>
            <a:spLocks noChangeArrowheads="1"/>
          </p:cNvSpPr>
          <p:nvPr/>
        </p:nvSpPr>
        <p:spPr bwMode="auto">
          <a:xfrm>
            <a:off x="5519738" y="3644900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80" name="Oval 56"/>
          <p:cNvSpPr>
            <a:spLocks noChangeArrowheads="1"/>
          </p:cNvSpPr>
          <p:nvPr/>
        </p:nvSpPr>
        <p:spPr bwMode="auto">
          <a:xfrm>
            <a:off x="6456363" y="765175"/>
            <a:ext cx="304800" cy="5286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81" name="Oval 57"/>
          <p:cNvSpPr>
            <a:spLocks noChangeArrowheads="1"/>
          </p:cNvSpPr>
          <p:nvPr/>
        </p:nvSpPr>
        <p:spPr bwMode="auto">
          <a:xfrm>
            <a:off x="5448300" y="3141663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  <p:bldP spid="52237" grpId="0" animBg="1"/>
      <p:bldP spid="52251" grpId="0" animBg="1"/>
      <p:bldP spid="52253" grpId="0" autoUpdateAnimBg="0"/>
      <p:bldP spid="52254" grpId="0" autoUpdateAnimBg="0"/>
      <p:bldP spid="52269" grpId="0" autoUpdateAnimBg="0"/>
      <p:bldP spid="52275" grpId="0" animBg="1"/>
      <p:bldP spid="52276" grpId="0" animBg="1"/>
      <p:bldP spid="52280" grpId="0" animBg="1"/>
      <p:bldP spid="522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5099050" y="3446463"/>
            <a:ext cx="2505075" cy="1524000"/>
            <a:chOff x="2688" y="2448"/>
            <a:chExt cx="1578" cy="960"/>
          </a:xfrm>
        </p:grpSpPr>
        <p:grpSp>
          <p:nvGrpSpPr>
            <p:cNvPr id="67596" name="Group 30"/>
            <p:cNvGrpSpPr>
              <a:grpSpLocks/>
            </p:cNvGrpSpPr>
            <p:nvPr/>
          </p:nvGrpSpPr>
          <p:grpSpPr bwMode="auto">
            <a:xfrm>
              <a:off x="2688" y="2592"/>
              <a:ext cx="1578" cy="720"/>
              <a:chOff x="2838" y="2592"/>
              <a:chExt cx="1578" cy="720"/>
            </a:xfrm>
          </p:grpSpPr>
          <p:sp>
            <p:nvSpPr>
              <p:cNvPr id="67598" name="Rectangle 12"/>
              <p:cNvSpPr>
                <a:spLocks noChangeArrowheads="1"/>
              </p:cNvSpPr>
              <p:nvPr/>
            </p:nvSpPr>
            <p:spPr bwMode="auto">
              <a:xfrm>
                <a:off x="2838" y="2592"/>
                <a:ext cx="157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B2B2B2"/>
                  </a:buClr>
                  <a:buSzPct val="90000"/>
                  <a:buFont typeface="Wingdings" pitchFamily="2" charset="2"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</a:rPr>
                  <a:t>4 mol NO </a:t>
                </a:r>
              </a:p>
            </p:txBody>
          </p:sp>
          <p:sp>
            <p:nvSpPr>
              <p:cNvPr id="67599" name="Rectangle 13"/>
              <p:cNvSpPr>
                <a:spLocks noChangeArrowheads="1"/>
              </p:cNvSpPr>
              <p:nvPr/>
            </p:nvSpPr>
            <p:spPr bwMode="auto">
              <a:xfrm>
                <a:off x="2991" y="2928"/>
                <a:ext cx="122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B2B2B2"/>
                  </a:buClr>
                  <a:buSzPct val="90000"/>
                  <a:buFont typeface="Wingdings" pitchFamily="2" charset="2"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</a:rPr>
                  <a:t>6 mol H</a:t>
                </a:r>
                <a:r>
                  <a:rPr lang="en-US" altLang="en-US" sz="2800" b="1" baseline="-2500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67600" name="Line 14"/>
              <p:cNvSpPr>
                <a:spLocks noChangeShapeType="1"/>
              </p:cNvSpPr>
              <p:nvPr/>
            </p:nvSpPr>
            <p:spPr bwMode="auto">
              <a:xfrm>
                <a:off x="2991" y="2928"/>
                <a:ext cx="1170" cy="0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597" name="AutoShape 31"/>
            <p:cNvSpPr>
              <a:spLocks noChangeArrowheads="1"/>
            </p:cNvSpPr>
            <p:nvPr/>
          </p:nvSpPr>
          <p:spPr bwMode="auto">
            <a:xfrm>
              <a:off x="2832" y="2448"/>
              <a:ext cx="1248" cy="96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836613"/>
            <a:ext cx="8407400" cy="2232025"/>
          </a:xfrm>
        </p:spPr>
        <p:txBody>
          <a:bodyPr/>
          <a:lstStyle/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</a:pPr>
            <a:r>
              <a:rPr lang="en-US" altLang="en-US" smtClean="0"/>
              <a:t>4 NH</a:t>
            </a:r>
            <a:r>
              <a:rPr lang="en-US" altLang="en-US" b="1" baseline="-25000" smtClean="0"/>
              <a:t>3</a:t>
            </a:r>
            <a:r>
              <a:rPr lang="en-US" altLang="en-US" smtClean="0"/>
              <a:t>  +  5 O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  </a:t>
            </a:r>
            <a:r>
              <a:rPr lang="en-US" altLang="en-US" smtClean="0">
                <a:sym typeface="Symbol" pitchFamily="18" charset="2"/>
              </a:rPr>
              <a:t>  </a:t>
            </a:r>
            <a:r>
              <a:rPr lang="en-US" altLang="en-US" smtClean="0"/>
              <a:t> 6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 +  4 NO</a:t>
            </a:r>
          </a:p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algn="ctr" eaLnBrk="1" hangingPunct="1">
              <a:spcBef>
                <a:spcPct val="0"/>
              </a:spcBef>
              <a:spcAft>
                <a:spcPct val="30000"/>
              </a:spcAft>
              <a:buSzPct val="80000"/>
              <a:buFont typeface="Wingdings" pitchFamily="2" charset="2"/>
              <a:buNone/>
            </a:pPr>
            <a:r>
              <a:rPr lang="en-US" altLang="en-US" smtClean="0"/>
              <a:t>How many moles of NO are produced in the reaction if 15 mol of H</a:t>
            </a:r>
            <a:r>
              <a:rPr lang="en-US" altLang="en-US" b="1" baseline="-25000" smtClean="0">
                <a:latin typeface="Tahoma" pitchFamily="34" charset="0"/>
              </a:rPr>
              <a:t>2</a:t>
            </a:r>
            <a:r>
              <a:rPr lang="en-US" altLang="en-US" smtClean="0"/>
              <a:t>O are also produced?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Stoichiometry Question (2)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871788" y="3929063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15 mol H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3657600" y="4094163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>
            <a:off x="5808663" y="4365625"/>
            <a:ext cx="1219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7824788" y="400526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ct val="20000"/>
              </a:spcAft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600">
                <a:solidFill>
                  <a:srgbClr val="FF0000"/>
                </a:solidFill>
              </a:rPr>
              <a:t>10. mol NO</a:t>
            </a: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7519988" y="4005263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= </a:t>
            </a:r>
          </a:p>
        </p:txBody>
      </p:sp>
      <p:grpSp>
        <p:nvGrpSpPr>
          <p:cNvPr id="84003" name="Group 35"/>
          <p:cNvGrpSpPr>
            <a:grpSpLocks/>
          </p:cNvGrpSpPr>
          <p:nvPr/>
        </p:nvGrpSpPr>
        <p:grpSpPr bwMode="auto">
          <a:xfrm>
            <a:off x="6600825" y="836613"/>
            <a:ext cx="1971675" cy="528637"/>
            <a:chOff x="2976" y="960"/>
            <a:chExt cx="1152" cy="288"/>
          </a:xfrm>
        </p:grpSpPr>
        <p:sp>
          <p:nvSpPr>
            <p:cNvPr id="67594" name="Oval 33"/>
            <p:cNvSpPr>
              <a:spLocks noChangeArrowheads="1"/>
            </p:cNvSpPr>
            <p:nvPr/>
          </p:nvSpPr>
          <p:spPr bwMode="auto">
            <a:xfrm>
              <a:off x="2976" y="960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7595" name="Oval 34"/>
            <p:cNvSpPr>
              <a:spLocks noChangeArrowheads="1"/>
            </p:cNvSpPr>
            <p:nvPr/>
          </p:nvSpPr>
          <p:spPr bwMode="auto">
            <a:xfrm>
              <a:off x="3888" y="960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 autoUpdateAnimBg="0"/>
      <p:bldP spid="83986" grpId="0" animBg="1"/>
      <p:bldP spid="83987" grpId="0" animBg="1"/>
      <p:bldP spid="83989" grpId="0" autoUpdateAnimBg="0"/>
      <p:bldP spid="8399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Mole-Mass Problems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mass (usually in grams) of a substance that will react with or be produced from a given number of moles of a second substance.</a:t>
            </a:r>
          </a:p>
          <a:p>
            <a:endParaRPr lang="en-US" smtClean="0"/>
          </a:p>
          <a:p>
            <a:r>
              <a:rPr lang="en-US" b="1" smtClean="0">
                <a:solidFill>
                  <a:schemeClr val="accent2"/>
                </a:solidFill>
              </a:rPr>
              <a:t>Given moles A x  </a:t>
            </a:r>
            <a:r>
              <a:rPr lang="en-US" b="1" u="sng" smtClean="0">
                <a:solidFill>
                  <a:schemeClr val="accent2"/>
                </a:solidFill>
              </a:rPr>
              <a:t>Coeffient </a:t>
            </a:r>
            <a:r>
              <a:rPr lang="en-US" b="1" smtClean="0">
                <a:solidFill>
                  <a:schemeClr val="accent2"/>
                </a:solidFill>
              </a:rPr>
              <a:t>B   </a:t>
            </a:r>
            <a:r>
              <a:rPr lang="en-US" sz="4000" b="1" smtClean="0">
                <a:solidFill>
                  <a:schemeClr val="accent2"/>
                </a:solidFill>
              </a:rPr>
              <a:t>x</a:t>
            </a:r>
            <a:r>
              <a:rPr lang="en-US" b="1" smtClean="0">
                <a:solidFill>
                  <a:schemeClr val="accent2"/>
                </a:solidFill>
              </a:rPr>
              <a:t>   </a:t>
            </a:r>
            <a:r>
              <a:rPr lang="en-US" b="1" u="sng" smtClean="0">
                <a:solidFill>
                  <a:schemeClr val="accent2"/>
                </a:solidFill>
              </a:rPr>
              <a:t>wt B PT        </a:t>
            </a:r>
            <a:r>
              <a:rPr lang="en-US" b="1" smtClean="0">
                <a:solidFill>
                  <a:schemeClr val="accent2"/>
                </a:solidFill>
              </a:rPr>
              <a:t>=  grams B         </a:t>
            </a:r>
          </a:p>
          <a:p>
            <a:r>
              <a:rPr lang="en-US" b="1" smtClean="0">
                <a:solidFill>
                  <a:schemeClr val="accent2"/>
                </a:solidFill>
              </a:rPr>
              <a:t>                             Coeffient A             1 mole B   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32" name="Group 60"/>
          <p:cNvGrpSpPr>
            <a:grpSpLocks/>
          </p:cNvGrpSpPr>
          <p:nvPr/>
        </p:nvGrpSpPr>
        <p:grpSpPr bwMode="auto">
          <a:xfrm>
            <a:off x="6781800" y="3552825"/>
            <a:ext cx="2433638" cy="1371600"/>
            <a:chOff x="3216" y="2256"/>
            <a:chExt cx="1533" cy="864"/>
          </a:xfrm>
        </p:grpSpPr>
        <p:sp>
          <p:nvSpPr>
            <p:cNvPr id="69652" name="Rectangle 29"/>
            <p:cNvSpPr>
              <a:spLocks noChangeArrowheads="1"/>
            </p:cNvSpPr>
            <p:nvPr/>
          </p:nvSpPr>
          <p:spPr bwMode="auto">
            <a:xfrm>
              <a:off x="3216" y="2400"/>
              <a:ext cx="153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18.02 g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 </a:t>
              </a:r>
            </a:p>
          </p:txBody>
        </p:sp>
        <p:sp>
          <p:nvSpPr>
            <p:cNvPr id="69653" name="Rectangle 30"/>
            <p:cNvSpPr>
              <a:spLocks noChangeArrowheads="1"/>
            </p:cNvSpPr>
            <p:nvPr/>
          </p:nvSpPr>
          <p:spPr bwMode="auto">
            <a:xfrm>
              <a:off x="3364" y="2736"/>
              <a:ext cx="1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69654" name="Line 31"/>
            <p:cNvSpPr>
              <a:spLocks noChangeShapeType="1"/>
            </p:cNvSpPr>
            <p:nvPr/>
          </p:nvSpPr>
          <p:spPr bwMode="auto">
            <a:xfrm>
              <a:off x="3364" y="2736"/>
              <a:ext cx="113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AutoShape 58"/>
            <p:cNvSpPr>
              <a:spLocks noChangeArrowheads="1"/>
            </p:cNvSpPr>
            <p:nvPr/>
          </p:nvSpPr>
          <p:spPr bwMode="auto">
            <a:xfrm>
              <a:off x="3264" y="2256"/>
              <a:ext cx="1440" cy="86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4333" name="Group 61"/>
          <p:cNvGrpSpPr>
            <a:grpSpLocks/>
          </p:cNvGrpSpPr>
          <p:nvPr/>
        </p:nvGrpSpPr>
        <p:grpSpPr bwMode="auto">
          <a:xfrm>
            <a:off x="4489450" y="3552825"/>
            <a:ext cx="2433638" cy="1371600"/>
            <a:chOff x="1676" y="2256"/>
            <a:chExt cx="1533" cy="864"/>
          </a:xfrm>
        </p:grpSpPr>
        <p:sp>
          <p:nvSpPr>
            <p:cNvPr id="69648" name="Rectangle 4"/>
            <p:cNvSpPr>
              <a:spLocks noChangeArrowheads="1"/>
            </p:cNvSpPr>
            <p:nvPr/>
          </p:nvSpPr>
          <p:spPr bwMode="auto">
            <a:xfrm>
              <a:off x="1676" y="2400"/>
              <a:ext cx="153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6 mol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 </a:t>
              </a:r>
            </a:p>
          </p:txBody>
        </p:sp>
        <p:sp>
          <p:nvSpPr>
            <p:cNvPr id="69649" name="Rectangle 5"/>
            <p:cNvSpPr>
              <a:spLocks noChangeArrowheads="1"/>
            </p:cNvSpPr>
            <p:nvPr/>
          </p:nvSpPr>
          <p:spPr bwMode="auto">
            <a:xfrm>
              <a:off x="1824" y="2736"/>
              <a:ext cx="1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69650" name="Line 6"/>
            <p:cNvSpPr>
              <a:spLocks noChangeShapeType="1"/>
            </p:cNvSpPr>
            <p:nvPr/>
          </p:nvSpPr>
          <p:spPr bwMode="auto">
            <a:xfrm>
              <a:off x="1824" y="2736"/>
              <a:ext cx="113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AutoShape 59"/>
            <p:cNvSpPr>
              <a:spLocks noChangeArrowheads="1"/>
            </p:cNvSpPr>
            <p:nvPr/>
          </p:nvSpPr>
          <p:spPr bwMode="auto">
            <a:xfrm>
              <a:off x="1776" y="2256"/>
              <a:ext cx="1296" cy="86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762000"/>
            <a:ext cx="8380412" cy="2362200"/>
          </a:xfrm>
        </p:spPr>
        <p:txBody>
          <a:bodyPr/>
          <a:lstStyle/>
          <a:p>
            <a:pPr marL="230188" indent="-230188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			 4 NH</a:t>
            </a:r>
            <a:r>
              <a:rPr lang="en-US" altLang="en-US" b="1" baseline="-25000" smtClean="0"/>
              <a:t>3</a:t>
            </a:r>
            <a:r>
              <a:rPr lang="en-US" altLang="en-US" smtClean="0"/>
              <a:t>  +  5 O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   </a:t>
            </a:r>
            <a:r>
              <a:rPr lang="en-US" altLang="en-US" smtClean="0">
                <a:sym typeface="Symbol" pitchFamily="18" charset="2"/>
              </a:rPr>
              <a:t>  </a:t>
            </a:r>
            <a:r>
              <a:rPr lang="en-US" altLang="en-US" smtClean="0"/>
              <a:t> 6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 +  4 NO</a:t>
            </a:r>
          </a:p>
          <a:p>
            <a:pPr marL="230188" indent="-230188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30188" indent="-230188" eaLnBrk="1" hangingPunct="1">
              <a:spcBef>
                <a:spcPct val="0"/>
              </a:spcBef>
              <a:buSzPct val="80000"/>
            </a:pPr>
            <a:r>
              <a:rPr lang="en-US" altLang="en-US" smtClean="0"/>
              <a:t>How many grams of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are produced if 2.2 mol of NH</a:t>
            </a:r>
            <a:r>
              <a:rPr lang="en-US" altLang="en-US" b="1" baseline="-25000" smtClean="0">
                <a:latin typeface="Tahoma" pitchFamily="34" charset="0"/>
              </a:rPr>
              <a:t>3</a:t>
            </a:r>
            <a:r>
              <a:rPr lang="en-US" altLang="en-US" smtClean="0"/>
              <a:t> are combined with excess oxygen?</a:t>
            </a:r>
          </a:p>
        </p:txBody>
      </p:sp>
      <p:sp>
        <p:nvSpPr>
          <p:cNvPr id="69636" name="Rectangle 8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Stoichiometry Question (3)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133600" y="3933825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2.2 mol NH</a:t>
            </a:r>
            <a:r>
              <a:rPr lang="en-US" altLang="en-US" sz="2800" b="1" baseline="-25000">
                <a:solidFill>
                  <a:srgbClr val="FF0000"/>
                </a:solidFill>
              </a:rPr>
              <a:t>3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3028950" y="3960813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5118100" y="4479925"/>
            <a:ext cx="1295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9220200" y="3781425"/>
            <a:ext cx="1447800" cy="1066800"/>
            <a:chOff x="4464" y="1296"/>
            <a:chExt cx="1200" cy="672"/>
          </a:xfrm>
        </p:grpSpPr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4704" y="1296"/>
              <a:ext cx="96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59 g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446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7480300" y="4479925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 flipH="1">
            <a:off x="5118100" y="391795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29" name="Group 57"/>
          <p:cNvGrpSpPr>
            <a:grpSpLocks/>
          </p:cNvGrpSpPr>
          <p:nvPr/>
        </p:nvGrpSpPr>
        <p:grpSpPr bwMode="auto">
          <a:xfrm>
            <a:off x="4008438" y="765175"/>
            <a:ext cx="3671887" cy="528638"/>
            <a:chOff x="1296" y="528"/>
            <a:chExt cx="1968" cy="288"/>
          </a:xfrm>
        </p:grpSpPr>
        <p:sp>
          <p:nvSpPr>
            <p:cNvPr id="69644" name="Oval 55"/>
            <p:cNvSpPr>
              <a:spLocks noChangeArrowheads="1"/>
            </p:cNvSpPr>
            <p:nvPr/>
          </p:nvSpPr>
          <p:spPr bwMode="auto">
            <a:xfrm>
              <a:off x="3024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645" name="Oval 56"/>
            <p:cNvSpPr>
              <a:spLocks noChangeArrowheads="1"/>
            </p:cNvSpPr>
            <p:nvPr/>
          </p:nvSpPr>
          <p:spPr bwMode="auto">
            <a:xfrm>
              <a:off x="1296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utoUpdateAnimBg="0"/>
      <p:bldP spid="54283" grpId="0" animBg="1"/>
      <p:bldP spid="54284" grpId="0" animBg="1"/>
      <p:bldP spid="54305" grpId="0" animBg="1"/>
      <p:bldP spid="543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smtClean="0"/>
              <a:t>Cookies and Chemistry…Huh!?!?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6197600" cy="5257800"/>
          </a:xfrm>
        </p:spPr>
        <p:txBody>
          <a:bodyPr/>
          <a:lstStyle/>
          <a:p>
            <a:r>
              <a:rPr lang="en-US" sz="2000" smtClean="0"/>
              <a:t>Just like chocolate chip cookies have recipes, chemists have recipes as well</a:t>
            </a:r>
          </a:p>
          <a:p>
            <a:r>
              <a:rPr lang="en-US" sz="2000" smtClean="0"/>
              <a:t>Instead of calling them recipes, we call them reaction equations</a:t>
            </a:r>
          </a:p>
          <a:p>
            <a:r>
              <a:rPr lang="en-US" sz="2000" smtClean="0"/>
              <a:t>Furthermore, instead of using cups and teaspoons, we use moles</a:t>
            </a:r>
          </a:p>
          <a:p>
            <a:r>
              <a:rPr lang="en-US" sz="2000" smtClean="0"/>
              <a:t>Lastly, instead of eggs, butter, sugar, etc. we use chemical compounds as ingredients</a:t>
            </a:r>
          </a:p>
        </p:txBody>
      </p:sp>
      <p:pic>
        <p:nvPicPr>
          <p:cNvPr id="31747" name="Picture 4" descr="rappcookie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08800" y="15240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4565650" y="3348038"/>
            <a:ext cx="2433638" cy="1143000"/>
            <a:chOff x="1827" y="2448"/>
            <a:chExt cx="1533" cy="720"/>
          </a:xfrm>
        </p:grpSpPr>
        <p:sp>
          <p:nvSpPr>
            <p:cNvPr id="70676" name="Rectangle 24"/>
            <p:cNvSpPr>
              <a:spLocks noChangeArrowheads="1"/>
            </p:cNvSpPr>
            <p:nvPr/>
          </p:nvSpPr>
          <p:spPr bwMode="auto">
            <a:xfrm>
              <a:off x="1827" y="2448"/>
              <a:ext cx="153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5 mol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0677" name="Rectangle 25"/>
            <p:cNvSpPr>
              <a:spLocks noChangeArrowheads="1"/>
            </p:cNvSpPr>
            <p:nvPr/>
          </p:nvSpPr>
          <p:spPr bwMode="auto">
            <a:xfrm>
              <a:off x="1975" y="2784"/>
              <a:ext cx="1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6 mol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70678" name="Line 26"/>
            <p:cNvSpPr>
              <a:spLocks noChangeShapeType="1"/>
            </p:cNvSpPr>
            <p:nvPr/>
          </p:nvSpPr>
          <p:spPr bwMode="auto">
            <a:xfrm>
              <a:off x="1975" y="2784"/>
              <a:ext cx="113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AutoShape 42"/>
            <p:cNvSpPr>
              <a:spLocks noChangeArrowheads="1"/>
            </p:cNvSpPr>
            <p:nvPr/>
          </p:nvSpPr>
          <p:spPr bwMode="auto">
            <a:xfrm>
              <a:off x="1920" y="2448"/>
              <a:ext cx="1248" cy="672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6061" name="Group 45"/>
          <p:cNvGrpSpPr>
            <a:grpSpLocks/>
          </p:cNvGrpSpPr>
          <p:nvPr/>
        </p:nvGrpSpPr>
        <p:grpSpPr bwMode="auto">
          <a:xfrm>
            <a:off x="6699250" y="3348038"/>
            <a:ext cx="2433638" cy="1143000"/>
            <a:chOff x="3315" y="2448"/>
            <a:chExt cx="1533" cy="720"/>
          </a:xfrm>
        </p:grpSpPr>
        <p:sp>
          <p:nvSpPr>
            <p:cNvPr id="70672" name="Rectangle 36"/>
            <p:cNvSpPr>
              <a:spLocks noChangeArrowheads="1"/>
            </p:cNvSpPr>
            <p:nvPr/>
          </p:nvSpPr>
          <p:spPr bwMode="auto">
            <a:xfrm>
              <a:off x="3315" y="2448"/>
              <a:ext cx="153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32 g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0673" name="Rectangle 37"/>
            <p:cNvSpPr>
              <a:spLocks noChangeArrowheads="1"/>
            </p:cNvSpPr>
            <p:nvPr/>
          </p:nvSpPr>
          <p:spPr bwMode="auto">
            <a:xfrm>
              <a:off x="3463" y="2784"/>
              <a:ext cx="1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70674" name="Line 38"/>
            <p:cNvSpPr>
              <a:spLocks noChangeShapeType="1"/>
            </p:cNvSpPr>
            <p:nvPr/>
          </p:nvSpPr>
          <p:spPr bwMode="auto">
            <a:xfrm>
              <a:off x="3463" y="2784"/>
              <a:ext cx="1138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AutoShape 44"/>
            <p:cNvSpPr>
              <a:spLocks noChangeArrowheads="1"/>
            </p:cNvSpPr>
            <p:nvPr/>
          </p:nvSpPr>
          <p:spPr bwMode="auto">
            <a:xfrm>
              <a:off x="3408" y="2448"/>
              <a:ext cx="1248" cy="672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762000"/>
            <a:ext cx="8380412" cy="2743200"/>
          </a:xfrm>
        </p:spPr>
        <p:txBody>
          <a:bodyPr/>
          <a:lstStyle/>
          <a:p>
            <a:pPr marL="230188" indent="-230188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			 4 NH</a:t>
            </a:r>
            <a:r>
              <a:rPr lang="en-US" altLang="en-US" b="1" baseline="-25000" smtClean="0"/>
              <a:t>3 </a:t>
            </a:r>
            <a:r>
              <a:rPr lang="en-US" altLang="en-US" smtClean="0"/>
              <a:t> +  5 O</a:t>
            </a:r>
            <a:r>
              <a:rPr lang="en-US" altLang="en-US" b="1" baseline="-25000" smtClean="0"/>
              <a:t>2 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  </a:t>
            </a:r>
            <a:r>
              <a:rPr lang="en-US" altLang="en-US" smtClean="0"/>
              <a:t> 6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 +  4 NO</a:t>
            </a:r>
          </a:p>
          <a:p>
            <a:pPr marL="230188" indent="-230188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30188" indent="-230188" eaLnBrk="1" hangingPunct="1">
              <a:spcBef>
                <a:spcPct val="0"/>
              </a:spcBef>
              <a:buSzPct val="80000"/>
            </a:pPr>
            <a:r>
              <a:rPr lang="en-US" altLang="en-US" smtClean="0"/>
              <a:t>How many grams of O</a:t>
            </a:r>
            <a:r>
              <a:rPr lang="en-US" altLang="en-US" b="1" baseline="-25000" smtClean="0">
                <a:latin typeface="Tahoma" pitchFamily="34" charset="0"/>
              </a:rPr>
              <a:t>2</a:t>
            </a:r>
            <a:r>
              <a:rPr lang="en-US" altLang="en-US" smtClean="0"/>
              <a:t> are required to produce 0.3 mol of H</a:t>
            </a:r>
            <a:r>
              <a:rPr lang="en-US" altLang="en-US" b="1" baseline="-25000" smtClean="0">
                <a:latin typeface="Tahoma" pitchFamily="34" charset="0"/>
              </a:rPr>
              <a:t>2</a:t>
            </a:r>
            <a:r>
              <a:rPr lang="en-US" altLang="en-US" smtClean="0"/>
              <a:t>O?</a:t>
            </a:r>
          </a:p>
        </p:txBody>
      </p:sp>
      <p:sp>
        <p:nvSpPr>
          <p:cNvPr id="70660" name="Rectangle 8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Stoichiometry Question (4)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2279650" y="350043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0.3 mol H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H="1">
            <a:off x="3187700" y="3590925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Line 31"/>
          <p:cNvSpPr>
            <a:spLocks noChangeShapeType="1"/>
          </p:cNvSpPr>
          <p:nvPr/>
        </p:nvSpPr>
        <p:spPr bwMode="auto">
          <a:xfrm flipH="1">
            <a:off x="5132388" y="3970338"/>
            <a:ext cx="1295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8909050" y="3576638"/>
            <a:ext cx="2209800" cy="685800"/>
            <a:chOff x="4368" y="2592"/>
            <a:chExt cx="1392" cy="432"/>
          </a:xfrm>
        </p:grpSpPr>
        <p:sp>
          <p:nvSpPr>
            <p:cNvPr id="70670" name="Rectangle 33"/>
            <p:cNvSpPr>
              <a:spLocks noChangeArrowheads="1"/>
            </p:cNvSpPr>
            <p:nvPr/>
          </p:nvSpPr>
          <p:spPr bwMode="auto">
            <a:xfrm>
              <a:off x="4550" y="2592"/>
              <a:ext cx="121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8 g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70671" name="Rectangle 34"/>
            <p:cNvSpPr>
              <a:spLocks noChangeArrowheads="1"/>
            </p:cNvSpPr>
            <p:nvPr/>
          </p:nvSpPr>
          <p:spPr bwMode="auto">
            <a:xfrm>
              <a:off x="4368" y="2592"/>
              <a:ext cx="1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sp>
        <p:nvSpPr>
          <p:cNvPr id="86056" name="Line 40"/>
          <p:cNvSpPr>
            <a:spLocks noChangeShapeType="1"/>
          </p:cNvSpPr>
          <p:nvPr/>
        </p:nvSpPr>
        <p:spPr bwMode="auto">
          <a:xfrm flipH="1">
            <a:off x="7410450" y="4043363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Line 41"/>
          <p:cNvSpPr>
            <a:spLocks noChangeShapeType="1"/>
          </p:cNvSpPr>
          <p:nvPr/>
        </p:nvSpPr>
        <p:spPr bwMode="auto">
          <a:xfrm flipH="1">
            <a:off x="5203825" y="347980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66" name="Group 50"/>
          <p:cNvGrpSpPr>
            <a:grpSpLocks/>
          </p:cNvGrpSpPr>
          <p:nvPr/>
        </p:nvGrpSpPr>
        <p:grpSpPr bwMode="auto">
          <a:xfrm>
            <a:off x="5519738" y="765175"/>
            <a:ext cx="2014537" cy="528638"/>
            <a:chOff x="2208" y="528"/>
            <a:chExt cx="1056" cy="288"/>
          </a:xfrm>
        </p:grpSpPr>
        <p:sp>
          <p:nvSpPr>
            <p:cNvPr id="70668" name="Oval 48"/>
            <p:cNvSpPr>
              <a:spLocks noChangeArrowheads="1"/>
            </p:cNvSpPr>
            <p:nvPr/>
          </p:nvSpPr>
          <p:spPr bwMode="auto">
            <a:xfrm>
              <a:off x="3024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0669" name="Oval 49"/>
            <p:cNvSpPr>
              <a:spLocks noChangeArrowheads="1"/>
            </p:cNvSpPr>
            <p:nvPr/>
          </p:nvSpPr>
          <p:spPr bwMode="auto">
            <a:xfrm>
              <a:off x="2208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5" grpId="0" autoUpdateAnimBg="0"/>
      <p:bldP spid="86046" grpId="0" animBg="1"/>
      <p:bldP spid="86047" grpId="0" animBg="1"/>
      <p:bldP spid="86056" grpId="0" animBg="1"/>
      <p:bldP spid="860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Mass-Mole Problems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amount in moles of 1 substance that will react with or be produced by a given mass of another substance.</a:t>
            </a:r>
          </a:p>
          <a:p>
            <a:endParaRPr lang="en-US" b="1" smtClean="0">
              <a:solidFill>
                <a:schemeClr val="accent2"/>
              </a:solidFill>
            </a:endParaRPr>
          </a:p>
          <a:p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sz="2400" b="1" smtClean="0">
                <a:solidFill>
                  <a:schemeClr val="accent2"/>
                </a:solidFill>
              </a:rPr>
              <a:t>Given mass A x  </a:t>
            </a:r>
            <a:r>
              <a:rPr lang="en-US" sz="2400" b="1" u="sng" smtClean="0">
                <a:solidFill>
                  <a:schemeClr val="accent2"/>
                </a:solidFill>
              </a:rPr>
              <a:t>1 mole A</a:t>
            </a:r>
            <a:r>
              <a:rPr lang="en-US" sz="2400" b="1" smtClean="0">
                <a:solidFill>
                  <a:schemeClr val="accent2"/>
                </a:solidFill>
              </a:rPr>
              <a:t>    x   </a:t>
            </a:r>
            <a:r>
              <a:rPr lang="en-US" sz="2400" b="1" u="sng" smtClean="0">
                <a:solidFill>
                  <a:schemeClr val="accent2"/>
                </a:solidFill>
              </a:rPr>
              <a:t>Coefficient B </a:t>
            </a:r>
            <a:r>
              <a:rPr lang="en-US" sz="2400" b="1" smtClean="0">
                <a:solidFill>
                  <a:schemeClr val="accent2"/>
                </a:solidFill>
              </a:rPr>
              <a:t>=  Moles B         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                              wt A PT            Coefficient A  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 H</a:t>
            </a:r>
            <a:r>
              <a:rPr lang="en-US" altLang="en-US" sz="3600" b="1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(g)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+ O</a:t>
            </a:r>
            <a:r>
              <a:rPr lang="en-US" altLang="en-US" sz="3600" b="1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(g)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altLang="en-US" sz="3200" dirty="0">
                <a:latin typeface="+mn-lt"/>
                <a:cs typeface="+mn-cs"/>
                <a:sym typeface="Symbol" panose="05050102010706020507" pitchFamily="18" charset="2"/>
              </a:rPr>
              <a:t>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 2 H</a:t>
            </a:r>
            <a:r>
              <a:rPr lang="en-US" altLang="en-US" sz="3600" b="1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2</a:t>
            </a:r>
            <a:r>
              <a:rPr lang="en-US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O </a:t>
            </a:r>
            <a:r>
              <a:rPr lang="en-US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(g)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Q1.  How many moles of hydrogen are necessary to react with 15.0 g of oxygen?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5000" y="3124200"/>
            <a:ext cx="8153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   A.</a:t>
            </a:r>
            <a:r>
              <a:rPr lang="en-US" altLang="en-US" sz="2800" b="1">
                <a:solidFill>
                  <a:srgbClr val="FF0066"/>
                </a:solidFill>
              </a:rPr>
              <a:t> 15.0g O</a:t>
            </a:r>
            <a:r>
              <a:rPr lang="en-US" altLang="en-US" sz="2800" b="1" baseline="-25000">
                <a:solidFill>
                  <a:srgbClr val="FF0066"/>
                </a:solidFill>
              </a:rPr>
              <a:t>2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=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400" b="1">
                <a:solidFill>
                  <a:srgbClr val="FF0066"/>
                </a:solidFill>
              </a:rPr>
              <a:t>0.938 moles H</a:t>
            </a:r>
            <a:r>
              <a:rPr lang="en-US" altLang="en-US" sz="2400" b="1" baseline="-25000">
                <a:solidFill>
                  <a:srgbClr val="FF0066"/>
                </a:solidFill>
              </a:rPr>
              <a:t>2</a:t>
            </a:r>
          </a:p>
          <a:p>
            <a:pPr>
              <a:lnSpc>
                <a:spcPct val="15000"/>
              </a:lnSpc>
              <a:spcBef>
                <a:spcPct val="50000"/>
              </a:spcBef>
            </a:pPr>
            <a:r>
              <a:rPr lang="en-US" altLang="en-US" sz="2800" b="1" baseline="30000">
                <a:solidFill>
                  <a:srgbClr val="FF0066"/>
                </a:solidFill>
              </a:rPr>
              <a:t>		</a:t>
            </a:r>
            <a:r>
              <a:rPr lang="en-US" altLang="en-US" sz="2800" b="1">
                <a:solidFill>
                  <a:srgbClr val="FF0066"/>
                </a:solidFill>
              </a:rPr>
              <a:t>      </a:t>
            </a:r>
            <a:r>
              <a:rPr lang="en-US" altLang="en-US" sz="2800" b="1" baseline="30000">
                <a:solidFill>
                  <a:srgbClr val="FF0066"/>
                </a:solidFill>
              </a:rPr>
              <a:t>32.0 g            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52600" y="41910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Q2.  How many grams of hydrogen are necessary to react with 15.0 g of oxygen?</a:t>
            </a:r>
            <a:endParaRPr lang="en-US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828800" y="5334000"/>
            <a:ext cx="883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A. 15.0g O</a:t>
            </a:r>
            <a:r>
              <a:rPr lang="en-US" altLang="en-US" sz="2800" b="1" baseline="-25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 (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990099"/>
                </a:solidFill>
              </a:rPr>
              <a:t> </a:t>
            </a:r>
            <a:r>
              <a:rPr lang="en-US" altLang="en-US" sz="2800" b="1">
                <a:solidFill>
                  <a:srgbClr val="990099"/>
                </a:solidFill>
              </a:rPr>
              <a:t>) ( 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) ( 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2.016 g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) = 1.89 g H</a:t>
            </a:r>
            <a:r>
              <a:rPr lang="en-US" altLang="en-US" sz="2800" b="1" baseline="-25000">
                <a:solidFill>
                  <a:srgbClr val="990099"/>
                </a:solidFill>
              </a:rPr>
              <a:t>2</a:t>
            </a:r>
          </a:p>
          <a:p>
            <a:pPr>
              <a:lnSpc>
                <a:spcPct val="15000"/>
              </a:lnSpc>
              <a:spcBef>
                <a:spcPct val="50000"/>
              </a:spcBef>
            </a:pPr>
            <a:r>
              <a:rPr lang="en-US" altLang="en-US" sz="2800" b="1" baseline="30000">
                <a:solidFill>
                  <a:srgbClr val="990099"/>
                </a:solidFill>
              </a:rPr>
              <a:t>		   </a:t>
            </a:r>
            <a:r>
              <a:rPr lang="en-US" altLang="en-US" sz="2800" b="1">
                <a:solidFill>
                  <a:srgbClr val="990099"/>
                </a:solidFill>
              </a:rPr>
              <a:t> </a:t>
            </a:r>
            <a:r>
              <a:rPr lang="en-US" altLang="en-US" sz="2800" b="1" baseline="30000">
                <a:solidFill>
                  <a:srgbClr val="990099"/>
                </a:solidFill>
              </a:rPr>
              <a:t>32.0 g            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     </a:t>
            </a:r>
            <a:r>
              <a:rPr lang="en-US" altLang="en-US" sz="2800" b="1" baseline="30000">
                <a:solidFill>
                  <a:srgbClr val="990099"/>
                </a:solidFill>
              </a:rPr>
              <a:t>1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Mass-Mass Problems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Calculate the number of grams of one substance that is required to react with or be produced from a given number of grams of a second substance involved in a chemical reaction.</a:t>
            </a:r>
          </a:p>
          <a:p>
            <a:endParaRPr lang="en-US" smtClean="0"/>
          </a:p>
          <a:p>
            <a:r>
              <a:rPr lang="en-US" sz="2400" b="1" smtClean="0">
                <a:solidFill>
                  <a:schemeClr val="accent2"/>
                </a:solidFill>
              </a:rPr>
              <a:t>Given mass A x  </a:t>
            </a:r>
            <a:r>
              <a:rPr lang="en-US" sz="2400" b="1" u="sng" smtClean="0">
                <a:solidFill>
                  <a:schemeClr val="accent2"/>
                </a:solidFill>
              </a:rPr>
              <a:t>1mole A</a:t>
            </a:r>
            <a:r>
              <a:rPr lang="en-US" sz="2400" b="1" smtClean="0">
                <a:solidFill>
                  <a:schemeClr val="accent2"/>
                </a:solidFill>
              </a:rPr>
              <a:t>   x   </a:t>
            </a:r>
            <a:r>
              <a:rPr lang="en-US" sz="2400" b="1" u="sng" smtClean="0">
                <a:solidFill>
                  <a:schemeClr val="accent2"/>
                </a:solidFill>
              </a:rPr>
              <a:t>Coefficient </a:t>
            </a:r>
            <a:r>
              <a:rPr lang="en-US" sz="2400" b="1" smtClean="0">
                <a:solidFill>
                  <a:schemeClr val="accent2"/>
                </a:solidFill>
              </a:rPr>
              <a:t>B     x  </a:t>
            </a:r>
            <a:r>
              <a:rPr lang="en-US" sz="2400" b="1" u="sng" smtClean="0">
                <a:solidFill>
                  <a:schemeClr val="accent2"/>
                </a:solidFill>
              </a:rPr>
              <a:t>wt B PT  </a:t>
            </a:r>
            <a:r>
              <a:rPr lang="en-US" sz="2400" b="1" smtClean="0">
                <a:solidFill>
                  <a:schemeClr val="accent2"/>
                </a:solidFill>
              </a:rPr>
              <a:t>   = mass B      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                             wt A PT         Coefficient A         1 mole B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>
            <a:spLocks noChangeArrowheads="1"/>
          </p:cNvSpPr>
          <p:nvPr/>
        </p:nvSpPr>
        <p:spPr bwMode="auto">
          <a:xfrm>
            <a:off x="2135188" y="1773238"/>
            <a:ext cx="8532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spcBef>
                <a:spcPct val="50000"/>
              </a:spcBef>
              <a:spcAft>
                <a:spcPct val="2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Many stoichiometry problems follow a pattern: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marL="288925" indent="-288925">
              <a:spcBef>
                <a:spcPct val="50000"/>
              </a:spcBef>
              <a:spcAft>
                <a:spcPct val="2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3200">
                <a:solidFill>
                  <a:srgbClr val="A50021"/>
                </a:solidFill>
              </a:rPr>
              <a:t>grams(x) </a:t>
            </a:r>
            <a:r>
              <a:rPr lang="en-US" altLang="en-US" sz="3200">
                <a:solidFill>
                  <a:srgbClr val="A50021"/>
                </a:solidFill>
                <a:sym typeface="Symbol" pitchFamily="18" charset="2"/>
              </a:rPr>
              <a:t></a:t>
            </a:r>
            <a:r>
              <a:rPr lang="en-US" altLang="en-US" sz="3200">
                <a:solidFill>
                  <a:srgbClr val="A50021"/>
                </a:solidFill>
              </a:rPr>
              <a:t> moles(x) </a:t>
            </a:r>
            <a:r>
              <a:rPr lang="en-US" altLang="en-US" sz="3200">
                <a:solidFill>
                  <a:srgbClr val="A50021"/>
                </a:solidFill>
                <a:sym typeface="Symbol" pitchFamily="18" charset="2"/>
              </a:rPr>
              <a:t></a:t>
            </a:r>
            <a:r>
              <a:rPr lang="en-US" altLang="en-US" sz="3200">
                <a:solidFill>
                  <a:srgbClr val="A50021"/>
                </a:solidFill>
              </a:rPr>
              <a:t> moles(y)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3200">
                <a:solidFill>
                  <a:srgbClr val="A50021"/>
                </a:solidFill>
                <a:sym typeface="Symbol" pitchFamily="18" charset="2"/>
              </a:rPr>
              <a:t></a:t>
            </a:r>
            <a:r>
              <a:rPr lang="en-US" altLang="en-US" sz="3200">
                <a:solidFill>
                  <a:srgbClr val="A50021"/>
                </a:solidFill>
              </a:rPr>
              <a:t> grams(y)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Converting grams to grams</a:t>
            </a:r>
          </a:p>
        </p:txBody>
      </p:sp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2135188" y="3357563"/>
            <a:ext cx="8532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80000"/>
            </a:pPr>
            <a:r>
              <a:rPr lang="en-US" altLang="en-US" sz="3200">
                <a:solidFill>
                  <a:srgbClr val="000000"/>
                </a:solidFill>
              </a:rPr>
              <a:t>We can start anywhere along this path depending on the question we want to answer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0" name="Text Box 9"/>
          <p:cNvSpPr txBox="1">
            <a:spLocks noChangeArrowheads="1"/>
          </p:cNvSpPr>
          <p:nvPr/>
        </p:nvSpPr>
        <p:spPr bwMode="auto">
          <a:xfrm>
            <a:off x="2063750" y="4868863"/>
            <a:ext cx="8604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80000"/>
            </a:pPr>
            <a:r>
              <a:rPr lang="en-US" altLang="en-US" sz="3200">
                <a:solidFill>
                  <a:srgbClr val="000000"/>
                </a:solidFill>
              </a:rPr>
              <a:t>Notice that we cannot directly convert from grams of one compound to grams of another.  Instead we have to go through moles.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 - Mass Problems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38300"/>
            <a:ext cx="8775700" cy="47926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In a mass-mass stoichiometry problem, we will convert a </a:t>
            </a:r>
            <a:r>
              <a:rPr lang="en-US" altLang="en-US" i="1" smtClean="0">
                <a:latin typeface="Times New Roman" pitchFamily="18" charset="0"/>
              </a:rPr>
              <a:t>given mass</a:t>
            </a:r>
            <a:r>
              <a:rPr lang="en-US" altLang="en-US" smtClean="0">
                <a:latin typeface="Times New Roman" pitchFamily="18" charset="0"/>
              </a:rPr>
              <a:t> of a reactant or product to an </a:t>
            </a:r>
            <a:r>
              <a:rPr lang="en-US" altLang="en-US" i="1" smtClean="0">
                <a:latin typeface="Times New Roman" pitchFamily="18" charset="0"/>
              </a:rPr>
              <a:t>unknown mass</a:t>
            </a:r>
            <a:r>
              <a:rPr lang="en-US" altLang="en-US" smtClean="0">
                <a:latin typeface="Times New Roman" pitchFamily="18" charset="0"/>
              </a:rPr>
              <a:t> of reactant or product.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There are three steps: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the given mass to moles using the molar mass as a unit factor.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the moles of given to moles of the unknown using the coefficients in the balanced equation.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the moles of unknown to grams using the molar mass as a unit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98438"/>
            <a:ext cx="8797925" cy="801687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Mass-Mass Stoichiometry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87500"/>
            <a:ext cx="8775700" cy="50911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What is the mass of mercury produced from the decomposition of 1.25 g of orange mercury (II) oxide (MM = 216.59 g/mol)?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HgO(s)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2 Hg(l)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grams Hg to moles Hg using the molar mass of mercury (200.59 g/mol).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moles Hg to moles HgO using the balanced equation.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moles HgO to grams HgO using the molar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Problem Continued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60513"/>
            <a:ext cx="8775700" cy="1095375"/>
          </a:xfrm>
        </p:spPr>
        <p:txBody>
          <a:bodyPr/>
          <a:lstStyle/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2 HgO(s)  </a:t>
            </a:r>
            <a:r>
              <a:rPr lang="en-US" altLang="en-US" sz="3200" smtClean="0"/>
              <a:t>→</a:t>
            </a:r>
            <a:r>
              <a:rPr lang="en-US" altLang="en-US" sz="3200" smtClean="0">
                <a:latin typeface="Times New Roman" pitchFamily="18" charset="0"/>
              </a:rPr>
              <a:t>  2 Hg(l) + 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</a:t>
            </a:r>
          </a:p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g Hg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mol Hg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mol HgO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g HgO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19638" y="4700588"/>
            <a:ext cx="2595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Times New Roman" pitchFamily="18" charset="0"/>
              </a:rPr>
              <a:t>= 1.16 g Hg</a:t>
            </a:r>
            <a:endParaRPr lang="en-US" altLang="en-US" sz="3200" baseline="-25000">
              <a:latin typeface="Times New Roman" pitchFamily="18" charset="0"/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762125" y="3070225"/>
            <a:ext cx="8726488" cy="1096963"/>
            <a:chOff x="150" y="1934"/>
            <a:chExt cx="5497" cy="691"/>
          </a:xfrm>
        </p:grpSpPr>
        <p:grpSp>
          <p:nvGrpSpPr>
            <p:cNvPr id="78853" name="Group 6"/>
            <p:cNvGrpSpPr>
              <a:grpSpLocks/>
            </p:cNvGrpSpPr>
            <p:nvPr/>
          </p:nvGrpSpPr>
          <p:grpSpPr bwMode="auto">
            <a:xfrm>
              <a:off x="150" y="1934"/>
              <a:ext cx="5497" cy="691"/>
              <a:chOff x="100" y="2844"/>
              <a:chExt cx="5497" cy="691"/>
            </a:xfrm>
          </p:grpSpPr>
          <p:sp>
            <p:nvSpPr>
              <p:cNvPr id="78860" name="Text Box 7"/>
              <p:cNvSpPr txBox="1">
                <a:spLocks noChangeArrowheads="1"/>
              </p:cNvSpPr>
              <p:nvPr/>
            </p:nvSpPr>
            <p:spPr bwMode="auto">
              <a:xfrm>
                <a:off x="100" y="3011"/>
                <a:ext cx="13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1.25 g HgO ×</a:t>
                </a:r>
              </a:p>
            </p:txBody>
          </p:sp>
          <p:grpSp>
            <p:nvGrpSpPr>
              <p:cNvPr id="78861" name="Group 8"/>
              <p:cNvGrpSpPr>
                <a:grpSpLocks/>
              </p:cNvGrpSpPr>
              <p:nvPr/>
            </p:nvGrpSpPr>
            <p:grpSpPr bwMode="auto">
              <a:xfrm>
                <a:off x="2939" y="2848"/>
                <a:ext cx="1124" cy="654"/>
                <a:chOff x="3074" y="2839"/>
                <a:chExt cx="1124" cy="654"/>
              </a:xfrm>
            </p:grpSpPr>
            <p:sp>
              <p:nvSpPr>
                <p:cNvPr id="7887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55" y="2839"/>
                  <a:ext cx="96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2 mol Hg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7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74" y="3166"/>
                  <a:ext cx="11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2 mol HgO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74" name="Line 11"/>
                <p:cNvSpPr>
                  <a:spLocks noChangeShapeType="1"/>
                </p:cNvSpPr>
                <p:nvPr/>
              </p:nvSpPr>
              <p:spPr bwMode="auto">
                <a:xfrm>
                  <a:off x="3132" y="3180"/>
                  <a:ext cx="1008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862" name="Group 12"/>
              <p:cNvGrpSpPr>
                <a:grpSpLocks/>
              </p:cNvGrpSpPr>
              <p:nvPr/>
            </p:nvGrpSpPr>
            <p:grpSpPr bwMode="auto">
              <a:xfrm>
                <a:off x="1408" y="2844"/>
                <a:ext cx="1392" cy="654"/>
                <a:chOff x="1542" y="2852"/>
                <a:chExt cx="1392" cy="654"/>
              </a:xfrm>
            </p:grpSpPr>
            <p:sp>
              <p:nvSpPr>
                <p:cNvPr id="7886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648" y="2852"/>
                  <a:ext cx="11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1 mol HgO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7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542" y="3179"/>
                  <a:ext cx="139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216.59 g HgO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7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589" y="3189"/>
                  <a:ext cx="1242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863" name="Text Box 16"/>
              <p:cNvSpPr txBox="1">
                <a:spLocks noChangeArrowheads="1"/>
              </p:cNvSpPr>
              <p:nvPr/>
            </p:nvSpPr>
            <p:spPr bwMode="auto">
              <a:xfrm>
                <a:off x="2709" y="3021"/>
                <a:ext cx="2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  <a:cs typeface="Times New Roman" pitchFamily="18" charset="0"/>
                  </a:rPr>
                  <a:t>×</a:t>
                </a:r>
              </a:p>
            </p:txBody>
          </p:sp>
          <p:grpSp>
            <p:nvGrpSpPr>
              <p:cNvPr id="78864" name="Group 17"/>
              <p:cNvGrpSpPr>
                <a:grpSpLocks/>
              </p:cNvGrpSpPr>
              <p:nvPr/>
            </p:nvGrpSpPr>
            <p:grpSpPr bwMode="auto">
              <a:xfrm>
                <a:off x="4355" y="2851"/>
                <a:ext cx="1242" cy="684"/>
                <a:chOff x="4355" y="2851"/>
                <a:chExt cx="1242" cy="684"/>
              </a:xfrm>
            </p:grpSpPr>
            <p:sp>
              <p:nvSpPr>
                <p:cNvPr id="788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95" y="3208"/>
                  <a:ext cx="96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1 mol Hg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61" y="2851"/>
                  <a:ext cx="1230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>
                      <a:latin typeface="Times New Roman" pitchFamily="18" charset="0"/>
                    </a:rPr>
                    <a:t>200.59 g Hg</a:t>
                  </a:r>
                  <a:endParaRPr lang="en-US" altLang="en-US" sz="2800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788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355" y="3202"/>
                  <a:ext cx="1242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865" name="Text Box 21"/>
              <p:cNvSpPr txBox="1">
                <a:spLocks noChangeArrowheads="1"/>
              </p:cNvSpPr>
              <p:nvPr/>
            </p:nvSpPr>
            <p:spPr bwMode="auto">
              <a:xfrm>
                <a:off x="4074" y="3042"/>
                <a:ext cx="2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  <a:cs typeface="Times New Roman" pitchFamily="18" charset="0"/>
                  </a:rPr>
                  <a:t>×</a:t>
                </a:r>
              </a:p>
            </p:txBody>
          </p:sp>
        </p:grpSp>
        <p:sp>
          <p:nvSpPr>
            <p:cNvPr id="78854" name="Line 22"/>
            <p:cNvSpPr>
              <a:spLocks noChangeShapeType="1"/>
            </p:cNvSpPr>
            <p:nvPr/>
          </p:nvSpPr>
          <p:spPr bwMode="auto">
            <a:xfrm flipV="1">
              <a:off x="702" y="2197"/>
              <a:ext cx="586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Line 23"/>
            <p:cNvSpPr>
              <a:spLocks noChangeShapeType="1"/>
            </p:cNvSpPr>
            <p:nvPr/>
          </p:nvSpPr>
          <p:spPr bwMode="auto">
            <a:xfrm flipV="1">
              <a:off x="2217" y="2378"/>
              <a:ext cx="578" cy="12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Line 24"/>
            <p:cNvSpPr>
              <a:spLocks noChangeShapeType="1"/>
            </p:cNvSpPr>
            <p:nvPr/>
          </p:nvSpPr>
          <p:spPr bwMode="auto">
            <a:xfrm>
              <a:off x="1780" y="2129"/>
              <a:ext cx="879" cy="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Line 25"/>
            <p:cNvSpPr>
              <a:spLocks noChangeShapeType="1"/>
            </p:cNvSpPr>
            <p:nvPr/>
          </p:nvSpPr>
          <p:spPr bwMode="auto">
            <a:xfrm>
              <a:off x="3333" y="2053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Line 26"/>
            <p:cNvSpPr>
              <a:spLocks noChangeShapeType="1"/>
            </p:cNvSpPr>
            <p:nvPr/>
          </p:nvSpPr>
          <p:spPr bwMode="auto">
            <a:xfrm>
              <a:off x="3220" y="2458"/>
              <a:ext cx="879" cy="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Line 27"/>
            <p:cNvSpPr>
              <a:spLocks noChangeShapeType="1"/>
            </p:cNvSpPr>
            <p:nvPr/>
          </p:nvSpPr>
          <p:spPr bwMode="auto">
            <a:xfrm>
              <a:off x="4765" y="2424"/>
              <a:ext cx="685" cy="113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762000"/>
            <a:ext cx="8380412" cy="2133600"/>
          </a:xfrm>
        </p:spPr>
        <p:txBody>
          <a:bodyPr/>
          <a:lstStyle/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			4 NH</a:t>
            </a:r>
            <a:r>
              <a:rPr lang="en-US" altLang="en-US" b="1" baseline="-25000" smtClean="0"/>
              <a:t>3</a:t>
            </a:r>
            <a:r>
              <a:rPr lang="en-US" altLang="en-US" smtClean="0"/>
              <a:t>  +  5 O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   </a:t>
            </a:r>
            <a:r>
              <a:rPr lang="en-US" altLang="en-US" smtClean="0">
                <a:sym typeface="Symbol" pitchFamily="18" charset="2"/>
              </a:rPr>
              <a:t>  </a:t>
            </a:r>
            <a:r>
              <a:rPr lang="en-US" altLang="en-US" smtClean="0"/>
              <a:t> 6 H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O  +  4 NO</a:t>
            </a:r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</a:pPr>
            <a:r>
              <a:rPr lang="en-US" altLang="en-US" smtClean="0"/>
              <a:t>How many grams of NO is produced if 12 g of O</a:t>
            </a:r>
            <a:r>
              <a:rPr lang="en-US" altLang="en-US" b="1" baseline="-25000" smtClean="0"/>
              <a:t>2</a:t>
            </a:r>
            <a:r>
              <a:rPr lang="en-US" altLang="en-US" smtClean="0"/>
              <a:t> is combined with excess ammonia?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5715000" y="3581400"/>
            <a:ext cx="2590800" cy="1143000"/>
            <a:chOff x="3024" y="1296"/>
            <a:chExt cx="1584" cy="720"/>
          </a:xfrm>
        </p:grpSpPr>
        <p:sp>
          <p:nvSpPr>
            <p:cNvPr id="79899" name="Rectangle 4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NO </a:t>
              </a:r>
            </a:p>
          </p:txBody>
        </p:sp>
        <p:sp>
          <p:nvSpPr>
            <p:cNvPr id="79900" name="Rectangle 5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5 mol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901" name="Line 6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2" name="Rectangle 7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79875" name="Rectangle 8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Stoichiometry Question (5)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774825" y="3716338"/>
            <a:ext cx="2043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12 g O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2566988" y="3860800"/>
            <a:ext cx="838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6600825" y="4221163"/>
            <a:ext cx="1295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93" name="Group 49"/>
          <p:cNvGrpSpPr>
            <a:grpSpLocks/>
          </p:cNvGrpSpPr>
          <p:nvPr/>
        </p:nvGrpSpPr>
        <p:grpSpPr bwMode="auto">
          <a:xfrm>
            <a:off x="8153400" y="4953000"/>
            <a:ext cx="2209800" cy="533400"/>
            <a:chOff x="4080" y="2640"/>
            <a:chExt cx="1392" cy="336"/>
          </a:xfrm>
        </p:grpSpPr>
        <p:sp>
          <p:nvSpPr>
            <p:cNvPr id="79897" name="Rectangle 14"/>
            <p:cNvSpPr>
              <a:spLocks noChangeArrowheads="1"/>
            </p:cNvSpPr>
            <p:nvPr/>
          </p:nvSpPr>
          <p:spPr bwMode="auto">
            <a:xfrm>
              <a:off x="4358" y="2640"/>
              <a:ext cx="111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3200">
                  <a:solidFill>
                    <a:srgbClr val="FF0000"/>
                  </a:solidFill>
                </a:rPr>
                <a:t>9.0 g NO</a:t>
              </a:r>
            </a:p>
          </p:txBody>
        </p:sp>
        <p:sp>
          <p:nvSpPr>
            <p:cNvPr id="79898" name="Rectangle 15"/>
            <p:cNvSpPr>
              <a:spLocks noChangeArrowheads="1"/>
            </p:cNvSpPr>
            <p:nvPr/>
          </p:nvSpPr>
          <p:spPr bwMode="auto">
            <a:xfrm>
              <a:off x="4080" y="2640"/>
              <a:ext cx="2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8077200" y="3581400"/>
            <a:ext cx="2590800" cy="1143000"/>
            <a:chOff x="3024" y="1296"/>
            <a:chExt cx="1584" cy="720"/>
          </a:xfrm>
        </p:grpSpPr>
        <p:sp>
          <p:nvSpPr>
            <p:cNvPr id="79893" name="Rectangle 17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30.01 g NO </a:t>
              </a:r>
            </a:p>
          </p:txBody>
        </p:sp>
        <p:sp>
          <p:nvSpPr>
            <p:cNvPr id="79894" name="Rectangle 18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NO</a:t>
              </a:r>
            </a:p>
          </p:txBody>
        </p:sp>
        <p:sp>
          <p:nvSpPr>
            <p:cNvPr id="79895" name="Line 19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Rectangle 20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9048750" y="4221163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6600825" y="3716338"/>
            <a:ext cx="1298575" cy="217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86" name="Group 42"/>
          <p:cNvGrpSpPr>
            <a:grpSpLocks/>
          </p:cNvGrpSpPr>
          <p:nvPr/>
        </p:nvGrpSpPr>
        <p:grpSpPr bwMode="auto">
          <a:xfrm>
            <a:off x="3503613" y="3573463"/>
            <a:ext cx="2590800" cy="1143000"/>
            <a:chOff x="3024" y="1296"/>
            <a:chExt cx="1584" cy="720"/>
          </a:xfrm>
        </p:grpSpPr>
        <p:sp>
          <p:nvSpPr>
            <p:cNvPr id="79889" name="Rectangle 43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9890" name="Rectangle 44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32 g O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9891" name="Line 45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7391" name="Line 47"/>
          <p:cNvSpPr>
            <a:spLocks noChangeShapeType="1"/>
          </p:cNvSpPr>
          <p:nvPr/>
        </p:nvSpPr>
        <p:spPr bwMode="auto">
          <a:xfrm flipH="1">
            <a:off x="4656138" y="4221163"/>
            <a:ext cx="719137" cy="2873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 flipH="1">
            <a:off x="4440238" y="3716338"/>
            <a:ext cx="1074737" cy="217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97" name="Group 53"/>
          <p:cNvGrpSpPr>
            <a:grpSpLocks/>
          </p:cNvGrpSpPr>
          <p:nvPr/>
        </p:nvGrpSpPr>
        <p:grpSpPr bwMode="auto">
          <a:xfrm>
            <a:off x="5448300" y="765175"/>
            <a:ext cx="3671888" cy="528638"/>
            <a:chOff x="2160" y="528"/>
            <a:chExt cx="1968" cy="288"/>
          </a:xfrm>
        </p:grpSpPr>
        <p:sp>
          <p:nvSpPr>
            <p:cNvPr id="79887" name="Oval 51"/>
            <p:cNvSpPr>
              <a:spLocks noChangeArrowheads="1"/>
            </p:cNvSpPr>
            <p:nvPr/>
          </p:nvSpPr>
          <p:spPr bwMode="auto">
            <a:xfrm>
              <a:off x="3888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9888" name="Oval 52"/>
            <p:cNvSpPr>
              <a:spLocks noChangeArrowheads="1"/>
            </p:cNvSpPr>
            <p:nvPr/>
          </p:nvSpPr>
          <p:spPr bwMode="auto">
            <a:xfrm>
              <a:off x="2160" y="528"/>
              <a:ext cx="24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utoUpdateAnimBg="0"/>
      <p:bldP spid="57355" grpId="0" animBg="1"/>
      <p:bldP spid="57356" grpId="0" animBg="1"/>
      <p:bldP spid="57365" grpId="0" animBg="1"/>
      <p:bldP spid="57366" grpId="0" animBg="1"/>
      <p:bldP spid="57391" grpId="0" animBg="1"/>
      <p:bldP spid="5739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+mn-cs"/>
              </a:rPr>
              <a:t>STOICHIOMETRY</a:t>
            </a:r>
            <a:endParaRPr lang="en-US" altLang="en-US" sz="4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 H</a:t>
            </a:r>
            <a:r>
              <a:rPr lang="en-US" alt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(g)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+ O</a:t>
            </a:r>
            <a:r>
              <a:rPr lang="en-US" alt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2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(g)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</a:rPr>
              <a:t>  </a:t>
            </a:r>
            <a:r>
              <a:rPr lang="en-US" alt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  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2 H</a:t>
            </a:r>
            <a:r>
              <a:rPr lang="en-US" altLang="en-US" sz="36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2</a:t>
            </a:r>
            <a:r>
              <a:rPr lang="en-US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O </a:t>
            </a: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cs typeface="+mn-cs"/>
                <a:sym typeface="Symbol" panose="05050102010706020507" pitchFamily="18" charset="2"/>
              </a:rPr>
              <a:t>(g)</a:t>
            </a:r>
            <a:endParaRPr lang="en-US" altLang="en-US" sz="28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Q3.  How many grams of water are produced from 15.0 g of oxygen?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2057400"/>
            <a:ext cx="8763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A.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990099"/>
                </a:solidFill>
              </a:rPr>
              <a:t>15.0g O</a:t>
            </a:r>
            <a:r>
              <a:rPr lang="en-US" altLang="en-US" sz="2800" b="1" baseline="-25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 (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990099"/>
                </a:solidFill>
              </a:rPr>
              <a:t> </a:t>
            </a:r>
            <a:r>
              <a:rPr lang="en-US" altLang="en-US" sz="2800" b="1">
                <a:solidFill>
                  <a:srgbClr val="990099"/>
                </a:solidFill>
              </a:rPr>
              <a:t>) ( 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O</a:t>
            </a:r>
            <a:r>
              <a:rPr lang="en-US" altLang="en-US" sz="2800" b="1">
                <a:solidFill>
                  <a:srgbClr val="990099"/>
                </a:solidFill>
              </a:rPr>
              <a:t>) ( 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18.0 g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u="sng" baseline="30000">
                <a:solidFill>
                  <a:srgbClr val="990099"/>
                </a:solidFill>
              </a:rPr>
              <a:t>O</a:t>
            </a:r>
            <a:r>
              <a:rPr lang="en-US" altLang="en-US" sz="2800" b="1">
                <a:solidFill>
                  <a:srgbClr val="990099"/>
                </a:solidFill>
              </a:rPr>
              <a:t>) =</a:t>
            </a:r>
            <a:r>
              <a:rPr lang="en-US" altLang="en-US" sz="2000" b="1">
                <a:solidFill>
                  <a:srgbClr val="990099"/>
                </a:solidFill>
              </a:rPr>
              <a:t>16.9 g H</a:t>
            </a:r>
            <a:r>
              <a:rPr lang="en-US" altLang="en-US" sz="2000" b="1" baseline="-25000">
                <a:solidFill>
                  <a:srgbClr val="990099"/>
                </a:solidFill>
              </a:rPr>
              <a:t>2</a:t>
            </a:r>
            <a:r>
              <a:rPr lang="en-US" altLang="en-US" sz="2000" b="1">
                <a:solidFill>
                  <a:srgbClr val="990099"/>
                </a:solidFill>
              </a:rPr>
              <a:t>O</a:t>
            </a:r>
          </a:p>
          <a:p>
            <a:pPr>
              <a:lnSpc>
                <a:spcPct val="15000"/>
              </a:lnSpc>
              <a:spcBef>
                <a:spcPct val="50000"/>
              </a:spcBef>
            </a:pPr>
            <a:r>
              <a:rPr lang="en-US" altLang="en-US" sz="2800" b="1" baseline="30000">
                <a:solidFill>
                  <a:srgbClr val="990099"/>
                </a:solidFill>
              </a:rPr>
              <a:t>		   </a:t>
            </a:r>
            <a:r>
              <a:rPr lang="en-US" altLang="en-US" sz="2800" b="1">
                <a:solidFill>
                  <a:srgbClr val="990099"/>
                </a:solidFill>
              </a:rPr>
              <a:t> </a:t>
            </a:r>
            <a:r>
              <a:rPr lang="en-US" altLang="en-US" sz="2800" b="1" baseline="30000">
                <a:solidFill>
                  <a:srgbClr val="990099"/>
                </a:solidFill>
              </a:rPr>
              <a:t>32.0 g            1 mole O</a:t>
            </a:r>
            <a:r>
              <a:rPr lang="en-US" altLang="en-US" sz="2800" b="1" baseline="-25000">
                <a:solidFill>
                  <a:srgbClr val="990099"/>
                </a:solidFill>
              </a:rPr>
              <a:t>2</a:t>
            </a:r>
            <a:r>
              <a:rPr lang="en-US" altLang="en-US" sz="2800" b="1">
                <a:solidFill>
                  <a:srgbClr val="990099"/>
                </a:solidFill>
              </a:rPr>
              <a:t>       </a:t>
            </a:r>
            <a:r>
              <a:rPr lang="en-US" altLang="en-US" sz="2800" b="1" baseline="30000">
                <a:solidFill>
                  <a:srgbClr val="990099"/>
                </a:solidFill>
              </a:rPr>
              <a:t>1 mole H</a:t>
            </a:r>
            <a:r>
              <a:rPr lang="en-US" altLang="en-US" sz="2800" b="1" baseline="-25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990099"/>
                </a:solidFill>
              </a:rPr>
              <a:t>O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4000" y="30480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Q4.  How much hydrogen and oxygen is needed to produce 25.0 grams of water?</a:t>
            </a:r>
            <a:endParaRPr lang="en-US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52600" y="3962400"/>
            <a:ext cx="8915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A.</a:t>
            </a:r>
            <a:r>
              <a:rPr lang="en-US" altLang="en-US" sz="2800" b="1">
                <a:solidFill>
                  <a:srgbClr val="FF0066"/>
                </a:solidFill>
              </a:rPr>
              <a:t> 25.0g H</a:t>
            </a:r>
            <a:r>
              <a:rPr lang="en-US" altLang="en-US" sz="2800" b="1" baseline="-25000">
                <a:solidFill>
                  <a:srgbClr val="FF0066"/>
                </a:solidFill>
              </a:rPr>
              <a:t>2</a:t>
            </a:r>
            <a:r>
              <a:rPr lang="en-US" altLang="en-US" sz="2800" b="1">
                <a:solidFill>
                  <a:srgbClr val="FF0066"/>
                </a:solidFill>
              </a:rPr>
              <a:t>O </a:t>
            </a:r>
            <a:r>
              <a:rPr lang="en-US" altLang="en-US" sz="2800" b="1"/>
              <a:t>(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1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O</a:t>
            </a:r>
            <a:r>
              <a:rPr lang="en-US" altLang="en-US" sz="2800" b="1" baseline="30000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2.016 g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=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400" b="1">
                <a:solidFill>
                  <a:srgbClr val="FF0066"/>
                </a:solidFill>
              </a:rPr>
              <a:t>2.80 g H</a:t>
            </a:r>
            <a:r>
              <a:rPr lang="en-US" altLang="en-US" sz="2400" b="1" baseline="-25000">
                <a:solidFill>
                  <a:srgbClr val="FF0066"/>
                </a:solidFill>
              </a:rPr>
              <a:t>2</a:t>
            </a:r>
          </a:p>
          <a:p>
            <a:pPr>
              <a:lnSpc>
                <a:spcPct val="15000"/>
              </a:lnSpc>
              <a:spcBef>
                <a:spcPct val="50000"/>
              </a:spcBef>
            </a:pPr>
            <a:r>
              <a:rPr lang="en-US" altLang="en-US" sz="2800" b="1" baseline="30000">
                <a:solidFill>
                  <a:srgbClr val="FF0066"/>
                </a:solidFill>
              </a:rPr>
              <a:t>		   </a:t>
            </a:r>
            <a:r>
              <a:rPr lang="en-US" altLang="en-US" sz="2800" b="1">
                <a:solidFill>
                  <a:srgbClr val="FF0066"/>
                </a:solidFill>
              </a:rPr>
              <a:t>    </a:t>
            </a:r>
            <a:r>
              <a:rPr lang="en-US" altLang="en-US" sz="2800" b="1" baseline="30000">
                <a:solidFill>
                  <a:srgbClr val="FF0066"/>
                </a:solidFill>
              </a:rPr>
              <a:t>18.0 g              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FF0066"/>
                </a:solidFill>
              </a:rPr>
              <a:t>O</a:t>
            </a:r>
            <a:r>
              <a:rPr lang="en-US" altLang="en-US" sz="2800" b="1">
                <a:solidFill>
                  <a:srgbClr val="FF0066"/>
                </a:solidFill>
              </a:rPr>
              <a:t>    </a:t>
            </a:r>
            <a:r>
              <a:rPr lang="en-US" altLang="en-US" sz="2800" b="1" baseline="30000">
                <a:solidFill>
                  <a:srgbClr val="FF0066"/>
                </a:solidFill>
              </a:rPr>
              <a:t>1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52600" y="4876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A.</a:t>
            </a:r>
            <a:r>
              <a:rPr lang="en-US" altLang="en-US" sz="2800" b="1">
                <a:solidFill>
                  <a:srgbClr val="FF0066"/>
                </a:solidFill>
              </a:rPr>
              <a:t> 25.0g H</a:t>
            </a:r>
            <a:r>
              <a:rPr lang="en-US" altLang="en-US" sz="2800" b="1" baseline="-25000">
                <a:solidFill>
                  <a:srgbClr val="FF0066"/>
                </a:solidFill>
              </a:rPr>
              <a:t>2</a:t>
            </a:r>
            <a:r>
              <a:rPr lang="en-US" altLang="en-US" sz="2800" b="1">
                <a:solidFill>
                  <a:srgbClr val="FF0066"/>
                </a:solidFill>
              </a:rPr>
              <a:t>O </a:t>
            </a:r>
            <a:r>
              <a:rPr lang="en-US" altLang="en-US" sz="2800" b="1"/>
              <a:t>(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1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O</a:t>
            </a:r>
            <a:r>
              <a:rPr lang="en-US" altLang="en-US" sz="2800" b="1" baseline="30000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(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 u="sng" baseline="30000">
                <a:solidFill>
                  <a:srgbClr val="FF0066"/>
                </a:solidFill>
              </a:rPr>
              <a:t>32.0 g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/>
              <a:t>)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800" b="1"/>
              <a:t>=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  <a:r>
              <a:rPr lang="en-US" altLang="en-US" sz="2400" b="1">
                <a:solidFill>
                  <a:srgbClr val="FF0066"/>
                </a:solidFill>
              </a:rPr>
              <a:t>22.2 g O</a:t>
            </a:r>
            <a:r>
              <a:rPr lang="en-US" altLang="en-US" sz="2400" b="1" baseline="-25000">
                <a:solidFill>
                  <a:srgbClr val="FF0066"/>
                </a:solidFill>
              </a:rPr>
              <a:t>2</a:t>
            </a:r>
          </a:p>
          <a:p>
            <a:pPr>
              <a:lnSpc>
                <a:spcPct val="15000"/>
              </a:lnSpc>
              <a:spcBef>
                <a:spcPct val="50000"/>
              </a:spcBef>
            </a:pPr>
            <a:r>
              <a:rPr lang="en-US" altLang="en-US" sz="2800" b="1" baseline="30000">
                <a:solidFill>
                  <a:srgbClr val="FF0066"/>
                </a:solidFill>
              </a:rPr>
              <a:t>		    </a:t>
            </a:r>
            <a:r>
              <a:rPr lang="en-US" altLang="en-US" sz="2800" b="1">
                <a:solidFill>
                  <a:srgbClr val="FF0066"/>
                </a:solidFill>
              </a:rPr>
              <a:t>    </a:t>
            </a:r>
            <a:r>
              <a:rPr lang="en-US" altLang="en-US" sz="2800" b="1" baseline="30000">
                <a:solidFill>
                  <a:srgbClr val="FF0066"/>
                </a:solidFill>
              </a:rPr>
              <a:t>18.0 g              2 mole H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r>
              <a:rPr lang="en-US" altLang="en-US" sz="2800" b="1" baseline="30000">
                <a:solidFill>
                  <a:srgbClr val="FF0066"/>
                </a:solidFill>
              </a:rPr>
              <a:t>O</a:t>
            </a:r>
            <a:r>
              <a:rPr lang="en-US" altLang="en-US" sz="2800" b="1">
                <a:solidFill>
                  <a:srgbClr val="FF0066"/>
                </a:solidFill>
              </a:rPr>
              <a:t>   </a:t>
            </a:r>
            <a:r>
              <a:rPr lang="en-US" altLang="en-US" sz="2800" b="1" baseline="30000">
                <a:solidFill>
                  <a:srgbClr val="FF0066"/>
                </a:solidFill>
              </a:rPr>
              <a:t>1 mole O</a:t>
            </a:r>
            <a:r>
              <a:rPr lang="en-US" altLang="en-US" sz="2800" b="1" baseline="-10000">
                <a:solidFill>
                  <a:srgbClr val="990099"/>
                </a:solidFill>
              </a:rPr>
              <a:t>2</a:t>
            </a:r>
            <a:endParaRPr lang="en-US" altLang="en-US" sz="2800" b="1" baseline="-2500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/>
              <a:t>      Notice that the Law of Conservation of Mass still applies.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Chemistry Recipes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10972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Looking at a reaction tells us how much of something you need to react with something else to get a product (like the cookie recipe)</a:t>
            </a:r>
          </a:p>
          <a:p>
            <a:pPr>
              <a:lnSpc>
                <a:spcPct val="90000"/>
              </a:lnSpc>
            </a:pPr>
            <a:r>
              <a:rPr lang="en-US" smtClean="0"/>
              <a:t>Be sure you have a balanced reaction before you start!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Example: 2 Na + Cl</a:t>
            </a:r>
            <a:r>
              <a:rPr lang="en-US" baseline="-25000" smtClean="0"/>
              <a:t>2 </a:t>
            </a:r>
            <a:r>
              <a:rPr lang="en-US" smtClean="0">
                <a:sym typeface="Wingdings" pitchFamily="2" charset="2"/>
              </a:rPr>
              <a:t> 2 NaCl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This reaction tells us that by mixing 2 moles of sodium with 1 mole of chlorine we will get 2 moles of sodium chloride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What if we wanted 4 moles of NaCl? 10 moles? 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50 moles?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Mass-Volume Problems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36700"/>
            <a:ext cx="8775700" cy="48942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In a mass-volume stoichiometry problem, we will convert a </a:t>
            </a:r>
            <a:r>
              <a:rPr lang="en-US" altLang="en-US" i="1" smtClean="0">
                <a:latin typeface="Times New Roman" pitchFamily="18" charset="0"/>
              </a:rPr>
              <a:t>given mass</a:t>
            </a:r>
            <a:r>
              <a:rPr lang="en-US" altLang="en-US" smtClean="0">
                <a:latin typeface="Times New Roman" pitchFamily="18" charset="0"/>
              </a:rPr>
              <a:t> of a reactant or product to an </a:t>
            </a:r>
            <a:r>
              <a:rPr lang="en-US" altLang="en-US" i="1" smtClean="0">
                <a:latin typeface="Times New Roman" pitchFamily="18" charset="0"/>
              </a:rPr>
              <a:t>unknown volume</a:t>
            </a:r>
            <a:r>
              <a:rPr lang="en-US" altLang="en-US" smtClean="0">
                <a:latin typeface="Times New Roman" pitchFamily="18" charset="0"/>
              </a:rPr>
              <a:t> of reactant or product.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There are three steps:</a:t>
            </a:r>
          </a:p>
          <a:p>
            <a:pPr lvl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</a:rPr>
              <a:t>Convert the given mass to moles using the molar mass as a unit factor.</a:t>
            </a:r>
          </a:p>
          <a:p>
            <a:pPr lvl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</a:rPr>
              <a:t>Convert the moles of the given to moles of the unknown using the coefficients in the balanced equation.</a:t>
            </a:r>
          </a:p>
          <a:p>
            <a:pPr lvl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</a:rPr>
              <a:t>Convert the moles of unknown to liters using the molar volume of a gas as a unit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98438"/>
            <a:ext cx="8797925" cy="801687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z="4000" b="1" smtClean="0">
                <a:solidFill>
                  <a:srgbClr val="004CBC"/>
                </a:solidFill>
              </a:rPr>
              <a:t>Mass-Volume Stoichiometry Problem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49400"/>
            <a:ext cx="8775700" cy="4906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How many liters of hydrogen are produced from the reaction of 0.165 g of aluminum metal with dilute hydrochloric acid?</a:t>
            </a:r>
          </a:p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Al(s) + 6 HCl(aq)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2 AlCl</a:t>
            </a:r>
            <a:r>
              <a:rPr lang="en-US" altLang="en-US" baseline="-25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(aq) + 3 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grams Al to moles Al using the molar mass of aluminum (26.98 g/mol).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moles Al to moles 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using the balanced equation.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moles 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to liters using the molar volume at STP.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Problem Continued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416050"/>
            <a:ext cx="8775700" cy="1239838"/>
          </a:xfrm>
        </p:spPr>
        <p:txBody>
          <a:bodyPr/>
          <a:lstStyle/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2 Al(s) + 6 HCl(aq)  </a:t>
            </a:r>
            <a:r>
              <a:rPr lang="en-US" altLang="en-US" sz="3200" smtClean="0"/>
              <a:t>→</a:t>
            </a:r>
            <a:r>
              <a:rPr lang="en-US" altLang="en-US" sz="3200" smtClean="0">
                <a:latin typeface="Times New Roman" pitchFamily="18" charset="0"/>
              </a:rPr>
              <a:t>  2 AlCl</a:t>
            </a:r>
            <a:r>
              <a:rPr lang="en-US" altLang="en-US" sz="3200" baseline="-25000" smtClean="0">
                <a:latin typeface="Times New Roman" pitchFamily="18" charset="0"/>
              </a:rPr>
              <a:t>3</a:t>
            </a:r>
            <a:r>
              <a:rPr lang="en-US" altLang="en-US" sz="3200" smtClean="0">
                <a:latin typeface="Times New Roman" pitchFamily="18" charset="0"/>
              </a:rPr>
              <a:t>(aq) + 3 H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</a:t>
            </a:r>
          </a:p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g Al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mol Al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mol H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L H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19638" y="4700588"/>
            <a:ext cx="2595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Times New Roman" pitchFamily="18" charset="0"/>
              </a:rPr>
              <a:t>= 0.205 L H</a:t>
            </a:r>
            <a:r>
              <a:rPr lang="en-US" altLang="en-US" sz="3200" baseline="-25000">
                <a:latin typeface="Times New Roman" pitchFamily="18" charset="0"/>
              </a:rPr>
              <a:t>2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984375" y="3265488"/>
            <a:ext cx="8089900" cy="1085850"/>
            <a:chOff x="150" y="1942"/>
            <a:chExt cx="5096" cy="684"/>
          </a:xfrm>
        </p:grpSpPr>
        <p:sp>
          <p:nvSpPr>
            <p:cNvPr id="84997" name="Text Box 6"/>
            <p:cNvSpPr txBox="1">
              <a:spLocks noChangeArrowheads="1"/>
            </p:cNvSpPr>
            <p:nvPr/>
          </p:nvSpPr>
          <p:spPr bwMode="auto">
            <a:xfrm>
              <a:off x="150" y="2120"/>
              <a:ext cx="1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0.165 g Al ×</a:t>
              </a:r>
            </a:p>
          </p:txBody>
        </p:sp>
        <p:grpSp>
          <p:nvGrpSpPr>
            <p:cNvPr id="84998" name="Group 7"/>
            <p:cNvGrpSpPr>
              <a:grpSpLocks/>
            </p:cNvGrpSpPr>
            <p:nvPr/>
          </p:nvGrpSpPr>
          <p:grpSpPr bwMode="auto">
            <a:xfrm>
              <a:off x="2864" y="1956"/>
              <a:ext cx="1008" cy="654"/>
              <a:chOff x="3018" y="1938"/>
              <a:chExt cx="1008" cy="654"/>
            </a:xfrm>
          </p:grpSpPr>
          <p:sp>
            <p:nvSpPr>
              <p:cNvPr id="85015" name="Text Box 8"/>
              <p:cNvSpPr txBox="1">
                <a:spLocks noChangeArrowheads="1"/>
              </p:cNvSpPr>
              <p:nvPr/>
            </p:nvSpPr>
            <p:spPr bwMode="auto">
              <a:xfrm>
                <a:off x="3059" y="1938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3 mol H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5016" name="Text Box 9"/>
              <p:cNvSpPr txBox="1">
                <a:spLocks noChangeArrowheads="1"/>
              </p:cNvSpPr>
              <p:nvPr/>
            </p:nvSpPr>
            <p:spPr bwMode="auto">
              <a:xfrm>
                <a:off x="3066" y="2265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85017" name="Line 10"/>
              <p:cNvSpPr>
                <a:spLocks noChangeShapeType="1"/>
              </p:cNvSpPr>
              <p:nvPr/>
            </p:nvSpPr>
            <p:spPr bwMode="auto">
              <a:xfrm>
                <a:off x="3018" y="2279"/>
                <a:ext cx="100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999" name="Group 11"/>
            <p:cNvGrpSpPr>
              <a:grpSpLocks/>
            </p:cNvGrpSpPr>
            <p:nvPr/>
          </p:nvGrpSpPr>
          <p:grpSpPr bwMode="auto">
            <a:xfrm>
              <a:off x="1451" y="1956"/>
              <a:ext cx="1068" cy="654"/>
              <a:chOff x="1458" y="1934"/>
              <a:chExt cx="1068" cy="654"/>
            </a:xfrm>
          </p:grpSpPr>
          <p:sp>
            <p:nvSpPr>
              <p:cNvPr id="85012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934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85013" name="Text Box 13"/>
              <p:cNvSpPr txBox="1">
                <a:spLocks noChangeArrowheads="1"/>
              </p:cNvSpPr>
              <p:nvPr/>
            </p:nvSpPr>
            <p:spPr bwMode="auto">
              <a:xfrm>
                <a:off x="1458" y="2261"/>
                <a:ext cx="106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26.98 g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85014" name="Line 14"/>
              <p:cNvSpPr>
                <a:spLocks noChangeShapeType="1"/>
              </p:cNvSpPr>
              <p:nvPr/>
            </p:nvSpPr>
            <p:spPr bwMode="auto">
              <a:xfrm flipV="1">
                <a:off x="1494" y="2271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0" name="Text Box 15"/>
            <p:cNvSpPr txBox="1">
              <a:spLocks noChangeArrowheads="1"/>
            </p:cNvSpPr>
            <p:nvPr/>
          </p:nvSpPr>
          <p:spPr bwMode="auto">
            <a:xfrm>
              <a:off x="2571" y="2120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grpSp>
          <p:nvGrpSpPr>
            <p:cNvPr id="85001" name="Group 16"/>
            <p:cNvGrpSpPr>
              <a:grpSpLocks/>
            </p:cNvGrpSpPr>
            <p:nvPr/>
          </p:nvGrpSpPr>
          <p:grpSpPr bwMode="auto">
            <a:xfrm>
              <a:off x="4218" y="1942"/>
              <a:ext cx="1028" cy="684"/>
              <a:chOff x="4424" y="1941"/>
              <a:chExt cx="1028" cy="684"/>
            </a:xfrm>
          </p:grpSpPr>
          <p:sp>
            <p:nvSpPr>
              <p:cNvPr id="85009" name="Text Box 17"/>
              <p:cNvSpPr txBox="1">
                <a:spLocks noChangeArrowheads="1"/>
              </p:cNvSpPr>
              <p:nvPr/>
            </p:nvSpPr>
            <p:spPr bwMode="auto">
              <a:xfrm>
                <a:off x="4475" y="2298"/>
                <a:ext cx="9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H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5010" name="Text Box 18"/>
              <p:cNvSpPr txBox="1">
                <a:spLocks noChangeArrowheads="1"/>
              </p:cNvSpPr>
              <p:nvPr/>
            </p:nvSpPr>
            <p:spPr bwMode="auto">
              <a:xfrm>
                <a:off x="4440" y="1941"/>
                <a:ext cx="99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22.4 L H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5011" name="Line 19"/>
              <p:cNvSpPr>
                <a:spLocks noChangeShapeType="1"/>
              </p:cNvSpPr>
              <p:nvPr/>
            </p:nvSpPr>
            <p:spPr bwMode="auto">
              <a:xfrm>
                <a:off x="4424" y="2296"/>
                <a:ext cx="102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2" name="Text Box 20"/>
            <p:cNvSpPr txBox="1">
              <a:spLocks noChangeArrowheads="1"/>
            </p:cNvSpPr>
            <p:nvPr/>
          </p:nvSpPr>
          <p:spPr bwMode="auto">
            <a:xfrm>
              <a:off x="3924" y="2120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sp>
          <p:nvSpPr>
            <p:cNvPr id="85003" name="Line 21"/>
            <p:cNvSpPr>
              <a:spLocks noChangeShapeType="1"/>
            </p:cNvSpPr>
            <p:nvPr/>
          </p:nvSpPr>
          <p:spPr bwMode="auto">
            <a:xfrm flipV="1">
              <a:off x="735" y="2205"/>
              <a:ext cx="446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Line 22"/>
            <p:cNvSpPr>
              <a:spLocks noChangeShapeType="1"/>
            </p:cNvSpPr>
            <p:nvPr/>
          </p:nvSpPr>
          <p:spPr bwMode="auto">
            <a:xfrm flipV="1">
              <a:off x="1740" y="2153"/>
              <a:ext cx="706" cy="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Line 23"/>
            <p:cNvSpPr>
              <a:spLocks noChangeShapeType="1"/>
            </p:cNvSpPr>
            <p:nvPr/>
          </p:nvSpPr>
          <p:spPr bwMode="auto">
            <a:xfrm>
              <a:off x="3119" y="2061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Line 24"/>
            <p:cNvSpPr>
              <a:spLocks noChangeShapeType="1"/>
            </p:cNvSpPr>
            <p:nvPr/>
          </p:nvSpPr>
          <p:spPr bwMode="auto">
            <a:xfrm flipV="1">
              <a:off x="2000" y="2400"/>
              <a:ext cx="446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Line 25"/>
            <p:cNvSpPr>
              <a:spLocks noChangeShapeType="1"/>
            </p:cNvSpPr>
            <p:nvPr/>
          </p:nvSpPr>
          <p:spPr bwMode="auto">
            <a:xfrm flipV="1">
              <a:off x="3112" y="2480"/>
              <a:ext cx="706" cy="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Line 26"/>
            <p:cNvSpPr>
              <a:spLocks noChangeShapeType="1"/>
            </p:cNvSpPr>
            <p:nvPr/>
          </p:nvSpPr>
          <p:spPr bwMode="auto">
            <a:xfrm>
              <a:off x="4466" y="2404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Volume-Volume Stoichiometry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701800"/>
            <a:ext cx="8618538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Gay-Lussac discovered that volumes of gases under similar conditions, combine in small whole number ratios.  This is the </a:t>
            </a:r>
            <a:r>
              <a:rPr lang="en-US" altLang="en-US" b="1" i="1" u="sng" smtClean="0">
                <a:latin typeface="Times New Roman" pitchFamily="18" charset="0"/>
              </a:rPr>
              <a:t>law of combining volumes</a:t>
            </a:r>
            <a:r>
              <a:rPr lang="en-US" altLang="en-US" smtClean="0"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Consider the reaction: 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+ Cl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2 HCl(g)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10 mL of 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reacts with 10 mL of Cl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to produce 20 mL of HCl.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ratio of volumes is 1:1:2, small whole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Law of Combining Volumes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11300"/>
            <a:ext cx="8775700" cy="17462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whole number ratio (1:1:2) is the same as the mole ratio in the balanced chemical equation: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H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+ Cl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2 HCl(g)</a:t>
            </a:r>
          </a:p>
        </p:txBody>
      </p:sp>
      <p:pic>
        <p:nvPicPr>
          <p:cNvPr id="87043" name="Picture 4" descr="fg10_00-14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9016"/>
          <a:stretch>
            <a:fillRect/>
          </a:stretch>
        </p:blipFill>
        <p:spPr>
          <a:xfrm>
            <a:off x="2867025" y="3224213"/>
            <a:ext cx="6559550" cy="343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Volume-Volume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62100"/>
            <a:ext cx="8775700" cy="48688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In a volume-volume stoichiometry problem, we will convert a </a:t>
            </a:r>
            <a:r>
              <a:rPr lang="en-US" altLang="en-US" i="1" smtClean="0">
                <a:latin typeface="Times New Roman" pitchFamily="18" charset="0"/>
              </a:rPr>
              <a:t>given volume</a:t>
            </a:r>
            <a:r>
              <a:rPr lang="en-US" altLang="en-US" smtClean="0">
                <a:latin typeface="Times New Roman" pitchFamily="18" charset="0"/>
              </a:rPr>
              <a:t> of a gas to an </a:t>
            </a:r>
            <a:r>
              <a:rPr lang="en-US" altLang="en-US" i="1" smtClean="0">
                <a:latin typeface="Times New Roman" pitchFamily="18" charset="0"/>
              </a:rPr>
              <a:t>unknown volume</a:t>
            </a:r>
            <a:r>
              <a:rPr lang="en-US" altLang="en-US" smtClean="0">
                <a:latin typeface="Times New Roman" pitchFamily="18" charset="0"/>
              </a:rPr>
              <a:t> of gaseous reactant or product.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There is one step:</a:t>
            </a:r>
          </a:p>
          <a:p>
            <a:pPr lvl="1"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Convert the given volume to the unknown volume using the mole ratio (therefore the volume ratio) from the balanced chemical equation.</a:t>
            </a:r>
          </a:p>
          <a:p>
            <a:pPr lvl="1"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98438"/>
            <a:ext cx="8797925" cy="801687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Volume-Volume Problem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74800"/>
            <a:ext cx="8775700" cy="488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How many liters of oxygen react with 37.5 L of sulfur dioxide in the production of sulfur trioxide gas?</a:t>
            </a:r>
          </a:p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2 SO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 + 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  </a:t>
            </a:r>
            <a:r>
              <a:rPr lang="en-US" altLang="en-US" sz="3200" smtClean="0"/>
              <a:t>→</a:t>
            </a:r>
            <a:r>
              <a:rPr lang="en-US" altLang="en-US" sz="3200" smtClean="0">
                <a:latin typeface="Times New Roman" pitchFamily="18" charset="0"/>
              </a:rPr>
              <a:t>  2 SO</a:t>
            </a:r>
            <a:r>
              <a:rPr lang="en-US" altLang="en-US" sz="3200" baseline="-25000" smtClean="0">
                <a:latin typeface="Times New Roman" pitchFamily="18" charset="0"/>
              </a:rPr>
              <a:t>3</a:t>
            </a:r>
            <a:r>
              <a:rPr lang="en-US" altLang="en-US" sz="3200" smtClean="0">
                <a:latin typeface="Times New Roman" pitchFamily="18" charset="0"/>
              </a:rPr>
              <a:t>(g)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From the balanced equation, 1 mol of oxygen reacts with 2 mol sulfur dioxide.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So, 1 L of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reacts with 2 L of SO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6667500" y="261778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Pt 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36513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Problem Continued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6088" y="1552575"/>
            <a:ext cx="8775700" cy="1141413"/>
          </a:xfrm>
        </p:spPr>
        <p:txBody>
          <a:bodyPr/>
          <a:lstStyle/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2 SO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 + 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(g)  </a:t>
            </a:r>
            <a:r>
              <a:rPr lang="en-US" altLang="en-US" sz="3200" smtClean="0"/>
              <a:t>→</a:t>
            </a:r>
            <a:r>
              <a:rPr lang="en-US" altLang="en-US" sz="3200" smtClean="0">
                <a:latin typeface="Times New Roman" pitchFamily="18" charset="0"/>
              </a:rPr>
              <a:t>  2 SO</a:t>
            </a:r>
            <a:r>
              <a:rPr lang="en-US" altLang="en-US" sz="3200" baseline="-25000" smtClean="0">
                <a:latin typeface="Times New Roman" pitchFamily="18" charset="0"/>
              </a:rPr>
              <a:t>3</a:t>
            </a:r>
            <a:r>
              <a:rPr lang="en-US" altLang="en-US" sz="3200" smtClean="0">
                <a:latin typeface="Times New Roman" pitchFamily="18" charset="0"/>
              </a:rPr>
              <a:t>(g)</a:t>
            </a:r>
          </a:p>
          <a:p>
            <a:pPr lvl="1" algn="ctr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latin typeface="Times New Roman" pitchFamily="18" charset="0"/>
              </a:rPr>
              <a:t>L SO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</a:rPr>
              <a:t> </a:t>
            </a:r>
            <a:r>
              <a:rPr lang="en-US" altLang="en-US" sz="320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3200" smtClean="0">
                <a:latin typeface="Times New Roman" pitchFamily="18" charset="0"/>
              </a:rPr>
              <a:t> L O</a:t>
            </a:r>
            <a:r>
              <a:rPr lang="en-US" altLang="en-US" sz="3200" baseline="-25000" smtClean="0">
                <a:latin typeface="Times New Roman" pitchFamily="18" charset="0"/>
              </a:rPr>
              <a:t>2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717800" y="2667000"/>
            <a:ext cx="6883400" cy="1098550"/>
            <a:chOff x="735" y="1935"/>
            <a:chExt cx="4336" cy="692"/>
          </a:xfrm>
        </p:grpSpPr>
        <p:sp>
          <p:nvSpPr>
            <p:cNvPr id="90127" name="Text Box 5"/>
            <p:cNvSpPr txBox="1">
              <a:spLocks noChangeArrowheads="1"/>
            </p:cNvSpPr>
            <p:nvPr/>
          </p:nvSpPr>
          <p:spPr bwMode="auto">
            <a:xfrm>
              <a:off x="3436" y="2099"/>
              <a:ext cx="16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= 18.8 L O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0128" name="Text Box 6"/>
            <p:cNvSpPr txBox="1">
              <a:spLocks noChangeArrowheads="1"/>
            </p:cNvSpPr>
            <p:nvPr/>
          </p:nvSpPr>
          <p:spPr bwMode="auto">
            <a:xfrm>
              <a:off x="735" y="2099"/>
              <a:ext cx="14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37.5 L SO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  <a:r>
                <a:rPr lang="en-US" altLang="en-US" sz="3200">
                  <a:latin typeface="Times New Roman" pitchFamily="18" charset="0"/>
                </a:rPr>
                <a:t> ×</a:t>
              </a:r>
            </a:p>
          </p:txBody>
        </p:sp>
        <p:grpSp>
          <p:nvGrpSpPr>
            <p:cNvPr id="90129" name="Group 7"/>
            <p:cNvGrpSpPr>
              <a:grpSpLocks/>
            </p:cNvGrpSpPr>
            <p:nvPr/>
          </p:nvGrpSpPr>
          <p:grpSpPr bwMode="auto">
            <a:xfrm>
              <a:off x="2321" y="1935"/>
              <a:ext cx="995" cy="692"/>
              <a:chOff x="2029" y="1943"/>
              <a:chExt cx="995" cy="692"/>
            </a:xfrm>
          </p:grpSpPr>
          <p:sp>
            <p:nvSpPr>
              <p:cNvPr id="90132" name="Text Box 8"/>
              <p:cNvSpPr txBox="1">
                <a:spLocks noChangeArrowheads="1"/>
              </p:cNvSpPr>
              <p:nvPr/>
            </p:nvSpPr>
            <p:spPr bwMode="auto">
              <a:xfrm>
                <a:off x="2128" y="1943"/>
                <a:ext cx="79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1 L O</a:t>
                </a:r>
                <a:r>
                  <a:rPr lang="en-US" altLang="en-US" sz="32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0133" name="Text Box 9"/>
              <p:cNvSpPr txBox="1">
                <a:spLocks noChangeArrowheads="1"/>
              </p:cNvSpPr>
              <p:nvPr/>
            </p:nvSpPr>
            <p:spPr bwMode="auto">
              <a:xfrm>
                <a:off x="2057" y="2270"/>
                <a:ext cx="93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2 L SO</a:t>
                </a:r>
                <a:r>
                  <a:rPr lang="en-US" altLang="en-US" sz="32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0134" name="Line 10"/>
              <p:cNvSpPr>
                <a:spLocks noChangeShapeType="1"/>
              </p:cNvSpPr>
              <p:nvPr/>
            </p:nvSpPr>
            <p:spPr bwMode="auto">
              <a:xfrm flipV="1">
                <a:off x="2029" y="2310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30" name="Line 11"/>
            <p:cNvSpPr>
              <a:spLocks noChangeShapeType="1"/>
            </p:cNvSpPr>
            <p:nvPr/>
          </p:nvSpPr>
          <p:spPr bwMode="auto">
            <a:xfrm flipV="1">
              <a:off x="1292" y="2220"/>
              <a:ext cx="660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2"/>
            <p:cNvSpPr>
              <a:spLocks noChangeShapeType="1"/>
            </p:cNvSpPr>
            <p:nvPr/>
          </p:nvSpPr>
          <p:spPr bwMode="auto">
            <a:xfrm flipV="1">
              <a:off x="2598" y="2366"/>
              <a:ext cx="660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2622550" y="4922838"/>
            <a:ext cx="6883400" cy="1098550"/>
            <a:chOff x="692" y="3101"/>
            <a:chExt cx="4336" cy="692"/>
          </a:xfrm>
        </p:grpSpPr>
        <p:sp>
          <p:nvSpPr>
            <p:cNvPr id="90119" name="Text Box 14"/>
            <p:cNvSpPr txBox="1">
              <a:spLocks noChangeArrowheads="1"/>
            </p:cNvSpPr>
            <p:nvPr/>
          </p:nvSpPr>
          <p:spPr bwMode="auto">
            <a:xfrm>
              <a:off x="3393" y="3265"/>
              <a:ext cx="16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= 37.5 L SO</a:t>
              </a:r>
              <a:r>
                <a:rPr lang="en-US" altLang="en-US" sz="3200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0120" name="Text Box 15"/>
            <p:cNvSpPr txBox="1">
              <a:spLocks noChangeArrowheads="1"/>
            </p:cNvSpPr>
            <p:nvPr/>
          </p:nvSpPr>
          <p:spPr bwMode="auto">
            <a:xfrm>
              <a:off x="692" y="3265"/>
              <a:ext cx="14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37.5 L SO</a:t>
              </a:r>
              <a:r>
                <a:rPr lang="en-US" altLang="en-US" sz="3200" baseline="-25000">
                  <a:latin typeface="Times New Roman" pitchFamily="18" charset="0"/>
                </a:rPr>
                <a:t>2</a:t>
              </a:r>
              <a:r>
                <a:rPr lang="en-US" altLang="en-US" sz="3200">
                  <a:latin typeface="Times New Roman" pitchFamily="18" charset="0"/>
                </a:rPr>
                <a:t> ×</a:t>
              </a:r>
            </a:p>
          </p:txBody>
        </p:sp>
        <p:grpSp>
          <p:nvGrpSpPr>
            <p:cNvPr id="90121" name="Group 16"/>
            <p:cNvGrpSpPr>
              <a:grpSpLocks/>
            </p:cNvGrpSpPr>
            <p:nvPr/>
          </p:nvGrpSpPr>
          <p:grpSpPr bwMode="auto">
            <a:xfrm>
              <a:off x="2299" y="3101"/>
              <a:ext cx="995" cy="692"/>
              <a:chOff x="2299" y="3101"/>
              <a:chExt cx="995" cy="692"/>
            </a:xfrm>
          </p:grpSpPr>
          <p:sp>
            <p:nvSpPr>
              <p:cNvPr id="90124" name="Text Box 17"/>
              <p:cNvSpPr txBox="1">
                <a:spLocks noChangeArrowheads="1"/>
              </p:cNvSpPr>
              <p:nvPr/>
            </p:nvSpPr>
            <p:spPr bwMode="auto">
              <a:xfrm>
                <a:off x="2328" y="3101"/>
                <a:ext cx="93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2 L SO</a:t>
                </a:r>
                <a:r>
                  <a:rPr lang="en-US" altLang="en-US" sz="3200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90125" name="Text Box 18"/>
              <p:cNvSpPr txBox="1">
                <a:spLocks noChangeArrowheads="1"/>
              </p:cNvSpPr>
              <p:nvPr/>
            </p:nvSpPr>
            <p:spPr bwMode="auto">
              <a:xfrm>
                <a:off x="2327" y="3428"/>
                <a:ext cx="93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2 L SO</a:t>
                </a:r>
                <a:r>
                  <a:rPr lang="en-US" altLang="en-US" sz="32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0126" name="Line 19"/>
              <p:cNvSpPr>
                <a:spLocks noChangeShapeType="1"/>
              </p:cNvSpPr>
              <p:nvPr/>
            </p:nvSpPr>
            <p:spPr bwMode="auto">
              <a:xfrm flipV="1">
                <a:off x="2299" y="3468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22" name="Line 20"/>
            <p:cNvSpPr>
              <a:spLocks noChangeShapeType="1"/>
            </p:cNvSpPr>
            <p:nvPr/>
          </p:nvSpPr>
          <p:spPr bwMode="auto">
            <a:xfrm flipV="1">
              <a:off x="1249" y="3386"/>
              <a:ext cx="660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21"/>
            <p:cNvSpPr>
              <a:spLocks noChangeShapeType="1"/>
            </p:cNvSpPr>
            <p:nvPr/>
          </p:nvSpPr>
          <p:spPr bwMode="auto">
            <a:xfrm flipV="1">
              <a:off x="2555" y="3532"/>
              <a:ext cx="660" cy="16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367088" y="4238625"/>
            <a:ext cx="5916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latin typeface="Times New Roman" pitchFamily="18" charset="0"/>
              </a:rPr>
              <a:t>How many L of SO</a:t>
            </a:r>
            <a:r>
              <a:rPr lang="en-US" altLang="en-US" sz="3200" baseline="-25000">
                <a:latin typeface="Times New Roman" pitchFamily="18" charset="0"/>
              </a:rPr>
              <a:t>3</a:t>
            </a:r>
            <a:r>
              <a:rPr lang="en-US" altLang="en-US" sz="3200">
                <a:latin typeface="Times New Roman" pitchFamily="18" charset="0"/>
              </a:rPr>
              <a:t> are produced?</a:t>
            </a:r>
          </a:p>
        </p:txBody>
      </p:sp>
      <p:sp>
        <p:nvSpPr>
          <p:cNvPr id="90118" name="Text Box 23"/>
          <p:cNvSpPr txBox="1">
            <a:spLocks noChangeArrowheads="1"/>
          </p:cNvSpPr>
          <p:nvPr/>
        </p:nvSpPr>
        <p:spPr bwMode="auto">
          <a:xfrm>
            <a:off x="6723063" y="1481138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Pt 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Have we learned it yet?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35188" y="838200"/>
            <a:ext cx="85328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Try these on your own -     </a:t>
            </a:r>
            <a:r>
              <a:rPr lang="en-US" altLang="en-US" sz="2800">
                <a:solidFill>
                  <a:srgbClr val="000000"/>
                </a:solidFill>
              </a:rPr>
              <a:t>4 NH</a:t>
            </a:r>
            <a:r>
              <a:rPr lang="en-US" altLang="en-US" sz="2800" b="1" baseline="-25000">
                <a:solidFill>
                  <a:srgbClr val="000000"/>
                </a:solidFill>
              </a:rPr>
              <a:t>3</a:t>
            </a:r>
            <a:r>
              <a:rPr lang="en-US" altLang="en-US" sz="2800">
                <a:solidFill>
                  <a:srgbClr val="000000"/>
                </a:solidFill>
              </a:rPr>
              <a:t> + 5 O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 </a:t>
            </a:r>
            <a:r>
              <a:rPr lang="en-US" altLang="en-US" sz="2800">
                <a:solidFill>
                  <a:srgbClr val="000000"/>
                </a:solidFill>
                <a:sym typeface="Symbol" pitchFamily="18" charset="2"/>
              </a:rPr>
              <a:t> </a:t>
            </a:r>
            <a:r>
              <a:rPr lang="en-US" altLang="en-US" sz="2800">
                <a:solidFill>
                  <a:srgbClr val="000000"/>
                </a:solidFill>
              </a:rPr>
              <a:t> 6 H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O + 4 NO</a:t>
            </a: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a) How many moles of 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O can be made using 1.6 mol NH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?  </a:t>
            </a: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b) what mass of NH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 is needed to make 0.75 mol NO?          </a:t>
            </a: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B2B2B2"/>
              </a:buClr>
              <a:buSzPct val="80000"/>
              <a:buFont typeface="Wingdings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c) how many grams of NO can be made from 47 g of NH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762000"/>
            <a:ext cx="8380412" cy="6248400"/>
          </a:xfrm>
        </p:spPr>
        <p:txBody>
          <a:bodyPr/>
          <a:lstStyle/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		</a:t>
            </a:r>
            <a:r>
              <a:rPr lang="en-US" altLang="en-US" sz="3200" smtClean="0"/>
              <a:t>4 NH</a:t>
            </a:r>
            <a:r>
              <a:rPr lang="en-US" altLang="en-US" sz="3200" b="1" baseline="-25000" smtClean="0"/>
              <a:t>3</a:t>
            </a:r>
            <a:r>
              <a:rPr lang="en-US" altLang="en-US" sz="3200" smtClean="0"/>
              <a:t>  +  5 O</a:t>
            </a:r>
            <a:r>
              <a:rPr lang="en-US" altLang="en-US" sz="3200" b="1" baseline="-25000" smtClean="0"/>
              <a:t>2  </a:t>
            </a:r>
            <a:r>
              <a:rPr lang="en-US" altLang="en-US" sz="3200" smtClean="0"/>
              <a:t> </a:t>
            </a:r>
            <a:r>
              <a:rPr lang="en-US" altLang="en-US" sz="3200" smtClean="0">
                <a:sym typeface="Symbol" pitchFamily="18" charset="2"/>
              </a:rPr>
              <a:t>  </a:t>
            </a:r>
            <a:r>
              <a:rPr lang="en-US" altLang="en-US" sz="3200" smtClean="0"/>
              <a:t> 6 H</a:t>
            </a:r>
            <a:r>
              <a:rPr lang="en-US" altLang="en-US" sz="3200" b="1" baseline="-25000" smtClean="0"/>
              <a:t>2</a:t>
            </a:r>
            <a:r>
              <a:rPr lang="en-US" altLang="en-US" sz="3200" smtClean="0"/>
              <a:t>O  +  4 NO</a:t>
            </a:r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a) </a:t>
            </a:r>
          </a:p>
          <a:p>
            <a:pPr marL="288925" indent="-288925" eaLnBrk="1" hangingPunct="1">
              <a:spcBef>
                <a:spcPct val="0"/>
              </a:spcBef>
              <a:buSzPct val="80000"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b)</a:t>
            </a:r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endParaRPr lang="en-US" altLang="en-US" smtClean="0"/>
          </a:p>
          <a:p>
            <a:pPr marL="288925" indent="-288925" eaLnBrk="1" hangingPunct="1"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mtClean="0"/>
              <a:t>c)</a:t>
            </a:r>
          </a:p>
        </p:txBody>
      </p:sp>
      <p:sp>
        <p:nvSpPr>
          <p:cNvPr id="92162" name="Rectangle 8"/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8532812" cy="5334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Answers</a:t>
            </a:r>
          </a:p>
        </p:txBody>
      </p:sp>
      <p:grpSp>
        <p:nvGrpSpPr>
          <p:cNvPr id="56362" name="Group 42"/>
          <p:cNvGrpSpPr>
            <a:grpSpLocks/>
          </p:cNvGrpSpPr>
          <p:nvPr/>
        </p:nvGrpSpPr>
        <p:grpSpPr bwMode="auto">
          <a:xfrm>
            <a:off x="5375275" y="1773238"/>
            <a:ext cx="2590800" cy="1143000"/>
            <a:chOff x="3024" y="1296"/>
            <a:chExt cx="1584" cy="720"/>
          </a:xfrm>
        </p:grpSpPr>
        <p:sp>
          <p:nvSpPr>
            <p:cNvPr id="92213" name="Rectangle 43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6 mol 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2800">
                  <a:solidFill>
                    <a:srgbClr val="FF0000"/>
                  </a:solidFill>
                </a:rPr>
                <a:t>O </a:t>
              </a:r>
            </a:p>
          </p:txBody>
        </p:sp>
        <p:sp>
          <p:nvSpPr>
            <p:cNvPr id="92214" name="Rectangle 44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92215" name="Line 45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6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2860675" y="192563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1.6 mol NH</a:t>
            </a:r>
            <a:r>
              <a:rPr lang="en-US" altLang="en-US" sz="2800" b="1" baseline="-25000">
                <a:solidFill>
                  <a:srgbClr val="FF0000"/>
                </a:solidFill>
              </a:rPr>
              <a:t>3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 flipH="1">
            <a:off x="3709988" y="201295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H="1">
            <a:off x="6159500" y="2446338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71" name="Group 51"/>
          <p:cNvGrpSpPr>
            <a:grpSpLocks/>
          </p:cNvGrpSpPr>
          <p:nvPr/>
        </p:nvGrpSpPr>
        <p:grpSpPr bwMode="auto">
          <a:xfrm>
            <a:off x="7737475" y="1773238"/>
            <a:ext cx="1905000" cy="1066800"/>
            <a:chOff x="4464" y="1296"/>
            <a:chExt cx="1200" cy="672"/>
          </a:xfrm>
        </p:grpSpPr>
        <p:sp>
          <p:nvSpPr>
            <p:cNvPr id="92211" name="Rectangle 52"/>
            <p:cNvSpPr>
              <a:spLocks noChangeArrowheads="1"/>
            </p:cNvSpPr>
            <p:nvPr/>
          </p:nvSpPr>
          <p:spPr bwMode="auto">
            <a:xfrm>
              <a:off x="4704" y="1296"/>
              <a:ext cx="96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3200">
                  <a:solidFill>
                    <a:srgbClr val="FF0000"/>
                  </a:solidFill>
                </a:rPr>
                <a:t>2.4 mol H</a:t>
              </a:r>
              <a:r>
                <a:rPr lang="en-US" altLang="en-US" sz="32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32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2212" name="Rectangle 53"/>
            <p:cNvSpPr>
              <a:spLocks noChangeArrowheads="1"/>
            </p:cNvSpPr>
            <p:nvPr/>
          </p:nvSpPr>
          <p:spPr bwMode="auto">
            <a:xfrm>
              <a:off x="446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grpSp>
        <p:nvGrpSpPr>
          <p:cNvPr id="56374" name="Group 54"/>
          <p:cNvGrpSpPr>
            <a:grpSpLocks/>
          </p:cNvGrpSpPr>
          <p:nvPr/>
        </p:nvGrpSpPr>
        <p:grpSpPr bwMode="auto">
          <a:xfrm>
            <a:off x="4367213" y="3213100"/>
            <a:ext cx="2590800" cy="1143000"/>
            <a:chOff x="3024" y="1296"/>
            <a:chExt cx="1584" cy="720"/>
          </a:xfrm>
        </p:grpSpPr>
        <p:sp>
          <p:nvSpPr>
            <p:cNvPr id="92207" name="Rectangle 55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92208" name="Rectangle 56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NO</a:t>
              </a:r>
            </a:p>
          </p:txBody>
        </p:sp>
        <p:sp>
          <p:nvSpPr>
            <p:cNvPr id="92209" name="Line 57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0" name="Rectangle 58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380" name="Rectangle 60"/>
          <p:cNvSpPr>
            <a:spLocks noChangeArrowheads="1"/>
          </p:cNvSpPr>
          <p:nvPr/>
        </p:nvSpPr>
        <p:spPr bwMode="auto">
          <a:xfrm>
            <a:off x="2063750" y="3357563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0.75 mol NO </a:t>
            </a:r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flipH="1">
            <a:off x="3071813" y="342900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82" name="Line 62"/>
          <p:cNvSpPr>
            <a:spLocks noChangeShapeType="1"/>
          </p:cNvSpPr>
          <p:nvPr/>
        </p:nvSpPr>
        <p:spPr bwMode="auto">
          <a:xfrm flipH="1">
            <a:off x="5232400" y="3860800"/>
            <a:ext cx="1295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83" name="Group 63"/>
          <p:cNvGrpSpPr>
            <a:grpSpLocks/>
          </p:cNvGrpSpPr>
          <p:nvPr/>
        </p:nvGrpSpPr>
        <p:grpSpPr bwMode="auto">
          <a:xfrm>
            <a:off x="9120188" y="3213100"/>
            <a:ext cx="1447800" cy="1066800"/>
            <a:chOff x="4464" y="1296"/>
            <a:chExt cx="1200" cy="672"/>
          </a:xfrm>
        </p:grpSpPr>
        <p:sp>
          <p:nvSpPr>
            <p:cNvPr id="92205" name="Rectangle 64"/>
            <p:cNvSpPr>
              <a:spLocks noChangeArrowheads="1"/>
            </p:cNvSpPr>
            <p:nvPr/>
          </p:nvSpPr>
          <p:spPr bwMode="auto">
            <a:xfrm>
              <a:off x="4704" y="1296"/>
              <a:ext cx="96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3200">
                  <a:solidFill>
                    <a:srgbClr val="FF0000"/>
                  </a:solidFill>
                </a:rPr>
                <a:t>13 g NH</a:t>
              </a:r>
              <a:r>
                <a:rPr lang="en-US" altLang="en-US" sz="32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206" name="Rectangle 65"/>
            <p:cNvSpPr>
              <a:spLocks noChangeArrowheads="1"/>
            </p:cNvSpPr>
            <p:nvPr/>
          </p:nvSpPr>
          <p:spPr bwMode="auto">
            <a:xfrm>
              <a:off x="446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grpSp>
        <p:nvGrpSpPr>
          <p:cNvPr id="56386" name="Group 66"/>
          <p:cNvGrpSpPr>
            <a:grpSpLocks/>
          </p:cNvGrpSpPr>
          <p:nvPr/>
        </p:nvGrpSpPr>
        <p:grpSpPr bwMode="auto">
          <a:xfrm>
            <a:off x="6629400" y="3200400"/>
            <a:ext cx="2590800" cy="1143000"/>
            <a:chOff x="3024" y="1296"/>
            <a:chExt cx="1584" cy="720"/>
          </a:xfrm>
        </p:grpSpPr>
        <p:sp>
          <p:nvSpPr>
            <p:cNvPr id="92201" name="Rectangle 67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17.04 g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  <a:endParaRPr lang="en-US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92202" name="Rectangle 68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203" name="Line 69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4" name="Rectangle 70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391" name="Line 71"/>
          <p:cNvSpPr>
            <a:spLocks noChangeShapeType="1"/>
          </p:cNvSpPr>
          <p:nvPr/>
        </p:nvSpPr>
        <p:spPr bwMode="auto">
          <a:xfrm flipH="1">
            <a:off x="7608888" y="3860800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 flipH="1">
            <a:off x="5159375" y="3284538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6096000" y="5105400"/>
            <a:ext cx="2590800" cy="1143000"/>
            <a:chOff x="3024" y="1296"/>
            <a:chExt cx="1584" cy="720"/>
          </a:xfrm>
        </p:grpSpPr>
        <p:sp>
          <p:nvSpPr>
            <p:cNvPr id="92197" name="Rectangle 74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NO </a:t>
              </a:r>
            </a:p>
          </p:txBody>
        </p:sp>
        <p:sp>
          <p:nvSpPr>
            <p:cNvPr id="92198" name="Rectangle 75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4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199" name="Line 76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Rectangle 77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1847850" y="5229225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47 g NH</a:t>
            </a:r>
            <a:r>
              <a:rPr lang="en-US" altLang="en-US" sz="2800" b="1" baseline="-25000">
                <a:solidFill>
                  <a:srgbClr val="FF0000"/>
                </a:solidFill>
              </a:rPr>
              <a:t>3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400" name="Line 80"/>
          <p:cNvSpPr>
            <a:spLocks noChangeShapeType="1"/>
          </p:cNvSpPr>
          <p:nvPr/>
        </p:nvSpPr>
        <p:spPr bwMode="auto">
          <a:xfrm flipH="1">
            <a:off x="2855913" y="5373688"/>
            <a:ext cx="838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01" name="Line 81"/>
          <p:cNvSpPr>
            <a:spLocks noChangeShapeType="1"/>
          </p:cNvSpPr>
          <p:nvPr/>
        </p:nvSpPr>
        <p:spPr bwMode="auto">
          <a:xfrm flipH="1">
            <a:off x="6991350" y="5762625"/>
            <a:ext cx="1295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7543800" y="6324600"/>
            <a:ext cx="3124200" cy="533400"/>
            <a:chOff x="4080" y="2640"/>
            <a:chExt cx="1392" cy="336"/>
          </a:xfrm>
        </p:grpSpPr>
        <p:sp>
          <p:nvSpPr>
            <p:cNvPr id="92195" name="Rectangle 83"/>
            <p:cNvSpPr>
              <a:spLocks noChangeArrowheads="1"/>
            </p:cNvSpPr>
            <p:nvPr/>
          </p:nvSpPr>
          <p:spPr bwMode="auto">
            <a:xfrm>
              <a:off x="4358" y="2640"/>
              <a:ext cx="111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3200">
                  <a:solidFill>
                    <a:srgbClr val="FF0000"/>
                  </a:solidFill>
                </a:rPr>
                <a:t>83 g NO</a:t>
              </a:r>
            </a:p>
          </p:txBody>
        </p:sp>
        <p:sp>
          <p:nvSpPr>
            <p:cNvPr id="92196" name="Rectangle 84"/>
            <p:cNvSpPr>
              <a:spLocks noChangeArrowheads="1"/>
            </p:cNvSpPr>
            <p:nvPr/>
          </p:nvSpPr>
          <p:spPr bwMode="auto">
            <a:xfrm>
              <a:off x="4080" y="2640"/>
              <a:ext cx="2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= </a:t>
              </a:r>
            </a:p>
          </p:txBody>
        </p:sp>
      </p:grpSp>
      <p:grpSp>
        <p:nvGrpSpPr>
          <p:cNvPr id="56405" name="Group 85"/>
          <p:cNvGrpSpPr>
            <a:grpSpLocks/>
          </p:cNvGrpSpPr>
          <p:nvPr/>
        </p:nvGrpSpPr>
        <p:grpSpPr bwMode="auto">
          <a:xfrm>
            <a:off x="8256588" y="5157788"/>
            <a:ext cx="2590800" cy="1143000"/>
            <a:chOff x="3024" y="1296"/>
            <a:chExt cx="1584" cy="720"/>
          </a:xfrm>
        </p:grpSpPr>
        <p:sp>
          <p:nvSpPr>
            <p:cNvPr id="92191" name="Rectangle 86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30.01 g NO </a:t>
              </a:r>
            </a:p>
          </p:txBody>
        </p:sp>
        <p:sp>
          <p:nvSpPr>
            <p:cNvPr id="92192" name="Rectangle 87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NO</a:t>
              </a:r>
            </a:p>
          </p:txBody>
        </p:sp>
        <p:sp>
          <p:nvSpPr>
            <p:cNvPr id="92193" name="Line 88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4" name="Rectangle 89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9120188" y="5805488"/>
            <a:ext cx="10668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1" name="Line 91"/>
          <p:cNvSpPr>
            <a:spLocks noChangeShapeType="1"/>
          </p:cNvSpPr>
          <p:nvPr/>
        </p:nvSpPr>
        <p:spPr bwMode="auto">
          <a:xfrm flipH="1">
            <a:off x="6919913" y="5229225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3863975" y="5084763"/>
            <a:ext cx="2590800" cy="1143000"/>
            <a:chOff x="3024" y="1296"/>
            <a:chExt cx="1584" cy="720"/>
          </a:xfrm>
        </p:grpSpPr>
        <p:sp>
          <p:nvSpPr>
            <p:cNvPr id="92187" name="Rectangle 93"/>
            <p:cNvSpPr>
              <a:spLocks noChangeArrowheads="1"/>
            </p:cNvSpPr>
            <p:nvPr/>
          </p:nvSpPr>
          <p:spPr bwMode="auto">
            <a:xfrm>
              <a:off x="3120" y="12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1 mol NH</a:t>
              </a:r>
              <a:r>
                <a:rPr lang="en-US" altLang="en-US" sz="2800" b="1" baseline="-25000">
                  <a:solidFill>
                    <a:srgbClr val="FF0000"/>
                  </a:solidFill>
                </a:rPr>
                <a:t>3</a:t>
              </a:r>
              <a:r>
                <a:rPr lang="en-US" altLang="en-US" sz="280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2188" name="Rectangle 94"/>
            <p:cNvSpPr>
              <a:spLocks noChangeArrowheads="1"/>
            </p:cNvSpPr>
            <p:nvPr/>
          </p:nvSpPr>
          <p:spPr bwMode="auto">
            <a:xfrm>
              <a:off x="3264" y="1632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600">
                  <a:solidFill>
                    <a:srgbClr val="FF0000"/>
                  </a:solidFill>
                </a:rPr>
                <a:t>17.04</a:t>
              </a:r>
              <a:r>
                <a:rPr lang="en-US" altLang="en-US" sz="900">
                  <a:solidFill>
                    <a:srgbClr val="FF0000"/>
                  </a:solidFill>
                </a:rPr>
                <a:t> </a:t>
              </a:r>
              <a:r>
                <a:rPr lang="en-US" altLang="en-US" sz="2600">
                  <a:solidFill>
                    <a:srgbClr val="FF0000"/>
                  </a:solidFill>
                </a:rPr>
                <a:t>g</a:t>
              </a:r>
              <a:r>
                <a:rPr lang="en-US" altLang="en-US" sz="900">
                  <a:solidFill>
                    <a:srgbClr val="FF0000"/>
                  </a:solidFill>
                </a:rPr>
                <a:t> </a:t>
              </a:r>
              <a:r>
                <a:rPr lang="en-US" altLang="en-US" sz="2600">
                  <a:solidFill>
                    <a:srgbClr val="FF0000"/>
                  </a:solidFill>
                </a:rPr>
                <a:t>NH</a:t>
              </a:r>
              <a:r>
                <a:rPr lang="en-US" altLang="en-US" sz="2600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189" name="Line 95"/>
            <p:cNvSpPr>
              <a:spLocks noChangeShapeType="1"/>
            </p:cNvSpPr>
            <p:nvPr/>
          </p:nvSpPr>
          <p:spPr bwMode="auto">
            <a:xfrm>
              <a:off x="3264" y="1632"/>
              <a:ext cx="110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Rectangle 96"/>
            <p:cNvSpPr>
              <a:spLocks noChangeArrowheads="1"/>
            </p:cNvSpPr>
            <p:nvPr/>
          </p:nvSpPr>
          <p:spPr bwMode="auto">
            <a:xfrm>
              <a:off x="3024" y="1440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spcBef>
                  <a:spcPct val="20000"/>
                </a:spcBef>
                <a:buClr>
                  <a:srgbClr val="B2B2B2"/>
                </a:buClr>
                <a:buSzPct val="90000"/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x </a:t>
              </a:r>
            </a:p>
          </p:txBody>
        </p:sp>
      </p:grpSp>
      <p:sp>
        <p:nvSpPr>
          <p:cNvPr id="56417" name="Line 97"/>
          <p:cNvSpPr>
            <a:spLocks noChangeShapeType="1"/>
          </p:cNvSpPr>
          <p:nvPr/>
        </p:nvSpPr>
        <p:spPr bwMode="auto">
          <a:xfrm flipH="1">
            <a:off x="5159375" y="5734050"/>
            <a:ext cx="914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8" name="Line 98"/>
          <p:cNvSpPr>
            <a:spLocks noChangeShapeType="1"/>
          </p:cNvSpPr>
          <p:nvPr/>
        </p:nvSpPr>
        <p:spPr bwMode="auto">
          <a:xfrm flipH="1">
            <a:off x="4645025" y="5200650"/>
            <a:ext cx="1219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8" grpId="0" autoUpdateAnimBg="0"/>
      <p:bldP spid="56369" grpId="0" animBg="1"/>
      <p:bldP spid="56370" grpId="0" animBg="1"/>
      <p:bldP spid="56380" grpId="0" autoUpdateAnimBg="0"/>
      <p:bldP spid="56381" grpId="0" animBg="1"/>
      <p:bldP spid="56382" grpId="0" animBg="1"/>
      <p:bldP spid="56391" grpId="0" animBg="1"/>
      <p:bldP spid="56392" grpId="0" animBg="1"/>
      <p:bldP spid="56399" grpId="0" autoUpdateAnimBg="0"/>
      <p:bldP spid="56400" grpId="0" animBg="1"/>
      <p:bldP spid="56401" grpId="0" animBg="1"/>
      <p:bldP spid="56410" grpId="0" animBg="1"/>
      <p:bldP spid="56411" grpId="0" animBg="1"/>
      <p:bldP spid="56417" grpId="0" animBg="1"/>
      <p:bldP spid="56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Molar Mass of Compounds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219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molar mass (MM) of a compound is determined the same way, except now you add up all the atomic masses for the molecule (or compound)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Ex. Molar mass of CaCl</a:t>
            </a:r>
            <a:r>
              <a:rPr lang="en-US" baseline="-25000" smtClean="0"/>
              <a:t>2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Avg. Atomic mass of Calcium = 40.08g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Avg. Atomic mass of Chlorine = 35.45g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Molar Mass of calcium chloride = </a:t>
            </a:r>
            <a:br>
              <a:rPr lang="en-US" smtClean="0"/>
            </a:br>
            <a:r>
              <a:rPr lang="en-US" smtClean="0"/>
              <a:t>40.08 g/mol Ca + (2 X 35.45) g/mol Cl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110.98 g/mol CaCl</a:t>
            </a:r>
            <a:r>
              <a:rPr lang="en-US" baseline="-25000" smtClean="0">
                <a:sym typeface="Wingdings" pitchFamily="2" charset="2"/>
              </a:rPr>
              <a:t>2</a:t>
            </a:r>
            <a:endParaRPr lang="en-US" smtClean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652000" y="3276600"/>
            <a:ext cx="1117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20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 u="sng"/>
              <a:t>C</a:t>
            </a:r>
            <a:r>
              <a:rPr lang="en-US" b="1">
                <a:hlinkClick r:id="rId2"/>
              </a:rPr>
              <a:t>a</a:t>
            </a:r>
            <a:r>
              <a:rPr lang="en-US"/>
              <a:t>  </a:t>
            </a:r>
            <a:br>
              <a:rPr lang="en-US"/>
            </a:br>
            <a:r>
              <a:rPr lang="en-US"/>
              <a:t>40.08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9652000" y="3200400"/>
            <a:ext cx="1016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0871200" y="3657600"/>
            <a:ext cx="1016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0769600" y="3886200"/>
            <a:ext cx="111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17</a:t>
            </a:r>
            <a:br>
              <a:rPr lang="en-US"/>
            </a:br>
            <a:r>
              <a:rPr lang="en-US" b="1">
                <a:hlinkClick r:id="rId3"/>
              </a:rPr>
              <a:t>Cl</a:t>
            </a:r>
            <a:r>
              <a:rPr lang="en-US"/>
              <a:t> 35.45 </a:t>
            </a:r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H="1">
            <a:off x="9347200" y="4572000"/>
            <a:ext cx="1625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9245600" y="4114800"/>
            <a:ext cx="508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5" grpId="0" animBg="1"/>
      <p:bldP spid="133126" grpId="0" animBg="1"/>
      <p:bldP spid="133127" grpId="0"/>
      <p:bldP spid="133128" grpId="0" animBg="1"/>
      <p:bldP spid="1331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AECB6-8E6A-4CF5-9206-6102DB8EFE23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Limiting Reactant Concept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143000"/>
            <a:ext cx="8775700" cy="53990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Say you’re making grilled cheese sandwiches.  You need 1 slice of cheese and 2 slices of bread to make one sandwich.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1 Cheese + 2 Bread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1 Sandwich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If you have 5 slices of cheese and 8 slices of bread, how many sandwiches can you make?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You have enough bread for 4 sandwiches and enough cheese for 5 sandwiches.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You can only make 4 sandwiches; you will run out of bread before you use all the cheese.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Limiting Reactant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214438"/>
            <a:ext cx="8775700" cy="49117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Since you run out of bread first, bread is the ingredient that limits how many sandwiches you can make.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In a chemical reaction, the </a:t>
            </a:r>
            <a:r>
              <a:rPr lang="en-US" altLang="en-US" b="1" i="1" u="sng" smtClean="0">
                <a:latin typeface="Times New Roman" pitchFamily="18" charset="0"/>
              </a:rPr>
              <a:t>limiting reactant</a:t>
            </a:r>
            <a:r>
              <a:rPr lang="en-US" altLang="en-US" smtClean="0">
                <a:latin typeface="Times New Roman" pitchFamily="18" charset="0"/>
              </a:rPr>
              <a:t> is the reactant that controls the amount of products you can make.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A limiting reactant is used up before the other reactants.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other reactants are present in excess.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Limiting Reactants</a:t>
            </a:r>
          </a:p>
        </p:txBody>
      </p:sp>
      <p:sp>
        <p:nvSpPr>
          <p:cNvPr id="952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all of one substance (reactant) is used up, no more product can be formed, even if more of the other reactant is available.</a:t>
            </a:r>
          </a:p>
          <a:p>
            <a:endParaRPr lang="en-US" smtClean="0"/>
          </a:p>
          <a:p>
            <a:r>
              <a:rPr lang="en-US" smtClean="0"/>
              <a:t>The substance that is used up first in the reaction is the </a:t>
            </a:r>
            <a:r>
              <a:rPr lang="en-US" b="1" u="sng" smtClean="0"/>
              <a:t>limiting reactant.</a:t>
            </a:r>
          </a:p>
          <a:p>
            <a:r>
              <a:rPr lang="en-US" smtClean="0"/>
              <a:t>It limits the amount of the other reactant that can combine and the amount of products formed in a chemical reaction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accent2"/>
                </a:solidFill>
              </a:rPr>
              <a:t>Excess Reactant</a:t>
            </a:r>
            <a:r>
              <a:rPr lang="en-US" smtClean="0"/>
              <a:t>: the substance that is not used up completely in a reaction.</a:t>
            </a:r>
          </a:p>
          <a:p>
            <a:endParaRPr lang="en-US" smtClean="0"/>
          </a:p>
          <a:p>
            <a:r>
              <a:rPr lang="en-US" smtClean="0"/>
              <a:t>Wen you are told that one reactant is in excess, you do not have to be concerned with its quantity.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the amount of each of 2 reactants, A &amp; B .  How can you decide which is the limiting reactant</a:t>
            </a:r>
          </a:p>
          <a:p>
            <a:endParaRPr lang="en-US" smtClean="0"/>
          </a:p>
          <a:p>
            <a:r>
              <a:rPr lang="en-US" smtClean="0"/>
              <a:t>You must discover which of the reactants requires mre of the other than is available.</a:t>
            </a:r>
          </a:p>
          <a:p>
            <a:r>
              <a:rPr lang="en-US" smtClean="0"/>
              <a:t>This requires doing a </a:t>
            </a:r>
            <a:r>
              <a:rPr lang="en-US" b="1" smtClean="0">
                <a:solidFill>
                  <a:schemeClr val="accent2"/>
                </a:solidFill>
              </a:rPr>
              <a:t>Mole-Mole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following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chose 1 of the 2 reactants ( say A)</a:t>
            </a:r>
          </a:p>
          <a:p>
            <a:r>
              <a:rPr lang="en-US" smtClean="0"/>
              <a:t>Calculate the amount in moles of the other reactant (B) required by (A)</a:t>
            </a:r>
          </a:p>
          <a:p>
            <a:r>
              <a:rPr lang="en-US" smtClean="0"/>
              <a:t>Compare the calculated amount with the amount of (B) actually available</a:t>
            </a:r>
          </a:p>
          <a:p>
            <a:r>
              <a:rPr lang="en-US" smtClean="0"/>
              <a:t>If more is required of (B) than is available, (B) is the limiting reactant.</a:t>
            </a:r>
          </a:p>
          <a:p>
            <a:r>
              <a:rPr lang="en-US" smtClean="0"/>
              <a:t>If less is required, than (A) is the limiting reactant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198438"/>
            <a:ext cx="8848725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Determining the Limiting Reactant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25600"/>
            <a:ext cx="8775700" cy="4500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If you heat 2.50 mol of Fe and 3.00 mol of S, how many moles of FeS are formed?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Fe(s) + S(s)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FeS(s)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According to the balanced equation, 1 mol of Fe reacts with 1 mol of S to give 1 mol of FeS.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So 2.50 mol of Fe will react with 2.50 mol of S to produce 2.50 mol of FeS.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Therefore, iron is the limiting reactant and sulfur is the excess reactant.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3941763" y="24669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338" y="198438"/>
            <a:ext cx="8836025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Determining the Limiting Reactant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9738" y="1528763"/>
            <a:ext cx="8775700" cy="2705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If you start with 3.00 mol of  sulfur and 2.50 mol of sulfur reacts to produce FeS, you have 0.50 mol of excess sulfur (3.00 mol – 2.50 mol).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table below summarizes the amounts of each substance before and after the reaction.</a:t>
            </a:r>
          </a:p>
        </p:txBody>
      </p:sp>
      <p:pic>
        <p:nvPicPr>
          <p:cNvPr id="30724" name="Picture 4" descr="fg10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1432"/>
          <a:stretch>
            <a:fillRect/>
          </a:stretch>
        </p:blipFill>
        <p:spPr>
          <a:xfrm>
            <a:off x="1725613" y="4127500"/>
            <a:ext cx="8759825" cy="1668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00213" y="149225"/>
            <a:ext cx="8791575" cy="793750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 Limiting Reactant 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0213" y="1055688"/>
            <a:ext cx="8775700" cy="54610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smtClean="0">
                <a:latin typeface="Times New Roman" pitchFamily="18" charset="0"/>
              </a:rPr>
              <a:t>There are three steps to a limiting reactant problem:</a:t>
            </a:r>
          </a:p>
          <a:p>
            <a:pPr marL="533400" indent="-533400">
              <a:lnSpc>
                <a:spcPct val="95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en-US" smtClean="0">
                <a:latin typeface="Times New Roman" pitchFamily="18" charset="0"/>
              </a:rPr>
              <a:t>Calculate the mass of product that can be produced from the first reactant.</a:t>
            </a:r>
          </a:p>
          <a:p>
            <a:pPr marL="533400" indent="-533400" algn="ctr">
              <a:lnSpc>
                <a:spcPct val="9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sz="2400" smtClean="0">
                <a:latin typeface="Times New Roman" pitchFamily="18" charset="0"/>
              </a:rPr>
              <a:t>mass reactant #1 </a:t>
            </a:r>
            <a:r>
              <a:rPr lang="en-US" altLang="en-US" sz="2400" smtClean="0">
                <a:latin typeface="Times New Roman" pitchFamily="18" charset="0"/>
                <a:sym typeface="Symbol" pitchFamily="18" charset="2"/>
              </a:rPr>
              <a:t> mol reactant #1  mol product  mass product</a:t>
            </a:r>
            <a:endParaRPr lang="en-US" altLang="en-US" sz="2400" smtClean="0">
              <a:latin typeface="Times New Roman" pitchFamily="18" charset="0"/>
            </a:endParaRPr>
          </a:p>
          <a:p>
            <a:pPr marL="533400" indent="-533400">
              <a:lnSpc>
                <a:spcPct val="95000"/>
              </a:lnSpc>
              <a:spcBef>
                <a:spcPct val="35000"/>
              </a:spcBef>
              <a:buFontTx/>
              <a:buAutoNum type="arabicPeriod" startAt="2"/>
            </a:pPr>
            <a:r>
              <a:rPr lang="en-US" altLang="en-US" smtClean="0">
                <a:latin typeface="Times New Roman" pitchFamily="18" charset="0"/>
              </a:rPr>
              <a:t>Calculate the mass of product that can be produced from the second reactant.</a:t>
            </a:r>
          </a:p>
          <a:p>
            <a:pPr marL="533400" indent="-533400">
              <a:lnSpc>
                <a:spcPct val="9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sz="2400" smtClean="0">
                <a:latin typeface="Times New Roman" pitchFamily="18" charset="0"/>
              </a:rPr>
              <a:t>mass reactant #2 </a:t>
            </a:r>
            <a:r>
              <a:rPr lang="en-US" altLang="en-US" sz="2400" smtClean="0">
                <a:latin typeface="Times New Roman" pitchFamily="18" charset="0"/>
                <a:sym typeface="Symbol" pitchFamily="18" charset="2"/>
              </a:rPr>
              <a:t> mol reactant #2  mol product  mass product</a:t>
            </a:r>
            <a:endParaRPr lang="en-US" altLang="en-US" smtClean="0">
              <a:latin typeface="Times New Roman" pitchFamily="18" charset="0"/>
            </a:endParaRPr>
          </a:p>
          <a:p>
            <a:pPr marL="533400" indent="-533400">
              <a:lnSpc>
                <a:spcPct val="95000"/>
              </a:lnSpc>
              <a:spcBef>
                <a:spcPct val="35000"/>
              </a:spcBef>
              <a:buFontTx/>
              <a:buAutoNum type="arabicPeriod" startAt="3"/>
            </a:pPr>
            <a:r>
              <a:rPr lang="en-US" altLang="en-US" smtClean="0">
                <a:latin typeface="Times New Roman" pitchFamily="18" charset="0"/>
              </a:rPr>
              <a:t>The limiting reactant is the reactant that produces the </a:t>
            </a:r>
            <a:r>
              <a:rPr lang="en-US" altLang="en-US" b="1" u="sng" smtClean="0">
                <a:latin typeface="Times New Roman" pitchFamily="18" charset="0"/>
              </a:rPr>
              <a:t>least</a:t>
            </a:r>
            <a:r>
              <a:rPr lang="en-US" altLang="en-US" smtClean="0">
                <a:latin typeface="Times New Roman" pitchFamily="18" charset="0"/>
              </a:rPr>
              <a:t> amount of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 Limiting Reactant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60513"/>
            <a:ext cx="8775700" cy="2006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How much molten iron is formed from the reaction of 25.0 g FeO and 25.0 g Al?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3 FeO(l) + 2 Al(l)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3 Fe(l) + Al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O</a:t>
            </a:r>
            <a:r>
              <a:rPr lang="en-US" altLang="en-US" baseline="-25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(s)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First, lets convert g FeO to g Fe: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We can produce 19.4 g Fe if FeO is limiting.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947863" y="3703638"/>
            <a:ext cx="8301037" cy="1668462"/>
            <a:chOff x="267" y="2333"/>
            <a:chExt cx="5229" cy="1051"/>
          </a:xfrm>
        </p:grpSpPr>
        <p:sp>
          <p:nvSpPr>
            <p:cNvPr id="102404" name="Text Box 5"/>
            <p:cNvSpPr txBox="1">
              <a:spLocks noChangeArrowheads="1"/>
            </p:cNvSpPr>
            <p:nvPr/>
          </p:nvSpPr>
          <p:spPr bwMode="auto">
            <a:xfrm>
              <a:off x="267" y="2511"/>
              <a:ext cx="13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25.0 g FeO ×</a:t>
              </a:r>
            </a:p>
          </p:txBody>
        </p:sp>
        <p:grpSp>
          <p:nvGrpSpPr>
            <p:cNvPr id="102405" name="Group 6"/>
            <p:cNvGrpSpPr>
              <a:grpSpLocks/>
            </p:cNvGrpSpPr>
            <p:nvPr/>
          </p:nvGrpSpPr>
          <p:grpSpPr bwMode="auto">
            <a:xfrm>
              <a:off x="2981" y="2347"/>
              <a:ext cx="1122" cy="654"/>
              <a:chOff x="3018" y="1938"/>
              <a:chExt cx="1122" cy="654"/>
            </a:xfrm>
          </p:grpSpPr>
          <p:sp>
            <p:nvSpPr>
              <p:cNvPr id="102423" name="Text Box 7"/>
              <p:cNvSpPr txBox="1">
                <a:spLocks noChangeArrowheads="1"/>
              </p:cNvSpPr>
              <p:nvPr/>
            </p:nvSpPr>
            <p:spPr bwMode="auto">
              <a:xfrm>
                <a:off x="3059" y="193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3 mol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24" name="Text Box 8"/>
              <p:cNvSpPr txBox="1">
                <a:spLocks noChangeArrowheads="1"/>
              </p:cNvSpPr>
              <p:nvPr/>
            </p:nvSpPr>
            <p:spPr bwMode="auto">
              <a:xfrm>
                <a:off x="3066" y="2265"/>
                <a:ext cx="107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3 mol FeO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25" name="Line 9"/>
              <p:cNvSpPr>
                <a:spLocks noChangeShapeType="1"/>
              </p:cNvSpPr>
              <p:nvPr/>
            </p:nvSpPr>
            <p:spPr bwMode="auto">
              <a:xfrm>
                <a:off x="3018" y="2279"/>
                <a:ext cx="100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06" name="Group 10"/>
            <p:cNvGrpSpPr>
              <a:grpSpLocks/>
            </p:cNvGrpSpPr>
            <p:nvPr/>
          </p:nvGrpSpPr>
          <p:grpSpPr bwMode="auto">
            <a:xfrm>
              <a:off x="1553" y="2347"/>
              <a:ext cx="1230" cy="654"/>
              <a:chOff x="1568" y="2347"/>
              <a:chExt cx="1230" cy="654"/>
            </a:xfrm>
          </p:grpSpPr>
          <p:sp>
            <p:nvSpPr>
              <p:cNvPr id="102420" name="Text Box 11"/>
              <p:cNvSpPr txBox="1">
                <a:spLocks noChangeArrowheads="1"/>
              </p:cNvSpPr>
              <p:nvPr/>
            </p:nvSpPr>
            <p:spPr bwMode="auto">
              <a:xfrm>
                <a:off x="1646" y="2347"/>
                <a:ext cx="107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FeO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21" name="Text Box 12"/>
              <p:cNvSpPr txBox="1">
                <a:spLocks noChangeArrowheads="1"/>
              </p:cNvSpPr>
              <p:nvPr/>
            </p:nvSpPr>
            <p:spPr bwMode="auto">
              <a:xfrm>
                <a:off x="1568" y="2674"/>
                <a:ext cx="123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71.85 g FeO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22" name="Line 13"/>
              <p:cNvSpPr>
                <a:spLocks noChangeShapeType="1"/>
              </p:cNvSpPr>
              <p:nvPr/>
            </p:nvSpPr>
            <p:spPr bwMode="auto">
              <a:xfrm flipV="1">
                <a:off x="1685" y="2684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07" name="Text Box 14"/>
            <p:cNvSpPr txBox="1">
              <a:spLocks noChangeArrowheads="1"/>
            </p:cNvSpPr>
            <p:nvPr/>
          </p:nvSpPr>
          <p:spPr bwMode="auto">
            <a:xfrm>
              <a:off x="2688" y="2511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grpSp>
          <p:nvGrpSpPr>
            <p:cNvPr id="102408" name="Group 15"/>
            <p:cNvGrpSpPr>
              <a:grpSpLocks/>
            </p:cNvGrpSpPr>
            <p:nvPr/>
          </p:nvGrpSpPr>
          <p:grpSpPr bwMode="auto">
            <a:xfrm>
              <a:off x="4343" y="2333"/>
              <a:ext cx="1068" cy="684"/>
              <a:chOff x="4343" y="2333"/>
              <a:chExt cx="1068" cy="684"/>
            </a:xfrm>
          </p:grpSpPr>
          <p:sp>
            <p:nvSpPr>
              <p:cNvPr id="102417" name="Text Box 16"/>
              <p:cNvSpPr txBox="1">
                <a:spLocks noChangeArrowheads="1"/>
              </p:cNvSpPr>
              <p:nvPr/>
            </p:nvSpPr>
            <p:spPr bwMode="auto">
              <a:xfrm>
                <a:off x="4421" y="2690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18" name="Text Box 17"/>
              <p:cNvSpPr txBox="1">
                <a:spLocks noChangeArrowheads="1"/>
              </p:cNvSpPr>
              <p:nvPr/>
            </p:nvSpPr>
            <p:spPr bwMode="auto">
              <a:xfrm>
                <a:off x="4343" y="2333"/>
                <a:ext cx="106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55.85 g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2419" name="Line 18"/>
              <p:cNvSpPr>
                <a:spLocks noChangeShapeType="1"/>
              </p:cNvSpPr>
              <p:nvPr/>
            </p:nvSpPr>
            <p:spPr bwMode="auto">
              <a:xfrm>
                <a:off x="4363" y="2688"/>
                <a:ext cx="102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09" name="Text Box 19"/>
            <p:cNvSpPr txBox="1">
              <a:spLocks noChangeArrowheads="1"/>
            </p:cNvSpPr>
            <p:nvPr/>
          </p:nvSpPr>
          <p:spPr bwMode="auto">
            <a:xfrm>
              <a:off x="4041" y="2511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sp>
          <p:nvSpPr>
            <p:cNvPr id="102410" name="Line 20"/>
            <p:cNvSpPr>
              <a:spLocks noChangeShapeType="1"/>
            </p:cNvSpPr>
            <p:nvPr/>
          </p:nvSpPr>
          <p:spPr bwMode="auto">
            <a:xfrm flipV="1">
              <a:off x="768" y="2603"/>
              <a:ext cx="568" cy="16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Line 21"/>
            <p:cNvSpPr>
              <a:spLocks noChangeShapeType="1"/>
            </p:cNvSpPr>
            <p:nvPr/>
          </p:nvSpPr>
          <p:spPr bwMode="auto">
            <a:xfrm flipV="1">
              <a:off x="1842" y="2521"/>
              <a:ext cx="799" cy="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22"/>
            <p:cNvSpPr>
              <a:spLocks noChangeShapeType="1"/>
            </p:cNvSpPr>
            <p:nvPr/>
          </p:nvSpPr>
          <p:spPr bwMode="auto">
            <a:xfrm>
              <a:off x="3236" y="2452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Line 23"/>
            <p:cNvSpPr>
              <a:spLocks noChangeShapeType="1"/>
            </p:cNvSpPr>
            <p:nvPr/>
          </p:nvSpPr>
          <p:spPr bwMode="auto">
            <a:xfrm>
              <a:off x="4607" y="2788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Line 24"/>
            <p:cNvSpPr>
              <a:spLocks noChangeShapeType="1"/>
            </p:cNvSpPr>
            <p:nvPr/>
          </p:nvSpPr>
          <p:spPr bwMode="auto">
            <a:xfrm flipV="1">
              <a:off x="2154" y="2768"/>
              <a:ext cx="568" cy="16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Line 25"/>
            <p:cNvSpPr>
              <a:spLocks noChangeShapeType="1"/>
            </p:cNvSpPr>
            <p:nvPr/>
          </p:nvSpPr>
          <p:spPr bwMode="auto">
            <a:xfrm flipV="1">
              <a:off x="3258" y="2863"/>
              <a:ext cx="799" cy="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Text Box 26"/>
            <p:cNvSpPr txBox="1">
              <a:spLocks noChangeArrowheads="1"/>
            </p:cNvSpPr>
            <p:nvPr/>
          </p:nvSpPr>
          <p:spPr bwMode="auto">
            <a:xfrm>
              <a:off x="4358" y="3057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= 19.4 g Fe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77813"/>
            <a:ext cx="4700588" cy="1143000"/>
          </a:xfrm>
        </p:spPr>
        <p:txBody>
          <a:bodyPr/>
          <a:lstStyle/>
          <a:p>
            <a:r>
              <a:rPr lang="en-US" smtClean="0"/>
              <a:t>Practice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905000"/>
            <a:ext cx="7823200" cy="4953000"/>
          </a:xfrm>
        </p:spPr>
        <p:txBody>
          <a:bodyPr/>
          <a:lstStyle/>
          <a:p>
            <a:r>
              <a:rPr lang="en-US" sz="2400" smtClean="0"/>
              <a:t>Calculate the Molar Mass of calcium phosphate</a:t>
            </a:r>
          </a:p>
          <a:p>
            <a:pPr lvl="1"/>
            <a:r>
              <a:rPr lang="en-US" sz="2200" smtClean="0"/>
              <a:t>Formula = </a:t>
            </a:r>
          </a:p>
          <a:p>
            <a:pPr lvl="1"/>
            <a:r>
              <a:rPr lang="en-US" sz="2200" smtClean="0"/>
              <a:t>Masses elements:</a:t>
            </a:r>
          </a:p>
          <a:p>
            <a:pPr lvl="1">
              <a:buFont typeface="Wingdings" pitchFamily="2" charset="2"/>
              <a:buNone/>
            </a:pPr>
            <a:endParaRPr lang="en-US" sz="2200" smtClean="0"/>
          </a:p>
          <a:p>
            <a:pPr lvl="1"/>
            <a:r>
              <a:rPr lang="en-US" sz="2200" smtClean="0"/>
              <a:t>Molar Mass = 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064000" y="2819400"/>
            <a:ext cx="477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Ca</a:t>
            </a:r>
            <a:r>
              <a:rPr lang="en-US" sz="2800" baseline="-25000"/>
              <a:t>3</a:t>
            </a:r>
            <a:r>
              <a:rPr lang="en-US" sz="2800"/>
              <a:t>(PO</a:t>
            </a:r>
            <a:r>
              <a:rPr lang="en-US" sz="2800" baseline="-25000"/>
              <a:t>4</a:t>
            </a:r>
            <a:r>
              <a:rPr lang="en-US" sz="2800"/>
              <a:t>)</a:t>
            </a:r>
            <a:r>
              <a:rPr lang="en-US" sz="2800" baseline="-25000"/>
              <a:t>2</a:t>
            </a:r>
            <a:endParaRPr lang="en-US" sz="2800"/>
          </a:p>
        </p:txBody>
      </p:sp>
      <p:pic>
        <p:nvPicPr>
          <p:cNvPr id="135173" name="Picture 5" descr="calciumphosphate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15200" y="3200400"/>
            <a:ext cx="4876800" cy="3657600"/>
          </a:xfrm>
        </p:spPr>
      </p:pic>
      <p:pic>
        <p:nvPicPr>
          <p:cNvPr id="1351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oohoo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0" y="6858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9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 Problem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49400"/>
            <a:ext cx="8763000" cy="4516438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3 FeO(l) + 2 Al(l)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3 Fe(l) + Al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O</a:t>
            </a:r>
            <a:r>
              <a:rPr lang="en-US" altLang="en-US" baseline="-25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(s)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Second, lets convert g Al to g Fe: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We can produce 77.6 g Fe if Al is limiting.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117725" y="2690813"/>
            <a:ext cx="8167688" cy="1668462"/>
            <a:chOff x="374" y="1695"/>
            <a:chExt cx="5145" cy="1051"/>
          </a:xfrm>
        </p:grpSpPr>
        <p:sp>
          <p:nvSpPr>
            <p:cNvPr id="103428" name="Text Box 5"/>
            <p:cNvSpPr txBox="1">
              <a:spLocks noChangeArrowheads="1"/>
            </p:cNvSpPr>
            <p:nvPr/>
          </p:nvSpPr>
          <p:spPr bwMode="auto">
            <a:xfrm>
              <a:off x="374" y="1865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25.0 g Al ×</a:t>
              </a:r>
            </a:p>
          </p:txBody>
        </p:sp>
        <p:grpSp>
          <p:nvGrpSpPr>
            <p:cNvPr id="103429" name="Group 6"/>
            <p:cNvGrpSpPr>
              <a:grpSpLocks/>
            </p:cNvGrpSpPr>
            <p:nvPr/>
          </p:nvGrpSpPr>
          <p:grpSpPr bwMode="auto">
            <a:xfrm>
              <a:off x="3004" y="1709"/>
              <a:ext cx="1008" cy="654"/>
              <a:chOff x="3018" y="1938"/>
              <a:chExt cx="1008" cy="654"/>
            </a:xfrm>
          </p:grpSpPr>
          <p:sp>
            <p:nvSpPr>
              <p:cNvPr id="103447" name="Text Box 7"/>
              <p:cNvSpPr txBox="1">
                <a:spLocks noChangeArrowheads="1"/>
              </p:cNvSpPr>
              <p:nvPr/>
            </p:nvSpPr>
            <p:spPr bwMode="auto">
              <a:xfrm>
                <a:off x="3059" y="193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3 mol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8" name="Text Box 8"/>
              <p:cNvSpPr txBox="1">
                <a:spLocks noChangeArrowheads="1"/>
              </p:cNvSpPr>
              <p:nvPr/>
            </p:nvSpPr>
            <p:spPr bwMode="auto">
              <a:xfrm>
                <a:off x="3066" y="2265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mol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9" name="Line 9"/>
              <p:cNvSpPr>
                <a:spLocks noChangeShapeType="1"/>
              </p:cNvSpPr>
              <p:nvPr/>
            </p:nvSpPr>
            <p:spPr bwMode="auto">
              <a:xfrm>
                <a:off x="3018" y="2279"/>
                <a:ext cx="100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30" name="Group 10"/>
            <p:cNvGrpSpPr>
              <a:grpSpLocks/>
            </p:cNvGrpSpPr>
            <p:nvPr/>
          </p:nvGrpSpPr>
          <p:grpSpPr bwMode="auto">
            <a:xfrm>
              <a:off x="1560" y="1709"/>
              <a:ext cx="1068" cy="654"/>
              <a:chOff x="1598" y="1709"/>
              <a:chExt cx="1068" cy="654"/>
            </a:xfrm>
          </p:grpSpPr>
          <p:sp>
            <p:nvSpPr>
              <p:cNvPr id="103444" name="Text Box 11"/>
              <p:cNvSpPr txBox="1">
                <a:spLocks noChangeArrowheads="1"/>
              </p:cNvSpPr>
              <p:nvPr/>
            </p:nvSpPr>
            <p:spPr bwMode="auto">
              <a:xfrm>
                <a:off x="1676" y="1709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5" name="Text Box 12"/>
              <p:cNvSpPr txBox="1">
                <a:spLocks noChangeArrowheads="1"/>
              </p:cNvSpPr>
              <p:nvPr/>
            </p:nvSpPr>
            <p:spPr bwMode="auto">
              <a:xfrm>
                <a:off x="1598" y="2036"/>
                <a:ext cx="106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26.98 g Al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6" name="Line 13"/>
              <p:cNvSpPr>
                <a:spLocks noChangeShapeType="1"/>
              </p:cNvSpPr>
              <p:nvPr/>
            </p:nvSpPr>
            <p:spPr bwMode="auto">
              <a:xfrm flipV="1">
                <a:off x="1635" y="2046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31" name="Text Box 14"/>
            <p:cNvSpPr txBox="1">
              <a:spLocks noChangeArrowheads="1"/>
            </p:cNvSpPr>
            <p:nvPr/>
          </p:nvSpPr>
          <p:spPr bwMode="auto">
            <a:xfrm>
              <a:off x="2711" y="1873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grpSp>
          <p:nvGrpSpPr>
            <p:cNvPr id="103432" name="Group 15"/>
            <p:cNvGrpSpPr>
              <a:grpSpLocks/>
            </p:cNvGrpSpPr>
            <p:nvPr/>
          </p:nvGrpSpPr>
          <p:grpSpPr bwMode="auto">
            <a:xfrm>
              <a:off x="4366" y="1695"/>
              <a:ext cx="1068" cy="684"/>
              <a:chOff x="4343" y="2333"/>
              <a:chExt cx="1068" cy="684"/>
            </a:xfrm>
          </p:grpSpPr>
          <p:sp>
            <p:nvSpPr>
              <p:cNvPr id="103441" name="Text Box 16"/>
              <p:cNvSpPr txBox="1">
                <a:spLocks noChangeArrowheads="1"/>
              </p:cNvSpPr>
              <p:nvPr/>
            </p:nvSpPr>
            <p:spPr bwMode="auto">
              <a:xfrm>
                <a:off x="4421" y="2690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mol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2" name="Text Box 17"/>
              <p:cNvSpPr txBox="1">
                <a:spLocks noChangeArrowheads="1"/>
              </p:cNvSpPr>
              <p:nvPr/>
            </p:nvSpPr>
            <p:spPr bwMode="auto">
              <a:xfrm>
                <a:off x="4343" y="2333"/>
                <a:ext cx="106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55.85 g Fe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3443" name="Line 18"/>
              <p:cNvSpPr>
                <a:spLocks noChangeShapeType="1"/>
              </p:cNvSpPr>
              <p:nvPr/>
            </p:nvSpPr>
            <p:spPr bwMode="auto">
              <a:xfrm>
                <a:off x="4363" y="2688"/>
                <a:ext cx="102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33" name="Text Box 19"/>
            <p:cNvSpPr txBox="1">
              <a:spLocks noChangeArrowheads="1"/>
            </p:cNvSpPr>
            <p:nvPr/>
          </p:nvSpPr>
          <p:spPr bwMode="auto">
            <a:xfrm>
              <a:off x="4064" y="1873"/>
              <a:ext cx="2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×</a:t>
              </a:r>
            </a:p>
          </p:txBody>
        </p:sp>
        <p:sp>
          <p:nvSpPr>
            <p:cNvPr id="103434" name="Line 20"/>
            <p:cNvSpPr>
              <a:spLocks noChangeShapeType="1"/>
            </p:cNvSpPr>
            <p:nvPr/>
          </p:nvSpPr>
          <p:spPr bwMode="auto">
            <a:xfrm flipV="1">
              <a:off x="875" y="1995"/>
              <a:ext cx="414" cy="1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Line 21"/>
            <p:cNvSpPr>
              <a:spLocks noChangeShapeType="1"/>
            </p:cNvSpPr>
            <p:nvPr/>
          </p:nvSpPr>
          <p:spPr bwMode="auto">
            <a:xfrm flipV="1">
              <a:off x="1864" y="1906"/>
              <a:ext cx="676" cy="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22"/>
            <p:cNvSpPr>
              <a:spLocks noChangeShapeType="1"/>
            </p:cNvSpPr>
            <p:nvPr/>
          </p:nvSpPr>
          <p:spPr bwMode="auto">
            <a:xfrm>
              <a:off x="3259" y="1814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23"/>
            <p:cNvSpPr>
              <a:spLocks noChangeShapeType="1"/>
            </p:cNvSpPr>
            <p:nvPr/>
          </p:nvSpPr>
          <p:spPr bwMode="auto">
            <a:xfrm>
              <a:off x="4630" y="2150"/>
              <a:ext cx="686" cy="155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Line 24"/>
            <p:cNvSpPr>
              <a:spLocks noChangeShapeType="1"/>
            </p:cNvSpPr>
            <p:nvPr/>
          </p:nvSpPr>
          <p:spPr bwMode="auto">
            <a:xfrm flipV="1">
              <a:off x="2177" y="2184"/>
              <a:ext cx="383" cy="1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9" name="Line 25"/>
            <p:cNvSpPr>
              <a:spLocks noChangeShapeType="1"/>
            </p:cNvSpPr>
            <p:nvPr/>
          </p:nvSpPr>
          <p:spPr bwMode="auto">
            <a:xfrm flipV="1">
              <a:off x="3281" y="2210"/>
              <a:ext cx="653" cy="1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Text Box 26"/>
            <p:cNvSpPr txBox="1">
              <a:spLocks noChangeArrowheads="1"/>
            </p:cNvSpPr>
            <p:nvPr/>
          </p:nvSpPr>
          <p:spPr bwMode="auto">
            <a:xfrm>
              <a:off x="4381" y="2419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= 77.6 g Fe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Mass Problem Continued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87500"/>
            <a:ext cx="8775700" cy="29289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Lets compare the two reactants: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25.0 g FeO can produce 19.4 g Fe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25.0 g Al can produce 77.6 g Fe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FeO is the limiting reactant.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Al is the excess reactant.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98425"/>
            <a:ext cx="8461375" cy="793750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z="4000" b="1" smtClean="0">
                <a:solidFill>
                  <a:srgbClr val="004CBC"/>
                </a:solidFill>
              </a:rPr>
              <a:t>Volume Limiting Reactant Problems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2913" y="1662113"/>
            <a:ext cx="8775700" cy="5387975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ct val="35000"/>
              </a:spcBef>
            </a:pPr>
            <a:r>
              <a:rPr lang="en-US" altLang="en-US" smtClean="0">
                <a:latin typeface="Times New Roman" pitchFamily="18" charset="0"/>
              </a:rPr>
              <a:t>Limiting reactant problems involving volumes follow the same procedure as those involving masses, except we use volumes.</a:t>
            </a:r>
          </a:p>
          <a:p>
            <a:pPr marL="533400" indent="-533400" algn="ctr">
              <a:lnSpc>
                <a:spcPct val="9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en-US" sz="2400" smtClean="0">
                <a:latin typeface="Times New Roman" pitchFamily="18" charset="0"/>
              </a:rPr>
              <a:t>volume reactant </a:t>
            </a:r>
            <a:r>
              <a:rPr lang="en-US" altLang="en-US" sz="2400" smtClean="0">
                <a:latin typeface="Times New Roman" pitchFamily="18" charset="0"/>
                <a:sym typeface="Symbol" pitchFamily="18" charset="2"/>
              </a:rPr>
              <a:t> volume product</a:t>
            </a:r>
            <a:endParaRPr lang="en-US" altLang="en-US" sz="2400" smtClean="0">
              <a:latin typeface="Times New Roman" pitchFamily="18" charset="0"/>
            </a:endParaRPr>
          </a:p>
          <a:p>
            <a:pPr marL="533400" indent="-533400">
              <a:lnSpc>
                <a:spcPct val="95000"/>
              </a:lnSpc>
              <a:spcBef>
                <a:spcPct val="35000"/>
              </a:spcBef>
            </a:pPr>
            <a:r>
              <a:rPr lang="en-US" altLang="en-US" smtClean="0">
                <a:latin typeface="Times New Roman" pitchFamily="18" charset="0"/>
                <a:sym typeface="Symbol" pitchFamily="18" charset="2"/>
              </a:rPr>
              <a:t>We can convert between the volume of the reactant and the product using the balanced equation</a:t>
            </a:r>
          </a:p>
          <a:p>
            <a:pPr marL="533400" indent="-533400">
              <a:lnSpc>
                <a:spcPct val="95000"/>
              </a:lnSpc>
              <a:spcBef>
                <a:spcPct val="35000"/>
              </a:spcBef>
              <a:buFont typeface="Wingdings" pitchFamily="2" charset="2"/>
              <a:buNone/>
            </a:pPr>
            <a:endParaRPr lang="en-US" alt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98438"/>
            <a:ext cx="88392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 Limiting Reactant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60513"/>
            <a:ext cx="8775700" cy="2006600"/>
          </a:xfrm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altLang="en-US" smtClean="0">
                <a:latin typeface="Times New Roman" pitchFamily="18" charset="0"/>
              </a:rPr>
              <a:t>How many liters of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 can be produced from 5.00 L NO gas and 5.00 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gas?</a:t>
            </a:r>
          </a:p>
          <a:p>
            <a:pPr lvl="1">
              <a:spcBef>
                <a:spcPct val="55000"/>
              </a:spcBef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 NO(g) +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(g)  </a:t>
            </a:r>
            <a:r>
              <a:rPr lang="en-US" altLang="en-US" smtClean="0"/>
              <a:t>→</a:t>
            </a:r>
            <a:r>
              <a:rPr lang="en-US" altLang="en-US" smtClean="0">
                <a:latin typeface="Times New Roman" pitchFamily="18" charset="0"/>
              </a:rPr>
              <a:t>  2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(g)</a:t>
            </a:r>
          </a:p>
          <a:p>
            <a:pPr>
              <a:spcBef>
                <a:spcPct val="55000"/>
              </a:spcBef>
            </a:pPr>
            <a:r>
              <a:rPr lang="en-US" altLang="en-US" smtClean="0">
                <a:latin typeface="Times New Roman" pitchFamily="18" charset="0"/>
              </a:rPr>
              <a:t>Convert L NO to L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and 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to L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: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086100" y="3848100"/>
            <a:ext cx="5835650" cy="1038225"/>
            <a:chOff x="722" y="2209"/>
            <a:chExt cx="3676" cy="654"/>
          </a:xfrm>
        </p:grpSpPr>
        <p:sp>
          <p:nvSpPr>
            <p:cNvPr id="106510" name="Text Box 5"/>
            <p:cNvSpPr txBox="1">
              <a:spLocks noChangeArrowheads="1"/>
            </p:cNvSpPr>
            <p:nvPr/>
          </p:nvSpPr>
          <p:spPr bwMode="auto">
            <a:xfrm>
              <a:off x="3016" y="2373"/>
              <a:ext cx="13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= 5.00 L NO</a:t>
              </a:r>
              <a:r>
                <a:rPr lang="en-US" altLang="en-US" sz="28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6511" name="Text Box 6"/>
            <p:cNvSpPr txBox="1">
              <a:spLocks noChangeArrowheads="1"/>
            </p:cNvSpPr>
            <p:nvPr/>
          </p:nvSpPr>
          <p:spPr bwMode="auto">
            <a:xfrm>
              <a:off x="722" y="2373"/>
              <a:ext cx="12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5.00 L NO ×</a:t>
              </a:r>
            </a:p>
          </p:txBody>
        </p:sp>
        <p:grpSp>
          <p:nvGrpSpPr>
            <p:cNvPr id="106512" name="Group 7"/>
            <p:cNvGrpSpPr>
              <a:grpSpLocks/>
            </p:cNvGrpSpPr>
            <p:nvPr/>
          </p:nvGrpSpPr>
          <p:grpSpPr bwMode="auto">
            <a:xfrm>
              <a:off x="1955" y="2209"/>
              <a:ext cx="995" cy="654"/>
              <a:chOff x="2308" y="2209"/>
              <a:chExt cx="995" cy="654"/>
            </a:xfrm>
          </p:grpSpPr>
          <p:sp>
            <p:nvSpPr>
              <p:cNvPr id="106515" name="Text Box 8"/>
              <p:cNvSpPr txBox="1">
                <a:spLocks noChangeArrowheads="1"/>
              </p:cNvSpPr>
              <p:nvPr/>
            </p:nvSpPr>
            <p:spPr bwMode="auto">
              <a:xfrm>
                <a:off x="2367" y="2209"/>
                <a:ext cx="87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L NO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6516" name="Text Box 9"/>
              <p:cNvSpPr txBox="1">
                <a:spLocks noChangeArrowheads="1"/>
              </p:cNvSpPr>
              <p:nvPr/>
            </p:nvSpPr>
            <p:spPr bwMode="auto">
              <a:xfrm>
                <a:off x="2405" y="2536"/>
                <a:ext cx="8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L NO</a:t>
                </a:r>
                <a:endParaRPr lang="en-US" altLang="en-US" sz="2800" baseline="-25000">
                  <a:latin typeface="Times New Roman" pitchFamily="18" charset="0"/>
                </a:endParaRPr>
              </a:p>
            </p:txBody>
          </p:sp>
          <p:sp>
            <p:nvSpPr>
              <p:cNvPr id="106517" name="Line 10"/>
              <p:cNvSpPr>
                <a:spLocks noChangeShapeType="1"/>
              </p:cNvSpPr>
              <p:nvPr/>
            </p:nvSpPr>
            <p:spPr bwMode="auto">
              <a:xfrm flipV="1">
                <a:off x="2308" y="2546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13" name="Line 11"/>
            <p:cNvSpPr>
              <a:spLocks noChangeShapeType="1"/>
            </p:cNvSpPr>
            <p:nvPr/>
          </p:nvSpPr>
          <p:spPr bwMode="auto">
            <a:xfrm flipV="1">
              <a:off x="1240" y="2480"/>
              <a:ext cx="507" cy="1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12"/>
            <p:cNvSpPr>
              <a:spLocks noChangeShapeType="1"/>
            </p:cNvSpPr>
            <p:nvPr/>
          </p:nvSpPr>
          <p:spPr bwMode="auto">
            <a:xfrm flipV="1">
              <a:off x="2265" y="2645"/>
              <a:ext cx="507" cy="1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3087688" y="5000625"/>
            <a:ext cx="5835650" cy="1038225"/>
            <a:chOff x="771" y="2935"/>
            <a:chExt cx="3676" cy="654"/>
          </a:xfrm>
        </p:grpSpPr>
        <p:sp>
          <p:nvSpPr>
            <p:cNvPr id="106502" name="Text Box 14"/>
            <p:cNvSpPr txBox="1">
              <a:spLocks noChangeArrowheads="1"/>
            </p:cNvSpPr>
            <p:nvPr/>
          </p:nvSpPr>
          <p:spPr bwMode="auto">
            <a:xfrm>
              <a:off x="3065" y="3099"/>
              <a:ext cx="13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= 10.0 L NO</a:t>
              </a:r>
              <a:r>
                <a:rPr lang="en-US" altLang="en-US" sz="28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6503" name="Text Box 15"/>
            <p:cNvSpPr txBox="1">
              <a:spLocks noChangeArrowheads="1"/>
            </p:cNvSpPr>
            <p:nvPr/>
          </p:nvSpPr>
          <p:spPr bwMode="auto">
            <a:xfrm>
              <a:off x="771" y="3099"/>
              <a:ext cx="11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</a:rPr>
                <a:t>5.00 L O</a:t>
              </a:r>
              <a:r>
                <a:rPr lang="en-US" altLang="en-US" sz="2800" baseline="-25000">
                  <a:latin typeface="Times New Roman" pitchFamily="18" charset="0"/>
                </a:rPr>
                <a:t>2</a:t>
              </a:r>
              <a:r>
                <a:rPr lang="en-US" altLang="en-US" sz="2800">
                  <a:latin typeface="Times New Roman" pitchFamily="18" charset="0"/>
                </a:rPr>
                <a:t> ×</a:t>
              </a:r>
            </a:p>
          </p:txBody>
        </p:sp>
        <p:grpSp>
          <p:nvGrpSpPr>
            <p:cNvPr id="106504" name="Group 16"/>
            <p:cNvGrpSpPr>
              <a:grpSpLocks/>
            </p:cNvGrpSpPr>
            <p:nvPr/>
          </p:nvGrpSpPr>
          <p:grpSpPr bwMode="auto">
            <a:xfrm>
              <a:off x="2004" y="2935"/>
              <a:ext cx="995" cy="654"/>
              <a:chOff x="2308" y="2209"/>
              <a:chExt cx="995" cy="654"/>
            </a:xfrm>
          </p:grpSpPr>
          <p:sp>
            <p:nvSpPr>
              <p:cNvPr id="106507" name="Text Box 17"/>
              <p:cNvSpPr txBox="1">
                <a:spLocks noChangeArrowheads="1"/>
              </p:cNvSpPr>
              <p:nvPr/>
            </p:nvSpPr>
            <p:spPr bwMode="auto">
              <a:xfrm>
                <a:off x="2367" y="2209"/>
                <a:ext cx="87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2 L NO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6508" name="Text Box 18"/>
              <p:cNvSpPr txBox="1">
                <a:spLocks noChangeArrowheads="1"/>
              </p:cNvSpPr>
              <p:nvPr/>
            </p:nvSpPr>
            <p:spPr bwMode="auto">
              <a:xfrm>
                <a:off x="2405" y="2536"/>
                <a:ext cx="7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latin typeface="Times New Roman" pitchFamily="18" charset="0"/>
                  </a:rPr>
                  <a:t>1 L O</a:t>
                </a:r>
                <a:r>
                  <a:rPr lang="en-US" altLang="en-US" sz="2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6509" name="Line 19"/>
              <p:cNvSpPr>
                <a:spLocks noChangeShapeType="1"/>
              </p:cNvSpPr>
              <p:nvPr/>
            </p:nvSpPr>
            <p:spPr bwMode="auto">
              <a:xfrm flipV="1">
                <a:off x="2308" y="2546"/>
                <a:ext cx="99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05" name="Line 20"/>
            <p:cNvSpPr>
              <a:spLocks noChangeShapeType="1"/>
            </p:cNvSpPr>
            <p:nvPr/>
          </p:nvSpPr>
          <p:spPr bwMode="auto">
            <a:xfrm flipV="1">
              <a:off x="1289" y="3206"/>
              <a:ext cx="507" cy="124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06" name="Line 21"/>
            <p:cNvSpPr>
              <a:spLocks noChangeShapeType="1"/>
            </p:cNvSpPr>
            <p:nvPr/>
          </p:nvSpPr>
          <p:spPr bwMode="auto">
            <a:xfrm flipV="1">
              <a:off x="2314" y="3371"/>
              <a:ext cx="507" cy="124"/>
            </a:xfrm>
            <a:prstGeom prst="line">
              <a:avLst/>
            </a:prstGeom>
            <a:noFill/>
            <a:ln w="38100">
              <a:solidFill>
                <a:srgbClr val="0061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01" name="Text Box 22"/>
          <p:cNvSpPr txBox="1">
            <a:spLocks noChangeArrowheads="1"/>
          </p:cNvSpPr>
          <p:nvPr/>
        </p:nvSpPr>
        <p:spPr bwMode="auto">
          <a:xfrm>
            <a:off x="4632325" y="25638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Volume Problem Continued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62100"/>
            <a:ext cx="8775700" cy="29543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Lets compare the two reactants: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5.00 L NO can produce 5.00 L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5.00 L 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can produce 10.0 L NO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NO is the limiting reactant.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O</a:t>
            </a:r>
            <a:r>
              <a:rPr lang="en-US" altLang="en-US" baseline="-25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is the excess reactant.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Percent Yield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00200"/>
            <a:ext cx="8775700" cy="4699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When you perform a laboratory experiment, the amount of product collected is the </a:t>
            </a:r>
            <a:r>
              <a:rPr lang="en-US" altLang="en-US" b="1" i="1" u="sng" smtClean="0">
                <a:latin typeface="Times New Roman" pitchFamily="18" charset="0"/>
              </a:rPr>
              <a:t>actual yield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amount of product calculated from a limiting reactant problem is the </a:t>
            </a:r>
            <a:r>
              <a:rPr lang="en-US" altLang="en-US" b="1" i="1" u="sng" smtClean="0">
                <a:latin typeface="Times New Roman" pitchFamily="18" charset="0"/>
              </a:rPr>
              <a:t>theoretical yield ( maximum amount of product that can be produced)</a:t>
            </a:r>
            <a:r>
              <a:rPr lang="en-US" altLang="en-US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b="1" i="1" u="sng" smtClean="0">
                <a:latin typeface="Times New Roman" pitchFamily="18" charset="0"/>
              </a:rPr>
              <a:t>percent yield</a:t>
            </a:r>
            <a:r>
              <a:rPr lang="en-US" altLang="en-US" smtClean="0">
                <a:latin typeface="Times New Roman" pitchFamily="18" charset="0"/>
              </a:rPr>
              <a:t> is the amount of the actual yield compared to the theoretical yield.</a:t>
            </a:r>
          </a:p>
        </p:txBody>
      </p:sp>
      <p:grpSp>
        <p:nvGrpSpPr>
          <p:cNvPr id="108547" name="Group 4"/>
          <p:cNvGrpSpPr>
            <a:grpSpLocks/>
          </p:cNvGrpSpPr>
          <p:nvPr/>
        </p:nvGrpSpPr>
        <p:grpSpPr bwMode="auto">
          <a:xfrm>
            <a:off x="2595563" y="4713288"/>
            <a:ext cx="6992937" cy="1098550"/>
            <a:chOff x="622" y="2961"/>
            <a:chExt cx="4405" cy="692"/>
          </a:xfrm>
        </p:grpSpPr>
        <p:sp>
          <p:nvSpPr>
            <p:cNvPr id="108548" name="Text Box 5"/>
            <p:cNvSpPr txBox="1">
              <a:spLocks noChangeArrowheads="1"/>
            </p:cNvSpPr>
            <p:nvPr/>
          </p:nvSpPr>
          <p:spPr bwMode="auto">
            <a:xfrm>
              <a:off x="2395" y="3125"/>
              <a:ext cx="26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× 100 % = percent yield</a:t>
              </a:r>
              <a:endParaRPr lang="en-US" altLang="en-US" sz="3200" baseline="-25000">
                <a:latin typeface="Times New Roman" pitchFamily="18" charset="0"/>
              </a:endParaRPr>
            </a:p>
          </p:txBody>
        </p:sp>
        <p:grpSp>
          <p:nvGrpSpPr>
            <p:cNvPr id="108549" name="Group 6"/>
            <p:cNvGrpSpPr>
              <a:grpSpLocks/>
            </p:cNvGrpSpPr>
            <p:nvPr/>
          </p:nvGrpSpPr>
          <p:grpSpPr bwMode="auto">
            <a:xfrm>
              <a:off x="622" y="2961"/>
              <a:ext cx="1773" cy="692"/>
              <a:chOff x="483" y="3031"/>
              <a:chExt cx="1773" cy="692"/>
            </a:xfrm>
          </p:grpSpPr>
          <p:sp>
            <p:nvSpPr>
              <p:cNvPr id="108550" name="Text Box 7"/>
              <p:cNvSpPr txBox="1">
                <a:spLocks noChangeArrowheads="1"/>
              </p:cNvSpPr>
              <p:nvPr/>
            </p:nvSpPr>
            <p:spPr bwMode="auto">
              <a:xfrm>
                <a:off x="717" y="3031"/>
                <a:ext cx="131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actual yield</a:t>
                </a:r>
                <a:endParaRPr lang="en-US" altLang="en-US" sz="3200" baseline="-25000">
                  <a:latin typeface="Times New Roman" pitchFamily="18" charset="0"/>
                </a:endParaRPr>
              </a:p>
            </p:txBody>
          </p:sp>
          <p:sp>
            <p:nvSpPr>
              <p:cNvPr id="108551" name="Text Box 8"/>
              <p:cNvSpPr txBox="1">
                <a:spLocks noChangeArrowheads="1"/>
              </p:cNvSpPr>
              <p:nvPr/>
            </p:nvSpPr>
            <p:spPr bwMode="auto">
              <a:xfrm>
                <a:off x="483" y="3358"/>
                <a:ext cx="177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theoretical yield</a:t>
                </a:r>
                <a:endParaRPr lang="en-US" altLang="en-US" sz="3200" baseline="-25000">
                  <a:latin typeface="Times New Roman" pitchFamily="18" charset="0"/>
                </a:endParaRPr>
              </a:p>
            </p:txBody>
          </p:sp>
          <p:sp>
            <p:nvSpPr>
              <p:cNvPr id="108552" name="Line 9"/>
              <p:cNvSpPr>
                <a:spLocks noChangeShapeType="1"/>
              </p:cNvSpPr>
              <p:nvPr/>
            </p:nvSpPr>
            <p:spPr bwMode="auto">
              <a:xfrm>
                <a:off x="554" y="3394"/>
                <a:ext cx="163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Actual yield is less than theoretical yield</a:t>
            </a:r>
          </a:p>
        </p:txBody>
      </p:sp>
      <p:sp>
        <p:nvSpPr>
          <p:cNvPr id="1095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Times New Roman" pitchFamily="18" charset="0"/>
              <a:buAutoNum type="arabicPeriod"/>
            </a:pPr>
            <a:r>
              <a:rPr lang="en-US" sz="3600" smtClean="0"/>
              <a:t>Some reactant might take part in competing side reactions</a:t>
            </a:r>
          </a:p>
          <a:p>
            <a:pPr marL="742950" indent="-742950">
              <a:buFont typeface="Times New Roman" pitchFamily="18" charset="0"/>
              <a:buAutoNum type="arabicPeriod"/>
            </a:pPr>
            <a:r>
              <a:rPr lang="en-US" sz="3600" smtClean="0"/>
              <a:t>During purification process, some of the product is lost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Calculating Percent Yield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49400"/>
            <a:ext cx="8775700" cy="45767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Suppose a student performs a reaction and obtains 0.875 g of CuCO</a:t>
            </a:r>
            <a:r>
              <a:rPr lang="en-US" altLang="en-US" baseline="-25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 and the theoretical yield is 0.988 g.  What is the percent yield?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 smtClean="0">
                <a:latin typeface="Times New Roman" pitchFamily="18" charset="0"/>
              </a:rPr>
              <a:t>Cu(NO</a:t>
            </a:r>
            <a:r>
              <a:rPr lang="en-US" altLang="en-US" sz="2600" baseline="-25000" smtClean="0">
                <a:latin typeface="Times New Roman" pitchFamily="18" charset="0"/>
              </a:rPr>
              <a:t>3</a:t>
            </a:r>
            <a:r>
              <a:rPr lang="en-US" altLang="en-US" sz="2600" smtClean="0">
                <a:latin typeface="Times New Roman" pitchFamily="18" charset="0"/>
              </a:rPr>
              <a:t>)</a:t>
            </a:r>
            <a:r>
              <a:rPr lang="en-US" altLang="en-US" sz="2600" baseline="-25000" smtClean="0">
                <a:latin typeface="Times New Roman" pitchFamily="18" charset="0"/>
              </a:rPr>
              <a:t>2</a:t>
            </a:r>
            <a:r>
              <a:rPr lang="en-US" altLang="en-US" sz="2600" smtClean="0">
                <a:latin typeface="Times New Roman" pitchFamily="18" charset="0"/>
              </a:rPr>
              <a:t>(aq) + Na</a:t>
            </a:r>
            <a:r>
              <a:rPr lang="en-US" altLang="en-US" sz="2600" baseline="-25000" smtClean="0">
                <a:latin typeface="Times New Roman" pitchFamily="18" charset="0"/>
              </a:rPr>
              <a:t>2</a:t>
            </a:r>
            <a:r>
              <a:rPr lang="en-US" altLang="en-US" sz="2600" smtClean="0">
                <a:latin typeface="Times New Roman" pitchFamily="18" charset="0"/>
              </a:rPr>
              <a:t>CO</a:t>
            </a:r>
            <a:r>
              <a:rPr lang="en-US" altLang="en-US" sz="2600" baseline="-25000" smtClean="0">
                <a:latin typeface="Times New Roman" pitchFamily="18" charset="0"/>
              </a:rPr>
              <a:t>3</a:t>
            </a:r>
            <a:r>
              <a:rPr lang="en-US" altLang="en-US" sz="2600" smtClean="0">
                <a:latin typeface="Times New Roman" pitchFamily="18" charset="0"/>
              </a:rPr>
              <a:t>(aq) </a:t>
            </a:r>
            <a:r>
              <a:rPr lang="en-US" altLang="en-US" sz="2600" smtClean="0"/>
              <a:t>→</a:t>
            </a:r>
            <a:r>
              <a:rPr lang="en-US" altLang="en-US" sz="2600" smtClean="0">
                <a:latin typeface="Times New Roman" pitchFamily="18" charset="0"/>
              </a:rPr>
              <a:t> CuCO</a:t>
            </a:r>
            <a:r>
              <a:rPr lang="en-US" altLang="en-US" sz="2600" baseline="-25000" smtClean="0">
                <a:latin typeface="Times New Roman" pitchFamily="18" charset="0"/>
              </a:rPr>
              <a:t>3</a:t>
            </a:r>
            <a:r>
              <a:rPr lang="en-US" altLang="en-US" sz="2600" smtClean="0">
                <a:latin typeface="Times New Roman" pitchFamily="18" charset="0"/>
              </a:rPr>
              <a:t>(s) + 2 NaNO</a:t>
            </a:r>
            <a:r>
              <a:rPr lang="en-US" altLang="en-US" sz="2600" baseline="-25000" smtClean="0">
                <a:latin typeface="Times New Roman" pitchFamily="18" charset="0"/>
              </a:rPr>
              <a:t>3</a:t>
            </a:r>
            <a:r>
              <a:rPr lang="en-US" altLang="en-US" sz="2600" smtClean="0">
                <a:latin typeface="Times New Roman" pitchFamily="18" charset="0"/>
              </a:rPr>
              <a:t>(aq)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percent yield obtained is 88.6%.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757488" y="3725863"/>
            <a:ext cx="5905500" cy="1103312"/>
            <a:chOff x="700" y="2408"/>
            <a:chExt cx="3720" cy="695"/>
          </a:xfrm>
        </p:grpSpPr>
        <p:sp>
          <p:nvSpPr>
            <p:cNvPr id="110596" name="Text Box 5"/>
            <p:cNvSpPr txBox="1">
              <a:spLocks noChangeArrowheads="1"/>
            </p:cNvSpPr>
            <p:nvPr/>
          </p:nvSpPr>
          <p:spPr bwMode="auto">
            <a:xfrm>
              <a:off x="2418" y="2572"/>
              <a:ext cx="20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Times New Roman" pitchFamily="18" charset="0"/>
                </a:rPr>
                <a:t>× 100 % = 88.6 %</a:t>
              </a:r>
              <a:endParaRPr lang="en-US" altLang="en-US" sz="3200" baseline="-25000">
                <a:latin typeface="Times New Roman" pitchFamily="18" charset="0"/>
              </a:endParaRPr>
            </a:p>
          </p:txBody>
        </p:sp>
        <p:grpSp>
          <p:nvGrpSpPr>
            <p:cNvPr id="110597" name="Group 6"/>
            <p:cNvGrpSpPr>
              <a:grpSpLocks/>
            </p:cNvGrpSpPr>
            <p:nvPr/>
          </p:nvGrpSpPr>
          <p:grpSpPr bwMode="auto">
            <a:xfrm>
              <a:off x="700" y="2408"/>
              <a:ext cx="1704" cy="695"/>
              <a:chOff x="762" y="2408"/>
              <a:chExt cx="1704" cy="695"/>
            </a:xfrm>
          </p:grpSpPr>
          <p:sp>
            <p:nvSpPr>
              <p:cNvPr id="110598" name="Text Box 7"/>
              <p:cNvSpPr txBox="1">
                <a:spLocks noChangeArrowheads="1"/>
              </p:cNvSpPr>
              <p:nvPr/>
            </p:nvSpPr>
            <p:spPr bwMode="auto">
              <a:xfrm>
                <a:off x="762" y="2408"/>
                <a:ext cx="170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0.875 g CuCO</a:t>
                </a:r>
                <a:r>
                  <a:rPr lang="en-US" altLang="en-US" sz="3200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10599" name="Text Box 8"/>
              <p:cNvSpPr txBox="1">
                <a:spLocks noChangeArrowheads="1"/>
              </p:cNvSpPr>
              <p:nvPr/>
            </p:nvSpPr>
            <p:spPr bwMode="auto">
              <a:xfrm>
                <a:off x="762" y="2735"/>
                <a:ext cx="170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latin typeface="Times New Roman" pitchFamily="18" charset="0"/>
                  </a:rPr>
                  <a:t>0.988 g CuCO</a:t>
                </a:r>
                <a:r>
                  <a:rPr lang="en-US" altLang="en-US" sz="3200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10600" name="Line 9"/>
              <p:cNvSpPr>
                <a:spLocks noChangeShapeType="1"/>
              </p:cNvSpPr>
              <p:nvPr/>
            </p:nvSpPr>
            <p:spPr bwMode="auto">
              <a:xfrm>
                <a:off x="789" y="2771"/>
                <a:ext cx="1632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 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+ Cl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Wingdings" pitchFamily="2" charset="2"/>
              </a:rPr>
              <a:t> 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  + HCl</a:t>
            </a:r>
            <a:endParaRPr lang="en-US" smtClean="0"/>
          </a:p>
        </p:txBody>
      </p:sp>
      <p:sp>
        <p:nvSpPr>
          <p:cNvPr id="11161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36.8 g of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reacts with an excess of Cl</a:t>
            </a:r>
            <a:r>
              <a:rPr lang="en-US" baseline="-25000" smtClean="0"/>
              <a:t>2</a:t>
            </a:r>
            <a:r>
              <a:rPr lang="en-US" smtClean="0"/>
              <a:t>  the actual yield is 38.8g.   What is the percent yield of </a:t>
            </a:r>
            <a:r>
              <a:rPr lang="en-US" smtClean="0">
                <a:sym typeface="Wingdings" pitchFamily="2" charset="2"/>
              </a:rPr>
              <a:t>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 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Solution: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Must do a Mass-Mass problem to get Theoretical yield of 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Given mass A x  </a:t>
            </a:r>
            <a:r>
              <a:rPr lang="en-US" sz="2400" b="1" u="sng" smtClean="0">
                <a:solidFill>
                  <a:schemeClr val="accent2"/>
                </a:solidFill>
              </a:rPr>
              <a:t>1 mole A </a:t>
            </a:r>
            <a:r>
              <a:rPr lang="en-US" sz="2400" b="1" smtClean="0">
                <a:solidFill>
                  <a:schemeClr val="accent2"/>
                </a:solidFill>
              </a:rPr>
              <a:t>   x   </a:t>
            </a:r>
            <a:r>
              <a:rPr lang="en-US" sz="2400" b="1" u="sng" smtClean="0">
                <a:solidFill>
                  <a:schemeClr val="accent2"/>
                </a:solidFill>
              </a:rPr>
              <a:t>Coefficient </a:t>
            </a:r>
            <a:r>
              <a:rPr lang="en-US" sz="2400" b="1" smtClean="0">
                <a:solidFill>
                  <a:schemeClr val="accent2"/>
                </a:solidFill>
              </a:rPr>
              <a:t>B     x  </a:t>
            </a:r>
            <a:r>
              <a:rPr lang="en-US" sz="2400" b="1" u="sng" smtClean="0">
                <a:solidFill>
                  <a:schemeClr val="accent2"/>
                </a:solidFill>
              </a:rPr>
              <a:t>wt B PT  </a:t>
            </a:r>
            <a:r>
              <a:rPr lang="en-US" sz="2400" b="1" smtClean="0">
                <a:solidFill>
                  <a:schemeClr val="accent2"/>
                </a:solidFill>
              </a:rPr>
              <a:t>   = mass B      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                              wt A PT       Coefficient A         1 mole B</a:t>
            </a:r>
          </a:p>
          <a:p>
            <a:endParaRPr lang="en-US" sz="2400" smtClean="0"/>
          </a:p>
          <a:p>
            <a:endParaRPr lang="en-US" sz="2400" smtClean="0">
              <a:sym typeface="Wingdings" pitchFamily="2" charset="2"/>
            </a:endParaRP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 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+ Cl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r>
              <a:rPr lang="en-US" smtClean="0">
                <a:sym typeface="Wingdings" pitchFamily="2" charset="2"/>
              </a:rPr>
              <a:t> 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  + HCl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36.8 g of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 reacts with an excess of Cl</a:t>
            </a:r>
            <a:r>
              <a:rPr lang="en-US" baseline="-25000" smtClean="0"/>
              <a:t>2</a:t>
            </a:r>
            <a:r>
              <a:rPr lang="en-US" smtClean="0"/>
              <a:t>  the actual yield is 38.8g.   What is the percent yield of </a:t>
            </a:r>
            <a:r>
              <a:rPr lang="en-US" smtClean="0">
                <a:sym typeface="Wingdings" pitchFamily="2" charset="2"/>
              </a:rPr>
              <a:t>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 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Given mass A x  </a:t>
            </a:r>
            <a:r>
              <a:rPr lang="en-US" sz="2400" b="1" u="sng" smtClean="0">
                <a:solidFill>
                  <a:schemeClr val="accent2"/>
                </a:solidFill>
              </a:rPr>
              <a:t> moleA </a:t>
            </a:r>
            <a:r>
              <a:rPr lang="en-US" sz="2400" b="1" smtClean="0">
                <a:solidFill>
                  <a:schemeClr val="accent2"/>
                </a:solidFill>
              </a:rPr>
              <a:t>   x   </a:t>
            </a:r>
            <a:r>
              <a:rPr lang="en-US" sz="2400" b="1" u="sng" smtClean="0">
                <a:solidFill>
                  <a:schemeClr val="accent2"/>
                </a:solidFill>
              </a:rPr>
              <a:t>Coefficient </a:t>
            </a:r>
            <a:r>
              <a:rPr lang="en-US" sz="2400" b="1" smtClean="0">
                <a:solidFill>
                  <a:schemeClr val="accent2"/>
                </a:solidFill>
              </a:rPr>
              <a:t>B     x  </a:t>
            </a:r>
            <a:r>
              <a:rPr lang="en-US" sz="2400" b="1" u="sng" smtClean="0">
                <a:solidFill>
                  <a:schemeClr val="accent2"/>
                </a:solidFill>
              </a:rPr>
              <a:t>wt B PT  </a:t>
            </a:r>
            <a:r>
              <a:rPr lang="en-US" sz="2400" b="1" smtClean="0">
                <a:solidFill>
                  <a:schemeClr val="accent2"/>
                </a:solidFill>
              </a:rPr>
              <a:t>   = mass B      </a:t>
            </a:r>
          </a:p>
          <a:p>
            <a:r>
              <a:rPr lang="en-US" sz="2400" b="1" smtClean="0">
                <a:solidFill>
                  <a:schemeClr val="accent2"/>
                </a:solidFill>
              </a:rPr>
              <a:t>                             wt A PT       Coefficient A         1 mole B</a:t>
            </a:r>
          </a:p>
          <a:p>
            <a:endParaRPr lang="en-US" smtClean="0"/>
          </a:p>
          <a:p>
            <a:r>
              <a:rPr lang="en-US" smtClean="0"/>
              <a:t>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 </a:t>
            </a:r>
            <a:r>
              <a:rPr lang="en-US" smtClean="0"/>
              <a:t>= A         </a:t>
            </a:r>
            <a:r>
              <a:rPr lang="en-US" smtClean="0">
                <a:sym typeface="Wingdings" pitchFamily="2" charset="2"/>
              </a:rPr>
              <a:t>C</a:t>
            </a:r>
            <a:r>
              <a:rPr lang="en-US" baseline="-250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smtClean="0">
                <a:sym typeface="Wingdings" pitchFamily="2" charset="2"/>
              </a:rPr>
              <a:t>Cl</a:t>
            </a:r>
            <a:r>
              <a:rPr lang="en-US" smtClean="0"/>
              <a:t> =  B                actual yield is 38.8g. </a:t>
            </a:r>
          </a:p>
          <a:p>
            <a:endParaRPr lang="en-US" smtClean="0"/>
          </a:p>
          <a:p>
            <a:r>
              <a:rPr lang="en-US" sz="2400" smtClean="0"/>
              <a:t>36.8g C</a:t>
            </a:r>
            <a:r>
              <a:rPr lang="en-US" sz="2400" baseline="-25000" smtClean="0"/>
              <a:t>6</a:t>
            </a:r>
            <a:r>
              <a:rPr lang="en-US" sz="2400" smtClean="0"/>
              <a:t>H</a:t>
            </a:r>
            <a:r>
              <a:rPr lang="en-US" sz="2400" baseline="-25000" smtClean="0"/>
              <a:t>6   </a:t>
            </a:r>
            <a:r>
              <a:rPr lang="en-US" sz="2400" smtClean="0"/>
              <a:t>x    </a:t>
            </a:r>
            <a:r>
              <a:rPr lang="en-US" sz="2400" u="sng" smtClean="0"/>
              <a:t>1mol C</a:t>
            </a:r>
            <a:r>
              <a:rPr lang="en-US" sz="2400" u="sng" baseline="-25000" smtClean="0"/>
              <a:t>6</a:t>
            </a:r>
            <a:r>
              <a:rPr lang="en-US" sz="2400" u="sng" smtClean="0"/>
              <a:t>H</a:t>
            </a:r>
            <a:r>
              <a:rPr lang="en-US" sz="2400" u="sng" baseline="-25000" smtClean="0"/>
              <a:t>6   </a:t>
            </a:r>
            <a:r>
              <a:rPr lang="en-US" sz="2400" smtClean="0"/>
              <a:t>x  </a:t>
            </a:r>
            <a:r>
              <a:rPr lang="en-US" sz="2400" u="sng" smtClean="0"/>
              <a:t>1 mol </a:t>
            </a:r>
            <a:r>
              <a:rPr lang="en-US" sz="2400" u="sng" smtClean="0">
                <a:sym typeface="Wingdings" pitchFamily="2" charset="2"/>
              </a:rPr>
              <a:t>C</a:t>
            </a:r>
            <a:r>
              <a:rPr lang="en-US" sz="2400" u="sng" baseline="-25000" smtClean="0">
                <a:sym typeface="Wingdings" pitchFamily="2" charset="2"/>
              </a:rPr>
              <a:t>6</a:t>
            </a:r>
            <a:r>
              <a:rPr lang="en-US" sz="2400" u="sng" smtClean="0">
                <a:sym typeface="Wingdings" pitchFamily="2" charset="2"/>
              </a:rPr>
              <a:t>H</a:t>
            </a:r>
            <a:r>
              <a:rPr lang="en-US" sz="2400" u="sng" baseline="-25000" smtClean="0">
                <a:sym typeface="Wingdings" pitchFamily="2" charset="2"/>
              </a:rPr>
              <a:t>5</a:t>
            </a:r>
            <a:r>
              <a:rPr lang="en-US" sz="2400" u="sng" smtClean="0">
                <a:sym typeface="Wingdings" pitchFamily="2" charset="2"/>
              </a:rPr>
              <a:t>Cl  </a:t>
            </a:r>
            <a:r>
              <a:rPr lang="en-US" sz="2400" smtClean="0">
                <a:sym typeface="Wingdings" pitchFamily="2" charset="2"/>
              </a:rPr>
              <a:t>x </a:t>
            </a:r>
            <a:r>
              <a:rPr lang="en-US" sz="2400" u="sng" smtClean="0">
                <a:sym typeface="Wingdings" pitchFamily="2" charset="2"/>
              </a:rPr>
              <a:t>113g C</a:t>
            </a:r>
            <a:r>
              <a:rPr lang="en-US" sz="2400" u="sng" baseline="-25000" smtClean="0">
                <a:sym typeface="Wingdings" pitchFamily="2" charset="2"/>
              </a:rPr>
              <a:t>6</a:t>
            </a:r>
            <a:r>
              <a:rPr lang="en-US" sz="2400" u="sng" smtClean="0">
                <a:sym typeface="Wingdings" pitchFamily="2" charset="2"/>
              </a:rPr>
              <a:t>H</a:t>
            </a:r>
            <a:r>
              <a:rPr lang="en-US" sz="2400" u="sng" baseline="-25000" smtClean="0">
                <a:sym typeface="Wingdings" pitchFamily="2" charset="2"/>
              </a:rPr>
              <a:t>5</a:t>
            </a:r>
            <a:r>
              <a:rPr lang="en-US" sz="2400" u="sng" smtClean="0">
                <a:sym typeface="Wingdings" pitchFamily="2" charset="2"/>
              </a:rPr>
              <a:t>Cl   </a:t>
            </a:r>
            <a:r>
              <a:rPr lang="en-US" sz="2400" smtClean="0">
                <a:sym typeface="Wingdings" pitchFamily="2" charset="2"/>
              </a:rPr>
              <a:t>= 53.2 g</a:t>
            </a:r>
          </a:p>
          <a:p>
            <a:r>
              <a:rPr lang="en-US" sz="2400" smtClean="0">
                <a:sym typeface="Wingdings" pitchFamily="2" charset="2"/>
              </a:rPr>
              <a:t>                             78g </a:t>
            </a:r>
            <a:r>
              <a:rPr lang="en-US" sz="2400" smtClean="0"/>
              <a:t>C</a:t>
            </a:r>
            <a:r>
              <a:rPr lang="en-US" sz="2400" baseline="-25000" smtClean="0"/>
              <a:t>6</a:t>
            </a:r>
            <a:r>
              <a:rPr lang="en-US" sz="2400" smtClean="0"/>
              <a:t>H</a:t>
            </a:r>
            <a:r>
              <a:rPr lang="en-US" sz="2400" baseline="-25000" smtClean="0"/>
              <a:t>6        </a:t>
            </a:r>
            <a:r>
              <a:rPr lang="en-US" sz="2400" smtClean="0"/>
              <a:t>1 mol C</a:t>
            </a:r>
            <a:r>
              <a:rPr lang="en-US" sz="2400" baseline="-25000" smtClean="0"/>
              <a:t>6</a:t>
            </a:r>
            <a:r>
              <a:rPr lang="en-US" sz="2400" smtClean="0"/>
              <a:t>H</a:t>
            </a:r>
            <a:r>
              <a:rPr lang="en-US" sz="2400" baseline="-25000" smtClean="0"/>
              <a:t>6             </a:t>
            </a:r>
            <a:r>
              <a:rPr lang="en-US" sz="2400" smtClean="0"/>
              <a:t>1 mol </a:t>
            </a:r>
            <a:r>
              <a:rPr lang="en-US" sz="2400" smtClean="0">
                <a:sym typeface="Wingdings" pitchFamily="2" charset="2"/>
              </a:rPr>
              <a:t>C</a:t>
            </a:r>
            <a:r>
              <a:rPr lang="en-US" sz="2400" baseline="-25000" smtClean="0">
                <a:sym typeface="Wingdings" pitchFamily="2" charset="2"/>
              </a:rPr>
              <a:t>6</a:t>
            </a:r>
            <a:r>
              <a:rPr lang="en-US" sz="2400" smtClean="0">
                <a:sym typeface="Wingdings" pitchFamily="2" charset="2"/>
              </a:rPr>
              <a:t>H</a:t>
            </a:r>
            <a:r>
              <a:rPr lang="en-US" sz="2400" baseline="-25000" smtClean="0">
                <a:sym typeface="Wingdings" pitchFamily="2" charset="2"/>
              </a:rPr>
              <a:t>5</a:t>
            </a:r>
            <a:r>
              <a:rPr lang="en-US" sz="2400" smtClean="0">
                <a:sym typeface="Wingdings" pitchFamily="2" charset="2"/>
              </a:rPr>
              <a:t>Cl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77813"/>
            <a:ext cx="5181600" cy="1143000"/>
          </a:xfrm>
        </p:spPr>
        <p:txBody>
          <a:bodyPr/>
          <a:lstStyle/>
          <a:p>
            <a:r>
              <a:rPr lang="en-US" smtClean="0"/>
              <a:t>Practice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400" y="1600200"/>
            <a:ext cx="11582400" cy="5257800"/>
          </a:xfrm>
        </p:spPr>
        <p:txBody>
          <a:bodyPr/>
          <a:lstStyle/>
          <a:p>
            <a:r>
              <a:rPr lang="en-US" sz="2400" smtClean="0"/>
              <a:t>Write the balanced reaction for hydrogen gas reacting with oxygen gas.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	 2 H</a:t>
            </a:r>
            <a:r>
              <a:rPr lang="en-US" sz="2200" baseline="-25000" smtClean="0"/>
              <a:t>2</a:t>
            </a:r>
            <a:r>
              <a:rPr lang="en-US" sz="2200" smtClean="0"/>
              <a:t> + O</a:t>
            </a:r>
            <a:r>
              <a:rPr lang="en-US" sz="2200" baseline="-25000" smtClean="0"/>
              <a:t>2</a:t>
            </a:r>
            <a:r>
              <a:rPr lang="en-US" sz="2200" smtClean="0"/>
              <a:t> </a:t>
            </a:r>
            <a:r>
              <a:rPr lang="en-US" sz="2200" smtClean="0">
                <a:sym typeface="Wingdings" pitchFamily="2" charset="2"/>
              </a:rPr>
              <a:t> 2 H</a:t>
            </a:r>
            <a:r>
              <a:rPr lang="en-US" sz="2200" baseline="-25000" smtClean="0">
                <a:sym typeface="Wingdings" pitchFamily="2" charset="2"/>
              </a:rPr>
              <a:t>2</a:t>
            </a:r>
            <a:r>
              <a:rPr lang="en-US" sz="2200" smtClean="0">
                <a:sym typeface="Wingdings" pitchFamily="2" charset="2"/>
              </a:rPr>
              <a:t>O</a:t>
            </a:r>
          </a:p>
          <a:p>
            <a:pPr lvl="1"/>
            <a:r>
              <a:rPr lang="en-US" sz="2200" smtClean="0">
                <a:sym typeface="Wingdings" pitchFamily="2" charset="2"/>
              </a:rPr>
              <a:t>How many moles of reactants are needed?</a:t>
            </a:r>
          </a:p>
          <a:p>
            <a:pPr lvl="1"/>
            <a:r>
              <a:rPr lang="en-US" sz="2200" smtClean="0">
                <a:sym typeface="Wingdings" pitchFamily="2" charset="2"/>
              </a:rPr>
              <a:t>What if we wanted 4 moles of water?</a:t>
            </a:r>
          </a:p>
          <a:p>
            <a:pPr lvl="1"/>
            <a:r>
              <a:rPr lang="en-US" sz="2200" smtClean="0">
                <a:sym typeface="Wingdings" pitchFamily="2" charset="2"/>
              </a:rPr>
              <a:t>What if we had 3 moles of oxygen, how much hydrogen would we need to react, and how much water would we get?</a:t>
            </a:r>
          </a:p>
          <a:p>
            <a:pPr lvl="1"/>
            <a:r>
              <a:rPr lang="en-US" sz="2200" smtClean="0">
                <a:sym typeface="Wingdings" pitchFamily="2" charset="2"/>
              </a:rPr>
              <a:t>What if we had 50 moles of hydrogen, how much oxygen would we need, and how much water produced? </a:t>
            </a:r>
            <a:endParaRPr lang="en-US" sz="2200" smtClean="0"/>
          </a:p>
        </p:txBody>
      </p:sp>
      <p:pic>
        <p:nvPicPr>
          <p:cNvPr id="140292" name="Picture 4"/>
          <p:cNvPicPr>
            <a:picLocks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05600" y="152400"/>
            <a:ext cx="2235200" cy="1273175"/>
          </a:xfrm>
        </p:spPr>
      </p:pic>
      <p:pic>
        <p:nvPicPr>
          <p:cNvPr id="140293" name="Picture 5"/>
          <p:cNvPicPr>
            <a:picLocks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652000" y="152400"/>
            <a:ext cx="2214563" cy="1303338"/>
          </a:xfrm>
        </p:spPr>
      </p:pic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8737600" y="83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Percent Yield =  </a:t>
            </a:r>
            <a:r>
              <a:rPr lang="en-US" u="sng" smtClean="0"/>
              <a:t>Actual yield</a:t>
            </a:r>
            <a:r>
              <a:rPr lang="en-US" smtClean="0"/>
              <a:t>     x  100</a:t>
            </a:r>
          </a:p>
          <a:p>
            <a:r>
              <a:rPr lang="en-US" smtClean="0"/>
              <a:t>                            theoretical yield</a:t>
            </a:r>
          </a:p>
          <a:p>
            <a:endParaRPr lang="en-US" smtClean="0"/>
          </a:p>
          <a:p>
            <a:r>
              <a:rPr lang="en-US" smtClean="0"/>
              <a:t>% yield = </a:t>
            </a:r>
            <a:r>
              <a:rPr lang="en-US" u="sng" smtClean="0"/>
              <a:t>38.8</a:t>
            </a:r>
            <a:r>
              <a:rPr lang="en-US" smtClean="0"/>
              <a:t>   x  100   =72.9%</a:t>
            </a:r>
          </a:p>
          <a:p>
            <a:r>
              <a:rPr lang="en-US" smtClean="0"/>
              <a:t>                 53.2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676400"/>
            <a:ext cx="8775700" cy="46085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coefficients in a balanced chemical reaction are the mole ratio of the reactants and products.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coefficients in a balanced chemical reaction are the volume ratio of gaseous reactants and products.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We can convert moles, liters, or grams of a given substance to moles, liters, or grams of an unknown substance in a chemical reaction using the balanced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Stoichiometry</a:t>
            </a:r>
          </a:p>
        </p:txBody>
      </p:sp>
      <p:pic>
        <p:nvPicPr>
          <p:cNvPr id="115714" name="Picture 4" descr="fg10_01-05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6422"/>
          <a:stretch>
            <a:fillRect/>
          </a:stretch>
        </p:blipFill>
        <p:spPr>
          <a:xfrm>
            <a:off x="2057400" y="1219200"/>
            <a:ext cx="8229600" cy="538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Stoichiometry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471613"/>
            <a:ext cx="8775700" cy="4654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b="1" i="1" u="sng" smtClean="0">
                <a:latin typeface="Times New Roman" pitchFamily="18" charset="0"/>
              </a:rPr>
              <a:t>limiting reactant</a:t>
            </a:r>
            <a:r>
              <a:rPr lang="en-US" altLang="en-US" smtClean="0">
                <a:latin typeface="Times New Roman" pitchFamily="18" charset="0"/>
              </a:rPr>
              <a:t> is the reactant that is used up first in a chemical reaction.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b="1" i="1" u="sng" smtClean="0">
                <a:latin typeface="Times New Roman" pitchFamily="18" charset="0"/>
              </a:rPr>
              <a:t>theoretical yield</a:t>
            </a:r>
            <a:r>
              <a:rPr lang="en-US" altLang="en-US" smtClean="0">
                <a:latin typeface="Times New Roman" pitchFamily="18" charset="0"/>
              </a:rPr>
              <a:t> of a reaction is the amount calculated based on the limiting reactant.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b="1" i="1" u="sng" smtClean="0">
                <a:latin typeface="Times New Roman" pitchFamily="18" charset="0"/>
              </a:rPr>
              <a:t>actual yield</a:t>
            </a:r>
            <a:r>
              <a:rPr lang="en-US" altLang="en-US" smtClean="0">
                <a:latin typeface="Times New Roman" pitchFamily="18" charset="0"/>
              </a:rPr>
              <a:t> is the amount of product isolated in an actual experiment.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</a:t>
            </a:r>
            <a:r>
              <a:rPr lang="en-US" altLang="en-US" b="1" i="1" u="sng" smtClean="0">
                <a:latin typeface="Times New Roman" pitchFamily="18" charset="0"/>
              </a:rPr>
              <a:t>percent yield</a:t>
            </a:r>
            <a:r>
              <a:rPr lang="en-US" altLang="en-US" smtClean="0">
                <a:latin typeface="Times New Roman" pitchFamily="18" charset="0"/>
              </a:rPr>
              <a:t> is the ratio of the actual yield to the theoretical yield.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842962"/>
          </a:xfrm>
          <a:solidFill>
            <a:srgbClr val="FFCC99">
              <a:alpha val="18823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solidFill>
                  <a:srgbClr val="004CBC"/>
                </a:solidFill>
              </a:rPr>
              <a:t>What is Stoichiometry?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100" y="1584325"/>
            <a:ext cx="8775700" cy="45418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Chemists and chemical engineers must perform calculations based on balanced chemical reactions to predict the cost of processes.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These calculations are used to avoid using large excess amounts of costly chemicals.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>
                <a:latin typeface="Times New Roman" pitchFamily="18" charset="0"/>
              </a:rPr>
              <a:t>The calculations these scientists use are called </a:t>
            </a:r>
            <a:r>
              <a:rPr lang="en-US" altLang="en-US" i="1" smtClean="0">
                <a:latin typeface="Times New Roman" pitchFamily="18" charset="0"/>
              </a:rPr>
              <a:t>stoichiometry</a:t>
            </a:r>
            <a:r>
              <a:rPr lang="en-US" altLang="en-US" smtClean="0">
                <a:latin typeface="Times New Roman" pitchFamily="18" charset="0"/>
              </a:rPr>
              <a:t> calculations.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4173</Words>
  <Application>Microsoft Office PowerPoint</Application>
  <PresentationFormat>Custom</PresentationFormat>
  <Paragraphs>662</Paragraphs>
  <Slides>83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18" baseType="lpstr">
      <vt:lpstr>Arial</vt:lpstr>
      <vt:lpstr>Wingdings</vt:lpstr>
      <vt:lpstr>Calibri</vt:lpstr>
      <vt:lpstr>Times New Roman</vt:lpstr>
      <vt:lpstr>Century Gothic</vt:lpstr>
      <vt:lpstr>Arial Rounded MT Bold</vt:lpstr>
      <vt:lpstr>Arial Unicode MS</vt:lpstr>
      <vt:lpstr>Symbol</vt:lpstr>
      <vt:lpstr>Tahoma</vt:lpstr>
      <vt:lpstr>Capsules</vt:lpstr>
      <vt:lpstr>Layers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Layers</vt:lpstr>
      <vt:lpstr>Layers</vt:lpstr>
      <vt:lpstr>Layers</vt:lpstr>
      <vt:lpstr>Layers</vt:lpstr>
      <vt:lpstr>Layers</vt:lpstr>
      <vt:lpstr>Layers</vt:lpstr>
      <vt:lpstr>Layers</vt:lpstr>
      <vt:lpstr>Layers</vt:lpstr>
      <vt:lpstr>Layers</vt:lpstr>
      <vt:lpstr>Layers</vt:lpstr>
      <vt:lpstr>Layers</vt:lpstr>
      <vt:lpstr>Layers</vt:lpstr>
      <vt:lpstr>MS Org Chart</vt:lpstr>
      <vt:lpstr>Slide 1</vt:lpstr>
      <vt:lpstr>Slide 2</vt:lpstr>
      <vt:lpstr>Chocolate Chip Cookies!!</vt:lpstr>
      <vt:lpstr>Cookies and Chemistry…Huh!?!?</vt:lpstr>
      <vt:lpstr>Chemistry Recipes</vt:lpstr>
      <vt:lpstr>Molar Mass of Compounds</vt:lpstr>
      <vt:lpstr>Practice</vt:lpstr>
      <vt:lpstr>Practice</vt:lpstr>
      <vt:lpstr>What is Stoichiometry?</vt:lpstr>
      <vt:lpstr>Stoichiometry</vt:lpstr>
      <vt:lpstr>Stoichiometry</vt:lpstr>
      <vt:lpstr>Slide 12</vt:lpstr>
      <vt:lpstr>Flowchart</vt:lpstr>
      <vt:lpstr>Calculations</vt:lpstr>
      <vt:lpstr>Types of Stoichiometry Problems</vt:lpstr>
      <vt:lpstr>Slide 16</vt:lpstr>
      <vt:lpstr>Interpreting Chemical Equations</vt:lpstr>
      <vt:lpstr>Moles &amp; Equation Coefficients</vt:lpstr>
      <vt:lpstr>Mole Ratios</vt:lpstr>
      <vt:lpstr>Volume &amp; Equation Coefficients</vt:lpstr>
      <vt:lpstr>Interpretation of Coefficients</vt:lpstr>
      <vt:lpstr>Stoichiometry is about measuring the amounts of elements and compounds involved in a reaction.    </vt:lpstr>
      <vt:lpstr>Stoichiometry</vt:lpstr>
      <vt:lpstr>Stoichiometry</vt:lpstr>
      <vt:lpstr>Molar mass</vt:lpstr>
      <vt:lpstr>Stoichiometry</vt:lpstr>
      <vt:lpstr>Stoichiometry</vt:lpstr>
      <vt:lpstr>Mole - Mole Relationships</vt:lpstr>
      <vt:lpstr>Stoichiometry</vt:lpstr>
      <vt:lpstr>Conservation of Mass</vt:lpstr>
      <vt:lpstr>Ideal Stoichiometry calculations </vt:lpstr>
      <vt:lpstr>Limitations of chemical equations </vt:lpstr>
      <vt:lpstr>Theoretical stoichiometry calculations</vt:lpstr>
      <vt:lpstr>Mole-Mole Problems</vt:lpstr>
      <vt:lpstr>Mole - Mole Calculations</vt:lpstr>
      <vt:lpstr>Stoichiometry Question (1)</vt:lpstr>
      <vt:lpstr>Stoichiometry Question (2)</vt:lpstr>
      <vt:lpstr>Mole-Mass Problems </vt:lpstr>
      <vt:lpstr>Stoichiometry Question (3)</vt:lpstr>
      <vt:lpstr>Stoichiometry Question (4)</vt:lpstr>
      <vt:lpstr>Mass-Mole Problems</vt:lpstr>
      <vt:lpstr>Slide 42</vt:lpstr>
      <vt:lpstr>Mass-Mass Problems</vt:lpstr>
      <vt:lpstr>Converting grams to grams</vt:lpstr>
      <vt:lpstr>Mass - Mass Problems</vt:lpstr>
      <vt:lpstr>Mass-Mass Stoichiometry Problem</vt:lpstr>
      <vt:lpstr>Problem Continued</vt:lpstr>
      <vt:lpstr>Stoichiometry Question (5)</vt:lpstr>
      <vt:lpstr>Slide 49</vt:lpstr>
      <vt:lpstr>Mass-Volume Problems</vt:lpstr>
      <vt:lpstr>Mass-Volume Stoichiometry Problem</vt:lpstr>
      <vt:lpstr>Problem Continued</vt:lpstr>
      <vt:lpstr>Volume-Volume Stoichiometry</vt:lpstr>
      <vt:lpstr>Law of Combining Volumes</vt:lpstr>
      <vt:lpstr>Volume-Volume Problems</vt:lpstr>
      <vt:lpstr>Volume-Volume Problem</vt:lpstr>
      <vt:lpstr>Problem Continued</vt:lpstr>
      <vt:lpstr>Have we learned it yet?</vt:lpstr>
      <vt:lpstr>Answers</vt:lpstr>
      <vt:lpstr>Limiting Reactant Concept</vt:lpstr>
      <vt:lpstr>Limiting Reactant</vt:lpstr>
      <vt:lpstr>Limiting Reactants</vt:lpstr>
      <vt:lpstr>Slide 63</vt:lpstr>
      <vt:lpstr>Slide 64</vt:lpstr>
      <vt:lpstr>Use the following method</vt:lpstr>
      <vt:lpstr>Determining the Limiting Reactant</vt:lpstr>
      <vt:lpstr>Determining the Limiting Reactant</vt:lpstr>
      <vt:lpstr>Mass Limiting Reactant Problems</vt:lpstr>
      <vt:lpstr>Mass Limiting Reactant Problem</vt:lpstr>
      <vt:lpstr>Mass Problem Continued</vt:lpstr>
      <vt:lpstr>Mass Problem Continued</vt:lpstr>
      <vt:lpstr>Volume Limiting Reactant Problems</vt:lpstr>
      <vt:lpstr>Volume Limiting Reactant Problem</vt:lpstr>
      <vt:lpstr>Volume Problem Continued</vt:lpstr>
      <vt:lpstr>Percent Yield</vt:lpstr>
      <vt:lpstr>Reasons Actual yield is less than theoretical yield</vt:lpstr>
      <vt:lpstr>Calculating Percent Yield</vt:lpstr>
      <vt:lpstr>EX  C6H6 + Cl2   C6H5Cl  + HCl</vt:lpstr>
      <vt:lpstr>EX  C6H6 + Cl2   C6H5Cl  + HCl</vt:lpstr>
      <vt:lpstr>Slide 80</vt:lpstr>
      <vt:lpstr>Conclusions</vt:lpstr>
      <vt:lpstr>Stoichiometry</vt:lpstr>
      <vt:lpstr>Stoichiometry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owenkl</cp:lastModifiedBy>
  <cp:revision>22</cp:revision>
  <dcterms:created xsi:type="dcterms:W3CDTF">2014-06-25T05:30:53Z</dcterms:created>
  <dcterms:modified xsi:type="dcterms:W3CDTF">2022-01-13T16:56:34Z</dcterms:modified>
</cp:coreProperties>
</file>