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24" r:id="rId2"/>
    <p:sldMasterId id="2147483867" r:id="rId3"/>
    <p:sldMasterId id="2147483917" r:id="rId4"/>
    <p:sldMasterId id="2147483968" r:id="rId5"/>
    <p:sldMasterId id="2147484019" r:id="rId6"/>
  </p:sldMasterIdLst>
  <p:notesMasterIdLst>
    <p:notesMasterId r:id="rId215"/>
  </p:notesMasterIdLst>
  <p:sldIdLst>
    <p:sldId id="257" r:id="rId7"/>
    <p:sldId id="349" r:id="rId8"/>
    <p:sldId id="350" r:id="rId9"/>
    <p:sldId id="269" r:id="rId10"/>
    <p:sldId id="270" r:id="rId11"/>
    <p:sldId id="273" r:id="rId12"/>
    <p:sldId id="266" r:id="rId13"/>
    <p:sldId id="347" r:id="rId14"/>
    <p:sldId id="362" r:id="rId15"/>
    <p:sldId id="348" r:id="rId16"/>
    <p:sldId id="351" r:id="rId17"/>
    <p:sldId id="352" r:id="rId18"/>
    <p:sldId id="353" r:id="rId19"/>
    <p:sldId id="377" r:id="rId20"/>
    <p:sldId id="354" r:id="rId21"/>
    <p:sldId id="355" r:id="rId22"/>
    <p:sldId id="356" r:id="rId23"/>
    <p:sldId id="357" r:id="rId24"/>
    <p:sldId id="358" r:id="rId25"/>
    <p:sldId id="359" r:id="rId26"/>
    <p:sldId id="360" r:id="rId27"/>
    <p:sldId id="361" r:id="rId28"/>
    <p:sldId id="480" r:id="rId29"/>
    <p:sldId id="363" r:id="rId30"/>
    <p:sldId id="364" r:id="rId31"/>
    <p:sldId id="365" r:id="rId32"/>
    <p:sldId id="258" r:id="rId33"/>
    <p:sldId id="277" r:id="rId34"/>
    <p:sldId id="278" r:id="rId35"/>
    <p:sldId id="556" r:id="rId36"/>
    <p:sldId id="557" r:id="rId37"/>
    <p:sldId id="558" r:id="rId38"/>
    <p:sldId id="559" r:id="rId39"/>
    <p:sldId id="560" r:id="rId40"/>
    <p:sldId id="561" r:id="rId41"/>
    <p:sldId id="562" r:id="rId42"/>
    <p:sldId id="261" r:id="rId43"/>
    <p:sldId id="378" r:id="rId44"/>
    <p:sldId id="379" r:id="rId45"/>
    <p:sldId id="260" r:id="rId46"/>
    <p:sldId id="271" r:id="rId47"/>
    <p:sldId id="548" r:id="rId48"/>
    <p:sldId id="394" r:id="rId49"/>
    <p:sldId id="479" r:id="rId50"/>
    <p:sldId id="387" r:id="rId51"/>
    <p:sldId id="395" r:id="rId52"/>
    <p:sldId id="388" r:id="rId53"/>
    <p:sldId id="389" r:id="rId54"/>
    <p:sldId id="390" r:id="rId55"/>
    <p:sldId id="393" r:id="rId56"/>
    <p:sldId id="407" r:id="rId57"/>
    <p:sldId id="476" r:id="rId58"/>
    <p:sldId id="478" r:id="rId59"/>
    <p:sldId id="477" r:id="rId60"/>
    <p:sldId id="386" r:id="rId61"/>
    <p:sldId id="391" r:id="rId62"/>
    <p:sldId id="262" r:id="rId63"/>
    <p:sldId id="475" r:id="rId64"/>
    <p:sldId id="263" r:id="rId65"/>
    <p:sldId id="280" r:id="rId66"/>
    <p:sldId id="281" r:id="rId67"/>
    <p:sldId id="346" r:id="rId68"/>
    <p:sldId id="392" r:id="rId69"/>
    <p:sldId id="380" r:id="rId70"/>
    <p:sldId id="264" r:id="rId71"/>
    <p:sldId id="383" r:id="rId72"/>
    <p:sldId id="484" r:id="rId73"/>
    <p:sldId id="485" r:id="rId74"/>
    <p:sldId id="486" r:id="rId75"/>
    <p:sldId id="488" r:id="rId76"/>
    <p:sldId id="332" r:id="rId77"/>
    <p:sldId id="366" r:id="rId78"/>
    <p:sldId id="367" r:id="rId79"/>
    <p:sldId id="368" r:id="rId80"/>
    <p:sldId id="369" r:id="rId81"/>
    <p:sldId id="370" r:id="rId82"/>
    <p:sldId id="371" r:id="rId83"/>
    <p:sldId id="372" r:id="rId84"/>
    <p:sldId id="373" r:id="rId85"/>
    <p:sldId id="374" r:id="rId86"/>
    <p:sldId id="375" r:id="rId87"/>
    <p:sldId id="376" r:id="rId88"/>
    <p:sldId id="510" r:id="rId89"/>
    <p:sldId id="511" r:id="rId90"/>
    <p:sldId id="512" r:id="rId91"/>
    <p:sldId id="513" r:id="rId92"/>
    <p:sldId id="514" r:id="rId93"/>
    <p:sldId id="282" r:id="rId94"/>
    <p:sldId id="283" r:id="rId95"/>
    <p:sldId id="494" r:id="rId96"/>
    <p:sldId id="491" r:id="rId97"/>
    <p:sldId id="492" r:id="rId98"/>
    <p:sldId id="493" r:id="rId99"/>
    <p:sldId id="495" r:id="rId100"/>
    <p:sldId id="504" r:id="rId101"/>
    <p:sldId id="501" r:id="rId102"/>
    <p:sldId id="502" r:id="rId103"/>
    <p:sldId id="505" r:id="rId104"/>
    <p:sldId id="497" r:id="rId105"/>
    <p:sldId id="555" r:id="rId106"/>
    <p:sldId id="498" r:id="rId107"/>
    <p:sldId id="503" r:id="rId108"/>
    <p:sldId id="549" r:id="rId109"/>
    <p:sldId id="499" r:id="rId110"/>
    <p:sldId id="542" r:id="rId111"/>
    <p:sldId id="500" r:id="rId112"/>
    <p:sldId id="546" r:id="rId113"/>
    <p:sldId id="547" r:id="rId114"/>
    <p:sldId id="524" r:id="rId115"/>
    <p:sldId id="551" r:id="rId116"/>
    <p:sldId id="552" r:id="rId117"/>
    <p:sldId id="550" r:id="rId118"/>
    <p:sldId id="496" r:id="rId119"/>
    <p:sldId id="554" r:id="rId120"/>
    <p:sldId id="553" r:id="rId121"/>
    <p:sldId id="325" r:id="rId122"/>
    <p:sldId id="527" r:id="rId123"/>
    <p:sldId id="535" r:id="rId124"/>
    <p:sldId id="536" r:id="rId125"/>
    <p:sldId id="540" r:id="rId126"/>
    <p:sldId id="537" r:id="rId127"/>
    <p:sldId id="538" r:id="rId128"/>
    <p:sldId id="539" r:id="rId129"/>
    <p:sldId id="326" r:id="rId130"/>
    <p:sldId id="329" r:id="rId131"/>
    <p:sldId id="338" r:id="rId132"/>
    <p:sldId id="339" r:id="rId133"/>
    <p:sldId id="340" r:id="rId134"/>
    <p:sldId id="341" r:id="rId135"/>
    <p:sldId id="396" r:id="rId136"/>
    <p:sldId id="398" r:id="rId137"/>
    <p:sldId id="399" r:id="rId138"/>
    <p:sldId id="397" r:id="rId139"/>
    <p:sldId id="406" r:id="rId140"/>
    <p:sldId id="405" r:id="rId141"/>
    <p:sldId id="400" r:id="rId142"/>
    <p:sldId id="404" r:id="rId143"/>
    <p:sldId id="409" r:id="rId144"/>
    <p:sldId id="410" r:id="rId145"/>
    <p:sldId id="408" r:id="rId146"/>
    <p:sldId id="412" r:id="rId147"/>
    <p:sldId id="401" r:id="rId148"/>
    <p:sldId id="411" r:id="rId149"/>
    <p:sldId id="402" r:id="rId150"/>
    <p:sldId id="403" r:id="rId151"/>
    <p:sldId id="413" r:id="rId152"/>
    <p:sldId id="414" r:id="rId153"/>
    <p:sldId id="415" r:id="rId154"/>
    <p:sldId id="416" r:id="rId155"/>
    <p:sldId id="417" r:id="rId156"/>
    <p:sldId id="418" r:id="rId157"/>
    <p:sldId id="419" r:id="rId158"/>
    <p:sldId id="420" r:id="rId159"/>
    <p:sldId id="421" r:id="rId160"/>
    <p:sldId id="422" r:id="rId161"/>
    <p:sldId id="423" r:id="rId162"/>
    <p:sldId id="425" r:id="rId163"/>
    <p:sldId id="426" r:id="rId164"/>
    <p:sldId id="427" r:id="rId165"/>
    <p:sldId id="424" r:id="rId166"/>
    <p:sldId id="428" r:id="rId167"/>
    <p:sldId id="429" r:id="rId168"/>
    <p:sldId id="430" r:id="rId169"/>
    <p:sldId id="431" r:id="rId170"/>
    <p:sldId id="432" r:id="rId171"/>
    <p:sldId id="433" r:id="rId172"/>
    <p:sldId id="434" r:id="rId173"/>
    <p:sldId id="435" r:id="rId174"/>
    <p:sldId id="436" r:id="rId175"/>
    <p:sldId id="437" r:id="rId176"/>
    <p:sldId id="438" r:id="rId177"/>
    <p:sldId id="439" r:id="rId178"/>
    <p:sldId id="440" r:id="rId179"/>
    <p:sldId id="441" r:id="rId180"/>
    <p:sldId id="442" r:id="rId181"/>
    <p:sldId id="443" r:id="rId182"/>
    <p:sldId id="444" r:id="rId183"/>
    <p:sldId id="445" r:id="rId184"/>
    <p:sldId id="446" r:id="rId185"/>
    <p:sldId id="447" r:id="rId186"/>
    <p:sldId id="448" r:id="rId187"/>
    <p:sldId id="449" r:id="rId188"/>
    <p:sldId id="450" r:id="rId189"/>
    <p:sldId id="451" r:id="rId190"/>
    <p:sldId id="452" r:id="rId191"/>
    <p:sldId id="453" r:id="rId192"/>
    <p:sldId id="454" r:id="rId193"/>
    <p:sldId id="310" r:id="rId194"/>
    <p:sldId id="455" r:id="rId195"/>
    <p:sldId id="456" r:id="rId196"/>
    <p:sldId id="467" r:id="rId197"/>
    <p:sldId id="468" r:id="rId198"/>
    <p:sldId id="469" r:id="rId199"/>
    <p:sldId id="470" r:id="rId200"/>
    <p:sldId id="471" r:id="rId201"/>
    <p:sldId id="472" r:id="rId202"/>
    <p:sldId id="490" r:id="rId203"/>
    <p:sldId id="517" r:id="rId204"/>
    <p:sldId id="516" r:id="rId205"/>
    <p:sldId id="509" r:id="rId206"/>
    <p:sldId id="508" r:id="rId207"/>
    <p:sldId id="515" r:id="rId208"/>
    <p:sldId id="518" r:id="rId209"/>
    <p:sldId id="519" r:id="rId210"/>
    <p:sldId id="520" r:id="rId211"/>
    <p:sldId id="522" r:id="rId212"/>
    <p:sldId id="521" r:id="rId213"/>
    <p:sldId id="523" r:id="rId2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434" autoAdjust="0"/>
  </p:normalViewPr>
  <p:slideViewPr>
    <p:cSldViewPr snapToGrid="0">
      <p:cViewPr varScale="1">
        <p:scale>
          <a:sx n="88" d="100"/>
          <a:sy n="88" d="100"/>
        </p:scale>
        <p:origin x="-120" y="-168"/>
      </p:cViewPr>
      <p:guideLst>
        <p:guide orient="horz" pos="2160"/>
        <p:guide pos="3840"/>
      </p:guideLst>
    </p:cSldViewPr>
  </p:slideViewPr>
  <p:outlineViewPr>
    <p:cViewPr>
      <p:scale>
        <a:sx n="33" d="100"/>
        <a:sy n="33" d="100"/>
      </p:scale>
      <p:origin x="0" y="-41526"/>
    </p:cViewPr>
    <p:sldLst>
      <p:sld r:id="rId1" collapse="1"/>
      <p:sld r:id="rId2" collapse="1"/>
    </p:sldLst>
  </p:outlineViewPr>
  <p:notesTextViewPr>
    <p:cViewPr>
      <p:scale>
        <a:sx n="1" d="1"/>
        <a:sy n="1" d="1"/>
      </p:scale>
      <p:origin x="0" y="0"/>
    </p:cViewPr>
  </p:notesTextViewPr>
  <p:sorterViewPr>
    <p:cViewPr>
      <p:scale>
        <a:sx n="76" d="100"/>
        <a:sy n="76" d="100"/>
      </p:scale>
      <p:origin x="0" y="4062"/>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6" Type="http://schemas.openxmlformats.org/officeDocument/2006/relationships/presProps" Target="presProps.xml"/><Relationship Id="rId211" Type="http://schemas.openxmlformats.org/officeDocument/2006/relationships/slide" Target="slides/slide205.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6" Type="http://schemas.openxmlformats.org/officeDocument/2006/relationships/slide" Target="slides/slide200.xml"/><Relationship Id="rId201" Type="http://schemas.openxmlformats.org/officeDocument/2006/relationships/slide" Target="slides/slide195.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slide" Target="slides/slide208.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notesMaster" Target="notesMasters/notesMaster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s>
</file>

<file path=ppt/_rels/viewProps.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3AFB3D2-620F-443C-98E6-ECF6C432055E}" type="datetimeFigureOut">
              <a:rPr lang="en-US"/>
              <a:pPr>
                <a:defRPr/>
              </a:pPr>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729D25E-3244-4817-BF09-F52778E4596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13E1B2-450D-42AF-AFDE-D99D9EBFD119}" type="slidenum">
              <a:rPr lang="en-US" altLang="en-US" smtClean="0">
                <a:solidFill>
                  <a:srgbClr val="000000"/>
                </a:solidFill>
                <a:latin typeface="Times New Roman" pitchFamily="18" charset="0"/>
                <a:cs typeface="Arial" charset="0"/>
              </a:rPr>
              <a:pPr fontAlgn="base">
                <a:spcBef>
                  <a:spcPct val="0"/>
                </a:spcBef>
                <a:spcAft>
                  <a:spcPct val="0"/>
                </a:spcAft>
              </a:pPr>
              <a:t>1</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C5B7E3-E1DF-4EB2-8C5E-1A4E68255616}" type="slidenum">
              <a:rPr lang="en-US" altLang="en-US" smtClean="0">
                <a:solidFill>
                  <a:srgbClr val="000000"/>
                </a:solidFill>
                <a:latin typeface="Times New Roman" pitchFamily="18" charset="0"/>
                <a:cs typeface="Arial" charset="0"/>
              </a:rPr>
              <a:pPr fontAlgn="base">
                <a:spcBef>
                  <a:spcPct val="0"/>
                </a:spcBef>
                <a:spcAft>
                  <a:spcPct val="0"/>
                </a:spcAft>
              </a:pPr>
              <a:t>40</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844856-8600-4F11-BEE8-95356A02093F}" type="slidenum">
              <a:rPr lang="en-US">
                <a:cs typeface="Arial" charset="0"/>
              </a:rPr>
              <a:pPr fontAlgn="base">
                <a:spcBef>
                  <a:spcPct val="0"/>
                </a:spcBef>
                <a:spcAft>
                  <a:spcPct val="0"/>
                </a:spcAft>
                <a:defRPr/>
              </a:pPr>
              <a:t>41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F6D0E16B-5765-4F18-BF5A-CF00287A1515}" type="slidenum">
              <a:rPr lang="en-US" altLang="en-US" smtClean="0">
                <a:latin typeface="Times New Roman" pitchFamily="18" charset="0"/>
                <a:cs typeface="Arial" charset="0"/>
              </a:rPr>
              <a:pPr eaLnBrk="0" fontAlgn="base" hangingPunct="0">
                <a:spcBef>
                  <a:spcPct val="0"/>
                </a:spcBef>
                <a:spcAft>
                  <a:spcPct val="0"/>
                </a:spcAft>
              </a:pPr>
              <a:t>50</a:t>
            </a:fld>
            <a:endParaRPr lang="en-US" altLang="en-US" smtClean="0">
              <a:latin typeface="Times New Roman" pitchFamily="18" charset="0"/>
              <a:cs typeface="Arial" charset="0"/>
            </a:endParaRPr>
          </a:p>
        </p:txBody>
      </p:sp>
      <p:sp>
        <p:nvSpPr>
          <p:cNvPr id="1280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A6CD20-CB9E-45A3-9147-BED927F50808}" type="slidenum">
              <a:rPr lang="en-US" altLang="en-US" smtClean="0">
                <a:solidFill>
                  <a:srgbClr val="000000"/>
                </a:solidFill>
                <a:latin typeface="Times New Roman" pitchFamily="18" charset="0"/>
                <a:cs typeface="Arial" charset="0"/>
              </a:rPr>
              <a:pPr fontAlgn="base">
                <a:spcBef>
                  <a:spcPct val="0"/>
                </a:spcBef>
                <a:spcAft>
                  <a:spcPct val="0"/>
                </a:spcAft>
              </a:pPr>
              <a:t>57</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21724754-1812-4C0B-85C5-CB5A49BFEEA8}"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58</a:t>
            </a:fld>
            <a:endParaRPr lang="en-US" altLang="en-US" smtClean="0">
              <a:solidFill>
                <a:srgbClr val="000000"/>
              </a:solidFill>
              <a:latin typeface="Times New Roman" pitchFamily="18" charset="0"/>
              <a:cs typeface="Arial"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0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B13C1D-8586-4924-A091-B99FB993D3D6}" type="slidenum">
              <a:rPr lang="en-US" altLang="en-US" smtClean="0">
                <a:solidFill>
                  <a:srgbClr val="000000"/>
                </a:solidFill>
                <a:latin typeface="Times New Roman" pitchFamily="18" charset="0"/>
                <a:cs typeface="Arial" charset="0"/>
              </a:rPr>
              <a:pPr fontAlgn="base">
                <a:spcBef>
                  <a:spcPct val="0"/>
                </a:spcBef>
                <a:spcAft>
                  <a:spcPct val="0"/>
                </a:spcAft>
              </a:pPr>
              <a:t>59</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4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D28C65-E7D9-42FD-BEB2-938ED533EE06}" type="slidenum">
              <a:rPr lang="en-US" altLang="en-US" smtClean="0">
                <a:solidFill>
                  <a:srgbClr val="000000"/>
                </a:solidFill>
                <a:latin typeface="Times New Roman" pitchFamily="18" charset="0"/>
                <a:cs typeface="Arial" charset="0"/>
              </a:rPr>
              <a:pPr fontAlgn="base">
                <a:spcBef>
                  <a:spcPct val="0"/>
                </a:spcBef>
                <a:spcAft>
                  <a:spcPct val="0"/>
                </a:spcAft>
              </a:pPr>
              <a:t>62</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1D031A5A-2B1D-43F0-AED7-437089A2C546}"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64</a:t>
            </a:fld>
            <a:endParaRPr lang="en-US" altLang="en-US" smtClean="0">
              <a:solidFill>
                <a:srgbClr val="000000"/>
              </a:solidFill>
              <a:latin typeface="Times New Roman" pitchFamily="18" charset="0"/>
              <a:cs typeface="Arial" charset="0"/>
            </a:endParaRPr>
          </a:p>
        </p:txBody>
      </p:sp>
      <p:sp>
        <p:nvSpPr>
          <p:cNvPr id="147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9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DDC5BB-3F4E-4C95-9FD4-001BBD8D07C1}" type="slidenum">
              <a:rPr lang="en-US" altLang="en-US" smtClean="0">
                <a:solidFill>
                  <a:srgbClr val="000000"/>
                </a:solidFill>
                <a:latin typeface="Times New Roman" pitchFamily="18" charset="0"/>
                <a:cs typeface="Arial" charset="0"/>
              </a:rPr>
              <a:pPr fontAlgn="base">
                <a:spcBef>
                  <a:spcPct val="0"/>
                </a:spcBef>
                <a:spcAft>
                  <a:spcPct val="0"/>
                </a:spcAft>
              </a:pPr>
              <a:t>65</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A966857-4777-4422-9D51-15891FE68796}"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66</a:t>
            </a:fld>
            <a:endParaRPr lang="en-US" altLang="en-US" smtClean="0">
              <a:solidFill>
                <a:srgbClr val="000000"/>
              </a:solidFill>
              <a:latin typeface="Times New Roman" pitchFamily="18" charset="0"/>
              <a:cs typeface="Arial" charset="0"/>
            </a:endParaRPr>
          </a:p>
        </p:txBody>
      </p:sp>
      <p:sp>
        <p:nvSpPr>
          <p:cNvPr id="151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C77E20-3458-49F3-99C4-A9417E4F699D}" type="slidenum">
              <a:rPr lang="en-US" altLang="en-US" smtClean="0">
                <a:solidFill>
                  <a:srgbClr val="000000"/>
                </a:solidFill>
                <a:latin typeface="Times New Roman" pitchFamily="18" charset="0"/>
                <a:cs typeface="Arial" charset="0"/>
              </a:rPr>
              <a:pPr fontAlgn="base">
                <a:spcBef>
                  <a:spcPct val="0"/>
                </a:spcBef>
                <a:spcAft>
                  <a:spcPct val="0"/>
                </a:spcAft>
              </a:pPr>
              <a:t>7</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6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9282FB-2832-473E-8413-31F902BB1556}" type="slidenum">
              <a:rPr lang="en-US" altLang="en-US" smtClean="0">
                <a:solidFill>
                  <a:srgbClr val="000000"/>
                </a:solidFill>
                <a:latin typeface="Times New Roman" pitchFamily="18" charset="0"/>
                <a:cs typeface="Arial" charset="0"/>
              </a:rPr>
              <a:pPr fontAlgn="base">
                <a:spcBef>
                  <a:spcPct val="0"/>
                </a:spcBef>
                <a:spcAft>
                  <a:spcPct val="0"/>
                </a:spcAft>
              </a:pPr>
              <a:t>70</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EE2A5D-77D1-48DB-8476-DD368B45881C}"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71</a:t>
            </a:fld>
            <a:endParaRPr lang="en-US" altLang="en-US" smtClean="0">
              <a:solidFill>
                <a:srgbClr val="000000"/>
              </a:solidFill>
              <a:latin typeface="Times New Roman" pitchFamily="18" charset="0"/>
              <a:cs typeface="Arial" charset="0"/>
            </a:endParaRPr>
          </a:p>
        </p:txBody>
      </p:sp>
      <p:sp>
        <p:nvSpPr>
          <p:cNvPr id="158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DBE2C8F2-B0EB-440B-BA7D-A00A6E30DEE7}"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90</a:t>
            </a:fld>
            <a:endParaRPr lang="en-US" altLang="en-US" smtClean="0">
              <a:solidFill>
                <a:srgbClr val="000000"/>
              </a:solidFill>
              <a:latin typeface="Times New Roman" pitchFamily="18" charset="0"/>
              <a:cs typeface="Arial"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9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205073DE-F94F-4014-A1A1-456C01EE875A}"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91</a:t>
            </a:fld>
            <a:endParaRPr lang="en-US" altLang="en-US" smtClean="0">
              <a:solidFill>
                <a:srgbClr val="000000"/>
              </a:solidFill>
              <a:latin typeface="Times New Roman" pitchFamily="18" charset="0"/>
              <a:cs typeface="Arial"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1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1DF75538-2166-4FEF-88CC-7026AB96A3A5}"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92</a:t>
            </a:fld>
            <a:endParaRPr lang="en-US" altLang="en-US" smtClean="0">
              <a:solidFill>
                <a:srgbClr val="000000"/>
              </a:solidFill>
              <a:latin typeface="Times New Roman" pitchFamily="18" charset="0"/>
              <a:cs typeface="Arial"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D62F825E-41D0-49CD-98A3-31FD7B092E3D}"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93</a:t>
            </a:fld>
            <a:endParaRPr lang="en-US" altLang="en-US" smtClean="0">
              <a:solidFill>
                <a:srgbClr val="000000"/>
              </a:solidFill>
              <a:latin typeface="Times New Roman" pitchFamily="18" charset="0"/>
              <a:cs typeface="Arial"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22376B9-35DE-4A49-84FF-6C5C0C8AE920}"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94</a:t>
            </a:fld>
            <a:endParaRPr lang="en-US" altLang="en-US" smtClean="0">
              <a:solidFill>
                <a:srgbClr val="000000"/>
              </a:solidFill>
              <a:latin typeface="Times New Roman" pitchFamily="18" charset="0"/>
              <a:cs typeface="Arial" charset="0"/>
            </a:endParaRPr>
          </a:p>
        </p:txBody>
      </p:sp>
      <p:sp>
        <p:nvSpPr>
          <p:cNvPr id="188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7BF31B-0CE3-4A40-85AD-683EAEA34672}" type="slidenum">
              <a:rPr lang="en-US" altLang="en-US" smtClean="0">
                <a:solidFill>
                  <a:srgbClr val="000000"/>
                </a:solidFill>
                <a:latin typeface="Arial" charset="0"/>
                <a:cs typeface="Arial" charset="0"/>
              </a:rPr>
              <a:pPr fontAlgn="base">
                <a:spcBef>
                  <a:spcPct val="0"/>
                </a:spcBef>
                <a:spcAft>
                  <a:spcPct val="0"/>
                </a:spcAft>
              </a:pPr>
              <a:t>97</a:t>
            </a:fld>
            <a:endParaRPr lang="en-US" altLang="en-US" smtClean="0">
              <a:solidFill>
                <a:srgbClr val="000000"/>
              </a:solidFill>
              <a:latin typeface="Arial" charset="0"/>
              <a:cs typeface="Arial" charset="0"/>
            </a:endParaRPr>
          </a:p>
        </p:txBody>
      </p:sp>
      <p:sp>
        <p:nvSpPr>
          <p:cNvPr id="192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2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D300A3-A324-4BA3-8B23-1CBB69049252}" type="slidenum">
              <a:rPr lang="en-US" altLang="en-US" smtClean="0">
                <a:solidFill>
                  <a:srgbClr val="000000"/>
                </a:solidFill>
                <a:latin typeface="Times New Roman" pitchFamily="18" charset="0"/>
                <a:cs typeface="Arial" charset="0"/>
              </a:rPr>
              <a:pPr fontAlgn="base">
                <a:spcBef>
                  <a:spcPct val="0"/>
                </a:spcBef>
                <a:spcAft>
                  <a:spcPct val="0"/>
                </a:spcAft>
              </a:pPr>
              <a:t>98</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76BD875-B66A-4855-A8AD-EA93161D1BFC}"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99</a:t>
            </a:fld>
            <a:endParaRPr lang="en-US" altLang="en-US" smtClean="0">
              <a:solidFill>
                <a:srgbClr val="000000"/>
              </a:solidFill>
              <a:latin typeface="Times New Roman" pitchFamily="18" charset="0"/>
              <a:cs typeface="Arial" charset="0"/>
            </a:endParaRPr>
          </a:p>
        </p:txBody>
      </p:sp>
      <p:sp>
        <p:nvSpPr>
          <p:cNvPr id="196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6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64A5A8-3B56-4672-A3F4-E46A83692094}" type="slidenum">
              <a:rPr lang="en-US" altLang="en-US" smtClean="0">
                <a:solidFill>
                  <a:srgbClr val="000000"/>
                </a:solidFill>
                <a:latin typeface="Times New Roman" pitchFamily="18" charset="0"/>
                <a:cs typeface="Arial" charset="0"/>
              </a:rPr>
              <a:pPr fontAlgn="base">
                <a:spcBef>
                  <a:spcPct val="0"/>
                </a:spcBef>
                <a:spcAft>
                  <a:spcPct val="0"/>
                </a:spcAft>
              </a:pPr>
              <a:t>8</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016DEABB-FA34-4294-89FB-E34969642F05}"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104</a:t>
            </a:fld>
            <a:endParaRPr lang="en-US" altLang="en-US" smtClean="0">
              <a:solidFill>
                <a:srgbClr val="000000"/>
              </a:solidFill>
              <a:latin typeface="Times New Roman" pitchFamily="18" charset="0"/>
              <a:cs typeface="Arial" charset="0"/>
            </a:endParaRPr>
          </a:p>
        </p:txBody>
      </p:sp>
      <p:sp>
        <p:nvSpPr>
          <p:cNvPr id="204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331DF3B2-D35A-491F-B4B7-4F9C46222174}"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106</a:t>
            </a:fld>
            <a:endParaRPr lang="en-US" altLang="en-US" smtClean="0">
              <a:solidFill>
                <a:srgbClr val="000000"/>
              </a:solidFill>
              <a:latin typeface="Times New Roman" pitchFamily="18" charset="0"/>
              <a:cs typeface="Arial" charset="0"/>
            </a:endParaRPr>
          </a:p>
        </p:txBody>
      </p:sp>
      <p:sp>
        <p:nvSpPr>
          <p:cNvPr id="207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7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E8F26EA-CE97-4FC3-9B12-E25F5E56A462}"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116</a:t>
            </a:fld>
            <a:endParaRPr lang="en-US" altLang="en-US" smtClean="0">
              <a:solidFill>
                <a:srgbClr val="000000"/>
              </a:solidFill>
              <a:latin typeface="Times New Roman" pitchFamily="18" charset="0"/>
              <a:cs typeface="Arial" charset="0"/>
            </a:endParaRPr>
          </a:p>
        </p:txBody>
      </p:sp>
      <p:sp>
        <p:nvSpPr>
          <p:cNvPr id="2191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7C8E3FBA-8C68-4B37-9D9E-DF94B7922A03}"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124</a:t>
            </a:fld>
            <a:endParaRPr lang="en-US" altLang="en-US" smtClean="0">
              <a:solidFill>
                <a:srgbClr val="000000"/>
              </a:solidFill>
              <a:latin typeface="Times New Roman" pitchFamily="18" charset="0"/>
              <a:cs typeface="Arial"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3BD7533C-F434-440F-93C7-3356E2AA21FB}"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125</a:t>
            </a:fld>
            <a:endParaRPr lang="en-US" altLang="en-US" smtClean="0">
              <a:solidFill>
                <a:srgbClr val="000000"/>
              </a:solidFill>
              <a:latin typeface="Times New Roman" pitchFamily="18" charset="0"/>
              <a:cs typeface="Arial" charset="0"/>
            </a:endParaRPr>
          </a:p>
        </p:txBody>
      </p:sp>
      <p:sp>
        <p:nvSpPr>
          <p:cNvPr id="230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04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94C02971-0FFB-4E83-8757-C40D05C2ADB9}"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126</a:t>
            </a:fld>
            <a:endParaRPr lang="en-US" altLang="en-US" smtClean="0">
              <a:solidFill>
                <a:srgbClr val="000000"/>
              </a:solidFill>
              <a:latin typeface="Times New Roman" pitchFamily="18" charset="0"/>
              <a:cs typeface="Arial" charset="0"/>
            </a:endParaRPr>
          </a:p>
        </p:txBody>
      </p:sp>
      <p:sp>
        <p:nvSpPr>
          <p:cNvPr id="232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018658AF-C245-495A-A8D0-29EF116A6CC6}"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127</a:t>
            </a:fld>
            <a:endParaRPr lang="en-US" altLang="en-US" smtClean="0">
              <a:solidFill>
                <a:srgbClr val="000000"/>
              </a:solidFill>
              <a:latin typeface="Times New Roman" pitchFamily="18" charset="0"/>
              <a:cs typeface="Arial" charset="0"/>
            </a:endParaRPr>
          </a:p>
        </p:txBody>
      </p:sp>
      <p:sp>
        <p:nvSpPr>
          <p:cNvPr id="234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4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56EBC08-6DCD-4E31-A642-35557E249373}"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128</a:t>
            </a:fld>
            <a:endParaRPr lang="en-US" altLang="en-US" smtClean="0">
              <a:solidFill>
                <a:srgbClr val="000000"/>
              </a:solidFill>
              <a:latin typeface="Times New Roman" pitchFamily="18" charset="0"/>
              <a:cs typeface="Arial" charset="0"/>
            </a:endParaRPr>
          </a:p>
        </p:txBody>
      </p:sp>
      <p:sp>
        <p:nvSpPr>
          <p:cNvPr id="236546"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36547"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33F61B38-EDF0-4E22-ACDD-B384B0C9123A}"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129</a:t>
            </a:fld>
            <a:endParaRPr lang="en-US" altLang="en-US" smtClean="0">
              <a:solidFill>
                <a:srgbClr val="000000"/>
              </a:solidFill>
              <a:latin typeface="Times New Roman" pitchFamily="18" charset="0"/>
              <a:cs typeface="Arial" charset="0"/>
            </a:endParaRPr>
          </a:p>
        </p:txBody>
      </p:sp>
      <p:sp>
        <p:nvSpPr>
          <p:cNvPr id="2385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85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7B96F0-1F23-4B69-B2DC-ED7F1D9E6577}" type="slidenum">
              <a:rPr lang="en-US" altLang="en-US" smtClean="0">
                <a:solidFill>
                  <a:srgbClr val="000000"/>
                </a:solidFill>
                <a:latin typeface="Times New Roman" pitchFamily="18" charset="0"/>
                <a:cs typeface="Arial" charset="0"/>
              </a:rPr>
              <a:pPr fontAlgn="base">
                <a:spcBef>
                  <a:spcPct val="0"/>
                </a:spcBef>
                <a:spcAft>
                  <a:spcPct val="0"/>
                </a:spcAft>
              </a:pPr>
              <a:t>10</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34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54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75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95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16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365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56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774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979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184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303E31-3FC6-40F4-ACC4-56C4E8C74C90}" type="slidenum">
              <a:rPr lang="en-US" altLang="en-US">
                <a:solidFill>
                  <a:srgbClr val="000000"/>
                </a:solidFill>
                <a:cs typeface="Arial" charset="0"/>
              </a:rPr>
              <a:pPr fontAlgn="base">
                <a:spcBef>
                  <a:spcPct val="0"/>
                </a:spcBef>
                <a:spcAft>
                  <a:spcPct val="0"/>
                </a:spcAft>
                <a:defRPr/>
              </a:pPr>
              <a:t>14</a:t>
            </a:fld>
            <a:endParaRPr lang="en-US" altLang="en-US">
              <a:solidFill>
                <a:srgbClr val="000000"/>
              </a:solidFill>
              <a:cs typeface="Arial" charset="0"/>
            </a:endParaRPr>
          </a:p>
        </p:txBody>
      </p:sp>
      <p:sp>
        <p:nvSpPr>
          <p:cNvPr id="91139" name="Rectangle 2"/>
          <p:cNvSpPr>
            <a:spLocks noGrp="1" noRot="1" noChangeAspect="1" noChangeArrowheads="1" noTextEdit="1"/>
          </p:cNvSpPr>
          <p:nvPr>
            <p:ph type="sldImg"/>
          </p:nvPr>
        </p:nvSpPr>
        <p:spPr bwMode="auto">
          <a:xfrm>
            <a:off x="381000" y="687388"/>
            <a:ext cx="6096000" cy="3429000"/>
          </a:xfrm>
          <a:noFill/>
          <a:ln>
            <a:solidFill>
              <a:srgbClr val="000000"/>
            </a:solidFill>
            <a:miter lim="800000"/>
            <a:headEnd/>
            <a:tailEnd/>
          </a:ln>
        </p:spPr>
      </p:sp>
      <p:sp>
        <p:nvSpPr>
          <p:cNvPr id="91140" name="Rectangle 3"/>
          <p:cNvSpPr>
            <a:spLocks noGrp="1" noChangeArrowheads="1"/>
          </p:cNvSpPr>
          <p:nvPr>
            <p:ph type="body" idx="1"/>
          </p:nvPr>
        </p:nvSpPr>
        <p:spPr bwMode="auto">
          <a:xfrm>
            <a:off x="912813" y="4343400"/>
            <a:ext cx="5032375" cy="4113213"/>
          </a:xfrm>
          <a:noFill/>
        </p:spPr>
        <p:txBody>
          <a:bodyPr wrap="square" lIns="91414" tIns="45708" rIns="91414" bIns="45708" numCol="1" anchor="t" anchorCtr="0" compatLnSpc="1">
            <a:prstTxWarp prst="textNoShape">
              <a:avLst/>
            </a:prstTxWarp>
          </a:bodyPr>
          <a:lstStyle/>
          <a:p>
            <a:pPr eaLnBrk="1" hangingPunct="1">
              <a:spcBef>
                <a:spcPct val="0"/>
              </a:spcBef>
            </a:pPr>
            <a:endParaRPr lang="el-GR" altLang="en-US" smtClean="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38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59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9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003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20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41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61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82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02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23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2E601E-2FD9-4787-B3C3-7B72BF5584C4}" type="slidenum">
              <a:rPr lang="en-US" altLang="en-US">
                <a:solidFill>
                  <a:srgbClr val="000000"/>
                </a:solidFill>
                <a:cs typeface="Arial" charset="0"/>
              </a:rPr>
              <a:pPr fontAlgn="base">
                <a:spcBef>
                  <a:spcPct val="0"/>
                </a:spcBef>
                <a:spcAft>
                  <a:spcPct val="0"/>
                </a:spcAft>
                <a:defRPr/>
              </a:pPr>
              <a:t>24</a:t>
            </a:fld>
            <a:endParaRPr lang="en-US" altLang="en-US">
              <a:solidFill>
                <a:srgbClr val="000000"/>
              </a:solidFill>
              <a:cs typeface="Arial" charset="0"/>
            </a:endParaRPr>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43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641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84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05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25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46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8EBB608-98A2-4A6E-9BB3-4608DDF71945}"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188</a:t>
            </a:fld>
            <a:endParaRPr lang="en-US" altLang="en-US" smtClean="0">
              <a:solidFill>
                <a:srgbClr val="000000"/>
              </a:solidFill>
              <a:latin typeface="Times New Roman" pitchFamily="18" charset="0"/>
              <a:cs typeface="Arial" charset="0"/>
            </a:endParaRPr>
          </a:p>
        </p:txBody>
      </p:sp>
      <p:sp>
        <p:nvSpPr>
          <p:cNvPr id="326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66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83A242-9754-4D79-8FF9-04A51C23E91B}" type="slidenum">
              <a:rPr lang="en-US" altLang="en-US">
                <a:solidFill>
                  <a:srgbClr val="000000"/>
                </a:solidFill>
                <a:cs typeface="Arial" charset="0"/>
              </a:rPr>
              <a:pPr fontAlgn="base">
                <a:spcBef>
                  <a:spcPct val="0"/>
                </a:spcBef>
                <a:spcAft>
                  <a:spcPct val="0"/>
                </a:spcAft>
                <a:defRPr/>
              </a:pPr>
              <a:t>197</a:t>
            </a:fld>
            <a:endParaRPr lang="en-US" altLang="en-US">
              <a:solidFill>
                <a:srgbClr val="000000"/>
              </a:solidFill>
              <a:cs typeface="Arial" charset="0"/>
            </a:endParaRPr>
          </a:p>
        </p:txBody>
      </p:sp>
      <p:sp>
        <p:nvSpPr>
          <p:cNvPr id="336899" name="Rectangle 2"/>
          <p:cNvSpPr>
            <a:spLocks noGrp="1" noRot="1" noChangeAspect="1" noChangeArrowheads="1" noTextEdit="1"/>
          </p:cNvSpPr>
          <p:nvPr>
            <p:ph type="sldImg"/>
          </p:nvPr>
        </p:nvSpPr>
        <p:spPr bwMode="auto">
          <a:xfrm>
            <a:off x="381000" y="687388"/>
            <a:ext cx="6096000" cy="3429000"/>
          </a:xfrm>
          <a:noFill/>
          <a:ln>
            <a:solidFill>
              <a:srgbClr val="000000"/>
            </a:solidFill>
            <a:miter lim="800000"/>
            <a:headEnd/>
            <a:tailEnd/>
          </a:ln>
        </p:spPr>
      </p:sp>
      <p:sp>
        <p:nvSpPr>
          <p:cNvPr id="336900" name="Rectangle 3"/>
          <p:cNvSpPr>
            <a:spLocks noGrp="1" noChangeArrowheads="1"/>
          </p:cNvSpPr>
          <p:nvPr>
            <p:ph type="body" idx="1"/>
          </p:nvPr>
        </p:nvSpPr>
        <p:spPr bwMode="auto">
          <a:xfrm>
            <a:off x="912813" y="4343400"/>
            <a:ext cx="5032375" cy="4113213"/>
          </a:xfrm>
          <a:noFill/>
        </p:spPr>
        <p:txBody>
          <a:bodyPr wrap="square" lIns="91426" tIns="45714" rIns="91426" bIns="45714" numCol="1" anchor="t" anchorCtr="0" compatLnSpc="1">
            <a:prstTxWarp prst="textNoShape">
              <a:avLst/>
            </a:prstTxWarp>
          </a:bodyPr>
          <a:lstStyle/>
          <a:p>
            <a:pPr eaLnBrk="1" hangingPunct="1">
              <a:spcBef>
                <a:spcPct val="0"/>
              </a:spcBef>
            </a:pPr>
            <a:endParaRPr lang="el-GR" altLang="en-US" smtClean="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6B39FFFB-B2E9-4AA1-BFF9-73E816314A73}"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200</a:t>
            </a:fld>
            <a:endParaRPr lang="en-US" altLang="en-US" smtClean="0">
              <a:solidFill>
                <a:srgbClr val="000000"/>
              </a:solidFill>
              <a:latin typeface="Times New Roman" pitchFamily="18" charset="0"/>
              <a:cs typeface="Arial" charset="0"/>
            </a:endParaRPr>
          </a:p>
        </p:txBody>
      </p:sp>
      <p:sp>
        <p:nvSpPr>
          <p:cNvPr id="340994"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4099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5A2234C7-EB71-4D26-8554-9878519267F9}" type="slidenum">
              <a:rPr lang="en-US" altLang="en-US" smtClean="0">
                <a:solidFill>
                  <a:srgbClr val="000000"/>
                </a:solidFill>
                <a:latin typeface="Times New Roman" pitchFamily="18" charset="0"/>
                <a:cs typeface="Arial" charset="0"/>
              </a:rPr>
              <a:pPr eaLnBrk="0" fontAlgn="base" hangingPunct="0">
                <a:spcBef>
                  <a:spcPct val="0"/>
                </a:spcBef>
                <a:spcAft>
                  <a:spcPct val="0"/>
                </a:spcAft>
              </a:pPr>
              <a:t>201</a:t>
            </a:fld>
            <a:endParaRPr lang="en-US" altLang="en-US" smtClean="0">
              <a:solidFill>
                <a:srgbClr val="000000"/>
              </a:solidFill>
              <a:latin typeface="Times New Roman" pitchFamily="18" charset="0"/>
              <a:cs typeface="Arial" charset="0"/>
            </a:endParaRPr>
          </a:p>
        </p:txBody>
      </p:sp>
      <p:sp>
        <p:nvSpPr>
          <p:cNvPr id="343042"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4304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5108EC-A97A-42B9-89A7-05B9FE65C78B}" type="slidenum">
              <a:rPr lang="en-US" altLang="en-US">
                <a:solidFill>
                  <a:srgbClr val="000000"/>
                </a:solidFill>
                <a:cs typeface="Arial" charset="0"/>
              </a:rPr>
              <a:pPr fontAlgn="base">
                <a:spcBef>
                  <a:spcPct val="0"/>
                </a:spcBef>
                <a:spcAft>
                  <a:spcPct val="0"/>
                </a:spcAft>
                <a:defRPr/>
              </a:pPr>
              <a:t>25</a:t>
            </a:fld>
            <a:endParaRPr lang="en-US" altLang="en-US">
              <a:solidFill>
                <a:srgbClr val="000000"/>
              </a:solidFill>
              <a:cs typeface="Arial" charset="0"/>
            </a:endParaRPr>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699E17-075C-466A-A248-9E9F98BFA4CE}" type="slidenum">
              <a:rPr lang="en-US" altLang="en-US" smtClean="0">
                <a:solidFill>
                  <a:srgbClr val="000000"/>
                </a:solidFill>
                <a:latin typeface="Times New Roman" pitchFamily="18" charset="0"/>
                <a:cs typeface="Arial" charset="0"/>
              </a:rPr>
              <a:pPr fontAlgn="base">
                <a:spcBef>
                  <a:spcPct val="0"/>
                </a:spcBef>
                <a:spcAft>
                  <a:spcPct val="0"/>
                </a:spcAft>
              </a:pPr>
              <a:t>27</a:t>
            </a:fld>
            <a:endParaRPr lang="en-US" altLang="en-US" smtClean="0">
              <a:solidFill>
                <a:srgbClr val="000000"/>
              </a:solidFill>
              <a:latin typeface="Times New Roman" pitchFamily="18"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806E6D-BF7A-49FE-AF81-0B74D686C1F2}" type="slidenum">
              <a:rPr lang="en-US" altLang="en-US" smtClean="0">
                <a:solidFill>
                  <a:srgbClr val="000000"/>
                </a:solidFill>
                <a:latin typeface="Times New Roman" pitchFamily="18" charset="0"/>
                <a:cs typeface="Arial" charset="0"/>
              </a:rPr>
              <a:pPr fontAlgn="base">
                <a:spcBef>
                  <a:spcPct val="0"/>
                </a:spcBef>
                <a:spcAft>
                  <a:spcPct val="0"/>
                </a:spcAft>
              </a:pPr>
              <a:t>37</a:t>
            </a:fld>
            <a:endParaRPr lang="en-US" altLang="en-US" smtClean="0">
              <a:solidFill>
                <a:srgbClr val="000000"/>
              </a:solidFill>
              <a:latin typeface="Times New Roman" pitchFamily="18"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scifair_front"/>
          <p:cNvPicPr>
            <a:picLocks noChangeAspect="1" noChangeArrowheads="1"/>
          </p:cNvPicPr>
          <p:nvPr/>
        </p:nvPicPr>
        <p:blipFill>
          <a:blip r:embed="rId2"/>
          <a:srcRect/>
          <a:stretch>
            <a:fillRect/>
          </a:stretch>
        </p:blipFill>
        <p:spPr bwMode="auto">
          <a:xfrm>
            <a:off x="-12700" y="-4763"/>
            <a:ext cx="12217400" cy="6867526"/>
          </a:xfrm>
          <a:prstGeom prst="rect">
            <a:avLst/>
          </a:prstGeom>
          <a:noFill/>
          <a:ln w="9525">
            <a:noFill/>
            <a:miter lim="800000"/>
            <a:headEnd/>
            <a:tailEnd/>
          </a:ln>
        </p:spPr>
      </p:pic>
      <p:sp>
        <p:nvSpPr>
          <p:cNvPr id="26626" name="Rectangle 2"/>
          <p:cNvSpPr>
            <a:spLocks noGrp="1" noChangeArrowheads="1"/>
          </p:cNvSpPr>
          <p:nvPr>
            <p:ph type="ctrTitle"/>
          </p:nvPr>
        </p:nvSpPr>
        <p:spPr>
          <a:xfrm>
            <a:off x="2540000" y="685800"/>
            <a:ext cx="8636000" cy="1752600"/>
          </a:xfrm>
        </p:spPr>
        <p:txBody>
          <a:bodyPr/>
          <a:lstStyle>
            <a:lvl1pPr algn="r">
              <a:defRPr sz="4400"/>
            </a:lvl1pPr>
          </a:lstStyle>
          <a:p>
            <a:pPr lvl="0"/>
            <a:r>
              <a:rPr lang="en-US" altLang="en-US" noProof="0" smtClean="0"/>
              <a:t>Click to edit Master title style</a:t>
            </a:r>
          </a:p>
        </p:txBody>
      </p:sp>
      <p:sp>
        <p:nvSpPr>
          <p:cNvPr id="26627" name="Rectangle 3"/>
          <p:cNvSpPr>
            <a:spLocks noGrp="1" noChangeArrowheads="1"/>
          </p:cNvSpPr>
          <p:nvPr>
            <p:ph type="subTitle" idx="1"/>
          </p:nvPr>
        </p:nvSpPr>
        <p:spPr>
          <a:xfrm>
            <a:off x="2235200" y="2133600"/>
            <a:ext cx="8636000" cy="1981200"/>
          </a:xfrm>
        </p:spPr>
        <p:txBody>
          <a:bodyPr/>
          <a:lstStyle>
            <a:lvl1pPr marL="0" indent="0" algn="r">
              <a:buFont typeface="Wingdings" panose="05000000000000000000" pitchFamily="2" charset="2"/>
              <a:buNone/>
              <a:defRPr sz="1800" i="1"/>
            </a:lvl1pPr>
          </a:lstStyle>
          <a:p>
            <a:pPr lvl="0"/>
            <a:r>
              <a:rPr lang="en-US" altLang="en-US" noProof="0" smtClean="0"/>
              <a:t>Click to edit Master subtitle style</a:t>
            </a:r>
          </a:p>
        </p:txBody>
      </p:sp>
      <p:sp>
        <p:nvSpPr>
          <p:cNvPr id="5" name="Rectangle 4"/>
          <p:cNvSpPr>
            <a:spLocks noGrp="1" noChangeArrowheads="1"/>
          </p:cNvSpPr>
          <p:nvPr>
            <p:ph type="dt" sz="half" idx="10"/>
          </p:nvPr>
        </p:nvSpPr>
        <p:spPr>
          <a:xfrm>
            <a:off x="9448800" y="6248400"/>
            <a:ext cx="2032000" cy="457200"/>
          </a:xfrm>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Rectangle 5"/>
          <p:cNvSpPr>
            <a:spLocks noGrp="1" noChangeArrowheads="1"/>
          </p:cNvSpPr>
          <p:nvPr>
            <p:ph type="ftr" sz="quarter" idx="11"/>
          </p:nvPr>
        </p:nvSpPr>
        <p:spPr>
          <a:xfrm>
            <a:off x="5080000" y="6248400"/>
            <a:ext cx="3860800" cy="457200"/>
          </a:xfrm>
        </p:spPr>
        <p:txBody>
          <a:bodyPr/>
          <a:lstStyle>
            <a:lvl1pPr fontAlgn="auto">
              <a:spcBef>
                <a:spcPts val="0"/>
              </a:spcBef>
              <a:spcAft>
                <a:spcPts val="0"/>
              </a:spcAft>
              <a:defRPr>
                <a:latin typeface="+mn-lt"/>
                <a:cs typeface="+mn-cs"/>
              </a:defRPr>
            </a:lvl1pPr>
          </a:lstStyle>
          <a:p>
            <a:pPr>
              <a:defRPr/>
            </a:pPr>
            <a:endParaRPr lang="en-US" altLang="en-US"/>
          </a:p>
        </p:txBody>
      </p:sp>
      <p:sp>
        <p:nvSpPr>
          <p:cNvPr id="7" name="Rectangle 6"/>
          <p:cNvSpPr>
            <a:spLocks noGrp="1" noChangeArrowheads="1"/>
          </p:cNvSpPr>
          <p:nvPr>
            <p:ph type="sldNum" sz="quarter" idx="12"/>
          </p:nvPr>
        </p:nvSpPr>
        <p:spPr>
          <a:xfrm>
            <a:off x="2946400" y="6248400"/>
            <a:ext cx="1625600" cy="457200"/>
          </a:xfrm>
        </p:spPr>
        <p:txBody>
          <a:bodyPr/>
          <a:lstStyle>
            <a:lvl1pPr fontAlgn="auto">
              <a:spcBef>
                <a:spcPts val="0"/>
              </a:spcBef>
              <a:spcAft>
                <a:spcPts val="0"/>
              </a:spcAft>
              <a:defRPr>
                <a:latin typeface="+mn-lt"/>
                <a:cs typeface="+mn-cs"/>
              </a:defRPr>
            </a:lvl1pPr>
          </a:lstStyle>
          <a:p>
            <a:pPr>
              <a:defRPr/>
            </a:pPr>
            <a:fld id="{6A82D402-FA28-4452-8A11-CDE784D4A4B5}"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5E114EB7-AB2C-4EEF-A62D-666684C13A95}"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838200"/>
            <a:ext cx="30480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838200"/>
            <a:ext cx="8940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7BABD98D-CB4E-49D1-A953-57757E129621}"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12192000" cy="9144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09600" y="2667000"/>
            <a:ext cx="5080000" cy="3352800"/>
          </a:xfrm>
        </p:spPr>
        <p:txBody>
          <a:bodyPr/>
          <a:lstStyle/>
          <a:p>
            <a:pPr lvl="0"/>
            <a:endParaRPr lang="en-US" noProof="0"/>
          </a:p>
        </p:txBody>
      </p:sp>
      <p:sp>
        <p:nvSpPr>
          <p:cNvPr id="4" name="Text Placeholder 3"/>
          <p:cNvSpPr>
            <a:spLocks noGrp="1"/>
          </p:cNvSpPr>
          <p:nvPr>
            <p:ph type="body" sz="half" idx="2"/>
          </p:nvPr>
        </p:nvSpPr>
        <p:spPr>
          <a:xfrm>
            <a:off x="5892800" y="2667000"/>
            <a:ext cx="508000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2E2673DA-5C54-4BDF-8440-2EE555372B0F}"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119888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ffectLst/>
            <a:extLst>
              <a:ext uri="{909E8E84-426E-40DD-AFC4-6F175D3DCCD1}"/>
              <a:ext uri="{AF507438-7753-43E0-B8FC-AC1667EBCBE1}"/>
            </a:extLst>
          </p:spPr>
          <p:txBody>
            <a:bodyPr wrap="none" anchor="ctr"/>
            <a:lstStyle/>
            <a:p>
              <a:pPr algn="ctr">
                <a:defRPr/>
              </a:pPr>
              <a:endParaRPr lang="en-US" altLang="en-US" sz="2400">
                <a:solidFill>
                  <a:srgbClr val="000000"/>
                </a:solidFill>
                <a:latin typeface="Times New Roman" panose="02020603050405020304" pitchFamily="18" charset="0"/>
                <a:cs typeface="+mn-cs"/>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a:effectLst/>
            <a:extLst>
              <a:ext uri="{AF507438-7753-43E0-B8FC-AC1667EBCBE1}"/>
            </a:extLst>
          </p:spPr>
          <p:txBody>
            <a:bodyPr wrap="none" anchor="ctr"/>
            <a:lstStyle/>
            <a:p>
              <a:pPr algn="ctr">
                <a:defRPr/>
              </a:pPr>
              <a:endParaRPr lang="en-US" altLang="en-US" sz="2400">
                <a:solidFill>
                  <a:srgbClr val="000000"/>
                </a:solidFill>
                <a:latin typeface="Times New Roman" panose="02020603050405020304" pitchFamily="18" charset="0"/>
                <a:cs typeface="+mn-cs"/>
              </a:endParaRPr>
            </a:p>
          </p:txBody>
        </p:sp>
        <p:sp>
          <p:nvSpPr>
            <p:cNvPr id="7" name="AutoShape 5"/>
            <p:cNvSpPr>
              <a:spLocks noChangeArrowheads="1"/>
            </p:cNvSpPr>
            <p:nvPr userDrawn="1"/>
          </p:nvSpPr>
          <p:spPr bwMode="blackWhite">
            <a:xfrm>
              <a:off x="0" y="872"/>
              <a:ext cx="5664" cy="1152"/>
            </a:xfrm>
            <a:custGeom>
              <a:avLst/>
              <a:gdLst>
                <a:gd name="G0" fmla="+- 1000 0 0"/>
                <a:gd name="G1" fmla="+- 1000 0 0"/>
                <a:gd name="G2" fmla="+- G0 0 G1"/>
                <a:gd name="G3" fmla="*/ G1 1 2"/>
                <a:gd name="G4" fmla="+- G0 0 G3"/>
                <a:gd name="T0" fmla="*/ 0 w 1000"/>
                <a:gd name="T1" fmla="*/ 0 h 1000"/>
                <a:gd name="T2" fmla="*/ 4417 w 1000"/>
                <a:gd name="T3" fmla="*/ 0 h 1000"/>
                <a:gd name="T4" fmla="*/ 4917 w 1000"/>
                <a:gd name="T5" fmla="*/ 500 h 1000"/>
                <a:gd name="T6" fmla="*/ 4417 w 1000"/>
                <a:gd name="T7" fmla="*/ 1000 h 1000"/>
                <a:gd name="T8" fmla="*/ 0 w 1000"/>
                <a:gd name="T9" fmla="*/ 1000 h 1000"/>
                <a:gd name="T10" fmla="*/ 0 w 1000"/>
                <a:gd name="T11" fmla="*/ 0 h 1000"/>
                <a:gd name="T12" fmla="*/ G4 w 1000"/>
                <a:gd name="T13" fmla="*/ G1 h 1000"/>
              </a:gdLst>
              <a:ahLst/>
              <a:cxnLst>
                <a:cxn ang="0">
                  <a:pos x="T0" y="T1"/>
                </a:cxn>
                <a:cxn ang="0">
                  <a:pos x="T2" y="T3"/>
                </a:cxn>
                <a:cxn ang="0">
                  <a:pos x="T4" y="T5"/>
                </a:cxn>
                <a:cxn ang="0">
                  <a:pos x="T6" y="T7"/>
                </a:cxn>
                <a:cxn ang="0">
                  <a:pos x="T8" y="T9"/>
                </a:cxn>
              </a:cxnLst>
              <a:rect l="T10" t="T11" r="T12" b="T13"/>
              <a:pathLst>
                <a:path w="4917" h="1000">
                  <a:moveTo>
                    <a:pt x="0" y="0"/>
                  </a:moveTo>
                  <a:lnTo>
                    <a:pt x="4417" y="0"/>
                  </a:lnTo>
                  <a:cubicBezTo>
                    <a:pt x="4693" y="0"/>
                    <a:pt x="4917" y="223"/>
                    <a:pt x="4917" y="500"/>
                  </a:cubicBezTo>
                  <a:cubicBezTo>
                    <a:pt x="4917" y="776"/>
                    <a:pt x="4693" y="1000"/>
                    <a:pt x="4417" y="1000"/>
                  </a:cubicBezTo>
                  <a:lnTo>
                    <a:pt x="0" y="1000"/>
                  </a:lnTo>
                  <a:close/>
                </a:path>
              </a:pathLst>
            </a:custGeom>
            <a:solidFill>
              <a:schemeClr val="folHlink"/>
            </a:solidFill>
            <a:ln>
              <a:noFill/>
            </a:ln>
            <a:extLst>
              <a:ext uri="{91240B29-F687-4F45-9708-019B960494DF}"/>
            </a:extLst>
          </p:spPr>
          <p:txBody>
            <a:bodyPr/>
            <a:lstStyle/>
            <a:p>
              <a:pPr>
                <a:defRPr/>
              </a:pPr>
              <a:endParaRPr lang="en-US" altLang="en-US" sz="2400">
                <a:solidFill>
                  <a:srgbClr val="000000"/>
                </a:solidFill>
                <a:latin typeface="Times New Roman" panose="02020603050405020304" pitchFamily="18" charset="0"/>
                <a:cs typeface="+mn-cs"/>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ffectLst/>
            <a:extLst>
              <a:ext uri="{909E8E84-426E-40DD-AFC4-6F175D3DCCD1}"/>
              <a:ext uri="{AF507438-7753-43E0-B8FC-AC1667EBCBE1}"/>
            </a:extLst>
          </p:spPr>
          <p:txBody>
            <a:bodyPr/>
            <a:lstStyle/>
            <a:p>
              <a:pPr eaLnBrk="0" hangingPunct="0">
                <a:defRPr/>
              </a:pPr>
              <a:endParaRPr lang="en-US">
                <a:solidFill>
                  <a:srgbClr val="000000"/>
                </a:solidFill>
                <a:latin typeface="+mn-lt"/>
                <a:cs typeface="+mn-cs"/>
              </a:endParaRPr>
            </a:p>
          </p:txBody>
        </p:sp>
      </p:grpSp>
      <p:sp>
        <p:nvSpPr>
          <p:cNvPr id="145415" name="Rectangle 7"/>
          <p:cNvSpPr>
            <a:spLocks noGrp="1" noChangeArrowheads="1"/>
          </p:cNvSpPr>
          <p:nvPr>
            <p:ph type="ctrTitle"/>
          </p:nvPr>
        </p:nvSpPr>
        <p:spPr>
          <a:xfrm>
            <a:off x="304800" y="1427164"/>
            <a:ext cx="10769600" cy="1609725"/>
          </a:xfrm>
        </p:spPr>
        <p:txBody>
          <a:bodyPr/>
          <a:lstStyle>
            <a:lvl1pPr>
              <a:defRPr sz="4400"/>
            </a:lvl1pPr>
          </a:lstStyle>
          <a:p>
            <a:pPr lvl="0"/>
            <a:r>
              <a:rPr lang="en-US" altLang="en-US" noProof="0" smtClean="0"/>
              <a:t>Click to edit Master title style</a:t>
            </a:r>
          </a:p>
        </p:txBody>
      </p:sp>
      <p:sp>
        <p:nvSpPr>
          <p:cNvPr id="145416" name="Rectangle 8"/>
          <p:cNvSpPr>
            <a:spLocks noGrp="1" noChangeArrowheads="1"/>
          </p:cNvSpPr>
          <p:nvPr>
            <p:ph type="subTitle" idx="1"/>
          </p:nvPr>
        </p:nvSpPr>
        <p:spPr>
          <a:xfrm>
            <a:off x="1422400" y="3441700"/>
            <a:ext cx="8839200" cy="1676400"/>
          </a:xfrm>
        </p:spPr>
        <p:txBody>
          <a:bodyPr/>
          <a:lstStyle>
            <a:lvl1pPr marL="0" indent="0">
              <a:buFont typeface="Wingdings" panose="05000000000000000000" pitchFamily="2" charset="2"/>
              <a:buNone/>
              <a:defRPr/>
            </a:lvl1pPr>
          </a:lstStyle>
          <a:p>
            <a:pPr lvl="0"/>
            <a:r>
              <a:rPr lang="en-US" altLang="en-US" noProof="0" smtClean="0"/>
              <a:t>Click to edit Master subtitle style</a:t>
            </a:r>
          </a:p>
        </p:txBody>
      </p:sp>
      <p:sp>
        <p:nvSpPr>
          <p:cNvPr id="9" name="Rectangle 9"/>
          <p:cNvSpPr>
            <a:spLocks noGrp="1" noChangeArrowheads="1"/>
          </p:cNvSpPr>
          <p:nvPr>
            <p:ph type="dt" sz="half" idx="10"/>
          </p:nvPr>
        </p:nvSpPr>
        <p:spPr>
          <a:xfrm>
            <a:off x="609600" y="6248400"/>
            <a:ext cx="2844800" cy="471488"/>
          </a:xfrm>
        </p:spPr>
        <p:txBody>
          <a:bodyPr/>
          <a:lstStyle>
            <a:lvl1pPr fontAlgn="auto">
              <a:spcBef>
                <a:spcPts val="0"/>
              </a:spcBef>
              <a:spcAft>
                <a:spcPts val="0"/>
              </a:spcAft>
              <a:defRPr/>
            </a:lvl1pPr>
          </a:lstStyle>
          <a:p>
            <a:pPr>
              <a:defRPr/>
            </a:pPr>
            <a:fld id="{1D04E5F7-3F7E-42FB-A4DD-82EB0FD9AAA9}" type="datetime1">
              <a:rPr lang="en-US" altLang="en-US"/>
              <a:pPr>
                <a:defRPr/>
              </a:pPr>
              <a:t>4/28/2022</a:t>
            </a:fld>
            <a:endParaRPr lang="en-US" altLang="en-US"/>
          </a:p>
        </p:txBody>
      </p:sp>
      <p:sp>
        <p:nvSpPr>
          <p:cNvPr id="10" name="Rectangle 10"/>
          <p:cNvSpPr>
            <a:spLocks noGrp="1" noChangeArrowheads="1"/>
          </p:cNvSpPr>
          <p:nvPr>
            <p:ph type="ftr" sz="quarter" idx="11"/>
          </p:nvPr>
        </p:nvSpPr>
        <p:spPr>
          <a:xfrm>
            <a:off x="4165600" y="6253163"/>
            <a:ext cx="3860800" cy="457200"/>
          </a:xfrm>
        </p:spPr>
        <p:txBody>
          <a:bodyPr/>
          <a:lstStyle>
            <a:lvl1pPr fontAlgn="auto">
              <a:spcBef>
                <a:spcPts val="0"/>
              </a:spcBef>
              <a:spcAft>
                <a:spcPts val="0"/>
              </a:spcAft>
              <a:defRPr/>
            </a:lvl1pPr>
          </a:lstStyle>
          <a:p>
            <a:pPr>
              <a:defRPr/>
            </a:pPr>
            <a:r>
              <a:rPr lang="en-US" altLang="en-US"/>
              <a:t>Acids and Bases LecturePLUS</a:t>
            </a:r>
          </a:p>
        </p:txBody>
      </p:sp>
      <p:sp>
        <p:nvSpPr>
          <p:cNvPr id="11" name="Rectangle 11"/>
          <p:cNvSpPr>
            <a:spLocks noGrp="1" noChangeArrowheads="1"/>
          </p:cNvSpPr>
          <p:nvPr>
            <p:ph type="sldNum" sz="quarter" idx="12"/>
          </p:nvPr>
        </p:nvSpPr>
        <p:spPr>
          <a:xfrm>
            <a:off x="8737600" y="6248400"/>
            <a:ext cx="2844800" cy="471488"/>
          </a:xfrm>
        </p:spPr>
        <p:txBody>
          <a:bodyPr/>
          <a:lstStyle>
            <a:lvl1pPr fontAlgn="auto">
              <a:spcBef>
                <a:spcPts val="0"/>
              </a:spcBef>
              <a:spcAft>
                <a:spcPts val="0"/>
              </a:spcAft>
              <a:defRPr/>
            </a:lvl1pPr>
          </a:lstStyle>
          <a:p>
            <a:pPr>
              <a:defRPr/>
            </a:pPr>
            <a:fld id="{8FE6243B-D0A7-4D98-B88A-129A2623ADC2}"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71F15730-A606-4E92-AFEB-DBE71EEDD626}" type="datetime1">
              <a:rPr lang="en-US" altLang="en-US"/>
              <a:pPr>
                <a:defRPr/>
              </a:pPr>
              <a:t>4/28/2022</a:t>
            </a:fld>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F9B443C-0C59-469E-B87B-9DDB4DA1BDFD}"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8FC7843A-3F92-43B8-B596-6F090D8B3CE3}" type="datetime1">
              <a:rPr lang="en-US" altLang="en-US"/>
              <a:pPr>
                <a:defRPr/>
              </a:pPr>
              <a:t>4/28/2022</a:t>
            </a:fld>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3648D94-942E-495F-A3F8-FACB6E6A3771}"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DE5C4DA0-0EFA-4772-8850-B48D108E0B00}" type="datetime1">
              <a:rPr lang="en-US" altLang="en-US"/>
              <a:pPr>
                <a:defRPr/>
              </a:pPr>
              <a:t>4/28/2022</a:t>
            </a:fld>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855F731-33E5-46DC-A7EB-0A914EB63F90}"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fld id="{B08ADFB4-ED91-40D5-AA12-604094D9E930}" type="datetime1">
              <a:rPr lang="en-US" altLang="en-US"/>
              <a:pPr>
                <a:defRPr/>
              </a:pPr>
              <a:t>4/28/2022</a:t>
            </a:fld>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9796E892-46C6-4134-BD8E-6FB02F8F78E5}"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fld id="{32F01EDF-6E6E-463D-9AE6-AD68A3D2FF70}" type="datetime1">
              <a:rPr lang="en-US" altLang="en-US"/>
              <a:pPr>
                <a:defRPr/>
              </a:pPr>
              <a:t>4/28/2022</a:t>
            </a:fld>
            <a:endParaRPr lang="en-US" alt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0FBB5B5-514C-41AB-8453-890A257A285E}"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fld id="{F5018EA0-C552-4BAA-8023-4F557342A74B}" type="datetime1">
              <a:rPr lang="en-US" altLang="en-US"/>
              <a:pPr>
                <a:defRPr/>
              </a:pPr>
              <a:t>4/28/2022</a:t>
            </a:fld>
            <a:endParaRPr lang="en-US" alt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4DF59E6D-AE29-489A-8F36-4BD75A25CA6F}"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4E6C33BB-4C6C-4B26-9537-C509904D3995}"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E03D9ACC-998F-422A-B67B-616C5AACBCE8}" type="datetime1">
              <a:rPr lang="en-US" altLang="en-US"/>
              <a:pPr>
                <a:defRPr/>
              </a:pPr>
              <a:t>4/28/2022</a:t>
            </a:fld>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B26FC85-8DAA-47D2-A60D-BC69CFE56CBE}"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A1E8E2E3-5239-46F9-BFCF-056AE32C9492}" type="datetime1">
              <a:rPr lang="en-US" altLang="en-US"/>
              <a:pPr>
                <a:defRPr/>
              </a:pPr>
              <a:t>4/28/2022</a:t>
            </a:fld>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79FE5DD-7A5B-418D-9F4B-82D6BD3BA614}"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73D8C6AC-4B2A-480A-930E-D58023D83DE7}" type="datetime1">
              <a:rPr lang="en-US" altLang="en-US"/>
              <a:pPr>
                <a:defRPr/>
              </a:pPr>
              <a:t>4/28/2022</a:t>
            </a:fld>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89ED6EF-A12E-4304-92D9-83D95344E62A}"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0018" y="228600"/>
            <a:ext cx="2779183"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0351" y="228600"/>
            <a:ext cx="8136467"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fld id="{6628696F-AE9C-4855-A446-1314CCDCBF48}" type="datetime1">
              <a:rPr lang="en-US" altLang="en-US"/>
              <a:pPr>
                <a:defRPr/>
              </a:pPr>
              <a:t>4/28/2022</a:t>
            </a:fld>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4869604-437E-4979-8E6A-0DEADF9690CE}"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0352" y="228600"/>
            <a:ext cx="10687049"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1816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fld id="{8F197B95-6454-48EF-BE06-ED6DC3B85941}" type="datetime1">
              <a:rPr lang="en-US" altLang="en-US"/>
              <a:pPr>
                <a:defRPr/>
              </a:pPr>
              <a:t>4/28/2022</a:t>
            </a:fld>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r>
              <a:rPr lang="en-US" altLang="en-US"/>
              <a:t>Acids and Bases LecturePLUS</a:t>
            </a:r>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05B7E32-1DC0-4661-9D84-0B5128662CB4}" type="slidenum">
              <a:rPr lang="en-US" altLang="en-US"/>
              <a:pPr>
                <a:defRPr/>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7938"/>
            <a:ext cx="12192000" cy="6865938"/>
            <a:chOff x="0" y="-8467"/>
            <a:chExt cx="12192000" cy="6866467"/>
          </a:xfrm>
        </p:grpSpPr>
        <p:cxnSp>
          <p:nvCxnSpPr>
            <p:cNvPr id="5" name="Straight Connector 31"/>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6"/>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30"/>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8"/>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fontAlgn="auto">
              <a:spcAft>
                <a:spcPts val="0"/>
              </a:spcAft>
              <a:defRPr/>
            </a:lvl1pPr>
          </a:lstStyle>
          <a:p>
            <a:pPr>
              <a:defRPr/>
            </a:pPr>
            <a:endParaRPr lang="en-US"/>
          </a:p>
        </p:txBody>
      </p:sp>
      <p:sp>
        <p:nvSpPr>
          <p:cNvPr id="16" name="Footer Placeholder 4"/>
          <p:cNvSpPr>
            <a:spLocks noGrp="1"/>
          </p:cNvSpPr>
          <p:nvPr>
            <p:ph type="ftr" sz="quarter" idx="11"/>
          </p:nvPr>
        </p:nvSpPr>
        <p:spPr/>
        <p:txBody>
          <a:bodyPr/>
          <a:lstStyle>
            <a:lvl1pPr fontAlgn="auto">
              <a:spcAft>
                <a:spcPts val="0"/>
              </a:spcAft>
              <a:defRPr/>
            </a:lvl1pPr>
          </a:lstStyle>
          <a:p>
            <a:pPr>
              <a:defRPr/>
            </a:pPr>
            <a:endParaRPr lang="en-US"/>
          </a:p>
        </p:txBody>
      </p:sp>
      <p:sp>
        <p:nvSpPr>
          <p:cNvPr id="17" name="Slide Number Placeholder 5"/>
          <p:cNvSpPr>
            <a:spLocks noGrp="1"/>
          </p:cNvSpPr>
          <p:nvPr>
            <p:ph type="sldNum" sz="quarter" idx="12"/>
          </p:nvPr>
        </p:nvSpPr>
        <p:spPr/>
        <p:txBody>
          <a:bodyPr/>
          <a:lstStyle>
            <a:lvl1pPr fontAlgn="auto">
              <a:spcAft>
                <a:spcPts val="0"/>
              </a:spcAft>
              <a:defRPr/>
            </a:lvl1pPr>
          </a:lstStyle>
          <a:p>
            <a:pPr>
              <a:defRPr/>
            </a:pPr>
            <a:fld id="{5F35B404-AC2D-4661-9228-D7942F25D1E2}" type="slidenum">
              <a:rPr lang="en-US" altLang="en-US"/>
              <a:pPr>
                <a:defRPr/>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grpSp>
        <p:nvGrpSpPr>
          <p:cNvPr id="4" name="Group 6"/>
          <p:cNvGrpSpPr>
            <a:grpSpLocks/>
          </p:cNvGrpSpPr>
          <p:nvPr/>
        </p:nvGrpSpPr>
        <p:grpSpPr bwMode="auto">
          <a:xfrm>
            <a:off x="0" y="-7938"/>
            <a:ext cx="12192000" cy="6865938"/>
            <a:chOff x="0" y="-8467"/>
            <a:chExt cx="12192000" cy="6866467"/>
          </a:xfrm>
        </p:grpSpPr>
        <p:cxnSp>
          <p:nvCxnSpPr>
            <p:cNvPr id="5"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3"/>
          <p:cNvSpPr>
            <a:spLocks noGrp="1"/>
          </p:cNvSpPr>
          <p:nvPr>
            <p:ph type="dt" sz="half" idx="10"/>
          </p:nvPr>
        </p:nvSpPr>
        <p:spPr/>
        <p:txBody>
          <a:bodyPr/>
          <a:lstStyle>
            <a:lvl1pPr fontAlgn="auto">
              <a:spcAft>
                <a:spcPts val="0"/>
              </a:spcAft>
              <a:defRPr/>
            </a:lvl1pPr>
          </a:lstStyle>
          <a:p>
            <a:pPr>
              <a:defRPr/>
            </a:pPr>
            <a:endParaRPr lang="en-US"/>
          </a:p>
        </p:txBody>
      </p:sp>
      <p:sp>
        <p:nvSpPr>
          <p:cNvPr id="16" name="Footer Placeholder 4"/>
          <p:cNvSpPr>
            <a:spLocks noGrp="1"/>
          </p:cNvSpPr>
          <p:nvPr>
            <p:ph type="ftr" sz="quarter" idx="11"/>
          </p:nvPr>
        </p:nvSpPr>
        <p:spPr/>
        <p:txBody>
          <a:bodyPr/>
          <a:lstStyle>
            <a:lvl1pPr fontAlgn="auto">
              <a:spcAft>
                <a:spcPts val="0"/>
              </a:spcAft>
              <a:defRPr/>
            </a:lvl1pPr>
          </a:lstStyle>
          <a:p>
            <a:pPr>
              <a:defRPr/>
            </a:pPr>
            <a:endParaRPr lang="en-US"/>
          </a:p>
        </p:txBody>
      </p:sp>
      <p:sp>
        <p:nvSpPr>
          <p:cNvPr id="17" name="Slide Number Placeholder 5"/>
          <p:cNvSpPr>
            <a:spLocks noGrp="1"/>
          </p:cNvSpPr>
          <p:nvPr>
            <p:ph type="sldNum" sz="quarter" idx="12"/>
          </p:nvPr>
        </p:nvSpPr>
        <p:spPr/>
        <p:txBody>
          <a:bodyPr/>
          <a:lstStyle>
            <a:lvl1pPr fontAlgn="auto">
              <a:spcAft>
                <a:spcPts val="0"/>
              </a:spcAft>
              <a:defRPr/>
            </a:lvl1pPr>
          </a:lstStyle>
          <a:p>
            <a:pPr>
              <a:defRPr/>
            </a:pPr>
            <a:fld id="{8A0DE400-C6EC-4871-B0F1-CAB6529F56B9}"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grpSp>
        <p:nvGrpSpPr>
          <p:cNvPr id="4" name="Group 6"/>
          <p:cNvGrpSpPr>
            <a:grpSpLocks/>
          </p:cNvGrpSpPr>
          <p:nvPr/>
        </p:nvGrpSpPr>
        <p:grpSpPr bwMode="auto">
          <a:xfrm>
            <a:off x="0" y="-7938"/>
            <a:ext cx="12192000" cy="6865938"/>
            <a:chOff x="0" y="-8467"/>
            <a:chExt cx="12192000" cy="6866467"/>
          </a:xfrm>
        </p:grpSpPr>
        <p:cxnSp>
          <p:nvCxnSpPr>
            <p:cNvPr id="5"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5" name="Date Placeholder 3"/>
          <p:cNvSpPr>
            <a:spLocks noGrp="1"/>
          </p:cNvSpPr>
          <p:nvPr>
            <p:ph type="dt" sz="half" idx="10"/>
          </p:nvPr>
        </p:nvSpPr>
        <p:spPr/>
        <p:txBody>
          <a:bodyPr/>
          <a:lstStyle>
            <a:lvl1pPr fontAlgn="auto">
              <a:spcAft>
                <a:spcPts val="0"/>
              </a:spcAft>
              <a:defRPr/>
            </a:lvl1pPr>
          </a:lstStyle>
          <a:p>
            <a:pPr>
              <a:defRPr/>
            </a:pPr>
            <a:endParaRPr lang="en-US"/>
          </a:p>
        </p:txBody>
      </p:sp>
      <p:sp>
        <p:nvSpPr>
          <p:cNvPr id="16" name="Footer Placeholder 4"/>
          <p:cNvSpPr>
            <a:spLocks noGrp="1"/>
          </p:cNvSpPr>
          <p:nvPr>
            <p:ph type="ftr" sz="quarter" idx="11"/>
          </p:nvPr>
        </p:nvSpPr>
        <p:spPr/>
        <p:txBody>
          <a:bodyPr/>
          <a:lstStyle>
            <a:lvl1pPr fontAlgn="auto">
              <a:spcAft>
                <a:spcPts val="0"/>
              </a:spcAft>
              <a:defRPr/>
            </a:lvl1pPr>
          </a:lstStyle>
          <a:p>
            <a:pPr>
              <a:defRPr/>
            </a:pPr>
            <a:endParaRPr lang="en-US"/>
          </a:p>
        </p:txBody>
      </p:sp>
      <p:sp>
        <p:nvSpPr>
          <p:cNvPr id="17" name="Slide Number Placeholder 5"/>
          <p:cNvSpPr>
            <a:spLocks noGrp="1"/>
          </p:cNvSpPr>
          <p:nvPr>
            <p:ph type="sldNum" sz="quarter" idx="12"/>
          </p:nvPr>
        </p:nvSpPr>
        <p:spPr/>
        <p:txBody>
          <a:bodyPr/>
          <a:lstStyle>
            <a:lvl1pPr fontAlgn="auto">
              <a:spcAft>
                <a:spcPts val="0"/>
              </a:spcAft>
              <a:defRPr/>
            </a:lvl1pPr>
          </a:lstStyle>
          <a:p>
            <a:pPr>
              <a:defRPr/>
            </a:pPr>
            <a:fld id="{472D0C41-E335-4AC3-B930-C8BD3C2F5EE9}"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grpSp>
        <p:nvGrpSpPr>
          <p:cNvPr id="5" name="Group 6"/>
          <p:cNvGrpSpPr>
            <a:grpSpLocks/>
          </p:cNvGrpSpPr>
          <p:nvPr/>
        </p:nvGrpSpPr>
        <p:grpSpPr bwMode="auto">
          <a:xfrm>
            <a:off x="0" y="-7938"/>
            <a:ext cx="12192000" cy="6865938"/>
            <a:chOff x="0" y="-8467"/>
            <a:chExt cx="12192000" cy="6866467"/>
          </a:xfrm>
        </p:grpSpPr>
        <p:cxnSp>
          <p:nvCxnSpPr>
            <p:cNvPr id="6"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4"/>
          <p:cNvSpPr>
            <a:spLocks noGrp="1"/>
          </p:cNvSpPr>
          <p:nvPr>
            <p:ph type="dt" sz="half" idx="10"/>
          </p:nvPr>
        </p:nvSpPr>
        <p:spPr/>
        <p:txBody>
          <a:bodyPr/>
          <a:lstStyle>
            <a:lvl1pPr fontAlgn="auto">
              <a:spcAft>
                <a:spcPts val="0"/>
              </a:spcAft>
              <a:defRPr/>
            </a:lvl1pPr>
          </a:lstStyle>
          <a:p>
            <a:pPr>
              <a:defRPr/>
            </a:pPr>
            <a:endParaRPr lang="en-US"/>
          </a:p>
        </p:txBody>
      </p:sp>
      <p:sp>
        <p:nvSpPr>
          <p:cNvPr id="17" name="Footer Placeholder 5"/>
          <p:cNvSpPr>
            <a:spLocks noGrp="1"/>
          </p:cNvSpPr>
          <p:nvPr>
            <p:ph type="ftr" sz="quarter" idx="11"/>
          </p:nvPr>
        </p:nvSpPr>
        <p:spPr/>
        <p:txBody>
          <a:bodyPr/>
          <a:lstStyle>
            <a:lvl1pPr fontAlgn="auto">
              <a:spcAft>
                <a:spcPts val="0"/>
              </a:spcAft>
              <a:defRPr/>
            </a:lvl1pPr>
          </a:lstStyle>
          <a:p>
            <a:pPr>
              <a:defRPr/>
            </a:pPr>
            <a:endParaRPr lang="en-US"/>
          </a:p>
        </p:txBody>
      </p:sp>
      <p:sp>
        <p:nvSpPr>
          <p:cNvPr id="18" name="Slide Number Placeholder 6"/>
          <p:cNvSpPr>
            <a:spLocks noGrp="1"/>
          </p:cNvSpPr>
          <p:nvPr>
            <p:ph type="sldNum" sz="quarter" idx="12"/>
          </p:nvPr>
        </p:nvSpPr>
        <p:spPr/>
        <p:txBody>
          <a:bodyPr/>
          <a:lstStyle>
            <a:lvl1pPr fontAlgn="auto">
              <a:spcAft>
                <a:spcPts val="0"/>
              </a:spcAft>
              <a:defRPr/>
            </a:lvl1pPr>
          </a:lstStyle>
          <a:p>
            <a:pPr>
              <a:defRPr/>
            </a:pPr>
            <a:fld id="{C57F8183-AF77-4501-B7EB-E14CDDBF28BD}"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0" y="-7938"/>
            <a:ext cx="12192000" cy="6865938"/>
            <a:chOff x="0" y="-8467"/>
            <a:chExt cx="12192000" cy="6866467"/>
          </a:xfrm>
        </p:grpSpPr>
        <p:cxnSp>
          <p:nvCxnSpPr>
            <p:cNvPr id="8"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Date Placeholder 6"/>
          <p:cNvSpPr>
            <a:spLocks noGrp="1"/>
          </p:cNvSpPr>
          <p:nvPr>
            <p:ph type="dt" sz="half" idx="10"/>
          </p:nvPr>
        </p:nvSpPr>
        <p:spPr/>
        <p:txBody>
          <a:bodyPr/>
          <a:lstStyle>
            <a:lvl1pPr fontAlgn="auto">
              <a:spcAft>
                <a:spcPts val="0"/>
              </a:spcAft>
              <a:defRPr/>
            </a:lvl1pPr>
          </a:lstStyle>
          <a:p>
            <a:pPr>
              <a:defRPr/>
            </a:pPr>
            <a:endParaRPr lang="en-US"/>
          </a:p>
        </p:txBody>
      </p:sp>
      <p:sp>
        <p:nvSpPr>
          <p:cNvPr id="19" name="Footer Placeholder 7"/>
          <p:cNvSpPr>
            <a:spLocks noGrp="1"/>
          </p:cNvSpPr>
          <p:nvPr>
            <p:ph type="ftr" sz="quarter" idx="11"/>
          </p:nvPr>
        </p:nvSpPr>
        <p:spPr/>
        <p:txBody>
          <a:bodyPr/>
          <a:lstStyle>
            <a:lvl1pPr fontAlgn="auto">
              <a:spcAft>
                <a:spcPts val="0"/>
              </a:spcAft>
              <a:defRPr/>
            </a:lvl1pPr>
          </a:lstStyle>
          <a:p>
            <a:pPr>
              <a:defRPr/>
            </a:pPr>
            <a:endParaRPr lang="en-US"/>
          </a:p>
        </p:txBody>
      </p:sp>
      <p:sp>
        <p:nvSpPr>
          <p:cNvPr id="20" name="Slide Number Placeholder 8"/>
          <p:cNvSpPr>
            <a:spLocks noGrp="1"/>
          </p:cNvSpPr>
          <p:nvPr>
            <p:ph type="sldNum" sz="quarter" idx="12"/>
          </p:nvPr>
        </p:nvSpPr>
        <p:spPr/>
        <p:txBody>
          <a:bodyPr/>
          <a:lstStyle>
            <a:lvl1pPr fontAlgn="auto">
              <a:spcAft>
                <a:spcPts val="0"/>
              </a:spcAft>
              <a:defRPr/>
            </a:lvl1pPr>
          </a:lstStyle>
          <a:p>
            <a:pPr>
              <a:defRPr/>
            </a:pPr>
            <a:fld id="{8017F45D-7469-454D-A4C9-344E3A4DCDD0}"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6">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6">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P spid="5" grpId="0" build="p" autoUpdateAnimBg="0"/>
      <p:bldP spid="6" grpId="0" build="p"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1DF06FA4-A332-4540-911B-FD6C0F058B17}"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0" y="-7938"/>
            <a:ext cx="12192000" cy="6865938"/>
            <a:chOff x="0" y="-8467"/>
            <a:chExt cx="12192000" cy="6866467"/>
          </a:xfrm>
        </p:grpSpPr>
        <p:cxnSp>
          <p:nvCxnSpPr>
            <p:cNvPr id="4"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14" name="Date Placeholder 2"/>
          <p:cNvSpPr>
            <a:spLocks noGrp="1"/>
          </p:cNvSpPr>
          <p:nvPr>
            <p:ph type="dt" sz="half" idx="10"/>
          </p:nvPr>
        </p:nvSpPr>
        <p:spPr/>
        <p:txBody>
          <a:bodyPr/>
          <a:lstStyle>
            <a:lvl1pPr fontAlgn="auto">
              <a:spcAft>
                <a:spcPts val="0"/>
              </a:spcAft>
              <a:defRPr/>
            </a:lvl1pPr>
          </a:lstStyle>
          <a:p>
            <a:pPr>
              <a:defRPr/>
            </a:pPr>
            <a:endParaRPr lang="en-US"/>
          </a:p>
        </p:txBody>
      </p:sp>
      <p:sp>
        <p:nvSpPr>
          <p:cNvPr id="15" name="Footer Placeholder 3"/>
          <p:cNvSpPr>
            <a:spLocks noGrp="1"/>
          </p:cNvSpPr>
          <p:nvPr>
            <p:ph type="ftr" sz="quarter" idx="11"/>
          </p:nvPr>
        </p:nvSpPr>
        <p:spPr/>
        <p:txBody>
          <a:bodyPr/>
          <a:lstStyle>
            <a:lvl1pPr fontAlgn="auto">
              <a:spcAft>
                <a:spcPts val="0"/>
              </a:spcAft>
              <a:defRPr/>
            </a:lvl1pPr>
          </a:lstStyle>
          <a:p>
            <a:pPr>
              <a:defRPr/>
            </a:pPr>
            <a:endParaRPr lang="en-US"/>
          </a:p>
        </p:txBody>
      </p:sp>
      <p:sp>
        <p:nvSpPr>
          <p:cNvPr id="16" name="Slide Number Placeholder 4"/>
          <p:cNvSpPr>
            <a:spLocks noGrp="1"/>
          </p:cNvSpPr>
          <p:nvPr>
            <p:ph type="sldNum" sz="quarter" idx="12"/>
          </p:nvPr>
        </p:nvSpPr>
        <p:spPr/>
        <p:txBody>
          <a:bodyPr/>
          <a:lstStyle>
            <a:lvl1pPr fontAlgn="auto">
              <a:spcAft>
                <a:spcPts val="0"/>
              </a:spcAft>
              <a:defRPr/>
            </a:lvl1pPr>
          </a:lstStyle>
          <a:p>
            <a:pPr>
              <a:defRPr/>
            </a:pPr>
            <a:fld id="{FA23A030-7765-4755-B4E0-C423E39FD785}"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grpSp>
        <p:nvGrpSpPr>
          <p:cNvPr id="2" name="Group 6"/>
          <p:cNvGrpSpPr>
            <a:grpSpLocks/>
          </p:cNvGrpSpPr>
          <p:nvPr/>
        </p:nvGrpSpPr>
        <p:grpSpPr bwMode="auto">
          <a:xfrm>
            <a:off x="0" y="-7938"/>
            <a:ext cx="12192000" cy="6865938"/>
            <a:chOff x="0" y="-8467"/>
            <a:chExt cx="12192000" cy="6866467"/>
          </a:xfrm>
        </p:grpSpPr>
        <p:cxnSp>
          <p:nvCxnSpPr>
            <p:cNvPr id="3"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3" name="Date Placeholder 1"/>
          <p:cNvSpPr>
            <a:spLocks noGrp="1"/>
          </p:cNvSpPr>
          <p:nvPr>
            <p:ph type="dt" sz="half" idx="10"/>
          </p:nvPr>
        </p:nvSpPr>
        <p:spPr/>
        <p:txBody>
          <a:bodyPr/>
          <a:lstStyle>
            <a:lvl1pPr fontAlgn="auto">
              <a:spcAft>
                <a:spcPts val="0"/>
              </a:spcAft>
              <a:defRPr/>
            </a:lvl1pPr>
          </a:lstStyle>
          <a:p>
            <a:pPr>
              <a:defRPr/>
            </a:pPr>
            <a:endParaRPr lang="en-US"/>
          </a:p>
        </p:txBody>
      </p:sp>
      <p:sp>
        <p:nvSpPr>
          <p:cNvPr id="14" name="Footer Placeholder 2"/>
          <p:cNvSpPr>
            <a:spLocks noGrp="1"/>
          </p:cNvSpPr>
          <p:nvPr>
            <p:ph type="ftr" sz="quarter" idx="11"/>
          </p:nvPr>
        </p:nvSpPr>
        <p:spPr/>
        <p:txBody>
          <a:bodyPr/>
          <a:lstStyle>
            <a:lvl1pPr fontAlgn="auto">
              <a:spcAft>
                <a:spcPts val="0"/>
              </a:spcAft>
              <a:defRPr/>
            </a:lvl1pPr>
          </a:lstStyle>
          <a:p>
            <a:pPr>
              <a:defRPr/>
            </a:pPr>
            <a:endParaRPr lang="en-US"/>
          </a:p>
        </p:txBody>
      </p:sp>
      <p:sp>
        <p:nvSpPr>
          <p:cNvPr id="15" name="Slide Number Placeholder 3"/>
          <p:cNvSpPr>
            <a:spLocks noGrp="1"/>
          </p:cNvSpPr>
          <p:nvPr>
            <p:ph type="sldNum" sz="quarter" idx="12"/>
          </p:nvPr>
        </p:nvSpPr>
        <p:spPr/>
        <p:txBody>
          <a:bodyPr/>
          <a:lstStyle>
            <a:lvl1pPr fontAlgn="auto">
              <a:spcAft>
                <a:spcPts val="0"/>
              </a:spcAft>
              <a:defRPr/>
            </a:lvl1pPr>
          </a:lstStyle>
          <a:p>
            <a:pPr>
              <a:defRPr/>
            </a:pPr>
            <a:fld id="{EAAEBEFD-9C73-43FC-94F4-A626B2A4B7F6}" type="slidenum">
              <a:rPr lang="en-US" altLang="en-US"/>
              <a:pPr>
                <a:defRPr/>
              </a:pPr>
              <a:t>‹#›</a:t>
            </a:fld>
            <a:endParaRPr lang="en-US" altLang="en-US"/>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0" y="-7938"/>
            <a:ext cx="12192000" cy="6865938"/>
            <a:chOff x="0" y="-8467"/>
            <a:chExt cx="12192000" cy="6866467"/>
          </a:xfrm>
        </p:grpSpPr>
        <p:cxnSp>
          <p:nvCxnSpPr>
            <p:cNvPr id="6"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16" name="Date Placeholder 4"/>
          <p:cNvSpPr>
            <a:spLocks noGrp="1"/>
          </p:cNvSpPr>
          <p:nvPr>
            <p:ph type="dt" sz="half" idx="10"/>
          </p:nvPr>
        </p:nvSpPr>
        <p:spPr/>
        <p:txBody>
          <a:bodyPr/>
          <a:lstStyle>
            <a:lvl1pPr fontAlgn="auto">
              <a:spcAft>
                <a:spcPts val="0"/>
              </a:spcAft>
              <a:defRPr/>
            </a:lvl1pPr>
          </a:lstStyle>
          <a:p>
            <a:pPr>
              <a:defRPr/>
            </a:pPr>
            <a:endParaRPr lang="en-US"/>
          </a:p>
        </p:txBody>
      </p:sp>
      <p:sp>
        <p:nvSpPr>
          <p:cNvPr id="17" name="Footer Placeholder 5"/>
          <p:cNvSpPr>
            <a:spLocks noGrp="1"/>
          </p:cNvSpPr>
          <p:nvPr>
            <p:ph type="ftr" sz="quarter" idx="11"/>
          </p:nvPr>
        </p:nvSpPr>
        <p:spPr/>
        <p:txBody>
          <a:bodyPr/>
          <a:lstStyle>
            <a:lvl1pPr fontAlgn="auto">
              <a:spcAft>
                <a:spcPts val="0"/>
              </a:spcAft>
              <a:defRPr/>
            </a:lvl1pPr>
          </a:lstStyle>
          <a:p>
            <a:pPr>
              <a:defRPr/>
            </a:pPr>
            <a:endParaRPr lang="en-US"/>
          </a:p>
        </p:txBody>
      </p:sp>
      <p:sp>
        <p:nvSpPr>
          <p:cNvPr id="18" name="Slide Number Placeholder 6"/>
          <p:cNvSpPr>
            <a:spLocks noGrp="1"/>
          </p:cNvSpPr>
          <p:nvPr>
            <p:ph type="sldNum" sz="quarter" idx="12"/>
          </p:nvPr>
        </p:nvSpPr>
        <p:spPr/>
        <p:txBody>
          <a:bodyPr/>
          <a:lstStyle>
            <a:lvl1pPr fontAlgn="auto">
              <a:spcAft>
                <a:spcPts val="0"/>
              </a:spcAft>
              <a:defRPr/>
            </a:lvl1pPr>
          </a:lstStyle>
          <a:p>
            <a:pPr>
              <a:defRPr/>
            </a:pPr>
            <a:fld id="{417D243D-2CA9-4F2F-AB3C-56817E290F1A}"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0" y="-7938"/>
            <a:ext cx="12192000" cy="6865938"/>
            <a:chOff x="0" y="-8467"/>
            <a:chExt cx="12192000" cy="6866467"/>
          </a:xfrm>
        </p:grpSpPr>
        <p:cxnSp>
          <p:nvCxnSpPr>
            <p:cNvPr id="6"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4"/>
          <p:cNvSpPr>
            <a:spLocks noGrp="1"/>
          </p:cNvSpPr>
          <p:nvPr>
            <p:ph type="dt" sz="half" idx="10"/>
          </p:nvPr>
        </p:nvSpPr>
        <p:spPr/>
        <p:txBody>
          <a:bodyPr/>
          <a:lstStyle>
            <a:lvl1pPr fontAlgn="auto">
              <a:spcAft>
                <a:spcPts val="0"/>
              </a:spcAft>
              <a:defRPr/>
            </a:lvl1pPr>
          </a:lstStyle>
          <a:p>
            <a:pPr>
              <a:defRPr/>
            </a:pPr>
            <a:endParaRPr lang="en-US"/>
          </a:p>
        </p:txBody>
      </p:sp>
      <p:sp>
        <p:nvSpPr>
          <p:cNvPr id="17" name="Footer Placeholder 5"/>
          <p:cNvSpPr>
            <a:spLocks noGrp="1"/>
          </p:cNvSpPr>
          <p:nvPr>
            <p:ph type="ftr" sz="quarter" idx="11"/>
          </p:nvPr>
        </p:nvSpPr>
        <p:spPr/>
        <p:txBody>
          <a:bodyPr/>
          <a:lstStyle>
            <a:lvl1pPr fontAlgn="auto">
              <a:spcAft>
                <a:spcPts val="0"/>
              </a:spcAft>
              <a:defRPr/>
            </a:lvl1pPr>
          </a:lstStyle>
          <a:p>
            <a:pPr>
              <a:defRPr/>
            </a:pPr>
            <a:endParaRPr lang="en-US"/>
          </a:p>
        </p:txBody>
      </p:sp>
      <p:sp>
        <p:nvSpPr>
          <p:cNvPr id="18" name="Slide Number Placeholder 6"/>
          <p:cNvSpPr>
            <a:spLocks noGrp="1"/>
          </p:cNvSpPr>
          <p:nvPr>
            <p:ph type="sldNum" sz="quarter" idx="12"/>
          </p:nvPr>
        </p:nvSpPr>
        <p:spPr/>
        <p:txBody>
          <a:bodyPr/>
          <a:lstStyle>
            <a:lvl1pPr fontAlgn="auto">
              <a:spcAft>
                <a:spcPts val="0"/>
              </a:spcAft>
              <a:defRPr/>
            </a:lvl1pPr>
          </a:lstStyle>
          <a:p>
            <a:pPr>
              <a:defRPr/>
            </a:pPr>
            <a:fld id="{61E0E756-8E67-4E07-8F69-320BDD6D26F2}"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BABBD-4FCE-42BE-AAD2-5D089A7E3468}"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preserve="1">
  <p:cSld name="Quote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0" y="-7938"/>
            <a:ext cx="12192000" cy="6865938"/>
            <a:chOff x="0" y="-8467"/>
            <a:chExt cx="12192000" cy="6866467"/>
          </a:xfrm>
        </p:grpSpPr>
        <p:cxnSp>
          <p:nvCxnSpPr>
            <p:cNvPr id="6"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6" name="TextBox 19"/>
          <p:cNvSpPr txBox="1"/>
          <p:nvPr/>
        </p:nvSpPr>
        <p:spPr>
          <a:xfrm>
            <a:off x="541338" y="79057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lumMod val="60000"/>
                    <a:lumOff val="40000"/>
                  </a:schemeClr>
                </a:solidFill>
                <a:latin typeface="Arial"/>
                <a:cs typeface="+mn-cs"/>
              </a:rPr>
              <a:t>“</a:t>
            </a:r>
          </a:p>
        </p:txBody>
      </p:sp>
      <p:sp>
        <p:nvSpPr>
          <p:cNvPr id="17" name="TextBox 21"/>
          <p:cNvSpPr txBox="1"/>
          <p:nvPr/>
        </p:nvSpPr>
        <p:spPr>
          <a:xfrm>
            <a:off x="8893175" y="2886075"/>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lumMod val="60000"/>
                    <a:lumOff val="40000"/>
                  </a:schemeClr>
                </a:solidFill>
                <a:latin typeface="Arial"/>
                <a:cs typeface="+mn-cs"/>
              </a:rPr>
              <a:t>”</a:t>
            </a:r>
            <a:endParaRPr lang="en-US" dirty="0">
              <a:solidFill>
                <a:schemeClr val="accent1">
                  <a:lumMod val="60000"/>
                  <a:lumOff val="40000"/>
                </a:schemeClr>
              </a:solidFill>
              <a:latin typeface="Arial"/>
              <a:cs typeface="+mn-cs"/>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8" name="Date Placeholder 3"/>
          <p:cNvSpPr>
            <a:spLocks noGrp="1"/>
          </p:cNvSpPr>
          <p:nvPr>
            <p:ph type="dt" sz="half" idx="14"/>
          </p:nvPr>
        </p:nvSpPr>
        <p:spPr/>
        <p:txBody>
          <a:bodyPr/>
          <a:lstStyle>
            <a:lvl1pPr>
              <a:defRPr/>
            </a:lvl1pPr>
          </a:lstStyle>
          <a:p>
            <a:pPr>
              <a:defRPr/>
            </a:pPr>
            <a:endParaRPr lang="en-US"/>
          </a:p>
        </p:txBody>
      </p:sp>
      <p:sp>
        <p:nvSpPr>
          <p:cNvPr id="19" name="Footer Placeholder 4"/>
          <p:cNvSpPr>
            <a:spLocks noGrp="1"/>
          </p:cNvSpPr>
          <p:nvPr>
            <p:ph type="ftr" sz="quarter" idx="15"/>
          </p:nvPr>
        </p:nvSpPr>
        <p:spPr/>
        <p:txBody>
          <a:bodyPr/>
          <a:lstStyle>
            <a:lvl1pPr>
              <a:defRPr/>
            </a:lvl1pPr>
          </a:lstStyle>
          <a:p>
            <a:pPr>
              <a:defRPr/>
            </a:pPr>
            <a:endParaRPr lang="en-US"/>
          </a:p>
        </p:txBody>
      </p:sp>
      <p:sp>
        <p:nvSpPr>
          <p:cNvPr id="20" name="Slide Number Placeholder 5"/>
          <p:cNvSpPr>
            <a:spLocks noGrp="1"/>
          </p:cNvSpPr>
          <p:nvPr>
            <p:ph type="sldNum" sz="quarter" idx="16"/>
          </p:nvPr>
        </p:nvSpPr>
        <p:spPr/>
        <p:txBody>
          <a:bodyPr/>
          <a:lstStyle>
            <a:lvl1pPr>
              <a:defRPr/>
            </a:lvl1pPr>
          </a:lstStyle>
          <a:p>
            <a:pPr>
              <a:defRPr/>
            </a:pPr>
            <a:fld id="{B2FEEDD7-BAFB-490A-9FEB-4FC711B421AB}" type="slidenum">
              <a:rPr lang="en-US" altLang="en-US"/>
              <a:pPr>
                <a:defRPr/>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23" grpId="0" build="p" autoUpdateAnimBg="0"/>
      <p:bldP spid="3" grpId="0" build="p" autoUpdateAnimBg="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85EC39-2B8E-4BA7-929A-B49E44FDCE3A}"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preserve="1">
  <p:cSld name="Quote Name Card">
    <p:spTree>
      <p:nvGrpSpPr>
        <p:cNvPr id="1" name=""/>
        <p:cNvGrpSpPr/>
        <p:nvPr/>
      </p:nvGrpSpPr>
      <p:grpSpPr>
        <a:xfrm>
          <a:off x="0" y="0"/>
          <a:ext cx="0" cy="0"/>
          <a:chOff x="0" y="0"/>
          <a:chExt cx="0" cy="0"/>
        </a:xfrm>
      </p:grpSpPr>
      <p:grpSp>
        <p:nvGrpSpPr>
          <p:cNvPr id="5" name="Group 6"/>
          <p:cNvGrpSpPr>
            <a:grpSpLocks/>
          </p:cNvGrpSpPr>
          <p:nvPr/>
        </p:nvGrpSpPr>
        <p:grpSpPr bwMode="auto">
          <a:xfrm>
            <a:off x="0" y="-7938"/>
            <a:ext cx="12192000" cy="6865938"/>
            <a:chOff x="0" y="-8467"/>
            <a:chExt cx="12192000" cy="6866467"/>
          </a:xfrm>
        </p:grpSpPr>
        <p:cxnSp>
          <p:nvCxnSpPr>
            <p:cNvPr id="6"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6" name="TextBox 23"/>
          <p:cNvSpPr txBox="1"/>
          <p:nvPr/>
        </p:nvSpPr>
        <p:spPr>
          <a:xfrm>
            <a:off x="541338" y="790575"/>
            <a:ext cx="609600" cy="584200"/>
          </a:xfrm>
          <a:prstGeom prst="rect">
            <a:avLst/>
          </a:prstGeom>
        </p:spPr>
        <p:txBody>
          <a:bodyPr anchor="ctr"/>
          <a:lstStyle/>
          <a:p>
            <a:pPr fontAlgn="auto">
              <a:spcBef>
                <a:spcPts val="0"/>
              </a:spcBef>
              <a:spcAft>
                <a:spcPts val="0"/>
              </a:spcAft>
              <a:defRPr/>
            </a:pPr>
            <a:r>
              <a:rPr lang="en-US" sz="8000" dirty="0">
                <a:ln w="3175" cmpd="sng">
                  <a:noFill/>
                </a:ln>
                <a:solidFill>
                  <a:schemeClr val="accent1">
                    <a:lumMod val="60000"/>
                    <a:lumOff val="40000"/>
                  </a:schemeClr>
                </a:solidFill>
                <a:latin typeface="Arial"/>
                <a:cs typeface="+mn-cs"/>
              </a:rPr>
              <a:t>“</a:t>
            </a:r>
          </a:p>
        </p:txBody>
      </p:sp>
      <p:sp>
        <p:nvSpPr>
          <p:cNvPr id="17" name="TextBox 24"/>
          <p:cNvSpPr txBox="1"/>
          <p:nvPr/>
        </p:nvSpPr>
        <p:spPr>
          <a:xfrm>
            <a:off x="8893175" y="2886075"/>
            <a:ext cx="609600" cy="585788"/>
          </a:xfrm>
          <a:prstGeom prst="rect">
            <a:avLst/>
          </a:prstGeom>
        </p:spPr>
        <p:txBody>
          <a:bodyPr anchor="ctr"/>
          <a:lstStyle/>
          <a:p>
            <a:pPr fontAlgn="auto">
              <a:spcBef>
                <a:spcPts val="0"/>
              </a:spcBef>
              <a:spcAft>
                <a:spcPts val="0"/>
              </a:spcAft>
              <a:defRPr/>
            </a:pPr>
            <a:r>
              <a:rPr lang="en-US" sz="8000" dirty="0">
                <a:ln w="3175" cmpd="sng">
                  <a:noFill/>
                </a:ln>
                <a:solidFill>
                  <a:schemeClr val="accent1">
                    <a:lumMod val="60000"/>
                    <a:lumOff val="40000"/>
                  </a:schemeClr>
                </a:solidFill>
                <a:latin typeface="Arial"/>
                <a:cs typeface="+mn-cs"/>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8" name="Date Placeholder 3"/>
          <p:cNvSpPr>
            <a:spLocks noGrp="1"/>
          </p:cNvSpPr>
          <p:nvPr>
            <p:ph type="dt" sz="half" idx="14"/>
          </p:nvPr>
        </p:nvSpPr>
        <p:spPr/>
        <p:txBody>
          <a:bodyPr/>
          <a:lstStyle>
            <a:lvl1pPr>
              <a:defRPr/>
            </a:lvl1pPr>
          </a:lstStyle>
          <a:p>
            <a:pPr>
              <a:defRPr/>
            </a:pPr>
            <a:endParaRPr lang="en-US"/>
          </a:p>
        </p:txBody>
      </p:sp>
      <p:sp>
        <p:nvSpPr>
          <p:cNvPr id="19" name="Footer Placeholder 4"/>
          <p:cNvSpPr>
            <a:spLocks noGrp="1"/>
          </p:cNvSpPr>
          <p:nvPr>
            <p:ph type="ftr" sz="quarter" idx="15"/>
          </p:nvPr>
        </p:nvSpPr>
        <p:spPr/>
        <p:txBody>
          <a:bodyPr/>
          <a:lstStyle>
            <a:lvl1pPr>
              <a:defRPr/>
            </a:lvl1pPr>
          </a:lstStyle>
          <a:p>
            <a:pPr>
              <a:defRPr/>
            </a:pPr>
            <a:endParaRPr lang="en-US"/>
          </a:p>
        </p:txBody>
      </p:sp>
      <p:sp>
        <p:nvSpPr>
          <p:cNvPr id="20" name="Slide Number Placeholder 5"/>
          <p:cNvSpPr>
            <a:spLocks noGrp="1"/>
          </p:cNvSpPr>
          <p:nvPr>
            <p:ph type="sldNum" sz="quarter" idx="16"/>
          </p:nvPr>
        </p:nvSpPr>
        <p:spPr/>
        <p:txBody>
          <a:bodyPr/>
          <a:lstStyle>
            <a:lvl1pPr>
              <a:defRPr/>
            </a:lvl1pPr>
          </a:lstStyle>
          <a:p>
            <a:pPr>
              <a:defRPr/>
            </a:pPr>
            <a:fld id="{3917B1D0-A53A-4BCD-B0E7-6803F587AF16}" type="slidenum">
              <a:rPr lang="en-US" altLang="en-US"/>
              <a:pPr>
                <a:defRPr/>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23" grpId="0" build="p" autoUpdateAnimBg="0"/>
      <p:bldP spid="3" grpId="0" build="p" autoUpdateAnimBg="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D18D9FFA-61E2-4807-B86D-AFAF29F2F146}"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7938"/>
            <a:ext cx="12192000" cy="6865938"/>
            <a:chOff x="0" y="-8467"/>
            <a:chExt cx="12192000" cy="6866467"/>
          </a:xfrm>
        </p:grpSpPr>
        <p:cxnSp>
          <p:nvCxnSpPr>
            <p:cNvPr id="5"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3"/>
          <p:cNvSpPr>
            <a:spLocks noGrp="1"/>
          </p:cNvSpPr>
          <p:nvPr>
            <p:ph type="dt" sz="half" idx="10"/>
          </p:nvPr>
        </p:nvSpPr>
        <p:spPr/>
        <p:txBody>
          <a:bodyPr/>
          <a:lstStyle>
            <a:lvl1pPr fontAlgn="auto">
              <a:spcAft>
                <a:spcPts val="0"/>
              </a:spcAft>
              <a:defRPr/>
            </a:lvl1pPr>
          </a:lstStyle>
          <a:p>
            <a:pPr>
              <a:defRPr/>
            </a:pPr>
            <a:endParaRPr lang="en-US"/>
          </a:p>
        </p:txBody>
      </p:sp>
      <p:sp>
        <p:nvSpPr>
          <p:cNvPr id="16" name="Footer Placeholder 4"/>
          <p:cNvSpPr>
            <a:spLocks noGrp="1"/>
          </p:cNvSpPr>
          <p:nvPr>
            <p:ph type="ftr" sz="quarter" idx="11"/>
          </p:nvPr>
        </p:nvSpPr>
        <p:spPr/>
        <p:txBody>
          <a:bodyPr/>
          <a:lstStyle>
            <a:lvl1pPr fontAlgn="auto">
              <a:spcAft>
                <a:spcPts val="0"/>
              </a:spcAft>
              <a:defRPr/>
            </a:lvl1pPr>
          </a:lstStyle>
          <a:p>
            <a:pPr>
              <a:defRPr/>
            </a:pPr>
            <a:endParaRPr lang="en-US"/>
          </a:p>
        </p:txBody>
      </p:sp>
      <p:sp>
        <p:nvSpPr>
          <p:cNvPr id="17" name="Slide Number Placeholder 5"/>
          <p:cNvSpPr>
            <a:spLocks noGrp="1"/>
          </p:cNvSpPr>
          <p:nvPr>
            <p:ph type="sldNum" sz="quarter" idx="12"/>
          </p:nvPr>
        </p:nvSpPr>
        <p:spPr/>
        <p:txBody>
          <a:bodyPr/>
          <a:lstStyle>
            <a:lvl1pPr fontAlgn="auto">
              <a:spcAft>
                <a:spcPts val="0"/>
              </a:spcAft>
              <a:defRPr/>
            </a:lvl1pPr>
          </a:lstStyle>
          <a:p>
            <a:pPr>
              <a:defRPr/>
            </a:pPr>
            <a:fld id="{E4874F51-55A8-4C69-8ACF-CA2936190DA5}"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667000"/>
            <a:ext cx="508000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92800" y="2667000"/>
            <a:ext cx="508000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B2E3DC22-D705-4021-9CA4-76B922FA32F5}"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7938"/>
            <a:ext cx="12192000" cy="6865938"/>
            <a:chOff x="0" y="-8467"/>
            <a:chExt cx="12192000" cy="6866467"/>
          </a:xfrm>
        </p:grpSpPr>
        <p:cxnSp>
          <p:nvCxnSpPr>
            <p:cNvPr id="5"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3"/>
          <p:cNvSpPr>
            <a:spLocks noGrp="1"/>
          </p:cNvSpPr>
          <p:nvPr>
            <p:ph type="dt" sz="half" idx="10"/>
          </p:nvPr>
        </p:nvSpPr>
        <p:spPr/>
        <p:txBody>
          <a:bodyPr/>
          <a:lstStyle>
            <a:lvl1pPr fontAlgn="auto">
              <a:spcAft>
                <a:spcPts val="0"/>
              </a:spcAft>
              <a:defRPr/>
            </a:lvl1pPr>
          </a:lstStyle>
          <a:p>
            <a:pPr>
              <a:defRPr/>
            </a:pPr>
            <a:endParaRPr lang="en-US"/>
          </a:p>
        </p:txBody>
      </p:sp>
      <p:sp>
        <p:nvSpPr>
          <p:cNvPr id="16" name="Footer Placeholder 4"/>
          <p:cNvSpPr>
            <a:spLocks noGrp="1"/>
          </p:cNvSpPr>
          <p:nvPr>
            <p:ph type="ftr" sz="quarter" idx="11"/>
          </p:nvPr>
        </p:nvSpPr>
        <p:spPr/>
        <p:txBody>
          <a:bodyPr/>
          <a:lstStyle>
            <a:lvl1pPr fontAlgn="auto">
              <a:spcAft>
                <a:spcPts val="0"/>
              </a:spcAft>
              <a:defRPr/>
            </a:lvl1pPr>
          </a:lstStyle>
          <a:p>
            <a:pPr>
              <a:defRPr/>
            </a:pPr>
            <a:endParaRPr lang="en-US"/>
          </a:p>
        </p:txBody>
      </p:sp>
      <p:sp>
        <p:nvSpPr>
          <p:cNvPr id="17" name="Slide Number Placeholder 5"/>
          <p:cNvSpPr>
            <a:spLocks noGrp="1"/>
          </p:cNvSpPr>
          <p:nvPr>
            <p:ph type="sldNum" sz="quarter" idx="12"/>
          </p:nvPr>
        </p:nvSpPr>
        <p:spPr/>
        <p:txBody>
          <a:bodyPr/>
          <a:lstStyle>
            <a:lvl1pPr fontAlgn="auto">
              <a:spcAft>
                <a:spcPts val="0"/>
              </a:spcAft>
              <a:defRPr/>
            </a:lvl1pPr>
          </a:lstStyle>
          <a:p>
            <a:pPr>
              <a:defRPr/>
            </a:pPr>
            <a:fld id="{919718AF-B225-4463-8B84-4EADD536191F}" type="slidenum">
              <a:rPr lang="en-US" altLang="en-US"/>
              <a:pPr>
                <a:defRPr/>
              </a:pPr>
              <a:t>‹#›</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showMasterPhAnim="0" type="twoObjAndTx">
  <p:cSld name="Title, 2 Content and Text">
    <p:spTree>
      <p:nvGrpSpPr>
        <p:cNvPr id="1" name=""/>
        <p:cNvGrpSpPr/>
        <p:nvPr/>
      </p:nvGrpSpPr>
      <p:grpSpPr>
        <a:xfrm>
          <a:off x="0" y="0"/>
          <a:ext cx="0" cy="0"/>
          <a:chOff x="0" y="0"/>
          <a:chExt cx="0" cy="0"/>
        </a:xfrm>
      </p:grpSpPr>
      <p:grpSp>
        <p:nvGrpSpPr>
          <p:cNvPr id="6" name="Group 6"/>
          <p:cNvGrpSpPr>
            <a:grpSpLocks/>
          </p:cNvGrpSpPr>
          <p:nvPr/>
        </p:nvGrpSpPr>
        <p:grpSpPr bwMode="auto">
          <a:xfrm>
            <a:off x="0" y="-7938"/>
            <a:ext cx="12192000" cy="6865938"/>
            <a:chOff x="0" y="-8467"/>
            <a:chExt cx="12192000" cy="6866467"/>
          </a:xfrm>
        </p:grpSpPr>
        <p:cxnSp>
          <p:nvCxnSpPr>
            <p:cNvPr id="7"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914400" y="228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5"/>
          <p:cNvSpPr>
            <a:spLocks noGrp="1"/>
          </p:cNvSpPr>
          <p:nvPr>
            <p:ph type="dt" sz="half" idx="10"/>
          </p:nvPr>
        </p:nvSpPr>
        <p:spPr>
          <a:xfrm>
            <a:off x="914400" y="6248400"/>
            <a:ext cx="2540000" cy="457200"/>
          </a:xfrm>
        </p:spPr>
        <p:txBody>
          <a:bodyPr/>
          <a:lstStyle>
            <a:lvl1pPr fontAlgn="auto">
              <a:spcAft>
                <a:spcPts val="0"/>
              </a:spcAft>
              <a:defRPr>
                <a:solidFill>
                  <a:srgbClr val="000000"/>
                </a:solidFill>
              </a:defRPr>
            </a:lvl1pPr>
          </a:lstStyle>
          <a:p>
            <a:pPr>
              <a:defRPr/>
            </a:pPr>
            <a:endParaRPr lang="en-US" altLang="en-US"/>
          </a:p>
        </p:txBody>
      </p:sp>
      <p:sp>
        <p:nvSpPr>
          <p:cNvPr id="18" name="Footer Placeholder 6"/>
          <p:cNvSpPr>
            <a:spLocks noGrp="1"/>
          </p:cNvSpPr>
          <p:nvPr>
            <p:ph type="ftr" sz="quarter" idx="11"/>
          </p:nvPr>
        </p:nvSpPr>
        <p:spPr>
          <a:xfrm>
            <a:off x="4165600" y="6248400"/>
            <a:ext cx="3860800" cy="457200"/>
          </a:xfrm>
        </p:spPr>
        <p:txBody>
          <a:bodyPr/>
          <a:lstStyle>
            <a:lvl1pPr fontAlgn="auto">
              <a:spcAft>
                <a:spcPts val="0"/>
              </a:spcAft>
              <a:defRPr>
                <a:solidFill>
                  <a:srgbClr val="000000"/>
                </a:solidFill>
              </a:defRPr>
            </a:lvl1pPr>
          </a:lstStyle>
          <a:p>
            <a:pPr>
              <a:defRPr/>
            </a:pPr>
            <a:endParaRPr lang="en-US" altLang="en-US"/>
          </a:p>
        </p:txBody>
      </p:sp>
      <p:sp>
        <p:nvSpPr>
          <p:cNvPr id="19" name="Slide Number Placeholder 7"/>
          <p:cNvSpPr>
            <a:spLocks noGrp="1"/>
          </p:cNvSpPr>
          <p:nvPr>
            <p:ph type="sldNum" sz="quarter" idx="12"/>
          </p:nvPr>
        </p:nvSpPr>
        <p:spPr>
          <a:xfrm>
            <a:off x="8737600" y="6248400"/>
            <a:ext cx="2540000" cy="457200"/>
          </a:xfrm>
        </p:spPr>
        <p:txBody>
          <a:bodyPr/>
          <a:lstStyle>
            <a:lvl1pPr fontAlgn="auto">
              <a:spcAft>
                <a:spcPts val="0"/>
              </a:spcAft>
              <a:defRPr>
                <a:solidFill>
                  <a:srgbClr val="000000"/>
                </a:solidFill>
              </a:defRPr>
            </a:lvl1pPr>
          </a:lstStyle>
          <a:p>
            <a:pPr>
              <a:defRPr/>
            </a:pPr>
            <a:fld id="{E12A186B-13FF-48FC-B7E5-6F4A162568F7}" type="slidenum">
              <a:rPr lang="en-US" altLang="en-US"/>
              <a:pPr>
                <a:defRPr/>
              </a:pPr>
              <a:t>‹#›</a:t>
            </a:fld>
            <a:endParaRPr lang="en-US"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5">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P spid="5" grpId="0" build="p" autoUpdateAnimBg="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showMasterPhAnim="0" type="objOverTx">
  <p:cSld name="Title and Content over Text">
    <p:spTree>
      <p:nvGrpSpPr>
        <p:cNvPr id="1" name=""/>
        <p:cNvGrpSpPr/>
        <p:nvPr/>
      </p:nvGrpSpPr>
      <p:grpSpPr>
        <a:xfrm>
          <a:off x="0" y="0"/>
          <a:ext cx="0" cy="0"/>
          <a:chOff x="0" y="0"/>
          <a:chExt cx="0" cy="0"/>
        </a:xfrm>
      </p:grpSpPr>
      <p:grpSp>
        <p:nvGrpSpPr>
          <p:cNvPr id="5" name="Group 6"/>
          <p:cNvGrpSpPr>
            <a:grpSpLocks/>
          </p:cNvGrpSpPr>
          <p:nvPr/>
        </p:nvGrpSpPr>
        <p:grpSpPr bwMode="auto">
          <a:xfrm>
            <a:off x="0" y="-7938"/>
            <a:ext cx="12192000" cy="6865938"/>
            <a:chOff x="0" y="-8467"/>
            <a:chExt cx="12192000" cy="6866467"/>
          </a:xfrm>
        </p:grpSpPr>
        <p:cxnSp>
          <p:nvCxnSpPr>
            <p:cNvPr id="6"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914400" y="228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0" y="41148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Date Placeholder 4"/>
          <p:cNvSpPr>
            <a:spLocks noGrp="1"/>
          </p:cNvSpPr>
          <p:nvPr>
            <p:ph type="dt" sz="half" idx="10"/>
          </p:nvPr>
        </p:nvSpPr>
        <p:spPr>
          <a:xfrm>
            <a:off x="914400" y="6248400"/>
            <a:ext cx="2540000" cy="457200"/>
          </a:xfrm>
        </p:spPr>
        <p:txBody>
          <a:bodyPr/>
          <a:lstStyle>
            <a:lvl1pPr fontAlgn="auto">
              <a:spcAft>
                <a:spcPts val="0"/>
              </a:spcAft>
              <a:defRPr>
                <a:solidFill>
                  <a:srgbClr val="000000"/>
                </a:solidFill>
              </a:defRPr>
            </a:lvl1pPr>
          </a:lstStyle>
          <a:p>
            <a:pPr>
              <a:defRPr/>
            </a:pPr>
            <a:endParaRPr lang="en-US" altLang="en-US"/>
          </a:p>
        </p:txBody>
      </p:sp>
      <p:sp>
        <p:nvSpPr>
          <p:cNvPr id="17" name="Footer Placeholder 5"/>
          <p:cNvSpPr>
            <a:spLocks noGrp="1"/>
          </p:cNvSpPr>
          <p:nvPr>
            <p:ph type="ftr" sz="quarter" idx="11"/>
          </p:nvPr>
        </p:nvSpPr>
        <p:spPr>
          <a:xfrm>
            <a:off x="4165600" y="6248400"/>
            <a:ext cx="3860800" cy="457200"/>
          </a:xfrm>
        </p:spPr>
        <p:txBody>
          <a:bodyPr/>
          <a:lstStyle>
            <a:lvl1pPr fontAlgn="auto">
              <a:spcAft>
                <a:spcPts val="0"/>
              </a:spcAft>
              <a:defRPr>
                <a:solidFill>
                  <a:srgbClr val="000000"/>
                </a:solidFill>
              </a:defRPr>
            </a:lvl1pPr>
          </a:lstStyle>
          <a:p>
            <a:pPr>
              <a:defRPr/>
            </a:pPr>
            <a:endParaRPr lang="en-US" altLang="en-US"/>
          </a:p>
        </p:txBody>
      </p:sp>
      <p:sp>
        <p:nvSpPr>
          <p:cNvPr id="18" name="Slide Number Placeholder 6"/>
          <p:cNvSpPr>
            <a:spLocks noGrp="1"/>
          </p:cNvSpPr>
          <p:nvPr>
            <p:ph type="sldNum" sz="quarter" idx="12"/>
          </p:nvPr>
        </p:nvSpPr>
        <p:spPr>
          <a:xfrm>
            <a:off x="8737600" y="6248400"/>
            <a:ext cx="2540000" cy="457200"/>
          </a:xfrm>
        </p:spPr>
        <p:txBody>
          <a:bodyPr/>
          <a:lstStyle>
            <a:lvl1pPr fontAlgn="auto">
              <a:spcAft>
                <a:spcPts val="0"/>
              </a:spcAft>
              <a:defRPr>
                <a:solidFill>
                  <a:srgbClr val="000000"/>
                </a:solidFill>
              </a:defRPr>
            </a:lvl1pPr>
          </a:lstStyle>
          <a:p>
            <a:pPr>
              <a:defRPr/>
            </a:pPr>
            <a:fld id="{6EA2ABBE-EBBF-48FF-9D61-35E012E1A8A2}" type="slidenum">
              <a:rPr lang="en-US" altLang="en-US"/>
              <a:pPr>
                <a:defRPr/>
              </a:pPr>
              <a:t>‹#›</a:t>
            </a:fld>
            <a:endParaRPr lang="en-US"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autoUpdateAnimBg="0"/>
      <p:bldP spid="4" grpId="0" build="p" autoUpdateAnimBg="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5688B28-23BC-4A43-98F2-5E90CC0678C6}" type="slidenum">
              <a:rPr lang="en-US" altLang="en-US"/>
              <a:pPr>
                <a:defRPr/>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70BE576-9E85-400D-A824-E99BAB620B46}" type="slidenum">
              <a:rPr lang="en-US" altLang="en-US"/>
              <a:pPr>
                <a:defRPr/>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59DA232-0B8F-4654-BF41-44C5C7BE204A}" type="slidenum">
              <a:rPr lang="en-US" altLang="en-US"/>
              <a:pPr>
                <a:defRPr/>
              </a:pPr>
              <a:t>‹#›</a:t>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8FAC394-5611-4C16-AA3A-3D0901C2A359}" type="slidenum">
              <a:rPr lang="en-US" altLang="en-US"/>
              <a:pPr>
                <a:defRPr/>
              </a:pPr>
              <a:t>‹#›</a:t>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E5E47A0-86A5-4229-98CA-788AC69EAD47}" type="slidenum">
              <a:rPr lang="en-US" altLang="en-US"/>
              <a:pPr>
                <a:defRPr/>
              </a:pPr>
              <a:t>‹#›</a:t>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D8618F2-4F7B-4B4F-AFAB-F7817D83865A}" type="slidenum">
              <a:rPr lang="en-US" altLang="en-US"/>
              <a:pPr>
                <a:defRPr/>
              </a:pPr>
              <a:t>‹#›</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5774E89-54F6-4EC0-8592-C19E6C20A2D3}"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E60C1F47-276C-45BD-9302-993CC06E802F}"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F5F4F43-37BD-404B-983B-5E8AF0BCC7BF}" type="slidenum">
              <a:rPr lang="en-US" altLang="en-US"/>
              <a:pPr>
                <a:defRPr/>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F4630E2-092E-4B4A-9321-8D0E7C889585}" type="slidenum">
              <a:rPr lang="en-US" altLang="en-US"/>
              <a:pPr>
                <a:defRPr/>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989F6BC5-A34B-423B-B880-64123142F462}" type="slidenum">
              <a:rPr lang="en-US" altLang="en-US"/>
              <a:pPr>
                <a:defRPr/>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8A2196B-0803-45F4-AD9E-23AC695B6E7C}" type="slidenum">
              <a:rPr lang="en-US" altLang="en-US"/>
              <a:pPr>
                <a:defRPr/>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20800" y="1981200"/>
            <a:ext cx="469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81200"/>
            <a:ext cx="469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DE9CA626-9D36-421A-84EA-D381E7B12461}" type="slidenum">
              <a:rPr lang="en-US" altLang="en-US"/>
              <a:pPr>
                <a:defRPr/>
              </a:pPr>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83600" y="609600"/>
            <a:ext cx="23876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20800" y="609600"/>
            <a:ext cx="7010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C042539-F638-4C2E-8204-8E9F2CEB57E7}" type="datetime1">
              <a:rPr lang="en-US"/>
              <a:pPr/>
              <a:t>4/28/2022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5E96DF-0A4D-49DF-95E3-26B4EF2636C0}"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FD464F1-09D1-4B94-A26D-7C7716448008}" type="datetime1">
              <a:rPr lang="en-US"/>
              <a:pPr/>
              <a:t>4/28/2022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B36301-6D52-4915-BFAE-C74097ED7551}"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8814227-4CC1-485F-96C0-47309288A19B}" type="datetime1">
              <a:rPr lang="en-US"/>
              <a:pPr/>
              <a:t>4/28/2022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1CA114-99D7-4FC7-BFEF-C56A81EAFEE4}"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2A7CC286-2B7F-49B2-8F4F-EC2A0B9955E5}" type="datetime1">
              <a:rPr lang="en-US"/>
              <a:pPr/>
              <a:t>4/28/2022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52F32B7-90AC-4360-9759-A785C85983AA}"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FD057A9-DF9D-4E03-B6D5-78F4867871E0}" type="datetime1">
              <a:rPr lang="en-US"/>
              <a:pPr/>
              <a:t>4/28/2022</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8138F74-8C29-4186-9D03-F0C77E8C35B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870D171B-7E37-45A0-9FD3-31C075B52D03}" type="slidenum">
              <a:rPr lang="en-US" altLang="en-US"/>
              <a:pPr>
                <a:defRPr/>
              </a:pPr>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B7D00E-CE10-4810-8210-326AABEE135A}" type="datetime1">
              <a:rPr lang="en-US"/>
              <a:pPr/>
              <a:t>4/28/2022</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84BD6F7-DD4B-4496-852A-259D11AE7EC9}"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88D2382-462C-4F7F-A183-580C7E220B7F}" type="datetime1">
              <a:rPr lang="en-US"/>
              <a:pPr/>
              <a:t>4/28/2022</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41B9F0A-F9CF-4CEC-93F3-D88717A0CB26}"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38555FE-E21B-49E5-B884-9E275B54CAB0}" type="datetime1">
              <a:rPr lang="en-US"/>
              <a:pPr/>
              <a:t>4/28/2022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A83A72C-0871-4740-A5B8-6979BB16B9DD}"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9DE199A-9B07-4BE0-A3D4-AE797A3BD28F}" type="datetime1">
              <a:rPr lang="en-US"/>
              <a:pPr/>
              <a:t>4/28/2022</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662B201-611B-467C-A580-E6AE55670117}"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CAC6B3E-CACE-407E-9D3E-76336697D735}" type="datetime1">
              <a:rPr lang="en-US"/>
              <a:pPr/>
              <a:t>4/28/2022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E9EBF6-06DB-4D53-A6CE-1310EFA1254F}"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1CDF6CD-0867-4986-964E-FACD9DAC51F3}" type="datetime1">
              <a:rPr lang="en-US"/>
              <a:pPr/>
              <a:t>4/28/2022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D4EFC7C-A50E-4981-A755-42633C6B4FC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7CAA3166-C564-4AA3-8245-40F95EF22947}"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28DBB0F7-F715-4BB6-9379-4A6D4DE8DE9A}"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scifair_INSIDE"/>
          <p:cNvPicPr>
            <a:picLocks noChangeAspect="1" noChangeArrowheads="1"/>
          </p:cNvPicPr>
          <p:nvPr/>
        </p:nvPicPr>
        <p:blipFill>
          <a:blip r:embed="rId14"/>
          <a:srcRect/>
          <a:stretch>
            <a:fillRect/>
          </a:stretch>
        </p:blipFill>
        <p:spPr bwMode="auto">
          <a:xfrm>
            <a:off x="-12700" y="-4763"/>
            <a:ext cx="12217400" cy="6867526"/>
          </a:xfrm>
          <a:prstGeom prst="rect">
            <a:avLst/>
          </a:prstGeom>
          <a:noFill/>
          <a:ln w="9525">
            <a:noFill/>
            <a:miter lim="800000"/>
            <a:headEnd/>
            <a:tailEnd/>
          </a:ln>
        </p:spPr>
      </p:pic>
      <p:sp>
        <p:nvSpPr>
          <p:cNvPr id="1027" name="Rectangle 2"/>
          <p:cNvSpPr>
            <a:spLocks noGrp="1" noChangeArrowheads="1"/>
          </p:cNvSpPr>
          <p:nvPr>
            <p:ph type="title"/>
          </p:nvPr>
        </p:nvSpPr>
        <p:spPr bwMode="auto">
          <a:xfrm>
            <a:off x="0" y="838200"/>
            <a:ext cx="12192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09600" y="2667000"/>
            <a:ext cx="103632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Rectangle 4"/>
          <p:cNvSpPr>
            <a:spLocks noGrp="1" noChangeArrowheads="1"/>
          </p:cNvSpPr>
          <p:nvPr>
            <p:ph type="dt" sz="half" idx="2"/>
          </p:nvPr>
        </p:nvSpPr>
        <p:spPr bwMode="auto">
          <a:xfrm>
            <a:off x="8839200" y="6248400"/>
            <a:ext cx="2540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000">
                <a:solidFill>
                  <a:srgbClr val="336666"/>
                </a:solidFill>
                <a:latin typeface="Arial" panose="020B0604020202020204" pitchFamily="34" charset="0"/>
                <a:cs typeface="Times New Roman" panose="02020603050405020304" pitchFamily="18" charset="0"/>
              </a:defRPr>
            </a:lvl1pPr>
          </a:lstStyle>
          <a:p>
            <a:pPr>
              <a:defRPr/>
            </a:pPr>
            <a:endParaRPr lang="en-US" altLang="en-US"/>
          </a:p>
        </p:txBody>
      </p:sp>
      <p:sp>
        <p:nvSpPr>
          <p:cNvPr id="25605" name="Rectangle 5"/>
          <p:cNvSpPr>
            <a:spLocks noGrp="1" noChangeArrowheads="1"/>
          </p:cNvSpPr>
          <p:nvPr>
            <p:ph type="ftr" sz="quarter" idx="3"/>
          </p:nvPr>
        </p:nvSpPr>
        <p:spPr bwMode="auto">
          <a:xfrm>
            <a:off x="4368800" y="6248400"/>
            <a:ext cx="3860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000">
                <a:solidFill>
                  <a:srgbClr val="336666"/>
                </a:solidFill>
                <a:latin typeface="Arial" panose="020B0604020202020204" pitchFamily="34" charset="0"/>
                <a:cs typeface="Times New Roman" panose="02020603050405020304" pitchFamily="18" charset="0"/>
              </a:defRPr>
            </a:lvl1pPr>
          </a:lstStyle>
          <a:p>
            <a:pPr>
              <a:defRPr/>
            </a:pPr>
            <a:endParaRPr lang="en-US" altLang="en-US"/>
          </a:p>
        </p:txBody>
      </p:sp>
      <p:sp>
        <p:nvSpPr>
          <p:cNvPr id="25606" name="Rectangle 6"/>
          <p:cNvSpPr>
            <a:spLocks noGrp="1" noChangeArrowheads="1"/>
          </p:cNvSpPr>
          <p:nvPr>
            <p:ph type="sldNum" sz="quarter" idx="4"/>
          </p:nvPr>
        </p:nvSpPr>
        <p:spPr bwMode="auto">
          <a:xfrm>
            <a:off x="2032000" y="6248400"/>
            <a:ext cx="17272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rgbClr val="336666"/>
                </a:solidFill>
                <a:latin typeface="Arial" panose="020B0604020202020204" pitchFamily="34" charset="0"/>
                <a:cs typeface="Times New Roman" panose="02020603050405020304" pitchFamily="18" charset="0"/>
              </a:defRPr>
            </a:lvl1pPr>
          </a:lstStyle>
          <a:p>
            <a:pPr>
              <a:defRPr/>
            </a:pPr>
            <a:fld id="{7FFA4100-AADD-4E09-BD75-C6764B6A749A}" type="slidenum">
              <a:rPr lang="en-US" altLang="en-US"/>
              <a:pPr>
                <a:defRPr/>
              </a:pPr>
              <a:t>‹#›</a:t>
            </a:fld>
            <a:endParaRPr lang="en-US" altLang="en-US"/>
          </a:p>
        </p:txBody>
      </p:sp>
      <p:sp>
        <p:nvSpPr>
          <p:cNvPr id="25615" name="Rectangle 15"/>
          <p:cNvSpPr>
            <a:spLocks noChangeArrowheads="1"/>
          </p:cNvSpPr>
          <p:nvPr/>
        </p:nvSpPr>
        <p:spPr bwMode="auto">
          <a:xfrm>
            <a:off x="1485900" y="1609725"/>
            <a:ext cx="9245600" cy="19050"/>
          </a:xfrm>
          <a:prstGeom prst="rect">
            <a:avLst/>
          </a:prstGeom>
          <a:solidFill>
            <a:srgbClr val="808080"/>
          </a:solidFill>
          <a:ln>
            <a:noFill/>
          </a:ln>
          <a:effectLst/>
          <a:extLst>
            <a:ext uri="{91240B29-F687-4F45-9708-019B960494DF}"/>
            <a:ext uri="{AF507438-7753-43E0-B8FC-AC1667EBCBE1}"/>
          </a:extLst>
        </p:spPr>
        <p:txBody>
          <a:bodyPr wrap="none" anchor="ctr"/>
          <a:lstStyle/>
          <a:p>
            <a:pPr eaLnBrk="0" hangingPunct="0">
              <a:defRPr/>
            </a:pPr>
            <a:endParaRPr lang="en-US">
              <a:solidFill>
                <a:srgbClr val="336666"/>
              </a:solidFill>
              <a:latin typeface="Arial" panose="020B0604020202020204" pitchFamily="34"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timing>
    <p:tnLst>
      <p:par>
        <p:cTn id="1" dur="indefinite" restart="never" nodeType="tmRoot"/>
      </p:par>
    </p:tnLst>
  </p:timing>
  <p:txStyles>
    <p:titleStyle>
      <a:lvl1pPr algn="ctr" rtl="0" eaLnBrk="0" fontAlgn="base" hangingPunct="0">
        <a:spcBef>
          <a:spcPct val="0"/>
        </a:spcBef>
        <a:spcAft>
          <a:spcPct val="0"/>
        </a:spcAft>
        <a:defRPr sz="3600" kern="12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Verdana" panose="020B0604030504040204" pitchFamily="34" charset="0"/>
        </a:defRPr>
      </a:lvl2pPr>
      <a:lvl3pPr algn="ctr" rtl="0" eaLnBrk="0" fontAlgn="base" hangingPunct="0">
        <a:spcBef>
          <a:spcPct val="0"/>
        </a:spcBef>
        <a:spcAft>
          <a:spcPct val="0"/>
        </a:spcAft>
        <a:defRPr sz="3600">
          <a:solidFill>
            <a:schemeClr val="tx2"/>
          </a:solidFill>
          <a:latin typeface="Verdana" panose="020B0604030504040204" pitchFamily="34" charset="0"/>
        </a:defRPr>
      </a:lvl3pPr>
      <a:lvl4pPr algn="ctr" rtl="0" eaLnBrk="0" fontAlgn="base" hangingPunct="0">
        <a:spcBef>
          <a:spcPct val="0"/>
        </a:spcBef>
        <a:spcAft>
          <a:spcPct val="0"/>
        </a:spcAft>
        <a:defRPr sz="3600">
          <a:solidFill>
            <a:schemeClr val="tx2"/>
          </a:solidFill>
          <a:latin typeface="Verdana" panose="020B0604030504040204" pitchFamily="34" charset="0"/>
        </a:defRPr>
      </a:lvl4pPr>
      <a:lvl5pPr algn="ctr" rtl="0" eaLnBrk="0" fontAlgn="base" hangingPunct="0">
        <a:spcBef>
          <a:spcPct val="0"/>
        </a:spcBef>
        <a:spcAft>
          <a:spcPct val="0"/>
        </a:spcAft>
        <a:defRPr sz="3600">
          <a:solidFill>
            <a:schemeClr val="tx2"/>
          </a:solidFill>
          <a:latin typeface="Verdana" panose="020B0604030504040204" pitchFamily="34" charset="0"/>
        </a:defRPr>
      </a:lvl5pPr>
      <a:lvl6pPr marL="457200" algn="ctr" rtl="0" fontAlgn="base">
        <a:spcBef>
          <a:spcPct val="0"/>
        </a:spcBef>
        <a:spcAft>
          <a:spcPct val="0"/>
        </a:spcAft>
        <a:defRPr sz="3600">
          <a:solidFill>
            <a:schemeClr val="tx2"/>
          </a:solidFill>
          <a:latin typeface="Verdana" panose="020B0604030504040204" pitchFamily="34" charset="0"/>
        </a:defRPr>
      </a:lvl6pPr>
      <a:lvl7pPr marL="914400" algn="ctr" rtl="0" fontAlgn="base">
        <a:spcBef>
          <a:spcPct val="0"/>
        </a:spcBef>
        <a:spcAft>
          <a:spcPct val="0"/>
        </a:spcAft>
        <a:defRPr sz="3600">
          <a:solidFill>
            <a:schemeClr val="tx2"/>
          </a:solidFill>
          <a:latin typeface="Verdana" panose="020B0604030504040204" pitchFamily="34" charset="0"/>
        </a:defRPr>
      </a:lvl7pPr>
      <a:lvl8pPr marL="1371600" algn="ctr" rtl="0" fontAlgn="base">
        <a:spcBef>
          <a:spcPct val="0"/>
        </a:spcBef>
        <a:spcAft>
          <a:spcPct val="0"/>
        </a:spcAft>
        <a:defRPr sz="3600">
          <a:solidFill>
            <a:schemeClr val="tx2"/>
          </a:solidFill>
          <a:latin typeface="Verdana" panose="020B0604030504040204" pitchFamily="34" charset="0"/>
        </a:defRPr>
      </a:lvl8pPr>
      <a:lvl9pPr marL="1828800" algn="ctr" rtl="0" fontAlgn="base">
        <a:spcBef>
          <a:spcPct val="0"/>
        </a:spcBef>
        <a:spcAft>
          <a:spcPct val="0"/>
        </a:spcAft>
        <a:defRPr sz="3600">
          <a:solidFill>
            <a:schemeClr val="tx2"/>
          </a:solidFill>
          <a:latin typeface="Verdana" panose="020B0604030504040204" pitchFamily="34" charset="0"/>
        </a:defRPr>
      </a:lvl9pPr>
    </p:titleStyle>
    <p:bodyStyle>
      <a:lvl1pPr marL="342900" indent="-342900" algn="l" rtl="0" eaLnBrk="0" fontAlgn="base" hangingPunct="0">
        <a:spcBef>
          <a:spcPct val="20000"/>
        </a:spcBef>
        <a:spcAft>
          <a:spcPct val="0"/>
        </a:spcAft>
        <a:buClr>
          <a:srgbClr val="5F5F5F"/>
        </a:buClr>
        <a:buFont typeface="Wingdings" pitchFamily="2" charset="2"/>
        <a:buChar char="§"/>
        <a:defRPr sz="2400" kern="1200">
          <a:solidFill>
            <a:schemeClr val="tx2"/>
          </a:solidFill>
          <a:latin typeface="+mn-lt"/>
          <a:ea typeface="+mn-ea"/>
          <a:cs typeface="+mn-cs"/>
        </a:defRPr>
      </a:lvl1pPr>
      <a:lvl2pPr marL="742950" indent="-285750" algn="l" rtl="0" eaLnBrk="0" fontAlgn="base" hangingPunct="0">
        <a:spcBef>
          <a:spcPct val="20000"/>
        </a:spcBef>
        <a:spcAft>
          <a:spcPct val="0"/>
        </a:spcAft>
        <a:buClr>
          <a:srgbClr val="5F5F5F"/>
        </a:buClr>
        <a:buFont typeface="Wingdings" pitchFamily="2" charset="2"/>
        <a:buChar char="§"/>
        <a:defRPr sz="2100" kern="1200">
          <a:solidFill>
            <a:schemeClr val="tx2"/>
          </a:solidFill>
          <a:latin typeface="+mn-lt"/>
          <a:ea typeface="+mn-ea"/>
          <a:cs typeface="+mn-cs"/>
        </a:defRPr>
      </a:lvl2pPr>
      <a:lvl3pPr marL="1143000" indent="-228600" algn="l" rtl="0" eaLnBrk="0" fontAlgn="base" hangingPunct="0">
        <a:spcBef>
          <a:spcPct val="20000"/>
        </a:spcBef>
        <a:spcAft>
          <a:spcPct val="0"/>
        </a:spcAft>
        <a:buClr>
          <a:srgbClr val="5F5F5F"/>
        </a:buClr>
        <a:buFont typeface="Wingdings" pitchFamily="2" charset="2"/>
        <a:buChar char="§"/>
        <a:defRPr sz="2000" kern="1200">
          <a:solidFill>
            <a:schemeClr val="tx2"/>
          </a:solidFill>
          <a:latin typeface="+mn-lt"/>
          <a:ea typeface="+mn-ea"/>
          <a:cs typeface="+mn-cs"/>
        </a:defRPr>
      </a:lvl3pPr>
      <a:lvl4pPr marL="1600200" indent="-228600" algn="l" rtl="0" eaLnBrk="0" fontAlgn="base" hangingPunct="0">
        <a:spcBef>
          <a:spcPct val="20000"/>
        </a:spcBef>
        <a:spcAft>
          <a:spcPct val="0"/>
        </a:spcAft>
        <a:buClr>
          <a:srgbClr val="5F5F5F"/>
        </a:buClr>
        <a:buFont typeface="Wingdings" pitchFamily="2" charset="2"/>
        <a:buChar char="§"/>
        <a:defRPr sz="1900" kern="1200">
          <a:solidFill>
            <a:schemeClr val="tx2"/>
          </a:solidFill>
          <a:latin typeface="+mn-lt"/>
          <a:ea typeface="+mn-ea"/>
          <a:cs typeface="+mn-cs"/>
        </a:defRPr>
      </a:lvl4pPr>
      <a:lvl5pPr marL="2057400" indent="-228600" algn="l" rtl="0" eaLnBrk="0" fontAlgn="base" hangingPunct="0">
        <a:spcBef>
          <a:spcPct val="20000"/>
        </a:spcBef>
        <a:spcAft>
          <a:spcPct val="0"/>
        </a:spcAft>
        <a:buClr>
          <a:srgbClr val="5F5F5F"/>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152400"/>
            <a:ext cx="11582400" cy="6096000"/>
            <a:chOff x="0" y="96"/>
            <a:chExt cx="5472" cy="3840"/>
          </a:xfrm>
        </p:grpSpPr>
        <p:sp>
          <p:nvSpPr>
            <p:cNvPr id="144387"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a:extLst>
              <a:ext uri="{909E8E84-426E-40DD-AFC4-6F175D3DCCD1}"/>
              <a:ext uri="{AF507438-7753-43E0-B8FC-AC1667EBCBE1}"/>
            </a:extLst>
          </p:spPr>
          <p:txBody>
            <a:bodyPr wrap="none" anchor="ctr"/>
            <a:lstStyle/>
            <a:p>
              <a:pPr algn="ctr">
                <a:defRPr/>
              </a:pPr>
              <a:endParaRPr lang="en-US" altLang="en-US" sz="4000">
                <a:solidFill>
                  <a:srgbClr val="000000"/>
                </a:solidFill>
                <a:latin typeface="Times New Roman" panose="02020603050405020304" pitchFamily="18" charset="0"/>
                <a:cs typeface="+mn-cs"/>
              </a:endParaRPr>
            </a:p>
          </p:txBody>
        </p:sp>
        <p:sp>
          <p:nvSpPr>
            <p:cNvPr id="144388"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6500 w 1000"/>
                <a:gd name="T3" fmla="*/ 0 h 1000"/>
                <a:gd name="T4" fmla="*/ 7000 w 1000"/>
                <a:gd name="T5" fmla="*/ 500 h 1000"/>
                <a:gd name="T6" fmla="*/ 6500 w 1000"/>
                <a:gd name="T7" fmla="*/ 1000 h 1000"/>
                <a:gd name="T8" fmla="*/ 0 w 1000"/>
                <a:gd name="T9" fmla="*/ 1000 h 1000"/>
                <a:gd name="T10" fmla="*/ 0 w 1000"/>
                <a:gd name="T11" fmla="*/ 0 h 1000"/>
                <a:gd name="T12" fmla="*/ G4 w 1000"/>
                <a:gd name="T13" fmla="*/ G1 h 1000"/>
              </a:gdLst>
              <a:ahLst/>
              <a:cxnLst>
                <a:cxn ang="0">
                  <a:pos x="T0" y="T1"/>
                </a:cxn>
                <a:cxn ang="0">
                  <a:pos x="T2" y="T3"/>
                </a:cxn>
                <a:cxn ang="0">
                  <a:pos x="T4" y="T5"/>
                </a:cxn>
                <a:cxn ang="0">
                  <a:pos x="T6" y="T7"/>
                </a:cxn>
                <a:cxn ang="0">
                  <a:pos x="T8" y="T9"/>
                </a:cxn>
              </a:cxnLst>
              <a:rect l="T10" t="T11" r="T12" b="T13"/>
              <a:pathLst>
                <a:path w="7000" h="1000">
                  <a:moveTo>
                    <a:pt x="0" y="0"/>
                  </a:moveTo>
                  <a:lnTo>
                    <a:pt x="6500" y="0"/>
                  </a:lnTo>
                  <a:cubicBezTo>
                    <a:pt x="6776" y="0"/>
                    <a:pt x="7000" y="223"/>
                    <a:pt x="7000" y="500"/>
                  </a:cubicBezTo>
                  <a:cubicBezTo>
                    <a:pt x="7000" y="776"/>
                    <a:pt x="6776" y="1000"/>
                    <a:pt x="6500" y="1000"/>
                  </a:cubicBezTo>
                  <a:lnTo>
                    <a:pt x="0" y="1000"/>
                  </a:lnTo>
                  <a:close/>
                </a:path>
              </a:pathLst>
            </a:custGeom>
            <a:solidFill>
              <a:schemeClr val="folHlink"/>
            </a:solidFill>
            <a:ln>
              <a:noFill/>
            </a:ln>
            <a:extLst>
              <a:ext uri="{91240B29-F687-4F45-9708-019B960494DF}"/>
            </a:extLst>
          </p:spPr>
          <p:txBody>
            <a:bodyPr/>
            <a:lstStyle/>
            <a:p>
              <a:pPr>
                <a:defRPr/>
              </a:pPr>
              <a:endParaRPr lang="en-US" altLang="en-US" sz="4000">
                <a:solidFill>
                  <a:srgbClr val="000000"/>
                </a:solidFill>
                <a:latin typeface="Times New Roman" panose="02020603050405020304" pitchFamily="18" charset="0"/>
                <a:cs typeface="+mn-cs"/>
              </a:endParaRPr>
            </a:p>
          </p:txBody>
        </p:sp>
        <p:sp>
          <p:nvSpPr>
            <p:cNvPr id="144389" name="Line 5"/>
            <p:cNvSpPr>
              <a:spLocks noChangeShapeType="1"/>
            </p:cNvSpPr>
            <p:nvPr/>
          </p:nvSpPr>
          <p:spPr bwMode="auto">
            <a:xfrm>
              <a:off x="0" y="768"/>
              <a:ext cx="5088" cy="0"/>
            </a:xfrm>
            <a:prstGeom prst="line">
              <a:avLst/>
            </a:prstGeom>
            <a:noFill/>
            <a:ln w="38100">
              <a:solidFill>
                <a:schemeClr val="bg1"/>
              </a:solidFill>
              <a:round/>
              <a:headEnd/>
              <a:tailEnd/>
            </a:ln>
            <a:effectLst/>
            <a:extLst>
              <a:ext uri="{909E8E84-426E-40DD-AFC4-6F175D3DCCD1}"/>
              <a:ext uri="{AF507438-7753-43E0-B8FC-AC1667EBCBE1}"/>
            </a:extLst>
          </p:spPr>
          <p:txBody>
            <a:bodyPr/>
            <a:lstStyle/>
            <a:p>
              <a:pPr eaLnBrk="0" hangingPunct="0">
                <a:defRPr/>
              </a:pPr>
              <a:endParaRPr lang="en-US">
                <a:solidFill>
                  <a:srgbClr val="000000"/>
                </a:solidFill>
                <a:latin typeface="+mn-lt"/>
                <a:cs typeface="+mn-cs"/>
              </a:endParaRPr>
            </a:p>
          </p:txBody>
        </p:sp>
      </p:grpSp>
      <p:sp>
        <p:nvSpPr>
          <p:cNvPr id="14339" name="Rectangle 6"/>
          <p:cNvSpPr>
            <a:spLocks noGrp="1" noChangeArrowheads="1"/>
          </p:cNvSpPr>
          <p:nvPr>
            <p:ph type="title"/>
          </p:nvPr>
        </p:nvSpPr>
        <p:spPr bwMode="auto">
          <a:xfrm>
            <a:off x="260350" y="228600"/>
            <a:ext cx="1068705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40" name="Rectangle 7"/>
          <p:cNvSpPr>
            <a:spLocks noGrp="1" noChangeArrowheads="1"/>
          </p:cNvSpPr>
          <p:nvPr>
            <p:ph type="body" idx="1"/>
          </p:nvPr>
        </p:nvSpPr>
        <p:spPr bwMode="auto">
          <a:xfrm>
            <a:off x="812800" y="1600200"/>
            <a:ext cx="10566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4392" name="Rectangle 8"/>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mn-lt"/>
                <a:cs typeface="+mn-cs"/>
              </a:defRPr>
            </a:lvl1pPr>
          </a:lstStyle>
          <a:p>
            <a:pPr>
              <a:defRPr/>
            </a:pPr>
            <a:fld id="{8FBC282E-B2F1-4AB9-9CCF-A3ACAE5D345A}" type="datetime1">
              <a:rPr lang="en-US" altLang="en-US"/>
              <a:pPr>
                <a:defRPr/>
              </a:pPr>
              <a:t>4/28/2022</a:t>
            </a:fld>
            <a:endParaRPr lang="en-US" altLang="en-US"/>
          </a:p>
        </p:txBody>
      </p:sp>
      <p:sp>
        <p:nvSpPr>
          <p:cNvPr id="144393" name="Rectangle 9"/>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n-lt"/>
                <a:cs typeface="+mn-cs"/>
              </a:defRPr>
            </a:lvl1pPr>
          </a:lstStyle>
          <a:p>
            <a:pPr>
              <a:defRPr/>
            </a:pPr>
            <a:r>
              <a:rPr lang="en-US" altLang="en-US"/>
              <a:t>Acids and Bases LecturePLUS</a:t>
            </a:r>
          </a:p>
        </p:txBody>
      </p:sp>
      <p:sp>
        <p:nvSpPr>
          <p:cNvPr id="144394" name="Rectangle 10"/>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Arial Black" panose="020B0A04020102020204" pitchFamily="34" charset="0"/>
                <a:cs typeface="+mn-cs"/>
              </a:defRPr>
            </a:lvl1pPr>
          </a:lstStyle>
          <a:p>
            <a:pPr>
              <a:defRPr/>
            </a:pPr>
            <a:fld id="{74301C3D-B2D7-4B66-939C-E8E1C47462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anose="020B0604020202020204" pitchFamily="34" charset="0"/>
        </a:defRPr>
      </a:lvl2pPr>
      <a:lvl3pPr algn="l" rtl="0" eaLnBrk="0" fontAlgn="base" hangingPunct="0">
        <a:spcBef>
          <a:spcPct val="0"/>
        </a:spcBef>
        <a:spcAft>
          <a:spcPct val="0"/>
        </a:spcAft>
        <a:defRPr sz="4000">
          <a:solidFill>
            <a:schemeClr val="tx2"/>
          </a:solidFill>
          <a:latin typeface="Arial" panose="020B0604020202020204" pitchFamily="34" charset="0"/>
        </a:defRPr>
      </a:lvl3pPr>
      <a:lvl4pPr algn="l" rtl="0" eaLnBrk="0" fontAlgn="base" hangingPunct="0">
        <a:spcBef>
          <a:spcPct val="0"/>
        </a:spcBef>
        <a:spcAft>
          <a:spcPct val="0"/>
        </a:spcAft>
        <a:defRPr sz="4000">
          <a:solidFill>
            <a:schemeClr val="tx2"/>
          </a:solidFill>
          <a:latin typeface="Arial" panose="020B0604020202020204" pitchFamily="34" charset="0"/>
        </a:defRPr>
      </a:lvl4pPr>
      <a:lvl5pPr algn="l" rtl="0" eaLnBrk="0" fontAlgn="base" hangingPunct="0">
        <a:spcBef>
          <a:spcPct val="0"/>
        </a:spcBef>
        <a:spcAft>
          <a:spcPct val="0"/>
        </a:spcAft>
        <a:defRPr sz="4000">
          <a:solidFill>
            <a:schemeClr val="tx2"/>
          </a:solidFill>
          <a:latin typeface="Arial" panose="020B0604020202020204" pitchFamily="34" charset="0"/>
        </a:defRPr>
      </a:lvl5pPr>
      <a:lvl6pPr marL="457200" algn="l" rtl="0" fontAlgn="base">
        <a:spcBef>
          <a:spcPct val="0"/>
        </a:spcBef>
        <a:spcAft>
          <a:spcPct val="0"/>
        </a:spcAft>
        <a:defRPr sz="4000">
          <a:solidFill>
            <a:schemeClr val="tx2"/>
          </a:solidFill>
          <a:latin typeface="Arial" panose="020B0604020202020204" pitchFamily="34" charset="0"/>
        </a:defRPr>
      </a:lvl6pPr>
      <a:lvl7pPr marL="914400" algn="l" rtl="0" fontAlgn="base">
        <a:spcBef>
          <a:spcPct val="0"/>
        </a:spcBef>
        <a:spcAft>
          <a:spcPct val="0"/>
        </a:spcAft>
        <a:defRPr sz="4000">
          <a:solidFill>
            <a:schemeClr val="tx2"/>
          </a:solidFill>
          <a:latin typeface="Arial" panose="020B0604020202020204" pitchFamily="34" charset="0"/>
        </a:defRPr>
      </a:lvl7pPr>
      <a:lvl8pPr marL="1371600" algn="l" rtl="0" fontAlgn="base">
        <a:spcBef>
          <a:spcPct val="0"/>
        </a:spcBef>
        <a:spcAft>
          <a:spcPct val="0"/>
        </a:spcAft>
        <a:defRPr sz="4000">
          <a:solidFill>
            <a:schemeClr val="tx2"/>
          </a:solidFill>
          <a:latin typeface="Arial" panose="020B0604020202020204" pitchFamily="34" charset="0"/>
        </a:defRPr>
      </a:lvl8pPr>
      <a:lvl9pPr marL="1828800" algn="l" rtl="0" fontAlgn="base">
        <a:spcBef>
          <a:spcPct val="0"/>
        </a:spcBef>
        <a:spcAft>
          <a:spcPct val="0"/>
        </a:spcAft>
        <a:defRPr sz="40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l"/>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l"/>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itchFamily="2" charset="2"/>
        <a:buChar char="l"/>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7650" name="Group 6"/>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bwMode="auto">
          <a:xfrm>
            <a:off x="677863" y="609600"/>
            <a:ext cx="8596312" cy="132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bwMode="auto">
          <a:xfrm>
            <a:off x="677863" y="2160588"/>
            <a:ext cx="8596312" cy="3881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a:spcBef>
                <a:spcPts val="0"/>
              </a:spcBef>
              <a:defRPr sz="9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a:spcBef>
                <a:spcPts val="0"/>
              </a:spcBef>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a:spcBef>
                <a:spcPts val="0"/>
              </a:spcBef>
              <a:defRPr sz="900">
                <a:solidFill>
                  <a:schemeClr val="accent1"/>
                </a:solidFill>
                <a:latin typeface="+mn-lt"/>
                <a:cs typeface="+mn-cs"/>
              </a:defRPr>
            </a:lvl1pPr>
          </a:lstStyle>
          <a:p>
            <a:pPr>
              <a:defRPr/>
            </a:pPr>
            <a:fld id="{09673322-8096-4D35-8835-4294D5841C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22" r:id="rId10"/>
    <p:sldLayoutId id="2147484078" r:id="rId11"/>
    <p:sldLayoutId id="2147484021" r:id="rId12"/>
    <p:sldLayoutId id="2147484079" r:id="rId13"/>
    <p:sldLayoutId id="2147484020" r:id="rId14"/>
    <p:sldLayoutId id="2147484080" r:id="rId15"/>
    <p:sldLayoutId id="2147484081" r:id="rId16"/>
    <p:sldLayoutId id="2147484082" r:id="rId17"/>
    <p:sldLayoutId id="2147484083" r:id="rId18"/>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itchFamily="34" charset="0"/>
        </a:defRPr>
      </a:lvl2pPr>
      <a:lvl3pPr algn="l" defTabSz="457200" rtl="0" eaLnBrk="0" fontAlgn="base" hangingPunct="0">
        <a:spcBef>
          <a:spcPct val="0"/>
        </a:spcBef>
        <a:spcAft>
          <a:spcPct val="0"/>
        </a:spcAft>
        <a:defRPr sz="3600">
          <a:solidFill>
            <a:schemeClr val="accent1"/>
          </a:solidFill>
          <a:latin typeface="Trebuchet MS" pitchFamily="34" charset="0"/>
        </a:defRPr>
      </a:lvl3pPr>
      <a:lvl4pPr algn="l" defTabSz="457200" rtl="0" eaLnBrk="0" fontAlgn="base" hangingPunct="0">
        <a:spcBef>
          <a:spcPct val="0"/>
        </a:spcBef>
        <a:spcAft>
          <a:spcPct val="0"/>
        </a:spcAft>
        <a:defRPr sz="3600">
          <a:solidFill>
            <a:schemeClr val="accent1"/>
          </a:solidFill>
          <a:latin typeface="Trebuchet MS" pitchFamily="34" charset="0"/>
        </a:defRPr>
      </a:lvl4pPr>
      <a:lvl5pPr algn="l" defTabSz="457200" rtl="0" eaLnBrk="0" fontAlgn="base" hangingPunct="0">
        <a:spcBef>
          <a:spcPct val="0"/>
        </a:spcBef>
        <a:spcAft>
          <a:spcPct val="0"/>
        </a:spcAft>
        <a:defRPr sz="3600">
          <a:solidFill>
            <a:schemeClr val="accent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1380"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Narrow" panose="020B0606020202030204" pitchFamily="34" charset="0"/>
                <a:cs typeface="+mn-cs"/>
              </a:defRPr>
            </a:lvl1pPr>
          </a:lstStyle>
          <a:p>
            <a:pPr>
              <a:defRPr/>
            </a:pPr>
            <a:endParaRPr lang="en-US" altLang="en-US"/>
          </a:p>
        </p:txBody>
      </p:sp>
      <p:sp>
        <p:nvSpPr>
          <p:cNvPr id="10138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Narrow" panose="020B0606020202030204" pitchFamily="34" charset="0"/>
                <a:cs typeface="+mn-cs"/>
              </a:defRPr>
            </a:lvl1pPr>
          </a:lstStyle>
          <a:p>
            <a:pPr>
              <a:defRPr/>
            </a:pPr>
            <a:endParaRPr lang="en-US" altLang="en-US"/>
          </a:p>
        </p:txBody>
      </p:sp>
      <p:sp>
        <p:nvSpPr>
          <p:cNvPr id="101382"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panose="020B0606020202030204" pitchFamily="34" charset="0"/>
                <a:cs typeface="+mn-cs"/>
              </a:defRPr>
            </a:lvl1pPr>
          </a:lstStyle>
          <a:p>
            <a:pPr>
              <a:defRPr/>
            </a:pPr>
            <a:fld id="{B35A4460-20E3-4979-B78E-76698B096F2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1847"/>
            </a:gs>
            <a:gs pos="100000">
              <a:srgbClr val="CC3399"/>
            </a:gs>
          </a:gsLst>
          <a:lin ang="54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320800" y="609600"/>
            <a:ext cx="9550400" cy="11430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Slide Title</a:t>
            </a:r>
          </a:p>
        </p:txBody>
      </p:sp>
      <p:sp>
        <p:nvSpPr>
          <p:cNvPr id="59395" name="Rectangle 3"/>
          <p:cNvSpPr>
            <a:spLocks noGrp="1" noChangeArrowheads="1"/>
          </p:cNvSpPr>
          <p:nvPr>
            <p:ph type="body" idx="1"/>
          </p:nvPr>
        </p:nvSpPr>
        <p:spPr bwMode="auto">
          <a:xfrm>
            <a:off x="1320800" y="1981200"/>
            <a:ext cx="9550400" cy="41148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ChangeArrowheads="1"/>
          </p:cNvSpPr>
          <p:nvPr/>
        </p:nvSpPr>
        <p:spPr bwMode="auto">
          <a:xfrm>
            <a:off x="11461750" y="166688"/>
            <a:ext cx="460375" cy="363537"/>
          </a:xfrm>
          <a:prstGeom prst="rect">
            <a:avLst/>
          </a:prstGeom>
          <a:noFill/>
          <a:ln>
            <a:noFill/>
          </a:ln>
          <a:effectLst/>
          <a:extLst>
            <a:ext uri="{909E8E84-426E-40DD-AFC4-6F175D3DCCD1}"/>
            <a:ext uri="{91240B29-F687-4F45-9708-019B960494DF}"/>
            <a:ext uri="{AF507438-7753-43E0-B8FC-AC1667EBCBE1}"/>
          </a:extLst>
        </p:spPr>
        <p:txBody>
          <a:bodyPr wrap="none" lIns="90487" tIns="44450" rIns="90487" bIns="44450">
            <a:spAutoFit/>
          </a:bodyPr>
          <a:lstStyle/>
          <a:p>
            <a:pPr eaLnBrk="0" hangingPunct="0">
              <a:defRPr/>
            </a:pPr>
            <a:fld id="{F769F0A3-D4D6-4E31-B6EF-29BF8D5B8AE1}" type="slidenum">
              <a:rPr lang="en-US" b="1">
                <a:effectLst>
                  <a:outerShdw blurRad="38100" dist="38100" dir="2700000" algn="tl">
                    <a:srgbClr val="FFFFFF"/>
                  </a:outerShdw>
                </a:effectLst>
                <a:cs typeface="+mn-cs"/>
              </a:rPr>
              <a:pPr eaLnBrk="0" hangingPunct="0">
                <a:defRPr/>
              </a:pPr>
              <a:t>‹#›</a:t>
            </a:fld>
            <a:endParaRPr lang="en-US" b="1">
              <a:effectLst>
                <a:outerShdw blurRad="38100" dist="38100" dir="2700000" algn="tl">
                  <a:srgbClr val="FFFFFF"/>
                </a:outerShdw>
              </a:effectLst>
              <a:cs typeface="+mn-cs"/>
            </a:endParaRPr>
          </a:p>
        </p:txBody>
      </p:sp>
    </p:spTree>
  </p:cSld>
  <p:clrMap bg1="lt1" tx1="dk1" bg2="lt2" tx2="dk2" accent1="accent1" accent2="accent2" accent3="accent3" accent4="accent4" accent5="accent5" accent6="accent6" hlink="hlink" folHlink="folHlink"/>
  <p:sldLayoutIdLst>
    <p:sldLayoutId id="2147484033" r:id="rId1"/>
    <p:sldLayoutId id="2147484032" r:id="rId2"/>
    <p:sldLayoutId id="2147484031" r:id="rId3"/>
    <p:sldLayoutId id="2147484030" r:id="rId4"/>
    <p:sldLayoutId id="2147484029" r:id="rId5"/>
    <p:sldLayoutId id="2147484028" r:id="rId6"/>
    <p:sldLayoutId id="2147484027" r:id="rId7"/>
    <p:sldLayoutId id="2147484026" r:id="rId8"/>
    <p:sldLayoutId id="2147484025" r:id="rId9"/>
    <p:sldLayoutId id="2147484024" r:id="rId10"/>
    <p:sldLayoutId id="2147484023" r:id="rId11"/>
  </p:sldLayoutIdLst>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charset="0"/>
          <a:cs typeface="Arial" charset="0"/>
        </a:defRPr>
      </a:lvl2pPr>
      <a:lvl3pPr algn="ctr" rtl="0" eaLnBrk="0" fontAlgn="base" hangingPunct="0">
        <a:lnSpc>
          <a:spcPct val="90000"/>
        </a:lnSpc>
        <a:spcBef>
          <a:spcPct val="0"/>
        </a:spcBef>
        <a:spcAft>
          <a:spcPct val="0"/>
        </a:spcAft>
        <a:defRPr sz="3600" b="1">
          <a:solidFill>
            <a:schemeClr val="tx2"/>
          </a:solidFill>
          <a:latin typeface="Arial" charset="0"/>
          <a:cs typeface="Arial" charset="0"/>
        </a:defRPr>
      </a:lvl3pPr>
      <a:lvl4pPr algn="ctr" rtl="0" eaLnBrk="0" fontAlgn="base" hangingPunct="0">
        <a:lnSpc>
          <a:spcPct val="90000"/>
        </a:lnSpc>
        <a:spcBef>
          <a:spcPct val="0"/>
        </a:spcBef>
        <a:spcAft>
          <a:spcPct val="0"/>
        </a:spcAft>
        <a:defRPr sz="3600" b="1">
          <a:solidFill>
            <a:schemeClr val="tx2"/>
          </a:solidFill>
          <a:latin typeface="Arial" charset="0"/>
          <a:cs typeface="Arial" charset="0"/>
        </a:defRPr>
      </a:lvl4pPr>
      <a:lvl5pPr algn="ctr" rtl="0" eaLnBrk="0" fontAlgn="base" hangingPunct="0">
        <a:lnSpc>
          <a:spcPct val="90000"/>
        </a:lnSpc>
        <a:spcBef>
          <a:spcPct val="0"/>
        </a:spcBef>
        <a:spcAft>
          <a:spcPct val="0"/>
        </a:spcAft>
        <a:defRPr sz="3600" b="1">
          <a:solidFill>
            <a:schemeClr val="tx2"/>
          </a:solidFill>
          <a:latin typeface="Arial" charset="0"/>
          <a:cs typeface="Arial" charset="0"/>
        </a:defRPr>
      </a:lvl5pPr>
      <a:lvl6pPr marL="457200" algn="ctr" rtl="0" fontAlgn="base">
        <a:lnSpc>
          <a:spcPct val="90000"/>
        </a:lnSpc>
        <a:spcBef>
          <a:spcPct val="0"/>
        </a:spcBef>
        <a:spcAft>
          <a:spcPct val="0"/>
        </a:spcAft>
        <a:defRPr sz="3600" b="1">
          <a:solidFill>
            <a:schemeClr val="tx2"/>
          </a:solidFill>
          <a:latin typeface="Arial" charset="0"/>
          <a:cs typeface="Arial" charset="0"/>
        </a:defRPr>
      </a:lvl6pPr>
      <a:lvl7pPr marL="914400" algn="ctr" rtl="0" fontAlgn="base">
        <a:lnSpc>
          <a:spcPct val="90000"/>
        </a:lnSpc>
        <a:spcBef>
          <a:spcPct val="0"/>
        </a:spcBef>
        <a:spcAft>
          <a:spcPct val="0"/>
        </a:spcAft>
        <a:defRPr sz="3600" b="1">
          <a:solidFill>
            <a:schemeClr val="tx2"/>
          </a:solidFill>
          <a:latin typeface="Arial" charset="0"/>
          <a:cs typeface="Arial" charset="0"/>
        </a:defRPr>
      </a:lvl7pPr>
      <a:lvl8pPr marL="1371600" algn="ctr" rtl="0" fontAlgn="base">
        <a:lnSpc>
          <a:spcPct val="90000"/>
        </a:lnSpc>
        <a:spcBef>
          <a:spcPct val="0"/>
        </a:spcBef>
        <a:spcAft>
          <a:spcPct val="0"/>
        </a:spcAft>
        <a:defRPr sz="3600" b="1">
          <a:solidFill>
            <a:schemeClr val="tx2"/>
          </a:solidFill>
          <a:latin typeface="Arial" charset="0"/>
          <a:cs typeface="Arial" charset="0"/>
        </a:defRPr>
      </a:lvl8pPr>
      <a:lvl9pPr marL="1828800" algn="ctr" rtl="0" fontAlgn="base">
        <a:lnSpc>
          <a:spcPct val="90000"/>
        </a:lnSpc>
        <a:spcBef>
          <a:spcPct val="0"/>
        </a:spcBef>
        <a:spcAft>
          <a:spcPct val="0"/>
        </a:spcAft>
        <a:defRPr sz="3600" b="1">
          <a:solidFill>
            <a:schemeClr val="tx2"/>
          </a:solidFill>
          <a:latin typeface="Arial" charset="0"/>
          <a:cs typeface="Arial"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cs typeface="+mn-cs"/>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cs typeface="+mn-cs"/>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cs typeface="+mn-cs"/>
        </a:defRPr>
      </a:lvl5pPr>
      <a:lvl6pPr marL="2457450" indent="-171450" algn="l" rtl="0" fontAlgn="base">
        <a:lnSpc>
          <a:spcPct val="90000"/>
        </a:lnSpc>
        <a:spcBef>
          <a:spcPct val="30000"/>
        </a:spcBef>
        <a:spcAft>
          <a:spcPct val="0"/>
        </a:spcAft>
        <a:buSzPct val="100000"/>
        <a:buChar char="–"/>
        <a:defRPr sz="1400" b="1">
          <a:solidFill>
            <a:schemeClr val="tx1"/>
          </a:solidFill>
          <a:latin typeface="+mn-lt"/>
          <a:cs typeface="+mn-cs"/>
        </a:defRPr>
      </a:lvl6pPr>
      <a:lvl7pPr marL="2914650" indent="-171450" algn="l" rtl="0" fontAlgn="base">
        <a:lnSpc>
          <a:spcPct val="90000"/>
        </a:lnSpc>
        <a:spcBef>
          <a:spcPct val="30000"/>
        </a:spcBef>
        <a:spcAft>
          <a:spcPct val="0"/>
        </a:spcAft>
        <a:buSzPct val="100000"/>
        <a:buChar char="–"/>
        <a:defRPr sz="1400" b="1">
          <a:solidFill>
            <a:schemeClr val="tx1"/>
          </a:solidFill>
          <a:latin typeface="+mn-lt"/>
          <a:cs typeface="+mn-cs"/>
        </a:defRPr>
      </a:lvl7pPr>
      <a:lvl8pPr marL="3371850" indent="-171450" algn="l" rtl="0" fontAlgn="base">
        <a:lnSpc>
          <a:spcPct val="90000"/>
        </a:lnSpc>
        <a:spcBef>
          <a:spcPct val="30000"/>
        </a:spcBef>
        <a:spcAft>
          <a:spcPct val="0"/>
        </a:spcAft>
        <a:buSzPct val="100000"/>
        <a:buChar char="–"/>
        <a:defRPr sz="1400" b="1">
          <a:solidFill>
            <a:schemeClr val="tx1"/>
          </a:solidFill>
          <a:latin typeface="+mn-lt"/>
          <a:cs typeface="+mn-cs"/>
        </a:defRPr>
      </a:lvl8pPr>
      <a:lvl9pPr marL="3829050" indent="-171450" algn="l" rtl="0" fontAlgn="base">
        <a:lnSpc>
          <a:spcPct val="90000"/>
        </a:lnSpc>
        <a:spcBef>
          <a:spcPct val="30000"/>
        </a:spcBef>
        <a:spcAft>
          <a:spcPct val="0"/>
        </a:spcAft>
        <a:buSzPct val="100000"/>
        <a:buChar char="–"/>
        <a:defRPr sz="14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6771" name="Rectangle 3"/>
          <p:cNvSpPr>
            <a:spLocks noGrp="1" noChangeArrowheads="1"/>
          </p:cNvSpPr>
          <p:nvPr>
            <p:ph type="body" idx="1"/>
          </p:nvPr>
        </p:nvSpPr>
        <p:spPr bwMode="auto">
          <a:xfrm>
            <a:off x="609600" y="1600200"/>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677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194E660B-6A2C-4878-B5D3-676DD18EFDCA}" type="datetime1">
              <a:rPr lang="en-US"/>
              <a:pPr/>
              <a:t>4/28/2022</a:t>
            </a:fld>
            <a:endParaRPr lang="en-US"/>
          </a:p>
        </p:txBody>
      </p:sp>
      <p:sp>
        <p:nvSpPr>
          <p:cNvPr id="41677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41677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2EE9175-957A-4C79-9767-E1326529F93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audio" Target="file:///C:\Program%20Files\Microsoft%20Office\Clipart\Pub60Cor\wnter_01.mid" TargetMode="Externa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1.xml"/><Relationship Id="rId5" Type="http://schemas.openxmlformats.org/officeDocument/2006/relationships/image" Target="../media/image66.jpeg"/><Relationship Id="rId4" Type="http://schemas.openxmlformats.org/officeDocument/2006/relationships/image" Target="../media/image65.jpeg"/></Relationships>
</file>

<file path=ppt/slides/_rels/slide11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1.xml"/><Relationship Id="rId5" Type="http://schemas.openxmlformats.org/officeDocument/2006/relationships/image" Target="../media/image71.jpeg"/><Relationship Id="rId4" Type="http://schemas.openxmlformats.org/officeDocument/2006/relationships/hyperlink" Target="http://images.google.com/imgres?imgurl=http://www.coffeemakersetc.com/images/Paper_Filters.jpg&amp;imgrefurl=http://www.coffeemakersetc.com/bunn-coffee-filters-20111-series-gallon-urns-c-109_29_35.html&amp;usg=__XztN17uTxz0ZX46CLKI9DDpKRBQ=&amp;h=500&amp;w=500&amp;sz=43&amp;hl=en&amp;start=2&amp;um=1&amp;tbnid=J4lede1Vryg6gM:&amp;tbnh=130&amp;tbnw=130&amp;prev=/images?q=Filter&amp;um=1&amp;hl=en&amp;sa=G"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1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1.xml"/><Relationship Id="rId1" Type="http://schemas.openxmlformats.org/officeDocument/2006/relationships/audio" Target="NULL" TargetMode="External"/><Relationship Id="rId4" Type="http://schemas.openxmlformats.org/officeDocument/2006/relationships/image" Target="../media/image5.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1.xml"/><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74.gif"/></Relationships>
</file>

<file path=ppt/slides/_rels/slide16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16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17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17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17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1.xml"/><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75.gif"/></Relationships>
</file>

<file path=ppt/slides/_rels/slide17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1.xml"/><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76.gif"/></Relationships>
</file>

<file path=ppt/slides/_rels/slide17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17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179.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18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18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18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18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18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186.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1.xml"/><Relationship Id="rId1" Type="http://schemas.openxmlformats.org/officeDocument/2006/relationships/audio" Target="file:///E:\My%20Music\Pumpkin%20Music%202008\kevin_rudolph_ft_Lil_wayne_-_let_it_rock.mp3" TargetMode="External"/><Relationship Id="rId5" Type="http://schemas.openxmlformats.org/officeDocument/2006/relationships/image" Target="../media/image79.jpeg"/><Relationship Id="rId4" Type="http://schemas.openxmlformats.org/officeDocument/2006/relationships/image" Target="../media/image78.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2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hyperlink" Target="http://www.bbc.co.uk/schools/ks3bitesize/science/chemistry/acids_bases_1.shtml"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8.xml"/><Relationship Id="rId5" Type="http://schemas.openxmlformats.org/officeDocument/2006/relationships/image" Target="../media/image22.jpe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8" Type="http://schemas.openxmlformats.org/officeDocument/2006/relationships/hyperlink" Target="http://agitator.dynip.com/agitator/Generator/interstate.jpg" TargetMode="External"/><Relationship Id="rId3" Type="http://schemas.openxmlformats.org/officeDocument/2006/relationships/image" Target="../media/image29.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hyperlink" Target="http://www.funset.com/images/pepsi.gif" TargetMode="External"/><Relationship Id="rId5" Type="http://schemas.openxmlformats.org/officeDocument/2006/relationships/image" Target="../media/image30.jpeg"/><Relationship Id="rId4" Type="http://schemas.openxmlformats.org/officeDocument/2006/relationships/hyperlink" Target="http://users.erols.com/interlac/homehy/vinegar.jpg" TargetMode="External"/><Relationship Id="rId9"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images.google.com/imgres?imgurl=http://static.newworldencyclopedia.org/thumb/6/6c/Arrhenius2.jpg/300px-Arrhenius2.jpg&amp;imgrefurl=http://www.newworldencyclopedia.org/entry/Svante_Arrhenius&amp;usg=__gtlB0OyjSco6ldm3G9veUua-uGY=&amp;h=376&amp;w=300&amp;sz=25&amp;hl=en&amp;start=66&amp;tbnid=6h6rk5iRQnqaZM:&amp;tbnh=122&amp;tbnw=97&amp;prev=/images?q=Arrhenius&amp;start=60&amp;gbv=2&amp;ndsp=20&amp;hl=en&amp;sa=N" TargetMode="Externa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hyperlink" Target="http://www.thebird.org/store/clean/internal/acidsam.gif"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images.google.com/imgres?imgurl=http://people.clarkson.edu/~ekatz/scientists/lowry1.JPG&amp;imgrefurl=http://people.clarkson.edu/~ekatz/scientists/lowry.htm&amp;usg=__xTz7Af0gwms5a3t0Tf08inBX-Qk=&amp;h=295&amp;w=250&amp;sz=23&amp;hl=en&amp;start=6&amp;tbnid=E3cIH51RZ_fgzM:&amp;tbnh=115&amp;tbnw=97&amp;prev=/images?q=bronsted+lowry&amp;gbv=2&amp;ndsp=20&amp;hl=en&amp;sa=N" TargetMode="External"/><Relationship Id="rId1" Type="http://schemas.openxmlformats.org/officeDocument/2006/relationships/slideLayout" Target="../slideLayouts/slideLayout26.xml"/><Relationship Id="rId5" Type="http://schemas.openxmlformats.org/officeDocument/2006/relationships/image" Target="../media/image8.jpeg"/><Relationship Id="rId4" Type="http://schemas.openxmlformats.org/officeDocument/2006/relationships/hyperlink" Target="http://www.chemcool.com/biography/Bronsted.gif"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images.google.com/imgres?imgurl=www.redbushtea.com/soap/images/soap.jpg&amp;imgrefurl=http://www.redbushtea.com/soap/soap.html&amp;h=203&amp;w=257&amp;prev=/images?q=soap&amp;svnum=10&amp;hl=en&amp;lr=&amp;ie=UTF-8&amp;oe=UTF-8&amp;sa=G" TargetMode="External"/><Relationship Id="rId7" Type="http://schemas.openxmlformats.org/officeDocument/2006/relationships/hyperlink" Target="http://www.epa.gov/grtlakes/seahome/housewaste/images/hhwp18.gif"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42.jpeg"/><Relationship Id="rId5" Type="http://schemas.openxmlformats.org/officeDocument/2006/relationships/hyperlink" Target="http://www.cnn.com/HEALTH/9708/15/nfm.heartburn.hiding/antacids.jpg" TargetMode="External"/><Relationship Id="rId10" Type="http://schemas.openxmlformats.org/officeDocument/2006/relationships/image" Target="../media/image44.jpeg"/><Relationship Id="rId4" Type="http://schemas.openxmlformats.org/officeDocument/2006/relationships/image" Target="../media/image41.jpeg"/><Relationship Id="rId9" Type="http://schemas.openxmlformats.org/officeDocument/2006/relationships/hyperlink" Target="http://images.google.com/imgres?imgurl=www.speedstick.com/images/deodorants/products.jpg&amp;imgrefurl=http://www.speedstick.com/deodorants.html&amp;h=279&amp;w=325&amp;prev=/images?q=deodorants&amp;svnum=10&amp;hl=en&amp;lr=&amp;ie=UTF-8&amp;oe=UTF-8"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images.google.com/imgres?imgurl=http://www.chem.ucla.edu/~gchemlab/ph-paper.jpg&amp;imgrefurl=http://www.chem.ucla.edu/~gchemlab/lab_hardware_web.htm&amp;h=315&amp;w=375&amp;sz=11&amp;hl=en&amp;start=2&amp;tbnid=M6BvJEJBykPVhM:&amp;tbnh=102&amp;tbnw=122&amp;prev=/images?q=pH+paper&amp;gbv=2&amp;hl=en&amp;safe=active&amp;sa=G" TargetMode="Externa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55.jpe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ctrTitle"/>
          </p:nvPr>
        </p:nvSpPr>
        <p:spPr>
          <a:xfrm>
            <a:off x="2133600" y="377825"/>
            <a:ext cx="7848600" cy="2730500"/>
          </a:xfrm>
        </p:spPr>
        <p:txBody>
          <a:bodyPr/>
          <a:lstStyle/>
          <a:p>
            <a:pPr eaLnBrk="1" hangingPunct="1"/>
            <a:r>
              <a:rPr lang="en-US" altLang="en-US" sz="9600" smtClean="0">
                <a:latin typeface="Jester"/>
              </a:rPr>
              <a:t>Acids, Bases,        &amp; Salts</a:t>
            </a:r>
          </a:p>
        </p:txBody>
      </p:sp>
      <p:pic>
        <p:nvPicPr>
          <p:cNvPr id="2052" name="wnter_01.mid">
            <a:hlinkClick r:id="" action="ppaction://media"/>
          </p:cNvPr>
          <p:cNvPicPr>
            <a:picLocks noRot="1" noChangeAspect="1" noChangeArrowheads="1"/>
          </p:cNvPicPr>
          <p:nvPr>
            <a:audioFile r:link="rId1"/>
          </p:nvPr>
        </p:nvPicPr>
        <p:blipFill>
          <a:blip r:embed="rId5"/>
          <a:srcRect/>
          <a:stretch>
            <a:fillRect/>
          </a:stretch>
        </p:blipFill>
        <p:spPr bwMode="auto">
          <a:xfrm>
            <a:off x="1905000" y="6248400"/>
            <a:ext cx="304800" cy="304800"/>
          </a:xfrm>
          <a:prstGeom prst="rect">
            <a:avLst/>
          </a:prstGeom>
          <a:noFill/>
          <a:ln w="9525">
            <a:noFill/>
            <a:miter lim="800000"/>
            <a:headEnd/>
            <a:tailEnd/>
          </a:ln>
        </p:spPr>
      </p:pic>
      <p:pic>
        <p:nvPicPr>
          <p:cNvPr id="72707" name="Picture 3"/>
          <p:cNvPicPr>
            <a:picLocks noChangeAspect="1"/>
          </p:cNvPicPr>
          <p:nvPr/>
        </p:nvPicPr>
        <p:blipFill>
          <a:blip r:embed="rId6"/>
          <a:srcRect/>
          <a:stretch>
            <a:fillRect/>
          </a:stretch>
        </p:blipFill>
        <p:spPr bwMode="auto">
          <a:xfrm>
            <a:off x="3222625" y="3260725"/>
            <a:ext cx="5416550" cy="3292475"/>
          </a:xfrm>
          <a:prstGeom prst="rect">
            <a:avLst/>
          </a:prstGeom>
          <a:noFill/>
          <a:ln w="9525">
            <a:noFill/>
            <a:miter lim="800000"/>
            <a:headEnd/>
            <a:tailEnd/>
          </a:ln>
        </p:spPr>
      </p:pic>
      <p:pic>
        <p:nvPicPr>
          <p:cNvPr id="2" name="Shape">
            <a:hlinkClick r:id="" action="ppaction://media"/>
          </p:cNvPr>
          <p:cNvPicPr>
            <a:picLocks noRot="1" noChangeAspect="1"/>
          </p:cNvPicPr>
          <p:nvPr>
            <a:audioFile r:link="rId2"/>
          </p:nvPr>
        </p:nvPicPr>
        <p:blipFill>
          <a:blip r:embed="rId7"/>
          <a:srcRect/>
          <a:stretch>
            <a:fillRect/>
          </a:stretch>
        </p:blipFill>
        <p:spPr bwMode="auto">
          <a:xfrm>
            <a:off x="10194925" y="5610225"/>
            <a:ext cx="609600" cy="6096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089" fill="hold"/>
                                        <p:tgtEl>
                                          <p:spTgt spid="20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5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00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pPr eaLnBrk="1" hangingPunct="1"/>
            <a:endParaRPr lang="en-US" altLang="en-US" smtClean="0"/>
          </a:p>
        </p:txBody>
      </p:sp>
      <p:sp>
        <p:nvSpPr>
          <p:cNvPr id="84994" name="Rectangle 3"/>
          <p:cNvSpPr>
            <a:spLocks noGrp="1" noChangeArrowheads="1"/>
          </p:cNvSpPr>
          <p:nvPr>
            <p:ph idx="1"/>
          </p:nvPr>
        </p:nvSpPr>
        <p:spPr/>
        <p:txBody>
          <a:bodyPr/>
          <a:lstStyle/>
          <a:p>
            <a:pPr eaLnBrk="1" hangingPunct="1"/>
            <a:r>
              <a:rPr lang="en-US" altLang="en-US" sz="3200" u="sng" smtClean="0"/>
              <a:t>Conjugate acid-</a:t>
            </a:r>
            <a:r>
              <a:rPr lang="en-US" altLang="en-US" sz="3200" smtClean="0"/>
              <a:t> compound formed when an base gains a hydrogen ion</a:t>
            </a:r>
          </a:p>
          <a:p>
            <a:pPr eaLnBrk="1" hangingPunct="1"/>
            <a:endParaRPr lang="en-US" altLang="en-US" sz="3200" smtClean="0"/>
          </a:p>
          <a:p>
            <a:pPr eaLnBrk="1" hangingPunct="1"/>
            <a:r>
              <a:rPr lang="en-US" altLang="en-US" sz="3200" u="sng" smtClean="0"/>
              <a:t>Conjugate base</a:t>
            </a:r>
            <a:r>
              <a:rPr lang="en-US" altLang="en-US" sz="3200" smtClean="0"/>
              <a:t> – compound formed when an acid loses a hydrogen ion</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1524000" y="762000"/>
            <a:ext cx="9550400" cy="1143000"/>
          </a:xfrm>
          <a:prstGeom prst="rect">
            <a:avLst/>
          </a:prstGeom>
          <a:noFill/>
          <a:ln w="12700">
            <a:noFill/>
            <a:miter lim="800000"/>
            <a:headEnd/>
            <a:tailEnd/>
          </a:ln>
        </p:spPr>
        <p:txBody>
          <a:bodyPr wrap="none" anchor="ctr"/>
          <a:lstStyle/>
          <a:p>
            <a:pPr eaLnBrk="0" hangingPunct="0"/>
            <a:endParaRPr lang="en-US"/>
          </a:p>
        </p:txBody>
      </p:sp>
      <p:sp>
        <p:nvSpPr>
          <p:cNvPr id="391171" name="Rectangle 3"/>
          <p:cNvSpPr>
            <a:spLocks noChangeArrowheads="1"/>
          </p:cNvSpPr>
          <p:nvPr/>
        </p:nvSpPr>
        <p:spPr bwMode="auto">
          <a:xfrm>
            <a:off x="5608638" y="2716213"/>
            <a:ext cx="246062" cy="366712"/>
          </a:xfrm>
          <a:prstGeom prst="rect">
            <a:avLst/>
          </a:prstGeom>
          <a:noFill/>
          <a:ln w="12700">
            <a:noFill/>
            <a:miter lim="800000"/>
            <a:headEnd/>
            <a:tailEnd/>
          </a:ln>
          <a:effectLst>
            <a:outerShdw dist="53882" dir="2700000" algn="ctr" rotWithShape="0">
              <a:schemeClr val="bg2"/>
            </a:outerShdw>
          </a:effectLst>
        </p:spPr>
        <p:txBody>
          <a:bodyPr wrap="none">
            <a:spAutoFit/>
          </a:bodyPr>
          <a:lstStyle/>
          <a:p>
            <a:pPr eaLnBrk="0" hangingPunct="0">
              <a:defRPr/>
            </a:pPr>
            <a:endParaRPr lang="en-US"/>
          </a:p>
        </p:txBody>
      </p:sp>
      <p:sp>
        <p:nvSpPr>
          <p:cNvPr id="284676" name="Rectangle 4"/>
          <p:cNvSpPr>
            <a:spLocks noChangeArrowheads="1"/>
          </p:cNvSpPr>
          <p:nvPr/>
        </p:nvSpPr>
        <p:spPr bwMode="auto">
          <a:xfrm>
            <a:off x="5384800" y="152400"/>
            <a:ext cx="2133600" cy="9144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p>
            <a:pPr algn="ctr" eaLnBrk="0" hangingPunct="0">
              <a:lnSpc>
                <a:spcPct val="90000"/>
              </a:lnSpc>
              <a:defRPr/>
            </a:pPr>
            <a:r>
              <a:rPr lang="en-US" sz="3600" b="1">
                <a:solidFill>
                  <a:schemeClr val="hlink"/>
                </a:solidFill>
                <a:effectLst>
                  <a:outerShdw blurRad="38100" dist="38100" dir="2700000" algn="tl">
                    <a:srgbClr val="000000"/>
                  </a:outerShdw>
                </a:effectLst>
                <a:latin typeface="Comic Sans MS" pitchFamily="66" charset="0"/>
                <a:cs typeface="+mn-cs"/>
              </a:rPr>
              <a:t>[OH</a:t>
            </a:r>
            <a:r>
              <a:rPr lang="en-US" sz="3600" b="1" baseline="30000">
                <a:solidFill>
                  <a:schemeClr val="hlink"/>
                </a:solidFill>
                <a:effectLst>
                  <a:outerShdw blurRad="38100" dist="38100" dir="2700000" algn="tl">
                    <a:srgbClr val="000000"/>
                  </a:outerShdw>
                </a:effectLst>
                <a:latin typeface="Comic Sans MS" pitchFamily="66" charset="0"/>
                <a:cs typeface="+mn-cs"/>
              </a:rPr>
              <a:t>-</a:t>
            </a:r>
            <a:r>
              <a:rPr lang="en-US" sz="3600" b="1">
                <a:solidFill>
                  <a:schemeClr val="hlink"/>
                </a:solidFill>
                <a:effectLst>
                  <a:outerShdw blurRad="38100" dist="38100" dir="2700000" algn="tl">
                    <a:srgbClr val="000000"/>
                  </a:outerShdw>
                </a:effectLst>
                <a:latin typeface="Comic Sans MS" pitchFamily="66" charset="0"/>
                <a:cs typeface="+mn-cs"/>
              </a:rPr>
              <a:t>]</a:t>
            </a:r>
          </a:p>
        </p:txBody>
      </p:sp>
      <p:sp>
        <p:nvSpPr>
          <p:cNvPr id="284677" name="Rectangle 5"/>
          <p:cNvSpPr>
            <a:spLocks noChangeArrowheads="1"/>
          </p:cNvSpPr>
          <p:nvPr/>
        </p:nvSpPr>
        <p:spPr bwMode="auto">
          <a:xfrm>
            <a:off x="711200" y="3048000"/>
            <a:ext cx="2336800" cy="9144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p>
            <a:pPr algn="ctr" eaLnBrk="0" hangingPunct="0">
              <a:lnSpc>
                <a:spcPct val="90000"/>
              </a:lnSpc>
              <a:defRPr/>
            </a:pPr>
            <a:r>
              <a:rPr lang="en-US" sz="3600" b="1">
                <a:solidFill>
                  <a:srgbClr val="1008A6"/>
                </a:solidFill>
                <a:effectLst>
                  <a:outerShdw blurRad="38100" dist="38100" dir="2700000" algn="tl">
                    <a:srgbClr val="000000"/>
                  </a:outerShdw>
                </a:effectLst>
                <a:latin typeface="Comic Sans MS" pitchFamily="66" charset="0"/>
                <a:cs typeface="+mn-cs"/>
              </a:rPr>
              <a:t>[H</a:t>
            </a:r>
            <a:r>
              <a:rPr lang="en-US" sz="3600" b="1" baseline="30000">
                <a:solidFill>
                  <a:srgbClr val="1008A6"/>
                </a:solidFill>
                <a:effectLst>
                  <a:outerShdw blurRad="38100" dist="38100" dir="2700000" algn="tl">
                    <a:srgbClr val="000000"/>
                  </a:outerShdw>
                </a:effectLst>
                <a:latin typeface="Comic Sans MS" pitchFamily="66" charset="0"/>
                <a:cs typeface="+mn-cs"/>
              </a:rPr>
              <a:t>+</a:t>
            </a:r>
            <a:r>
              <a:rPr lang="en-US" sz="3600" b="1">
                <a:solidFill>
                  <a:srgbClr val="1008A6"/>
                </a:solidFill>
                <a:effectLst>
                  <a:outerShdw blurRad="38100" dist="38100" dir="2700000" algn="tl">
                    <a:srgbClr val="000000"/>
                  </a:outerShdw>
                </a:effectLst>
                <a:latin typeface="Comic Sans MS" pitchFamily="66" charset="0"/>
                <a:cs typeface="+mn-cs"/>
              </a:rPr>
              <a:t>]</a:t>
            </a:r>
          </a:p>
        </p:txBody>
      </p:sp>
      <p:sp>
        <p:nvSpPr>
          <p:cNvPr id="284678" name="Rectangle 6"/>
          <p:cNvSpPr>
            <a:spLocks noChangeArrowheads="1"/>
          </p:cNvSpPr>
          <p:nvPr/>
        </p:nvSpPr>
        <p:spPr bwMode="auto">
          <a:xfrm>
            <a:off x="9347200" y="3048000"/>
            <a:ext cx="2336800" cy="9144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p>
            <a:pPr algn="ctr" eaLnBrk="0" hangingPunct="0">
              <a:lnSpc>
                <a:spcPct val="90000"/>
              </a:lnSpc>
              <a:defRPr/>
            </a:pPr>
            <a:r>
              <a:rPr lang="en-US" sz="3600" b="1">
                <a:solidFill>
                  <a:schemeClr val="hlink"/>
                </a:solidFill>
                <a:effectLst>
                  <a:outerShdw blurRad="38100" dist="38100" dir="2700000" algn="tl">
                    <a:srgbClr val="000000"/>
                  </a:outerShdw>
                </a:effectLst>
                <a:latin typeface="Comic Sans MS" pitchFamily="66" charset="0"/>
                <a:cs typeface="+mn-cs"/>
              </a:rPr>
              <a:t>pOH</a:t>
            </a:r>
          </a:p>
        </p:txBody>
      </p:sp>
      <p:sp>
        <p:nvSpPr>
          <p:cNvPr id="284679" name="Rectangle 7"/>
          <p:cNvSpPr>
            <a:spLocks noChangeArrowheads="1"/>
          </p:cNvSpPr>
          <p:nvPr/>
        </p:nvSpPr>
        <p:spPr bwMode="auto">
          <a:xfrm>
            <a:off x="4978400" y="5715000"/>
            <a:ext cx="2336800" cy="914400"/>
          </a:xfrm>
          <a:prstGeom prst="rect">
            <a:avLst/>
          </a:prstGeom>
          <a:noFill/>
          <a:ln>
            <a:noFill/>
          </a:ln>
          <a:effectLst/>
          <a:extLst>
            <a:ext uri="{909E8E84-426E-40DD-AFC4-6F175D3DCCD1}"/>
            <a:ext uri="{91240B29-F687-4F45-9708-019B960494DF}"/>
            <a:ext uri="{AF507438-7753-43E0-B8FC-AC1667EBCBE1}"/>
          </a:extLst>
        </p:spPr>
        <p:txBody>
          <a:bodyPr lIns="90487" tIns="44450" rIns="90487" bIns="44450" anchor="ctr"/>
          <a:lstStyle/>
          <a:p>
            <a:pPr algn="ctr" eaLnBrk="0" hangingPunct="0">
              <a:lnSpc>
                <a:spcPct val="90000"/>
              </a:lnSpc>
              <a:defRPr/>
            </a:pPr>
            <a:r>
              <a:rPr lang="en-US" sz="3600" b="1">
                <a:solidFill>
                  <a:srgbClr val="1008A6"/>
                </a:solidFill>
                <a:effectLst>
                  <a:outerShdw blurRad="38100" dist="38100" dir="2700000" algn="tl">
                    <a:srgbClr val="000000"/>
                  </a:outerShdw>
                </a:effectLst>
                <a:latin typeface="Comic Sans MS" pitchFamily="66" charset="0"/>
                <a:cs typeface="+mn-cs"/>
              </a:rPr>
              <a:t>pH</a:t>
            </a:r>
          </a:p>
        </p:txBody>
      </p:sp>
      <p:sp>
        <p:nvSpPr>
          <p:cNvPr id="197639" name="Line 8"/>
          <p:cNvSpPr>
            <a:spLocks noChangeShapeType="1"/>
          </p:cNvSpPr>
          <p:nvPr/>
        </p:nvSpPr>
        <p:spPr bwMode="auto">
          <a:xfrm flipV="1">
            <a:off x="2641600" y="990600"/>
            <a:ext cx="2844800" cy="1981200"/>
          </a:xfrm>
          <a:prstGeom prst="line">
            <a:avLst/>
          </a:prstGeom>
          <a:noFill/>
          <a:ln w="38100">
            <a:solidFill>
              <a:schemeClr val="tx1"/>
            </a:solidFill>
            <a:round/>
            <a:headEnd/>
            <a:tailEnd type="triangle" w="med" len="med"/>
          </a:ln>
        </p:spPr>
        <p:txBody>
          <a:bodyPr wrap="none" anchor="ctr"/>
          <a:lstStyle/>
          <a:p>
            <a:endParaRPr lang="en-US"/>
          </a:p>
        </p:txBody>
      </p:sp>
      <p:sp>
        <p:nvSpPr>
          <p:cNvPr id="197640" name="Line 9"/>
          <p:cNvSpPr>
            <a:spLocks noChangeShapeType="1"/>
          </p:cNvSpPr>
          <p:nvPr/>
        </p:nvSpPr>
        <p:spPr bwMode="auto">
          <a:xfrm flipH="1">
            <a:off x="2235200" y="762000"/>
            <a:ext cx="2844800" cy="1905000"/>
          </a:xfrm>
          <a:prstGeom prst="line">
            <a:avLst/>
          </a:prstGeom>
          <a:noFill/>
          <a:ln w="38100">
            <a:solidFill>
              <a:schemeClr val="tx1"/>
            </a:solidFill>
            <a:round/>
            <a:headEnd/>
            <a:tailEnd type="triangle" w="med" len="med"/>
          </a:ln>
        </p:spPr>
        <p:txBody>
          <a:bodyPr wrap="none" anchor="ctr"/>
          <a:lstStyle/>
          <a:p>
            <a:endParaRPr lang="en-US"/>
          </a:p>
        </p:txBody>
      </p:sp>
      <p:sp>
        <p:nvSpPr>
          <p:cNvPr id="197641" name="Line 10"/>
          <p:cNvSpPr>
            <a:spLocks noChangeShapeType="1"/>
          </p:cNvSpPr>
          <p:nvPr/>
        </p:nvSpPr>
        <p:spPr bwMode="auto">
          <a:xfrm flipV="1">
            <a:off x="7112000" y="4114800"/>
            <a:ext cx="2844800" cy="1981200"/>
          </a:xfrm>
          <a:prstGeom prst="line">
            <a:avLst/>
          </a:prstGeom>
          <a:noFill/>
          <a:ln w="38100">
            <a:solidFill>
              <a:schemeClr val="tx1"/>
            </a:solidFill>
            <a:round/>
            <a:headEnd/>
            <a:tailEnd type="triangle" w="med" len="med"/>
          </a:ln>
        </p:spPr>
        <p:txBody>
          <a:bodyPr wrap="none" anchor="ctr"/>
          <a:lstStyle/>
          <a:p>
            <a:endParaRPr lang="en-US"/>
          </a:p>
        </p:txBody>
      </p:sp>
      <p:sp>
        <p:nvSpPr>
          <p:cNvPr id="197642" name="Line 11"/>
          <p:cNvSpPr>
            <a:spLocks noChangeShapeType="1"/>
          </p:cNvSpPr>
          <p:nvPr/>
        </p:nvSpPr>
        <p:spPr bwMode="auto">
          <a:xfrm flipH="1">
            <a:off x="6705600" y="3886200"/>
            <a:ext cx="2844800" cy="1905000"/>
          </a:xfrm>
          <a:prstGeom prst="line">
            <a:avLst/>
          </a:prstGeom>
          <a:noFill/>
          <a:ln w="38100">
            <a:solidFill>
              <a:schemeClr val="tx1"/>
            </a:solidFill>
            <a:round/>
            <a:headEnd/>
            <a:tailEnd type="triangle" w="med" len="med"/>
          </a:ln>
        </p:spPr>
        <p:txBody>
          <a:bodyPr wrap="none" anchor="ctr"/>
          <a:lstStyle/>
          <a:p>
            <a:endParaRPr lang="en-US"/>
          </a:p>
        </p:txBody>
      </p:sp>
      <p:sp>
        <p:nvSpPr>
          <p:cNvPr id="197643" name="Line 12"/>
          <p:cNvSpPr>
            <a:spLocks noChangeShapeType="1"/>
          </p:cNvSpPr>
          <p:nvPr/>
        </p:nvSpPr>
        <p:spPr bwMode="auto">
          <a:xfrm rot="16320000" flipV="1">
            <a:off x="7823200" y="711200"/>
            <a:ext cx="2133600" cy="2540000"/>
          </a:xfrm>
          <a:prstGeom prst="line">
            <a:avLst/>
          </a:prstGeom>
          <a:noFill/>
          <a:ln w="38100">
            <a:solidFill>
              <a:schemeClr val="tx1"/>
            </a:solidFill>
            <a:round/>
            <a:headEnd/>
            <a:tailEnd type="triangle" w="med" len="med"/>
          </a:ln>
        </p:spPr>
        <p:txBody>
          <a:bodyPr wrap="none" anchor="ctr"/>
          <a:lstStyle/>
          <a:p>
            <a:endParaRPr lang="en-US"/>
          </a:p>
        </p:txBody>
      </p:sp>
      <p:sp>
        <p:nvSpPr>
          <p:cNvPr id="197644" name="Line 13"/>
          <p:cNvSpPr>
            <a:spLocks noChangeShapeType="1"/>
          </p:cNvSpPr>
          <p:nvPr/>
        </p:nvSpPr>
        <p:spPr bwMode="auto">
          <a:xfrm rot="16320000" flipH="1">
            <a:off x="7453313" y="976313"/>
            <a:ext cx="2057400" cy="2540000"/>
          </a:xfrm>
          <a:prstGeom prst="line">
            <a:avLst/>
          </a:prstGeom>
          <a:noFill/>
          <a:ln w="38100">
            <a:solidFill>
              <a:schemeClr val="tx1"/>
            </a:solidFill>
            <a:round/>
            <a:headEnd/>
            <a:tailEnd type="triangle" w="med" len="med"/>
          </a:ln>
        </p:spPr>
        <p:txBody>
          <a:bodyPr wrap="none" anchor="ctr"/>
          <a:lstStyle/>
          <a:p>
            <a:endParaRPr lang="en-US"/>
          </a:p>
        </p:txBody>
      </p:sp>
      <p:sp>
        <p:nvSpPr>
          <p:cNvPr id="197645" name="Line 14"/>
          <p:cNvSpPr>
            <a:spLocks noChangeShapeType="1"/>
          </p:cNvSpPr>
          <p:nvPr/>
        </p:nvSpPr>
        <p:spPr bwMode="auto">
          <a:xfrm rot="16320000" flipV="1">
            <a:off x="3252788" y="3532188"/>
            <a:ext cx="2133600" cy="2540000"/>
          </a:xfrm>
          <a:prstGeom prst="line">
            <a:avLst/>
          </a:prstGeom>
          <a:noFill/>
          <a:ln w="38100">
            <a:solidFill>
              <a:schemeClr val="tx1"/>
            </a:solidFill>
            <a:round/>
            <a:headEnd/>
            <a:tailEnd type="triangle" w="med" len="med"/>
          </a:ln>
        </p:spPr>
        <p:txBody>
          <a:bodyPr wrap="none" anchor="ctr"/>
          <a:lstStyle/>
          <a:p>
            <a:endParaRPr lang="en-US"/>
          </a:p>
        </p:txBody>
      </p:sp>
      <p:sp>
        <p:nvSpPr>
          <p:cNvPr id="197646" name="Line 15"/>
          <p:cNvSpPr>
            <a:spLocks noChangeShapeType="1"/>
          </p:cNvSpPr>
          <p:nvPr/>
        </p:nvSpPr>
        <p:spPr bwMode="auto">
          <a:xfrm rot="16320000" flipH="1">
            <a:off x="2882900" y="3797300"/>
            <a:ext cx="2057400" cy="2540000"/>
          </a:xfrm>
          <a:prstGeom prst="line">
            <a:avLst/>
          </a:prstGeom>
          <a:noFill/>
          <a:ln w="38100">
            <a:solidFill>
              <a:schemeClr val="tx1"/>
            </a:solidFill>
            <a:round/>
            <a:headEnd/>
            <a:tailEnd type="triangle" w="med" len="med"/>
          </a:ln>
        </p:spPr>
        <p:txBody>
          <a:bodyPr wrap="none" anchor="ctr"/>
          <a:lstStyle/>
          <a:p>
            <a:endParaRPr lang="en-US"/>
          </a:p>
        </p:txBody>
      </p:sp>
      <p:sp>
        <p:nvSpPr>
          <p:cNvPr id="284688" name="Text Box 16"/>
          <p:cNvSpPr txBox="1">
            <a:spLocks noChangeArrowheads="1"/>
          </p:cNvSpPr>
          <p:nvPr/>
        </p:nvSpPr>
        <p:spPr bwMode="auto">
          <a:xfrm rot="3073826">
            <a:off x="8601075" y="1300163"/>
            <a:ext cx="1158875" cy="6921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hangingPunct="0">
              <a:defRPr/>
            </a:pPr>
            <a:r>
              <a:rPr lang="en-US" sz="2800">
                <a:solidFill>
                  <a:srgbClr val="FF0000"/>
                </a:solidFill>
                <a:effectLst>
                  <a:outerShdw blurRad="38100" dist="38100" dir="2700000" algn="tl">
                    <a:srgbClr val="000000"/>
                  </a:outerShdw>
                </a:effectLst>
                <a:cs typeface="+mn-cs"/>
              </a:rPr>
              <a:t>10</a:t>
            </a:r>
            <a:r>
              <a:rPr lang="en-US" sz="2800" baseline="30000">
                <a:solidFill>
                  <a:srgbClr val="FF0000"/>
                </a:solidFill>
                <a:effectLst>
                  <a:outerShdw blurRad="38100" dist="38100" dir="2700000" algn="tl">
                    <a:srgbClr val="000000"/>
                  </a:outerShdw>
                </a:effectLst>
                <a:cs typeface="+mn-cs"/>
              </a:rPr>
              <a:t>-pOH</a:t>
            </a:r>
            <a:endParaRPr lang="en-US" sz="2800">
              <a:solidFill>
                <a:srgbClr val="FF0000"/>
              </a:solidFill>
              <a:effectLst>
                <a:outerShdw blurRad="38100" dist="38100" dir="2700000" algn="tl">
                  <a:srgbClr val="000000"/>
                </a:outerShdw>
              </a:effectLst>
              <a:cs typeface="+mn-cs"/>
            </a:endParaRPr>
          </a:p>
        </p:txBody>
      </p:sp>
      <p:sp>
        <p:nvSpPr>
          <p:cNvPr id="284689" name="Text Box 17"/>
          <p:cNvSpPr txBox="1">
            <a:spLocks noChangeArrowheads="1"/>
          </p:cNvSpPr>
          <p:nvPr/>
        </p:nvSpPr>
        <p:spPr bwMode="auto">
          <a:xfrm rot="3073826">
            <a:off x="4224338" y="4178300"/>
            <a:ext cx="971550" cy="6921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hangingPunct="0">
              <a:defRPr/>
            </a:pPr>
            <a:r>
              <a:rPr lang="en-US" sz="2800">
                <a:solidFill>
                  <a:srgbClr val="1008A6"/>
                </a:solidFill>
                <a:effectLst>
                  <a:outerShdw blurRad="38100" dist="38100" dir="2700000" algn="tl">
                    <a:srgbClr val="000000"/>
                  </a:outerShdw>
                </a:effectLst>
                <a:cs typeface="+mn-cs"/>
              </a:rPr>
              <a:t>10</a:t>
            </a:r>
            <a:r>
              <a:rPr lang="en-US" sz="2800" baseline="30000">
                <a:solidFill>
                  <a:srgbClr val="1008A6"/>
                </a:solidFill>
                <a:effectLst>
                  <a:outerShdw blurRad="38100" dist="38100" dir="2700000" algn="tl">
                    <a:srgbClr val="000000"/>
                  </a:outerShdw>
                </a:effectLst>
                <a:cs typeface="+mn-cs"/>
              </a:rPr>
              <a:t>-pH</a:t>
            </a:r>
            <a:endParaRPr lang="en-US" sz="2800">
              <a:solidFill>
                <a:srgbClr val="1008A6"/>
              </a:solidFill>
              <a:effectLst>
                <a:outerShdw blurRad="38100" dist="38100" dir="2700000" algn="tl">
                  <a:srgbClr val="000000"/>
                </a:outerShdw>
              </a:effectLst>
              <a:cs typeface="+mn-cs"/>
            </a:endParaRPr>
          </a:p>
        </p:txBody>
      </p:sp>
      <p:sp>
        <p:nvSpPr>
          <p:cNvPr id="284690" name="Text Box 18"/>
          <p:cNvSpPr txBox="1">
            <a:spLocks noChangeArrowheads="1"/>
          </p:cNvSpPr>
          <p:nvPr/>
        </p:nvSpPr>
        <p:spPr bwMode="auto">
          <a:xfrm rot="3073826">
            <a:off x="2717006" y="4831557"/>
            <a:ext cx="1493837" cy="6921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hangingPunct="0">
              <a:defRPr/>
            </a:pPr>
            <a:r>
              <a:rPr lang="en-US" sz="2800">
                <a:solidFill>
                  <a:srgbClr val="1008A6"/>
                </a:solidFill>
                <a:effectLst>
                  <a:outerShdw blurRad="38100" dist="38100" dir="2700000" algn="tl">
                    <a:srgbClr val="000000"/>
                  </a:outerShdw>
                </a:effectLst>
                <a:cs typeface="+mn-cs"/>
              </a:rPr>
              <a:t>-Log[H</a:t>
            </a:r>
            <a:r>
              <a:rPr lang="en-US" sz="2800" baseline="30000">
                <a:solidFill>
                  <a:srgbClr val="1008A6"/>
                </a:solidFill>
                <a:effectLst>
                  <a:outerShdw blurRad="38100" dist="38100" dir="2700000" algn="tl">
                    <a:srgbClr val="000000"/>
                  </a:outerShdw>
                </a:effectLst>
                <a:cs typeface="+mn-cs"/>
              </a:rPr>
              <a:t>+</a:t>
            </a:r>
            <a:r>
              <a:rPr lang="en-US" sz="2800">
                <a:solidFill>
                  <a:srgbClr val="1008A6"/>
                </a:solidFill>
                <a:effectLst>
                  <a:outerShdw blurRad="38100" dist="38100" dir="2700000" algn="tl">
                    <a:srgbClr val="000000"/>
                  </a:outerShdw>
                </a:effectLst>
                <a:cs typeface="+mn-cs"/>
              </a:rPr>
              <a:t>]</a:t>
            </a:r>
          </a:p>
        </p:txBody>
      </p:sp>
      <p:sp>
        <p:nvSpPr>
          <p:cNvPr id="284691" name="Text Box 19"/>
          <p:cNvSpPr txBox="1">
            <a:spLocks noChangeArrowheads="1"/>
          </p:cNvSpPr>
          <p:nvPr/>
        </p:nvSpPr>
        <p:spPr bwMode="auto">
          <a:xfrm rot="3073826">
            <a:off x="7067550" y="1943100"/>
            <a:ext cx="1708150" cy="6921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hangingPunct="0">
              <a:defRPr/>
            </a:pPr>
            <a:r>
              <a:rPr lang="en-US" sz="2800">
                <a:solidFill>
                  <a:srgbClr val="FF0000"/>
                </a:solidFill>
                <a:cs typeface="+mn-cs"/>
              </a:rPr>
              <a:t>-</a:t>
            </a:r>
            <a:r>
              <a:rPr lang="en-US" sz="2800">
                <a:solidFill>
                  <a:srgbClr val="FF0000"/>
                </a:solidFill>
                <a:effectLst>
                  <a:outerShdw blurRad="38100" dist="38100" dir="2700000" algn="tl">
                    <a:srgbClr val="000000"/>
                  </a:outerShdw>
                </a:effectLst>
                <a:cs typeface="+mn-cs"/>
              </a:rPr>
              <a:t>Log[OH</a:t>
            </a:r>
            <a:r>
              <a:rPr lang="en-US" sz="2800" baseline="30000">
                <a:solidFill>
                  <a:srgbClr val="FF0000"/>
                </a:solidFill>
                <a:effectLst>
                  <a:outerShdw blurRad="38100" dist="38100" dir="2700000" algn="tl">
                    <a:srgbClr val="000000"/>
                  </a:outerShdw>
                </a:effectLst>
                <a:cs typeface="+mn-cs"/>
              </a:rPr>
              <a:t>-</a:t>
            </a:r>
            <a:r>
              <a:rPr lang="en-US" sz="2800">
                <a:solidFill>
                  <a:srgbClr val="FF0000"/>
                </a:solidFill>
                <a:effectLst>
                  <a:outerShdw blurRad="38100" dist="38100" dir="2700000" algn="tl">
                    <a:srgbClr val="000000"/>
                  </a:outerShdw>
                </a:effectLst>
                <a:cs typeface="+mn-cs"/>
              </a:rPr>
              <a:t>]</a:t>
            </a:r>
          </a:p>
        </p:txBody>
      </p:sp>
      <p:sp>
        <p:nvSpPr>
          <p:cNvPr id="284692" name="Text Box 20"/>
          <p:cNvSpPr txBox="1">
            <a:spLocks noChangeArrowheads="1"/>
          </p:cNvSpPr>
          <p:nvPr/>
        </p:nvSpPr>
        <p:spPr bwMode="auto">
          <a:xfrm rot="19069411">
            <a:off x="6737350" y="4310063"/>
            <a:ext cx="2170113" cy="5191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hangingPunct="0">
              <a:defRPr/>
            </a:pPr>
            <a:r>
              <a:rPr lang="en-US" sz="2800">
                <a:solidFill>
                  <a:srgbClr val="1008A6"/>
                </a:solidFill>
                <a:effectLst>
                  <a:outerShdw blurRad="38100" dist="38100" dir="2700000" algn="tl">
                    <a:srgbClr val="000000"/>
                  </a:outerShdw>
                </a:effectLst>
                <a:cs typeface="+mn-cs"/>
              </a:rPr>
              <a:t>14 - pOH</a:t>
            </a:r>
          </a:p>
        </p:txBody>
      </p:sp>
      <p:sp>
        <p:nvSpPr>
          <p:cNvPr id="284693" name="Text Box 21"/>
          <p:cNvSpPr txBox="1">
            <a:spLocks noChangeArrowheads="1"/>
          </p:cNvSpPr>
          <p:nvPr/>
        </p:nvSpPr>
        <p:spPr bwMode="auto">
          <a:xfrm rot="19069411">
            <a:off x="7848600" y="5183188"/>
            <a:ext cx="1801813" cy="5191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hangingPunct="0">
              <a:defRPr/>
            </a:pPr>
            <a:r>
              <a:rPr lang="en-US" sz="2800">
                <a:solidFill>
                  <a:schemeClr val="hlink"/>
                </a:solidFill>
                <a:effectLst>
                  <a:outerShdw blurRad="38100" dist="38100" dir="2700000" algn="tl">
                    <a:srgbClr val="000000"/>
                  </a:outerShdw>
                </a:effectLst>
                <a:cs typeface="+mn-cs"/>
              </a:rPr>
              <a:t>14 - pH</a:t>
            </a:r>
          </a:p>
        </p:txBody>
      </p:sp>
      <p:sp>
        <p:nvSpPr>
          <p:cNvPr id="284694" name="Text Box 22"/>
          <p:cNvSpPr txBox="1">
            <a:spLocks noChangeArrowheads="1"/>
          </p:cNvSpPr>
          <p:nvPr/>
        </p:nvSpPr>
        <p:spPr bwMode="auto">
          <a:xfrm rot="19069411">
            <a:off x="1966913" y="808038"/>
            <a:ext cx="2401887" cy="9461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hangingPunct="0">
              <a:defRPr/>
            </a:pPr>
            <a:r>
              <a:rPr lang="en-US" sz="2800" u="sng">
                <a:solidFill>
                  <a:srgbClr val="1008A6"/>
                </a:solidFill>
                <a:effectLst>
                  <a:outerShdw blurRad="38100" dist="38100" dir="2700000" algn="tl">
                    <a:srgbClr val="000000"/>
                  </a:outerShdw>
                </a:effectLst>
                <a:cs typeface="+mn-cs"/>
              </a:rPr>
              <a:t>1.0 x 10</a:t>
            </a:r>
            <a:r>
              <a:rPr lang="en-US" sz="2800" baseline="30000">
                <a:solidFill>
                  <a:srgbClr val="1008A6"/>
                </a:solidFill>
                <a:effectLst>
                  <a:outerShdw blurRad="38100" dist="38100" dir="2700000" algn="tl">
                    <a:srgbClr val="000000"/>
                  </a:outerShdw>
                </a:effectLst>
                <a:cs typeface="+mn-cs"/>
              </a:rPr>
              <a:t>-14</a:t>
            </a:r>
            <a:endParaRPr lang="en-US" sz="2800">
              <a:solidFill>
                <a:srgbClr val="1008A6"/>
              </a:solidFill>
              <a:effectLst>
                <a:outerShdw blurRad="38100" dist="38100" dir="2700000" algn="tl">
                  <a:srgbClr val="000000"/>
                </a:outerShdw>
              </a:effectLst>
              <a:cs typeface="+mn-cs"/>
            </a:endParaRPr>
          </a:p>
          <a:p>
            <a:pPr eaLnBrk="0" hangingPunct="0">
              <a:defRPr/>
            </a:pPr>
            <a:r>
              <a:rPr lang="en-US" sz="2800">
                <a:solidFill>
                  <a:srgbClr val="1008A6"/>
                </a:solidFill>
                <a:effectLst>
                  <a:outerShdw blurRad="38100" dist="38100" dir="2700000" algn="tl">
                    <a:srgbClr val="000000"/>
                  </a:outerShdw>
                </a:effectLst>
                <a:cs typeface="+mn-cs"/>
              </a:rPr>
              <a:t>  [OH</a:t>
            </a:r>
            <a:r>
              <a:rPr lang="en-US" sz="2800" baseline="30000">
                <a:solidFill>
                  <a:srgbClr val="1008A6"/>
                </a:solidFill>
                <a:effectLst>
                  <a:outerShdw blurRad="38100" dist="38100" dir="2700000" algn="tl">
                    <a:srgbClr val="000000"/>
                  </a:outerShdw>
                </a:effectLst>
                <a:cs typeface="+mn-cs"/>
              </a:rPr>
              <a:t>-</a:t>
            </a:r>
            <a:r>
              <a:rPr lang="en-US" sz="2800">
                <a:solidFill>
                  <a:srgbClr val="1008A6"/>
                </a:solidFill>
                <a:effectLst>
                  <a:outerShdw blurRad="38100" dist="38100" dir="2700000" algn="tl">
                    <a:srgbClr val="000000"/>
                  </a:outerShdw>
                </a:effectLst>
                <a:cs typeface="+mn-cs"/>
              </a:rPr>
              <a:t>]</a:t>
            </a:r>
          </a:p>
        </p:txBody>
      </p:sp>
      <p:sp>
        <p:nvSpPr>
          <p:cNvPr id="284695" name="Text Box 23"/>
          <p:cNvSpPr txBox="1">
            <a:spLocks noChangeArrowheads="1"/>
          </p:cNvSpPr>
          <p:nvPr/>
        </p:nvSpPr>
        <p:spPr bwMode="auto">
          <a:xfrm rot="19069411">
            <a:off x="3352800" y="1830388"/>
            <a:ext cx="2401888" cy="9461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eaLnBrk="0" hangingPunct="0">
              <a:defRPr/>
            </a:pPr>
            <a:r>
              <a:rPr lang="en-US" sz="2800" u="sng">
                <a:solidFill>
                  <a:schemeClr val="hlink"/>
                </a:solidFill>
                <a:effectLst>
                  <a:outerShdw blurRad="38100" dist="38100" dir="2700000" algn="tl">
                    <a:srgbClr val="000000"/>
                  </a:outerShdw>
                </a:effectLst>
                <a:cs typeface="+mn-cs"/>
              </a:rPr>
              <a:t>1.0 x 10</a:t>
            </a:r>
            <a:r>
              <a:rPr lang="en-US" sz="2800" baseline="30000">
                <a:solidFill>
                  <a:schemeClr val="hlink"/>
                </a:solidFill>
                <a:effectLst>
                  <a:outerShdw blurRad="38100" dist="38100" dir="2700000" algn="tl">
                    <a:srgbClr val="000000"/>
                  </a:outerShdw>
                </a:effectLst>
                <a:cs typeface="+mn-cs"/>
              </a:rPr>
              <a:t>-14</a:t>
            </a:r>
            <a:endParaRPr lang="en-US" sz="2800">
              <a:solidFill>
                <a:schemeClr val="hlink"/>
              </a:solidFill>
              <a:effectLst>
                <a:outerShdw blurRad="38100" dist="38100" dir="2700000" algn="tl">
                  <a:srgbClr val="000000"/>
                </a:outerShdw>
              </a:effectLst>
              <a:cs typeface="+mn-cs"/>
            </a:endParaRPr>
          </a:p>
          <a:p>
            <a:pPr eaLnBrk="0" hangingPunct="0">
              <a:defRPr/>
            </a:pPr>
            <a:r>
              <a:rPr lang="en-US" sz="2800">
                <a:solidFill>
                  <a:schemeClr val="hlink"/>
                </a:solidFill>
                <a:effectLst>
                  <a:outerShdw blurRad="38100" dist="38100" dir="2700000" algn="tl">
                    <a:srgbClr val="000000"/>
                  </a:outerShdw>
                </a:effectLst>
                <a:cs typeface="+mn-cs"/>
              </a:rPr>
              <a:t>    [H</a:t>
            </a:r>
            <a:r>
              <a:rPr lang="en-US" sz="2800" baseline="30000">
                <a:solidFill>
                  <a:schemeClr val="hlink"/>
                </a:solidFill>
                <a:effectLst>
                  <a:outerShdw blurRad="38100" dist="38100" dir="2700000" algn="tl">
                    <a:srgbClr val="000000"/>
                  </a:outerShdw>
                </a:effectLst>
                <a:cs typeface="+mn-cs"/>
              </a:rPr>
              <a:t>+</a:t>
            </a:r>
            <a:r>
              <a:rPr lang="en-US" sz="2800">
                <a:solidFill>
                  <a:schemeClr val="hlink"/>
                </a:solidFill>
                <a:effectLst>
                  <a:outerShdw blurRad="38100" dist="38100" dir="2700000" algn="tl">
                    <a:srgbClr val="000000"/>
                  </a:outerShdw>
                </a:effectLst>
                <a:cs typeface="+mn-cs"/>
              </a:rPr>
              <a:t>]</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3" descr="LOG-ren-and-stimpy-1552749-1280-1024.jpg"/>
          <p:cNvPicPr>
            <a:picLocks noChangeAspect="1"/>
          </p:cNvPicPr>
          <p:nvPr/>
        </p:nvPicPr>
        <p:blipFill>
          <a:blip r:embed="rId2"/>
          <a:srcRect/>
          <a:stretch>
            <a:fillRect/>
          </a:stretch>
        </p:blipFill>
        <p:spPr bwMode="auto">
          <a:xfrm>
            <a:off x="1809750" y="0"/>
            <a:ext cx="8572500" cy="6858000"/>
          </a:xfrm>
          <a:prstGeom prst="rect">
            <a:avLst/>
          </a:prstGeom>
          <a:noFill/>
          <a:ln w="9525">
            <a:noFill/>
            <a:miter lim="800000"/>
            <a:headEnd/>
            <a:tailEnd/>
          </a:ln>
        </p:spPr>
      </p:pic>
      <p:sp>
        <p:nvSpPr>
          <p:cNvPr id="198658" name="Rectangle 1"/>
          <p:cNvSpPr>
            <a:spLocks noChangeArrowheads="1"/>
          </p:cNvSpPr>
          <p:nvPr/>
        </p:nvSpPr>
        <p:spPr bwMode="auto">
          <a:xfrm>
            <a:off x="7170738" y="5541963"/>
            <a:ext cx="4400550" cy="923925"/>
          </a:xfrm>
          <a:prstGeom prst="rect">
            <a:avLst/>
          </a:prstGeom>
          <a:noFill/>
          <a:ln w="9525">
            <a:noFill/>
            <a:miter lim="800000"/>
            <a:headEnd/>
            <a:tailEnd/>
          </a:ln>
        </p:spPr>
        <p:txBody>
          <a:bodyPr wrap="none">
            <a:spAutoFit/>
          </a:bodyPr>
          <a:lstStyle/>
          <a:p>
            <a:pPr algn="ctr"/>
            <a:r>
              <a:rPr lang="en-US" altLang="en-US" sz="5400" b="1">
                <a:solidFill>
                  <a:srgbClr val="000000"/>
                </a:solidFill>
                <a:latin typeface="Trebuchet MS" pitchFamily="34" charset="0"/>
              </a:rPr>
              <a:t>pH = -log [H</a:t>
            </a:r>
            <a:r>
              <a:rPr lang="en-US" altLang="en-US" sz="5400" b="1" baseline="30000">
                <a:solidFill>
                  <a:srgbClr val="000000"/>
                </a:solidFill>
                <a:latin typeface="Trebuchet MS" pitchFamily="34" charset="0"/>
              </a:rPr>
              <a:t>+</a:t>
            </a:r>
            <a:r>
              <a:rPr lang="en-US" altLang="en-US" sz="5400" b="1">
                <a:solidFill>
                  <a:srgbClr val="000000"/>
                </a:solidFill>
                <a:latin typeface="Trebuchet MS" pitchFamily="34" charset="0"/>
              </a:rPr>
              <a: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en-US" altLang="en-US" smtClean="0"/>
              <a:t>FORMULAS</a:t>
            </a:r>
          </a:p>
        </p:txBody>
      </p:sp>
      <p:sp>
        <p:nvSpPr>
          <p:cNvPr id="199682" name="Rectangle 3"/>
          <p:cNvSpPr>
            <a:spLocks noGrp="1" noChangeArrowheads="1"/>
          </p:cNvSpPr>
          <p:nvPr>
            <p:ph idx="1"/>
          </p:nvPr>
        </p:nvSpPr>
        <p:spPr/>
        <p:txBody>
          <a:bodyPr/>
          <a:lstStyle/>
          <a:p>
            <a:pPr eaLnBrk="1" hangingPunct="1"/>
            <a:r>
              <a:rPr lang="en-US" altLang="en-US" smtClean="0"/>
              <a:t>Ka (Kb) = Kw</a:t>
            </a:r>
          </a:p>
          <a:p>
            <a:pPr eaLnBrk="1" hangingPunct="1"/>
            <a:endParaRPr lang="en-US" altLang="en-US" smtClean="0"/>
          </a:p>
          <a:p>
            <a:pPr eaLnBrk="1" hangingPunct="1">
              <a:buFontTx/>
              <a:buNone/>
            </a:pPr>
            <a:r>
              <a:rPr lang="en-US" altLang="en-US" smtClean="0"/>
              <a:t>pH = - log [H</a:t>
            </a:r>
            <a:r>
              <a:rPr lang="en-US" altLang="en-US" baseline="-25000" smtClean="0"/>
              <a:t>3</a:t>
            </a:r>
            <a:r>
              <a:rPr lang="en-US" altLang="en-US" smtClean="0"/>
              <a:t>O</a:t>
            </a:r>
            <a:r>
              <a:rPr lang="en-US" altLang="en-US" baseline="30000" smtClean="0"/>
              <a:t>+</a:t>
            </a:r>
            <a:r>
              <a:rPr lang="en-US" altLang="en-US" smtClean="0"/>
              <a:t>]</a:t>
            </a:r>
          </a:p>
          <a:p>
            <a:pPr eaLnBrk="1" hangingPunct="1">
              <a:buFontTx/>
              <a:buNone/>
            </a:pPr>
            <a:endParaRPr lang="en-US" altLang="en-US" smtClean="0"/>
          </a:p>
          <a:p>
            <a:pPr eaLnBrk="1" hangingPunct="1">
              <a:buFontTx/>
              <a:buNone/>
            </a:pPr>
            <a:r>
              <a:rPr lang="en-US" altLang="en-US" smtClean="0"/>
              <a:t>pOH = -log [OH</a:t>
            </a:r>
            <a:r>
              <a:rPr lang="en-US" altLang="en-US" baseline="30000" smtClean="0"/>
              <a:t>-</a:t>
            </a:r>
            <a:r>
              <a:rPr lang="en-US" altLang="en-US" smtClean="0"/>
              <a:t>]</a:t>
            </a:r>
          </a:p>
          <a:p>
            <a:pPr eaLnBrk="1" hangingPunct="1">
              <a:buFontTx/>
              <a:buNone/>
            </a:pPr>
            <a:endParaRPr lang="en-US" altLang="en-US" smtClean="0"/>
          </a:p>
          <a:p>
            <a:pPr eaLnBrk="1" hangingPunct="1">
              <a:buFontTx/>
              <a:buNone/>
            </a:pPr>
            <a:r>
              <a:rPr lang="en-US" altLang="en-US" smtClean="0"/>
              <a:t>pH  +  pOH  =  14</a:t>
            </a:r>
          </a:p>
        </p:txBody>
      </p:sp>
      <p:pic>
        <p:nvPicPr>
          <p:cNvPr id="199683" name="Picture 1"/>
          <p:cNvPicPr>
            <a:picLocks noChangeAspect="1"/>
          </p:cNvPicPr>
          <p:nvPr/>
        </p:nvPicPr>
        <p:blipFill>
          <a:blip r:embed="rId3"/>
          <a:srcRect/>
          <a:stretch>
            <a:fillRect/>
          </a:stretch>
        </p:blipFill>
        <p:spPr bwMode="auto">
          <a:xfrm>
            <a:off x="6319838" y="2687638"/>
            <a:ext cx="4090987" cy="3408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rcRect/>
          <a:stretch>
            <a:fillRect/>
          </a:stretch>
        </p:blipFill>
        <p:spPr bwMode="auto">
          <a:xfrm>
            <a:off x="7019925" y="0"/>
            <a:ext cx="5172075" cy="6878638"/>
          </a:xfrm>
          <a:prstGeom prst="rect">
            <a:avLst/>
          </a:prstGeom>
          <a:noFill/>
          <a:ln w="9525">
            <a:noFill/>
            <a:miter lim="800000"/>
            <a:headEnd/>
            <a:tailEnd/>
          </a:ln>
        </p:spPr>
      </p:pic>
      <p:pic>
        <p:nvPicPr>
          <p:cNvPr id="10" name="Picture 9"/>
          <p:cNvPicPr>
            <a:picLocks noChangeAspect="1"/>
          </p:cNvPicPr>
          <p:nvPr/>
        </p:nvPicPr>
        <p:blipFill>
          <a:blip r:embed="rId3"/>
          <a:srcRect/>
          <a:stretch>
            <a:fillRect/>
          </a:stretch>
        </p:blipFill>
        <p:spPr bwMode="auto">
          <a:xfrm>
            <a:off x="0" y="0"/>
            <a:ext cx="5443538" cy="6873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2" name="Group 6"/>
          <p:cNvGrpSpPr>
            <a:grpSpLocks/>
          </p:cNvGrpSpPr>
          <p:nvPr/>
        </p:nvGrpSpPr>
        <p:grpSpPr bwMode="auto">
          <a:xfrm>
            <a:off x="2590800" y="685800"/>
            <a:ext cx="2365375" cy="2365375"/>
            <a:chOff x="1066800" y="685800"/>
            <a:chExt cx="2365375" cy="2365375"/>
          </a:xfrm>
        </p:grpSpPr>
        <p:graphicFrame>
          <p:nvGraphicFramePr>
            <p:cNvPr id="7181" name="Object 13"/>
            <p:cNvGraphicFramePr>
              <a:graphicFrameLocks noChangeAspect="1"/>
            </p:cNvGraphicFramePr>
            <p:nvPr/>
          </p:nvGraphicFramePr>
          <p:xfrm>
            <a:off x="1066800" y="685800"/>
            <a:ext cx="2365375" cy="2365375"/>
          </p:xfrm>
          <a:graphic>
            <a:graphicData uri="http://schemas.openxmlformats.org/presentationml/2006/ole">
              <p:oleObj spid="_x0000_s7181" name="Clip" r:id="rId4" imgW="2366467" imgH="2366467" progId="">
                <p:embed/>
              </p:oleObj>
            </a:graphicData>
          </a:graphic>
        </p:graphicFrame>
        <p:sp>
          <p:nvSpPr>
            <p:cNvPr id="7185" name="Text Box 6"/>
            <p:cNvSpPr txBox="1">
              <a:spLocks noChangeArrowheads="1"/>
            </p:cNvSpPr>
            <p:nvPr/>
          </p:nvSpPr>
          <p:spPr bwMode="auto">
            <a:xfrm>
              <a:off x="1600200" y="685800"/>
              <a:ext cx="1246188" cy="579438"/>
            </a:xfrm>
            <a:prstGeom prst="rect">
              <a:avLst/>
            </a:prstGeom>
            <a:noFill/>
            <a:ln w="9525">
              <a:noFill/>
              <a:miter lim="800000"/>
              <a:headEnd/>
              <a:tailEnd/>
            </a:ln>
          </p:spPr>
          <p:txBody>
            <a:bodyPr wrap="none">
              <a:spAutoFit/>
            </a:bodyPr>
            <a:lstStyle/>
            <a:p>
              <a:pPr eaLnBrk="0" hangingPunct="0"/>
              <a:r>
                <a:rPr lang="en-US" altLang="en-US" sz="3200">
                  <a:solidFill>
                    <a:srgbClr val="FFFFFF"/>
                  </a:solidFill>
                  <a:latin typeface="Times New Roman" pitchFamily="18" charset="0"/>
                </a:rPr>
                <a:t>LOGS</a:t>
              </a:r>
              <a:endParaRPr lang="en-US" altLang="en-US" sz="2400">
                <a:solidFill>
                  <a:srgbClr val="000000"/>
                </a:solidFill>
                <a:latin typeface="Times New Roman" pitchFamily="18" charset="0"/>
              </a:endParaRPr>
            </a:p>
          </p:txBody>
        </p:sp>
      </p:grpSp>
      <p:sp>
        <p:nvSpPr>
          <p:cNvPr id="37899" name="Rectangle 11"/>
          <p:cNvSpPr>
            <a:spLocks noGrp="1" noChangeArrowheads="1"/>
          </p:cNvSpPr>
          <p:nvPr>
            <p:ph sz="half" idx="1"/>
          </p:nvPr>
        </p:nvSpPr>
        <p:spPr>
          <a:xfrm>
            <a:off x="5867400" y="838200"/>
            <a:ext cx="4114800" cy="5486400"/>
          </a:xfrm>
        </p:spPr>
        <p:txBody>
          <a:bodyPr/>
          <a:lstStyle/>
          <a:p>
            <a:pPr eaLnBrk="1" hangingPunct="1"/>
            <a:r>
              <a:rPr lang="en-US" altLang="en-US" sz="3200" smtClean="0"/>
              <a:t>If [H+] is given, find the absolute value of the log</a:t>
            </a:r>
          </a:p>
          <a:p>
            <a:pPr lvl="1" eaLnBrk="1" hangingPunct="1"/>
            <a:r>
              <a:rPr lang="en-US" altLang="en-US" sz="2800" smtClean="0"/>
              <a:t>That’s your pH</a:t>
            </a:r>
          </a:p>
          <a:p>
            <a:pPr lvl="1" eaLnBrk="1" hangingPunct="1">
              <a:buFontTx/>
              <a:buNone/>
            </a:pPr>
            <a:endParaRPr lang="en-US" altLang="en-US" sz="2800" smtClean="0"/>
          </a:p>
          <a:p>
            <a:pPr eaLnBrk="1" hangingPunct="1"/>
            <a:r>
              <a:rPr lang="en-US" altLang="en-US" sz="3200" smtClean="0"/>
              <a:t>If pH is given, find the antilog (</a:t>
            </a:r>
            <a:r>
              <a:rPr lang="en-US" altLang="en-US" sz="3200" b="1" smtClean="0"/>
              <a:t>10</a:t>
            </a:r>
            <a:r>
              <a:rPr lang="en-US" altLang="en-US" sz="3200" b="1" baseline="30000" smtClean="0"/>
              <a:t>x)</a:t>
            </a:r>
            <a:r>
              <a:rPr lang="en-US" altLang="en-US" sz="3200" baseline="30000" smtClean="0"/>
              <a:t> </a:t>
            </a:r>
            <a:r>
              <a:rPr lang="en-US" altLang="en-US" sz="3200" smtClean="0"/>
              <a:t>of the </a:t>
            </a:r>
            <a:r>
              <a:rPr lang="en-US" altLang="en-US" sz="3200" i="1" smtClean="0"/>
              <a:t>negative</a:t>
            </a:r>
            <a:r>
              <a:rPr lang="en-US" altLang="en-US" sz="3200" smtClean="0"/>
              <a:t> number</a:t>
            </a:r>
          </a:p>
          <a:p>
            <a:pPr lvl="1" eaLnBrk="1" hangingPunct="1"/>
            <a:r>
              <a:rPr lang="en-US" altLang="en-US" sz="2800" smtClean="0"/>
              <a:t>That’s your [H+]</a:t>
            </a:r>
            <a:endParaRPr lang="en-US" altLang="en-US" smtClean="0"/>
          </a:p>
        </p:txBody>
      </p:sp>
      <p:sp>
        <p:nvSpPr>
          <p:cNvPr id="6" name="Explosion 1 5"/>
          <p:cNvSpPr>
            <a:spLocks noChangeArrowheads="1"/>
          </p:cNvSpPr>
          <p:nvPr/>
        </p:nvSpPr>
        <p:spPr bwMode="auto">
          <a:xfrm>
            <a:off x="1219200" y="4114800"/>
            <a:ext cx="5181600" cy="2743200"/>
          </a:xfrm>
          <a:prstGeom prst="irregularSeal1">
            <a:avLst/>
          </a:prstGeom>
          <a:solidFill>
            <a:schemeClr val="accent1"/>
          </a:solidFill>
          <a:ln w="9525">
            <a:solidFill>
              <a:schemeClr val="tx1"/>
            </a:solidFill>
            <a:round/>
            <a:headEnd/>
            <a:tailEnd/>
          </a:ln>
        </p:spPr>
        <p:txBody>
          <a:bodyPr/>
          <a:lstStyle/>
          <a:p>
            <a:pPr algn="ctr" eaLnBrk="0" hangingPunct="0"/>
            <a:r>
              <a:rPr lang="en-US" altLang="en-US" sz="2800">
                <a:solidFill>
                  <a:srgbClr val="000000"/>
                </a:solidFill>
                <a:latin typeface="Times New Roman" pitchFamily="18" charset="0"/>
              </a:rPr>
              <a:t>What if [OH</a:t>
            </a:r>
            <a:r>
              <a:rPr lang="en-US" altLang="en-US" sz="2800" baseline="30000">
                <a:solidFill>
                  <a:srgbClr val="000000"/>
                </a:solidFill>
                <a:latin typeface="Times New Roman" pitchFamily="18" charset="0"/>
              </a:rPr>
              <a:t>-</a:t>
            </a:r>
            <a:r>
              <a:rPr lang="en-US" altLang="en-US" sz="2800">
                <a:solidFill>
                  <a:srgbClr val="000000"/>
                </a:solidFill>
                <a:latin typeface="Times New Roman" pitchFamily="18" charset="0"/>
              </a:rPr>
              <a:t>] is given?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7899">
                                            <p:txEl>
                                              <p:pRg st="0" end="0"/>
                                            </p:txEl>
                                          </p:spTgt>
                                        </p:tgtEl>
                                        <p:attrNameLst>
                                          <p:attrName>style.visibility</p:attrName>
                                        </p:attrNameLst>
                                      </p:cBhvr>
                                      <p:to>
                                        <p:strVal val="visible"/>
                                      </p:to>
                                    </p:set>
                                    <p:anim to="" calcmode="lin" valueType="num">
                                      <p:cBhvr>
                                        <p:cTn id="7" dur="1" fill="hold"/>
                                        <p:tgtEl>
                                          <p:spTgt spid="3789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7899">
                                            <p:txEl>
                                              <p:pRg st="1" end="1"/>
                                            </p:txEl>
                                          </p:spTgt>
                                        </p:tgtEl>
                                        <p:attrNameLst>
                                          <p:attrName>style.visibility</p:attrName>
                                        </p:attrNameLst>
                                      </p:cBhvr>
                                      <p:to>
                                        <p:strVal val="visible"/>
                                      </p:to>
                                    </p:set>
                                    <p:anim to="" calcmode="lin" valueType="num">
                                      <p:cBhvr>
                                        <p:cTn id="12" dur="1" fill="hold"/>
                                        <p:tgtEl>
                                          <p:spTgt spid="3789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7899">
                                            <p:txEl>
                                              <p:pRg st="3" end="3"/>
                                            </p:txEl>
                                          </p:spTgt>
                                        </p:tgtEl>
                                        <p:attrNameLst>
                                          <p:attrName>style.visibility</p:attrName>
                                        </p:attrNameLst>
                                      </p:cBhvr>
                                      <p:to>
                                        <p:strVal val="visible"/>
                                      </p:to>
                                    </p:set>
                                    <p:anim to="" calcmode="lin" valueType="num">
                                      <p:cBhvr>
                                        <p:cTn id="17" dur="1" fill="hold"/>
                                        <p:tgtEl>
                                          <p:spTgt spid="37899">
                                            <p:txEl>
                                              <p:pRg st="3" end="3"/>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37899">
                                            <p:txEl>
                                              <p:pRg st="4" end="4"/>
                                            </p:txEl>
                                          </p:spTgt>
                                        </p:tgtEl>
                                        <p:attrNameLst>
                                          <p:attrName>style.visibility</p:attrName>
                                        </p:attrNameLst>
                                      </p:cBhvr>
                                      <p:to>
                                        <p:strVal val="visible"/>
                                      </p:to>
                                    </p:set>
                                    <p:anim to="" calcmode="lin" valueType="num">
                                      <p:cBhvr>
                                        <p:cTn id="22" dur="1" fill="hold"/>
                                        <p:tgtEl>
                                          <p:spTgt spid="37899">
                                            <p:txEl>
                                              <p:pRg st="4" end="4"/>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build="p" bldLvl="3" autoUpdateAnimBg="0"/>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4"/>
          <p:cNvSpPr>
            <a:spLocks noChangeArrowheads="1"/>
          </p:cNvSpPr>
          <p:nvPr/>
        </p:nvSpPr>
        <p:spPr bwMode="auto">
          <a:xfrm>
            <a:off x="1795463" y="1008063"/>
            <a:ext cx="6673850" cy="3048000"/>
          </a:xfrm>
          <a:prstGeom prst="rect">
            <a:avLst/>
          </a:prstGeom>
          <a:noFill/>
          <a:ln w="9525">
            <a:noFill/>
            <a:miter lim="800000"/>
            <a:headEnd/>
            <a:tailEnd/>
          </a:ln>
        </p:spPr>
        <p:txBody>
          <a:bodyPr wrap="none" anchor="ctr">
            <a:spAutoFit/>
          </a:bodyPr>
          <a:lstStyle/>
          <a:p>
            <a:pPr algn="ctr" eaLnBrk="0" hangingPunct="0"/>
            <a:r>
              <a:rPr lang="en-US" altLang="en-US" sz="3200">
                <a:solidFill>
                  <a:srgbClr val="000000"/>
                </a:solidFill>
                <a:latin typeface="Trebuchet MS" pitchFamily="34" charset="0"/>
              </a:rPr>
              <a:t>If you know one, you know them all:</a:t>
            </a:r>
          </a:p>
          <a:p>
            <a:pPr algn="ctr" eaLnBrk="0" hangingPunct="0"/>
            <a:endParaRPr lang="en-US" altLang="en-US" sz="3200">
              <a:solidFill>
                <a:srgbClr val="000000"/>
              </a:solidFill>
              <a:latin typeface="Trebuchet MS" pitchFamily="34" charset="0"/>
            </a:endParaRPr>
          </a:p>
          <a:p>
            <a:pPr algn="ctr" eaLnBrk="0" hangingPunct="0"/>
            <a:r>
              <a:rPr lang="en-US" altLang="en-US" sz="3200">
                <a:solidFill>
                  <a:srgbClr val="000000"/>
                </a:solidFill>
                <a:latin typeface="Trebuchet MS" pitchFamily="34" charset="0"/>
              </a:rPr>
              <a:t>[H</a:t>
            </a:r>
            <a:r>
              <a:rPr lang="en-US" altLang="en-US" sz="3200" baseline="30000">
                <a:solidFill>
                  <a:srgbClr val="000000"/>
                </a:solidFill>
                <a:latin typeface="Trebuchet MS" pitchFamily="34" charset="0"/>
              </a:rPr>
              <a:t>+</a:t>
            </a:r>
            <a:r>
              <a:rPr lang="en-US" altLang="en-US" sz="3200">
                <a:solidFill>
                  <a:srgbClr val="000000"/>
                </a:solidFill>
                <a:latin typeface="Trebuchet MS" pitchFamily="34" charset="0"/>
              </a:rPr>
              <a:t>]</a:t>
            </a:r>
          </a:p>
          <a:p>
            <a:pPr algn="ctr" eaLnBrk="0" hangingPunct="0"/>
            <a:r>
              <a:rPr lang="en-US" altLang="en-US" sz="3200">
                <a:solidFill>
                  <a:srgbClr val="000000"/>
                </a:solidFill>
                <a:latin typeface="Trebuchet MS" pitchFamily="34" charset="0"/>
              </a:rPr>
              <a:t>[OH</a:t>
            </a:r>
            <a:r>
              <a:rPr lang="en-US" altLang="en-US" sz="3200" baseline="30000">
                <a:solidFill>
                  <a:srgbClr val="000000"/>
                </a:solidFill>
                <a:latin typeface="Trebuchet MS" pitchFamily="34" charset="0"/>
              </a:rPr>
              <a:t>-</a:t>
            </a:r>
            <a:r>
              <a:rPr lang="en-US" altLang="en-US" sz="3200">
                <a:solidFill>
                  <a:srgbClr val="000000"/>
                </a:solidFill>
                <a:latin typeface="Trebuchet MS" pitchFamily="34" charset="0"/>
              </a:rPr>
              <a:t>]</a:t>
            </a:r>
          </a:p>
          <a:p>
            <a:pPr algn="ctr" eaLnBrk="0" hangingPunct="0"/>
            <a:r>
              <a:rPr lang="en-US" altLang="en-US" sz="3200">
                <a:solidFill>
                  <a:srgbClr val="000000"/>
                </a:solidFill>
                <a:latin typeface="Trebuchet MS" pitchFamily="34" charset="0"/>
              </a:rPr>
              <a:t>pH</a:t>
            </a:r>
          </a:p>
          <a:p>
            <a:pPr algn="ctr" eaLnBrk="0" hangingPunct="0"/>
            <a:r>
              <a:rPr lang="en-US" altLang="en-US" sz="3200">
                <a:solidFill>
                  <a:srgbClr val="000000"/>
                </a:solidFill>
                <a:latin typeface="Trebuchet MS" pitchFamily="34" charset="0"/>
              </a:rPr>
              <a:t>pOH</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title"/>
          </p:nvPr>
        </p:nvSpPr>
        <p:spPr/>
        <p:txBody>
          <a:bodyPr/>
          <a:lstStyle/>
          <a:p>
            <a:pPr eaLnBrk="1" hangingPunct="1"/>
            <a:r>
              <a:rPr lang="en-US" altLang="en-US" smtClean="0"/>
              <a:t>pH practice</a:t>
            </a:r>
          </a:p>
        </p:txBody>
      </p:sp>
      <p:sp>
        <p:nvSpPr>
          <p:cNvPr id="50179" name="Rectangle 3"/>
          <p:cNvSpPr>
            <a:spLocks noGrp="1" noChangeArrowheads="1"/>
          </p:cNvSpPr>
          <p:nvPr>
            <p:ph sz="half" idx="1"/>
          </p:nvPr>
        </p:nvSpPr>
        <p:spPr>
          <a:xfrm>
            <a:off x="2209800" y="1981200"/>
            <a:ext cx="3810000" cy="4343400"/>
          </a:xfrm>
        </p:spPr>
        <p:txBody>
          <a:bodyPr rtlCol="0">
            <a:normAutofit fontScale="92500"/>
          </a:bodyPr>
          <a:lstStyle/>
          <a:p>
            <a:pPr eaLnBrk="1" fontAlgn="auto" hangingPunct="1">
              <a:lnSpc>
                <a:spcPct val="90000"/>
              </a:lnSpc>
              <a:spcAft>
                <a:spcPts val="0"/>
              </a:spcAft>
              <a:buFont typeface="Wingdings 3" charset="2"/>
              <a:buChar char=""/>
              <a:defRPr/>
            </a:pPr>
            <a:r>
              <a:rPr lang="en-US" altLang="en-US" sz="3200">
                <a:solidFill>
                  <a:schemeClr val="tx1">
                    <a:lumMod val="75000"/>
                    <a:lumOff val="25000"/>
                  </a:schemeClr>
                </a:solidFill>
              </a:rPr>
              <a:t>Find the pH for solutions having the following [H+]</a:t>
            </a:r>
            <a:endParaRPr lang="en-US" altLang="en-US" smtClean="0">
              <a:solidFill>
                <a:schemeClr val="tx1">
                  <a:lumMod val="75000"/>
                  <a:lumOff val="25000"/>
                </a:schemeClr>
              </a:solidFill>
            </a:endParaRPr>
          </a:p>
          <a:p>
            <a:pPr lvl="1" eaLnBrk="1" fontAlgn="auto" hangingPunct="1">
              <a:lnSpc>
                <a:spcPct val="90000"/>
              </a:lnSpc>
              <a:spcAft>
                <a:spcPts val="0"/>
              </a:spcAft>
              <a:buFontTx/>
              <a:buNone/>
              <a:defRPr/>
            </a:pPr>
            <a:r>
              <a:rPr lang="en-US" altLang="en-US" sz="2800">
                <a:solidFill>
                  <a:schemeClr val="tx1">
                    <a:lumMod val="75000"/>
                    <a:lumOff val="25000"/>
                  </a:schemeClr>
                </a:solidFill>
              </a:rPr>
              <a:t>1 x 10</a:t>
            </a:r>
            <a:r>
              <a:rPr lang="en-US" altLang="en-US" sz="2800" baseline="30000">
                <a:solidFill>
                  <a:schemeClr val="tx1">
                    <a:lumMod val="75000"/>
                    <a:lumOff val="25000"/>
                  </a:schemeClr>
                </a:solidFill>
              </a:rPr>
              <a:t>-4</a:t>
            </a:r>
            <a:r>
              <a:rPr lang="en-US" altLang="en-US" sz="2800">
                <a:solidFill>
                  <a:schemeClr val="tx1">
                    <a:lumMod val="75000"/>
                    <a:lumOff val="25000"/>
                  </a:schemeClr>
                </a:solidFill>
              </a:rPr>
              <a:t> M </a:t>
            </a:r>
          </a:p>
          <a:p>
            <a:pPr lvl="1" eaLnBrk="1" fontAlgn="auto" hangingPunct="1">
              <a:lnSpc>
                <a:spcPct val="90000"/>
              </a:lnSpc>
              <a:spcAft>
                <a:spcPts val="0"/>
              </a:spcAft>
              <a:buFontTx/>
              <a:buNone/>
              <a:defRPr/>
            </a:pPr>
            <a:r>
              <a:rPr lang="en-US" altLang="en-US" sz="2800">
                <a:solidFill>
                  <a:schemeClr val="tx1">
                    <a:lumMod val="75000"/>
                    <a:lumOff val="25000"/>
                  </a:schemeClr>
                </a:solidFill>
              </a:rPr>
              <a:t>1 x 10</a:t>
            </a:r>
            <a:r>
              <a:rPr lang="en-US" altLang="en-US" sz="2800" baseline="30000">
                <a:solidFill>
                  <a:schemeClr val="tx1">
                    <a:lumMod val="75000"/>
                    <a:lumOff val="25000"/>
                  </a:schemeClr>
                </a:solidFill>
              </a:rPr>
              <a:t>-11</a:t>
            </a:r>
            <a:r>
              <a:rPr lang="en-US" altLang="en-US" sz="2800">
                <a:solidFill>
                  <a:schemeClr val="tx1">
                    <a:lumMod val="75000"/>
                    <a:lumOff val="25000"/>
                  </a:schemeClr>
                </a:solidFill>
              </a:rPr>
              <a:t> M</a:t>
            </a:r>
            <a:endParaRPr lang="en-US" altLang="en-US" smtClean="0">
              <a:solidFill>
                <a:schemeClr val="tx1">
                  <a:lumMod val="75000"/>
                  <a:lumOff val="25000"/>
                </a:schemeClr>
              </a:solidFill>
            </a:endParaRPr>
          </a:p>
          <a:p>
            <a:pPr eaLnBrk="1" fontAlgn="auto" hangingPunct="1">
              <a:lnSpc>
                <a:spcPct val="90000"/>
              </a:lnSpc>
              <a:spcAft>
                <a:spcPts val="0"/>
              </a:spcAft>
              <a:buFont typeface="Wingdings 3" charset="2"/>
              <a:buChar char=""/>
              <a:defRPr/>
            </a:pPr>
            <a:r>
              <a:rPr lang="en-US" altLang="en-US" sz="3200">
                <a:solidFill>
                  <a:schemeClr val="tx1">
                    <a:lumMod val="75000"/>
                    <a:lumOff val="25000"/>
                  </a:schemeClr>
                </a:solidFill>
              </a:rPr>
              <a:t>Find [H+] given these pH</a:t>
            </a:r>
            <a:endParaRPr lang="en-US" altLang="en-US" smtClean="0">
              <a:solidFill>
                <a:schemeClr val="tx1">
                  <a:lumMod val="75000"/>
                  <a:lumOff val="25000"/>
                </a:schemeClr>
              </a:solidFill>
            </a:endParaRPr>
          </a:p>
          <a:p>
            <a:pPr lvl="1" eaLnBrk="1" fontAlgn="auto" hangingPunct="1">
              <a:lnSpc>
                <a:spcPct val="90000"/>
              </a:lnSpc>
              <a:spcAft>
                <a:spcPts val="0"/>
              </a:spcAft>
              <a:buFontTx/>
              <a:buNone/>
              <a:defRPr/>
            </a:pPr>
            <a:r>
              <a:rPr lang="en-US" altLang="en-US" sz="2800">
                <a:solidFill>
                  <a:schemeClr val="tx1">
                    <a:lumMod val="75000"/>
                    <a:lumOff val="25000"/>
                  </a:schemeClr>
                </a:solidFill>
              </a:rPr>
              <a:t>2 			</a:t>
            </a:r>
          </a:p>
          <a:p>
            <a:pPr lvl="1" eaLnBrk="1" fontAlgn="auto" hangingPunct="1">
              <a:lnSpc>
                <a:spcPct val="90000"/>
              </a:lnSpc>
              <a:spcAft>
                <a:spcPts val="0"/>
              </a:spcAft>
              <a:buFontTx/>
              <a:buNone/>
              <a:defRPr/>
            </a:pPr>
            <a:r>
              <a:rPr lang="en-US" altLang="en-US" sz="2800">
                <a:solidFill>
                  <a:schemeClr val="tx1">
                    <a:lumMod val="75000"/>
                    <a:lumOff val="25000"/>
                  </a:schemeClr>
                </a:solidFill>
              </a:rPr>
              <a:t>8</a:t>
            </a:r>
            <a:endParaRPr lang="en-US" altLang="en-US" sz="2000">
              <a:solidFill>
                <a:schemeClr val="tx1">
                  <a:lumMod val="75000"/>
                  <a:lumOff val="25000"/>
                </a:schemeClr>
              </a:solidFill>
            </a:endParaRPr>
          </a:p>
        </p:txBody>
      </p:sp>
      <p:sp>
        <p:nvSpPr>
          <p:cNvPr id="50180" name="Rectangle 4"/>
          <p:cNvSpPr>
            <a:spLocks noGrp="1" noChangeArrowheads="1"/>
          </p:cNvSpPr>
          <p:nvPr>
            <p:ph sz="half" idx="2"/>
          </p:nvPr>
        </p:nvSpPr>
        <p:spPr>
          <a:xfrm>
            <a:off x="5089525" y="2160588"/>
            <a:ext cx="4184650" cy="3881437"/>
          </a:xfrm>
        </p:spPr>
        <p:txBody>
          <a:bodyPr rtlCol="0">
            <a:normAutofit fontScale="92500"/>
          </a:bodyPr>
          <a:lstStyle/>
          <a:p>
            <a:pPr eaLnBrk="1" fontAlgn="auto" hangingPunct="1">
              <a:spcAft>
                <a:spcPts val="0"/>
              </a:spcAft>
              <a:buFont typeface="Wingdings 3" charset="2"/>
              <a:buChar char=""/>
              <a:defRPr/>
            </a:pPr>
            <a:r>
              <a:rPr lang="en-US" altLang="en-US" sz="3200">
                <a:solidFill>
                  <a:schemeClr val="tx1">
                    <a:lumMod val="75000"/>
                    <a:lumOff val="25000"/>
                  </a:schemeClr>
                </a:solidFill>
              </a:rPr>
              <a:t>pH are not always whole numbers</a:t>
            </a:r>
          </a:p>
          <a:p>
            <a:pPr eaLnBrk="1" fontAlgn="auto" hangingPunct="1">
              <a:spcAft>
                <a:spcPts val="0"/>
              </a:spcAft>
              <a:buFont typeface="Wingdings 3" charset="2"/>
              <a:buChar char=""/>
              <a:defRPr/>
            </a:pPr>
            <a:r>
              <a:rPr lang="en-US" altLang="en-US" sz="3200">
                <a:solidFill>
                  <a:schemeClr val="tx1">
                    <a:lumMod val="75000"/>
                    <a:lumOff val="25000"/>
                  </a:schemeClr>
                </a:solidFill>
              </a:rPr>
              <a:t>The pH of an unknown solution is 6.35, what is the [H</a:t>
            </a:r>
            <a:r>
              <a:rPr lang="en-US" altLang="en-US" sz="3200" baseline="30000">
                <a:solidFill>
                  <a:schemeClr val="tx1">
                    <a:lumMod val="75000"/>
                    <a:lumOff val="25000"/>
                  </a:schemeClr>
                </a:solidFill>
              </a:rPr>
              <a:t>+</a:t>
            </a:r>
            <a:r>
              <a:rPr lang="en-US" altLang="en-US" sz="3200">
                <a:solidFill>
                  <a:schemeClr val="tx1">
                    <a:lumMod val="75000"/>
                    <a:lumOff val="25000"/>
                  </a:schemeClr>
                </a:solidFill>
              </a:rPr>
              <a:t>] &amp; [OH</a:t>
            </a:r>
            <a:r>
              <a:rPr lang="en-US" altLang="en-US" sz="3200" baseline="30000">
                <a:solidFill>
                  <a:schemeClr val="tx1">
                    <a:lumMod val="75000"/>
                    <a:lumOff val="25000"/>
                  </a:schemeClr>
                </a:solidFill>
              </a:rPr>
              <a:t>-</a:t>
            </a:r>
            <a:r>
              <a:rPr lang="en-US" altLang="en-US" sz="3200">
                <a:solidFill>
                  <a:schemeClr val="tx1">
                    <a:lumMod val="75000"/>
                    <a:lumOff val="25000"/>
                  </a:schemeClr>
                </a:solidFill>
              </a:rPr>
              <a:t>]?</a:t>
            </a:r>
            <a:endParaRPr lang="en-US" altLang="en-US" smtClean="0">
              <a:solidFill>
                <a:schemeClr val="tx1">
                  <a:lumMod val="75000"/>
                  <a:lumOff val="25000"/>
                </a:schemeClr>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anim calcmode="lin" valueType="num">
                                      <p:cBhvr additive="base">
                                        <p:cTn id="11"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017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anim calcmode="lin" valueType="num">
                                      <p:cBhvr additive="base">
                                        <p:cTn id="15"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0179">
                                            <p:txEl>
                                              <p:pRg st="3" end="3"/>
                                            </p:txEl>
                                          </p:spTgt>
                                        </p:tgtEl>
                                        <p:attrNameLst>
                                          <p:attrName>style.visibility</p:attrName>
                                        </p:attrNameLst>
                                      </p:cBhvr>
                                      <p:to>
                                        <p:strVal val="visible"/>
                                      </p:to>
                                    </p:set>
                                    <p:anim calcmode="lin" valueType="num">
                                      <p:cBhvr additive="base">
                                        <p:cTn id="21"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017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0179">
                                            <p:txEl>
                                              <p:pRg st="4" end="4"/>
                                            </p:txEl>
                                          </p:spTgt>
                                        </p:tgtEl>
                                        <p:attrNameLst>
                                          <p:attrName>style.visibility</p:attrName>
                                        </p:attrNameLst>
                                      </p:cBhvr>
                                      <p:to>
                                        <p:strVal val="visible"/>
                                      </p:to>
                                    </p:set>
                                    <p:anim calcmode="lin" valueType="num">
                                      <p:cBhvr additive="base">
                                        <p:cTn id="25"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0179">
                                            <p:txEl>
                                              <p:pRg st="5" end="5"/>
                                            </p:txEl>
                                          </p:spTgt>
                                        </p:tgtEl>
                                        <p:attrNameLst>
                                          <p:attrName>style.visibility</p:attrName>
                                        </p:attrNameLst>
                                      </p:cBhvr>
                                      <p:to>
                                        <p:strVal val="visible"/>
                                      </p:to>
                                    </p:set>
                                    <p:anim calcmode="lin" valueType="num">
                                      <p:cBhvr additive="base">
                                        <p:cTn id="29"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499"/>
                                          </p:stCondLst>
                                        </p:cTn>
                                        <p:tgtEl>
                                          <p:spTgt spid="50180">
                                            <p:txEl>
                                              <p:pRg st="0" end="0"/>
                                            </p:txEl>
                                          </p:spTgt>
                                        </p:tgtEl>
                                        <p:attrNameLst>
                                          <p:attrName>style.visibility</p:attrName>
                                        </p:attrNameLst>
                                      </p:cBhvr>
                                      <p:to>
                                        <p:strVal val="visible"/>
                                      </p:to>
                                    </p:set>
                                    <p:anim to="" calcmode="lin" valueType="num">
                                      <p:cBhvr>
                                        <p:cTn id="35" dur="1" fill="hold"/>
                                        <p:tgtEl>
                                          <p:spTgt spid="50180">
                                            <p:txEl>
                                              <p:pRg st="0" end="0"/>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499"/>
                                          </p:stCondLst>
                                        </p:cTn>
                                        <p:tgtEl>
                                          <p:spTgt spid="50180">
                                            <p:txEl>
                                              <p:pRg st="1" end="1"/>
                                            </p:txEl>
                                          </p:spTgt>
                                        </p:tgtEl>
                                        <p:attrNameLst>
                                          <p:attrName>style.visibility</p:attrName>
                                        </p:attrNameLst>
                                      </p:cBhvr>
                                      <p:to>
                                        <p:strVal val="visible"/>
                                      </p:to>
                                    </p:set>
                                    <p:anim to="" calcmode="lin" valueType="num">
                                      <p:cBhvr>
                                        <p:cTn id="40" dur="1" fill="hold"/>
                                        <p:tgtEl>
                                          <p:spTgt spid="50180">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bldLvl="3"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4"/>
          <p:cNvSpPr>
            <a:spLocks noGrp="1" noChangeArrowheads="1"/>
          </p:cNvSpPr>
          <p:nvPr>
            <p:ph type="title"/>
          </p:nvPr>
        </p:nvSpPr>
        <p:spPr>
          <a:xfrm>
            <a:off x="677863" y="609600"/>
            <a:ext cx="8596312" cy="1320800"/>
          </a:xfrm>
        </p:spPr>
        <p:txBody>
          <a:bodyPr/>
          <a:lstStyle/>
          <a:p>
            <a:pPr eaLnBrk="1" hangingPunct="1"/>
            <a:r>
              <a:rPr lang="en-US" altLang="en-US" smtClean="0"/>
              <a:t>Now for some examples</a:t>
            </a:r>
          </a:p>
        </p:txBody>
      </p:sp>
      <p:sp>
        <p:nvSpPr>
          <p:cNvPr id="208898" name="Text Box 5"/>
          <p:cNvSpPr txBox="1">
            <a:spLocks noChangeArrowheads="1"/>
          </p:cNvSpPr>
          <p:nvPr/>
        </p:nvSpPr>
        <p:spPr bwMode="auto">
          <a:xfrm>
            <a:off x="1930400" y="2395538"/>
            <a:ext cx="7431088" cy="457200"/>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Find the pH and pOH, when [H</a:t>
            </a:r>
            <a:r>
              <a:rPr lang="en-US" altLang="en-US" sz="2400" baseline="30000">
                <a:solidFill>
                  <a:srgbClr val="000000"/>
                </a:solidFill>
              </a:rPr>
              <a:t>+</a:t>
            </a:r>
            <a:r>
              <a:rPr lang="en-US" altLang="en-US" sz="2400">
                <a:solidFill>
                  <a:srgbClr val="000000"/>
                </a:solidFill>
              </a:rPr>
              <a:t>] = 10</a:t>
            </a:r>
            <a:r>
              <a:rPr lang="en-US" altLang="en-US" sz="2400" baseline="30000">
                <a:solidFill>
                  <a:srgbClr val="000000"/>
                </a:solidFill>
              </a:rPr>
              <a:t>-4  </a:t>
            </a:r>
            <a:endParaRPr lang="en-US" altLang="en-US" sz="2400">
              <a:solidFill>
                <a:srgbClr val="000000"/>
              </a:solidFill>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677863" y="609600"/>
            <a:ext cx="8596312" cy="1320800"/>
          </a:xfrm>
        </p:spPr>
        <p:txBody>
          <a:bodyPr/>
          <a:lstStyle/>
          <a:p>
            <a:pPr eaLnBrk="1" hangingPunct="1"/>
            <a:r>
              <a:rPr lang="en-US" altLang="en-US" smtClean="0"/>
              <a:t>Now for an example</a:t>
            </a:r>
          </a:p>
        </p:txBody>
      </p:sp>
      <p:sp>
        <p:nvSpPr>
          <p:cNvPr id="209922" name="Text Box 3"/>
          <p:cNvSpPr txBox="1">
            <a:spLocks noChangeArrowheads="1"/>
          </p:cNvSpPr>
          <p:nvPr/>
        </p:nvSpPr>
        <p:spPr bwMode="auto">
          <a:xfrm>
            <a:off x="1930400" y="2395538"/>
            <a:ext cx="7778750" cy="21240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Find the pH and pOH, when [H</a:t>
            </a:r>
            <a:r>
              <a:rPr lang="en-US" altLang="en-US" sz="2400" baseline="30000">
                <a:solidFill>
                  <a:srgbClr val="000000"/>
                </a:solidFill>
              </a:rPr>
              <a:t>+</a:t>
            </a:r>
            <a:r>
              <a:rPr lang="en-US" altLang="en-US" sz="2400">
                <a:solidFill>
                  <a:srgbClr val="000000"/>
                </a:solidFill>
              </a:rPr>
              <a:t>] = 10</a:t>
            </a:r>
            <a:r>
              <a:rPr lang="en-US" altLang="en-US" sz="2400" baseline="30000">
                <a:solidFill>
                  <a:srgbClr val="000000"/>
                </a:solidFill>
              </a:rPr>
              <a:t>-4 </a:t>
            </a:r>
          </a:p>
          <a:p>
            <a:pPr marL="457200" indent="-457200">
              <a:lnSpc>
                <a:spcPct val="70000"/>
              </a:lnSpc>
              <a:spcBef>
                <a:spcPct val="50000"/>
              </a:spcBef>
              <a:spcAft>
                <a:spcPct val="80000"/>
              </a:spcAft>
            </a:pPr>
            <a:r>
              <a:rPr lang="en-US" altLang="en-US" sz="2400" baseline="30000">
                <a:solidFill>
                  <a:srgbClr val="000000"/>
                </a:solidFill>
              </a:rPr>
              <a:t>	</a:t>
            </a:r>
            <a:r>
              <a:rPr lang="en-US" altLang="en-US" sz="2400" b="1">
                <a:solidFill>
                  <a:srgbClr val="FF0000"/>
                </a:solidFill>
              </a:rPr>
              <a:t>pH = 4 and pOH = 10, since they must add to 14</a:t>
            </a:r>
            <a:r>
              <a:rPr lang="en-US" altLang="en-US" sz="2400" baseline="30000">
                <a:solidFill>
                  <a:srgbClr val="000000"/>
                </a:solidFill>
              </a:rPr>
              <a:t> </a:t>
            </a:r>
          </a:p>
          <a:p>
            <a:pPr marL="457200" indent="-457200">
              <a:spcBef>
                <a:spcPct val="50000"/>
              </a:spcBef>
              <a:spcAft>
                <a:spcPct val="80000"/>
              </a:spcAft>
            </a:pPr>
            <a:r>
              <a:rPr lang="en-US" altLang="en-US" sz="2400" baseline="30000">
                <a:solidFill>
                  <a:srgbClr val="000000"/>
                </a:solidFill>
              </a:rPr>
              <a:t>	</a:t>
            </a:r>
            <a:r>
              <a:rPr lang="en-US" altLang="en-US" sz="2400">
                <a:solidFill>
                  <a:srgbClr val="000000"/>
                </a:solidFill>
              </a:rPr>
              <a:t>using the calculator  pH = -log [H</a:t>
            </a:r>
            <a:r>
              <a:rPr lang="en-US" altLang="en-US" sz="2400" baseline="30000">
                <a:solidFill>
                  <a:srgbClr val="000000"/>
                </a:solidFill>
              </a:rPr>
              <a:t>+</a:t>
            </a:r>
            <a:r>
              <a:rPr lang="en-US" altLang="en-US" sz="2400">
                <a:solidFill>
                  <a:srgbClr val="000000"/>
                </a:solidFill>
              </a:rPr>
              <a:t>], type in 10</a:t>
            </a:r>
            <a:r>
              <a:rPr lang="en-US" altLang="en-US" sz="2400" baseline="30000">
                <a:solidFill>
                  <a:srgbClr val="000000"/>
                </a:solidFill>
              </a:rPr>
              <a:t>-4</a:t>
            </a:r>
            <a:r>
              <a:rPr lang="en-US" altLang="en-US" sz="2400">
                <a:solidFill>
                  <a:srgbClr val="000000"/>
                </a:solidFill>
              </a:rPr>
              <a:t>, push the log button and pH = -(-4) = 4.  Same for pOH</a:t>
            </a:r>
            <a:endParaRPr lang="en-US" altLang="en-US" sz="2400" baseline="30000">
              <a:solidFill>
                <a:srgbClr val="000000"/>
              </a:solidFill>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4"/>
          <p:cNvSpPr>
            <a:spLocks noGrp="1"/>
          </p:cNvSpPr>
          <p:nvPr>
            <p:ph type="title"/>
          </p:nvPr>
        </p:nvSpPr>
        <p:spPr/>
        <p:txBody>
          <a:bodyPr/>
          <a:lstStyle/>
          <a:p>
            <a:pPr eaLnBrk="1" hangingPunct="1"/>
            <a:r>
              <a:rPr lang="en-US" smtClean="0"/>
              <a:t>Given the following [H3O] concentration determine the pH</a:t>
            </a:r>
          </a:p>
        </p:txBody>
      </p:sp>
      <p:sp>
        <p:nvSpPr>
          <p:cNvPr id="6" name="Content Placeholder 5"/>
          <p:cNvSpPr>
            <a:spLocks noGrp="1"/>
          </p:cNvSpPr>
          <p:nvPr>
            <p:ph idx="1"/>
          </p:nvPr>
        </p:nvSpPr>
        <p:spPr/>
        <p:txBody>
          <a:bodyPr/>
          <a:lstStyle/>
          <a:p>
            <a:pPr eaLnBrk="1" hangingPunct="1"/>
            <a:r>
              <a:rPr lang="en-US" sz="3600" smtClean="0"/>
              <a:t>A.  1 x 10</a:t>
            </a:r>
            <a:r>
              <a:rPr lang="en-US" sz="3600" baseline="30000" smtClean="0"/>
              <a:t>-3</a:t>
            </a:r>
          </a:p>
          <a:p>
            <a:pPr eaLnBrk="1" hangingPunct="1"/>
            <a:r>
              <a:rPr lang="en-US" sz="3600" smtClean="0"/>
              <a:t> answer: 3</a:t>
            </a:r>
          </a:p>
          <a:p>
            <a:pPr eaLnBrk="1" hangingPunct="1"/>
            <a:endParaRPr lang="en-US" sz="3600" smtClean="0"/>
          </a:p>
          <a:p>
            <a:pPr eaLnBrk="1" hangingPunct="1"/>
            <a:r>
              <a:rPr lang="en-US" sz="3600" smtClean="0"/>
              <a:t>B  1 x 10</a:t>
            </a:r>
            <a:r>
              <a:rPr lang="en-US" sz="3600" baseline="30000" smtClean="0"/>
              <a:t>-5</a:t>
            </a:r>
          </a:p>
          <a:p>
            <a:pPr eaLnBrk="1" hangingPunct="1"/>
            <a:endParaRPr lang="en-US" sz="3600" baseline="30000" smtClean="0"/>
          </a:p>
          <a:p>
            <a:pPr eaLnBrk="1" hangingPunct="1"/>
            <a:r>
              <a:rPr lang="en-US" sz="3600" smtClean="0"/>
              <a:t>Answer: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arn(inVertical)">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6"/>
          <p:cNvSpPr>
            <a:spLocks noGrp="1"/>
          </p:cNvSpPr>
          <p:nvPr>
            <p:ph type="sldNum" sz="quarter" idx="12"/>
          </p:nvPr>
        </p:nvSpPr>
        <p:spPr>
          <a:noFill/>
          <a:ln>
            <a:miter lim="800000"/>
            <a:headEnd/>
            <a:tailEnd/>
          </a:ln>
        </p:spPr>
        <p:txBody>
          <a:bodyPr/>
          <a:lstStyle/>
          <a:p>
            <a:pPr fontAlgn="base">
              <a:spcBef>
                <a:spcPct val="0"/>
              </a:spcBef>
              <a:spcAft>
                <a:spcPct val="0"/>
              </a:spcAft>
            </a:pPr>
            <a:fld id="{293BDF9B-0578-43D0-94F0-4B1B278E979F}" type="slidenum">
              <a:rPr lang="en-US" altLang="en-US" smtClean="0">
                <a:cs typeface="Arial" charset="0"/>
              </a:rPr>
              <a:pPr fontAlgn="base">
                <a:spcBef>
                  <a:spcPct val="0"/>
                </a:spcBef>
                <a:spcAft>
                  <a:spcPct val="0"/>
                </a:spcAft>
              </a:pPr>
              <a:t>11</a:t>
            </a:fld>
            <a:endParaRPr lang="en-US" altLang="en-US" smtClean="0">
              <a:cs typeface="Arial" charset="0"/>
            </a:endParaRPr>
          </a:p>
        </p:txBody>
      </p:sp>
      <p:sp>
        <p:nvSpPr>
          <p:cNvPr id="87042" name="Rectangle 2"/>
          <p:cNvSpPr>
            <a:spLocks noGrp="1" noChangeArrowheads="1"/>
          </p:cNvSpPr>
          <p:nvPr>
            <p:ph type="title"/>
          </p:nvPr>
        </p:nvSpPr>
        <p:spPr>
          <a:xfrm>
            <a:off x="260350" y="228600"/>
            <a:ext cx="10687050" cy="914400"/>
          </a:xfrm>
        </p:spPr>
        <p:txBody>
          <a:bodyPr/>
          <a:lstStyle/>
          <a:p>
            <a:pPr eaLnBrk="1" hangingPunct="1"/>
            <a:r>
              <a:rPr lang="en-US" altLang="en-US" sz="3600" b="1" smtClean="0"/>
              <a:t>Br</a:t>
            </a:r>
            <a:r>
              <a:rPr lang="en-US" altLang="en-US" sz="2400" b="1" smtClean="0">
                <a:cs typeface="Times New Roman" pitchFamily="18" charset="0"/>
              </a:rPr>
              <a:t>Ø</a:t>
            </a:r>
            <a:r>
              <a:rPr lang="en-US" altLang="en-US" sz="3600" b="1" smtClean="0"/>
              <a:t>nsted-Lowry Acids and Bases</a:t>
            </a:r>
          </a:p>
        </p:txBody>
      </p:sp>
      <p:sp>
        <p:nvSpPr>
          <p:cNvPr id="87043" name="Rectangle 3"/>
          <p:cNvSpPr>
            <a:spLocks noGrp="1" noChangeArrowheads="1"/>
          </p:cNvSpPr>
          <p:nvPr>
            <p:ph type="body" sz="half" idx="1"/>
          </p:nvPr>
        </p:nvSpPr>
        <p:spPr>
          <a:xfrm>
            <a:off x="2133600" y="1600200"/>
            <a:ext cx="6858000" cy="4419600"/>
          </a:xfrm>
        </p:spPr>
        <p:txBody>
          <a:bodyPr/>
          <a:lstStyle/>
          <a:p>
            <a:pPr eaLnBrk="1" hangingPunct="1">
              <a:buClr>
                <a:srgbClr val="339933"/>
              </a:buClr>
              <a:buSzTx/>
              <a:buFontTx/>
              <a:buNone/>
            </a:pPr>
            <a:r>
              <a:rPr lang="en-US" altLang="en-US" smtClean="0"/>
              <a:t>According to the Br</a:t>
            </a:r>
            <a:r>
              <a:rPr lang="en-US" altLang="en-US" sz="1800" smtClean="0">
                <a:cs typeface="Times New Roman" pitchFamily="18" charset="0"/>
              </a:rPr>
              <a:t>Ø</a:t>
            </a:r>
            <a:r>
              <a:rPr lang="en-US" altLang="en-US" smtClean="0"/>
              <a:t>nsted-Lowry theory,</a:t>
            </a:r>
          </a:p>
          <a:p>
            <a:pPr eaLnBrk="1" hangingPunct="1">
              <a:buClr>
                <a:schemeClr val="bg2"/>
              </a:buClr>
              <a:buSzTx/>
              <a:buFontTx/>
              <a:buChar char="•"/>
            </a:pPr>
            <a:r>
              <a:rPr lang="en-US" altLang="en-US" smtClean="0"/>
              <a:t>acids donate a proton (H</a:t>
            </a:r>
            <a:r>
              <a:rPr lang="en-US" altLang="en-US" baseline="30000" smtClean="0"/>
              <a:t>+</a:t>
            </a:r>
            <a:r>
              <a:rPr lang="en-US" altLang="en-US" smtClean="0"/>
              <a:t>). </a:t>
            </a:r>
          </a:p>
          <a:p>
            <a:pPr eaLnBrk="1" hangingPunct="1">
              <a:buClr>
                <a:schemeClr val="bg2"/>
              </a:buClr>
              <a:buSzTx/>
              <a:buFontTx/>
              <a:buChar char="•"/>
            </a:pPr>
            <a:r>
              <a:rPr lang="en-US" altLang="en-US" smtClean="0"/>
              <a:t>bases accept a proton (H</a:t>
            </a:r>
            <a:r>
              <a:rPr lang="en-US" altLang="en-US" baseline="30000" smtClean="0"/>
              <a:t>+</a:t>
            </a:r>
            <a:r>
              <a:rPr lang="en-US" altLang="en-US" smtClean="0"/>
              <a:t>).</a:t>
            </a:r>
          </a:p>
        </p:txBody>
      </p:sp>
      <p:pic>
        <p:nvPicPr>
          <p:cNvPr id="87044" name="Picture 4"/>
          <p:cNvPicPr>
            <a:picLocks noGrp="1" noChangeAspect="1" noChangeArrowheads="1"/>
          </p:cNvPicPr>
          <p:nvPr>
            <p:ph sz="half" idx="2"/>
          </p:nvPr>
        </p:nvPicPr>
        <p:blipFill>
          <a:blip r:embed="rId2"/>
          <a:srcRect/>
          <a:stretch>
            <a:fillRect/>
          </a:stretch>
        </p:blipFill>
        <p:spPr>
          <a:xfrm>
            <a:off x="3124200" y="3033713"/>
            <a:ext cx="5486400" cy="3001962"/>
          </a:xfr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4"/>
          <p:cNvSpPr>
            <a:spLocks noGrp="1"/>
          </p:cNvSpPr>
          <p:nvPr>
            <p:ph type="title"/>
          </p:nvPr>
        </p:nvSpPr>
        <p:spPr/>
        <p:txBody>
          <a:bodyPr/>
          <a:lstStyle/>
          <a:p>
            <a:pPr eaLnBrk="1" hangingPunct="1"/>
            <a:r>
              <a:rPr lang="en-US" smtClean="0"/>
              <a:t>Determine the pH of each of the following solutions</a:t>
            </a:r>
          </a:p>
        </p:txBody>
      </p:sp>
      <p:sp>
        <p:nvSpPr>
          <p:cNvPr id="6" name="Content Placeholder 5"/>
          <p:cNvSpPr>
            <a:spLocks noGrp="1"/>
          </p:cNvSpPr>
          <p:nvPr>
            <p:ph idx="1"/>
          </p:nvPr>
        </p:nvSpPr>
        <p:spPr/>
        <p:txBody>
          <a:bodyPr/>
          <a:lstStyle/>
          <a:p>
            <a:pPr eaLnBrk="1" hangingPunct="1"/>
            <a:r>
              <a:rPr lang="en-US" smtClean="0"/>
              <a:t>A. 0.01 M HCl</a:t>
            </a:r>
          </a:p>
          <a:p>
            <a:pPr eaLnBrk="1" hangingPunct="1"/>
            <a:r>
              <a:rPr lang="en-US" smtClean="0"/>
              <a:t>Answer : 2</a:t>
            </a:r>
          </a:p>
          <a:p>
            <a:pPr eaLnBrk="1" hangingPunct="1"/>
            <a:endParaRPr lang="en-US" smtClean="0"/>
          </a:p>
          <a:p>
            <a:pPr eaLnBrk="1" hangingPunct="1"/>
            <a:r>
              <a:rPr lang="en-US" smtClean="0"/>
              <a:t>B.  .0001 M HCl</a:t>
            </a:r>
          </a:p>
          <a:p>
            <a:pPr eaLnBrk="1" hangingPunct="1"/>
            <a:r>
              <a:rPr lang="en-US" smtClean="0"/>
              <a:t>Answer: 4</a:t>
            </a:r>
          </a:p>
          <a:p>
            <a:pPr eaLnBrk="1" hangingPunct="1"/>
            <a:endParaRPr lang="en-US" smtClean="0"/>
          </a:p>
          <a:p>
            <a:pPr eaLnBrk="1" hangingPunct="1"/>
            <a:r>
              <a:rPr lang="en-US" smtClean="0"/>
              <a:t>C.   .00001 M NaOH</a:t>
            </a:r>
          </a:p>
          <a:p>
            <a:pPr eaLnBrk="1" hangingPunct="1"/>
            <a:r>
              <a:rPr lang="en-US" smtClean="0"/>
              <a:t>Answer: 9</a:t>
            </a:r>
          </a:p>
        </p:txBody>
      </p:sp>
      <p:sp>
        <p:nvSpPr>
          <p:cNvPr id="211971" name="Rectangle 6"/>
          <p:cNvSpPr>
            <a:spLocks noChangeArrowheads="1"/>
          </p:cNvSpPr>
          <p:nvPr/>
        </p:nvSpPr>
        <p:spPr bwMode="auto">
          <a:xfrm>
            <a:off x="3817938" y="39688"/>
            <a:ext cx="1139825" cy="368300"/>
          </a:xfrm>
          <a:prstGeom prst="rect">
            <a:avLst/>
          </a:prstGeom>
          <a:noFill/>
          <a:ln w="9525">
            <a:noFill/>
            <a:miter lim="800000"/>
            <a:headEnd/>
            <a:tailEnd/>
          </a:ln>
        </p:spPr>
        <p:txBody>
          <a:bodyPr wrap="none">
            <a:spAutoFit/>
          </a:bodyPr>
          <a:lstStyle/>
          <a:p>
            <a:r>
              <a:rPr lang="en-US">
                <a:latin typeface="Trebuchet MS" pitchFamily="34" charset="0"/>
              </a:rPr>
              <a:t>Answer: 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anim calcmode="lin" valueType="num">
                                      <p:cBhvr>
                                        <p:cTn id="2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1000"/>
                                        <p:tgtEl>
                                          <p:spTgt spid="6">
                                            <p:txEl>
                                              <p:pRg st="6" end="6"/>
                                            </p:txEl>
                                          </p:spTgt>
                                        </p:tgtEl>
                                      </p:cBhvr>
                                    </p:animEffect>
                                    <p:anim calcmode="lin" valueType="num">
                                      <p:cBhvr>
                                        <p:cTn id="3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fade">
                                      <p:cBhvr>
                                        <p:cTn id="41" dur="1000"/>
                                        <p:tgtEl>
                                          <p:spTgt spid="6">
                                            <p:txEl>
                                              <p:pRg st="7" end="7"/>
                                            </p:txEl>
                                          </p:spTgt>
                                        </p:tgtEl>
                                      </p:cBhvr>
                                    </p:animEffect>
                                    <p:anim calcmode="lin" valueType="num">
                                      <p:cBhvr>
                                        <p:cTn id="42"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4"/>
          <p:cNvSpPr>
            <a:spLocks noGrp="1"/>
          </p:cNvSpPr>
          <p:nvPr>
            <p:ph type="title"/>
          </p:nvPr>
        </p:nvSpPr>
        <p:spPr/>
        <p:txBody>
          <a:bodyPr/>
          <a:lstStyle/>
          <a:p>
            <a:pPr eaLnBrk="1" hangingPunct="1"/>
            <a:r>
              <a:rPr lang="en-US" smtClean="0"/>
              <a:t>Given the following [OH] concentration determine the pH</a:t>
            </a:r>
          </a:p>
        </p:txBody>
      </p:sp>
      <p:sp>
        <p:nvSpPr>
          <p:cNvPr id="6" name="Content Placeholder 5"/>
          <p:cNvSpPr>
            <a:spLocks noGrp="1"/>
          </p:cNvSpPr>
          <p:nvPr>
            <p:ph idx="1"/>
          </p:nvPr>
        </p:nvSpPr>
        <p:spPr/>
        <p:txBody>
          <a:bodyPr/>
          <a:lstStyle/>
          <a:p>
            <a:pPr eaLnBrk="1" hangingPunct="1"/>
            <a:r>
              <a:rPr lang="en-US" sz="3600" smtClean="0"/>
              <a:t>A.  1 x 10</a:t>
            </a:r>
            <a:r>
              <a:rPr lang="en-US" sz="3600" baseline="30000" smtClean="0"/>
              <a:t>-3</a:t>
            </a:r>
          </a:p>
          <a:p>
            <a:pPr eaLnBrk="1" hangingPunct="1"/>
            <a:r>
              <a:rPr lang="en-US" sz="3600" smtClean="0"/>
              <a:t> answer: 11</a:t>
            </a:r>
          </a:p>
          <a:p>
            <a:pPr eaLnBrk="1" hangingPunct="1"/>
            <a:endParaRPr lang="en-US" sz="3600" smtClean="0"/>
          </a:p>
          <a:p>
            <a:pPr eaLnBrk="1" hangingPunct="1"/>
            <a:r>
              <a:rPr lang="en-US" sz="3600" smtClean="0"/>
              <a:t>B  1 x 10</a:t>
            </a:r>
            <a:r>
              <a:rPr lang="en-US" sz="3600" baseline="30000" smtClean="0"/>
              <a:t>-5</a:t>
            </a:r>
          </a:p>
          <a:p>
            <a:pPr eaLnBrk="1" hangingPunct="1"/>
            <a:endParaRPr lang="en-US" sz="3600" baseline="30000" smtClean="0"/>
          </a:p>
          <a:p>
            <a:pPr eaLnBrk="1" hangingPunct="1"/>
            <a:r>
              <a:rPr lang="en-US" sz="3600" smtClean="0"/>
              <a:t>Answer:  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arn(inVertical)">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4"/>
          <p:cNvSpPr>
            <a:spLocks noGrp="1"/>
          </p:cNvSpPr>
          <p:nvPr>
            <p:ph type="title"/>
          </p:nvPr>
        </p:nvSpPr>
        <p:spPr/>
        <p:txBody>
          <a:bodyPr/>
          <a:lstStyle/>
          <a:p>
            <a:pPr eaLnBrk="1" hangingPunct="1"/>
            <a:r>
              <a:rPr lang="en-US" smtClean="0"/>
              <a:t>Determine the pH of each solution when given the following</a:t>
            </a:r>
          </a:p>
        </p:txBody>
      </p:sp>
      <p:sp>
        <p:nvSpPr>
          <p:cNvPr id="6" name="Content Placeholder 5"/>
          <p:cNvSpPr>
            <a:spLocks noGrp="1"/>
          </p:cNvSpPr>
          <p:nvPr>
            <p:ph sz="half" idx="1"/>
          </p:nvPr>
        </p:nvSpPr>
        <p:spPr>
          <a:xfrm>
            <a:off x="677863" y="2160588"/>
            <a:ext cx="4183062" cy="3881437"/>
          </a:xfrm>
        </p:spPr>
        <p:txBody>
          <a:bodyPr/>
          <a:lstStyle/>
          <a:p>
            <a:pPr eaLnBrk="1" hangingPunct="1"/>
            <a:r>
              <a:rPr lang="en-US" smtClean="0"/>
              <a:t>A.  2 x 10</a:t>
            </a:r>
            <a:r>
              <a:rPr lang="en-US" baseline="30000" smtClean="0"/>
              <a:t>-5</a:t>
            </a:r>
          </a:p>
          <a:p>
            <a:pPr eaLnBrk="1" hangingPunct="1"/>
            <a:endParaRPr lang="en-US" smtClean="0"/>
          </a:p>
          <a:p>
            <a:pPr eaLnBrk="1" hangingPunct="1"/>
            <a:r>
              <a:rPr lang="en-US" smtClean="0"/>
              <a:t>Answer 4.69</a:t>
            </a:r>
          </a:p>
          <a:p>
            <a:pPr eaLnBrk="1" hangingPunct="1"/>
            <a:endParaRPr lang="en-US" smtClean="0"/>
          </a:p>
          <a:p>
            <a:pPr eaLnBrk="1" hangingPunct="1"/>
            <a:r>
              <a:rPr lang="en-US" smtClean="0"/>
              <a:t>B. 3.8 x 10</a:t>
            </a:r>
            <a:r>
              <a:rPr lang="en-US" baseline="30000" smtClean="0"/>
              <a:t>-3</a:t>
            </a:r>
          </a:p>
          <a:p>
            <a:pPr eaLnBrk="1" hangingPunct="1"/>
            <a:r>
              <a:rPr lang="en-US" smtClean="0"/>
              <a:t>Answer: 2.42</a:t>
            </a:r>
          </a:p>
        </p:txBody>
      </p:sp>
      <p:sp>
        <p:nvSpPr>
          <p:cNvPr id="7" name="Content Placeholder 6"/>
          <p:cNvSpPr>
            <a:spLocks noGrp="1"/>
          </p:cNvSpPr>
          <p:nvPr>
            <p:ph sz="half" idx="2"/>
          </p:nvPr>
        </p:nvSpPr>
        <p:spPr>
          <a:xfrm>
            <a:off x="5089525" y="2160588"/>
            <a:ext cx="4184650" cy="3881437"/>
          </a:xfrm>
        </p:spPr>
        <p:txBody>
          <a:bodyPr/>
          <a:lstStyle/>
          <a:p>
            <a:pPr eaLnBrk="1" hangingPunct="1"/>
            <a:r>
              <a:rPr lang="en-US" smtClean="0"/>
              <a:t>You will need to use your calculator for these </a:t>
            </a:r>
          </a:p>
          <a:p>
            <a:pPr eaLnBrk="1" hangingPunct="1"/>
            <a:r>
              <a:rPr lang="en-US" altLang="en-US" smtClean="0">
                <a:solidFill>
                  <a:srgbClr val="000000"/>
                </a:solidFill>
              </a:rPr>
              <a:t>pH = </a:t>
            </a:r>
            <a:r>
              <a:rPr lang="en-US" altLang="en-US" sz="4000" smtClean="0">
                <a:solidFill>
                  <a:srgbClr val="000000"/>
                </a:solidFill>
              </a:rPr>
              <a:t>-</a:t>
            </a:r>
            <a:r>
              <a:rPr lang="en-US" altLang="en-US" smtClean="0">
                <a:solidFill>
                  <a:srgbClr val="000000"/>
                </a:solidFill>
              </a:rPr>
              <a:t>log [H</a:t>
            </a:r>
            <a:r>
              <a:rPr lang="en-US" altLang="en-US" baseline="30000" smtClean="0">
                <a:solidFill>
                  <a:srgbClr val="000000"/>
                </a:solidFill>
              </a:rPr>
              <a:t>+</a:t>
            </a:r>
            <a:r>
              <a:rPr lang="en-US" altLang="en-US" smtClean="0">
                <a:solidFill>
                  <a:srgbClr val="000000"/>
                </a:solidFill>
              </a:rPr>
              <a:t>]</a:t>
            </a:r>
          </a:p>
          <a:p>
            <a:pPr eaLnBrk="1" hangingPunct="1"/>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eaLnBrk="1" hangingPunct="1"/>
            <a:r>
              <a:rPr lang="en-US" smtClean="0"/>
              <a:t>Given the following pH values, determine the [H3O] </a:t>
            </a:r>
          </a:p>
        </p:txBody>
      </p:sp>
      <p:sp>
        <p:nvSpPr>
          <p:cNvPr id="215042" name="Content Placeholder 2"/>
          <p:cNvSpPr>
            <a:spLocks noGrp="1"/>
          </p:cNvSpPr>
          <p:nvPr>
            <p:ph idx="1"/>
          </p:nvPr>
        </p:nvSpPr>
        <p:spPr/>
        <p:txBody>
          <a:bodyPr/>
          <a:lstStyle/>
          <a:p>
            <a:pPr eaLnBrk="1" hangingPunct="1"/>
            <a:r>
              <a:rPr lang="en-US" smtClean="0"/>
              <a:t>A. 3</a:t>
            </a:r>
          </a:p>
          <a:p>
            <a:pPr eaLnBrk="1" hangingPunct="1"/>
            <a:r>
              <a:rPr lang="en-US" smtClean="0"/>
              <a:t>Answer:  1 x 10</a:t>
            </a:r>
            <a:r>
              <a:rPr lang="en-US" baseline="30000" smtClean="0"/>
              <a:t>-3</a:t>
            </a:r>
          </a:p>
          <a:p>
            <a:pPr eaLnBrk="1" hangingPunct="1"/>
            <a:endParaRPr lang="en-US" smtClean="0"/>
          </a:p>
          <a:p>
            <a:pPr eaLnBrk="1" hangingPunct="1"/>
            <a:endParaRPr lang="en-US" smtClean="0"/>
          </a:p>
          <a:p>
            <a:pPr eaLnBrk="1" hangingPunct="1"/>
            <a:r>
              <a:rPr lang="en-US" smtClean="0"/>
              <a:t>B  8</a:t>
            </a:r>
          </a:p>
          <a:p>
            <a:pPr eaLnBrk="1" hangingPunct="1"/>
            <a:r>
              <a:rPr lang="en-US" smtClean="0"/>
              <a:t>Answer:  1 x 10</a:t>
            </a:r>
            <a:r>
              <a:rPr lang="en-US" baseline="30000" smtClean="0"/>
              <a:t>-8</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pPr eaLnBrk="1" hangingPunct="1"/>
            <a:r>
              <a:rPr lang="en-US" smtClean="0"/>
              <a:t>Given the following pOH values, determine the [H3O] </a:t>
            </a:r>
          </a:p>
        </p:txBody>
      </p:sp>
      <p:sp>
        <p:nvSpPr>
          <p:cNvPr id="216066" name="Content Placeholder 2"/>
          <p:cNvSpPr>
            <a:spLocks noGrp="1"/>
          </p:cNvSpPr>
          <p:nvPr>
            <p:ph idx="1"/>
          </p:nvPr>
        </p:nvSpPr>
        <p:spPr/>
        <p:txBody>
          <a:bodyPr/>
          <a:lstStyle/>
          <a:p>
            <a:pPr eaLnBrk="1" hangingPunct="1"/>
            <a:r>
              <a:rPr lang="en-US" smtClean="0"/>
              <a:t>A. 3</a:t>
            </a:r>
          </a:p>
          <a:p>
            <a:pPr eaLnBrk="1" hangingPunct="1"/>
            <a:r>
              <a:rPr lang="en-US" smtClean="0"/>
              <a:t>Answer:  1 x 10</a:t>
            </a:r>
            <a:r>
              <a:rPr lang="en-US" baseline="30000" smtClean="0"/>
              <a:t>-11</a:t>
            </a:r>
          </a:p>
          <a:p>
            <a:pPr eaLnBrk="1" hangingPunct="1"/>
            <a:endParaRPr lang="en-US" smtClean="0"/>
          </a:p>
          <a:p>
            <a:pPr eaLnBrk="1" hangingPunct="1"/>
            <a:endParaRPr lang="en-US" smtClean="0"/>
          </a:p>
          <a:p>
            <a:pPr eaLnBrk="1" hangingPunct="1"/>
            <a:r>
              <a:rPr lang="en-US" smtClean="0"/>
              <a:t>B  8</a:t>
            </a:r>
          </a:p>
          <a:p>
            <a:pPr eaLnBrk="1" hangingPunct="1"/>
            <a:r>
              <a:rPr lang="en-US" smtClean="0"/>
              <a:t>Answer:  1 x 10</a:t>
            </a:r>
            <a:r>
              <a:rPr lang="en-US" baseline="30000" smtClean="0"/>
              <a:t>-6</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pPr eaLnBrk="1" hangingPunct="1"/>
            <a:r>
              <a:rPr lang="en-US" smtClean="0"/>
              <a:t>Determine the [H3O] for each of the solutions with the following pH solution</a:t>
            </a:r>
          </a:p>
        </p:txBody>
      </p:sp>
      <p:sp>
        <p:nvSpPr>
          <p:cNvPr id="4" name="Content Placeholder 3"/>
          <p:cNvSpPr>
            <a:spLocks noGrp="1"/>
          </p:cNvSpPr>
          <p:nvPr>
            <p:ph sz="half" idx="1"/>
          </p:nvPr>
        </p:nvSpPr>
        <p:spPr>
          <a:xfrm>
            <a:off x="677863" y="2160588"/>
            <a:ext cx="4183062" cy="3881437"/>
          </a:xfrm>
        </p:spPr>
        <p:txBody>
          <a:bodyPr/>
          <a:lstStyle/>
          <a:p>
            <a:pPr eaLnBrk="1" hangingPunct="1"/>
            <a:r>
              <a:rPr lang="en-US" smtClean="0"/>
              <a:t>A. 4.23</a:t>
            </a:r>
          </a:p>
          <a:p>
            <a:pPr eaLnBrk="1" hangingPunct="1"/>
            <a:endParaRPr lang="en-US" smtClean="0"/>
          </a:p>
          <a:p>
            <a:pPr eaLnBrk="1" hangingPunct="1"/>
            <a:r>
              <a:rPr lang="en-US" smtClean="0"/>
              <a:t>Answer: shift log -4.24</a:t>
            </a:r>
          </a:p>
          <a:p>
            <a:pPr eaLnBrk="1" hangingPunct="1"/>
            <a:r>
              <a:rPr lang="en-US" smtClean="0"/>
              <a:t>5.8 x 10</a:t>
            </a:r>
            <a:r>
              <a:rPr lang="en-US" baseline="30000" smtClean="0"/>
              <a:t>-5</a:t>
            </a:r>
          </a:p>
          <a:p>
            <a:pPr eaLnBrk="1" hangingPunct="1"/>
            <a:endParaRPr lang="en-US" smtClean="0"/>
          </a:p>
          <a:p>
            <a:pPr eaLnBrk="1" hangingPunct="1"/>
            <a:r>
              <a:rPr lang="en-US" smtClean="0"/>
              <a:t>B. 9.48</a:t>
            </a:r>
          </a:p>
          <a:p>
            <a:pPr eaLnBrk="1" hangingPunct="1"/>
            <a:endParaRPr lang="en-US" smtClean="0"/>
          </a:p>
          <a:p>
            <a:pPr eaLnBrk="1" hangingPunct="1"/>
            <a:r>
              <a:rPr lang="en-US" smtClean="0"/>
              <a:t>Answer: shift log -9.48</a:t>
            </a:r>
          </a:p>
          <a:p>
            <a:pPr eaLnBrk="1" hangingPunct="1"/>
            <a:r>
              <a:rPr lang="en-US" smtClean="0"/>
              <a:t>3.31 x 10</a:t>
            </a:r>
            <a:r>
              <a:rPr lang="en-US" baseline="30000" smtClean="0"/>
              <a:t>-10</a:t>
            </a:r>
          </a:p>
        </p:txBody>
      </p:sp>
      <p:sp>
        <p:nvSpPr>
          <p:cNvPr id="5" name="Content Placeholder 4"/>
          <p:cNvSpPr>
            <a:spLocks noGrp="1"/>
          </p:cNvSpPr>
          <p:nvPr>
            <p:ph sz="half" idx="2"/>
          </p:nvPr>
        </p:nvSpPr>
        <p:spPr>
          <a:xfrm>
            <a:off x="5089525" y="2160588"/>
            <a:ext cx="4184650" cy="3881437"/>
          </a:xfrm>
        </p:spPr>
        <p:txBody>
          <a:bodyPr/>
          <a:lstStyle/>
          <a:p>
            <a:pPr eaLnBrk="1" hangingPunct="1"/>
            <a:r>
              <a:rPr lang="en-US" smtClean="0"/>
              <a:t>You will need to use your calculator for these </a:t>
            </a:r>
          </a:p>
          <a:p>
            <a:pPr eaLnBrk="1" hangingPunct="1"/>
            <a:r>
              <a:rPr lang="en-US" altLang="en-US" smtClean="0">
                <a:solidFill>
                  <a:srgbClr val="000000"/>
                </a:solidFill>
              </a:rPr>
              <a:t>You will be using antilog</a:t>
            </a:r>
          </a:p>
          <a:p>
            <a:pPr eaLnBrk="1" hangingPunct="1"/>
            <a:endParaRPr lang="en-US" altLang="en-US" smtClean="0">
              <a:solidFill>
                <a:srgbClr val="000000"/>
              </a:solidFill>
            </a:endParaRPr>
          </a:p>
          <a:p>
            <a:pPr eaLnBrk="1" hangingPunct="1"/>
            <a:r>
              <a:rPr lang="en-US" altLang="en-US" b="1" smtClean="0">
                <a:solidFill>
                  <a:srgbClr val="000000"/>
                </a:solidFill>
              </a:rPr>
              <a:t>[ ] means concentration </a:t>
            </a:r>
          </a:p>
          <a:p>
            <a:pPr eaLnBrk="1" hangingPunct="1"/>
            <a:endParaRPr lang="en-US" smtClean="0"/>
          </a:p>
          <a:p>
            <a:pPr eaLnBrk="1" hangingPunct="1"/>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fade">
                                      <p:cBhvr>
                                        <p:cTn id="45" dur="1000"/>
                                        <p:tgtEl>
                                          <p:spTgt spid="4">
                                            <p:txEl>
                                              <p:pRg st="5" end="5"/>
                                            </p:txEl>
                                          </p:spTgt>
                                        </p:tgtEl>
                                      </p:cBhvr>
                                    </p:animEffect>
                                    <p:anim calcmode="lin" valueType="num">
                                      <p:cBhvr>
                                        <p:cTn id="4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1000"/>
                                        <p:tgtEl>
                                          <p:spTgt spid="4">
                                            <p:txEl>
                                              <p:pRg st="7" end="7"/>
                                            </p:txEl>
                                          </p:spTgt>
                                        </p:tgtEl>
                                      </p:cBhvr>
                                    </p:animEffect>
                                    <p:anim calcmode="lin" valueType="num">
                                      <p:cBhvr>
                                        <p:cTn id="5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fade">
                                      <p:cBhvr>
                                        <p:cTn id="59" dur="1000"/>
                                        <p:tgtEl>
                                          <p:spTgt spid="4">
                                            <p:txEl>
                                              <p:pRg st="8" end="8"/>
                                            </p:txEl>
                                          </p:spTgt>
                                        </p:tgtEl>
                                      </p:cBhvr>
                                    </p:animEffect>
                                    <p:anim calcmode="lin" valueType="num">
                                      <p:cBhvr>
                                        <p:cTn id="6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eaLnBrk="1" hangingPunct="1"/>
            <a:r>
              <a:rPr lang="en-US" altLang="en-US" smtClean="0"/>
              <a:t>pH &amp; indicators </a:t>
            </a:r>
            <a:br>
              <a:rPr lang="en-US" altLang="en-US" smtClean="0"/>
            </a:br>
            <a:r>
              <a:rPr lang="en-US" altLang="en-US" sz="3200" smtClean="0"/>
              <a:t>Table M</a:t>
            </a:r>
            <a:endParaRPr lang="en-US" altLang="en-US" sz="4000" smtClean="0"/>
          </a:p>
        </p:txBody>
      </p:sp>
      <p:sp>
        <p:nvSpPr>
          <p:cNvPr id="51203" name="Rectangle 3"/>
          <p:cNvSpPr>
            <a:spLocks noGrp="1" noChangeArrowheads="1"/>
          </p:cNvSpPr>
          <p:nvPr>
            <p:ph sz="half" idx="1"/>
          </p:nvPr>
        </p:nvSpPr>
        <p:spPr>
          <a:xfrm>
            <a:off x="2286000" y="2667000"/>
            <a:ext cx="3810000" cy="4191000"/>
          </a:xfrm>
        </p:spPr>
        <p:txBody>
          <a:bodyPr/>
          <a:lstStyle/>
          <a:p>
            <a:pPr eaLnBrk="1" hangingPunct="1">
              <a:lnSpc>
                <a:spcPct val="90000"/>
              </a:lnSpc>
            </a:pPr>
            <a:r>
              <a:rPr lang="en-US" altLang="en-US" b="1" smtClean="0"/>
              <a:t>methyl orange</a:t>
            </a:r>
            <a:endParaRPr lang="en-US" altLang="en-US" sz="2400" b="1" smtClean="0"/>
          </a:p>
          <a:p>
            <a:pPr lvl="1" eaLnBrk="1" hangingPunct="1">
              <a:lnSpc>
                <a:spcPct val="90000"/>
              </a:lnSpc>
            </a:pPr>
            <a:r>
              <a:rPr lang="en-US" altLang="en-US" b="1" smtClean="0"/>
              <a:t>3.2 - 4.4</a:t>
            </a:r>
          </a:p>
          <a:p>
            <a:pPr lvl="1" eaLnBrk="1" hangingPunct="1">
              <a:lnSpc>
                <a:spcPct val="90000"/>
              </a:lnSpc>
            </a:pPr>
            <a:r>
              <a:rPr lang="en-US" altLang="en-US" b="1" smtClean="0"/>
              <a:t>Red to Yellow</a:t>
            </a:r>
            <a:endParaRPr lang="en-US" altLang="en-US" sz="2000" b="1" smtClean="0"/>
          </a:p>
          <a:p>
            <a:pPr eaLnBrk="1" hangingPunct="1">
              <a:lnSpc>
                <a:spcPct val="90000"/>
              </a:lnSpc>
            </a:pPr>
            <a:r>
              <a:rPr lang="en-US" altLang="en-US" b="1" smtClean="0"/>
              <a:t>bromthymol blue</a:t>
            </a:r>
            <a:endParaRPr lang="en-US" altLang="en-US" sz="2400" b="1" smtClean="0"/>
          </a:p>
          <a:p>
            <a:pPr lvl="1" eaLnBrk="1" hangingPunct="1">
              <a:lnSpc>
                <a:spcPct val="90000"/>
              </a:lnSpc>
            </a:pPr>
            <a:r>
              <a:rPr lang="en-US" altLang="en-US" b="1" smtClean="0"/>
              <a:t>6.0 - 7.6</a:t>
            </a:r>
          </a:p>
          <a:p>
            <a:pPr lvl="1" eaLnBrk="1" hangingPunct="1">
              <a:lnSpc>
                <a:spcPct val="90000"/>
              </a:lnSpc>
            </a:pPr>
            <a:r>
              <a:rPr lang="en-US" altLang="en-US" b="1" smtClean="0"/>
              <a:t>Yellow to Blue</a:t>
            </a:r>
            <a:endParaRPr lang="en-US" altLang="en-US" sz="2000" b="1" smtClean="0"/>
          </a:p>
          <a:p>
            <a:pPr eaLnBrk="1" hangingPunct="1">
              <a:lnSpc>
                <a:spcPct val="90000"/>
              </a:lnSpc>
            </a:pPr>
            <a:r>
              <a:rPr lang="en-US" altLang="en-US" b="1" smtClean="0"/>
              <a:t>phenolphthalein</a:t>
            </a:r>
            <a:endParaRPr lang="en-US" altLang="en-US" sz="2400" b="1" smtClean="0"/>
          </a:p>
          <a:p>
            <a:pPr lvl="1" eaLnBrk="1" hangingPunct="1">
              <a:lnSpc>
                <a:spcPct val="90000"/>
              </a:lnSpc>
            </a:pPr>
            <a:r>
              <a:rPr lang="en-US" altLang="en-US" b="1" smtClean="0"/>
              <a:t>8.2 - 10</a:t>
            </a:r>
          </a:p>
          <a:p>
            <a:pPr lvl="1" eaLnBrk="1" hangingPunct="1">
              <a:lnSpc>
                <a:spcPct val="90000"/>
              </a:lnSpc>
            </a:pPr>
            <a:r>
              <a:rPr lang="en-US" altLang="en-US" b="1" smtClean="0"/>
              <a:t>Colorless to pink</a:t>
            </a:r>
            <a:endParaRPr lang="en-US" altLang="en-US" sz="2000" smtClean="0"/>
          </a:p>
        </p:txBody>
      </p:sp>
      <p:sp>
        <p:nvSpPr>
          <p:cNvPr id="51204" name="Rectangle 4"/>
          <p:cNvSpPr>
            <a:spLocks noGrp="1" noChangeArrowheads="1"/>
          </p:cNvSpPr>
          <p:nvPr>
            <p:ph sz="half" idx="2"/>
          </p:nvPr>
        </p:nvSpPr>
        <p:spPr>
          <a:xfrm>
            <a:off x="6096000" y="2590800"/>
            <a:ext cx="3810000" cy="4572000"/>
          </a:xfrm>
        </p:spPr>
        <p:txBody>
          <a:bodyPr/>
          <a:lstStyle/>
          <a:p>
            <a:pPr eaLnBrk="1" hangingPunct="1"/>
            <a:r>
              <a:rPr lang="en-US" altLang="en-US" b="1" smtClean="0"/>
              <a:t>litmus</a:t>
            </a:r>
            <a:endParaRPr lang="en-US" altLang="en-US" sz="2400" b="1" smtClean="0"/>
          </a:p>
          <a:p>
            <a:pPr lvl="1" eaLnBrk="1" hangingPunct="1"/>
            <a:r>
              <a:rPr lang="en-US" altLang="en-US" b="1" smtClean="0"/>
              <a:t>5.5 - 8.2</a:t>
            </a:r>
          </a:p>
          <a:p>
            <a:pPr lvl="1" eaLnBrk="1" hangingPunct="1"/>
            <a:r>
              <a:rPr lang="en-US" altLang="en-US" b="1" smtClean="0"/>
              <a:t>Red to blue</a:t>
            </a:r>
            <a:endParaRPr lang="en-US" altLang="en-US" sz="2000" b="1" smtClean="0"/>
          </a:p>
          <a:p>
            <a:pPr eaLnBrk="1" hangingPunct="1"/>
            <a:r>
              <a:rPr lang="en-US" altLang="en-US" b="1" smtClean="0"/>
              <a:t>bromcresol green</a:t>
            </a:r>
            <a:endParaRPr lang="en-US" altLang="en-US" sz="2400" b="1" smtClean="0"/>
          </a:p>
          <a:p>
            <a:pPr lvl="1" eaLnBrk="1" hangingPunct="1"/>
            <a:r>
              <a:rPr lang="en-US" altLang="en-US" b="1" smtClean="0"/>
              <a:t>3.8 - 5.4</a:t>
            </a:r>
          </a:p>
          <a:p>
            <a:pPr lvl="1" eaLnBrk="1" hangingPunct="1"/>
            <a:r>
              <a:rPr lang="en-US" altLang="en-US" b="1" smtClean="0"/>
              <a:t>Yellow to blue</a:t>
            </a:r>
            <a:endParaRPr lang="en-US" altLang="en-US" sz="2000" b="1" smtClean="0"/>
          </a:p>
          <a:p>
            <a:pPr eaLnBrk="1" hangingPunct="1"/>
            <a:r>
              <a:rPr lang="en-US" altLang="en-US" b="1" smtClean="0"/>
              <a:t>thymol blue</a:t>
            </a:r>
            <a:endParaRPr lang="en-US" altLang="en-US" sz="2400" b="1" smtClean="0"/>
          </a:p>
          <a:p>
            <a:pPr lvl="1" eaLnBrk="1" hangingPunct="1"/>
            <a:r>
              <a:rPr lang="en-US" altLang="en-US" b="1" smtClean="0"/>
              <a:t>8.0 - 9.6</a:t>
            </a:r>
          </a:p>
          <a:p>
            <a:pPr lvl="1" eaLnBrk="1" hangingPunct="1"/>
            <a:r>
              <a:rPr lang="en-US" altLang="en-US" b="1" smtClean="0"/>
              <a:t>Yellow to blue</a:t>
            </a:r>
            <a:endParaRPr lang="en-US" altLang="en-US" smtClean="0"/>
          </a:p>
        </p:txBody>
      </p:sp>
      <p:sp>
        <p:nvSpPr>
          <p:cNvPr id="218116" name="Text Box 5"/>
          <p:cNvSpPr txBox="1">
            <a:spLocks noChangeArrowheads="1"/>
          </p:cNvSpPr>
          <p:nvPr/>
        </p:nvSpPr>
        <p:spPr bwMode="auto">
          <a:xfrm>
            <a:off x="2971800" y="1905000"/>
            <a:ext cx="6165850" cy="523875"/>
          </a:xfrm>
          <a:prstGeom prst="rect">
            <a:avLst/>
          </a:prstGeom>
          <a:noFill/>
          <a:ln w="9525">
            <a:noFill/>
            <a:miter lim="800000"/>
            <a:headEnd/>
            <a:tailEnd/>
          </a:ln>
        </p:spPr>
        <p:txBody>
          <a:bodyPr wrap="none">
            <a:spAutoFit/>
          </a:bodyPr>
          <a:lstStyle/>
          <a:p>
            <a:pPr eaLnBrk="0" hangingPunct="0"/>
            <a:r>
              <a:rPr lang="en-US" altLang="en-US" sz="2800" b="1">
                <a:solidFill>
                  <a:srgbClr val="000000"/>
                </a:solidFill>
                <a:latin typeface="Times New Roman" pitchFamily="18" charset="0"/>
              </a:rPr>
              <a:t>Approximate range of pH color change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slide(fromBottom)">
                                      <p:cBhvr>
                                        <p:cTn id="7" dur="500"/>
                                        <p:tgtEl>
                                          <p:spTgt spid="5120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1203">
                                            <p:txEl>
                                              <p:pRg st="1" end="1"/>
                                            </p:txEl>
                                          </p:spTgt>
                                        </p:tgtEl>
                                        <p:attrNameLst>
                                          <p:attrName>style.visibility</p:attrName>
                                        </p:attrNameLst>
                                      </p:cBhvr>
                                      <p:to>
                                        <p:strVal val="visible"/>
                                      </p:to>
                                    </p:set>
                                    <p:animEffect transition="in" filter="slide(fromBottom)">
                                      <p:cBhvr>
                                        <p:cTn id="10" dur="500"/>
                                        <p:tgtEl>
                                          <p:spTgt spid="51203">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51203">
                                            <p:txEl>
                                              <p:pRg st="2" end="2"/>
                                            </p:txEl>
                                          </p:spTgt>
                                        </p:tgtEl>
                                        <p:attrNameLst>
                                          <p:attrName>style.visibility</p:attrName>
                                        </p:attrNameLst>
                                      </p:cBhvr>
                                      <p:to>
                                        <p:strVal val="visible"/>
                                      </p:to>
                                    </p:set>
                                    <p:animEffect transition="in" filter="slide(fromBottom)">
                                      <p:cBhvr>
                                        <p:cTn id="13" dur="500"/>
                                        <p:tgtEl>
                                          <p:spTgt spid="5120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1203">
                                            <p:txEl>
                                              <p:pRg st="3" end="3"/>
                                            </p:txEl>
                                          </p:spTgt>
                                        </p:tgtEl>
                                        <p:attrNameLst>
                                          <p:attrName>style.visibility</p:attrName>
                                        </p:attrNameLst>
                                      </p:cBhvr>
                                      <p:to>
                                        <p:strVal val="visible"/>
                                      </p:to>
                                    </p:set>
                                    <p:animEffect transition="in" filter="slide(fromBottom)">
                                      <p:cBhvr>
                                        <p:cTn id="18" dur="500"/>
                                        <p:tgtEl>
                                          <p:spTgt spid="5120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51203">
                                            <p:txEl>
                                              <p:pRg st="4" end="4"/>
                                            </p:txEl>
                                          </p:spTgt>
                                        </p:tgtEl>
                                        <p:attrNameLst>
                                          <p:attrName>style.visibility</p:attrName>
                                        </p:attrNameLst>
                                      </p:cBhvr>
                                      <p:to>
                                        <p:strVal val="visible"/>
                                      </p:to>
                                    </p:set>
                                    <p:animEffect transition="in" filter="slide(fromBottom)">
                                      <p:cBhvr>
                                        <p:cTn id="21" dur="500"/>
                                        <p:tgtEl>
                                          <p:spTgt spid="51203">
                                            <p:txEl>
                                              <p:pRg st="4" end="4"/>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51203">
                                            <p:txEl>
                                              <p:pRg st="5" end="5"/>
                                            </p:txEl>
                                          </p:spTgt>
                                        </p:tgtEl>
                                        <p:attrNameLst>
                                          <p:attrName>style.visibility</p:attrName>
                                        </p:attrNameLst>
                                      </p:cBhvr>
                                      <p:to>
                                        <p:strVal val="visible"/>
                                      </p:to>
                                    </p:set>
                                    <p:animEffect transition="in" filter="slide(fromBottom)">
                                      <p:cBhvr>
                                        <p:cTn id="24" dur="500"/>
                                        <p:tgtEl>
                                          <p:spTgt spid="5120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1203">
                                            <p:txEl>
                                              <p:pRg st="6" end="6"/>
                                            </p:txEl>
                                          </p:spTgt>
                                        </p:tgtEl>
                                        <p:attrNameLst>
                                          <p:attrName>style.visibility</p:attrName>
                                        </p:attrNameLst>
                                      </p:cBhvr>
                                      <p:to>
                                        <p:strVal val="visible"/>
                                      </p:to>
                                    </p:set>
                                    <p:animEffect transition="in" filter="slide(fromBottom)">
                                      <p:cBhvr>
                                        <p:cTn id="29" dur="500"/>
                                        <p:tgtEl>
                                          <p:spTgt spid="51203">
                                            <p:txEl>
                                              <p:pRg st="6" end="6"/>
                                            </p:txEl>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51203">
                                            <p:txEl>
                                              <p:pRg st="7" end="7"/>
                                            </p:txEl>
                                          </p:spTgt>
                                        </p:tgtEl>
                                        <p:attrNameLst>
                                          <p:attrName>style.visibility</p:attrName>
                                        </p:attrNameLst>
                                      </p:cBhvr>
                                      <p:to>
                                        <p:strVal val="visible"/>
                                      </p:to>
                                    </p:set>
                                    <p:animEffect transition="in" filter="slide(fromBottom)">
                                      <p:cBhvr>
                                        <p:cTn id="32" dur="500"/>
                                        <p:tgtEl>
                                          <p:spTgt spid="51203">
                                            <p:txEl>
                                              <p:pRg st="7" end="7"/>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51203">
                                            <p:txEl>
                                              <p:pRg st="8" end="8"/>
                                            </p:txEl>
                                          </p:spTgt>
                                        </p:tgtEl>
                                        <p:attrNameLst>
                                          <p:attrName>style.visibility</p:attrName>
                                        </p:attrNameLst>
                                      </p:cBhvr>
                                      <p:to>
                                        <p:strVal val="visible"/>
                                      </p:to>
                                    </p:set>
                                    <p:animEffect transition="in" filter="slide(fromBottom)">
                                      <p:cBhvr>
                                        <p:cTn id="35" dur="500"/>
                                        <p:tgtEl>
                                          <p:spTgt spid="51203">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4" presetClass="entr" presetSubtype="0" fill="hold" grpId="0" nodeType="clickEffect">
                                  <p:stCondLst>
                                    <p:cond delay="0"/>
                                  </p:stCondLst>
                                  <p:childTnLst>
                                    <p:set>
                                      <p:cBhvr>
                                        <p:cTn id="39" dur="1" fill="hold">
                                          <p:stCondLst>
                                            <p:cond delay="0"/>
                                          </p:stCondLst>
                                        </p:cTn>
                                        <p:tgtEl>
                                          <p:spTgt spid="51204">
                                            <p:txEl>
                                              <p:pRg st="0" end="0"/>
                                            </p:txEl>
                                          </p:spTgt>
                                        </p:tgtEl>
                                        <p:attrNameLst>
                                          <p:attrName>style.visibility</p:attrName>
                                        </p:attrNameLst>
                                      </p:cBhvr>
                                      <p:to>
                                        <p:strVal val="visible"/>
                                      </p:to>
                                    </p:set>
                                    <p:anim from="(-#ppt_w/2)" to="(#ppt_x)" calcmode="lin" valueType="num">
                                      <p:cBhvr>
                                        <p:cTn id="40" dur="600" fill="hold">
                                          <p:stCondLst>
                                            <p:cond delay="0"/>
                                          </p:stCondLst>
                                        </p:cTn>
                                        <p:tgtEl>
                                          <p:spTgt spid="51204">
                                            <p:txEl>
                                              <p:pRg st="0" end="0"/>
                                            </p:txEl>
                                          </p:spTgt>
                                        </p:tgtEl>
                                        <p:attrNameLst>
                                          <p:attrName>ppt_x</p:attrName>
                                        </p:attrNameLst>
                                      </p:cBhvr>
                                    </p:anim>
                                    <p:anim from="0" to="-1.0" calcmode="lin" valueType="num">
                                      <p:cBhvr>
                                        <p:cTn id="41" dur="200" decel="50000" autoRev="1" fill="hold">
                                          <p:stCondLst>
                                            <p:cond delay="600"/>
                                          </p:stCondLst>
                                        </p:cTn>
                                        <p:tgtEl>
                                          <p:spTgt spid="51204">
                                            <p:txEl>
                                              <p:pRg st="0" end="0"/>
                                            </p:txEl>
                                          </p:spTgt>
                                        </p:tgtEl>
                                        <p:attrNameLst>
                                          <p:attrName>xshear</p:attrName>
                                        </p:attrNameLst>
                                      </p:cBhvr>
                                    </p:anim>
                                    <p:animScale>
                                      <p:cBhvr>
                                        <p:cTn id="42" dur="200" decel="100000" autoRev="1" fill="hold">
                                          <p:stCondLst>
                                            <p:cond delay="600"/>
                                          </p:stCondLst>
                                        </p:cTn>
                                        <p:tgtEl>
                                          <p:spTgt spid="51204">
                                            <p:txEl>
                                              <p:pRg st="0" end="0"/>
                                            </p:txEl>
                                          </p:spTgt>
                                        </p:tgtEl>
                                      </p:cBhvr>
                                      <p:from x="100000" y="100000"/>
                                      <p:to x="80000" y="100000"/>
                                    </p:animScale>
                                    <p:anim by="(#ppt_h/3+#ppt_w*0.1)" calcmode="lin" valueType="num">
                                      <p:cBhvr additive="sum">
                                        <p:cTn id="43" dur="200" decel="100000" autoRev="1" fill="hold">
                                          <p:stCondLst>
                                            <p:cond delay="600"/>
                                          </p:stCondLst>
                                        </p:cTn>
                                        <p:tgtEl>
                                          <p:spTgt spid="51204">
                                            <p:txEl>
                                              <p:pRg st="0" end="0"/>
                                            </p:txEl>
                                          </p:spTgt>
                                        </p:tgtEl>
                                        <p:attrNameLst>
                                          <p:attrName>ppt_x</p:attrName>
                                        </p:attrNameLst>
                                      </p:cBhvr>
                                    </p:anim>
                                  </p:childTnLst>
                                </p:cTn>
                              </p:par>
                              <p:par>
                                <p:cTn id="44" presetID="34" presetClass="entr" presetSubtype="0" fill="hold" grpId="0" nodeType="withEffect">
                                  <p:stCondLst>
                                    <p:cond delay="0"/>
                                  </p:stCondLst>
                                  <p:childTnLst>
                                    <p:set>
                                      <p:cBhvr>
                                        <p:cTn id="45" dur="1" fill="hold">
                                          <p:stCondLst>
                                            <p:cond delay="0"/>
                                          </p:stCondLst>
                                        </p:cTn>
                                        <p:tgtEl>
                                          <p:spTgt spid="51204">
                                            <p:txEl>
                                              <p:pRg st="1" end="1"/>
                                            </p:txEl>
                                          </p:spTgt>
                                        </p:tgtEl>
                                        <p:attrNameLst>
                                          <p:attrName>style.visibility</p:attrName>
                                        </p:attrNameLst>
                                      </p:cBhvr>
                                      <p:to>
                                        <p:strVal val="visible"/>
                                      </p:to>
                                    </p:set>
                                    <p:anim from="(-#ppt_w/2)" to="(#ppt_x)" calcmode="lin" valueType="num">
                                      <p:cBhvr>
                                        <p:cTn id="46" dur="600" fill="hold">
                                          <p:stCondLst>
                                            <p:cond delay="0"/>
                                          </p:stCondLst>
                                        </p:cTn>
                                        <p:tgtEl>
                                          <p:spTgt spid="51204">
                                            <p:txEl>
                                              <p:pRg st="1" end="1"/>
                                            </p:txEl>
                                          </p:spTgt>
                                        </p:tgtEl>
                                        <p:attrNameLst>
                                          <p:attrName>ppt_x</p:attrName>
                                        </p:attrNameLst>
                                      </p:cBhvr>
                                    </p:anim>
                                    <p:anim from="0" to="-1.0" calcmode="lin" valueType="num">
                                      <p:cBhvr>
                                        <p:cTn id="47" dur="200" decel="50000" autoRev="1" fill="hold">
                                          <p:stCondLst>
                                            <p:cond delay="600"/>
                                          </p:stCondLst>
                                        </p:cTn>
                                        <p:tgtEl>
                                          <p:spTgt spid="51204">
                                            <p:txEl>
                                              <p:pRg st="1" end="1"/>
                                            </p:txEl>
                                          </p:spTgt>
                                        </p:tgtEl>
                                        <p:attrNameLst>
                                          <p:attrName>xshear</p:attrName>
                                        </p:attrNameLst>
                                      </p:cBhvr>
                                    </p:anim>
                                    <p:animScale>
                                      <p:cBhvr>
                                        <p:cTn id="48" dur="200" decel="100000" autoRev="1" fill="hold">
                                          <p:stCondLst>
                                            <p:cond delay="600"/>
                                          </p:stCondLst>
                                        </p:cTn>
                                        <p:tgtEl>
                                          <p:spTgt spid="51204">
                                            <p:txEl>
                                              <p:pRg st="1" end="1"/>
                                            </p:txEl>
                                          </p:spTgt>
                                        </p:tgtEl>
                                      </p:cBhvr>
                                      <p:from x="100000" y="100000"/>
                                      <p:to x="80000" y="100000"/>
                                    </p:animScale>
                                    <p:anim by="(#ppt_h/3+#ppt_w*0.1)" calcmode="lin" valueType="num">
                                      <p:cBhvr additive="sum">
                                        <p:cTn id="49" dur="200" decel="100000" autoRev="1" fill="hold">
                                          <p:stCondLst>
                                            <p:cond delay="600"/>
                                          </p:stCondLst>
                                        </p:cTn>
                                        <p:tgtEl>
                                          <p:spTgt spid="51204">
                                            <p:txEl>
                                              <p:pRg st="1" end="1"/>
                                            </p:txEl>
                                          </p:spTgt>
                                        </p:tgtEl>
                                        <p:attrNameLst>
                                          <p:attrName>ppt_x</p:attrName>
                                        </p:attrNameLst>
                                      </p:cBhvr>
                                    </p:anim>
                                  </p:childTnLst>
                                </p:cTn>
                              </p:par>
                              <p:par>
                                <p:cTn id="50" presetID="34" presetClass="entr" presetSubtype="0" fill="hold" grpId="0" nodeType="withEffect">
                                  <p:stCondLst>
                                    <p:cond delay="0"/>
                                  </p:stCondLst>
                                  <p:childTnLst>
                                    <p:set>
                                      <p:cBhvr>
                                        <p:cTn id="51" dur="1" fill="hold">
                                          <p:stCondLst>
                                            <p:cond delay="0"/>
                                          </p:stCondLst>
                                        </p:cTn>
                                        <p:tgtEl>
                                          <p:spTgt spid="51204">
                                            <p:txEl>
                                              <p:pRg st="2" end="2"/>
                                            </p:txEl>
                                          </p:spTgt>
                                        </p:tgtEl>
                                        <p:attrNameLst>
                                          <p:attrName>style.visibility</p:attrName>
                                        </p:attrNameLst>
                                      </p:cBhvr>
                                      <p:to>
                                        <p:strVal val="visible"/>
                                      </p:to>
                                    </p:set>
                                    <p:anim from="(-#ppt_w/2)" to="(#ppt_x)" calcmode="lin" valueType="num">
                                      <p:cBhvr>
                                        <p:cTn id="52" dur="600" fill="hold">
                                          <p:stCondLst>
                                            <p:cond delay="0"/>
                                          </p:stCondLst>
                                        </p:cTn>
                                        <p:tgtEl>
                                          <p:spTgt spid="51204">
                                            <p:txEl>
                                              <p:pRg st="2" end="2"/>
                                            </p:txEl>
                                          </p:spTgt>
                                        </p:tgtEl>
                                        <p:attrNameLst>
                                          <p:attrName>ppt_x</p:attrName>
                                        </p:attrNameLst>
                                      </p:cBhvr>
                                    </p:anim>
                                    <p:anim from="0" to="-1.0" calcmode="lin" valueType="num">
                                      <p:cBhvr>
                                        <p:cTn id="53" dur="200" decel="50000" autoRev="1" fill="hold">
                                          <p:stCondLst>
                                            <p:cond delay="600"/>
                                          </p:stCondLst>
                                        </p:cTn>
                                        <p:tgtEl>
                                          <p:spTgt spid="51204">
                                            <p:txEl>
                                              <p:pRg st="2" end="2"/>
                                            </p:txEl>
                                          </p:spTgt>
                                        </p:tgtEl>
                                        <p:attrNameLst>
                                          <p:attrName>xshear</p:attrName>
                                        </p:attrNameLst>
                                      </p:cBhvr>
                                    </p:anim>
                                    <p:animScale>
                                      <p:cBhvr>
                                        <p:cTn id="54" dur="200" decel="100000" autoRev="1" fill="hold">
                                          <p:stCondLst>
                                            <p:cond delay="600"/>
                                          </p:stCondLst>
                                        </p:cTn>
                                        <p:tgtEl>
                                          <p:spTgt spid="51204">
                                            <p:txEl>
                                              <p:pRg st="2" end="2"/>
                                            </p:txEl>
                                          </p:spTgt>
                                        </p:tgtEl>
                                      </p:cBhvr>
                                      <p:from x="100000" y="100000"/>
                                      <p:to x="80000" y="100000"/>
                                    </p:animScale>
                                    <p:anim by="(#ppt_h/3+#ppt_w*0.1)" calcmode="lin" valueType="num">
                                      <p:cBhvr additive="sum">
                                        <p:cTn id="55" dur="200" decel="100000" autoRev="1" fill="hold">
                                          <p:stCondLst>
                                            <p:cond delay="600"/>
                                          </p:stCondLst>
                                        </p:cTn>
                                        <p:tgtEl>
                                          <p:spTgt spid="51204">
                                            <p:txEl>
                                              <p:pRg st="2" end="2"/>
                                            </p:txEl>
                                          </p:spTgt>
                                        </p:tgtEl>
                                        <p:attrNameLst>
                                          <p:attrName>ppt_x</p:attrName>
                                        </p:attrNameLst>
                                      </p:cBhvr>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34" presetClass="entr" presetSubtype="0" fill="hold" grpId="0" nodeType="clickEffect">
                                  <p:stCondLst>
                                    <p:cond delay="0"/>
                                  </p:stCondLst>
                                  <p:childTnLst>
                                    <p:set>
                                      <p:cBhvr>
                                        <p:cTn id="59" dur="1" fill="hold">
                                          <p:stCondLst>
                                            <p:cond delay="0"/>
                                          </p:stCondLst>
                                        </p:cTn>
                                        <p:tgtEl>
                                          <p:spTgt spid="51204">
                                            <p:txEl>
                                              <p:pRg st="3" end="3"/>
                                            </p:txEl>
                                          </p:spTgt>
                                        </p:tgtEl>
                                        <p:attrNameLst>
                                          <p:attrName>style.visibility</p:attrName>
                                        </p:attrNameLst>
                                      </p:cBhvr>
                                      <p:to>
                                        <p:strVal val="visible"/>
                                      </p:to>
                                    </p:set>
                                    <p:anim from="(-#ppt_w/2)" to="(#ppt_x)" calcmode="lin" valueType="num">
                                      <p:cBhvr>
                                        <p:cTn id="60" dur="600" fill="hold">
                                          <p:stCondLst>
                                            <p:cond delay="0"/>
                                          </p:stCondLst>
                                        </p:cTn>
                                        <p:tgtEl>
                                          <p:spTgt spid="51204">
                                            <p:txEl>
                                              <p:pRg st="3" end="3"/>
                                            </p:txEl>
                                          </p:spTgt>
                                        </p:tgtEl>
                                        <p:attrNameLst>
                                          <p:attrName>ppt_x</p:attrName>
                                        </p:attrNameLst>
                                      </p:cBhvr>
                                    </p:anim>
                                    <p:anim from="0" to="-1.0" calcmode="lin" valueType="num">
                                      <p:cBhvr>
                                        <p:cTn id="61" dur="200" decel="50000" autoRev="1" fill="hold">
                                          <p:stCondLst>
                                            <p:cond delay="600"/>
                                          </p:stCondLst>
                                        </p:cTn>
                                        <p:tgtEl>
                                          <p:spTgt spid="51204">
                                            <p:txEl>
                                              <p:pRg st="3" end="3"/>
                                            </p:txEl>
                                          </p:spTgt>
                                        </p:tgtEl>
                                        <p:attrNameLst>
                                          <p:attrName>xshear</p:attrName>
                                        </p:attrNameLst>
                                      </p:cBhvr>
                                    </p:anim>
                                    <p:animScale>
                                      <p:cBhvr>
                                        <p:cTn id="62" dur="200" decel="100000" autoRev="1" fill="hold">
                                          <p:stCondLst>
                                            <p:cond delay="600"/>
                                          </p:stCondLst>
                                        </p:cTn>
                                        <p:tgtEl>
                                          <p:spTgt spid="51204">
                                            <p:txEl>
                                              <p:pRg st="3" end="3"/>
                                            </p:txEl>
                                          </p:spTgt>
                                        </p:tgtEl>
                                      </p:cBhvr>
                                      <p:from x="100000" y="100000"/>
                                      <p:to x="80000" y="100000"/>
                                    </p:animScale>
                                    <p:anim by="(#ppt_h/3+#ppt_w*0.1)" calcmode="lin" valueType="num">
                                      <p:cBhvr additive="sum">
                                        <p:cTn id="63" dur="200" decel="100000" autoRev="1" fill="hold">
                                          <p:stCondLst>
                                            <p:cond delay="600"/>
                                          </p:stCondLst>
                                        </p:cTn>
                                        <p:tgtEl>
                                          <p:spTgt spid="51204">
                                            <p:txEl>
                                              <p:pRg st="3" end="3"/>
                                            </p:txEl>
                                          </p:spTgt>
                                        </p:tgtEl>
                                        <p:attrNameLst>
                                          <p:attrName>ppt_x</p:attrName>
                                        </p:attrNameLst>
                                      </p:cBhvr>
                                    </p:anim>
                                  </p:childTnLst>
                                </p:cTn>
                              </p:par>
                              <p:par>
                                <p:cTn id="64" presetID="34" presetClass="entr" presetSubtype="0" fill="hold" grpId="0" nodeType="withEffect">
                                  <p:stCondLst>
                                    <p:cond delay="0"/>
                                  </p:stCondLst>
                                  <p:childTnLst>
                                    <p:set>
                                      <p:cBhvr>
                                        <p:cTn id="65" dur="1" fill="hold">
                                          <p:stCondLst>
                                            <p:cond delay="0"/>
                                          </p:stCondLst>
                                        </p:cTn>
                                        <p:tgtEl>
                                          <p:spTgt spid="51204">
                                            <p:txEl>
                                              <p:pRg st="4" end="4"/>
                                            </p:txEl>
                                          </p:spTgt>
                                        </p:tgtEl>
                                        <p:attrNameLst>
                                          <p:attrName>style.visibility</p:attrName>
                                        </p:attrNameLst>
                                      </p:cBhvr>
                                      <p:to>
                                        <p:strVal val="visible"/>
                                      </p:to>
                                    </p:set>
                                    <p:anim from="(-#ppt_w/2)" to="(#ppt_x)" calcmode="lin" valueType="num">
                                      <p:cBhvr>
                                        <p:cTn id="66" dur="600" fill="hold">
                                          <p:stCondLst>
                                            <p:cond delay="0"/>
                                          </p:stCondLst>
                                        </p:cTn>
                                        <p:tgtEl>
                                          <p:spTgt spid="51204">
                                            <p:txEl>
                                              <p:pRg st="4" end="4"/>
                                            </p:txEl>
                                          </p:spTgt>
                                        </p:tgtEl>
                                        <p:attrNameLst>
                                          <p:attrName>ppt_x</p:attrName>
                                        </p:attrNameLst>
                                      </p:cBhvr>
                                    </p:anim>
                                    <p:anim from="0" to="-1.0" calcmode="lin" valueType="num">
                                      <p:cBhvr>
                                        <p:cTn id="67" dur="200" decel="50000" autoRev="1" fill="hold">
                                          <p:stCondLst>
                                            <p:cond delay="600"/>
                                          </p:stCondLst>
                                        </p:cTn>
                                        <p:tgtEl>
                                          <p:spTgt spid="51204">
                                            <p:txEl>
                                              <p:pRg st="4" end="4"/>
                                            </p:txEl>
                                          </p:spTgt>
                                        </p:tgtEl>
                                        <p:attrNameLst>
                                          <p:attrName>xshear</p:attrName>
                                        </p:attrNameLst>
                                      </p:cBhvr>
                                    </p:anim>
                                    <p:animScale>
                                      <p:cBhvr>
                                        <p:cTn id="68" dur="200" decel="100000" autoRev="1" fill="hold">
                                          <p:stCondLst>
                                            <p:cond delay="600"/>
                                          </p:stCondLst>
                                        </p:cTn>
                                        <p:tgtEl>
                                          <p:spTgt spid="51204">
                                            <p:txEl>
                                              <p:pRg st="4" end="4"/>
                                            </p:txEl>
                                          </p:spTgt>
                                        </p:tgtEl>
                                      </p:cBhvr>
                                      <p:from x="100000" y="100000"/>
                                      <p:to x="80000" y="100000"/>
                                    </p:animScale>
                                    <p:anim by="(#ppt_h/3+#ppt_w*0.1)" calcmode="lin" valueType="num">
                                      <p:cBhvr additive="sum">
                                        <p:cTn id="69" dur="200" decel="100000" autoRev="1" fill="hold">
                                          <p:stCondLst>
                                            <p:cond delay="600"/>
                                          </p:stCondLst>
                                        </p:cTn>
                                        <p:tgtEl>
                                          <p:spTgt spid="51204">
                                            <p:txEl>
                                              <p:pRg st="4" end="4"/>
                                            </p:txEl>
                                          </p:spTgt>
                                        </p:tgtEl>
                                        <p:attrNameLst>
                                          <p:attrName>ppt_x</p:attrName>
                                        </p:attrNameLst>
                                      </p:cBhvr>
                                    </p:anim>
                                  </p:childTnLst>
                                </p:cTn>
                              </p:par>
                              <p:par>
                                <p:cTn id="70" presetID="34" presetClass="entr" presetSubtype="0" fill="hold" grpId="0" nodeType="withEffect">
                                  <p:stCondLst>
                                    <p:cond delay="0"/>
                                  </p:stCondLst>
                                  <p:childTnLst>
                                    <p:set>
                                      <p:cBhvr>
                                        <p:cTn id="71" dur="1" fill="hold">
                                          <p:stCondLst>
                                            <p:cond delay="0"/>
                                          </p:stCondLst>
                                        </p:cTn>
                                        <p:tgtEl>
                                          <p:spTgt spid="51204">
                                            <p:txEl>
                                              <p:pRg st="5" end="5"/>
                                            </p:txEl>
                                          </p:spTgt>
                                        </p:tgtEl>
                                        <p:attrNameLst>
                                          <p:attrName>style.visibility</p:attrName>
                                        </p:attrNameLst>
                                      </p:cBhvr>
                                      <p:to>
                                        <p:strVal val="visible"/>
                                      </p:to>
                                    </p:set>
                                    <p:anim from="(-#ppt_w/2)" to="(#ppt_x)" calcmode="lin" valueType="num">
                                      <p:cBhvr>
                                        <p:cTn id="72" dur="600" fill="hold">
                                          <p:stCondLst>
                                            <p:cond delay="0"/>
                                          </p:stCondLst>
                                        </p:cTn>
                                        <p:tgtEl>
                                          <p:spTgt spid="51204">
                                            <p:txEl>
                                              <p:pRg st="5" end="5"/>
                                            </p:txEl>
                                          </p:spTgt>
                                        </p:tgtEl>
                                        <p:attrNameLst>
                                          <p:attrName>ppt_x</p:attrName>
                                        </p:attrNameLst>
                                      </p:cBhvr>
                                    </p:anim>
                                    <p:anim from="0" to="-1.0" calcmode="lin" valueType="num">
                                      <p:cBhvr>
                                        <p:cTn id="73" dur="200" decel="50000" autoRev="1" fill="hold">
                                          <p:stCondLst>
                                            <p:cond delay="600"/>
                                          </p:stCondLst>
                                        </p:cTn>
                                        <p:tgtEl>
                                          <p:spTgt spid="51204">
                                            <p:txEl>
                                              <p:pRg st="5" end="5"/>
                                            </p:txEl>
                                          </p:spTgt>
                                        </p:tgtEl>
                                        <p:attrNameLst>
                                          <p:attrName>xshear</p:attrName>
                                        </p:attrNameLst>
                                      </p:cBhvr>
                                    </p:anim>
                                    <p:animScale>
                                      <p:cBhvr>
                                        <p:cTn id="74" dur="200" decel="100000" autoRev="1" fill="hold">
                                          <p:stCondLst>
                                            <p:cond delay="600"/>
                                          </p:stCondLst>
                                        </p:cTn>
                                        <p:tgtEl>
                                          <p:spTgt spid="51204">
                                            <p:txEl>
                                              <p:pRg st="5" end="5"/>
                                            </p:txEl>
                                          </p:spTgt>
                                        </p:tgtEl>
                                      </p:cBhvr>
                                      <p:from x="100000" y="100000"/>
                                      <p:to x="80000" y="100000"/>
                                    </p:animScale>
                                    <p:anim by="(#ppt_h/3+#ppt_w*0.1)" calcmode="lin" valueType="num">
                                      <p:cBhvr additive="sum">
                                        <p:cTn id="75" dur="200" decel="100000" autoRev="1" fill="hold">
                                          <p:stCondLst>
                                            <p:cond delay="600"/>
                                          </p:stCondLst>
                                        </p:cTn>
                                        <p:tgtEl>
                                          <p:spTgt spid="51204">
                                            <p:txEl>
                                              <p:pRg st="5" end="5"/>
                                            </p:txEl>
                                          </p:spTgt>
                                        </p:tgtEl>
                                        <p:attrNameLst>
                                          <p:attrName>ppt_x</p:attrName>
                                        </p:attrNameLst>
                                      </p:cBhvr>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34" presetClass="entr" presetSubtype="0" fill="hold" grpId="0" nodeType="clickEffect">
                                  <p:stCondLst>
                                    <p:cond delay="0"/>
                                  </p:stCondLst>
                                  <p:childTnLst>
                                    <p:set>
                                      <p:cBhvr>
                                        <p:cTn id="79" dur="1" fill="hold">
                                          <p:stCondLst>
                                            <p:cond delay="0"/>
                                          </p:stCondLst>
                                        </p:cTn>
                                        <p:tgtEl>
                                          <p:spTgt spid="51204">
                                            <p:txEl>
                                              <p:pRg st="6" end="6"/>
                                            </p:txEl>
                                          </p:spTgt>
                                        </p:tgtEl>
                                        <p:attrNameLst>
                                          <p:attrName>style.visibility</p:attrName>
                                        </p:attrNameLst>
                                      </p:cBhvr>
                                      <p:to>
                                        <p:strVal val="visible"/>
                                      </p:to>
                                    </p:set>
                                    <p:anim from="(-#ppt_w/2)" to="(#ppt_x)" calcmode="lin" valueType="num">
                                      <p:cBhvr>
                                        <p:cTn id="80" dur="600" fill="hold">
                                          <p:stCondLst>
                                            <p:cond delay="0"/>
                                          </p:stCondLst>
                                        </p:cTn>
                                        <p:tgtEl>
                                          <p:spTgt spid="51204">
                                            <p:txEl>
                                              <p:pRg st="6" end="6"/>
                                            </p:txEl>
                                          </p:spTgt>
                                        </p:tgtEl>
                                        <p:attrNameLst>
                                          <p:attrName>ppt_x</p:attrName>
                                        </p:attrNameLst>
                                      </p:cBhvr>
                                    </p:anim>
                                    <p:anim from="0" to="-1.0" calcmode="lin" valueType="num">
                                      <p:cBhvr>
                                        <p:cTn id="81" dur="200" decel="50000" autoRev="1" fill="hold">
                                          <p:stCondLst>
                                            <p:cond delay="600"/>
                                          </p:stCondLst>
                                        </p:cTn>
                                        <p:tgtEl>
                                          <p:spTgt spid="51204">
                                            <p:txEl>
                                              <p:pRg st="6" end="6"/>
                                            </p:txEl>
                                          </p:spTgt>
                                        </p:tgtEl>
                                        <p:attrNameLst>
                                          <p:attrName>xshear</p:attrName>
                                        </p:attrNameLst>
                                      </p:cBhvr>
                                    </p:anim>
                                    <p:animScale>
                                      <p:cBhvr>
                                        <p:cTn id="82" dur="200" decel="100000" autoRev="1" fill="hold">
                                          <p:stCondLst>
                                            <p:cond delay="600"/>
                                          </p:stCondLst>
                                        </p:cTn>
                                        <p:tgtEl>
                                          <p:spTgt spid="51204">
                                            <p:txEl>
                                              <p:pRg st="6" end="6"/>
                                            </p:txEl>
                                          </p:spTgt>
                                        </p:tgtEl>
                                      </p:cBhvr>
                                      <p:from x="100000" y="100000"/>
                                      <p:to x="80000" y="100000"/>
                                    </p:animScale>
                                    <p:anim by="(#ppt_h/3+#ppt_w*0.1)" calcmode="lin" valueType="num">
                                      <p:cBhvr additive="sum">
                                        <p:cTn id="83" dur="200" decel="100000" autoRev="1" fill="hold">
                                          <p:stCondLst>
                                            <p:cond delay="600"/>
                                          </p:stCondLst>
                                        </p:cTn>
                                        <p:tgtEl>
                                          <p:spTgt spid="51204">
                                            <p:txEl>
                                              <p:pRg st="6" end="6"/>
                                            </p:txEl>
                                          </p:spTgt>
                                        </p:tgtEl>
                                        <p:attrNameLst>
                                          <p:attrName>ppt_x</p:attrName>
                                        </p:attrNameLst>
                                      </p:cBhvr>
                                    </p:anim>
                                  </p:childTnLst>
                                </p:cTn>
                              </p:par>
                              <p:par>
                                <p:cTn id="84" presetID="34" presetClass="entr" presetSubtype="0" fill="hold" grpId="0" nodeType="withEffect">
                                  <p:stCondLst>
                                    <p:cond delay="0"/>
                                  </p:stCondLst>
                                  <p:childTnLst>
                                    <p:set>
                                      <p:cBhvr>
                                        <p:cTn id="85" dur="1" fill="hold">
                                          <p:stCondLst>
                                            <p:cond delay="0"/>
                                          </p:stCondLst>
                                        </p:cTn>
                                        <p:tgtEl>
                                          <p:spTgt spid="51204">
                                            <p:txEl>
                                              <p:pRg st="7" end="7"/>
                                            </p:txEl>
                                          </p:spTgt>
                                        </p:tgtEl>
                                        <p:attrNameLst>
                                          <p:attrName>style.visibility</p:attrName>
                                        </p:attrNameLst>
                                      </p:cBhvr>
                                      <p:to>
                                        <p:strVal val="visible"/>
                                      </p:to>
                                    </p:set>
                                    <p:anim from="(-#ppt_w/2)" to="(#ppt_x)" calcmode="lin" valueType="num">
                                      <p:cBhvr>
                                        <p:cTn id="86" dur="600" fill="hold">
                                          <p:stCondLst>
                                            <p:cond delay="0"/>
                                          </p:stCondLst>
                                        </p:cTn>
                                        <p:tgtEl>
                                          <p:spTgt spid="51204">
                                            <p:txEl>
                                              <p:pRg st="7" end="7"/>
                                            </p:txEl>
                                          </p:spTgt>
                                        </p:tgtEl>
                                        <p:attrNameLst>
                                          <p:attrName>ppt_x</p:attrName>
                                        </p:attrNameLst>
                                      </p:cBhvr>
                                    </p:anim>
                                    <p:anim from="0" to="-1.0" calcmode="lin" valueType="num">
                                      <p:cBhvr>
                                        <p:cTn id="87" dur="200" decel="50000" autoRev="1" fill="hold">
                                          <p:stCondLst>
                                            <p:cond delay="600"/>
                                          </p:stCondLst>
                                        </p:cTn>
                                        <p:tgtEl>
                                          <p:spTgt spid="51204">
                                            <p:txEl>
                                              <p:pRg st="7" end="7"/>
                                            </p:txEl>
                                          </p:spTgt>
                                        </p:tgtEl>
                                        <p:attrNameLst>
                                          <p:attrName>xshear</p:attrName>
                                        </p:attrNameLst>
                                      </p:cBhvr>
                                    </p:anim>
                                    <p:animScale>
                                      <p:cBhvr>
                                        <p:cTn id="88" dur="200" decel="100000" autoRev="1" fill="hold">
                                          <p:stCondLst>
                                            <p:cond delay="600"/>
                                          </p:stCondLst>
                                        </p:cTn>
                                        <p:tgtEl>
                                          <p:spTgt spid="51204">
                                            <p:txEl>
                                              <p:pRg st="7" end="7"/>
                                            </p:txEl>
                                          </p:spTgt>
                                        </p:tgtEl>
                                      </p:cBhvr>
                                      <p:from x="100000" y="100000"/>
                                      <p:to x="80000" y="100000"/>
                                    </p:animScale>
                                    <p:anim by="(#ppt_h/3+#ppt_w*0.1)" calcmode="lin" valueType="num">
                                      <p:cBhvr additive="sum">
                                        <p:cTn id="89" dur="200" decel="100000" autoRev="1" fill="hold">
                                          <p:stCondLst>
                                            <p:cond delay="600"/>
                                          </p:stCondLst>
                                        </p:cTn>
                                        <p:tgtEl>
                                          <p:spTgt spid="51204">
                                            <p:txEl>
                                              <p:pRg st="7" end="7"/>
                                            </p:txEl>
                                          </p:spTgt>
                                        </p:tgtEl>
                                        <p:attrNameLst>
                                          <p:attrName>ppt_x</p:attrName>
                                        </p:attrNameLst>
                                      </p:cBhvr>
                                    </p:anim>
                                  </p:childTnLst>
                                </p:cTn>
                              </p:par>
                              <p:par>
                                <p:cTn id="90" presetID="34" presetClass="entr" presetSubtype="0" fill="hold" grpId="0" nodeType="withEffect">
                                  <p:stCondLst>
                                    <p:cond delay="0"/>
                                  </p:stCondLst>
                                  <p:childTnLst>
                                    <p:set>
                                      <p:cBhvr>
                                        <p:cTn id="91" dur="1" fill="hold">
                                          <p:stCondLst>
                                            <p:cond delay="0"/>
                                          </p:stCondLst>
                                        </p:cTn>
                                        <p:tgtEl>
                                          <p:spTgt spid="51204">
                                            <p:txEl>
                                              <p:pRg st="8" end="8"/>
                                            </p:txEl>
                                          </p:spTgt>
                                        </p:tgtEl>
                                        <p:attrNameLst>
                                          <p:attrName>style.visibility</p:attrName>
                                        </p:attrNameLst>
                                      </p:cBhvr>
                                      <p:to>
                                        <p:strVal val="visible"/>
                                      </p:to>
                                    </p:set>
                                    <p:anim from="(-#ppt_w/2)" to="(#ppt_x)" calcmode="lin" valueType="num">
                                      <p:cBhvr>
                                        <p:cTn id="92" dur="600" fill="hold">
                                          <p:stCondLst>
                                            <p:cond delay="0"/>
                                          </p:stCondLst>
                                        </p:cTn>
                                        <p:tgtEl>
                                          <p:spTgt spid="51204">
                                            <p:txEl>
                                              <p:pRg st="8" end="8"/>
                                            </p:txEl>
                                          </p:spTgt>
                                        </p:tgtEl>
                                        <p:attrNameLst>
                                          <p:attrName>ppt_x</p:attrName>
                                        </p:attrNameLst>
                                      </p:cBhvr>
                                    </p:anim>
                                    <p:anim from="0" to="-1.0" calcmode="lin" valueType="num">
                                      <p:cBhvr>
                                        <p:cTn id="93" dur="200" decel="50000" autoRev="1" fill="hold">
                                          <p:stCondLst>
                                            <p:cond delay="600"/>
                                          </p:stCondLst>
                                        </p:cTn>
                                        <p:tgtEl>
                                          <p:spTgt spid="51204">
                                            <p:txEl>
                                              <p:pRg st="8" end="8"/>
                                            </p:txEl>
                                          </p:spTgt>
                                        </p:tgtEl>
                                        <p:attrNameLst>
                                          <p:attrName>xshear</p:attrName>
                                        </p:attrNameLst>
                                      </p:cBhvr>
                                    </p:anim>
                                    <p:animScale>
                                      <p:cBhvr>
                                        <p:cTn id="94" dur="200" decel="100000" autoRev="1" fill="hold">
                                          <p:stCondLst>
                                            <p:cond delay="600"/>
                                          </p:stCondLst>
                                        </p:cTn>
                                        <p:tgtEl>
                                          <p:spTgt spid="51204">
                                            <p:txEl>
                                              <p:pRg st="8" end="8"/>
                                            </p:txEl>
                                          </p:spTgt>
                                        </p:tgtEl>
                                      </p:cBhvr>
                                      <p:from x="100000" y="100000"/>
                                      <p:to x="80000" y="100000"/>
                                    </p:animScale>
                                    <p:anim by="(#ppt_h/3+#ppt_w*0.1)" calcmode="lin" valueType="num">
                                      <p:cBhvr additive="sum">
                                        <p:cTn id="95" dur="200" decel="100000" autoRev="1" fill="hold">
                                          <p:stCondLst>
                                            <p:cond delay="600"/>
                                          </p:stCondLst>
                                        </p:cTn>
                                        <p:tgtEl>
                                          <p:spTgt spid="51204">
                                            <p:txEl>
                                              <p:pRg st="8" end="8"/>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P spid="51204" grpId="0" build="p"/>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49" name="Title 1"/>
          <p:cNvSpPr>
            <a:spLocks noGrp="1"/>
          </p:cNvSpPr>
          <p:nvPr>
            <p:ph type="title" idx="4294967295"/>
          </p:nvPr>
        </p:nvSpPr>
        <p:spPr>
          <a:xfrm>
            <a:off x="0" y="0"/>
            <a:ext cx="8229600" cy="1143000"/>
          </a:xfrm>
        </p:spPr>
        <p:txBody>
          <a:bodyPr/>
          <a:lstStyle/>
          <a:p>
            <a:pPr eaLnBrk="1" hangingPunct="1"/>
            <a:r>
              <a:rPr lang="en-US" altLang="en-US" b="1" u="sng" smtClean="0"/>
              <a:t>Indicators</a:t>
            </a:r>
          </a:p>
        </p:txBody>
      </p:sp>
      <p:sp>
        <p:nvSpPr>
          <p:cNvPr id="220162" name="TextBox 2"/>
          <p:cNvSpPr txBox="1">
            <a:spLocks noChangeArrowheads="1"/>
          </p:cNvSpPr>
          <p:nvPr/>
        </p:nvSpPr>
        <p:spPr bwMode="auto">
          <a:xfrm>
            <a:off x="1752600" y="838200"/>
            <a:ext cx="8686800" cy="2032000"/>
          </a:xfrm>
          <a:prstGeom prst="rect">
            <a:avLst/>
          </a:prstGeom>
          <a:noFill/>
          <a:ln w="9525">
            <a:noFill/>
            <a:miter lim="800000"/>
            <a:headEnd/>
            <a:tailEnd/>
          </a:ln>
        </p:spPr>
        <p:txBody>
          <a:bodyPr>
            <a:spAutoFit/>
          </a:bodyPr>
          <a:lstStyle/>
          <a:p>
            <a:pPr>
              <a:lnSpc>
                <a:spcPct val="150000"/>
              </a:lnSpc>
            </a:pPr>
            <a:r>
              <a:rPr lang="en-US" altLang="en-US" sz="2800" u="sng">
                <a:solidFill>
                  <a:srgbClr val="000000"/>
                </a:solidFill>
                <a:latin typeface="Calibri" pitchFamily="34" charset="0"/>
              </a:rPr>
              <a:t>Indicators </a:t>
            </a:r>
            <a:r>
              <a:rPr lang="en-US" altLang="en-US" sz="2800">
                <a:solidFill>
                  <a:srgbClr val="000000"/>
                </a:solidFill>
                <a:latin typeface="Calibri" pitchFamily="34" charset="0"/>
              </a:rPr>
              <a:t>are weak organic (carbon containing) acids of various colors depending on the formula of the acid.  </a:t>
            </a:r>
          </a:p>
          <a:p>
            <a:pPr>
              <a:lnSpc>
                <a:spcPct val="150000"/>
              </a:lnSpc>
            </a:pPr>
            <a:endParaRPr lang="en-US" altLang="en-US" sz="2800" u="sng">
              <a:solidFill>
                <a:srgbClr val="000000"/>
              </a:solidFill>
              <a:latin typeface="Calibri" pitchFamily="34" charset="0"/>
            </a:endParaRPr>
          </a:p>
        </p:txBody>
      </p:sp>
      <p:sp>
        <p:nvSpPr>
          <p:cNvPr id="220163" name="TextBox 3"/>
          <p:cNvSpPr txBox="1">
            <a:spLocks noChangeArrowheads="1"/>
          </p:cNvSpPr>
          <p:nvPr/>
        </p:nvSpPr>
        <p:spPr bwMode="auto">
          <a:xfrm>
            <a:off x="2057400" y="2971800"/>
            <a:ext cx="7391400" cy="738188"/>
          </a:xfrm>
          <a:prstGeom prst="rect">
            <a:avLst/>
          </a:prstGeom>
          <a:noFill/>
          <a:ln w="9525">
            <a:noFill/>
            <a:miter lim="800000"/>
            <a:headEnd/>
            <a:tailEnd/>
          </a:ln>
        </p:spPr>
        <p:txBody>
          <a:bodyPr>
            <a:spAutoFit/>
          </a:bodyPr>
          <a:lstStyle/>
          <a:p>
            <a:pPr algn="ctr">
              <a:lnSpc>
                <a:spcPct val="150000"/>
              </a:lnSpc>
            </a:pPr>
            <a:r>
              <a:rPr lang="en-US" altLang="en-US" sz="2800">
                <a:solidFill>
                  <a:srgbClr val="000000"/>
                </a:solidFill>
                <a:latin typeface="Calibri" pitchFamily="34" charset="0"/>
              </a:rPr>
              <a:t>HA   </a:t>
            </a:r>
            <a:r>
              <a:rPr lang="en-US" altLang="en-US" sz="2800">
                <a:solidFill>
                  <a:srgbClr val="000000"/>
                </a:solidFill>
                <a:latin typeface="Calibri" pitchFamily="34" charset="0"/>
                <a:sym typeface="Wingdings 3" pitchFamily="18" charset="2"/>
              </a:rPr>
              <a:t>  H</a:t>
            </a:r>
            <a:r>
              <a:rPr lang="en-US" altLang="en-US" sz="2800" baseline="30000">
                <a:solidFill>
                  <a:srgbClr val="000000"/>
                </a:solidFill>
                <a:latin typeface="Calibri" pitchFamily="34" charset="0"/>
                <a:sym typeface="Wingdings 3" pitchFamily="18" charset="2"/>
              </a:rPr>
              <a:t>+</a:t>
            </a:r>
            <a:r>
              <a:rPr lang="en-US" altLang="en-US" sz="2800">
                <a:solidFill>
                  <a:srgbClr val="000000"/>
                </a:solidFill>
                <a:latin typeface="Calibri" pitchFamily="34" charset="0"/>
                <a:sym typeface="Wingdings 3" pitchFamily="18" charset="2"/>
              </a:rPr>
              <a:t>  +  A</a:t>
            </a:r>
            <a:r>
              <a:rPr lang="en-US" altLang="en-US" sz="2800" baseline="30000">
                <a:solidFill>
                  <a:srgbClr val="000000"/>
                </a:solidFill>
                <a:latin typeface="Calibri" pitchFamily="34" charset="0"/>
                <a:sym typeface="Wingdings 3" pitchFamily="18" charset="2"/>
              </a:rPr>
              <a:t>-</a:t>
            </a:r>
            <a:r>
              <a:rPr lang="en-US" altLang="en-US" sz="2800">
                <a:solidFill>
                  <a:srgbClr val="000000"/>
                </a:solidFill>
                <a:latin typeface="Calibri" pitchFamily="34" charset="0"/>
              </a:rPr>
              <a:t>   </a:t>
            </a:r>
          </a:p>
        </p:txBody>
      </p:sp>
      <p:sp>
        <p:nvSpPr>
          <p:cNvPr id="220164" name="TextBox 4"/>
          <p:cNvSpPr txBox="1">
            <a:spLocks noChangeArrowheads="1"/>
          </p:cNvSpPr>
          <p:nvPr/>
        </p:nvSpPr>
        <p:spPr bwMode="auto">
          <a:xfrm>
            <a:off x="4267200" y="3429000"/>
            <a:ext cx="1143000" cy="508000"/>
          </a:xfrm>
          <a:prstGeom prst="rect">
            <a:avLst/>
          </a:prstGeom>
          <a:noFill/>
          <a:ln w="9525">
            <a:noFill/>
            <a:miter lim="800000"/>
            <a:headEnd/>
            <a:tailEnd/>
          </a:ln>
        </p:spPr>
        <p:txBody>
          <a:bodyPr>
            <a:spAutoFit/>
          </a:bodyPr>
          <a:lstStyle/>
          <a:p>
            <a:pPr>
              <a:lnSpc>
                <a:spcPct val="150000"/>
              </a:lnSpc>
            </a:pPr>
            <a:r>
              <a:rPr lang="en-US" altLang="en-US">
                <a:solidFill>
                  <a:srgbClr val="000000"/>
                </a:solidFill>
                <a:latin typeface="Calibri" pitchFamily="34" charset="0"/>
              </a:rPr>
              <a:t>colorless</a:t>
            </a:r>
          </a:p>
        </p:txBody>
      </p:sp>
      <p:sp>
        <p:nvSpPr>
          <p:cNvPr id="220165" name="TextBox 5"/>
          <p:cNvSpPr txBox="1">
            <a:spLocks noChangeArrowheads="1"/>
          </p:cNvSpPr>
          <p:nvPr/>
        </p:nvSpPr>
        <p:spPr bwMode="auto">
          <a:xfrm>
            <a:off x="6400800" y="3505200"/>
            <a:ext cx="1447800" cy="508000"/>
          </a:xfrm>
          <a:prstGeom prst="rect">
            <a:avLst/>
          </a:prstGeom>
          <a:noFill/>
          <a:ln w="9525">
            <a:noFill/>
            <a:miter lim="800000"/>
            <a:headEnd/>
            <a:tailEnd/>
          </a:ln>
        </p:spPr>
        <p:txBody>
          <a:bodyPr>
            <a:spAutoFit/>
          </a:bodyPr>
          <a:lstStyle/>
          <a:p>
            <a:pPr>
              <a:lnSpc>
                <a:spcPct val="150000"/>
              </a:lnSpc>
            </a:pPr>
            <a:r>
              <a:rPr lang="en-US" altLang="en-US">
                <a:solidFill>
                  <a:srgbClr val="000000"/>
                </a:solidFill>
                <a:latin typeface="Calibri" pitchFamily="34" charset="0"/>
              </a:rPr>
              <a:t>pink</a:t>
            </a:r>
          </a:p>
        </p:txBody>
      </p:sp>
      <p:sp>
        <p:nvSpPr>
          <p:cNvPr id="220166" name="TextBox 7"/>
          <p:cNvSpPr txBox="1">
            <a:spLocks noChangeArrowheads="1"/>
          </p:cNvSpPr>
          <p:nvPr/>
        </p:nvSpPr>
        <p:spPr bwMode="auto">
          <a:xfrm>
            <a:off x="8763000" y="3276600"/>
            <a:ext cx="2057400" cy="1384300"/>
          </a:xfrm>
          <a:prstGeom prst="rect">
            <a:avLst/>
          </a:prstGeom>
          <a:noFill/>
          <a:ln w="9525">
            <a:noFill/>
            <a:miter lim="800000"/>
            <a:headEnd/>
            <a:tailEnd/>
          </a:ln>
        </p:spPr>
        <p:txBody>
          <a:bodyPr>
            <a:spAutoFit/>
          </a:bodyPr>
          <a:lstStyle/>
          <a:p>
            <a:pPr>
              <a:lnSpc>
                <a:spcPct val="150000"/>
              </a:lnSpc>
            </a:pPr>
            <a:r>
              <a:rPr lang="en-US" altLang="en-US" sz="2800" b="1">
                <a:solidFill>
                  <a:srgbClr val="FF0000"/>
                </a:solidFill>
                <a:latin typeface="Calibri" pitchFamily="34" charset="0"/>
              </a:rPr>
              <a:t> </a:t>
            </a:r>
          </a:p>
          <a:p>
            <a:pPr>
              <a:lnSpc>
                <a:spcPct val="150000"/>
              </a:lnSpc>
            </a:pPr>
            <a:endParaRPr lang="en-US" altLang="en-US" sz="2800" b="1">
              <a:solidFill>
                <a:srgbClr val="FF0000"/>
              </a:solidFill>
              <a:latin typeface="Calibri" pitchFamily="34" charset="0"/>
            </a:endParaRPr>
          </a:p>
        </p:txBody>
      </p:sp>
      <p:sp>
        <p:nvSpPr>
          <p:cNvPr id="220167" name="TextBox 8"/>
          <p:cNvSpPr txBox="1">
            <a:spLocks noChangeArrowheads="1"/>
          </p:cNvSpPr>
          <p:nvPr/>
        </p:nvSpPr>
        <p:spPr bwMode="auto">
          <a:xfrm>
            <a:off x="9220200" y="2971800"/>
            <a:ext cx="2362200" cy="738188"/>
          </a:xfrm>
          <a:prstGeom prst="rect">
            <a:avLst/>
          </a:prstGeom>
          <a:noFill/>
          <a:ln w="9525">
            <a:noFill/>
            <a:miter lim="800000"/>
            <a:headEnd/>
            <a:tailEnd/>
          </a:ln>
        </p:spPr>
        <p:txBody>
          <a:bodyPr>
            <a:spAutoFit/>
          </a:bodyPr>
          <a:lstStyle/>
          <a:p>
            <a:pPr>
              <a:lnSpc>
                <a:spcPct val="150000"/>
              </a:lnSpc>
            </a:pPr>
            <a:r>
              <a:rPr lang="en-US" altLang="en-US" sz="2800" b="1">
                <a:solidFill>
                  <a:srgbClr val="FF0000"/>
                </a:solidFill>
                <a:latin typeface="Calibri" pitchFamily="34" charset="0"/>
              </a:rPr>
              <a:t> </a:t>
            </a:r>
          </a:p>
        </p:txBody>
      </p:sp>
      <p:sp>
        <p:nvSpPr>
          <p:cNvPr id="220168" name="Text Box 11"/>
          <p:cNvSpPr txBox="1">
            <a:spLocks noChangeArrowheads="1"/>
          </p:cNvSpPr>
          <p:nvPr/>
        </p:nvSpPr>
        <p:spPr bwMode="auto">
          <a:xfrm>
            <a:off x="8535988" y="2873375"/>
            <a:ext cx="1654175" cy="554038"/>
          </a:xfrm>
          <a:prstGeom prst="rect">
            <a:avLst/>
          </a:prstGeom>
          <a:noFill/>
          <a:ln w="9525">
            <a:noFill/>
            <a:miter lim="800000"/>
            <a:headEnd/>
            <a:tailEnd/>
          </a:ln>
        </p:spPr>
        <p:txBody>
          <a:bodyPr>
            <a:spAutoFit/>
          </a:bodyPr>
          <a:lstStyle/>
          <a:p>
            <a:pPr>
              <a:lnSpc>
                <a:spcPct val="150000"/>
              </a:lnSpc>
              <a:spcBef>
                <a:spcPct val="50000"/>
              </a:spcBef>
            </a:pPr>
            <a:r>
              <a:rPr lang="en-US" altLang="en-US" sz="2000" b="1">
                <a:solidFill>
                  <a:srgbClr val="FF0000"/>
                </a:solidFill>
                <a:latin typeface="Calibri" pitchFamily="34" charset="0"/>
              </a:rPr>
              <a:t> </a:t>
            </a:r>
          </a:p>
        </p:txBody>
      </p:sp>
      <p:pic>
        <p:nvPicPr>
          <p:cNvPr id="220169" name="Picture 1"/>
          <p:cNvPicPr>
            <a:picLocks noChangeAspect="1"/>
          </p:cNvPicPr>
          <p:nvPr/>
        </p:nvPicPr>
        <p:blipFill>
          <a:blip r:embed="rId2"/>
          <a:srcRect/>
          <a:stretch>
            <a:fillRect/>
          </a:stretch>
        </p:blipFill>
        <p:spPr bwMode="auto">
          <a:xfrm>
            <a:off x="0" y="4562475"/>
            <a:ext cx="4733925" cy="2352675"/>
          </a:xfrm>
          <a:prstGeom prst="rect">
            <a:avLst/>
          </a:prstGeom>
          <a:noFill/>
          <a:ln w="9525">
            <a:noFill/>
            <a:miter lim="800000"/>
            <a:headEnd/>
            <a:tailEnd/>
          </a:ln>
        </p:spPr>
      </p:pic>
      <p:pic>
        <p:nvPicPr>
          <p:cNvPr id="220170" name="Picture 2"/>
          <p:cNvPicPr>
            <a:picLocks noChangeAspect="1"/>
          </p:cNvPicPr>
          <p:nvPr/>
        </p:nvPicPr>
        <p:blipFill>
          <a:blip r:embed="rId3"/>
          <a:srcRect/>
          <a:stretch>
            <a:fillRect/>
          </a:stretch>
        </p:blipFill>
        <p:spPr bwMode="auto">
          <a:xfrm>
            <a:off x="8416925" y="2189163"/>
            <a:ext cx="4044950" cy="3140075"/>
          </a:xfrm>
          <a:prstGeom prst="rect">
            <a:avLst/>
          </a:prstGeom>
          <a:noFill/>
          <a:ln w="9525">
            <a:noFill/>
            <a:miter lim="800000"/>
            <a:headEnd/>
            <a:tailEnd/>
          </a:ln>
        </p:spPr>
      </p:pic>
      <p:pic>
        <p:nvPicPr>
          <p:cNvPr id="220171" name="Picture 3"/>
          <p:cNvPicPr>
            <a:picLocks noChangeAspect="1"/>
          </p:cNvPicPr>
          <p:nvPr/>
        </p:nvPicPr>
        <p:blipFill>
          <a:blip r:embed="rId4"/>
          <a:srcRect/>
          <a:stretch>
            <a:fillRect/>
          </a:stretch>
        </p:blipFill>
        <p:spPr bwMode="auto">
          <a:xfrm>
            <a:off x="4799013" y="4243388"/>
            <a:ext cx="3884612" cy="2590800"/>
          </a:xfrm>
          <a:prstGeom prst="rect">
            <a:avLst/>
          </a:prstGeom>
          <a:noFill/>
          <a:ln w="9525">
            <a:noFill/>
            <a:miter lim="800000"/>
            <a:headEnd/>
            <a:tailEnd/>
          </a:ln>
        </p:spPr>
      </p:pic>
      <p:pic>
        <p:nvPicPr>
          <p:cNvPr id="220172" name="Picture 4"/>
          <p:cNvPicPr>
            <a:picLocks noChangeAspect="1"/>
          </p:cNvPicPr>
          <p:nvPr/>
        </p:nvPicPr>
        <p:blipFill>
          <a:blip r:embed="rId5"/>
          <a:srcRect/>
          <a:stretch>
            <a:fillRect/>
          </a:stretch>
        </p:blipFill>
        <p:spPr bwMode="auto">
          <a:xfrm>
            <a:off x="463550" y="2949575"/>
            <a:ext cx="2024063" cy="1516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6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49"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sudh.edu/oliver/chemdata/indicat2.jpg"/>
          <p:cNvPicPr>
            <a:picLocks noChangeAspect="1" noChangeArrowheads="1"/>
          </p:cNvPicPr>
          <p:nvPr/>
        </p:nvPicPr>
        <p:blipFill>
          <a:blip r:embed="rId2"/>
          <a:srcRect/>
          <a:stretch>
            <a:fillRect/>
          </a:stretch>
        </p:blipFill>
        <p:spPr bwMode="auto">
          <a:xfrm>
            <a:off x="722313" y="603250"/>
            <a:ext cx="10747375" cy="6578600"/>
          </a:xfrm>
          <a:prstGeom prst="rect">
            <a:avLst/>
          </a:prstGeom>
          <a:noFill/>
          <a:ln w="76200">
            <a:solidFill>
              <a:srgbClr val="00B050"/>
            </a:solidFill>
          </a:ln>
          <a:effectLst>
            <a:outerShdw blurRad="50800" dist="38100" dir="2700000" algn="tl" rotWithShape="0">
              <a:prstClr val="black">
                <a:alpha val="40000"/>
              </a:prstClr>
            </a:outerShdw>
          </a:effectLst>
        </p:spPr>
      </p:pic>
      <p:sp>
        <p:nvSpPr>
          <p:cNvPr id="221186" name="TextBox 4"/>
          <p:cNvSpPr txBox="1">
            <a:spLocks noChangeArrowheads="1"/>
          </p:cNvSpPr>
          <p:nvPr/>
        </p:nvSpPr>
        <p:spPr bwMode="auto">
          <a:xfrm>
            <a:off x="1524000" y="-138113"/>
            <a:ext cx="9144000" cy="915988"/>
          </a:xfrm>
          <a:prstGeom prst="rect">
            <a:avLst/>
          </a:prstGeom>
          <a:noFill/>
          <a:ln w="9525">
            <a:noFill/>
            <a:miter lim="800000"/>
            <a:headEnd/>
            <a:tailEnd/>
          </a:ln>
        </p:spPr>
        <p:txBody>
          <a:bodyPr>
            <a:spAutoFit/>
          </a:bodyPr>
          <a:lstStyle/>
          <a:p>
            <a:pPr algn="ctr">
              <a:lnSpc>
                <a:spcPct val="150000"/>
              </a:lnSpc>
              <a:tabLst>
                <a:tab pos="3541713" algn="l"/>
                <a:tab pos="5138738" algn="l"/>
              </a:tabLst>
            </a:pPr>
            <a:r>
              <a:rPr lang="en-US" altLang="en-US" sz="3600" b="1" u="sng">
                <a:solidFill>
                  <a:srgbClr val="000000"/>
                </a:solidFill>
                <a:latin typeface="Calibri" pitchFamily="34" charset="0"/>
              </a:rPr>
              <a:t>Color versus pH of Many Different indicators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p:txBody>
          <a:bodyPr/>
          <a:lstStyle/>
          <a:p>
            <a:pPr eaLnBrk="1" hangingPunct="1"/>
            <a:r>
              <a:rPr lang="en-US" altLang="en-US" b="1" u="sng" smtClean="0"/>
              <a:t> Indicators are general divide into 3 types</a:t>
            </a:r>
          </a:p>
        </p:txBody>
      </p:sp>
      <p:sp>
        <p:nvSpPr>
          <p:cNvPr id="2" name="Content Placeholder 1"/>
          <p:cNvSpPr>
            <a:spLocks noGrp="1"/>
          </p:cNvSpPr>
          <p:nvPr>
            <p:ph idx="1"/>
          </p:nvPr>
        </p:nvSpPr>
        <p:spPr/>
        <p:txBody>
          <a:bodyPr rtlCol="0">
            <a:normAutofit fontScale="92500" lnSpcReduction="10000"/>
          </a:bodyPr>
          <a:lstStyle/>
          <a:p>
            <a:pPr eaLnBrk="1" fontAlgn="auto" hangingPunct="1">
              <a:spcAft>
                <a:spcPts val="0"/>
              </a:spcAft>
              <a:buFont typeface="Wingdings 3" charset="2"/>
              <a:buChar char=""/>
              <a:defRPr/>
            </a:pPr>
            <a:endParaRPr lang="en-US" dirty="0" smtClean="0">
              <a:solidFill>
                <a:schemeClr val="tx1">
                  <a:lumMod val="75000"/>
                  <a:lumOff val="25000"/>
                </a:schemeClr>
              </a:solidFill>
            </a:endParaRPr>
          </a:p>
          <a:p>
            <a:pPr eaLnBrk="1" fontAlgn="auto" hangingPunct="1">
              <a:spcAft>
                <a:spcPts val="0"/>
              </a:spcAft>
              <a:buFont typeface="Wingdings 3" charset="2"/>
              <a:buChar char=""/>
              <a:defRPr/>
            </a:pPr>
            <a:r>
              <a:rPr lang="en-US" sz="3200" b="1" dirty="0" smtClean="0">
                <a:solidFill>
                  <a:srgbClr val="FF0000"/>
                </a:solidFill>
              </a:rPr>
              <a:t>This is according to the pH at which they change color</a:t>
            </a:r>
          </a:p>
          <a:p>
            <a:pPr eaLnBrk="1" fontAlgn="auto" hangingPunct="1">
              <a:spcAft>
                <a:spcPts val="0"/>
              </a:spcAft>
              <a:buFont typeface="+mj-lt"/>
              <a:buAutoNum type="arabicPeriod"/>
              <a:defRPr/>
            </a:pPr>
            <a:r>
              <a:rPr lang="en-US" sz="2800" dirty="0" smtClean="0">
                <a:solidFill>
                  <a:schemeClr val="tx1">
                    <a:lumMod val="75000"/>
                    <a:lumOff val="25000"/>
                  </a:schemeClr>
                </a:solidFill>
              </a:rPr>
              <a:t>Those that change color at pH of 7 ex </a:t>
            </a:r>
            <a:r>
              <a:rPr lang="en-US" sz="2800" dirty="0" err="1" smtClean="0">
                <a:solidFill>
                  <a:schemeClr val="tx1">
                    <a:lumMod val="75000"/>
                    <a:lumOff val="25000"/>
                  </a:schemeClr>
                </a:solidFill>
              </a:rPr>
              <a:t>bromethynol</a:t>
            </a:r>
            <a:r>
              <a:rPr lang="en-US" sz="2800" dirty="0" smtClean="0">
                <a:solidFill>
                  <a:schemeClr val="tx1">
                    <a:lumMod val="75000"/>
                    <a:lumOff val="25000"/>
                  </a:schemeClr>
                </a:solidFill>
              </a:rPr>
              <a:t> blue (good for strong acid and base)</a:t>
            </a:r>
          </a:p>
          <a:p>
            <a:pPr eaLnBrk="1" fontAlgn="auto" hangingPunct="1">
              <a:spcAft>
                <a:spcPts val="0"/>
              </a:spcAft>
              <a:buFont typeface="+mj-lt"/>
              <a:buAutoNum type="arabicPeriod"/>
              <a:defRPr/>
            </a:pPr>
            <a:r>
              <a:rPr lang="en-US" sz="2800" dirty="0" smtClean="0">
                <a:solidFill>
                  <a:schemeClr val="tx1">
                    <a:lumMod val="75000"/>
                    <a:lumOff val="25000"/>
                  </a:schemeClr>
                </a:solidFill>
              </a:rPr>
              <a:t>Those that change color at pH lower than 7 ex methyl red ( good for strong acid and weak base)</a:t>
            </a:r>
          </a:p>
          <a:p>
            <a:pPr eaLnBrk="1" fontAlgn="auto" hangingPunct="1">
              <a:spcAft>
                <a:spcPts val="0"/>
              </a:spcAft>
              <a:buFont typeface="+mj-lt"/>
              <a:buAutoNum type="arabicPeriod"/>
              <a:defRPr/>
            </a:pPr>
            <a:r>
              <a:rPr lang="en-US" sz="2800" dirty="0" smtClean="0">
                <a:solidFill>
                  <a:schemeClr val="tx1">
                    <a:lumMod val="75000"/>
                    <a:lumOff val="25000"/>
                  </a:schemeClr>
                </a:solidFill>
              </a:rPr>
              <a:t>Those that change color  at pH higher than 7 ex phenolphthalein (good for weak acid and strong base  </a:t>
            </a:r>
          </a:p>
          <a:p>
            <a:pPr eaLnBrk="1" fontAlgn="auto" hangingPunct="1">
              <a:spcAft>
                <a:spcPts val="0"/>
              </a:spcAft>
              <a:buFont typeface="+mj-lt"/>
              <a:buAutoNum type="arabicPeriod"/>
              <a:defRPr/>
            </a:pPr>
            <a:endParaRPr lang="en-US" sz="2800"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6"/>
          <p:cNvSpPr>
            <a:spLocks noGrp="1"/>
          </p:cNvSpPr>
          <p:nvPr>
            <p:ph type="sldNum" sz="quarter" idx="12"/>
          </p:nvPr>
        </p:nvSpPr>
        <p:spPr>
          <a:noFill/>
          <a:ln>
            <a:miter lim="800000"/>
            <a:headEnd/>
            <a:tailEnd/>
          </a:ln>
        </p:spPr>
        <p:txBody>
          <a:bodyPr/>
          <a:lstStyle/>
          <a:p>
            <a:pPr fontAlgn="base">
              <a:spcBef>
                <a:spcPct val="0"/>
              </a:spcBef>
              <a:spcAft>
                <a:spcPct val="0"/>
              </a:spcAft>
            </a:pPr>
            <a:fld id="{0F3E9E2C-0760-4B19-84BB-4B122F286A7B}" type="slidenum">
              <a:rPr lang="en-US" altLang="en-US" smtClean="0">
                <a:cs typeface="Arial" charset="0"/>
              </a:rPr>
              <a:pPr fontAlgn="base">
                <a:spcBef>
                  <a:spcPct val="0"/>
                </a:spcBef>
                <a:spcAft>
                  <a:spcPct val="0"/>
                </a:spcAft>
              </a:pPr>
              <a:t>12</a:t>
            </a:fld>
            <a:endParaRPr lang="en-US" altLang="en-US" smtClean="0">
              <a:cs typeface="Arial" charset="0"/>
            </a:endParaRPr>
          </a:p>
        </p:txBody>
      </p:sp>
      <p:sp>
        <p:nvSpPr>
          <p:cNvPr id="88066" name="Rectangle 2"/>
          <p:cNvSpPr>
            <a:spLocks noGrp="1" noChangeArrowheads="1"/>
          </p:cNvSpPr>
          <p:nvPr>
            <p:ph type="title"/>
          </p:nvPr>
        </p:nvSpPr>
        <p:spPr>
          <a:xfrm>
            <a:off x="260350" y="228600"/>
            <a:ext cx="10687050" cy="914400"/>
          </a:xfrm>
        </p:spPr>
        <p:txBody>
          <a:bodyPr/>
          <a:lstStyle/>
          <a:p>
            <a:pPr eaLnBrk="1" hangingPunct="1"/>
            <a:r>
              <a:rPr lang="en-US" altLang="en-US" sz="3600" b="1" smtClean="0"/>
              <a:t>NH</a:t>
            </a:r>
            <a:r>
              <a:rPr lang="en-US" altLang="en-US" sz="3600" b="1" baseline="-25000" smtClean="0"/>
              <a:t>3</a:t>
            </a:r>
            <a:r>
              <a:rPr lang="en-US" altLang="en-US" sz="3600" b="1" smtClean="0"/>
              <a:t>, a Br</a:t>
            </a:r>
            <a:r>
              <a:rPr lang="en-US" altLang="en-US" sz="2400" b="1" smtClean="0">
                <a:cs typeface="Times New Roman" pitchFamily="18" charset="0"/>
              </a:rPr>
              <a:t>Ø</a:t>
            </a:r>
            <a:r>
              <a:rPr lang="en-US" altLang="en-US" sz="3600" b="1" smtClean="0"/>
              <a:t>nsted-Lowry Base</a:t>
            </a:r>
          </a:p>
        </p:txBody>
      </p:sp>
      <p:sp>
        <p:nvSpPr>
          <p:cNvPr id="88067" name="Rectangle 3"/>
          <p:cNvSpPr>
            <a:spLocks noGrp="1" noChangeArrowheads="1"/>
          </p:cNvSpPr>
          <p:nvPr>
            <p:ph type="body" sz="half" idx="1"/>
          </p:nvPr>
        </p:nvSpPr>
        <p:spPr>
          <a:xfrm>
            <a:off x="2133600" y="1600200"/>
            <a:ext cx="7543800" cy="4419600"/>
          </a:xfrm>
        </p:spPr>
        <p:txBody>
          <a:bodyPr/>
          <a:lstStyle/>
          <a:p>
            <a:pPr eaLnBrk="1" hangingPunct="1">
              <a:spcAft>
                <a:spcPct val="10000"/>
              </a:spcAft>
              <a:buClr>
                <a:schemeClr val="bg2"/>
              </a:buClr>
              <a:buSzTx/>
              <a:buFontTx/>
              <a:buNone/>
            </a:pPr>
            <a:r>
              <a:rPr lang="en-US" altLang="en-US" smtClean="0"/>
              <a:t>In the reaction of ammonia and water,</a:t>
            </a:r>
          </a:p>
          <a:p>
            <a:pPr eaLnBrk="1" hangingPunct="1">
              <a:spcAft>
                <a:spcPct val="10000"/>
              </a:spcAft>
              <a:buClr>
                <a:schemeClr val="bg2"/>
              </a:buClr>
              <a:buSzTx/>
              <a:buFontTx/>
              <a:buChar char="•"/>
            </a:pPr>
            <a:r>
              <a:rPr lang="en-US" altLang="en-US" smtClean="0"/>
              <a:t>NH</a:t>
            </a:r>
            <a:r>
              <a:rPr lang="en-US" altLang="en-US" baseline="-25000" smtClean="0"/>
              <a:t>3</a:t>
            </a:r>
            <a:r>
              <a:rPr lang="en-US" altLang="en-US" smtClean="0"/>
              <a:t> is the base that accept H</a:t>
            </a:r>
            <a:r>
              <a:rPr lang="en-US" altLang="en-US" baseline="30000" smtClean="0"/>
              <a:t>+</a:t>
            </a:r>
            <a:r>
              <a:rPr lang="en-US" altLang="en-US" smtClean="0"/>
              <a:t>.</a:t>
            </a:r>
            <a:r>
              <a:rPr lang="en-US" altLang="en-US" baseline="30000" smtClean="0"/>
              <a:t>   </a:t>
            </a:r>
          </a:p>
          <a:p>
            <a:pPr eaLnBrk="1" hangingPunct="1">
              <a:spcAft>
                <a:spcPct val="10000"/>
              </a:spcAft>
              <a:buClr>
                <a:schemeClr val="bg2"/>
              </a:buClr>
              <a:buSzTx/>
              <a:buFontTx/>
              <a:buChar char="•"/>
            </a:pPr>
            <a:r>
              <a:rPr lang="en-US" altLang="en-US" smtClean="0"/>
              <a:t>H</a:t>
            </a:r>
            <a:r>
              <a:rPr lang="en-US" altLang="en-US" baseline="-25000" smtClean="0"/>
              <a:t>2</a:t>
            </a:r>
            <a:r>
              <a:rPr lang="en-US" altLang="en-US" smtClean="0"/>
              <a:t>O is the acid that donates H</a:t>
            </a:r>
            <a:r>
              <a:rPr lang="en-US" altLang="en-US" baseline="30000" smtClean="0"/>
              <a:t>+</a:t>
            </a:r>
            <a:r>
              <a:rPr lang="en-US" altLang="en-US" smtClean="0"/>
              <a:t>.</a:t>
            </a:r>
          </a:p>
          <a:p>
            <a:pPr eaLnBrk="1" hangingPunct="1">
              <a:spcAft>
                <a:spcPct val="10000"/>
              </a:spcAft>
              <a:buClr>
                <a:schemeClr val="bg2"/>
              </a:buClr>
              <a:buSzTx/>
              <a:buFontTx/>
              <a:buNone/>
            </a:pPr>
            <a:endParaRPr lang="en-US" altLang="en-US" smtClean="0"/>
          </a:p>
          <a:p>
            <a:pPr eaLnBrk="1" hangingPunct="1">
              <a:spcAft>
                <a:spcPct val="10000"/>
              </a:spcAft>
              <a:buClr>
                <a:schemeClr val="bg2"/>
              </a:buClr>
              <a:buSzTx/>
              <a:buFontTx/>
              <a:buNone/>
            </a:pPr>
            <a:r>
              <a:rPr lang="en-US" altLang="en-US" smtClean="0"/>
              <a:t>	      			</a:t>
            </a:r>
          </a:p>
          <a:p>
            <a:pPr eaLnBrk="1" hangingPunct="1">
              <a:spcAft>
                <a:spcPct val="10000"/>
              </a:spcAft>
              <a:buSzTx/>
              <a:buFontTx/>
              <a:buNone/>
            </a:pPr>
            <a:endParaRPr lang="en-US" altLang="en-US" smtClean="0"/>
          </a:p>
        </p:txBody>
      </p:sp>
      <p:pic>
        <p:nvPicPr>
          <p:cNvPr id="88068" name="Picture 4"/>
          <p:cNvPicPr>
            <a:picLocks noGrp="1" noChangeAspect="1" noChangeArrowheads="1"/>
          </p:cNvPicPr>
          <p:nvPr>
            <p:ph sz="half" idx="2"/>
          </p:nvPr>
        </p:nvPicPr>
        <p:blipFill>
          <a:blip r:embed="rId2"/>
          <a:srcRect/>
          <a:stretch>
            <a:fillRect/>
          </a:stretch>
        </p:blipFill>
        <p:spPr>
          <a:xfrm>
            <a:off x="2857500" y="3124200"/>
            <a:ext cx="6477000" cy="2854325"/>
          </a:xfr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eaLnBrk="1" hangingPunct="1"/>
            <a:r>
              <a:rPr lang="en-US" smtClean="0"/>
              <a:t>Universal Indicator</a:t>
            </a:r>
          </a:p>
        </p:txBody>
      </p:sp>
      <p:sp>
        <p:nvSpPr>
          <p:cNvPr id="223234" name="Content Placeholder 2"/>
          <p:cNvSpPr>
            <a:spLocks noGrp="1"/>
          </p:cNvSpPr>
          <p:nvPr>
            <p:ph idx="1"/>
          </p:nvPr>
        </p:nvSpPr>
        <p:spPr/>
        <p:txBody>
          <a:bodyPr/>
          <a:lstStyle/>
          <a:p>
            <a:pPr eaLnBrk="1" hangingPunct="1"/>
            <a:r>
              <a:rPr lang="en-US" sz="3200" smtClean="0"/>
              <a:t>Can be made by mixing several different indicators solutions together</a:t>
            </a:r>
          </a:p>
          <a:p>
            <a:pPr eaLnBrk="1" hangingPunct="1"/>
            <a:r>
              <a:rPr lang="en-US" sz="3200" smtClean="0"/>
              <a:t>The strips of paper can be soaked in universal indicator solution to produce pH paper </a:t>
            </a:r>
          </a:p>
          <a:p>
            <a:pPr eaLnBrk="1" hangingPunct="1"/>
            <a:endParaRPr lang="en-US" sz="3200" smtClean="0"/>
          </a:p>
        </p:txBody>
      </p:sp>
      <p:pic>
        <p:nvPicPr>
          <p:cNvPr id="223235" name="Picture 3"/>
          <p:cNvPicPr>
            <a:picLocks noChangeAspect="1"/>
          </p:cNvPicPr>
          <p:nvPr/>
        </p:nvPicPr>
        <p:blipFill>
          <a:blip r:embed="rId2"/>
          <a:srcRect/>
          <a:stretch>
            <a:fillRect/>
          </a:stretch>
        </p:blipFill>
        <p:spPr bwMode="auto">
          <a:xfrm>
            <a:off x="3095625" y="4448175"/>
            <a:ext cx="5683250" cy="238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http://www.baldorfood.com/photos/products/9/71/3719/thumbnails/250x250/Cabbage%20Red.jpg"/>
          <p:cNvPicPr>
            <a:picLocks noChangeAspect="1" noChangeArrowheads="1"/>
          </p:cNvPicPr>
          <p:nvPr/>
        </p:nvPicPr>
        <p:blipFill>
          <a:blip r:embed="rId2"/>
          <a:srcRect/>
          <a:stretch>
            <a:fillRect/>
          </a:stretch>
        </p:blipFill>
        <p:spPr bwMode="auto">
          <a:xfrm>
            <a:off x="2286000" y="1905000"/>
            <a:ext cx="1590675" cy="2381250"/>
          </a:xfrm>
          <a:prstGeom prst="rect">
            <a:avLst/>
          </a:prstGeom>
          <a:noFill/>
          <a:ln w="9525">
            <a:noFill/>
            <a:miter lim="800000"/>
            <a:headEnd/>
            <a:tailEnd/>
          </a:ln>
        </p:spPr>
      </p:pic>
      <p:sp>
        <p:nvSpPr>
          <p:cNvPr id="224258" name="TextBox 2"/>
          <p:cNvSpPr txBox="1">
            <a:spLocks noChangeArrowheads="1"/>
          </p:cNvSpPr>
          <p:nvPr/>
        </p:nvSpPr>
        <p:spPr bwMode="auto">
          <a:xfrm>
            <a:off x="1676400" y="3175"/>
            <a:ext cx="8763000" cy="1108075"/>
          </a:xfrm>
          <a:prstGeom prst="rect">
            <a:avLst/>
          </a:prstGeom>
          <a:noFill/>
          <a:ln w="9525">
            <a:noFill/>
            <a:miter lim="800000"/>
            <a:headEnd/>
            <a:tailEnd/>
          </a:ln>
        </p:spPr>
        <p:txBody>
          <a:bodyPr>
            <a:spAutoFit/>
          </a:bodyPr>
          <a:lstStyle/>
          <a:p>
            <a:pPr>
              <a:lnSpc>
                <a:spcPct val="150000"/>
              </a:lnSpc>
            </a:pPr>
            <a:r>
              <a:rPr lang="en-US" altLang="en-US" sz="4400" b="1" u="sng">
                <a:solidFill>
                  <a:srgbClr val="000000"/>
                </a:solidFill>
                <a:latin typeface="Calibri" pitchFamily="34" charset="0"/>
              </a:rPr>
              <a:t>How can we make an indicator?</a:t>
            </a:r>
          </a:p>
        </p:txBody>
      </p:sp>
      <p:sp>
        <p:nvSpPr>
          <p:cNvPr id="224259" name="TextBox 3"/>
          <p:cNvSpPr txBox="1">
            <a:spLocks noChangeArrowheads="1"/>
          </p:cNvSpPr>
          <p:nvPr/>
        </p:nvSpPr>
        <p:spPr bwMode="auto">
          <a:xfrm>
            <a:off x="2209800" y="1371600"/>
            <a:ext cx="2057400" cy="738188"/>
          </a:xfrm>
          <a:prstGeom prst="rect">
            <a:avLst/>
          </a:prstGeom>
          <a:noFill/>
          <a:ln w="9525">
            <a:noFill/>
            <a:miter lim="800000"/>
            <a:headEnd/>
            <a:tailEnd/>
          </a:ln>
        </p:spPr>
        <p:txBody>
          <a:bodyPr>
            <a:spAutoFit/>
          </a:bodyPr>
          <a:lstStyle/>
          <a:p>
            <a:pPr>
              <a:lnSpc>
                <a:spcPct val="150000"/>
              </a:lnSpc>
            </a:pPr>
            <a:r>
              <a:rPr lang="en-US" altLang="en-US" sz="2800">
                <a:solidFill>
                  <a:srgbClr val="000000"/>
                </a:solidFill>
                <a:latin typeface="Calibri" pitchFamily="34" charset="0"/>
              </a:rPr>
              <a:t>Step One</a:t>
            </a:r>
          </a:p>
        </p:txBody>
      </p:sp>
      <p:sp>
        <p:nvSpPr>
          <p:cNvPr id="224260" name="TextBox 4"/>
          <p:cNvSpPr txBox="1">
            <a:spLocks noChangeArrowheads="1"/>
          </p:cNvSpPr>
          <p:nvPr/>
        </p:nvSpPr>
        <p:spPr bwMode="auto">
          <a:xfrm>
            <a:off x="2057400" y="4510088"/>
            <a:ext cx="2514600" cy="738187"/>
          </a:xfrm>
          <a:prstGeom prst="rect">
            <a:avLst/>
          </a:prstGeom>
          <a:noFill/>
          <a:ln w="9525">
            <a:noFill/>
            <a:miter lim="800000"/>
            <a:headEnd/>
            <a:tailEnd/>
          </a:ln>
        </p:spPr>
        <p:txBody>
          <a:bodyPr>
            <a:spAutoFit/>
          </a:bodyPr>
          <a:lstStyle/>
          <a:p>
            <a:pPr>
              <a:lnSpc>
                <a:spcPct val="150000"/>
              </a:lnSpc>
            </a:pPr>
            <a:r>
              <a:rPr lang="en-US" altLang="en-US" sz="2800">
                <a:solidFill>
                  <a:srgbClr val="000000"/>
                </a:solidFill>
                <a:latin typeface="Calibri" pitchFamily="34" charset="0"/>
              </a:rPr>
              <a:t>Red Cabbage</a:t>
            </a:r>
          </a:p>
        </p:txBody>
      </p:sp>
      <p:sp>
        <p:nvSpPr>
          <p:cNvPr id="224261" name="Rectangle 5"/>
          <p:cNvSpPr>
            <a:spLocks noChangeArrowheads="1"/>
          </p:cNvSpPr>
          <p:nvPr/>
        </p:nvSpPr>
        <p:spPr bwMode="auto">
          <a:xfrm>
            <a:off x="5715000" y="1295400"/>
            <a:ext cx="1517650" cy="738188"/>
          </a:xfrm>
          <a:prstGeom prst="rect">
            <a:avLst/>
          </a:prstGeom>
          <a:noFill/>
          <a:ln w="9525">
            <a:noFill/>
            <a:miter lim="800000"/>
            <a:headEnd/>
            <a:tailEnd/>
          </a:ln>
        </p:spPr>
        <p:txBody>
          <a:bodyPr wrap="none">
            <a:spAutoFit/>
          </a:bodyPr>
          <a:lstStyle/>
          <a:p>
            <a:pPr>
              <a:lnSpc>
                <a:spcPct val="150000"/>
              </a:lnSpc>
            </a:pPr>
            <a:r>
              <a:rPr lang="en-US" altLang="en-US" sz="2800">
                <a:solidFill>
                  <a:srgbClr val="000000"/>
                </a:solidFill>
                <a:latin typeface="Calibri" pitchFamily="34" charset="0"/>
              </a:rPr>
              <a:t>Step Two</a:t>
            </a:r>
          </a:p>
        </p:txBody>
      </p:sp>
      <p:pic>
        <p:nvPicPr>
          <p:cNvPr id="224262" name="Picture 4" descr="http://www.vk2zay.net/article_attachment.php/103"/>
          <p:cNvPicPr>
            <a:picLocks noChangeAspect="1" noChangeArrowheads="1"/>
          </p:cNvPicPr>
          <p:nvPr/>
        </p:nvPicPr>
        <p:blipFill>
          <a:blip r:embed="rId3"/>
          <a:srcRect/>
          <a:stretch>
            <a:fillRect/>
          </a:stretch>
        </p:blipFill>
        <p:spPr bwMode="auto">
          <a:xfrm>
            <a:off x="5029200" y="2057400"/>
            <a:ext cx="2690813" cy="2493963"/>
          </a:xfrm>
          <a:prstGeom prst="rect">
            <a:avLst/>
          </a:prstGeom>
          <a:noFill/>
          <a:ln w="9525">
            <a:noFill/>
            <a:miter lim="800000"/>
            <a:headEnd/>
            <a:tailEnd/>
          </a:ln>
        </p:spPr>
      </p:pic>
      <p:sp>
        <p:nvSpPr>
          <p:cNvPr id="224263" name="TextBox 7"/>
          <p:cNvSpPr txBox="1">
            <a:spLocks noChangeArrowheads="1"/>
          </p:cNvSpPr>
          <p:nvPr/>
        </p:nvSpPr>
        <p:spPr bwMode="auto">
          <a:xfrm>
            <a:off x="5029200" y="4572000"/>
            <a:ext cx="3276600" cy="738188"/>
          </a:xfrm>
          <a:prstGeom prst="rect">
            <a:avLst/>
          </a:prstGeom>
          <a:noFill/>
          <a:ln w="9525">
            <a:noFill/>
            <a:miter lim="800000"/>
            <a:headEnd/>
            <a:tailEnd/>
          </a:ln>
        </p:spPr>
        <p:txBody>
          <a:bodyPr>
            <a:spAutoFit/>
          </a:bodyPr>
          <a:lstStyle/>
          <a:p>
            <a:pPr>
              <a:lnSpc>
                <a:spcPct val="150000"/>
              </a:lnSpc>
            </a:pPr>
            <a:r>
              <a:rPr lang="en-US" altLang="en-US" sz="2800">
                <a:solidFill>
                  <a:srgbClr val="000000"/>
                </a:solidFill>
                <a:latin typeface="Calibri" pitchFamily="34" charset="0"/>
              </a:rPr>
              <a:t>Cook the Cabbage</a:t>
            </a:r>
          </a:p>
        </p:txBody>
      </p:sp>
      <p:sp>
        <p:nvSpPr>
          <p:cNvPr id="224264" name="Rectangle 8"/>
          <p:cNvSpPr>
            <a:spLocks noChangeArrowheads="1"/>
          </p:cNvSpPr>
          <p:nvPr/>
        </p:nvSpPr>
        <p:spPr bwMode="auto">
          <a:xfrm>
            <a:off x="8229600" y="1295400"/>
            <a:ext cx="1755775" cy="738188"/>
          </a:xfrm>
          <a:prstGeom prst="rect">
            <a:avLst/>
          </a:prstGeom>
          <a:noFill/>
          <a:ln w="9525">
            <a:noFill/>
            <a:miter lim="800000"/>
            <a:headEnd/>
            <a:tailEnd/>
          </a:ln>
        </p:spPr>
        <p:txBody>
          <a:bodyPr wrap="none">
            <a:spAutoFit/>
          </a:bodyPr>
          <a:lstStyle/>
          <a:p>
            <a:pPr>
              <a:lnSpc>
                <a:spcPct val="150000"/>
              </a:lnSpc>
            </a:pPr>
            <a:r>
              <a:rPr lang="en-US" altLang="en-US" sz="2800">
                <a:solidFill>
                  <a:srgbClr val="000000"/>
                </a:solidFill>
                <a:latin typeface="Calibri" pitchFamily="34" charset="0"/>
              </a:rPr>
              <a:t>Step Three</a:t>
            </a:r>
          </a:p>
        </p:txBody>
      </p:sp>
      <p:pic>
        <p:nvPicPr>
          <p:cNvPr id="224265" name="Picture 6" descr="http://tbn2.google.com/images?q=tbn:J4lede1Vryg6gM:http://www.coffeemakersetc.com/images/Paper_Filters.jpg">
            <a:hlinkClick r:id="rId4"/>
          </p:cNvPr>
          <p:cNvPicPr>
            <a:picLocks noChangeAspect="1" noChangeArrowheads="1"/>
          </p:cNvPicPr>
          <p:nvPr/>
        </p:nvPicPr>
        <p:blipFill>
          <a:blip r:embed="rId5"/>
          <a:srcRect/>
          <a:stretch>
            <a:fillRect/>
          </a:stretch>
        </p:blipFill>
        <p:spPr bwMode="auto">
          <a:xfrm>
            <a:off x="8229600" y="2209800"/>
            <a:ext cx="1962150" cy="2514600"/>
          </a:xfrm>
          <a:prstGeom prst="rect">
            <a:avLst/>
          </a:prstGeom>
          <a:noFill/>
          <a:ln w="9525">
            <a:noFill/>
            <a:miter lim="800000"/>
            <a:headEnd/>
            <a:tailEnd/>
          </a:ln>
        </p:spPr>
      </p:pic>
      <p:sp>
        <p:nvSpPr>
          <p:cNvPr id="224266" name="TextBox 11"/>
          <p:cNvSpPr txBox="1">
            <a:spLocks noChangeArrowheads="1"/>
          </p:cNvSpPr>
          <p:nvPr/>
        </p:nvSpPr>
        <p:spPr bwMode="auto">
          <a:xfrm>
            <a:off x="8077200" y="4572000"/>
            <a:ext cx="2514600" cy="738188"/>
          </a:xfrm>
          <a:prstGeom prst="rect">
            <a:avLst/>
          </a:prstGeom>
          <a:noFill/>
          <a:ln w="9525">
            <a:noFill/>
            <a:miter lim="800000"/>
            <a:headEnd/>
            <a:tailEnd/>
          </a:ln>
        </p:spPr>
        <p:txBody>
          <a:bodyPr>
            <a:spAutoFit/>
          </a:bodyPr>
          <a:lstStyle/>
          <a:p>
            <a:pPr>
              <a:lnSpc>
                <a:spcPct val="150000"/>
              </a:lnSpc>
            </a:pPr>
            <a:r>
              <a:rPr lang="en-US" altLang="en-US" sz="2800">
                <a:solidFill>
                  <a:srgbClr val="000000"/>
                </a:solidFill>
                <a:latin typeface="Calibri" pitchFamily="34" charset="0"/>
              </a:rPr>
              <a:t>Filter the Juice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descr="http://designer-drugs.com/pte/12.162.180.114/dcd/chemistry/equipment/pictures/ph-cabbage.jpg"/>
          <p:cNvPicPr>
            <a:picLocks noChangeAspect="1" noChangeArrowheads="1"/>
          </p:cNvPicPr>
          <p:nvPr/>
        </p:nvPicPr>
        <p:blipFill>
          <a:blip r:embed="rId2"/>
          <a:srcRect/>
          <a:stretch>
            <a:fillRect/>
          </a:stretch>
        </p:blipFill>
        <p:spPr bwMode="auto">
          <a:xfrm>
            <a:off x="3276600" y="1179513"/>
            <a:ext cx="5038725" cy="4572000"/>
          </a:xfrm>
          <a:prstGeom prst="rect">
            <a:avLst/>
          </a:prstGeom>
          <a:noFill/>
          <a:ln w="9525">
            <a:noFill/>
            <a:miter lim="800000"/>
            <a:headEnd/>
            <a:tailEnd/>
          </a:ln>
        </p:spPr>
      </p:pic>
      <p:sp>
        <p:nvSpPr>
          <p:cNvPr id="225282" name="TextBox 2"/>
          <p:cNvSpPr txBox="1">
            <a:spLocks noChangeArrowheads="1"/>
          </p:cNvSpPr>
          <p:nvPr/>
        </p:nvSpPr>
        <p:spPr bwMode="auto">
          <a:xfrm>
            <a:off x="1524000" y="152400"/>
            <a:ext cx="9144000" cy="1108075"/>
          </a:xfrm>
          <a:prstGeom prst="rect">
            <a:avLst/>
          </a:prstGeom>
          <a:noFill/>
          <a:ln w="9525">
            <a:noFill/>
            <a:miter lim="800000"/>
            <a:headEnd/>
            <a:tailEnd/>
          </a:ln>
        </p:spPr>
        <p:txBody>
          <a:bodyPr>
            <a:spAutoFit/>
          </a:bodyPr>
          <a:lstStyle/>
          <a:p>
            <a:pPr algn="ctr">
              <a:lnSpc>
                <a:spcPct val="150000"/>
              </a:lnSpc>
            </a:pPr>
            <a:r>
              <a:rPr lang="en-US" altLang="en-US" sz="4400" u="sng">
                <a:solidFill>
                  <a:srgbClr val="000000"/>
                </a:solidFill>
                <a:latin typeface="Calibri" pitchFamily="34" charset="0"/>
              </a:rPr>
              <a:t>What color is the juice after filtering?</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http://designer-drugs.com/pte/12.162.180.114/dcd/chemistry/equipment/pictures/ph-cabbage.jpg"/>
          <p:cNvPicPr>
            <a:picLocks noChangeAspect="1" noChangeArrowheads="1"/>
          </p:cNvPicPr>
          <p:nvPr/>
        </p:nvPicPr>
        <p:blipFill>
          <a:blip r:embed="rId2"/>
          <a:srcRect/>
          <a:stretch>
            <a:fillRect/>
          </a:stretch>
        </p:blipFill>
        <p:spPr bwMode="auto">
          <a:xfrm>
            <a:off x="3276600" y="931863"/>
            <a:ext cx="5038725" cy="4572000"/>
          </a:xfrm>
          <a:prstGeom prst="rect">
            <a:avLst/>
          </a:prstGeom>
          <a:noFill/>
          <a:ln w="9525">
            <a:noFill/>
            <a:miter lim="800000"/>
            <a:headEnd/>
            <a:tailEnd/>
          </a:ln>
        </p:spPr>
      </p:pic>
      <p:sp>
        <p:nvSpPr>
          <p:cNvPr id="226306" name="TextBox 2"/>
          <p:cNvSpPr txBox="1">
            <a:spLocks noChangeArrowheads="1"/>
          </p:cNvSpPr>
          <p:nvPr/>
        </p:nvSpPr>
        <p:spPr bwMode="auto">
          <a:xfrm>
            <a:off x="1524000" y="152400"/>
            <a:ext cx="9144000" cy="1384300"/>
          </a:xfrm>
          <a:prstGeom prst="rect">
            <a:avLst/>
          </a:prstGeom>
          <a:noFill/>
          <a:ln w="9525">
            <a:noFill/>
            <a:miter lim="800000"/>
            <a:headEnd/>
            <a:tailEnd/>
          </a:ln>
        </p:spPr>
        <p:txBody>
          <a:bodyPr>
            <a:spAutoFit/>
          </a:bodyPr>
          <a:lstStyle/>
          <a:p>
            <a:pPr algn="ctr">
              <a:lnSpc>
                <a:spcPct val="150000"/>
              </a:lnSpc>
            </a:pPr>
            <a:r>
              <a:rPr lang="en-US" altLang="en-US" sz="2800">
                <a:solidFill>
                  <a:srgbClr val="000000"/>
                </a:solidFill>
                <a:latin typeface="Calibri" pitchFamily="34" charset="0"/>
              </a:rPr>
              <a:t>What color is the juice after filtering? </a:t>
            </a:r>
            <a:r>
              <a:rPr lang="en-US" altLang="en-US" sz="2800" b="1">
                <a:solidFill>
                  <a:srgbClr val="0000FF"/>
                </a:solidFill>
                <a:latin typeface="Calibri" pitchFamily="34" charset="0"/>
              </a:rPr>
              <a:t>The color of pH 6, 7, or </a:t>
            </a:r>
            <a:r>
              <a:rPr lang="en-US" altLang="en-US" sz="2800" b="1">
                <a:solidFill>
                  <a:srgbClr val="FF0000"/>
                </a:solidFill>
                <a:latin typeface="Calibri" pitchFamily="34" charset="0"/>
              </a:rPr>
              <a:t>8</a:t>
            </a:r>
            <a:endParaRPr lang="en-US" altLang="en-US" sz="2800" b="1">
              <a:solidFill>
                <a:srgbClr val="3615F9"/>
              </a:solidFill>
              <a:latin typeface="Calibri" pitchFamily="34" charset="0"/>
            </a:endParaRPr>
          </a:p>
        </p:txBody>
      </p:sp>
      <p:sp>
        <p:nvSpPr>
          <p:cNvPr id="226307" name="TextBox 3"/>
          <p:cNvSpPr txBox="1">
            <a:spLocks noChangeArrowheads="1"/>
          </p:cNvSpPr>
          <p:nvPr/>
        </p:nvSpPr>
        <p:spPr bwMode="auto">
          <a:xfrm>
            <a:off x="2438400" y="5722938"/>
            <a:ext cx="7162800" cy="738187"/>
          </a:xfrm>
          <a:prstGeom prst="rect">
            <a:avLst/>
          </a:prstGeom>
          <a:noFill/>
          <a:ln w="9525">
            <a:noFill/>
            <a:miter lim="800000"/>
            <a:headEnd/>
            <a:tailEnd/>
          </a:ln>
        </p:spPr>
        <p:txBody>
          <a:bodyPr>
            <a:spAutoFit/>
          </a:bodyPr>
          <a:lstStyle/>
          <a:p>
            <a:pPr algn="ctr">
              <a:lnSpc>
                <a:spcPct val="150000"/>
              </a:lnSpc>
            </a:pPr>
            <a:r>
              <a:rPr lang="en-US" altLang="en-US" sz="2800" b="1">
                <a:solidFill>
                  <a:srgbClr val="000000"/>
                </a:solidFill>
                <a:latin typeface="Calibri" pitchFamily="34" charset="0"/>
              </a:rPr>
              <a:t>Colors of cabbage juice at various pH values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7330" name="Rectangle 32"/>
          <p:cNvSpPr>
            <a:spLocks noChangeArrowheads="1"/>
          </p:cNvSpPr>
          <p:nvPr/>
        </p:nvSpPr>
        <p:spPr bwMode="auto">
          <a:xfrm>
            <a:off x="6629400" y="2819400"/>
            <a:ext cx="838200" cy="457200"/>
          </a:xfrm>
          <a:prstGeom prst="rect">
            <a:avLst/>
          </a:prstGeom>
          <a:gradFill rotWithShape="0">
            <a:gsLst>
              <a:gs pos="0">
                <a:srgbClr val="FFE0F2">
                  <a:alpha val="37000"/>
                </a:srgbClr>
              </a:gs>
              <a:gs pos="100000">
                <a:srgbClr val="FFAEDE"/>
              </a:gs>
            </a:gsLst>
            <a:lin ang="0" scaled="1"/>
          </a:gradFill>
          <a:ln w="9525">
            <a:no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31" name="Rectangle 33"/>
          <p:cNvSpPr>
            <a:spLocks noChangeArrowheads="1"/>
          </p:cNvSpPr>
          <p:nvPr/>
        </p:nvSpPr>
        <p:spPr bwMode="auto">
          <a:xfrm>
            <a:off x="7467600" y="2819400"/>
            <a:ext cx="2438400" cy="457200"/>
          </a:xfrm>
          <a:prstGeom prst="rect">
            <a:avLst/>
          </a:prstGeom>
          <a:gradFill rotWithShape="0">
            <a:gsLst>
              <a:gs pos="0">
                <a:srgbClr val="FFA0D9"/>
              </a:gs>
              <a:gs pos="100000">
                <a:srgbClr val="FF63C0"/>
              </a:gs>
            </a:gsLst>
            <a:lin ang="0" scaled="1"/>
          </a:gradFill>
          <a:ln w="9525">
            <a:no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65565" name="Rectangle 29"/>
          <p:cNvSpPr>
            <a:spLocks noChangeArrowheads="1"/>
          </p:cNvSpPr>
          <p:nvPr/>
        </p:nvSpPr>
        <p:spPr bwMode="auto">
          <a:xfrm>
            <a:off x="5410200" y="2057400"/>
            <a:ext cx="4495800" cy="457200"/>
          </a:xfrm>
          <a:prstGeom prst="rect">
            <a:avLst/>
          </a:prstGeom>
          <a:gradFill rotWithShape="0">
            <a:gsLst>
              <a:gs pos="0">
                <a:schemeClr val="accent2">
                  <a:gamma/>
                  <a:tint val="75686"/>
                  <a:invGamma/>
                </a:schemeClr>
              </a:gs>
              <a:gs pos="100000">
                <a:schemeClr val="accent2"/>
              </a:gs>
            </a:gsLst>
            <a:lin ang="0" scaled="1"/>
          </a:gradFill>
          <a:ln w="9525">
            <a:noFill/>
            <a:miter lim="800000"/>
            <a:headEnd/>
            <a:tailEnd/>
          </a:ln>
          <a:effectLst/>
        </p:spPr>
        <p:txBody>
          <a:bodyPr wrap="none" anchor="ctr"/>
          <a:lstStyle/>
          <a:p>
            <a:pPr eaLnBrk="0" hangingPunct="0">
              <a:defRPr/>
            </a:pPr>
            <a:endParaRPr lang="en-US" sz="2400">
              <a:solidFill>
                <a:srgbClr val="000000"/>
              </a:solidFill>
              <a:latin typeface="+mn-lt"/>
              <a:ea typeface="Geneva" charset="-128"/>
              <a:cs typeface="+mn-cs"/>
            </a:endParaRPr>
          </a:p>
        </p:txBody>
      </p:sp>
      <p:grpSp>
        <p:nvGrpSpPr>
          <p:cNvPr id="227333" name="Group 17"/>
          <p:cNvGrpSpPr>
            <a:grpSpLocks/>
          </p:cNvGrpSpPr>
          <p:nvPr/>
        </p:nvGrpSpPr>
        <p:grpSpPr bwMode="auto">
          <a:xfrm>
            <a:off x="2209800" y="862013"/>
            <a:ext cx="7696200" cy="4776787"/>
            <a:chOff x="432" y="543"/>
            <a:chExt cx="4848" cy="3009"/>
          </a:xfrm>
        </p:grpSpPr>
        <p:sp>
          <p:nvSpPr>
            <p:cNvPr id="227347" name="Rectangle 2"/>
            <p:cNvSpPr>
              <a:spLocks noChangeArrowheads="1"/>
            </p:cNvSpPr>
            <p:nvPr/>
          </p:nvSpPr>
          <p:spPr bwMode="auto">
            <a:xfrm>
              <a:off x="432" y="768"/>
              <a:ext cx="4848" cy="288"/>
            </a:xfrm>
            <a:prstGeom prst="rect">
              <a:avLst/>
            </a:prstGeom>
            <a:noFill/>
            <a:ln w="9525">
              <a:solidFill>
                <a:schemeClr val="tx1"/>
              </a:solid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48" name="Rectangle 3"/>
            <p:cNvSpPr>
              <a:spLocks noChangeArrowheads="1"/>
            </p:cNvSpPr>
            <p:nvPr/>
          </p:nvSpPr>
          <p:spPr bwMode="auto">
            <a:xfrm>
              <a:off x="432" y="1296"/>
              <a:ext cx="4848" cy="288"/>
            </a:xfrm>
            <a:prstGeom prst="rect">
              <a:avLst/>
            </a:prstGeom>
            <a:noFill/>
            <a:ln w="9525">
              <a:solidFill>
                <a:schemeClr val="tx1"/>
              </a:solid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49" name="Rectangle 4"/>
            <p:cNvSpPr>
              <a:spLocks noChangeArrowheads="1"/>
            </p:cNvSpPr>
            <p:nvPr/>
          </p:nvSpPr>
          <p:spPr bwMode="auto">
            <a:xfrm>
              <a:off x="432" y="2304"/>
              <a:ext cx="4848" cy="288"/>
            </a:xfrm>
            <a:prstGeom prst="rect">
              <a:avLst/>
            </a:prstGeom>
            <a:noFill/>
            <a:ln w="9525">
              <a:solidFill>
                <a:schemeClr val="tx1"/>
              </a:solid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50" name="Rectangle 5"/>
            <p:cNvSpPr>
              <a:spLocks noChangeArrowheads="1"/>
            </p:cNvSpPr>
            <p:nvPr/>
          </p:nvSpPr>
          <p:spPr bwMode="auto">
            <a:xfrm>
              <a:off x="432" y="2784"/>
              <a:ext cx="4848" cy="288"/>
            </a:xfrm>
            <a:prstGeom prst="rect">
              <a:avLst/>
            </a:prstGeom>
            <a:noFill/>
            <a:ln w="9525">
              <a:solidFill>
                <a:schemeClr val="tx1"/>
              </a:solid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51" name="Rectangle 6"/>
            <p:cNvSpPr>
              <a:spLocks noChangeArrowheads="1"/>
            </p:cNvSpPr>
            <p:nvPr/>
          </p:nvSpPr>
          <p:spPr bwMode="auto">
            <a:xfrm>
              <a:off x="432" y="1776"/>
              <a:ext cx="4848" cy="288"/>
            </a:xfrm>
            <a:prstGeom prst="rect">
              <a:avLst/>
            </a:prstGeom>
            <a:noFill/>
            <a:ln w="9525">
              <a:solidFill>
                <a:schemeClr val="tx1"/>
              </a:solid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52" name="Rectangle 8"/>
            <p:cNvSpPr>
              <a:spLocks noChangeArrowheads="1"/>
            </p:cNvSpPr>
            <p:nvPr/>
          </p:nvSpPr>
          <p:spPr bwMode="auto">
            <a:xfrm>
              <a:off x="432" y="3264"/>
              <a:ext cx="4848" cy="288"/>
            </a:xfrm>
            <a:prstGeom prst="rect">
              <a:avLst/>
            </a:prstGeom>
            <a:noFill/>
            <a:ln w="9525">
              <a:solidFill>
                <a:schemeClr val="tx1"/>
              </a:solid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53" name="Text Box 10"/>
            <p:cNvSpPr txBox="1">
              <a:spLocks noChangeArrowheads="1"/>
            </p:cNvSpPr>
            <p:nvPr/>
          </p:nvSpPr>
          <p:spPr bwMode="auto">
            <a:xfrm>
              <a:off x="432" y="543"/>
              <a:ext cx="1147" cy="269"/>
            </a:xfrm>
            <a:prstGeom prst="rect">
              <a:avLst/>
            </a:prstGeom>
            <a:noFill/>
            <a:ln w="9525">
              <a:noFill/>
              <a:miter lim="800000"/>
              <a:headEnd/>
              <a:tailEnd/>
            </a:ln>
          </p:spPr>
          <p:txBody>
            <a:bodyPr wrap="none">
              <a:spAutoFit/>
            </a:bodyPr>
            <a:lstStyle/>
            <a:p>
              <a:pPr eaLnBrk="0" hangingPunct="0"/>
              <a:r>
                <a:rPr lang="en-US" altLang="en-US" sz="2200">
                  <a:solidFill>
                    <a:srgbClr val="000000"/>
                  </a:solidFill>
                  <a:latin typeface="Times New Roman" pitchFamily="18" charset="0"/>
                </a:rPr>
                <a:t>Methyl orange</a:t>
              </a:r>
              <a:endParaRPr lang="en-US" altLang="en-US" sz="2400">
                <a:solidFill>
                  <a:srgbClr val="000000"/>
                </a:solidFill>
                <a:latin typeface="Times New Roman" pitchFamily="18" charset="0"/>
              </a:endParaRPr>
            </a:p>
          </p:txBody>
        </p:sp>
        <p:sp>
          <p:nvSpPr>
            <p:cNvPr id="227354" name="Text Box 11"/>
            <p:cNvSpPr txBox="1">
              <a:spLocks noChangeArrowheads="1"/>
            </p:cNvSpPr>
            <p:nvPr/>
          </p:nvSpPr>
          <p:spPr bwMode="auto">
            <a:xfrm>
              <a:off x="432" y="2544"/>
              <a:ext cx="1372" cy="269"/>
            </a:xfrm>
            <a:prstGeom prst="rect">
              <a:avLst/>
            </a:prstGeom>
            <a:noFill/>
            <a:ln w="9525">
              <a:noFill/>
              <a:miter lim="800000"/>
              <a:headEnd/>
              <a:tailEnd/>
            </a:ln>
          </p:spPr>
          <p:txBody>
            <a:bodyPr wrap="none">
              <a:spAutoFit/>
            </a:bodyPr>
            <a:lstStyle/>
            <a:p>
              <a:pPr eaLnBrk="0" hangingPunct="0"/>
              <a:r>
                <a:rPr lang="en-US" altLang="en-US" sz="2200">
                  <a:solidFill>
                    <a:srgbClr val="000000"/>
                  </a:solidFill>
                  <a:latin typeface="Times New Roman" pitchFamily="18" charset="0"/>
                </a:rPr>
                <a:t>Bromcresol green</a:t>
              </a:r>
              <a:endParaRPr lang="en-US" altLang="en-US" sz="2400">
                <a:solidFill>
                  <a:srgbClr val="000000"/>
                </a:solidFill>
                <a:latin typeface="Times New Roman" pitchFamily="18" charset="0"/>
              </a:endParaRPr>
            </a:p>
          </p:txBody>
        </p:sp>
        <p:sp>
          <p:nvSpPr>
            <p:cNvPr id="227355" name="Text Box 12"/>
            <p:cNvSpPr txBox="1">
              <a:spLocks noChangeArrowheads="1"/>
            </p:cNvSpPr>
            <p:nvPr/>
          </p:nvSpPr>
          <p:spPr bwMode="auto">
            <a:xfrm>
              <a:off x="432" y="3024"/>
              <a:ext cx="1030" cy="271"/>
            </a:xfrm>
            <a:prstGeom prst="rect">
              <a:avLst/>
            </a:prstGeom>
            <a:noFill/>
            <a:ln w="9525">
              <a:noFill/>
              <a:miter lim="800000"/>
              <a:headEnd/>
              <a:tailEnd/>
            </a:ln>
          </p:spPr>
          <p:txBody>
            <a:bodyPr wrap="none">
              <a:spAutoFit/>
            </a:bodyPr>
            <a:lstStyle/>
            <a:p>
              <a:pPr eaLnBrk="0" hangingPunct="0"/>
              <a:r>
                <a:rPr lang="en-US" altLang="en-US" sz="2200">
                  <a:solidFill>
                    <a:srgbClr val="000000"/>
                  </a:solidFill>
                  <a:latin typeface="Times New Roman" pitchFamily="18" charset="0"/>
                </a:rPr>
                <a:t>Thymol blue</a:t>
              </a:r>
              <a:endParaRPr lang="en-US" altLang="en-US" sz="2400">
                <a:solidFill>
                  <a:srgbClr val="000000"/>
                </a:solidFill>
                <a:latin typeface="Times New Roman" pitchFamily="18" charset="0"/>
              </a:endParaRPr>
            </a:p>
          </p:txBody>
        </p:sp>
        <p:sp>
          <p:nvSpPr>
            <p:cNvPr id="227356" name="Text Box 14"/>
            <p:cNvSpPr txBox="1">
              <a:spLocks noChangeArrowheads="1"/>
            </p:cNvSpPr>
            <p:nvPr/>
          </p:nvSpPr>
          <p:spPr bwMode="auto">
            <a:xfrm>
              <a:off x="432" y="2064"/>
              <a:ext cx="556" cy="269"/>
            </a:xfrm>
            <a:prstGeom prst="rect">
              <a:avLst/>
            </a:prstGeom>
            <a:noFill/>
            <a:ln w="9525">
              <a:noFill/>
              <a:miter lim="800000"/>
              <a:headEnd/>
              <a:tailEnd/>
            </a:ln>
          </p:spPr>
          <p:txBody>
            <a:bodyPr wrap="none">
              <a:spAutoFit/>
            </a:bodyPr>
            <a:lstStyle/>
            <a:p>
              <a:pPr eaLnBrk="0" hangingPunct="0"/>
              <a:r>
                <a:rPr lang="en-US" altLang="en-US" sz="2200">
                  <a:solidFill>
                    <a:srgbClr val="000000"/>
                  </a:solidFill>
                  <a:latin typeface="Times New Roman" pitchFamily="18" charset="0"/>
                </a:rPr>
                <a:t>litmus</a:t>
              </a:r>
              <a:endParaRPr lang="en-US" altLang="en-US" sz="2400">
                <a:solidFill>
                  <a:srgbClr val="000000"/>
                </a:solidFill>
                <a:latin typeface="Times New Roman" pitchFamily="18" charset="0"/>
              </a:endParaRPr>
            </a:p>
          </p:txBody>
        </p:sp>
        <p:sp>
          <p:nvSpPr>
            <p:cNvPr id="227357" name="Text Box 15"/>
            <p:cNvSpPr txBox="1">
              <a:spLocks noChangeArrowheads="1"/>
            </p:cNvSpPr>
            <p:nvPr/>
          </p:nvSpPr>
          <p:spPr bwMode="auto">
            <a:xfrm>
              <a:off x="432" y="1536"/>
              <a:ext cx="1250" cy="269"/>
            </a:xfrm>
            <a:prstGeom prst="rect">
              <a:avLst/>
            </a:prstGeom>
            <a:noFill/>
            <a:ln w="9525">
              <a:noFill/>
              <a:miter lim="800000"/>
              <a:headEnd/>
              <a:tailEnd/>
            </a:ln>
          </p:spPr>
          <p:txBody>
            <a:bodyPr wrap="none">
              <a:spAutoFit/>
            </a:bodyPr>
            <a:lstStyle/>
            <a:p>
              <a:pPr eaLnBrk="0" hangingPunct="0"/>
              <a:r>
                <a:rPr lang="en-US" altLang="en-US" sz="2200">
                  <a:solidFill>
                    <a:srgbClr val="000000"/>
                  </a:solidFill>
                  <a:latin typeface="Times New Roman" pitchFamily="18" charset="0"/>
                </a:rPr>
                <a:t>phenolphthalein</a:t>
              </a:r>
              <a:endParaRPr lang="en-US" altLang="en-US" sz="2400">
                <a:solidFill>
                  <a:srgbClr val="000000"/>
                </a:solidFill>
                <a:latin typeface="Times New Roman" pitchFamily="18" charset="0"/>
              </a:endParaRPr>
            </a:p>
          </p:txBody>
        </p:sp>
        <p:sp>
          <p:nvSpPr>
            <p:cNvPr id="227358" name="Text Box 16"/>
            <p:cNvSpPr txBox="1">
              <a:spLocks noChangeArrowheads="1"/>
            </p:cNvSpPr>
            <p:nvPr/>
          </p:nvSpPr>
          <p:spPr bwMode="auto">
            <a:xfrm>
              <a:off x="432" y="1056"/>
              <a:ext cx="1363" cy="269"/>
            </a:xfrm>
            <a:prstGeom prst="rect">
              <a:avLst/>
            </a:prstGeom>
            <a:noFill/>
            <a:ln w="9525">
              <a:noFill/>
              <a:miter lim="800000"/>
              <a:headEnd/>
              <a:tailEnd/>
            </a:ln>
          </p:spPr>
          <p:txBody>
            <a:bodyPr wrap="none">
              <a:spAutoFit/>
            </a:bodyPr>
            <a:lstStyle/>
            <a:p>
              <a:pPr eaLnBrk="0" hangingPunct="0"/>
              <a:r>
                <a:rPr lang="en-US" altLang="en-US" sz="2200">
                  <a:solidFill>
                    <a:srgbClr val="000000"/>
                  </a:solidFill>
                  <a:latin typeface="Times New Roman" pitchFamily="18" charset="0"/>
                </a:rPr>
                <a:t>Bromthymol blue</a:t>
              </a:r>
              <a:endParaRPr lang="en-US" altLang="en-US" sz="2400">
                <a:solidFill>
                  <a:srgbClr val="000000"/>
                </a:solidFill>
                <a:latin typeface="Times New Roman" pitchFamily="18" charset="0"/>
              </a:endParaRPr>
            </a:p>
          </p:txBody>
        </p:sp>
      </p:grpSp>
      <p:sp>
        <p:nvSpPr>
          <p:cNvPr id="65555" name="Text Box 19"/>
          <p:cNvSpPr txBox="1">
            <a:spLocks noChangeArrowheads="1"/>
          </p:cNvSpPr>
          <p:nvPr/>
        </p:nvSpPr>
        <p:spPr bwMode="auto">
          <a:xfrm>
            <a:off x="2133600" y="5715000"/>
            <a:ext cx="7835900" cy="457200"/>
          </a:xfrm>
          <a:prstGeom prst="rect">
            <a:avLst/>
          </a:prstGeom>
          <a:noFill/>
          <a:ln w="9525">
            <a:noFill/>
            <a:miter lim="800000"/>
            <a:headEnd/>
            <a:tailEnd/>
          </a:ln>
        </p:spPr>
        <p:txBody>
          <a:bodyPr wrap="none">
            <a:spAutoFit/>
          </a:bodyPr>
          <a:lstStyle/>
          <a:p>
            <a:pPr eaLnBrk="0" hangingPunct="0"/>
            <a:r>
              <a:rPr lang="en-US" altLang="en-US" sz="2400">
                <a:solidFill>
                  <a:srgbClr val="000000"/>
                </a:solidFill>
                <a:latin typeface="Times New Roman" pitchFamily="18" charset="0"/>
              </a:rPr>
              <a:t>0     1     2    3     4     5     6      7     8     9   </a:t>
            </a:r>
            <a:r>
              <a:rPr lang="en-US" altLang="en-US">
                <a:solidFill>
                  <a:srgbClr val="000000"/>
                </a:solidFill>
                <a:latin typeface="Times New Roman" pitchFamily="18" charset="0"/>
              </a:rPr>
              <a:t> </a:t>
            </a:r>
            <a:r>
              <a:rPr lang="en-US" altLang="en-US" sz="2000" b="1">
                <a:solidFill>
                  <a:srgbClr val="000000"/>
                </a:solidFill>
                <a:latin typeface="Times New Roman" pitchFamily="18" charset="0"/>
              </a:rPr>
              <a:t>10     11     12    13    14</a:t>
            </a:r>
            <a:endParaRPr lang="en-US" altLang="en-US" sz="2400">
              <a:solidFill>
                <a:srgbClr val="FF0066"/>
              </a:solidFill>
              <a:latin typeface="Times New Roman" pitchFamily="18" charset="0"/>
            </a:endParaRPr>
          </a:p>
        </p:txBody>
      </p:sp>
      <p:sp>
        <p:nvSpPr>
          <p:cNvPr id="227335" name="Rectangle 23"/>
          <p:cNvSpPr>
            <a:spLocks noChangeArrowheads="1"/>
          </p:cNvSpPr>
          <p:nvPr/>
        </p:nvSpPr>
        <p:spPr bwMode="auto">
          <a:xfrm>
            <a:off x="2209800" y="1219200"/>
            <a:ext cx="2438400" cy="457200"/>
          </a:xfrm>
          <a:prstGeom prst="rect">
            <a:avLst/>
          </a:prstGeom>
          <a:solidFill>
            <a:srgbClr val="D51F29">
              <a:alpha val="79999"/>
            </a:srgbClr>
          </a:solidFill>
          <a:ln w="9525">
            <a:no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36" name="Rectangle 24"/>
          <p:cNvSpPr>
            <a:spLocks noChangeArrowheads="1"/>
          </p:cNvSpPr>
          <p:nvPr/>
        </p:nvSpPr>
        <p:spPr bwMode="auto">
          <a:xfrm>
            <a:off x="4038600" y="1219200"/>
            <a:ext cx="5867400" cy="457200"/>
          </a:xfrm>
          <a:prstGeom prst="rect">
            <a:avLst/>
          </a:prstGeom>
          <a:solidFill>
            <a:srgbClr val="FFFF00">
              <a:alpha val="50195"/>
            </a:srgbClr>
          </a:solidFill>
          <a:ln w="9525">
            <a:no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227337" name="Rectangle 28"/>
          <p:cNvSpPr>
            <a:spLocks noChangeArrowheads="1"/>
          </p:cNvSpPr>
          <p:nvPr/>
        </p:nvSpPr>
        <p:spPr bwMode="auto">
          <a:xfrm>
            <a:off x="2209800" y="2057400"/>
            <a:ext cx="4191000" cy="457200"/>
          </a:xfrm>
          <a:prstGeom prst="rect">
            <a:avLst/>
          </a:prstGeom>
          <a:gradFill rotWithShape="0">
            <a:gsLst>
              <a:gs pos="0">
                <a:srgbClr val="FFFF05"/>
              </a:gs>
              <a:gs pos="100000">
                <a:srgbClr val="FFFF00">
                  <a:alpha val="39998"/>
                </a:srgbClr>
              </a:gs>
            </a:gsLst>
            <a:lin ang="0" scaled="1"/>
          </a:gradFill>
          <a:ln w="9525">
            <a:no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65571" name="Rectangle 35"/>
          <p:cNvSpPr>
            <a:spLocks noChangeArrowheads="1"/>
          </p:cNvSpPr>
          <p:nvPr/>
        </p:nvSpPr>
        <p:spPr bwMode="auto">
          <a:xfrm>
            <a:off x="5181600" y="3657600"/>
            <a:ext cx="4724400" cy="457200"/>
          </a:xfrm>
          <a:prstGeom prst="rect">
            <a:avLst/>
          </a:prstGeom>
          <a:gradFill rotWithShape="0">
            <a:gsLst>
              <a:gs pos="0">
                <a:schemeClr val="accent2">
                  <a:gamma/>
                  <a:tint val="75686"/>
                  <a:invGamma/>
                </a:schemeClr>
              </a:gs>
              <a:gs pos="100000">
                <a:schemeClr val="accent2"/>
              </a:gs>
            </a:gsLst>
            <a:lin ang="0" scaled="1"/>
          </a:gradFill>
          <a:ln w="9525">
            <a:noFill/>
            <a:miter lim="800000"/>
            <a:headEnd/>
            <a:tailEnd/>
          </a:ln>
          <a:effectLst/>
        </p:spPr>
        <p:txBody>
          <a:bodyPr wrap="none" anchor="ctr"/>
          <a:lstStyle/>
          <a:p>
            <a:pPr eaLnBrk="0" hangingPunct="0">
              <a:defRPr/>
            </a:pPr>
            <a:endParaRPr lang="en-US" sz="2400">
              <a:solidFill>
                <a:srgbClr val="000000"/>
              </a:solidFill>
              <a:latin typeface="+mn-lt"/>
              <a:ea typeface="Geneva" charset="-128"/>
              <a:cs typeface="+mn-cs"/>
            </a:endParaRPr>
          </a:p>
        </p:txBody>
      </p:sp>
      <p:sp>
        <p:nvSpPr>
          <p:cNvPr id="227339" name="Rectangle 34"/>
          <p:cNvSpPr>
            <a:spLocks noChangeArrowheads="1"/>
          </p:cNvSpPr>
          <p:nvPr/>
        </p:nvSpPr>
        <p:spPr bwMode="auto">
          <a:xfrm>
            <a:off x="2209800" y="3657600"/>
            <a:ext cx="4495800" cy="457200"/>
          </a:xfrm>
          <a:prstGeom prst="rect">
            <a:avLst/>
          </a:prstGeom>
          <a:gradFill rotWithShape="0">
            <a:gsLst>
              <a:gs pos="0">
                <a:srgbClr val="D51F29"/>
              </a:gs>
              <a:gs pos="100000">
                <a:srgbClr val="DE4E56">
                  <a:alpha val="67998"/>
                </a:srgbClr>
              </a:gs>
            </a:gsLst>
            <a:lin ang="0" scaled="1"/>
          </a:gradFill>
          <a:ln w="9525">
            <a:no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65573" name="Rectangle 37"/>
          <p:cNvSpPr>
            <a:spLocks noChangeArrowheads="1"/>
          </p:cNvSpPr>
          <p:nvPr/>
        </p:nvSpPr>
        <p:spPr bwMode="auto">
          <a:xfrm>
            <a:off x="4038600" y="4419600"/>
            <a:ext cx="5867400" cy="457200"/>
          </a:xfrm>
          <a:prstGeom prst="rect">
            <a:avLst/>
          </a:prstGeom>
          <a:gradFill rotWithShape="0">
            <a:gsLst>
              <a:gs pos="0">
                <a:schemeClr val="accent2">
                  <a:gamma/>
                  <a:tint val="75686"/>
                  <a:invGamma/>
                </a:schemeClr>
              </a:gs>
              <a:gs pos="100000">
                <a:schemeClr val="accent2"/>
              </a:gs>
            </a:gsLst>
            <a:lin ang="0" scaled="1"/>
          </a:gradFill>
          <a:ln w="9525">
            <a:noFill/>
            <a:miter lim="800000"/>
            <a:headEnd/>
            <a:tailEnd/>
          </a:ln>
          <a:effectLst/>
        </p:spPr>
        <p:txBody>
          <a:bodyPr wrap="none" anchor="ctr"/>
          <a:lstStyle/>
          <a:p>
            <a:pPr eaLnBrk="0" hangingPunct="0">
              <a:defRPr/>
            </a:pPr>
            <a:endParaRPr lang="en-US" sz="2400">
              <a:solidFill>
                <a:srgbClr val="000000"/>
              </a:solidFill>
              <a:latin typeface="+mn-lt"/>
              <a:ea typeface="Geneva" charset="-128"/>
              <a:cs typeface="+mn-cs"/>
            </a:endParaRPr>
          </a:p>
        </p:txBody>
      </p:sp>
      <p:sp>
        <p:nvSpPr>
          <p:cNvPr id="227341" name="Rectangle 36"/>
          <p:cNvSpPr>
            <a:spLocks noChangeArrowheads="1"/>
          </p:cNvSpPr>
          <p:nvPr/>
        </p:nvSpPr>
        <p:spPr bwMode="auto">
          <a:xfrm>
            <a:off x="2209800" y="4419600"/>
            <a:ext cx="2895600" cy="457200"/>
          </a:xfrm>
          <a:prstGeom prst="rect">
            <a:avLst/>
          </a:prstGeom>
          <a:gradFill rotWithShape="0">
            <a:gsLst>
              <a:gs pos="0">
                <a:srgbClr val="FFFF05"/>
              </a:gs>
              <a:gs pos="100000">
                <a:srgbClr val="FFFF00">
                  <a:alpha val="39998"/>
                </a:srgbClr>
              </a:gs>
            </a:gsLst>
            <a:lin ang="0" scaled="1"/>
          </a:gradFill>
          <a:ln w="9525">
            <a:no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65574" name="Rectangle 38"/>
          <p:cNvSpPr>
            <a:spLocks noChangeArrowheads="1"/>
          </p:cNvSpPr>
          <p:nvPr/>
        </p:nvSpPr>
        <p:spPr bwMode="auto">
          <a:xfrm>
            <a:off x="4038600" y="4419600"/>
            <a:ext cx="1066800" cy="457200"/>
          </a:xfrm>
          <a:prstGeom prst="rect">
            <a:avLst/>
          </a:prstGeom>
          <a:gradFill rotWithShape="0">
            <a:gsLst>
              <a:gs pos="0">
                <a:schemeClr val="accent1">
                  <a:alpha val="32001"/>
                </a:schemeClr>
              </a:gs>
              <a:gs pos="100000">
                <a:schemeClr val="accent1">
                  <a:gamma/>
                  <a:tint val="75686"/>
                  <a:invGamma/>
                  <a:alpha val="28000"/>
                </a:schemeClr>
              </a:gs>
            </a:gsLst>
            <a:lin ang="0" scaled="1"/>
          </a:gradFill>
          <a:ln w="9525">
            <a:noFill/>
            <a:miter lim="800000"/>
            <a:headEnd/>
            <a:tailEnd/>
          </a:ln>
          <a:effectLst/>
        </p:spPr>
        <p:txBody>
          <a:bodyPr wrap="none" anchor="ctr"/>
          <a:lstStyle/>
          <a:p>
            <a:pPr eaLnBrk="0" hangingPunct="0">
              <a:defRPr/>
            </a:pPr>
            <a:endParaRPr lang="en-US" sz="2400">
              <a:solidFill>
                <a:srgbClr val="000000"/>
              </a:solidFill>
              <a:latin typeface="+mn-lt"/>
              <a:ea typeface="Geneva" charset="-128"/>
              <a:cs typeface="+mn-cs"/>
            </a:endParaRPr>
          </a:p>
        </p:txBody>
      </p:sp>
      <p:sp>
        <p:nvSpPr>
          <p:cNvPr id="65575" name="Rectangle 39"/>
          <p:cNvSpPr>
            <a:spLocks noChangeArrowheads="1"/>
          </p:cNvSpPr>
          <p:nvPr/>
        </p:nvSpPr>
        <p:spPr bwMode="auto">
          <a:xfrm>
            <a:off x="5410200" y="2057400"/>
            <a:ext cx="990600" cy="457200"/>
          </a:xfrm>
          <a:prstGeom prst="rect">
            <a:avLst/>
          </a:prstGeom>
          <a:gradFill rotWithShape="0">
            <a:gsLst>
              <a:gs pos="0">
                <a:schemeClr val="accent1">
                  <a:alpha val="32001"/>
                </a:schemeClr>
              </a:gs>
              <a:gs pos="100000">
                <a:schemeClr val="accent1">
                  <a:gamma/>
                  <a:tint val="75686"/>
                  <a:invGamma/>
                  <a:alpha val="28000"/>
                </a:schemeClr>
              </a:gs>
            </a:gsLst>
            <a:lin ang="0" scaled="1"/>
          </a:gradFill>
          <a:ln w="9525">
            <a:noFill/>
            <a:miter lim="800000"/>
            <a:headEnd/>
            <a:tailEnd/>
          </a:ln>
          <a:effectLst/>
        </p:spPr>
        <p:txBody>
          <a:bodyPr wrap="none" anchor="ctr"/>
          <a:lstStyle/>
          <a:p>
            <a:pPr eaLnBrk="0" hangingPunct="0">
              <a:defRPr/>
            </a:pPr>
            <a:endParaRPr lang="en-US" sz="2400">
              <a:solidFill>
                <a:srgbClr val="000000"/>
              </a:solidFill>
              <a:latin typeface="+mn-lt"/>
              <a:ea typeface="Geneva" charset="-128"/>
              <a:cs typeface="+mn-cs"/>
            </a:endParaRPr>
          </a:p>
        </p:txBody>
      </p:sp>
      <p:sp>
        <p:nvSpPr>
          <p:cNvPr id="65577" name="Rectangle 41"/>
          <p:cNvSpPr>
            <a:spLocks noChangeArrowheads="1"/>
          </p:cNvSpPr>
          <p:nvPr/>
        </p:nvSpPr>
        <p:spPr bwMode="auto">
          <a:xfrm>
            <a:off x="6553200" y="5181600"/>
            <a:ext cx="3352800" cy="457200"/>
          </a:xfrm>
          <a:prstGeom prst="rect">
            <a:avLst/>
          </a:prstGeom>
          <a:gradFill rotWithShape="0">
            <a:gsLst>
              <a:gs pos="0">
                <a:schemeClr val="accent2">
                  <a:gamma/>
                  <a:tint val="75686"/>
                  <a:invGamma/>
                </a:schemeClr>
              </a:gs>
              <a:gs pos="100000">
                <a:schemeClr val="accent2"/>
              </a:gs>
            </a:gsLst>
            <a:lin ang="0" scaled="1"/>
          </a:gradFill>
          <a:ln w="9525">
            <a:noFill/>
            <a:miter lim="800000"/>
            <a:headEnd/>
            <a:tailEnd/>
          </a:ln>
          <a:effectLst/>
        </p:spPr>
        <p:txBody>
          <a:bodyPr wrap="none" anchor="ctr"/>
          <a:lstStyle/>
          <a:p>
            <a:pPr eaLnBrk="0" hangingPunct="0">
              <a:defRPr/>
            </a:pPr>
            <a:endParaRPr lang="en-US" sz="2400">
              <a:solidFill>
                <a:srgbClr val="000000"/>
              </a:solidFill>
              <a:latin typeface="+mn-lt"/>
              <a:ea typeface="Geneva" charset="-128"/>
              <a:cs typeface="+mn-cs"/>
            </a:endParaRPr>
          </a:p>
        </p:txBody>
      </p:sp>
      <p:sp>
        <p:nvSpPr>
          <p:cNvPr id="227345" name="Rectangle 40"/>
          <p:cNvSpPr>
            <a:spLocks noChangeArrowheads="1"/>
          </p:cNvSpPr>
          <p:nvPr/>
        </p:nvSpPr>
        <p:spPr bwMode="auto">
          <a:xfrm>
            <a:off x="2209800" y="5181600"/>
            <a:ext cx="5181600" cy="457200"/>
          </a:xfrm>
          <a:prstGeom prst="rect">
            <a:avLst/>
          </a:prstGeom>
          <a:gradFill rotWithShape="0">
            <a:gsLst>
              <a:gs pos="0">
                <a:srgbClr val="FFFF05"/>
              </a:gs>
              <a:gs pos="100000">
                <a:srgbClr val="FFFF00">
                  <a:alpha val="39998"/>
                </a:srgbClr>
              </a:gs>
            </a:gsLst>
            <a:lin ang="0" scaled="1"/>
          </a:gradFill>
          <a:ln w="9525">
            <a:noFill/>
            <a:miter lim="800000"/>
            <a:headEnd/>
            <a:tailEnd/>
          </a:ln>
        </p:spPr>
        <p:txBody>
          <a:bodyPr wrap="none" anchor="ctr"/>
          <a:lstStyle/>
          <a:p>
            <a:pPr eaLnBrk="0" hangingPunct="0"/>
            <a:endParaRPr lang="en-US" altLang="en-US" sz="2400">
              <a:solidFill>
                <a:srgbClr val="000000"/>
              </a:solidFill>
              <a:latin typeface="Times New Roman" pitchFamily="18" charset="0"/>
            </a:endParaRPr>
          </a:p>
        </p:txBody>
      </p:sp>
      <p:sp>
        <p:nvSpPr>
          <p:cNvPr id="65578" name="Rectangle 42"/>
          <p:cNvSpPr>
            <a:spLocks noChangeArrowheads="1"/>
          </p:cNvSpPr>
          <p:nvPr/>
        </p:nvSpPr>
        <p:spPr bwMode="auto">
          <a:xfrm>
            <a:off x="6553200" y="5181600"/>
            <a:ext cx="838200" cy="457200"/>
          </a:xfrm>
          <a:prstGeom prst="rect">
            <a:avLst/>
          </a:prstGeom>
          <a:gradFill rotWithShape="0">
            <a:gsLst>
              <a:gs pos="0">
                <a:schemeClr val="accent1">
                  <a:alpha val="32001"/>
                </a:schemeClr>
              </a:gs>
              <a:gs pos="100000">
                <a:schemeClr val="accent1">
                  <a:gamma/>
                  <a:tint val="75686"/>
                  <a:invGamma/>
                  <a:alpha val="28000"/>
                </a:schemeClr>
              </a:gs>
            </a:gsLst>
            <a:lin ang="0" scaled="1"/>
          </a:gradFill>
          <a:ln w="9525">
            <a:noFill/>
            <a:miter lim="800000"/>
            <a:headEnd/>
            <a:tailEnd/>
          </a:ln>
          <a:effectLst/>
        </p:spPr>
        <p:txBody>
          <a:bodyPr wrap="none" anchor="ctr"/>
          <a:lstStyle/>
          <a:p>
            <a:pPr eaLnBrk="0" hangingPunct="0">
              <a:defRPr/>
            </a:pPr>
            <a:endParaRPr lang="en-US" sz="2400">
              <a:solidFill>
                <a:srgbClr val="000000"/>
              </a:solidFill>
              <a:latin typeface="+mn-lt"/>
              <a:ea typeface="Geneva" charset="-128"/>
              <a:cs typeface="+mn-c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55"/>
                                        </p:tgtEl>
                                        <p:attrNameLst>
                                          <p:attrName>style.visibility</p:attrName>
                                        </p:attrNameLst>
                                      </p:cBhvr>
                                      <p:to>
                                        <p:strVal val="visible"/>
                                      </p:to>
                                    </p:set>
                                    <p:anim calcmode="lin" valueType="num">
                                      <p:cBhvr additive="base">
                                        <p:cTn id="7" dur="500" fill="hold"/>
                                        <p:tgtEl>
                                          <p:spTgt spid="65555"/>
                                        </p:tgtEl>
                                        <p:attrNameLst>
                                          <p:attrName>ppt_x</p:attrName>
                                        </p:attrNameLst>
                                      </p:cBhvr>
                                      <p:tavLst>
                                        <p:tav tm="0">
                                          <p:val>
                                            <p:strVal val="0-#ppt_w/2"/>
                                          </p:val>
                                        </p:tav>
                                        <p:tav tm="100000">
                                          <p:val>
                                            <p:strVal val="#ppt_x"/>
                                          </p:val>
                                        </p:tav>
                                      </p:tavLst>
                                    </p:anim>
                                    <p:anim calcmode="lin" valueType="num">
                                      <p:cBhvr additive="base">
                                        <p:cTn id="8" dur="500" fill="hold"/>
                                        <p:tgtEl>
                                          <p:spTgt spid="655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5"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4"/>
          <p:cNvSpPr>
            <a:spLocks noGrp="1" noChangeArrowheads="1"/>
          </p:cNvSpPr>
          <p:nvPr>
            <p:ph type="title"/>
          </p:nvPr>
        </p:nvSpPr>
        <p:spPr/>
        <p:txBody>
          <a:bodyPr/>
          <a:lstStyle/>
          <a:p>
            <a:pPr eaLnBrk="1" hangingPunct="1"/>
            <a:r>
              <a:rPr lang="en-US" altLang="en-US" smtClean="0"/>
              <a:t>Amphoteric / Amphiprotic substance</a:t>
            </a:r>
          </a:p>
        </p:txBody>
      </p:sp>
      <p:sp>
        <p:nvSpPr>
          <p:cNvPr id="84995" name="Rectangle 3"/>
          <p:cNvSpPr>
            <a:spLocks noGrp="1" noChangeArrowheads="1"/>
          </p:cNvSpPr>
          <p:nvPr>
            <p:ph idx="1"/>
          </p:nvPr>
        </p:nvSpPr>
        <p:spPr>
          <a:xfrm>
            <a:off x="2209800" y="2057400"/>
            <a:ext cx="7772400" cy="4038600"/>
          </a:xfrm>
        </p:spPr>
        <p:txBody>
          <a:bodyPr/>
          <a:lstStyle/>
          <a:p>
            <a:pPr eaLnBrk="1" hangingPunct="1"/>
            <a:r>
              <a:rPr lang="en-US" altLang="en-US" smtClean="0"/>
              <a:t>Acts either as an </a:t>
            </a:r>
            <a:r>
              <a:rPr lang="en-US" altLang="en-US" sz="3600" b="1" smtClean="0"/>
              <a:t>acid or a base</a:t>
            </a:r>
            <a:endParaRPr lang="en-US" altLang="en-US" smtClean="0"/>
          </a:p>
          <a:p>
            <a:pPr eaLnBrk="1" hangingPunct="1"/>
            <a:r>
              <a:rPr lang="en-US" altLang="en-US" smtClean="0"/>
              <a:t>Water, NH</a:t>
            </a:r>
            <a:r>
              <a:rPr lang="en-US" altLang="en-US" baseline="-25000" smtClean="0"/>
              <a:t>3 </a:t>
            </a:r>
            <a:r>
              <a:rPr lang="en-US" altLang="en-US" smtClean="0"/>
              <a:t>&amp; others……</a:t>
            </a:r>
          </a:p>
          <a:p>
            <a:pPr lvl="1" eaLnBrk="1" hangingPunct="1"/>
            <a:r>
              <a:rPr lang="en-US" altLang="en-US" sz="3200" smtClean="0"/>
              <a:t>Sometimes </a:t>
            </a:r>
            <a:r>
              <a:rPr lang="en-US" altLang="en-US" sz="3200" b="1" smtClean="0"/>
              <a:t>accepts an H</a:t>
            </a:r>
            <a:r>
              <a:rPr lang="en-US" altLang="en-US" sz="3200" b="1" baseline="30000" smtClean="0"/>
              <a:t>+</a:t>
            </a:r>
            <a:endParaRPr lang="en-US" altLang="en-US" sz="3200" smtClean="0"/>
          </a:p>
          <a:p>
            <a:pPr lvl="1" eaLnBrk="1" hangingPunct="1"/>
            <a:r>
              <a:rPr lang="en-US" altLang="en-US" sz="3200" smtClean="0"/>
              <a:t>Sometimes </a:t>
            </a:r>
            <a:r>
              <a:rPr lang="en-US" altLang="en-US" sz="3200" b="1" smtClean="0"/>
              <a:t>donates an H</a:t>
            </a:r>
            <a:r>
              <a:rPr lang="en-US" altLang="en-US" sz="3200" b="1" baseline="30000" smtClean="0"/>
              <a:t>+</a:t>
            </a:r>
            <a:endParaRPr lang="en-US" altLang="en-US" sz="3200" smtClean="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p:cTn id="7" dur="500" decel="50000" fill="hold">
                                          <p:stCondLst>
                                            <p:cond delay="0"/>
                                          </p:stCondLst>
                                        </p:cTn>
                                        <p:tgtEl>
                                          <p:spTgt spid="8499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499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499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499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499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499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499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499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4995">
                                            <p:txEl>
                                              <p:pRg st="1" end="1"/>
                                            </p:txEl>
                                          </p:spTgt>
                                        </p:tgtEl>
                                        <p:attrNameLst>
                                          <p:attrName>style.visibility</p:attrName>
                                        </p:attrNameLst>
                                      </p:cBhvr>
                                      <p:to>
                                        <p:strVal val="visible"/>
                                      </p:to>
                                    </p:set>
                                    <p:anim calcmode="lin" valueType="num">
                                      <p:cBhvr>
                                        <p:cTn id="19" dur="500" decel="50000" fill="hold">
                                          <p:stCondLst>
                                            <p:cond delay="0"/>
                                          </p:stCondLst>
                                        </p:cTn>
                                        <p:tgtEl>
                                          <p:spTgt spid="84995">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4995">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4995">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84995">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4995">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4995">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4995">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4995">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84995">
                                            <p:txEl>
                                              <p:pRg st="2" end="2"/>
                                            </p:txEl>
                                          </p:spTgt>
                                        </p:tgtEl>
                                        <p:attrNameLst>
                                          <p:attrName>style.visibility</p:attrName>
                                        </p:attrNameLst>
                                      </p:cBhvr>
                                      <p:to>
                                        <p:strVal val="visible"/>
                                      </p:to>
                                    </p:set>
                                    <p:anim calcmode="lin" valueType="num">
                                      <p:cBhvr>
                                        <p:cTn id="31" dur="500" decel="50000" fill="hold">
                                          <p:stCondLst>
                                            <p:cond delay="0"/>
                                          </p:stCondLst>
                                        </p:cTn>
                                        <p:tgtEl>
                                          <p:spTgt spid="84995">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4995">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4995">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84995">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4995">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4995">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4995">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4995">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84995">
                                            <p:txEl>
                                              <p:pRg st="3" end="3"/>
                                            </p:txEl>
                                          </p:spTgt>
                                        </p:tgtEl>
                                        <p:attrNameLst>
                                          <p:attrName>style.visibility</p:attrName>
                                        </p:attrNameLst>
                                      </p:cBhvr>
                                      <p:to>
                                        <p:strVal val="visible"/>
                                      </p:to>
                                    </p:set>
                                    <p:anim calcmode="lin" valueType="num">
                                      <p:cBhvr>
                                        <p:cTn id="43" dur="500" decel="50000" fill="hold">
                                          <p:stCondLst>
                                            <p:cond delay="0"/>
                                          </p:stCondLst>
                                        </p:cTn>
                                        <p:tgtEl>
                                          <p:spTgt spid="84995">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84995">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84995">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84995">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84995">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84995">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84995">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84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bldLvl="3"/>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5" name="Rectangle 2"/>
          <p:cNvSpPr>
            <a:spLocks noGrp="1" noChangeArrowheads="1"/>
          </p:cNvSpPr>
          <p:nvPr>
            <p:ph type="title"/>
          </p:nvPr>
        </p:nvSpPr>
        <p:spPr/>
        <p:txBody>
          <a:bodyPr/>
          <a:lstStyle/>
          <a:p>
            <a:pPr eaLnBrk="1" hangingPunct="1"/>
            <a:r>
              <a:rPr lang="en-US" altLang="en-US" smtClean="0"/>
              <a:t>Buffers</a:t>
            </a:r>
          </a:p>
        </p:txBody>
      </p:sp>
      <p:sp>
        <p:nvSpPr>
          <p:cNvPr id="93187" name="Rectangle 3"/>
          <p:cNvSpPr>
            <a:spLocks noGrp="1" noChangeArrowheads="1"/>
          </p:cNvSpPr>
          <p:nvPr>
            <p:ph idx="1"/>
          </p:nvPr>
        </p:nvSpPr>
        <p:spPr>
          <a:xfrm>
            <a:off x="2209800" y="1981200"/>
            <a:ext cx="7772400" cy="4343400"/>
          </a:xfrm>
        </p:spPr>
        <p:txBody>
          <a:bodyPr/>
          <a:lstStyle/>
          <a:p>
            <a:pPr eaLnBrk="1" hangingPunct="1">
              <a:lnSpc>
                <a:spcPct val="90000"/>
              </a:lnSpc>
            </a:pPr>
            <a:r>
              <a:rPr lang="en-US" altLang="en-US" smtClean="0"/>
              <a:t>A buffer is a mixture of chemicals that make a solution </a:t>
            </a:r>
            <a:r>
              <a:rPr lang="en-US" altLang="en-US" b="1" i="1" smtClean="0"/>
              <a:t>resist a change</a:t>
            </a:r>
            <a:r>
              <a:rPr lang="en-US" altLang="en-US" smtClean="0"/>
              <a:t> of pH</a:t>
            </a:r>
          </a:p>
          <a:p>
            <a:pPr lvl="1" eaLnBrk="1" hangingPunct="1">
              <a:lnSpc>
                <a:spcPct val="90000"/>
              </a:lnSpc>
            </a:pPr>
            <a:r>
              <a:rPr lang="en-US" altLang="en-US" smtClean="0"/>
              <a:t>pH remains relatively constant when adding an acid or base</a:t>
            </a:r>
          </a:p>
          <a:p>
            <a:pPr eaLnBrk="1" hangingPunct="1">
              <a:lnSpc>
                <a:spcPct val="90000"/>
              </a:lnSpc>
            </a:pPr>
            <a:r>
              <a:rPr lang="en-US" altLang="en-US" smtClean="0"/>
              <a:t>A buffer is either a solution of a weak acid and one of its salts or a weak base and one of its salts</a:t>
            </a:r>
          </a:p>
          <a:p>
            <a:pPr lvl="1" eaLnBrk="1" hangingPunct="1">
              <a:lnSpc>
                <a:spcPct val="90000"/>
              </a:lnSpc>
            </a:pPr>
            <a:r>
              <a:rPr lang="en-US" altLang="en-US" smtClean="0"/>
              <a:t>The salt cation is only a spectator ion and is not involved in the reaction</a:t>
            </a:r>
          </a:p>
        </p:txBody>
      </p:sp>
      <p:pic>
        <p:nvPicPr>
          <p:cNvPr id="231427" name="Content Placeholder 3"/>
          <p:cNvPicPr>
            <a:picLocks noChangeAspect="1"/>
          </p:cNvPicPr>
          <p:nvPr/>
        </p:nvPicPr>
        <p:blipFill>
          <a:blip r:embed="rId3"/>
          <a:srcRect/>
          <a:stretch>
            <a:fillRect/>
          </a:stretch>
        </p:blipFill>
        <p:spPr bwMode="auto">
          <a:xfrm>
            <a:off x="1196975" y="4160838"/>
            <a:ext cx="3778250" cy="2163762"/>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3187">
                                            <p:txEl>
                                              <p:pRg st="0" end="0"/>
                                            </p:txEl>
                                          </p:spTgt>
                                        </p:tgtEl>
                                        <p:attrNameLst>
                                          <p:attrName>style.visibility</p:attrName>
                                        </p:attrNameLst>
                                      </p:cBhvr>
                                      <p:to>
                                        <p:strVal val="visible"/>
                                      </p:to>
                                    </p:set>
                                    <p:anim to="" calcmode="lin" valueType="num">
                                      <p:cBhvr>
                                        <p:cTn id="7" dur="1" fill="hold"/>
                                        <p:tgtEl>
                                          <p:spTgt spid="931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93187">
                                            <p:txEl>
                                              <p:pRg st="1" end="1"/>
                                            </p:txEl>
                                          </p:spTgt>
                                        </p:tgtEl>
                                        <p:attrNameLst>
                                          <p:attrName>style.visibility</p:attrName>
                                        </p:attrNameLst>
                                      </p:cBhvr>
                                      <p:to>
                                        <p:strVal val="visible"/>
                                      </p:to>
                                    </p:set>
                                    <p:anim to="" calcmode="lin" valueType="num">
                                      <p:cBhvr>
                                        <p:cTn id="12" dur="1" fill="hold"/>
                                        <p:tgtEl>
                                          <p:spTgt spid="9318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93187">
                                            <p:txEl>
                                              <p:pRg st="2" end="2"/>
                                            </p:txEl>
                                          </p:spTgt>
                                        </p:tgtEl>
                                        <p:attrNameLst>
                                          <p:attrName>style.visibility</p:attrName>
                                        </p:attrNameLst>
                                      </p:cBhvr>
                                      <p:to>
                                        <p:strVal val="visible"/>
                                      </p:to>
                                    </p:set>
                                    <p:anim to="" calcmode="lin" valueType="num">
                                      <p:cBhvr>
                                        <p:cTn id="17" dur="1" fill="hold"/>
                                        <p:tgtEl>
                                          <p:spTgt spid="9318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93187">
                                            <p:txEl>
                                              <p:pRg st="3" end="3"/>
                                            </p:txEl>
                                          </p:spTgt>
                                        </p:tgtEl>
                                        <p:attrNameLst>
                                          <p:attrName>style.visibility</p:attrName>
                                        </p:attrNameLst>
                                      </p:cBhvr>
                                      <p:to>
                                        <p:strVal val="visible"/>
                                      </p:to>
                                    </p:set>
                                    <p:anim to="" calcmode="lin" valueType="num">
                                      <p:cBhvr>
                                        <p:cTn id="22" dur="1" fill="hold"/>
                                        <p:tgtEl>
                                          <p:spTgt spid="9318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bldLvl="3"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3473" name="Rectangle 4"/>
          <p:cNvSpPr>
            <a:spLocks noGrp="1" noChangeArrowheads="1"/>
          </p:cNvSpPr>
          <p:nvPr>
            <p:ph type="title"/>
          </p:nvPr>
        </p:nvSpPr>
        <p:spPr/>
        <p:txBody>
          <a:bodyPr/>
          <a:lstStyle/>
          <a:p>
            <a:pPr eaLnBrk="1" hangingPunct="1"/>
            <a:r>
              <a:rPr lang="en-US" altLang="en-US" smtClean="0"/>
              <a:t>Buffer Capacity</a:t>
            </a:r>
          </a:p>
        </p:txBody>
      </p:sp>
      <p:sp>
        <p:nvSpPr>
          <p:cNvPr id="101381" name="Rectangle 5"/>
          <p:cNvSpPr>
            <a:spLocks noGrp="1" noChangeArrowheads="1"/>
          </p:cNvSpPr>
          <p:nvPr>
            <p:ph idx="1"/>
          </p:nvPr>
        </p:nvSpPr>
        <p:spPr/>
        <p:txBody>
          <a:bodyPr/>
          <a:lstStyle/>
          <a:p>
            <a:pPr eaLnBrk="1" hangingPunct="1"/>
            <a:r>
              <a:rPr lang="en-US" altLang="en-US" sz="3600" smtClean="0"/>
              <a:t>Buffers can’t </a:t>
            </a:r>
            <a:r>
              <a:rPr lang="en-US" altLang="en-US" sz="3600" b="1" smtClean="0">
                <a:solidFill>
                  <a:srgbClr val="D51F29"/>
                </a:solidFill>
              </a:rPr>
              <a:t>stop</a:t>
            </a:r>
            <a:r>
              <a:rPr lang="en-US" altLang="en-US" sz="3600" smtClean="0"/>
              <a:t> the change in pH they can only resist it</a:t>
            </a:r>
          </a:p>
          <a:p>
            <a:pPr lvl="1" eaLnBrk="1" hangingPunct="1"/>
            <a:r>
              <a:rPr lang="en-US" altLang="en-US" sz="3200" smtClean="0"/>
              <a:t>There comes a point when the buffer is “used up” </a:t>
            </a:r>
          </a:p>
          <a:p>
            <a:pPr lvl="1" eaLnBrk="1" hangingPunct="1"/>
            <a:r>
              <a:rPr lang="en-US" altLang="en-US" sz="3200" smtClean="0"/>
              <a:t>It can no longer take H</a:t>
            </a:r>
            <a:r>
              <a:rPr lang="en-US" altLang="en-US" sz="3200" baseline="30000" smtClean="0"/>
              <a:t>+</a:t>
            </a:r>
            <a:r>
              <a:rPr lang="en-US" altLang="en-US" sz="3200" smtClean="0"/>
              <a:t> ions out of solution and the pH begins to change</a:t>
            </a:r>
            <a:endParaRPr lang="en-US" alt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01381">
                                            <p:txEl>
                                              <p:pRg st="0" end="0"/>
                                            </p:txEl>
                                          </p:spTgt>
                                        </p:tgtEl>
                                        <p:attrNameLst>
                                          <p:attrName>style.visibility</p:attrName>
                                        </p:attrNameLst>
                                      </p:cBhvr>
                                      <p:to>
                                        <p:strVal val="visible"/>
                                      </p:to>
                                    </p:set>
                                    <p:anim to="" calcmode="lin" valueType="num">
                                      <p:cBhvr>
                                        <p:cTn id="7" dur="1" fill="hold"/>
                                        <p:tgtEl>
                                          <p:spTgt spid="10138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01381">
                                            <p:txEl>
                                              <p:pRg st="1" end="1"/>
                                            </p:txEl>
                                          </p:spTgt>
                                        </p:tgtEl>
                                        <p:attrNameLst>
                                          <p:attrName>style.visibility</p:attrName>
                                        </p:attrNameLst>
                                      </p:cBhvr>
                                      <p:to>
                                        <p:strVal val="visible"/>
                                      </p:to>
                                    </p:set>
                                    <p:anim to="" calcmode="lin" valueType="num">
                                      <p:cBhvr>
                                        <p:cTn id="12" dur="1" fill="hold"/>
                                        <p:tgtEl>
                                          <p:spTgt spid="10138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01381">
                                            <p:txEl>
                                              <p:pRg st="2" end="2"/>
                                            </p:txEl>
                                          </p:spTgt>
                                        </p:tgtEl>
                                        <p:attrNameLst>
                                          <p:attrName>style.visibility</p:attrName>
                                        </p:attrNameLst>
                                      </p:cBhvr>
                                      <p:to>
                                        <p:strVal val="visible"/>
                                      </p:to>
                                    </p:set>
                                    <p:anim to="" calcmode="lin" valueType="num">
                                      <p:cBhvr>
                                        <p:cTn id="17" dur="1" fill="hold"/>
                                        <p:tgtEl>
                                          <p:spTgt spid="10138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build="p" bldLvl="3"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7" name="Rectangle 5"/>
          <p:cNvSpPr>
            <a:spLocks noGrp="1" noChangeArrowheads="1"/>
          </p:cNvSpPr>
          <p:nvPr>
            <p:ph idx="1"/>
          </p:nvPr>
        </p:nvSpPr>
        <p:spPr>
          <a:xfrm>
            <a:off x="2209800" y="1066800"/>
            <a:ext cx="7772400" cy="5029200"/>
          </a:xfrm>
        </p:spPr>
        <p:txBody>
          <a:bodyPr/>
          <a:lstStyle/>
          <a:p>
            <a:pPr eaLnBrk="1" hangingPunct="1"/>
            <a:r>
              <a:rPr lang="en-US" altLang="en-US" smtClean="0"/>
              <a:t>This is important when the system is fragile</a:t>
            </a:r>
          </a:p>
          <a:p>
            <a:pPr lvl="1" eaLnBrk="1" hangingPunct="1"/>
            <a:r>
              <a:rPr lang="en-US" altLang="en-US" smtClean="0"/>
              <a:t>Bloodstream pH 7.3 &gt; 7.5</a:t>
            </a:r>
          </a:p>
          <a:p>
            <a:pPr lvl="1" eaLnBrk="1" hangingPunct="1"/>
            <a:r>
              <a:rPr lang="en-US" altLang="en-US" smtClean="0"/>
              <a:t>If &lt; 6.9 or &gt; 7.7 the person dies</a:t>
            </a:r>
          </a:p>
          <a:p>
            <a:pPr eaLnBrk="1" hangingPunct="1"/>
            <a:r>
              <a:rPr lang="en-US" altLang="en-US" smtClean="0"/>
              <a:t>Buffer aids in maintaining homeostasis of the individual</a:t>
            </a:r>
          </a:p>
          <a:p>
            <a:pPr eaLnBrk="1" hangingPunct="1"/>
            <a:r>
              <a:rPr lang="en-US" altLang="en-US" smtClean="0"/>
              <a:t>The buffer species in the blood is</a:t>
            </a:r>
          </a:p>
          <a:p>
            <a:pPr algn="ctr" eaLnBrk="1" hangingPunct="1">
              <a:buFontTx/>
              <a:buNone/>
            </a:pPr>
            <a:r>
              <a:rPr lang="en-US" altLang="en-US" smtClean="0"/>
              <a:t>carbonic acid / hydrogen carbonate ion</a:t>
            </a:r>
          </a:p>
          <a:p>
            <a:pPr algn="ctr" eaLnBrk="1" hangingPunct="1">
              <a:buFontTx/>
              <a:buNone/>
            </a:pPr>
            <a:r>
              <a:rPr lang="en-US" altLang="en-US" smtClean="0"/>
              <a:t>H</a:t>
            </a:r>
            <a:r>
              <a:rPr lang="en-US" altLang="en-US" baseline="-25000" smtClean="0"/>
              <a:t>2</a:t>
            </a:r>
            <a:r>
              <a:rPr lang="en-US" altLang="en-US" smtClean="0"/>
              <a:t>CO</a:t>
            </a:r>
            <a:r>
              <a:rPr lang="en-US" altLang="en-US" baseline="-25000" smtClean="0"/>
              <a:t>3</a:t>
            </a:r>
            <a:r>
              <a:rPr lang="en-US" altLang="en-US" smtClean="0"/>
              <a:t> / HCO</a:t>
            </a:r>
            <a:r>
              <a:rPr lang="en-US" altLang="en-US" baseline="-25000" smtClean="0"/>
              <a:t>3</a:t>
            </a:r>
            <a:r>
              <a:rPr lang="en-US" altLang="en-US" sz="3600" b="1" baseline="30000" smtClean="0"/>
              <a:t>-</a:t>
            </a:r>
            <a:endParaRPr lang="en-US" alt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00357">
                                            <p:txEl>
                                              <p:pRg st="0" end="0"/>
                                            </p:txEl>
                                          </p:spTgt>
                                        </p:tgtEl>
                                        <p:attrNameLst>
                                          <p:attrName>style.visibility</p:attrName>
                                        </p:attrNameLst>
                                      </p:cBhvr>
                                      <p:to>
                                        <p:strVal val="visible"/>
                                      </p:to>
                                    </p:set>
                                    <p:anim to="" calcmode="lin" valueType="num">
                                      <p:cBhvr>
                                        <p:cTn id="7" dur="1" fill="hold"/>
                                        <p:tgtEl>
                                          <p:spTgt spid="10035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00357">
                                            <p:txEl>
                                              <p:pRg st="1" end="1"/>
                                            </p:txEl>
                                          </p:spTgt>
                                        </p:tgtEl>
                                        <p:attrNameLst>
                                          <p:attrName>style.visibility</p:attrName>
                                        </p:attrNameLst>
                                      </p:cBhvr>
                                      <p:to>
                                        <p:strVal val="visible"/>
                                      </p:to>
                                    </p:set>
                                    <p:anim to="" calcmode="lin" valueType="num">
                                      <p:cBhvr>
                                        <p:cTn id="12" dur="1" fill="hold"/>
                                        <p:tgtEl>
                                          <p:spTgt spid="10035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00357">
                                            <p:txEl>
                                              <p:pRg st="2" end="2"/>
                                            </p:txEl>
                                          </p:spTgt>
                                        </p:tgtEl>
                                        <p:attrNameLst>
                                          <p:attrName>style.visibility</p:attrName>
                                        </p:attrNameLst>
                                      </p:cBhvr>
                                      <p:to>
                                        <p:strVal val="visible"/>
                                      </p:to>
                                    </p:set>
                                    <p:anim to="" calcmode="lin" valueType="num">
                                      <p:cBhvr>
                                        <p:cTn id="17" dur="1" fill="hold"/>
                                        <p:tgtEl>
                                          <p:spTgt spid="10035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00357">
                                            <p:txEl>
                                              <p:pRg st="3" end="3"/>
                                            </p:txEl>
                                          </p:spTgt>
                                        </p:tgtEl>
                                        <p:attrNameLst>
                                          <p:attrName>style.visibility</p:attrName>
                                        </p:attrNameLst>
                                      </p:cBhvr>
                                      <p:to>
                                        <p:strVal val="visible"/>
                                      </p:to>
                                    </p:set>
                                    <p:anim to="" calcmode="lin" valueType="num">
                                      <p:cBhvr>
                                        <p:cTn id="22" dur="1" fill="hold"/>
                                        <p:tgtEl>
                                          <p:spTgt spid="10035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00357">
                                            <p:txEl>
                                              <p:pRg st="4" end="4"/>
                                            </p:txEl>
                                          </p:spTgt>
                                        </p:tgtEl>
                                        <p:attrNameLst>
                                          <p:attrName>style.visibility</p:attrName>
                                        </p:attrNameLst>
                                      </p:cBhvr>
                                      <p:to>
                                        <p:strVal val="visible"/>
                                      </p:to>
                                    </p:set>
                                    <p:anim to="" calcmode="lin" valueType="num">
                                      <p:cBhvr>
                                        <p:cTn id="27" dur="1" fill="hold"/>
                                        <p:tgtEl>
                                          <p:spTgt spid="100357">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00357">
                                            <p:txEl>
                                              <p:pRg st="5" end="5"/>
                                            </p:txEl>
                                          </p:spTgt>
                                        </p:tgtEl>
                                        <p:attrNameLst>
                                          <p:attrName>style.visibility</p:attrName>
                                        </p:attrNameLst>
                                      </p:cBhvr>
                                      <p:to>
                                        <p:strVal val="visible"/>
                                      </p:to>
                                    </p:set>
                                    <p:anim to="" calcmode="lin" valueType="num">
                                      <p:cBhvr>
                                        <p:cTn id="32" dur="1" fill="hold"/>
                                        <p:tgtEl>
                                          <p:spTgt spid="100357">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00357">
                                            <p:txEl>
                                              <p:pRg st="6" end="6"/>
                                            </p:txEl>
                                          </p:spTgt>
                                        </p:tgtEl>
                                        <p:attrNameLst>
                                          <p:attrName>style.visibility</p:attrName>
                                        </p:attrNameLst>
                                      </p:cBhvr>
                                      <p:to>
                                        <p:strVal val="visible"/>
                                      </p:to>
                                    </p:set>
                                    <p:anim to="" calcmode="lin" valueType="num">
                                      <p:cBhvr>
                                        <p:cTn id="37" dur="1" fill="hold"/>
                                        <p:tgtEl>
                                          <p:spTgt spid="100357">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p" bldLvl="3"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3"/>
          <p:cNvSpPr>
            <a:spLocks noGrp="1" noChangeArrowheads="1"/>
          </p:cNvSpPr>
          <p:nvPr>
            <p:ph idx="1"/>
          </p:nvPr>
        </p:nvSpPr>
        <p:spPr>
          <a:xfrm>
            <a:off x="2209800" y="990600"/>
            <a:ext cx="7772400" cy="1752600"/>
          </a:xfrm>
        </p:spPr>
        <p:txBody>
          <a:bodyPr/>
          <a:lstStyle/>
          <a:p>
            <a:pPr eaLnBrk="1" hangingPunct="1">
              <a:lnSpc>
                <a:spcPct val="90000"/>
              </a:lnSpc>
            </a:pPr>
            <a:r>
              <a:rPr lang="en-US" altLang="en-US" smtClean="0"/>
              <a:t>If the blood is too alkaline, the reaction decreases the amount of OH</a:t>
            </a:r>
            <a:r>
              <a:rPr lang="en-US" altLang="en-US" baseline="30000" smtClean="0"/>
              <a:t>-</a:t>
            </a:r>
            <a:r>
              <a:rPr lang="en-US" altLang="en-US" smtClean="0"/>
              <a:t> in the bloodstream</a:t>
            </a:r>
            <a:r>
              <a:rPr lang="en-US" altLang="en-US" sz="2800" smtClean="0"/>
              <a:t> </a:t>
            </a:r>
          </a:p>
          <a:p>
            <a:pPr algn="ctr" eaLnBrk="1" hangingPunct="1">
              <a:lnSpc>
                <a:spcPct val="90000"/>
              </a:lnSpc>
              <a:buFontTx/>
              <a:buNone/>
            </a:pPr>
            <a:r>
              <a:rPr lang="en-US" altLang="en-US" smtClean="0"/>
              <a:t>H</a:t>
            </a:r>
            <a:r>
              <a:rPr lang="en-US" altLang="en-US" baseline="-25000" smtClean="0"/>
              <a:t>2</a:t>
            </a:r>
            <a:r>
              <a:rPr lang="en-US" altLang="en-US" smtClean="0"/>
              <a:t>CO</a:t>
            </a:r>
            <a:r>
              <a:rPr lang="en-US" altLang="en-US" baseline="-25000" smtClean="0"/>
              <a:t>3</a:t>
            </a:r>
            <a:r>
              <a:rPr lang="en-US" altLang="en-US" smtClean="0"/>
              <a:t> + OH</a:t>
            </a:r>
            <a:r>
              <a:rPr lang="en-US" altLang="en-US" b="1" baseline="30000" smtClean="0"/>
              <a:t>-</a:t>
            </a:r>
            <a:r>
              <a:rPr lang="en-US" altLang="en-US" smtClean="0"/>
              <a:t> </a:t>
            </a:r>
            <a:r>
              <a:rPr lang="en-US" altLang="en-US" smtClean="0">
                <a:sym typeface="Symbol" pitchFamily="18" charset="2"/>
              </a:rPr>
              <a:t> HOH + HCO</a:t>
            </a:r>
            <a:r>
              <a:rPr lang="en-US" altLang="en-US" baseline="-25000" smtClean="0">
                <a:sym typeface="Symbol" pitchFamily="18" charset="2"/>
              </a:rPr>
              <a:t>3</a:t>
            </a:r>
            <a:r>
              <a:rPr lang="en-US" altLang="en-US" b="1" baseline="30000" smtClean="0">
                <a:sym typeface="Symbol" pitchFamily="18" charset="2"/>
              </a:rPr>
              <a:t>-</a:t>
            </a:r>
            <a:endParaRPr lang="en-US" altLang="en-US" sz="2800" b="1" baseline="30000" smtClean="0">
              <a:sym typeface="Symbol" pitchFamily="18" charset="2"/>
            </a:endParaRPr>
          </a:p>
          <a:p>
            <a:pPr algn="ctr" eaLnBrk="1" hangingPunct="1">
              <a:lnSpc>
                <a:spcPct val="90000"/>
              </a:lnSpc>
              <a:buFontTx/>
              <a:buNone/>
            </a:pPr>
            <a:r>
              <a:rPr lang="en-US" altLang="en-US" sz="2800" smtClean="0">
                <a:sym typeface="Symbol" pitchFamily="18" charset="2"/>
              </a:rPr>
              <a:t> </a:t>
            </a:r>
            <a:endParaRPr lang="en-US" altLang="en-US" b="1" smtClean="0">
              <a:sym typeface="Symbol" pitchFamily="18" charset="2"/>
            </a:endParaRPr>
          </a:p>
        </p:txBody>
      </p:sp>
      <p:sp>
        <p:nvSpPr>
          <p:cNvPr id="237570" name="Rectangle 4"/>
          <p:cNvSpPr>
            <a:spLocks noChangeArrowheads="1"/>
          </p:cNvSpPr>
          <p:nvPr/>
        </p:nvSpPr>
        <p:spPr bwMode="auto">
          <a:xfrm>
            <a:off x="2173288" y="3354388"/>
            <a:ext cx="7212012" cy="1471612"/>
          </a:xfrm>
          <a:prstGeom prst="rect">
            <a:avLst/>
          </a:prstGeom>
          <a:noFill/>
          <a:ln w="9525">
            <a:noFill/>
            <a:miter lim="800000"/>
            <a:headEnd/>
            <a:tailEnd/>
          </a:ln>
        </p:spPr>
        <p:txBody>
          <a:bodyPr wrap="none">
            <a:spAutoFit/>
          </a:bodyPr>
          <a:lstStyle/>
          <a:p>
            <a:pPr algn="ctr">
              <a:lnSpc>
                <a:spcPct val="80000"/>
              </a:lnSpc>
              <a:spcBef>
                <a:spcPct val="20000"/>
              </a:spcBef>
              <a:buFontTx/>
              <a:buChar char="•"/>
            </a:pPr>
            <a:r>
              <a:rPr lang="en-US" altLang="en-US" sz="3200">
                <a:solidFill>
                  <a:srgbClr val="000000"/>
                </a:solidFill>
                <a:latin typeface="Times New Roman" pitchFamily="18" charset="0"/>
              </a:rPr>
              <a:t>  If excess H</a:t>
            </a:r>
            <a:r>
              <a:rPr lang="en-US" altLang="en-US" sz="3200" baseline="30000">
                <a:solidFill>
                  <a:srgbClr val="000000"/>
                </a:solidFill>
                <a:latin typeface="Times New Roman" pitchFamily="18" charset="0"/>
              </a:rPr>
              <a:t>+</a:t>
            </a:r>
            <a:r>
              <a:rPr lang="en-US" altLang="en-US" sz="3200">
                <a:solidFill>
                  <a:srgbClr val="000000"/>
                </a:solidFill>
                <a:latin typeface="Times New Roman" pitchFamily="18" charset="0"/>
              </a:rPr>
              <a:t> is in the blood, the reaction </a:t>
            </a:r>
          </a:p>
          <a:p>
            <a:pPr algn="ctr">
              <a:lnSpc>
                <a:spcPct val="80000"/>
              </a:lnSpc>
              <a:spcBef>
                <a:spcPct val="20000"/>
              </a:spcBef>
            </a:pPr>
            <a:r>
              <a:rPr lang="en-US" altLang="en-US" sz="3200">
                <a:solidFill>
                  <a:srgbClr val="000000"/>
                </a:solidFill>
                <a:latin typeface="Times New Roman" pitchFamily="18" charset="0"/>
              </a:rPr>
              <a:t>   decreases it                                              </a:t>
            </a:r>
          </a:p>
          <a:p>
            <a:pPr algn="ctr">
              <a:lnSpc>
                <a:spcPct val="80000"/>
              </a:lnSpc>
              <a:spcBef>
                <a:spcPct val="20000"/>
              </a:spcBef>
            </a:pPr>
            <a:r>
              <a:rPr lang="en-US" altLang="en-US" sz="3200">
                <a:solidFill>
                  <a:srgbClr val="000000"/>
                </a:solidFill>
                <a:latin typeface="Times New Roman" pitchFamily="18" charset="0"/>
                <a:sym typeface="Symbol" pitchFamily="18" charset="2"/>
              </a:rPr>
              <a:t>H</a:t>
            </a:r>
            <a:r>
              <a:rPr lang="en-US" altLang="en-US" sz="3200" baseline="30000">
                <a:solidFill>
                  <a:srgbClr val="000000"/>
                </a:solidFill>
                <a:latin typeface="Times New Roman" pitchFamily="18" charset="0"/>
                <a:sym typeface="Symbol" pitchFamily="18" charset="2"/>
              </a:rPr>
              <a:t>+</a:t>
            </a:r>
            <a:r>
              <a:rPr lang="en-US" altLang="en-US" sz="3200">
                <a:solidFill>
                  <a:srgbClr val="000000"/>
                </a:solidFill>
                <a:latin typeface="Times New Roman" pitchFamily="18" charset="0"/>
                <a:sym typeface="Symbol" pitchFamily="18" charset="2"/>
              </a:rPr>
              <a:t> + HCO</a:t>
            </a:r>
            <a:r>
              <a:rPr lang="en-US" altLang="en-US" sz="3200" baseline="-25000">
                <a:solidFill>
                  <a:srgbClr val="000000"/>
                </a:solidFill>
                <a:latin typeface="Times New Roman" pitchFamily="18" charset="0"/>
                <a:sym typeface="Symbol" pitchFamily="18" charset="2"/>
              </a:rPr>
              <a:t>3</a:t>
            </a:r>
            <a:r>
              <a:rPr lang="en-US" altLang="en-US" sz="3600" b="1" baseline="30000">
                <a:solidFill>
                  <a:srgbClr val="000000"/>
                </a:solidFill>
                <a:latin typeface="Times New Roman" pitchFamily="18" charset="0"/>
                <a:sym typeface="Symbol" pitchFamily="18" charset="2"/>
              </a:rPr>
              <a:t>-</a:t>
            </a:r>
            <a:r>
              <a:rPr lang="en-US" altLang="en-US" sz="3200">
                <a:solidFill>
                  <a:srgbClr val="000000"/>
                </a:solidFill>
                <a:latin typeface="Times New Roman" pitchFamily="18" charset="0"/>
              </a:rPr>
              <a:t> </a:t>
            </a:r>
            <a:r>
              <a:rPr lang="en-US" altLang="en-US" sz="3200">
                <a:solidFill>
                  <a:srgbClr val="000000"/>
                </a:solidFill>
                <a:latin typeface="Times New Roman" pitchFamily="18" charset="0"/>
                <a:sym typeface="Symbol" pitchFamily="18" charset="2"/>
              </a:rPr>
              <a:t></a:t>
            </a:r>
            <a:r>
              <a:rPr lang="en-US" altLang="en-US" sz="3200">
                <a:solidFill>
                  <a:srgbClr val="000000"/>
                </a:solidFill>
                <a:latin typeface="Times New Roman" pitchFamily="18" charset="0"/>
              </a:rPr>
              <a:t> H</a:t>
            </a:r>
            <a:r>
              <a:rPr lang="en-US" altLang="en-US" sz="3200" baseline="-25000">
                <a:solidFill>
                  <a:srgbClr val="000000"/>
                </a:solidFill>
                <a:latin typeface="Times New Roman" pitchFamily="18" charset="0"/>
              </a:rPr>
              <a:t>2</a:t>
            </a:r>
            <a:r>
              <a:rPr lang="en-US" altLang="en-US" sz="3200">
                <a:solidFill>
                  <a:srgbClr val="000000"/>
                </a:solidFill>
                <a:latin typeface="Times New Roman" pitchFamily="18" charset="0"/>
              </a:rPr>
              <a:t>CO</a:t>
            </a:r>
            <a:r>
              <a:rPr lang="en-US" altLang="en-US" sz="3200" baseline="-25000">
                <a:solidFill>
                  <a:srgbClr val="000000"/>
                </a:solidFill>
                <a:latin typeface="Times New Roman" pitchFamily="18" charset="0"/>
              </a:rPr>
              <a:t>3</a:t>
            </a:r>
          </a:p>
        </p:txBody>
      </p:sp>
      <p:sp>
        <p:nvSpPr>
          <p:cNvPr id="237571" name="Freeform 5"/>
          <p:cNvSpPr>
            <a:spLocks/>
          </p:cNvSpPr>
          <p:nvPr/>
        </p:nvSpPr>
        <p:spPr bwMode="auto">
          <a:xfrm>
            <a:off x="3352800" y="2057400"/>
            <a:ext cx="1677988" cy="949325"/>
          </a:xfrm>
          <a:custGeom>
            <a:avLst/>
            <a:gdLst>
              <a:gd name="T0" fmla="*/ 2147483647 w 1057"/>
              <a:gd name="T1" fmla="*/ 2147483647 h 598"/>
              <a:gd name="T2" fmla="*/ 2147483647 w 1057"/>
              <a:gd name="T3" fmla="*/ 2147483647 h 598"/>
              <a:gd name="T4" fmla="*/ 2147483647 w 1057"/>
              <a:gd name="T5" fmla="*/ 2147483647 h 598"/>
              <a:gd name="T6" fmla="*/ 2147483647 w 1057"/>
              <a:gd name="T7" fmla="*/ 2147483647 h 598"/>
              <a:gd name="T8" fmla="*/ 2147483647 w 1057"/>
              <a:gd name="T9" fmla="*/ 2147483647 h 598"/>
              <a:gd name="T10" fmla="*/ 2147483647 w 1057"/>
              <a:gd name="T11" fmla="*/ 2147483647 h 598"/>
              <a:gd name="T12" fmla="*/ 2147483647 w 1057"/>
              <a:gd name="T13" fmla="*/ 2147483647 h 598"/>
              <a:gd name="T14" fmla="*/ 2147483647 w 1057"/>
              <a:gd name="T15" fmla="*/ 2147483647 h 598"/>
              <a:gd name="T16" fmla="*/ 2147483647 w 1057"/>
              <a:gd name="T17" fmla="*/ 2147483647 h 598"/>
              <a:gd name="T18" fmla="*/ 2147483647 w 1057"/>
              <a:gd name="T19" fmla="*/ 2147483647 h 598"/>
              <a:gd name="T20" fmla="*/ 2147483647 w 1057"/>
              <a:gd name="T21" fmla="*/ 2147483647 h 598"/>
              <a:gd name="T22" fmla="*/ 2147483647 w 1057"/>
              <a:gd name="T23" fmla="*/ 2147483647 h 598"/>
              <a:gd name="T24" fmla="*/ 2147483647 w 1057"/>
              <a:gd name="T25" fmla="*/ 2147483647 h 598"/>
              <a:gd name="T26" fmla="*/ 2147483647 w 1057"/>
              <a:gd name="T27" fmla="*/ 2147483647 h 598"/>
              <a:gd name="T28" fmla="*/ 2147483647 w 1057"/>
              <a:gd name="T29" fmla="*/ 2147483647 h 598"/>
              <a:gd name="T30" fmla="*/ 2147483647 w 1057"/>
              <a:gd name="T31" fmla="*/ 0 h 598"/>
              <a:gd name="T32" fmla="*/ 2147483647 w 1057"/>
              <a:gd name="T33" fmla="*/ 2147483647 h 598"/>
              <a:gd name="T34" fmla="*/ 2147483647 w 1057"/>
              <a:gd name="T35" fmla="*/ 2147483647 h 598"/>
              <a:gd name="T36" fmla="*/ 2147483647 w 1057"/>
              <a:gd name="T37" fmla="*/ 2147483647 h 598"/>
              <a:gd name="T38" fmla="*/ 2147483647 w 1057"/>
              <a:gd name="T39" fmla="*/ 2147483647 h 598"/>
              <a:gd name="T40" fmla="*/ 2147483647 w 1057"/>
              <a:gd name="T41" fmla="*/ 2147483647 h 5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7"/>
              <a:gd name="T64" fmla="*/ 0 h 598"/>
              <a:gd name="T65" fmla="*/ 1057 w 1057"/>
              <a:gd name="T66" fmla="*/ 598 h 5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7" h="598">
                <a:moveTo>
                  <a:pt x="293" y="364"/>
                </a:moveTo>
                <a:cubicBezTo>
                  <a:pt x="284" y="305"/>
                  <a:pt x="287" y="247"/>
                  <a:pt x="234" y="211"/>
                </a:cubicBezTo>
                <a:cubicBezTo>
                  <a:pt x="229" y="207"/>
                  <a:pt x="167" y="189"/>
                  <a:pt x="163" y="188"/>
                </a:cubicBezTo>
                <a:cubicBezTo>
                  <a:pt x="139" y="191"/>
                  <a:pt x="114" y="189"/>
                  <a:pt x="93" y="199"/>
                </a:cubicBezTo>
                <a:cubicBezTo>
                  <a:pt x="38" y="222"/>
                  <a:pt x="22" y="302"/>
                  <a:pt x="10" y="352"/>
                </a:cubicBezTo>
                <a:cubicBezTo>
                  <a:pt x="20" y="460"/>
                  <a:pt x="0" y="519"/>
                  <a:pt x="105" y="552"/>
                </a:cubicBezTo>
                <a:cubicBezTo>
                  <a:pt x="171" y="597"/>
                  <a:pt x="257" y="598"/>
                  <a:pt x="305" y="529"/>
                </a:cubicBezTo>
                <a:cubicBezTo>
                  <a:pt x="312" y="503"/>
                  <a:pt x="338" y="484"/>
                  <a:pt x="340" y="458"/>
                </a:cubicBezTo>
                <a:cubicBezTo>
                  <a:pt x="345" y="347"/>
                  <a:pt x="352" y="237"/>
                  <a:pt x="257" y="176"/>
                </a:cubicBezTo>
                <a:cubicBezTo>
                  <a:pt x="241" y="180"/>
                  <a:pt x="222" y="177"/>
                  <a:pt x="210" y="188"/>
                </a:cubicBezTo>
                <a:cubicBezTo>
                  <a:pt x="191" y="203"/>
                  <a:pt x="199" y="257"/>
                  <a:pt x="210" y="270"/>
                </a:cubicBezTo>
                <a:cubicBezTo>
                  <a:pt x="225" y="289"/>
                  <a:pt x="381" y="304"/>
                  <a:pt x="387" y="305"/>
                </a:cubicBezTo>
                <a:cubicBezTo>
                  <a:pt x="554" y="249"/>
                  <a:pt x="343" y="330"/>
                  <a:pt x="540" y="199"/>
                </a:cubicBezTo>
                <a:cubicBezTo>
                  <a:pt x="563" y="183"/>
                  <a:pt x="610" y="152"/>
                  <a:pt x="610" y="152"/>
                </a:cubicBezTo>
                <a:cubicBezTo>
                  <a:pt x="634" y="116"/>
                  <a:pt x="665" y="65"/>
                  <a:pt x="704" y="47"/>
                </a:cubicBezTo>
                <a:cubicBezTo>
                  <a:pt x="735" y="31"/>
                  <a:pt x="799" y="0"/>
                  <a:pt x="799" y="0"/>
                </a:cubicBezTo>
                <a:cubicBezTo>
                  <a:pt x="901" y="32"/>
                  <a:pt x="895" y="111"/>
                  <a:pt x="975" y="164"/>
                </a:cubicBezTo>
                <a:cubicBezTo>
                  <a:pt x="983" y="175"/>
                  <a:pt x="988" y="188"/>
                  <a:pt x="999" y="199"/>
                </a:cubicBezTo>
                <a:cubicBezTo>
                  <a:pt x="1009" y="209"/>
                  <a:pt x="1025" y="211"/>
                  <a:pt x="1034" y="223"/>
                </a:cubicBezTo>
                <a:cubicBezTo>
                  <a:pt x="1041" y="232"/>
                  <a:pt x="1040" y="246"/>
                  <a:pt x="1046" y="258"/>
                </a:cubicBezTo>
                <a:cubicBezTo>
                  <a:pt x="1048" y="262"/>
                  <a:pt x="1053" y="266"/>
                  <a:pt x="1057" y="270"/>
                </a:cubicBezTo>
              </a:path>
            </a:pathLst>
          </a:custGeom>
          <a:noFill/>
          <a:ln w="34925">
            <a:solidFill>
              <a:srgbClr val="FFFF00"/>
            </a:solidFill>
            <a:round/>
            <a:headEnd/>
            <a:tailEnd type="arrow" w="med" len="me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5"/>
          <p:cNvSpPr>
            <a:spLocks noGrp="1"/>
          </p:cNvSpPr>
          <p:nvPr>
            <p:ph type="sldNum" sz="quarter" idx="12"/>
          </p:nvPr>
        </p:nvSpPr>
        <p:spPr>
          <a:noFill/>
          <a:ln>
            <a:miter lim="800000"/>
            <a:headEnd/>
            <a:tailEnd/>
          </a:ln>
        </p:spPr>
        <p:txBody>
          <a:bodyPr/>
          <a:lstStyle/>
          <a:p>
            <a:pPr fontAlgn="base">
              <a:spcBef>
                <a:spcPct val="0"/>
              </a:spcBef>
              <a:spcAft>
                <a:spcPct val="0"/>
              </a:spcAft>
            </a:pPr>
            <a:fld id="{398CDBB9-8E2B-42ED-AF20-E9205FEE2F48}" type="slidenum">
              <a:rPr lang="en-US" altLang="en-US" smtClean="0">
                <a:cs typeface="Arial" charset="0"/>
              </a:rPr>
              <a:pPr fontAlgn="base">
                <a:spcBef>
                  <a:spcPct val="0"/>
                </a:spcBef>
                <a:spcAft>
                  <a:spcPct val="0"/>
                </a:spcAft>
              </a:pPr>
              <a:t>13</a:t>
            </a:fld>
            <a:endParaRPr lang="en-US" altLang="en-US" smtClean="0">
              <a:cs typeface="Arial" charset="0"/>
            </a:endParaRPr>
          </a:p>
        </p:txBody>
      </p:sp>
      <p:sp>
        <p:nvSpPr>
          <p:cNvPr id="89090" name="Rectangle 2"/>
          <p:cNvSpPr>
            <a:spLocks noGrp="1" noChangeArrowheads="1"/>
          </p:cNvSpPr>
          <p:nvPr>
            <p:ph type="title"/>
          </p:nvPr>
        </p:nvSpPr>
        <p:spPr/>
        <p:txBody>
          <a:bodyPr/>
          <a:lstStyle/>
          <a:p>
            <a:pPr eaLnBrk="1" hangingPunct="1"/>
            <a:r>
              <a:rPr lang="en-US" altLang="en-US" sz="3600" b="1" smtClean="0"/>
              <a:t>Conjugate Acid-Base Pairs</a:t>
            </a:r>
          </a:p>
        </p:txBody>
      </p:sp>
      <p:sp>
        <p:nvSpPr>
          <p:cNvPr id="89091" name="Rectangle 3"/>
          <p:cNvSpPr>
            <a:spLocks noGrp="1" noChangeArrowheads="1"/>
          </p:cNvSpPr>
          <p:nvPr>
            <p:ph type="body" idx="1"/>
          </p:nvPr>
        </p:nvSpPr>
        <p:spPr/>
        <p:txBody>
          <a:bodyPr/>
          <a:lstStyle/>
          <a:p>
            <a:pPr eaLnBrk="1" hangingPunct="1">
              <a:buFont typeface="Wingdings" pitchFamily="2" charset="2"/>
              <a:buNone/>
            </a:pPr>
            <a:r>
              <a:rPr lang="en-US" altLang="en-US" smtClean="0"/>
              <a:t>In any acid-base reaction, there are two conjugate acid-base pairs.</a:t>
            </a:r>
          </a:p>
          <a:p>
            <a:pPr eaLnBrk="1" hangingPunct="1">
              <a:buClr>
                <a:schemeClr val="bg2"/>
              </a:buClr>
              <a:buSzTx/>
              <a:buFontTx/>
              <a:buChar char="•"/>
            </a:pPr>
            <a:r>
              <a:rPr lang="en-US" altLang="en-US" smtClean="0"/>
              <a:t>Each pair is related by the loss and gain of H</a:t>
            </a:r>
            <a:r>
              <a:rPr lang="en-US" altLang="en-US" baseline="30000" smtClean="0"/>
              <a:t>+ </a:t>
            </a:r>
            <a:r>
              <a:rPr lang="en-US" altLang="en-US" smtClean="0"/>
              <a:t>.</a:t>
            </a:r>
          </a:p>
          <a:p>
            <a:pPr eaLnBrk="1" hangingPunct="1">
              <a:buClr>
                <a:schemeClr val="bg2"/>
              </a:buClr>
              <a:buSzTx/>
              <a:buFontTx/>
              <a:buChar char="•"/>
            </a:pPr>
            <a:r>
              <a:rPr lang="en-US" altLang="en-US" smtClean="0"/>
              <a:t>One pair occurs in the forward direction.</a:t>
            </a:r>
          </a:p>
          <a:p>
            <a:pPr eaLnBrk="1" hangingPunct="1">
              <a:buClr>
                <a:schemeClr val="bg2"/>
              </a:buClr>
              <a:buSzTx/>
              <a:buFontTx/>
              <a:buChar char="•"/>
            </a:pPr>
            <a:r>
              <a:rPr lang="en-US" altLang="en-US" smtClean="0"/>
              <a:t>One pair occurs in the reverse direction.</a:t>
            </a:r>
          </a:p>
          <a:p>
            <a:pPr eaLnBrk="1" hangingPunct="1">
              <a:buClr>
                <a:srgbClr val="FF9966"/>
              </a:buClr>
              <a:buSzTx/>
              <a:buFontTx/>
              <a:buNone/>
            </a:pPr>
            <a:r>
              <a:rPr lang="en-US" altLang="en-US" smtClean="0"/>
              <a:t>          </a:t>
            </a:r>
            <a:r>
              <a:rPr lang="en-US" altLang="en-US" sz="2000" b="1" smtClean="0">
                <a:solidFill>
                  <a:schemeClr val="bg2"/>
                </a:solidFill>
              </a:rPr>
              <a:t>conjugate acid-base pair 1</a:t>
            </a:r>
            <a:endParaRPr lang="en-US" altLang="en-US" b="1" smtClean="0">
              <a:solidFill>
                <a:schemeClr val="bg2"/>
              </a:solidFill>
            </a:endParaRPr>
          </a:p>
          <a:p>
            <a:pPr eaLnBrk="1" hangingPunct="1">
              <a:buClr>
                <a:srgbClr val="FF9966"/>
              </a:buClr>
              <a:buSzTx/>
              <a:buFontTx/>
              <a:buNone/>
            </a:pPr>
            <a:endParaRPr lang="en-US" altLang="en-US" smtClean="0">
              <a:solidFill>
                <a:srgbClr val="CC0000"/>
              </a:solidFill>
            </a:endParaRPr>
          </a:p>
          <a:p>
            <a:pPr eaLnBrk="1" hangingPunct="1">
              <a:buClr>
                <a:srgbClr val="FF9966"/>
              </a:buClr>
              <a:buSzTx/>
              <a:buFontTx/>
              <a:buNone/>
            </a:pPr>
            <a:r>
              <a:rPr lang="en-US" altLang="en-US" smtClean="0"/>
              <a:t>     HA    + B           A</a:t>
            </a:r>
            <a:r>
              <a:rPr lang="en-US" altLang="en-US" baseline="30000" smtClean="0">
                <a:cs typeface="Arial" charset="0"/>
              </a:rPr>
              <a:t>−   </a:t>
            </a:r>
            <a:r>
              <a:rPr lang="en-US" altLang="en-US" smtClean="0">
                <a:cs typeface="Arial" charset="0"/>
              </a:rPr>
              <a:t>+  BH</a:t>
            </a:r>
            <a:r>
              <a:rPr lang="en-US" altLang="en-US" baseline="30000" smtClean="0">
                <a:cs typeface="Arial" charset="0"/>
              </a:rPr>
              <a:t>+</a:t>
            </a:r>
            <a:endParaRPr lang="en-US" altLang="en-US" smtClean="0">
              <a:cs typeface="Arial" charset="0"/>
            </a:endParaRPr>
          </a:p>
          <a:p>
            <a:pPr eaLnBrk="1" hangingPunct="1">
              <a:buFont typeface="Wingdings" pitchFamily="2" charset="2"/>
              <a:buNone/>
            </a:pPr>
            <a:endParaRPr lang="en-US" altLang="en-US" smtClean="0"/>
          </a:p>
          <a:p>
            <a:pPr eaLnBrk="1" hangingPunct="1">
              <a:buFont typeface="Wingdings" pitchFamily="2" charset="2"/>
              <a:buNone/>
            </a:pPr>
            <a:r>
              <a:rPr lang="en-US" altLang="en-US" smtClean="0">
                <a:solidFill>
                  <a:srgbClr val="CC0000"/>
                </a:solidFill>
              </a:rPr>
              <a:t>			</a:t>
            </a:r>
            <a:r>
              <a:rPr lang="en-US" altLang="en-US" sz="2000" b="1" smtClean="0">
                <a:solidFill>
                  <a:schemeClr val="bg2"/>
                </a:solidFill>
              </a:rPr>
              <a:t>conjugate acid-base pair 2</a:t>
            </a:r>
            <a:endParaRPr lang="en-US" altLang="en-US" b="1" smtClean="0">
              <a:solidFill>
                <a:schemeClr val="bg2"/>
              </a:solidFill>
            </a:endParaRPr>
          </a:p>
          <a:p>
            <a:pPr eaLnBrk="1" hangingPunct="1"/>
            <a:endParaRPr lang="en-US" altLang="en-US" b="1" smtClean="0">
              <a:solidFill>
                <a:schemeClr val="bg2"/>
              </a:solidFill>
            </a:endParaRPr>
          </a:p>
          <a:p>
            <a:pPr eaLnBrk="1" hangingPunct="1"/>
            <a:endParaRPr lang="en-US" altLang="en-US" sz="2000" baseline="30000" smtClean="0"/>
          </a:p>
        </p:txBody>
      </p:sp>
      <p:sp>
        <p:nvSpPr>
          <p:cNvPr id="89092" name="AutoShape 4"/>
          <p:cNvSpPr>
            <a:spLocks/>
          </p:cNvSpPr>
          <p:nvPr/>
        </p:nvSpPr>
        <p:spPr bwMode="auto">
          <a:xfrm rot="-5400000">
            <a:off x="4495800" y="4191000"/>
            <a:ext cx="457200" cy="1981200"/>
          </a:xfrm>
          <a:prstGeom prst="leftBrace">
            <a:avLst>
              <a:gd name="adj1" fmla="val 36111"/>
              <a:gd name="adj2" fmla="val 50000"/>
            </a:avLst>
          </a:prstGeom>
          <a:no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89093" name="AutoShape 5"/>
          <p:cNvSpPr>
            <a:spLocks/>
          </p:cNvSpPr>
          <p:nvPr/>
        </p:nvSpPr>
        <p:spPr bwMode="auto">
          <a:xfrm rot="5400000" flipV="1">
            <a:off x="3543300" y="3314700"/>
            <a:ext cx="609600" cy="2209800"/>
          </a:xfrm>
          <a:prstGeom prst="leftBrace">
            <a:avLst>
              <a:gd name="adj1" fmla="val 30208"/>
              <a:gd name="adj2" fmla="val 50000"/>
            </a:avLst>
          </a:prstGeom>
          <a:noFill/>
          <a:ln w="9525">
            <a:solidFill>
              <a:schemeClr val="tx1"/>
            </a:solidFill>
            <a:miter lim="800000"/>
            <a:headEnd/>
            <a:tailEnd/>
          </a:ln>
        </p:spPr>
        <p:txBody>
          <a:bodyPr wrap="none" anchor="ctr"/>
          <a:lstStyle/>
          <a:p>
            <a:pPr eaLnBrk="0" hangingPunct="0"/>
            <a:endParaRPr lang="en-US">
              <a:solidFill>
                <a:srgbClr val="000000"/>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1160463"/>
            <a:ext cx="10363200" cy="592137"/>
          </a:xfrm>
        </p:spPr>
        <p:txBody>
          <a:bodyPr rtlCol="0">
            <a:normAutofit fontScale="90000"/>
          </a:bodyPr>
          <a:lstStyle/>
          <a:p>
            <a:pPr eaLnBrk="1" fontAlgn="auto" hangingPunct="1">
              <a:spcAft>
                <a:spcPts val="0"/>
              </a:spcAft>
              <a:defRPr/>
            </a:pPr>
            <a:r>
              <a:rPr lang="en-US" sz="3200" b="1" dirty="0"/>
              <a:t>EQUIVALENTS </a:t>
            </a:r>
            <a:r>
              <a:rPr lang="en-US" sz="3200" b="1" dirty="0" smtClean="0"/>
              <a:t>NORMALITY</a:t>
            </a:r>
            <a:r>
              <a:rPr lang="en-US" sz="3200" b="1" dirty="0"/>
              <a:t/>
            </a:r>
            <a:br>
              <a:rPr lang="en-US" sz="3200" b="1" dirty="0"/>
            </a:br>
            <a:r>
              <a:rPr lang="en-US" sz="3200" dirty="0"/>
              <a:t> </a:t>
            </a:r>
            <a:br>
              <a:rPr lang="en-US" sz="3200" dirty="0"/>
            </a:br>
            <a:r>
              <a:rPr lang="en-US" sz="3200" dirty="0"/>
              <a:t> </a:t>
            </a:r>
            <a:br>
              <a:rPr lang="en-US" sz="3200" dirty="0"/>
            </a:br>
            <a:endParaRPr lang="en-US" sz="3200" dirty="0"/>
          </a:p>
        </p:txBody>
      </p:sp>
      <p:sp>
        <p:nvSpPr>
          <p:cNvPr id="239618" name="Content Placeholder 4"/>
          <p:cNvSpPr>
            <a:spLocks noGrp="1"/>
          </p:cNvSpPr>
          <p:nvPr>
            <p:ph idx="1"/>
          </p:nvPr>
        </p:nvSpPr>
        <p:spPr/>
        <p:txBody>
          <a:bodyPr/>
          <a:lstStyle/>
          <a:p>
            <a:pPr eaLnBrk="1" hangingPunct="1"/>
            <a:r>
              <a:rPr lang="en-US" smtClean="0"/>
              <a:t>Chemists often find it convenient to use “equivalents” instead of  “moles” to quantify the amount of a substance.</a:t>
            </a:r>
          </a:p>
          <a:p>
            <a:pPr eaLnBrk="1" hangingPunct="1"/>
            <a:endParaRPr lang="en-US" smtClean="0"/>
          </a:p>
          <a:p>
            <a:pPr eaLnBrk="1" hangingPunct="1"/>
            <a:r>
              <a:rPr lang="en-US" smtClean="0"/>
              <a:t>The purpose for using equivalents instead of moles is that equivalents are defined so that one equivalent of any acid will react with one equivalent of any base</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1241425"/>
            <a:ext cx="10363200" cy="511175"/>
          </a:xfrm>
        </p:spPr>
        <p:txBody>
          <a:bodyPr rtlCol="0">
            <a:normAutofit fontScale="90000"/>
          </a:bodyPr>
          <a:lstStyle/>
          <a:p>
            <a:pPr eaLnBrk="1" fontAlgn="auto" hangingPunct="1">
              <a:spcAft>
                <a:spcPts val="0"/>
              </a:spcAft>
              <a:defRPr/>
            </a:pPr>
            <a:r>
              <a:rPr lang="en-US" b="1" dirty="0"/>
              <a:t>EQUIVALENTS OF ACIDS AND BASES</a:t>
            </a:r>
            <a:r>
              <a:rPr lang="en-US" dirty="0"/>
              <a:t/>
            </a:r>
            <a:br>
              <a:rPr lang="en-US" dirty="0"/>
            </a:br>
            <a:r>
              <a:rPr lang="en-US" dirty="0"/>
              <a:t> </a:t>
            </a:r>
            <a:br>
              <a:rPr lang="en-US" dirty="0"/>
            </a:br>
            <a:endParaRPr lang="en-US" dirty="0"/>
          </a:p>
        </p:txBody>
      </p:sp>
      <p:sp>
        <p:nvSpPr>
          <p:cNvPr id="5" name="Content Placeholder 4"/>
          <p:cNvSpPr>
            <a:spLocks noGrp="1"/>
          </p:cNvSpPr>
          <p:nvPr>
            <p:ph idx="1"/>
          </p:nvPr>
        </p:nvSpPr>
        <p:spPr/>
        <p:txBody>
          <a:bodyPr rtlCol="0">
            <a:normAutofit/>
          </a:bodyPr>
          <a:lstStyle/>
          <a:p>
            <a:pPr eaLnBrk="1" fontAlgn="auto" hangingPunct="1">
              <a:spcAft>
                <a:spcPts val="0"/>
              </a:spcAft>
              <a:buFont typeface="Wingdings 3" charset="2"/>
              <a:buChar char=""/>
              <a:defRPr/>
            </a:pPr>
            <a:r>
              <a:rPr lang="en-US" b="1" dirty="0">
                <a:solidFill>
                  <a:schemeClr val="tx1">
                    <a:lumMod val="75000"/>
                    <a:lumOff val="25000"/>
                  </a:schemeClr>
                </a:solidFill>
              </a:rPr>
              <a:t>Acids</a:t>
            </a:r>
            <a:endParaRPr lang="en-US" dirty="0">
              <a:solidFill>
                <a:schemeClr val="tx1">
                  <a:lumMod val="75000"/>
                  <a:lumOff val="25000"/>
                </a:schemeClr>
              </a:solidFill>
            </a:endParaRPr>
          </a:p>
          <a:p>
            <a:pPr marL="0" indent="0" eaLnBrk="1" fontAlgn="auto" hangingPunct="1">
              <a:spcAft>
                <a:spcPts val="0"/>
              </a:spcAft>
              <a:buFont typeface="Wingdings 3" charset="2"/>
              <a:buNone/>
              <a:defRPr/>
            </a:pPr>
            <a:r>
              <a:rPr lang="en-US" dirty="0">
                <a:solidFill>
                  <a:schemeClr val="tx1">
                    <a:lumMod val="75000"/>
                    <a:lumOff val="25000"/>
                  </a:schemeClr>
                </a:solidFill>
              </a:rPr>
              <a:t> </a:t>
            </a:r>
          </a:p>
          <a:p>
            <a:pPr eaLnBrk="1" fontAlgn="auto" hangingPunct="1">
              <a:spcAft>
                <a:spcPts val="0"/>
              </a:spcAft>
              <a:buFont typeface="Wingdings 3" charset="2"/>
              <a:buChar char=""/>
              <a:defRPr/>
            </a:pPr>
            <a:r>
              <a:rPr lang="en-US" dirty="0">
                <a:solidFill>
                  <a:schemeClr val="tx1">
                    <a:lumMod val="75000"/>
                    <a:lumOff val="25000"/>
                  </a:schemeClr>
                </a:solidFill>
              </a:rPr>
              <a:t>An equivalent of a protonic acid is defined as the amount of the acid that will donate one mole of hydrogen ions in reactions with bases</a:t>
            </a:r>
            <a:r>
              <a:rPr lang="en-US" dirty="0" smtClean="0">
                <a:solidFill>
                  <a:schemeClr val="tx1">
                    <a:lumMod val="75000"/>
                    <a:lumOff val="25000"/>
                  </a:schemeClr>
                </a:solidFill>
              </a:rPr>
              <a:t>.</a:t>
            </a:r>
          </a:p>
          <a:p>
            <a:pPr eaLnBrk="1" fontAlgn="auto" hangingPunct="1">
              <a:spcAft>
                <a:spcPts val="0"/>
              </a:spcAft>
              <a:buFont typeface="Wingdings 3" charset="2"/>
              <a:buChar char=""/>
              <a:defRPr/>
            </a:pPr>
            <a:r>
              <a:rPr lang="en-US" dirty="0" smtClean="0">
                <a:solidFill>
                  <a:schemeClr val="tx1">
                    <a:lumMod val="75000"/>
                    <a:lumOff val="25000"/>
                  </a:schemeClr>
                </a:solidFill>
              </a:rPr>
              <a:t>  </a:t>
            </a:r>
            <a:r>
              <a:rPr lang="en-US" dirty="0">
                <a:solidFill>
                  <a:schemeClr val="tx1">
                    <a:lumMod val="75000"/>
                    <a:lumOff val="25000"/>
                  </a:schemeClr>
                </a:solidFill>
              </a:rPr>
              <a:t>The number of equivalents of an acid equal to one mole of the acid can be determined from its chemical formula.  </a:t>
            </a:r>
          </a:p>
          <a:p>
            <a:pPr eaLnBrk="1" fontAlgn="auto" hangingPunct="1">
              <a:spcAft>
                <a:spcPts val="0"/>
              </a:spcAft>
              <a:buFont typeface="Wingdings 3" charset="2"/>
              <a:buChar char=""/>
              <a:defRPr/>
            </a:pPr>
            <a:endParaRPr lang="en-US"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endParaRPr lang="en-US" smtClean="0"/>
          </a:p>
        </p:txBody>
      </p:sp>
      <p:sp>
        <p:nvSpPr>
          <p:cNvPr id="241666" name="Content Placeholder 2"/>
          <p:cNvSpPr>
            <a:spLocks noGrp="1"/>
          </p:cNvSpPr>
          <p:nvPr>
            <p:ph idx="1"/>
          </p:nvPr>
        </p:nvSpPr>
        <p:spPr/>
        <p:txBody>
          <a:bodyPr/>
          <a:lstStyle/>
          <a:p>
            <a:pPr eaLnBrk="1" hangingPunct="1"/>
            <a:r>
              <a:rPr lang="en-US" smtClean="0"/>
              <a:t>HCl has only one acidic hydrogen.  Thus one mole of HCl is equal to one equivalent (abbreviated “eq”) of HCl, since one mole of HCl donates one mole of H</a:t>
            </a:r>
            <a:r>
              <a:rPr lang="en-US" baseline="30000" smtClean="0"/>
              <a:t>+</a:t>
            </a:r>
            <a:r>
              <a:rPr lang="en-US" smtClean="0"/>
              <a:t> ions.  1 mol HCl = 1 eq HCl. </a:t>
            </a:r>
          </a:p>
          <a:p>
            <a:pPr eaLnBrk="1" hangingPunct="1"/>
            <a:r>
              <a:rPr lang="en-US" smtClean="0"/>
              <a:t> </a:t>
            </a:r>
          </a:p>
          <a:p>
            <a:pPr eaLnBrk="1" hangingPunct="1"/>
            <a:r>
              <a:rPr lang="en-US" smtClean="0"/>
              <a:t>H</a:t>
            </a:r>
            <a:r>
              <a:rPr lang="en-US" baseline="-25000" smtClean="0"/>
              <a:t>2</a:t>
            </a:r>
            <a:r>
              <a:rPr lang="en-US" smtClean="0"/>
              <a:t>SO</a:t>
            </a:r>
            <a:r>
              <a:rPr lang="en-US" baseline="-25000" smtClean="0"/>
              <a:t>4</a:t>
            </a:r>
            <a:r>
              <a:rPr lang="en-US" smtClean="0"/>
              <a:t> has two acidic hydrogens.  Thus one mole of H</a:t>
            </a:r>
            <a:r>
              <a:rPr lang="en-US" baseline="-25000" smtClean="0"/>
              <a:t>2</a:t>
            </a:r>
            <a:r>
              <a:rPr lang="en-US" smtClean="0"/>
              <a:t>SO</a:t>
            </a:r>
            <a:r>
              <a:rPr lang="en-US" baseline="-25000" smtClean="0"/>
              <a:t>4 </a:t>
            </a:r>
            <a:r>
              <a:rPr lang="en-US" smtClean="0"/>
              <a:t>donates two moles of H</a:t>
            </a:r>
            <a:r>
              <a:rPr lang="en-US" baseline="30000" smtClean="0"/>
              <a:t>+</a:t>
            </a:r>
            <a:r>
              <a:rPr lang="en-US" smtClean="0"/>
              <a:t> ions and contains two equivalents of H</a:t>
            </a:r>
            <a:r>
              <a:rPr lang="en-US" baseline="-25000" smtClean="0"/>
              <a:t>2</a:t>
            </a:r>
            <a:r>
              <a:rPr lang="en-US" smtClean="0"/>
              <a:t>SO</a:t>
            </a:r>
            <a:r>
              <a:rPr lang="en-US" baseline="-25000" smtClean="0"/>
              <a:t>4</a:t>
            </a:r>
            <a:r>
              <a:rPr lang="en-US" smtClean="0"/>
              <a:t>.  1 mol H</a:t>
            </a:r>
            <a:r>
              <a:rPr lang="en-US" baseline="-25000" smtClean="0"/>
              <a:t>2</a:t>
            </a:r>
            <a:r>
              <a:rPr lang="en-US" smtClean="0"/>
              <a:t>SO</a:t>
            </a:r>
            <a:r>
              <a:rPr lang="en-US" baseline="-25000" smtClean="0"/>
              <a:t>4 </a:t>
            </a:r>
            <a:r>
              <a:rPr lang="en-US" smtClean="0"/>
              <a:t>= 2 eq H</a:t>
            </a:r>
            <a:r>
              <a:rPr lang="en-US" baseline="-25000" smtClean="0"/>
              <a:t>2</a:t>
            </a:r>
            <a:r>
              <a:rPr lang="en-US" smtClean="0"/>
              <a:t>SO</a:t>
            </a:r>
            <a:r>
              <a:rPr lang="en-US" baseline="-25000" smtClean="0"/>
              <a:t>4.  </a:t>
            </a:r>
            <a:r>
              <a:rPr lang="en-US" smtClean="0"/>
              <a:t>  </a:t>
            </a:r>
          </a:p>
          <a:p>
            <a:pPr eaLnBrk="1" hangingPunct="1"/>
            <a:endParaRPr lang="en-US" smtClean="0"/>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1"/>
          <p:cNvSpPr>
            <a:spLocks noGrp="1"/>
          </p:cNvSpPr>
          <p:nvPr>
            <p:ph type="title"/>
          </p:nvPr>
        </p:nvSpPr>
        <p:spPr/>
        <p:txBody>
          <a:bodyPr/>
          <a:lstStyle/>
          <a:p>
            <a:pPr eaLnBrk="1" hangingPunct="1"/>
            <a:r>
              <a:rPr lang="en-US" b="1" smtClean="0"/>
              <a:t>Bases</a:t>
            </a:r>
            <a:r>
              <a:rPr lang="en-US" smtClean="0"/>
              <a:t/>
            </a:r>
            <a:br>
              <a:rPr lang="en-US" smtClean="0"/>
            </a:br>
            <a:endParaRPr lang="en-US" smtClean="0"/>
          </a:p>
        </p:txBody>
      </p:sp>
      <p:sp>
        <p:nvSpPr>
          <p:cNvPr id="242690" name="Content Placeholder 2"/>
          <p:cNvSpPr>
            <a:spLocks noGrp="1"/>
          </p:cNvSpPr>
          <p:nvPr>
            <p:ph idx="1"/>
          </p:nvPr>
        </p:nvSpPr>
        <p:spPr/>
        <p:txBody>
          <a:bodyPr/>
          <a:lstStyle/>
          <a:p>
            <a:pPr eaLnBrk="1" hangingPunct="1"/>
            <a:r>
              <a:rPr lang="en-US" smtClean="0"/>
              <a:t> </a:t>
            </a:r>
          </a:p>
          <a:p>
            <a:pPr eaLnBrk="1" hangingPunct="1"/>
            <a:r>
              <a:rPr lang="en-US" smtClean="0"/>
              <a:t>An equivalent of an hydroxide base is defined as the amount of the base that will react with one mole of hydrogen ions.   </a:t>
            </a:r>
          </a:p>
          <a:p>
            <a:pPr eaLnBrk="1" hangingPunct="1"/>
            <a:r>
              <a:rPr lang="en-US" smtClean="0"/>
              <a:t>Since one mole of hydroxide ions reacts with one mole of hydrogen ions (H</a:t>
            </a:r>
            <a:r>
              <a:rPr lang="en-US" baseline="30000" smtClean="0"/>
              <a:t>+  </a:t>
            </a:r>
            <a:r>
              <a:rPr lang="en-US" smtClean="0"/>
              <a:t>+ OH</a:t>
            </a:r>
            <a:r>
              <a:rPr lang="en-US" baseline="30000" smtClean="0"/>
              <a:t>-</a:t>
            </a:r>
            <a:r>
              <a:rPr lang="en-US" smtClean="0"/>
              <a:t>  =H</a:t>
            </a:r>
            <a:r>
              <a:rPr lang="en-US" baseline="-25000" smtClean="0"/>
              <a:t>2</a:t>
            </a:r>
            <a:r>
              <a:rPr lang="en-US" smtClean="0"/>
              <a:t>O), the number of equivalents of an hydroxide base in one mole of the  hydroxide base equals the number of hydroxide ions in the chemical formula of the base. </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pPr eaLnBrk="1" hangingPunct="1"/>
            <a:r>
              <a:rPr lang="en-US" smtClean="0"/>
              <a:t>Therefore for:</a:t>
            </a:r>
          </a:p>
        </p:txBody>
      </p:sp>
      <p:sp>
        <p:nvSpPr>
          <p:cNvPr id="243714" name="Content Placeholder 2"/>
          <p:cNvSpPr>
            <a:spLocks noGrp="1"/>
          </p:cNvSpPr>
          <p:nvPr>
            <p:ph idx="1"/>
          </p:nvPr>
        </p:nvSpPr>
        <p:spPr/>
        <p:txBody>
          <a:bodyPr/>
          <a:lstStyle/>
          <a:p>
            <a:pPr eaLnBrk="1" hangingPunct="1"/>
            <a:r>
              <a:rPr lang="en-US" smtClean="0"/>
              <a:t>		</a:t>
            </a:r>
            <a:r>
              <a:rPr lang="en-US" u="sng" smtClean="0"/>
              <a:t>Base</a:t>
            </a:r>
            <a:r>
              <a:rPr lang="en-US" smtClean="0"/>
              <a:t>	         	</a:t>
            </a:r>
            <a:r>
              <a:rPr lang="en-US" u="sng" smtClean="0"/>
              <a:t>Mol</a:t>
            </a:r>
            <a:r>
              <a:rPr lang="en-US" smtClean="0"/>
              <a:t>		</a:t>
            </a:r>
            <a:r>
              <a:rPr lang="en-US" u="sng" smtClean="0"/>
              <a:t>Eq</a:t>
            </a:r>
            <a:endParaRPr lang="en-US" smtClean="0"/>
          </a:p>
          <a:p>
            <a:pPr eaLnBrk="1" hangingPunct="1"/>
            <a:r>
              <a:rPr lang="en-US" smtClean="0"/>
              <a:t>		NaOH		  1		  1 </a:t>
            </a:r>
          </a:p>
          <a:p>
            <a:pPr eaLnBrk="1" hangingPunct="1"/>
            <a:r>
              <a:rPr lang="en-US" smtClean="0"/>
              <a:t>		Ca (OH)</a:t>
            </a:r>
            <a:r>
              <a:rPr lang="en-US" baseline="-25000" smtClean="0"/>
              <a:t>2</a:t>
            </a:r>
            <a:r>
              <a:rPr lang="en-US" smtClean="0"/>
              <a:t>	           1		  2</a:t>
            </a:r>
          </a:p>
          <a:p>
            <a:pPr eaLnBrk="1" hangingPunct="1"/>
            <a:r>
              <a:rPr lang="en-US" smtClean="0"/>
              <a:t>		Al (OH)</a:t>
            </a:r>
            <a:r>
              <a:rPr lang="en-US" baseline="-25000" smtClean="0"/>
              <a:t>3</a:t>
            </a:r>
            <a:r>
              <a:rPr lang="en-US" smtClean="0"/>
              <a:t>	           1		  3</a:t>
            </a:r>
          </a:p>
          <a:p>
            <a:pPr eaLnBrk="1" hangingPunct="1"/>
            <a:endParaRPr lang="en-US" smtClean="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1"/>
          <p:cNvSpPr>
            <a:spLocks noGrp="1"/>
          </p:cNvSpPr>
          <p:nvPr>
            <p:ph type="title"/>
          </p:nvPr>
        </p:nvSpPr>
        <p:spPr/>
        <p:txBody>
          <a:bodyPr/>
          <a:lstStyle/>
          <a:p>
            <a:pPr eaLnBrk="1" hangingPunct="1"/>
            <a:r>
              <a:rPr lang="en-US" b="1" smtClean="0"/>
              <a:t>Equivalent Weight</a:t>
            </a:r>
            <a:br>
              <a:rPr lang="en-US" b="1" smtClean="0"/>
            </a:br>
            <a:endParaRPr lang="en-US" smtClean="0"/>
          </a:p>
        </p:txBody>
      </p:sp>
      <p:sp>
        <p:nvSpPr>
          <p:cNvPr id="244738" name="Content Placeholder 2"/>
          <p:cNvSpPr>
            <a:spLocks noGrp="1"/>
          </p:cNvSpPr>
          <p:nvPr>
            <p:ph idx="1"/>
          </p:nvPr>
        </p:nvSpPr>
        <p:spPr/>
        <p:txBody>
          <a:bodyPr/>
          <a:lstStyle/>
          <a:p>
            <a:pPr eaLnBrk="1" hangingPunct="1"/>
            <a:r>
              <a:rPr lang="en-US" smtClean="0"/>
              <a:t>One mole of a substance is defined as the weight (mass) in grams equal to its molecular weight (MW).   Similarly, one equivalent of a substance is the weight in grams equal to its “equivalent weight” (EW).  </a:t>
            </a:r>
          </a:p>
          <a:p>
            <a:pPr eaLnBrk="1" hangingPunct="1"/>
            <a:r>
              <a:rPr lang="en-US" smtClean="0"/>
              <a:t> </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3"/>
          <p:cNvSpPr>
            <a:spLocks noGrp="1"/>
          </p:cNvSpPr>
          <p:nvPr>
            <p:ph type="title"/>
          </p:nvPr>
        </p:nvSpPr>
        <p:spPr/>
        <p:txBody>
          <a:bodyPr/>
          <a:lstStyle/>
          <a:p>
            <a:pPr eaLnBrk="1" hangingPunct="1"/>
            <a:endParaRPr lang="en-US" smtClean="0"/>
          </a:p>
        </p:txBody>
      </p:sp>
      <p:sp>
        <p:nvSpPr>
          <p:cNvPr id="245762" name="Content Placeholder 4"/>
          <p:cNvSpPr>
            <a:spLocks noGrp="1"/>
          </p:cNvSpPr>
          <p:nvPr>
            <p:ph idx="1"/>
          </p:nvPr>
        </p:nvSpPr>
        <p:spPr/>
        <p:txBody>
          <a:bodyPr/>
          <a:lstStyle/>
          <a:p>
            <a:pPr eaLnBrk="1" hangingPunct="1"/>
            <a:r>
              <a:rPr lang="en-US" smtClean="0"/>
              <a:t>For HCl, 1 mol HCl = 1 eq HCl.  MW of HCl = 36.46; EW of HCl = 36.46.</a:t>
            </a:r>
          </a:p>
          <a:p>
            <a:pPr eaLnBrk="1" hangingPunct="1"/>
            <a:r>
              <a:rPr lang="en-US" smtClean="0"/>
              <a:t> </a:t>
            </a:r>
          </a:p>
          <a:p>
            <a:pPr eaLnBrk="1" hangingPunct="1"/>
            <a:r>
              <a:rPr lang="en-US" smtClean="0"/>
              <a:t>For H</a:t>
            </a:r>
            <a:r>
              <a:rPr lang="en-US" baseline="-25000" smtClean="0"/>
              <a:t>2</a:t>
            </a:r>
            <a:r>
              <a:rPr lang="en-US" smtClean="0"/>
              <a:t>SO</a:t>
            </a:r>
            <a:r>
              <a:rPr lang="en-US" baseline="-25000" smtClean="0"/>
              <a:t>4</a:t>
            </a:r>
            <a:r>
              <a:rPr lang="en-US" smtClean="0"/>
              <a:t>, 1mol H</a:t>
            </a:r>
            <a:r>
              <a:rPr lang="en-US" baseline="-25000" smtClean="0"/>
              <a:t>2</a:t>
            </a:r>
            <a:r>
              <a:rPr lang="en-US" smtClean="0"/>
              <a:t>SO</a:t>
            </a:r>
            <a:r>
              <a:rPr lang="en-US" baseline="-25000" smtClean="0"/>
              <a:t>4 </a:t>
            </a:r>
            <a:r>
              <a:rPr lang="en-US" smtClean="0"/>
              <a:t>=</a:t>
            </a:r>
            <a:r>
              <a:rPr lang="en-US" baseline="-25000" smtClean="0"/>
              <a:t> </a:t>
            </a:r>
            <a:r>
              <a:rPr lang="en-US" smtClean="0"/>
              <a:t>2 eq</a:t>
            </a:r>
            <a:r>
              <a:rPr lang="en-US" baseline="-25000" smtClean="0"/>
              <a:t> </a:t>
            </a:r>
            <a:r>
              <a:rPr lang="en-US" smtClean="0"/>
              <a:t>H</a:t>
            </a:r>
            <a:r>
              <a:rPr lang="en-US" baseline="-25000" smtClean="0"/>
              <a:t>2</a:t>
            </a:r>
            <a:r>
              <a:rPr lang="en-US" smtClean="0"/>
              <a:t>SO</a:t>
            </a:r>
            <a:r>
              <a:rPr lang="en-US" baseline="-25000" smtClean="0"/>
              <a:t>4</a:t>
            </a:r>
            <a:r>
              <a:rPr lang="en-US" smtClean="0"/>
              <a:t>.   MW of H</a:t>
            </a:r>
            <a:r>
              <a:rPr lang="en-US" baseline="-25000" smtClean="0"/>
              <a:t>2</a:t>
            </a:r>
            <a:r>
              <a:rPr lang="en-US" smtClean="0"/>
              <a:t>SO</a:t>
            </a:r>
            <a:r>
              <a:rPr lang="en-US" baseline="-25000" smtClean="0"/>
              <a:t>4</a:t>
            </a:r>
            <a:r>
              <a:rPr lang="en-US" smtClean="0"/>
              <a:t> = 98.08;  EW of H</a:t>
            </a:r>
            <a:r>
              <a:rPr lang="en-US" baseline="-25000" smtClean="0"/>
              <a:t>2</a:t>
            </a:r>
            <a:r>
              <a:rPr lang="en-US" smtClean="0"/>
              <a:t>SO</a:t>
            </a:r>
            <a:r>
              <a:rPr lang="en-US" baseline="-25000" smtClean="0"/>
              <a:t>4</a:t>
            </a:r>
            <a:r>
              <a:rPr lang="en-US" smtClean="0"/>
              <a:t> = 49.04.</a:t>
            </a:r>
          </a:p>
          <a:p>
            <a:pPr eaLnBrk="1" hangingPunct="1"/>
            <a:r>
              <a:rPr lang="en-US" smtClean="0"/>
              <a:t> </a:t>
            </a:r>
          </a:p>
          <a:p>
            <a:pPr eaLnBrk="1" hangingPunct="1"/>
            <a:endParaRPr lang="en-US" smtClean="0"/>
          </a:p>
          <a:p>
            <a:pPr eaLnBrk="1" hangingPunct="1"/>
            <a:endParaRPr lang="en-US" smtClean="0"/>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pPr eaLnBrk="1" hangingPunct="1"/>
            <a:r>
              <a:rPr lang="en-US" u="sng" smtClean="0"/>
              <a:t>Problems Involving Equivalents</a:t>
            </a:r>
            <a:r>
              <a:rPr lang="en-US" b="1" smtClean="0"/>
              <a:t/>
            </a:r>
            <a:br>
              <a:rPr lang="en-US" b="1" smtClean="0"/>
            </a:br>
            <a:endParaRPr lang="en-US" smtClean="0"/>
          </a:p>
        </p:txBody>
      </p:sp>
      <p:sp>
        <p:nvSpPr>
          <p:cNvPr id="246786" name="Content Placeholder 2"/>
          <p:cNvSpPr>
            <a:spLocks noGrp="1"/>
          </p:cNvSpPr>
          <p:nvPr>
            <p:ph idx="1"/>
          </p:nvPr>
        </p:nvSpPr>
        <p:spPr>
          <a:xfrm>
            <a:off x="914400" y="1446213"/>
            <a:ext cx="10363200" cy="4649787"/>
          </a:xfrm>
        </p:spPr>
        <p:txBody>
          <a:bodyPr/>
          <a:lstStyle/>
          <a:p>
            <a:pPr eaLnBrk="1" hangingPunct="1"/>
            <a:r>
              <a:rPr lang="en-US" smtClean="0"/>
              <a:t> </a:t>
            </a:r>
          </a:p>
          <a:p>
            <a:pPr eaLnBrk="1" hangingPunct="1"/>
            <a:r>
              <a:rPr lang="en-US" smtClean="0"/>
              <a:t>Problems involving equivalents, weights, and equivalent weights are similar to those for moles.  </a:t>
            </a:r>
          </a:p>
          <a:p>
            <a:pPr eaLnBrk="1" hangingPunct="1"/>
            <a:r>
              <a:rPr lang="en-US" smtClean="0"/>
              <a:t>Just as the MW was needed for mole problems, the EW is needed for problems with equivalents.</a:t>
            </a:r>
          </a:p>
          <a:p>
            <a:pPr eaLnBrk="1" hangingPunct="1"/>
            <a:endParaRPr lang="en-US" smtClean="0"/>
          </a:p>
          <a:p>
            <a:pPr eaLnBrk="1" hangingPunct="1"/>
            <a:r>
              <a:rPr lang="en-US" smtClean="0"/>
              <a:t>There is a mathematical formula for solving these problems, </a:t>
            </a:r>
          </a:p>
          <a:p>
            <a:pPr eaLnBrk="1" hangingPunct="1"/>
            <a:r>
              <a:rPr lang="en-US" smtClean="0"/>
              <a:t> </a:t>
            </a:r>
          </a:p>
          <a:p>
            <a:pPr eaLnBrk="1" hangingPunct="1"/>
            <a:r>
              <a:rPr lang="en-US" smtClean="0"/>
              <a:t>#eq = wt (g)/EW</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pPr eaLnBrk="1" hangingPunct="1"/>
            <a:r>
              <a:rPr lang="en-US" b="1" u="sng" smtClean="0"/>
              <a:t>Example problem and solutions</a:t>
            </a:r>
            <a:br>
              <a:rPr lang="en-US" b="1" u="sng" smtClean="0"/>
            </a:br>
            <a:endParaRPr lang="en-US" smtClean="0"/>
          </a:p>
        </p:txBody>
      </p:sp>
      <p:sp>
        <p:nvSpPr>
          <p:cNvPr id="247810" name="Content Placeholder 2"/>
          <p:cNvSpPr>
            <a:spLocks noGrp="1"/>
          </p:cNvSpPr>
          <p:nvPr>
            <p:ph idx="1"/>
          </p:nvPr>
        </p:nvSpPr>
        <p:spPr/>
        <p:txBody>
          <a:bodyPr/>
          <a:lstStyle/>
          <a:p>
            <a:pPr eaLnBrk="1" hangingPunct="1"/>
            <a:r>
              <a:rPr lang="en-US" smtClean="0"/>
              <a:t>Calculate the #eq of Ca(OH)</a:t>
            </a:r>
            <a:r>
              <a:rPr lang="en-US" baseline="-25000" smtClean="0"/>
              <a:t>2</a:t>
            </a:r>
            <a:r>
              <a:rPr lang="en-US" smtClean="0"/>
              <a:t> in 6.32 g of Ca(OH)</a:t>
            </a:r>
            <a:r>
              <a:rPr lang="en-US" baseline="-25000" smtClean="0"/>
              <a:t>2</a:t>
            </a:r>
            <a:r>
              <a:rPr lang="en-US" smtClean="0"/>
              <a:t>.</a:t>
            </a:r>
          </a:p>
          <a:p>
            <a:pPr eaLnBrk="1" hangingPunct="1"/>
            <a:r>
              <a:rPr lang="en-US" smtClean="0"/>
              <a:t> </a:t>
            </a:r>
          </a:p>
          <a:p>
            <a:pPr eaLnBrk="1" hangingPunct="1"/>
            <a:r>
              <a:rPr lang="en-US" smtClean="0"/>
              <a:t>EW</a:t>
            </a:r>
            <a:r>
              <a:rPr lang="en-US" baseline="-25000" smtClean="0"/>
              <a:t>Ca(OH)2</a:t>
            </a:r>
            <a:r>
              <a:rPr lang="en-US" smtClean="0"/>
              <a:t> = </a:t>
            </a:r>
            <a:r>
              <a:rPr lang="en-US" u="sng" smtClean="0"/>
              <a:t>MW</a:t>
            </a:r>
            <a:r>
              <a:rPr lang="en-US" u="sng" baseline="-25000" smtClean="0"/>
              <a:t>Ca(OH)2</a:t>
            </a:r>
            <a:r>
              <a:rPr lang="en-US" smtClean="0"/>
              <a:t> = </a:t>
            </a:r>
            <a:r>
              <a:rPr lang="en-US" u="sng" smtClean="0"/>
              <a:t>74.09</a:t>
            </a:r>
            <a:r>
              <a:rPr lang="en-US" smtClean="0"/>
              <a:t> = 37.05</a:t>
            </a:r>
          </a:p>
          <a:p>
            <a:pPr eaLnBrk="1" hangingPunct="1"/>
            <a:r>
              <a:rPr lang="en-US" smtClean="0"/>
              <a:t>                        2                   2</a:t>
            </a:r>
          </a:p>
          <a:p>
            <a:pPr eaLnBrk="1" hangingPunct="1"/>
            <a:r>
              <a:rPr lang="en-US" smtClean="0"/>
              <a:t> </a:t>
            </a:r>
          </a:p>
          <a:p>
            <a:pPr eaLnBrk="1" hangingPunct="1"/>
            <a:endParaRPr lang="en-US" smtClean="0"/>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pPr eaLnBrk="1" hangingPunct="1"/>
            <a:endParaRPr lang="en-US" smtClean="0"/>
          </a:p>
        </p:txBody>
      </p:sp>
      <p:sp>
        <p:nvSpPr>
          <p:cNvPr id="248834" name="Content Placeholder 2"/>
          <p:cNvSpPr>
            <a:spLocks noGrp="1"/>
          </p:cNvSpPr>
          <p:nvPr>
            <p:ph idx="1"/>
          </p:nvPr>
        </p:nvSpPr>
        <p:spPr/>
        <p:txBody>
          <a:bodyPr/>
          <a:lstStyle/>
          <a:p>
            <a:pPr eaLnBrk="1" hangingPunct="1"/>
            <a:r>
              <a:rPr lang="en-US" smtClean="0"/>
              <a:t>Using the formula:  #eq Ca(OH)</a:t>
            </a:r>
            <a:r>
              <a:rPr lang="en-US" baseline="-25000" smtClean="0"/>
              <a:t>2</a:t>
            </a:r>
            <a:r>
              <a:rPr lang="en-US" smtClean="0"/>
              <a:t> = </a:t>
            </a:r>
            <a:r>
              <a:rPr lang="en-US" u="sng" smtClean="0"/>
              <a:t>wt (g) Ca(OH)</a:t>
            </a:r>
            <a:r>
              <a:rPr lang="en-US" u="sng" baseline="-25000" smtClean="0"/>
              <a:t>2</a:t>
            </a:r>
            <a:r>
              <a:rPr lang="en-US" smtClean="0"/>
              <a:t> </a:t>
            </a:r>
          </a:p>
          <a:p>
            <a:pPr eaLnBrk="1" hangingPunct="1"/>
            <a:r>
              <a:rPr lang="en-US" smtClean="0"/>
              <a:t>                                                              EW</a:t>
            </a:r>
            <a:r>
              <a:rPr lang="en-US" baseline="-25000" smtClean="0"/>
              <a:t>Ca(OH)2</a:t>
            </a:r>
            <a:endParaRPr lang="en-US" smtClean="0"/>
          </a:p>
          <a:p>
            <a:pPr eaLnBrk="1" hangingPunct="1"/>
            <a:r>
              <a:rPr lang="en-US" baseline="-25000" smtClean="0"/>
              <a:t> </a:t>
            </a:r>
            <a:endParaRPr lang="en-US" smtClean="0"/>
          </a:p>
          <a:p>
            <a:pPr eaLnBrk="1" hangingPunct="1"/>
            <a:r>
              <a:rPr lang="en-US" sz="2800" smtClean="0"/>
              <a:t>Ca(OH)</a:t>
            </a:r>
            <a:r>
              <a:rPr lang="en-US" sz="2800" baseline="-25000" smtClean="0"/>
              <a:t>2</a:t>
            </a:r>
            <a:r>
              <a:rPr lang="en-US" sz="2800" smtClean="0"/>
              <a:t> = </a:t>
            </a:r>
            <a:r>
              <a:rPr lang="en-US" sz="2800" u="sng" smtClean="0"/>
              <a:t>6.32 g Ca(OH)</a:t>
            </a:r>
            <a:r>
              <a:rPr lang="en-US" sz="2800" u="sng" baseline="-25000" smtClean="0"/>
              <a:t>2</a:t>
            </a:r>
            <a:r>
              <a:rPr lang="en-US" sz="2800" u="sng" smtClean="0"/>
              <a:t>                     </a:t>
            </a:r>
            <a:r>
              <a:rPr lang="en-US" sz="2800" u="sng" baseline="-25000" smtClean="0"/>
              <a:t>  </a:t>
            </a:r>
            <a:r>
              <a:rPr lang="en-US" sz="2800" smtClean="0"/>
              <a:t>= 0.171 eq       Ca(OH)</a:t>
            </a:r>
            <a:r>
              <a:rPr lang="en-US" sz="2800" baseline="-25000" smtClean="0"/>
              <a:t>2</a:t>
            </a:r>
            <a:endParaRPr lang="en-US" sz="2800" smtClean="0"/>
          </a:p>
          <a:p>
            <a:pPr eaLnBrk="1" hangingPunct="1"/>
            <a:r>
              <a:rPr lang="en-US" sz="2800" smtClean="0"/>
              <a:t>                  37.05 g Ca(OH)</a:t>
            </a:r>
            <a:r>
              <a:rPr lang="en-US" sz="2800" baseline="-25000" smtClean="0"/>
              <a:t>2</a:t>
            </a:r>
            <a:r>
              <a:rPr lang="en-US" sz="2800" smtClean="0"/>
              <a:t>/eq </a:t>
            </a:r>
            <a:r>
              <a:rPr lang="en-US" smtClean="0"/>
              <a:t>Ca(OH)</a:t>
            </a:r>
            <a:r>
              <a:rPr lang="en-US" baseline="-25000" smtClean="0"/>
              <a:t>2</a:t>
            </a:r>
            <a:endParaRPr lang="en-US" smtClean="0"/>
          </a:p>
          <a:p>
            <a:pPr eaLnBrk="1" hangingPunct="1"/>
            <a:endParaRPr lang="en-US"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1" descr="17p507b"/>
          <p:cNvPicPr>
            <a:picLocks noChangeAspect="1" noChangeArrowheads="1"/>
          </p:cNvPicPr>
          <p:nvPr/>
        </p:nvPicPr>
        <p:blipFill>
          <a:blip r:embed="rId3"/>
          <a:srcRect b="8549"/>
          <a:stretch>
            <a:fillRect/>
          </a:stretch>
        </p:blipFill>
        <p:spPr bwMode="auto">
          <a:xfrm>
            <a:off x="1612900" y="2509838"/>
            <a:ext cx="8964613" cy="1681162"/>
          </a:xfrm>
          <a:prstGeom prst="rect">
            <a:avLst/>
          </a:prstGeom>
          <a:noFill/>
          <a:ln w="9525">
            <a:noFill/>
            <a:miter lim="800000"/>
            <a:headEnd/>
            <a:tailEnd/>
          </a:ln>
        </p:spPr>
      </p:pic>
      <p:sp>
        <p:nvSpPr>
          <p:cNvPr id="90114" name="Rectangle 3" hidden="1"/>
          <p:cNvSpPr>
            <a:spLocks noGrp="1" noChangeArrowheads="1"/>
          </p:cNvSpPr>
          <p:nvPr>
            <p:ph type="title"/>
          </p:nvPr>
        </p:nvSpPr>
        <p:spPr>
          <a:xfrm>
            <a:off x="677863" y="609600"/>
            <a:ext cx="8596312" cy="1320800"/>
          </a:xfrm>
        </p:spPr>
        <p:txBody>
          <a:bodyPr/>
          <a:lstStyle/>
          <a:p>
            <a:pPr eaLnBrk="1" hangingPunct="1"/>
            <a:endParaRPr lang="en-US" altLang="en-US" smtClean="0"/>
          </a:p>
        </p:txBody>
      </p:sp>
      <p:sp>
        <p:nvSpPr>
          <p:cNvPr id="90115" name="Text Box 5"/>
          <p:cNvSpPr txBox="1">
            <a:spLocks noChangeArrowheads="1"/>
          </p:cNvSpPr>
          <p:nvPr/>
        </p:nvSpPr>
        <p:spPr bwMode="auto">
          <a:xfrm>
            <a:off x="4953000" y="381000"/>
            <a:ext cx="5562600" cy="579438"/>
          </a:xfrm>
          <a:prstGeom prst="rect">
            <a:avLst/>
          </a:prstGeom>
          <a:noFill/>
          <a:ln w="9525">
            <a:noFill/>
            <a:miter lim="800000"/>
            <a:headEnd/>
            <a:tailEnd/>
          </a:ln>
        </p:spPr>
        <p:txBody>
          <a:bodyPr>
            <a:spAutoFit/>
          </a:bodyPr>
          <a:lstStyle/>
          <a:p>
            <a:pPr algn="r">
              <a:spcBef>
                <a:spcPct val="50000"/>
              </a:spcBef>
            </a:pPr>
            <a:r>
              <a:rPr lang="en-US" altLang="en-US" sz="3200" b="1">
                <a:solidFill>
                  <a:srgbClr val="FF0000"/>
                </a:solidFill>
              </a:rPr>
              <a:t>Conjugate Acid-Base Pairs</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50888"/>
            <a:ext cx="10363200" cy="1001712"/>
          </a:xfrm>
        </p:spPr>
        <p:txBody>
          <a:bodyPr rtlCol="0">
            <a:normAutofit fontScale="90000"/>
          </a:bodyPr>
          <a:lstStyle/>
          <a:p>
            <a:pPr eaLnBrk="1" fontAlgn="auto" hangingPunct="1">
              <a:spcAft>
                <a:spcPts val="0"/>
              </a:spcAft>
              <a:defRPr/>
            </a:pPr>
            <a:r>
              <a:rPr lang="en-US" dirty="0" smtClean="0"/>
              <a:t>OR</a:t>
            </a:r>
            <a:br>
              <a:rPr lang="en-US" dirty="0" smtClean="0"/>
            </a:br>
            <a:r>
              <a:rPr lang="en-US" dirty="0" smtClean="0"/>
              <a:t> </a:t>
            </a:r>
            <a:br>
              <a:rPr lang="en-US" dirty="0" smtClean="0"/>
            </a:br>
            <a:r>
              <a:rPr lang="en-US" dirty="0" smtClean="0"/>
              <a:t>Using dimensional analysis: </a:t>
            </a:r>
            <a:br>
              <a:rPr lang="en-US" dirty="0" smtClean="0"/>
            </a:br>
            <a:endParaRPr lang="en-US" dirty="0"/>
          </a:p>
        </p:txBody>
      </p:sp>
      <p:sp>
        <p:nvSpPr>
          <p:cNvPr id="249858" name="Content Placeholder 2"/>
          <p:cNvSpPr>
            <a:spLocks noGrp="1"/>
          </p:cNvSpPr>
          <p:nvPr>
            <p:ph idx="1"/>
          </p:nvPr>
        </p:nvSpPr>
        <p:spPr>
          <a:xfrm>
            <a:off x="914400" y="2524125"/>
            <a:ext cx="10363200" cy="3571875"/>
          </a:xfrm>
        </p:spPr>
        <p:txBody>
          <a:bodyPr/>
          <a:lstStyle/>
          <a:p>
            <a:pPr eaLnBrk="1" hangingPunct="1"/>
            <a:r>
              <a:rPr lang="en-US" smtClean="0"/>
              <a:t>6.32 g Ca(OH)</a:t>
            </a:r>
            <a:r>
              <a:rPr lang="en-US" baseline="-25000" smtClean="0"/>
              <a:t>2 </a:t>
            </a:r>
            <a:r>
              <a:rPr lang="en-US" smtClean="0"/>
              <a:t>x </a:t>
            </a:r>
            <a:r>
              <a:rPr lang="en-US" u="sng" smtClean="0"/>
              <a:t>1 eq Ca(OH)</a:t>
            </a:r>
            <a:r>
              <a:rPr lang="en-US" u="sng" baseline="-25000" smtClean="0"/>
              <a:t>2</a:t>
            </a:r>
            <a:r>
              <a:rPr lang="en-US" u="sng" smtClean="0"/>
              <a:t>       </a:t>
            </a:r>
            <a:r>
              <a:rPr lang="en-US" smtClean="0"/>
              <a:t> =  0.171 eq Ca(OH)</a:t>
            </a:r>
            <a:r>
              <a:rPr lang="en-US" baseline="-25000" smtClean="0"/>
              <a:t>2</a:t>
            </a:r>
            <a:r>
              <a:rPr lang="en-US" u="sng" smtClean="0"/>
              <a:t> </a:t>
            </a:r>
            <a:endParaRPr lang="en-US" smtClean="0"/>
          </a:p>
          <a:p>
            <a:pPr eaLnBrk="1" hangingPunct="1"/>
            <a:r>
              <a:rPr lang="en-US" smtClean="0"/>
              <a:t>                             37.05 g Ca(OH)</a:t>
            </a:r>
            <a:r>
              <a:rPr lang="en-US" baseline="-25000" smtClean="0"/>
              <a:t>2</a:t>
            </a:r>
            <a:endParaRPr lang="en-US" smtClean="0"/>
          </a:p>
          <a:p>
            <a:pPr eaLnBrk="1" hangingPunct="1"/>
            <a:r>
              <a:rPr lang="en-US" smtClean="0"/>
              <a:t> </a:t>
            </a:r>
          </a:p>
          <a:p>
            <a:pPr eaLnBrk="1" hangingPunct="1"/>
            <a:r>
              <a:rPr lang="en-US" smtClean="0"/>
              <a:t> </a:t>
            </a:r>
          </a:p>
          <a:p>
            <a:pPr eaLnBrk="1" hangingPunct="1"/>
            <a:endParaRPr lang="en-US" smtClean="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pPr eaLnBrk="1" hangingPunct="1"/>
            <a:r>
              <a:rPr lang="en-US" smtClean="0"/>
              <a:t>Ex Determine the mass of 1 equivalent of 1 eq of H</a:t>
            </a:r>
            <a:r>
              <a:rPr lang="en-US" baseline="-25000" smtClean="0"/>
              <a:t>2</a:t>
            </a:r>
            <a:r>
              <a:rPr lang="en-US" smtClean="0"/>
              <a:t>S</a:t>
            </a:r>
          </a:p>
        </p:txBody>
      </p:sp>
      <p:sp>
        <p:nvSpPr>
          <p:cNvPr id="3" name="Content Placeholder 2"/>
          <p:cNvSpPr>
            <a:spLocks noGrp="1"/>
          </p:cNvSpPr>
          <p:nvPr>
            <p:ph idx="1"/>
          </p:nvPr>
        </p:nvSpPr>
        <p:spPr/>
        <p:txBody>
          <a:bodyPr/>
          <a:lstStyle/>
          <a:p>
            <a:pPr eaLnBrk="1" hangingPunct="1"/>
            <a:r>
              <a:rPr lang="en-US" smtClean="0"/>
              <a:t>Solution:</a:t>
            </a:r>
          </a:p>
          <a:p>
            <a:pPr eaLnBrk="1" hangingPunct="1"/>
            <a:endParaRPr lang="en-US" smtClean="0"/>
          </a:p>
          <a:p>
            <a:pPr eaLnBrk="1" hangingPunct="1"/>
            <a:r>
              <a:rPr lang="en-US" smtClean="0"/>
              <a:t>1mole  H</a:t>
            </a:r>
            <a:r>
              <a:rPr lang="en-US" baseline="-25000" smtClean="0"/>
              <a:t>2</a:t>
            </a:r>
            <a:r>
              <a:rPr lang="en-US" smtClean="0"/>
              <a:t>S x 34.1gH</a:t>
            </a:r>
            <a:r>
              <a:rPr lang="en-US" baseline="-25000" smtClean="0"/>
              <a:t>2</a:t>
            </a:r>
            <a:r>
              <a:rPr lang="en-US" smtClean="0"/>
              <a:t>S/ 1molH</a:t>
            </a:r>
            <a:r>
              <a:rPr lang="en-US" baseline="-25000" smtClean="0"/>
              <a:t>2</a:t>
            </a:r>
            <a:r>
              <a:rPr lang="en-US" smtClean="0"/>
              <a:t>S  x 1mol/2eq  =17.0g    </a:t>
            </a:r>
          </a:p>
          <a:p>
            <a:pPr eaLnBrk="1" hangingPunct="1"/>
            <a:endParaRPr lang="en-US" smtClean="0"/>
          </a:p>
          <a:p>
            <a:pPr eaLnBrk="1" hangingPunct="1"/>
            <a:r>
              <a:rPr lang="en-US" smtClean="0"/>
              <a:t>Base problems work the same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p:txBody>
          <a:bodyPr/>
          <a:lstStyle/>
          <a:p>
            <a:pPr eaLnBrk="1" hangingPunct="1"/>
            <a:r>
              <a:rPr lang="en-US" b="1" smtClean="0"/>
              <a:t>NORMALITY</a:t>
            </a:r>
            <a:br>
              <a:rPr lang="en-US" b="1" smtClean="0"/>
            </a:br>
            <a:endParaRPr lang="en-US" smtClean="0"/>
          </a:p>
        </p:txBody>
      </p:sp>
      <p:sp>
        <p:nvSpPr>
          <p:cNvPr id="251906" name="Content Placeholder 2"/>
          <p:cNvSpPr>
            <a:spLocks noGrp="1"/>
          </p:cNvSpPr>
          <p:nvPr>
            <p:ph idx="1"/>
          </p:nvPr>
        </p:nvSpPr>
        <p:spPr/>
        <p:txBody>
          <a:bodyPr/>
          <a:lstStyle/>
          <a:p>
            <a:pPr eaLnBrk="1" hangingPunct="1"/>
            <a:r>
              <a:rPr lang="en-US" smtClean="0"/>
              <a:t>The “normality” (N) of a substance in solution is equal to the number of equivalents of the substance in one liter of solution.  </a:t>
            </a:r>
          </a:p>
          <a:p>
            <a:pPr eaLnBrk="1" hangingPunct="1"/>
            <a:r>
              <a:rPr lang="en-US" smtClean="0"/>
              <a:t> </a:t>
            </a:r>
          </a:p>
          <a:p>
            <a:pPr eaLnBrk="1" hangingPunct="1"/>
            <a:r>
              <a:rPr lang="en-US" smtClean="0"/>
              <a:t>In general,    N</a:t>
            </a:r>
            <a:r>
              <a:rPr lang="en-US" baseline="-25000" smtClean="0"/>
              <a:t>A</a:t>
            </a:r>
            <a:r>
              <a:rPr lang="en-US" smtClean="0"/>
              <a:t> =   </a:t>
            </a:r>
            <a:r>
              <a:rPr lang="en-US" u="sng" smtClean="0"/>
              <a:t>#eq A</a:t>
            </a:r>
            <a:endParaRPr lang="en-US" smtClean="0"/>
          </a:p>
          <a:p>
            <a:pPr eaLnBrk="1" hangingPunct="1"/>
            <a:r>
              <a:rPr lang="en-US" smtClean="0"/>
              <a:t>                                  #L</a:t>
            </a:r>
            <a:r>
              <a:rPr lang="en-US" baseline="-25000" smtClean="0"/>
              <a:t>soln</a:t>
            </a:r>
            <a:endParaRPr lang="en-US" smtClean="0"/>
          </a:p>
          <a:p>
            <a:pPr eaLnBrk="1" hangingPunct="1"/>
            <a:r>
              <a:rPr lang="en-US" smtClean="0"/>
              <a:t>     </a:t>
            </a:r>
          </a:p>
          <a:p>
            <a:pPr eaLnBrk="1" hangingPunct="1"/>
            <a:endParaRPr lang="en-US" smtClean="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pPr eaLnBrk="1" hangingPunct="1"/>
            <a:r>
              <a:rPr lang="en-US" b="1" u="sng" smtClean="0"/>
              <a:t>Example Problem</a:t>
            </a:r>
            <a:br>
              <a:rPr lang="en-US" b="1" u="sng" smtClean="0"/>
            </a:br>
            <a:endParaRPr lang="en-US" smtClean="0"/>
          </a:p>
        </p:txBody>
      </p:sp>
      <p:sp>
        <p:nvSpPr>
          <p:cNvPr id="252930" name="Content Placeholder 2"/>
          <p:cNvSpPr>
            <a:spLocks noGrp="1"/>
          </p:cNvSpPr>
          <p:nvPr>
            <p:ph idx="1"/>
          </p:nvPr>
        </p:nvSpPr>
        <p:spPr/>
        <p:txBody>
          <a:bodyPr/>
          <a:lstStyle/>
          <a:p>
            <a:pPr eaLnBrk="1" hangingPunct="1"/>
            <a:r>
              <a:rPr lang="en-US" smtClean="0"/>
              <a:t>Calculate the normality of a Ca(OH)</a:t>
            </a:r>
            <a:r>
              <a:rPr lang="en-US" baseline="-25000" smtClean="0"/>
              <a:t>2</a:t>
            </a:r>
            <a:r>
              <a:rPr lang="en-US" smtClean="0"/>
              <a:t> solution containing 6.32 g of Ca(OH)</a:t>
            </a:r>
            <a:r>
              <a:rPr lang="en-US" baseline="-25000" smtClean="0"/>
              <a:t>2</a:t>
            </a:r>
            <a:r>
              <a:rPr lang="en-US" smtClean="0"/>
              <a:t> in 5.85 L of solution.</a:t>
            </a:r>
          </a:p>
          <a:p>
            <a:pPr eaLnBrk="1" hangingPunct="1"/>
            <a:r>
              <a:rPr lang="en-US" smtClean="0"/>
              <a:t> </a:t>
            </a:r>
          </a:p>
          <a:p>
            <a:pPr eaLnBrk="1" hangingPunct="1"/>
            <a:r>
              <a:rPr lang="en-US" smtClean="0"/>
              <a:t>N</a:t>
            </a:r>
            <a:r>
              <a:rPr lang="en-US" baseline="-25000" smtClean="0"/>
              <a:t>Ca(OH)2</a:t>
            </a:r>
            <a:r>
              <a:rPr lang="en-US" smtClean="0"/>
              <a:t> = </a:t>
            </a:r>
            <a:r>
              <a:rPr lang="en-US" u="sng" smtClean="0"/>
              <a:t>#eq Ca(OH)</a:t>
            </a:r>
            <a:r>
              <a:rPr lang="en-US" u="sng" baseline="-25000" smtClean="0"/>
              <a:t>2</a:t>
            </a:r>
            <a:endParaRPr lang="en-US" smtClean="0"/>
          </a:p>
          <a:p>
            <a:pPr eaLnBrk="1" hangingPunct="1"/>
            <a:r>
              <a:rPr lang="en-US" smtClean="0"/>
              <a:t>                    #L</a:t>
            </a:r>
            <a:r>
              <a:rPr lang="en-US" baseline="-25000" smtClean="0"/>
              <a:t>soln</a:t>
            </a:r>
            <a:endParaRPr lang="en-US" smtClean="0"/>
          </a:p>
          <a:p>
            <a:pPr eaLnBrk="1" hangingPunct="1"/>
            <a:r>
              <a:rPr lang="en-US" smtClean="0"/>
              <a:t> </a:t>
            </a:r>
          </a:p>
          <a:p>
            <a:pPr eaLnBrk="1" hangingPunct="1"/>
            <a:endParaRPr lang="en-US" smtClean="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3"/>
          <p:cNvSpPr>
            <a:spLocks noGrp="1"/>
          </p:cNvSpPr>
          <p:nvPr>
            <p:ph type="title"/>
          </p:nvPr>
        </p:nvSpPr>
        <p:spPr>
          <a:xfrm>
            <a:off x="914400" y="131763"/>
            <a:ext cx="10363200" cy="1143000"/>
          </a:xfrm>
        </p:spPr>
        <p:txBody>
          <a:bodyPr/>
          <a:lstStyle/>
          <a:p>
            <a:pPr eaLnBrk="1" hangingPunct="1"/>
            <a:r>
              <a:rPr lang="en-US" smtClean="0"/>
              <a:t>Solution</a:t>
            </a:r>
          </a:p>
        </p:txBody>
      </p:sp>
      <p:sp>
        <p:nvSpPr>
          <p:cNvPr id="5" name="Content Placeholder 4"/>
          <p:cNvSpPr>
            <a:spLocks noGrp="1"/>
          </p:cNvSpPr>
          <p:nvPr>
            <p:ph idx="1"/>
          </p:nvPr>
        </p:nvSpPr>
        <p:spPr>
          <a:xfrm>
            <a:off x="914400" y="1397000"/>
            <a:ext cx="10363200" cy="4114800"/>
          </a:xfrm>
        </p:spPr>
        <p:txBody>
          <a:bodyPr/>
          <a:lstStyle/>
          <a:p>
            <a:pPr eaLnBrk="1" hangingPunct="1"/>
            <a:r>
              <a:rPr lang="en-US" smtClean="0"/>
              <a:t>In the example above, we calculated that 6.32 g Ca(OH)</a:t>
            </a:r>
            <a:r>
              <a:rPr lang="en-US" baseline="-25000" smtClean="0"/>
              <a:t>2</a:t>
            </a:r>
            <a:r>
              <a:rPr lang="en-US" smtClean="0"/>
              <a:t> = 0.171 eq Ca(OH)</a:t>
            </a:r>
            <a:r>
              <a:rPr lang="en-US" baseline="-25000" smtClean="0"/>
              <a:t>2</a:t>
            </a:r>
            <a:r>
              <a:rPr lang="en-US" smtClean="0"/>
              <a:t>.</a:t>
            </a:r>
          </a:p>
          <a:p>
            <a:pPr eaLnBrk="1" hangingPunct="1"/>
            <a:r>
              <a:rPr lang="en-US" smtClean="0"/>
              <a:t> </a:t>
            </a:r>
          </a:p>
          <a:p>
            <a:pPr eaLnBrk="1" hangingPunct="1"/>
            <a:r>
              <a:rPr lang="en-US" smtClean="0"/>
              <a:t>Thus,  N</a:t>
            </a:r>
            <a:r>
              <a:rPr lang="en-US" baseline="-25000" smtClean="0"/>
              <a:t>Ca(OH)2</a:t>
            </a:r>
            <a:r>
              <a:rPr lang="en-US" smtClean="0"/>
              <a:t> = </a:t>
            </a:r>
            <a:r>
              <a:rPr lang="en-US" u="sng" smtClean="0"/>
              <a:t>0.171 eq Ca(OH)</a:t>
            </a:r>
            <a:r>
              <a:rPr lang="en-US" u="sng" baseline="-25000" smtClean="0"/>
              <a:t>2  </a:t>
            </a:r>
            <a:r>
              <a:rPr lang="en-US" smtClean="0"/>
              <a:t>= 0.0292 N</a:t>
            </a:r>
          </a:p>
          <a:p>
            <a:pPr eaLnBrk="1" hangingPunct="1"/>
            <a:r>
              <a:rPr lang="en-US" smtClean="0"/>
              <a:t>                                   5.85 L</a:t>
            </a:r>
            <a:r>
              <a:rPr lang="en-US" baseline="-25000" smtClean="0"/>
              <a:t>soln</a:t>
            </a:r>
            <a:endParaRPr lang="en-US" smtClean="0"/>
          </a:p>
          <a:p>
            <a:pPr eaLnBrk="1" hangingPunct="1"/>
            <a:r>
              <a:rPr lang="en-US" smtClean="0"/>
              <a:t> The solution is said to be a 0.0292 “normal” solution of Ca(OH)</a:t>
            </a:r>
            <a:r>
              <a:rPr lang="en-US" baseline="-25000" smtClean="0"/>
              <a:t>2</a:t>
            </a:r>
            <a:r>
              <a:rPr lang="en-US" smtClean="0"/>
              <a:t>. </a:t>
            </a:r>
          </a:p>
          <a:p>
            <a:pPr eaLnBrk="1" hangingPunct="1"/>
            <a:r>
              <a:rPr lang="en-US" smtClean="0"/>
              <a:t> N can stand for the noun, “normality” or the adjective, “normal”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1"/>
          <p:cNvSpPr>
            <a:spLocks noGrp="1"/>
          </p:cNvSpPr>
          <p:nvPr>
            <p:ph type="title"/>
          </p:nvPr>
        </p:nvSpPr>
        <p:spPr/>
        <p:txBody>
          <a:bodyPr/>
          <a:lstStyle/>
          <a:p>
            <a:pPr eaLnBrk="1" hangingPunct="1"/>
            <a:r>
              <a:rPr lang="en-US" smtClean="0"/>
              <a:t>Determine the number of equivalents need to make : </a:t>
            </a:r>
          </a:p>
        </p:txBody>
      </p:sp>
      <p:sp>
        <p:nvSpPr>
          <p:cNvPr id="3" name="Content Placeholder 2"/>
          <p:cNvSpPr>
            <a:spLocks noGrp="1"/>
          </p:cNvSpPr>
          <p:nvPr>
            <p:ph idx="1"/>
          </p:nvPr>
        </p:nvSpPr>
        <p:spPr/>
        <p:txBody>
          <a:bodyPr/>
          <a:lstStyle/>
          <a:p>
            <a:pPr eaLnBrk="1" hangingPunct="1"/>
            <a:r>
              <a:rPr lang="en-US" smtClean="0"/>
              <a:t>1.5L of 3N solution of HCl</a:t>
            </a:r>
          </a:p>
          <a:p>
            <a:pPr eaLnBrk="1" hangingPunct="1"/>
            <a:endParaRPr lang="en-US" smtClean="0"/>
          </a:p>
          <a:p>
            <a:pPr eaLnBrk="1" hangingPunct="1"/>
            <a:r>
              <a:rPr lang="en-US" u="sng" smtClean="0"/>
              <a:t>Solution</a:t>
            </a:r>
          </a:p>
          <a:p>
            <a:pPr eaLnBrk="1" hangingPunct="1"/>
            <a:endParaRPr lang="en-US" smtClean="0"/>
          </a:p>
          <a:p>
            <a:pPr eaLnBrk="1" hangingPunct="1"/>
            <a:r>
              <a:rPr lang="en-US" smtClean="0"/>
              <a:t>1.5L HCl x 3N (eq/L)  = 4.5 eq HCl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Determine the normality of solution  of 1 mole of H</a:t>
            </a:r>
            <a:r>
              <a:rPr lang="en-US" baseline="-25000" dirty="0" smtClean="0"/>
              <a:t>2</a:t>
            </a:r>
            <a:r>
              <a:rPr lang="en-US" dirty="0" smtClean="0"/>
              <a:t>SO</a:t>
            </a:r>
            <a:r>
              <a:rPr lang="en-US" baseline="-25000" dirty="0" smtClean="0"/>
              <a:t>4</a:t>
            </a:r>
            <a:r>
              <a:rPr lang="en-US" dirty="0" smtClean="0"/>
              <a:t> dissolved in 1 liter of solution </a:t>
            </a:r>
            <a:endParaRPr lang="en-US" dirty="0"/>
          </a:p>
        </p:txBody>
      </p:sp>
      <p:sp>
        <p:nvSpPr>
          <p:cNvPr id="3" name="Content Placeholder 2"/>
          <p:cNvSpPr>
            <a:spLocks noGrp="1"/>
          </p:cNvSpPr>
          <p:nvPr>
            <p:ph idx="1"/>
          </p:nvPr>
        </p:nvSpPr>
        <p:spPr/>
        <p:txBody>
          <a:bodyPr/>
          <a:lstStyle/>
          <a:p>
            <a:pPr eaLnBrk="1" hangingPunct="1"/>
            <a:r>
              <a:rPr lang="en-US" u="sng" smtClean="0"/>
              <a:t>Solution</a:t>
            </a:r>
          </a:p>
          <a:p>
            <a:pPr eaLnBrk="1" hangingPunct="1"/>
            <a:endParaRPr lang="en-US" smtClean="0"/>
          </a:p>
          <a:p>
            <a:pPr eaLnBrk="1" hangingPunct="1"/>
            <a:r>
              <a:rPr lang="en-US" smtClean="0"/>
              <a:t>1mole H</a:t>
            </a:r>
            <a:r>
              <a:rPr lang="en-US" baseline="-25000" smtClean="0"/>
              <a:t>2</a:t>
            </a:r>
            <a:r>
              <a:rPr lang="en-US" smtClean="0"/>
              <a:t>SO</a:t>
            </a:r>
            <a:r>
              <a:rPr lang="en-US" baseline="-25000" smtClean="0"/>
              <a:t>4</a:t>
            </a:r>
            <a:r>
              <a:rPr lang="en-US" smtClean="0"/>
              <a:t>  x 2 equ/1mole  x 1L  = 2N</a:t>
            </a:r>
          </a:p>
          <a:p>
            <a:pPr eaLnBrk="1" hangingPunct="1"/>
            <a:endParaRPr lang="en-US" smtClean="0"/>
          </a:p>
          <a:p>
            <a:pPr eaLnBrk="1" hangingPunct="1"/>
            <a:endParaRPr lang="en-US" u="sng"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How many milliliters of 1.5 N H</a:t>
            </a:r>
            <a:r>
              <a:rPr lang="en-US" baseline="-25000" dirty="0" smtClean="0"/>
              <a:t>2</a:t>
            </a:r>
            <a:r>
              <a:rPr lang="en-US" dirty="0" smtClean="0"/>
              <a:t>SO</a:t>
            </a:r>
            <a:r>
              <a:rPr lang="en-US" baseline="-25000" dirty="0" smtClean="0"/>
              <a:t>4 </a:t>
            </a:r>
            <a:r>
              <a:rPr lang="en-US" dirty="0" smtClean="0"/>
              <a:t>solution would be required to prepare 500 ml of 1.2 N  solution of H</a:t>
            </a:r>
            <a:r>
              <a:rPr lang="en-US" baseline="-25000" dirty="0" smtClean="0"/>
              <a:t>2</a:t>
            </a:r>
            <a:r>
              <a:rPr lang="en-US" dirty="0" smtClean="0"/>
              <a:t>SO</a:t>
            </a:r>
            <a:r>
              <a:rPr lang="en-US" baseline="-25000" dirty="0" smtClean="0"/>
              <a:t>4</a:t>
            </a:r>
            <a:endParaRPr lang="en-US" dirty="0"/>
          </a:p>
        </p:txBody>
      </p:sp>
      <p:sp>
        <p:nvSpPr>
          <p:cNvPr id="257026" name="Content Placeholder 2"/>
          <p:cNvSpPr>
            <a:spLocks noGrp="1"/>
          </p:cNvSpPr>
          <p:nvPr>
            <p:ph idx="1"/>
          </p:nvPr>
        </p:nvSpPr>
        <p:spPr/>
        <p:txBody>
          <a:bodyPr/>
          <a:lstStyle/>
          <a:p>
            <a:pPr eaLnBrk="1" hangingPunct="1"/>
            <a:endParaRPr lang="en-US" smtClean="0"/>
          </a:p>
          <a:p>
            <a:pPr eaLnBrk="1" hangingPunct="1"/>
            <a:r>
              <a:rPr lang="en-US" u="sng" smtClean="0"/>
              <a:t>Solution:</a:t>
            </a:r>
          </a:p>
          <a:p>
            <a:pPr eaLnBrk="1" hangingPunct="1"/>
            <a:r>
              <a:rPr lang="en-US" smtClean="0"/>
              <a:t>Step 1 convert ml to liters</a:t>
            </a:r>
          </a:p>
          <a:p>
            <a:pPr eaLnBrk="1" hangingPunct="1"/>
            <a:r>
              <a:rPr lang="en-US" smtClean="0"/>
              <a:t>Step 2  convert liters to equivalents</a:t>
            </a:r>
          </a:p>
          <a:p>
            <a:pPr eaLnBrk="1" hangingPunct="1"/>
            <a:r>
              <a:rPr lang="en-US" smtClean="0"/>
              <a:t>Step 3 convert equivalents to liters</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pPr eaLnBrk="1" hangingPunct="1"/>
            <a:r>
              <a:rPr lang="en-US" u="sng" smtClean="0"/>
              <a:t>Solution:</a:t>
            </a:r>
            <a:br>
              <a:rPr lang="en-US" u="sng" smtClean="0"/>
            </a:br>
            <a:endParaRPr lang="en-US" smtClean="0"/>
          </a:p>
        </p:txBody>
      </p:sp>
      <p:sp>
        <p:nvSpPr>
          <p:cNvPr id="3" name="Content Placeholder 2"/>
          <p:cNvSpPr>
            <a:spLocks noGrp="1"/>
          </p:cNvSpPr>
          <p:nvPr>
            <p:ph idx="1"/>
          </p:nvPr>
        </p:nvSpPr>
        <p:spPr/>
        <p:txBody>
          <a:bodyPr/>
          <a:lstStyle/>
          <a:p>
            <a:pPr eaLnBrk="1" hangingPunct="1"/>
            <a:r>
              <a:rPr lang="en-US" smtClean="0"/>
              <a:t>500 ml = .5L</a:t>
            </a:r>
          </a:p>
          <a:p>
            <a:pPr eaLnBrk="1" hangingPunct="1"/>
            <a:endParaRPr lang="en-US" smtClean="0"/>
          </a:p>
          <a:p>
            <a:pPr eaLnBrk="1" hangingPunct="1"/>
            <a:r>
              <a:rPr lang="en-US" smtClean="0"/>
              <a:t>.5 L  x 1.2 N (eq/L)  = .6 eq H</a:t>
            </a:r>
            <a:r>
              <a:rPr lang="en-US" baseline="-25000" smtClean="0"/>
              <a:t>2</a:t>
            </a:r>
            <a:r>
              <a:rPr lang="en-US" smtClean="0"/>
              <a:t>SO</a:t>
            </a:r>
            <a:r>
              <a:rPr lang="en-US" baseline="-25000" smtClean="0"/>
              <a:t>4</a:t>
            </a:r>
            <a:r>
              <a:rPr lang="en-US" smtClean="0"/>
              <a:t> </a:t>
            </a:r>
          </a:p>
          <a:p>
            <a:pPr eaLnBrk="1" hangingPunct="1"/>
            <a:endParaRPr lang="en-US" u="sng" smtClean="0"/>
          </a:p>
          <a:p>
            <a:pPr eaLnBrk="1" hangingPunct="1"/>
            <a:r>
              <a:rPr lang="en-US" smtClean="0"/>
              <a:t>.6 eq H</a:t>
            </a:r>
            <a:r>
              <a:rPr lang="en-US" baseline="-25000" smtClean="0"/>
              <a:t>2</a:t>
            </a:r>
            <a:r>
              <a:rPr lang="en-US" smtClean="0"/>
              <a:t>SO</a:t>
            </a:r>
            <a:r>
              <a:rPr lang="en-US" baseline="-25000" smtClean="0"/>
              <a:t>4 </a:t>
            </a:r>
            <a:r>
              <a:rPr lang="en-US" smtClean="0"/>
              <a:t> x 1L/1.5 Eq H</a:t>
            </a:r>
            <a:r>
              <a:rPr lang="en-US" baseline="-25000" smtClean="0"/>
              <a:t>2</a:t>
            </a:r>
            <a:r>
              <a:rPr lang="en-US" smtClean="0"/>
              <a:t>SO</a:t>
            </a:r>
            <a:r>
              <a:rPr lang="en-US" baseline="-25000" smtClean="0"/>
              <a:t>4 = </a:t>
            </a:r>
            <a:r>
              <a:rPr lang="en-US" smtClean="0"/>
              <a:t>.4L  or 400ml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200" dirty="0" smtClean="0"/>
              <a:t>EX What volume of .75 N H</a:t>
            </a:r>
            <a:r>
              <a:rPr lang="en-US" sz="3200" baseline="-25000" dirty="0" smtClean="0"/>
              <a:t>3</a:t>
            </a:r>
            <a:r>
              <a:rPr lang="en-US" sz="3200" dirty="0" smtClean="0"/>
              <a:t>PO</a:t>
            </a:r>
            <a:r>
              <a:rPr lang="en-US" sz="3200" baseline="-25000" dirty="0" smtClean="0"/>
              <a:t>4</a:t>
            </a:r>
            <a:r>
              <a:rPr lang="en-US" sz="3200" dirty="0" smtClean="0"/>
              <a:t> would be required to prepare 2.5 L of .2 M H</a:t>
            </a:r>
            <a:r>
              <a:rPr lang="en-US" sz="3200" baseline="-25000" dirty="0" smtClean="0"/>
              <a:t>3</a:t>
            </a:r>
            <a:r>
              <a:rPr lang="en-US" sz="3200" dirty="0" smtClean="0"/>
              <a:t>PO</a:t>
            </a:r>
            <a:r>
              <a:rPr lang="en-US" sz="3200" baseline="-25000" dirty="0" smtClean="0"/>
              <a:t>4</a:t>
            </a:r>
            <a:r>
              <a:rPr lang="en-US" sz="3200" dirty="0" smtClean="0"/>
              <a:t> solution</a:t>
            </a:r>
            <a:endParaRPr lang="en-US" sz="3200" dirty="0"/>
          </a:p>
        </p:txBody>
      </p:sp>
      <p:sp>
        <p:nvSpPr>
          <p:cNvPr id="3" name="Content Placeholder 2"/>
          <p:cNvSpPr>
            <a:spLocks noGrp="1"/>
          </p:cNvSpPr>
          <p:nvPr>
            <p:ph idx="1"/>
          </p:nvPr>
        </p:nvSpPr>
        <p:spPr/>
        <p:txBody>
          <a:bodyPr/>
          <a:lstStyle/>
          <a:p>
            <a:pPr eaLnBrk="1" hangingPunct="1"/>
            <a:r>
              <a:rPr lang="en-US" u="sng" smtClean="0"/>
              <a:t>Solution</a:t>
            </a:r>
          </a:p>
          <a:p>
            <a:pPr eaLnBrk="1" hangingPunct="1"/>
            <a:r>
              <a:rPr lang="en-US" smtClean="0"/>
              <a:t> 2.5L H</a:t>
            </a:r>
            <a:r>
              <a:rPr lang="en-US" baseline="-25000" smtClean="0"/>
              <a:t>3</a:t>
            </a:r>
            <a:r>
              <a:rPr lang="en-US" smtClean="0"/>
              <a:t>PO</a:t>
            </a:r>
            <a:r>
              <a:rPr lang="en-US" baseline="-25000" smtClean="0"/>
              <a:t>4</a:t>
            </a:r>
            <a:r>
              <a:rPr lang="en-US" smtClean="0"/>
              <a:t>  x .2M H</a:t>
            </a:r>
            <a:r>
              <a:rPr lang="en-US" baseline="-25000" smtClean="0"/>
              <a:t>3</a:t>
            </a:r>
            <a:r>
              <a:rPr lang="en-US" smtClean="0"/>
              <a:t>PO</a:t>
            </a:r>
            <a:r>
              <a:rPr lang="en-US" baseline="-25000" smtClean="0"/>
              <a:t>4</a:t>
            </a:r>
            <a:r>
              <a:rPr lang="en-US" smtClean="0"/>
              <a:t>(mol/L) x 3 eq/1 L  = 1.5 eq</a:t>
            </a:r>
          </a:p>
          <a:p>
            <a:pPr eaLnBrk="1" hangingPunct="1"/>
            <a:endParaRPr lang="en-US" u="sng" smtClean="0"/>
          </a:p>
          <a:p>
            <a:pPr eaLnBrk="1" hangingPunct="1"/>
            <a:r>
              <a:rPr lang="en-US" smtClean="0"/>
              <a:t>1.5 eq H</a:t>
            </a:r>
            <a:r>
              <a:rPr lang="en-US" baseline="-25000" smtClean="0"/>
              <a:t>3</a:t>
            </a:r>
            <a:r>
              <a:rPr lang="en-US" smtClean="0"/>
              <a:t>PO</a:t>
            </a:r>
            <a:r>
              <a:rPr lang="en-US" baseline="-25000" smtClean="0"/>
              <a:t>4</a:t>
            </a:r>
            <a:r>
              <a:rPr lang="en-US" smtClean="0"/>
              <a:t>   x 1L/.75eq  = 2 liters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6"/>
          <p:cNvSpPr>
            <a:spLocks noGrp="1"/>
          </p:cNvSpPr>
          <p:nvPr>
            <p:ph type="sldNum" sz="quarter" idx="12"/>
          </p:nvPr>
        </p:nvSpPr>
        <p:spPr>
          <a:noFill/>
          <a:ln>
            <a:miter lim="800000"/>
            <a:headEnd/>
            <a:tailEnd/>
          </a:ln>
        </p:spPr>
        <p:txBody>
          <a:bodyPr/>
          <a:lstStyle/>
          <a:p>
            <a:pPr fontAlgn="base">
              <a:spcBef>
                <a:spcPct val="0"/>
              </a:spcBef>
              <a:spcAft>
                <a:spcPct val="0"/>
              </a:spcAft>
            </a:pPr>
            <a:fld id="{9BBD1186-BB80-4068-BF07-C6EA4B4629D4}" type="slidenum">
              <a:rPr lang="en-US" altLang="en-US" smtClean="0">
                <a:cs typeface="Arial" charset="0"/>
              </a:rPr>
              <a:pPr fontAlgn="base">
                <a:spcBef>
                  <a:spcPct val="0"/>
                </a:spcBef>
                <a:spcAft>
                  <a:spcPct val="0"/>
                </a:spcAft>
              </a:pPr>
              <a:t>15</a:t>
            </a:fld>
            <a:endParaRPr lang="en-US" altLang="en-US" smtClean="0">
              <a:cs typeface="Arial" charset="0"/>
            </a:endParaRPr>
          </a:p>
        </p:txBody>
      </p:sp>
      <p:sp>
        <p:nvSpPr>
          <p:cNvPr id="92162" name="Rectangle 2"/>
          <p:cNvSpPr>
            <a:spLocks noGrp="1" noChangeArrowheads="1"/>
          </p:cNvSpPr>
          <p:nvPr>
            <p:ph type="title"/>
          </p:nvPr>
        </p:nvSpPr>
        <p:spPr>
          <a:xfrm>
            <a:off x="260350" y="228600"/>
            <a:ext cx="10687050" cy="914400"/>
          </a:xfrm>
        </p:spPr>
        <p:txBody>
          <a:bodyPr/>
          <a:lstStyle/>
          <a:p>
            <a:pPr eaLnBrk="1" hangingPunct="1"/>
            <a:r>
              <a:rPr lang="en-US" altLang="en-US" sz="3600" b="1" smtClean="0"/>
              <a:t>Conjugate Acids and Bases</a:t>
            </a:r>
          </a:p>
        </p:txBody>
      </p:sp>
      <p:sp>
        <p:nvSpPr>
          <p:cNvPr id="92163" name="Rectangle 3"/>
          <p:cNvSpPr>
            <a:spLocks noGrp="1" noChangeArrowheads="1"/>
          </p:cNvSpPr>
          <p:nvPr>
            <p:ph type="body" sz="half" idx="1"/>
          </p:nvPr>
        </p:nvSpPr>
        <p:spPr>
          <a:xfrm>
            <a:off x="2133600" y="1600200"/>
            <a:ext cx="3505200" cy="4419600"/>
          </a:xfrm>
        </p:spPr>
        <p:txBody>
          <a:bodyPr/>
          <a:lstStyle/>
          <a:p>
            <a:pPr eaLnBrk="1" hangingPunct="1">
              <a:spcBef>
                <a:spcPct val="10000"/>
              </a:spcBef>
              <a:spcAft>
                <a:spcPct val="10000"/>
              </a:spcAft>
              <a:buClr>
                <a:srgbClr val="339933"/>
              </a:buClr>
              <a:buSzTx/>
              <a:buFontTx/>
              <a:buNone/>
            </a:pPr>
            <a:r>
              <a:rPr lang="en-US" altLang="en-US" smtClean="0"/>
              <a:t>In this acid-base reaction, </a:t>
            </a:r>
          </a:p>
          <a:p>
            <a:pPr eaLnBrk="1" hangingPunct="1">
              <a:spcBef>
                <a:spcPct val="10000"/>
              </a:spcBef>
              <a:spcAft>
                <a:spcPct val="10000"/>
              </a:spcAft>
              <a:buClr>
                <a:schemeClr val="bg2"/>
              </a:buClr>
              <a:buSzTx/>
              <a:buFontTx/>
              <a:buChar char="•"/>
            </a:pPr>
            <a:r>
              <a:rPr lang="en-US" altLang="en-US" smtClean="0"/>
              <a:t>an acid, HF, donates H</a:t>
            </a:r>
            <a:r>
              <a:rPr lang="en-US" altLang="en-US" baseline="30000" smtClean="0"/>
              <a:t>+ </a:t>
            </a:r>
            <a:r>
              <a:rPr lang="en-US" altLang="en-US" smtClean="0"/>
              <a:t>to</a:t>
            </a:r>
            <a:r>
              <a:rPr lang="en-US" altLang="en-US" baseline="30000" smtClean="0"/>
              <a:t> </a:t>
            </a:r>
            <a:r>
              <a:rPr lang="en-US" altLang="en-US" smtClean="0"/>
              <a:t>form its conjugate base, F</a:t>
            </a:r>
            <a:r>
              <a:rPr lang="en-US" altLang="en-US" baseline="30000" smtClean="0">
                <a:cs typeface="Arial" charset="0"/>
              </a:rPr>
              <a:t>−</a:t>
            </a:r>
            <a:r>
              <a:rPr lang="en-US" altLang="en-US" smtClean="0"/>
              <a:t>. </a:t>
            </a:r>
          </a:p>
          <a:p>
            <a:pPr eaLnBrk="1" hangingPunct="1">
              <a:spcBef>
                <a:spcPct val="10000"/>
              </a:spcBef>
              <a:spcAft>
                <a:spcPct val="10000"/>
              </a:spcAft>
              <a:buClr>
                <a:schemeClr val="bg2"/>
              </a:buClr>
              <a:buSzTx/>
              <a:buFontTx/>
              <a:buChar char="•"/>
            </a:pPr>
            <a:r>
              <a:rPr lang="en-US" altLang="en-US" smtClean="0"/>
              <a:t>a base, H</a:t>
            </a:r>
            <a:r>
              <a:rPr lang="en-US" altLang="en-US" baseline="-25000" smtClean="0"/>
              <a:t>2</a:t>
            </a:r>
            <a:r>
              <a:rPr lang="en-US" altLang="en-US" smtClean="0"/>
              <a:t>O, accepts H</a:t>
            </a:r>
            <a:r>
              <a:rPr lang="en-US" altLang="en-US" baseline="30000" smtClean="0"/>
              <a:t>+</a:t>
            </a:r>
            <a:r>
              <a:rPr lang="en-US" altLang="en-US" smtClean="0"/>
              <a:t> to form its conjugate acid, H</a:t>
            </a:r>
            <a:r>
              <a:rPr lang="en-US" altLang="en-US" baseline="-25000" smtClean="0"/>
              <a:t>3</a:t>
            </a:r>
            <a:r>
              <a:rPr lang="en-US" altLang="en-US" smtClean="0"/>
              <a:t>O+.</a:t>
            </a:r>
          </a:p>
          <a:p>
            <a:pPr eaLnBrk="1" hangingPunct="1">
              <a:spcBef>
                <a:spcPct val="10000"/>
              </a:spcBef>
              <a:spcAft>
                <a:spcPct val="10000"/>
              </a:spcAft>
              <a:buClr>
                <a:schemeClr val="bg2"/>
              </a:buClr>
              <a:buSzTx/>
              <a:buFontTx/>
              <a:buChar char="•"/>
            </a:pPr>
            <a:r>
              <a:rPr lang="en-US" altLang="en-US" smtClean="0"/>
              <a:t>there are two conjugate acid-base pairs.</a:t>
            </a:r>
          </a:p>
          <a:p>
            <a:pPr eaLnBrk="1" hangingPunct="1">
              <a:spcBef>
                <a:spcPct val="10000"/>
              </a:spcBef>
              <a:spcAft>
                <a:spcPct val="10000"/>
              </a:spcAft>
              <a:buClr>
                <a:srgbClr val="339933"/>
              </a:buClr>
              <a:buSzTx/>
              <a:buFontTx/>
              <a:buChar char="•"/>
            </a:pPr>
            <a:endParaRPr lang="en-US" altLang="en-US" smtClean="0"/>
          </a:p>
          <a:p>
            <a:pPr eaLnBrk="1" hangingPunct="1">
              <a:spcBef>
                <a:spcPct val="10000"/>
              </a:spcBef>
              <a:buClr>
                <a:srgbClr val="339933"/>
              </a:buClr>
              <a:buSzTx/>
              <a:buFontTx/>
              <a:buNone/>
            </a:pPr>
            <a:r>
              <a:rPr lang="en-US" altLang="en-US" smtClean="0"/>
              <a:t>    </a:t>
            </a:r>
            <a:endParaRPr lang="en-US" altLang="en-US" baseline="30000" smtClean="0"/>
          </a:p>
        </p:txBody>
      </p:sp>
      <p:pic>
        <p:nvPicPr>
          <p:cNvPr id="92164" name="Picture 19"/>
          <p:cNvPicPr>
            <a:picLocks noGrp="1" noChangeAspect="1" noChangeArrowheads="1"/>
          </p:cNvPicPr>
          <p:nvPr>
            <p:ph sz="half" idx="2"/>
          </p:nvPr>
        </p:nvPicPr>
        <p:blipFill>
          <a:blip r:embed="rId2"/>
          <a:srcRect/>
          <a:stretch>
            <a:fillRect/>
          </a:stretch>
        </p:blipFill>
        <p:spPr>
          <a:xfrm>
            <a:off x="6096000" y="1662113"/>
            <a:ext cx="3962400" cy="3533775"/>
          </a:xfr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solidFill>
                  <a:schemeClr val="accent6">
                    <a:tint val="1000"/>
                  </a:schemeClr>
                </a:solidFill>
              </a:rPr>
              <a:t>Molarity</a:t>
            </a:r>
            <a:endParaRPr lang="en-US" dirty="0">
              <a:solidFill>
                <a:schemeClr val="accent6">
                  <a:tint val="1000"/>
                </a:schemeClr>
              </a:solidFill>
            </a:endParaRP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Wingdings 3" charset="2"/>
              <a:buChar char=""/>
              <a:defRPr/>
            </a:pPr>
            <a:r>
              <a:rPr lang="en-US" altLang="en-US" sz="2800" dirty="0">
                <a:solidFill>
                  <a:schemeClr val="tx1">
                    <a:lumMod val="75000"/>
                    <a:lumOff val="25000"/>
                  </a:schemeClr>
                </a:solidFill>
              </a:rPr>
              <a:t>Chemists describe solutions in terms of concentration.  We define the concentration of a solution as the amount of solute in a given volume of solution.</a:t>
            </a:r>
          </a:p>
          <a:p>
            <a:pPr eaLnBrk="1" fontAlgn="auto" hangingPunct="1">
              <a:spcAft>
                <a:spcPts val="0"/>
              </a:spcAft>
              <a:buFont typeface="Wingdings 3" charset="2"/>
              <a:buChar char=""/>
              <a:defRPr/>
            </a:pPr>
            <a:r>
              <a:rPr lang="en-US" altLang="en-US" sz="2800" dirty="0">
                <a:solidFill>
                  <a:schemeClr val="tx1">
                    <a:lumMod val="75000"/>
                    <a:lumOff val="25000"/>
                  </a:schemeClr>
                </a:solidFill>
              </a:rPr>
              <a:t>The most commonly used expression of concentration is </a:t>
            </a:r>
            <a:r>
              <a:rPr lang="en-US" altLang="en-US" sz="2800" u="sng" dirty="0">
                <a:solidFill>
                  <a:schemeClr val="tx1">
                    <a:lumMod val="75000"/>
                    <a:lumOff val="25000"/>
                  </a:schemeClr>
                </a:solidFill>
              </a:rPr>
              <a:t>molarity</a:t>
            </a:r>
            <a:r>
              <a:rPr lang="en-US" altLang="en-US" sz="2800" dirty="0">
                <a:solidFill>
                  <a:schemeClr val="tx1">
                    <a:lumMod val="75000"/>
                    <a:lumOff val="25000"/>
                  </a:schemeClr>
                </a:solidFill>
              </a:rPr>
              <a:t> (M).</a:t>
            </a:r>
          </a:p>
          <a:p>
            <a:pPr eaLnBrk="1" fontAlgn="auto" hangingPunct="1">
              <a:spcAft>
                <a:spcPts val="0"/>
              </a:spcAft>
              <a:buFont typeface="Wingdings 3" charset="2"/>
              <a:buChar char=""/>
              <a:defRPr/>
            </a:pPr>
            <a:r>
              <a:rPr lang="en-US" altLang="en-US" sz="2800" dirty="0">
                <a:solidFill>
                  <a:schemeClr val="tx1">
                    <a:lumMod val="75000"/>
                    <a:lumOff val="25000"/>
                  </a:schemeClr>
                </a:solidFill>
              </a:rPr>
              <a:t>Molarity is defined as the number of moles of solute dissolved in a liter of solution.</a:t>
            </a:r>
          </a:p>
          <a:p>
            <a:pPr eaLnBrk="1" fontAlgn="auto" hangingPunct="1">
              <a:spcAft>
                <a:spcPts val="0"/>
              </a:spcAft>
              <a:buFont typeface="Wingdings 3" charset="2"/>
              <a:buChar char=""/>
              <a:defRPr/>
            </a:pPr>
            <a:r>
              <a:rPr lang="en-US" altLang="en-US" sz="2800" dirty="0">
                <a:solidFill>
                  <a:schemeClr val="tx1">
                    <a:lumMod val="75000"/>
                    <a:lumOff val="25000"/>
                  </a:schemeClr>
                </a:solidFill>
              </a:rPr>
              <a:t>A 1.0 M solution contains 1.0 mol of solute per liter of solution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solidFill>
                  <a:schemeClr val="accent6">
                    <a:tint val="1000"/>
                  </a:schemeClr>
                </a:solidFill>
              </a:rPr>
              <a:t>Molarity</a:t>
            </a:r>
            <a:endParaRPr lang="en-US" dirty="0">
              <a:solidFill>
                <a:schemeClr val="accent6">
                  <a:tint val="1000"/>
                </a:schemeClr>
              </a:solidFill>
            </a:endParaRP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Wingdings 3" charset="2"/>
              <a:buChar char=""/>
              <a:defRPr/>
            </a:pPr>
            <a:r>
              <a:rPr lang="en-US" altLang="en-US" sz="2800">
                <a:solidFill>
                  <a:schemeClr val="tx1">
                    <a:lumMod val="75000"/>
                    <a:lumOff val="25000"/>
                  </a:schemeClr>
                </a:solidFill>
              </a:rPr>
              <a:t>Molarity is calculated using the following equation:</a:t>
            </a:r>
          </a:p>
          <a:p>
            <a:pPr eaLnBrk="1" fontAlgn="auto" hangingPunct="1">
              <a:spcAft>
                <a:spcPts val="0"/>
              </a:spcAft>
              <a:buFont typeface="Wingdings 3" charset="2"/>
              <a:buChar char=""/>
              <a:defRPr/>
            </a:pPr>
            <a:endParaRPr lang="en-US" altLang="en-US" sz="2800">
              <a:solidFill>
                <a:schemeClr val="tx1">
                  <a:lumMod val="75000"/>
                  <a:lumOff val="25000"/>
                </a:schemeClr>
              </a:solidFill>
            </a:endParaRPr>
          </a:p>
          <a:p>
            <a:pPr eaLnBrk="1" fontAlgn="auto" hangingPunct="1">
              <a:spcAft>
                <a:spcPts val="0"/>
              </a:spcAft>
              <a:buFont typeface="Wingdings 3" charset="2"/>
              <a:buChar char=""/>
              <a:defRPr/>
            </a:pPr>
            <a:endParaRPr lang="en-US" altLang="en-US" sz="2800">
              <a:solidFill>
                <a:schemeClr val="tx1">
                  <a:lumMod val="75000"/>
                  <a:lumOff val="25000"/>
                </a:schemeClr>
              </a:solidFill>
            </a:endParaRPr>
          </a:p>
          <a:p>
            <a:pPr eaLnBrk="1" fontAlgn="auto" hangingPunct="1">
              <a:spcAft>
                <a:spcPts val="0"/>
              </a:spcAft>
              <a:buFont typeface="Wingdings 3" charset="2"/>
              <a:buChar char=""/>
              <a:defRPr/>
            </a:pPr>
            <a:endParaRPr lang="en-US" altLang="en-US" sz="2800">
              <a:solidFill>
                <a:schemeClr val="tx1">
                  <a:lumMod val="75000"/>
                  <a:lumOff val="25000"/>
                </a:schemeClr>
              </a:solidFill>
            </a:endParaRPr>
          </a:p>
          <a:p>
            <a:pPr eaLnBrk="1" fontAlgn="auto" hangingPunct="1">
              <a:spcAft>
                <a:spcPts val="0"/>
              </a:spcAft>
              <a:buFont typeface="Wingdings 3" charset="2"/>
              <a:buChar char=""/>
              <a:defRPr/>
            </a:pPr>
            <a:r>
              <a:rPr lang="en-US" altLang="en-US" sz="2800">
                <a:solidFill>
                  <a:schemeClr val="tx1">
                    <a:lumMod val="75000"/>
                    <a:lumOff val="25000"/>
                  </a:schemeClr>
                </a:solidFill>
              </a:rPr>
              <a:t>What does this mean for you?</a:t>
            </a:r>
          </a:p>
          <a:p>
            <a:pPr marL="822325" lvl="1" indent="-457200" eaLnBrk="1" fontAlgn="auto" hangingPunct="1">
              <a:spcAft>
                <a:spcPts val="0"/>
              </a:spcAft>
              <a:buFont typeface="Tw Cen MT" panose="020B0602020104020603" pitchFamily="34" charset="0"/>
              <a:buAutoNum type="arabicPeriod"/>
              <a:defRPr/>
            </a:pPr>
            <a:r>
              <a:rPr lang="en-US" altLang="en-US" sz="2400">
                <a:solidFill>
                  <a:schemeClr val="tx1">
                    <a:lumMod val="75000"/>
                    <a:lumOff val="25000"/>
                  </a:schemeClr>
                </a:solidFill>
              </a:rPr>
              <a:t>Set-up these problems using dimensional analysis</a:t>
            </a:r>
          </a:p>
          <a:p>
            <a:pPr marL="822325" lvl="1" indent="-457200" eaLnBrk="1" fontAlgn="auto" hangingPunct="1">
              <a:spcAft>
                <a:spcPts val="0"/>
              </a:spcAft>
              <a:buFont typeface="Tw Cen MT" panose="020B0602020104020603" pitchFamily="34" charset="0"/>
              <a:buAutoNum type="arabicPeriod"/>
              <a:defRPr/>
            </a:pPr>
            <a:r>
              <a:rPr lang="en-US" altLang="en-US" sz="2400">
                <a:solidFill>
                  <a:schemeClr val="tx1">
                    <a:lumMod val="75000"/>
                    <a:lumOff val="25000"/>
                  </a:schemeClr>
                </a:solidFill>
              </a:rPr>
              <a:t>If you’re given grams, you have to convert grams to moles</a:t>
            </a:r>
          </a:p>
          <a:p>
            <a:pPr marL="822325" lvl="1" indent="-457200" eaLnBrk="1" fontAlgn="auto" hangingPunct="1">
              <a:spcAft>
                <a:spcPts val="0"/>
              </a:spcAft>
              <a:buFont typeface="Tw Cen MT" panose="020B0602020104020603" pitchFamily="34" charset="0"/>
              <a:buAutoNum type="arabicPeriod"/>
              <a:defRPr/>
            </a:pPr>
            <a:r>
              <a:rPr lang="en-US" altLang="en-US" sz="2400">
                <a:solidFill>
                  <a:schemeClr val="tx1">
                    <a:lumMod val="75000"/>
                    <a:lumOff val="25000"/>
                  </a:schemeClr>
                </a:solidFill>
              </a:rPr>
              <a:t>If you’re given mL, you have to convert mL to L</a:t>
            </a:r>
          </a:p>
        </p:txBody>
      </p:sp>
      <p:sp>
        <p:nvSpPr>
          <p:cNvPr id="4" name="TextBox 3"/>
          <p:cNvSpPr txBox="1">
            <a:spLocks noChangeArrowheads="1"/>
          </p:cNvSpPr>
          <p:nvPr/>
        </p:nvSpPr>
        <p:spPr bwMode="auto">
          <a:xfrm>
            <a:off x="2667000" y="2362200"/>
            <a:ext cx="6858000" cy="830263"/>
          </a:xfrm>
          <a:prstGeom prst="rect">
            <a:avLst/>
          </a:prstGeom>
          <a:noFill/>
          <a:ln w="9525">
            <a:noFill/>
            <a:miter lim="800000"/>
            <a:headEnd/>
            <a:tailEnd/>
          </a:ln>
        </p:spPr>
        <p:txBody>
          <a:bodyPr>
            <a:spAutoFit/>
          </a:bodyPr>
          <a:lstStyle/>
          <a:p>
            <a:r>
              <a:rPr lang="en-US" altLang="en-US" sz="2400">
                <a:solidFill>
                  <a:srgbClr val="FFFFFF"/>
                </a:solidFill>
                <a:latin typeface="Tw Cen MT" pitchFamily="34" charset="0"/>
              </a:rPr>
              <a:t>M= molarity = moles of solute = mol</a:t>
            </a:r>
          </a:p>
          <a:p>
            <a:r>
              <a:rPr lang="en-US" altLang="en-US" sz="2400">
                <a:solidFill>
                  <a:srgbClr val="FFFFFF"/>
                </a:solidFill>
                <a:latin typeface="Tw Cen MT" pitchFamily="34" charset="0"/>
              </a:rPr>
              <a:t>		liters of solution = L</a:t>
            </a:r>
          </a:p>
        </p:txBody>
      </p:sp>
      <p:cxnSp>
        <p:nvCxnSpPr>
          <p:cNvPr id="6" name="Straight Connector 5"/>
          <p:cNvCxnSpPr/>
          <p:nvPr/>
        </p:nvCxnSpPr>
        <p:spPr>
          <a:xfrm>
            <a:off x="4648200" y="2778125"/>
            <a:ext cx="18288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8" name="Straight Connector 7"/>
          <p:cNvCxnSpPr/>
          <p:nvPr/>
        </p:nvCxnSpPr>
        <p:spPr>
          <a:xfrm>
            <a:off x="6759575" y="2782888"/>
            <a:ext cx="457200" cy="0"/>
          </a:xfrm>
          <a:prstGeom prst="line">
            <a:avLst/>
          </a:prstGeom>
        </p:spPr>
        <p:style>
          <a:lnRef idx="1">
            <a:schemeClr val="accent5"/>
          </a:lnRef>
          <a:fillRef idx="0">
            <a:schemeClr val="accent5"/>
          </a:fillRef>
          <a:effectRef idx="0">
            <a:schemeClr val="accent5"/>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solidFill>
                  <a:schemeClr val="accent6">
                    <a:tint val="1000"/>
                  </a:schemeClr>
                </a:solidFill>
              </a:rPr>
              <a:t>Molarity Example 1</a:t>
            </a:r>
            <a:endParaRPr lang="en-US" dirty="0">
              <a:solidFill>
                <a:schemeClr val="accent6">
                  <a:tint val="1000"/>
                </a:schemeClr>
              </a:solidFill>
            </a:endParaRPr>
          </a:p>
        </p:txBody>
      </p:sp>
      <p:sp>
        <p:nvSpPr>
          <p:cNvPr id="3" name="Content Placeholder 2"/>
          <p:cNvSpPr>
            <a:spLocks noGrp="1"/>
          </p:cNvSpPr>
          <p:nvPr>
            <p:ph idx="1"/>
          </p:nvPr>
        </p:nvSpPr>
        <p:spPr>
          <a:xfrm>
            <a:off x="1981200" y="1600200"/>
            <a:ext cx="8229600" cy="5105400"/>
          </a:xfrm>
        </p:spPr>
        <p:txBody>
          <a:bodyPr rtlCol="0">
            <a:normAutofit/>
          </a:bodyPr>
          <a:lstStyle/>
          <a:p>
            <a:pPr marL="274320" indent="-274320" eaLnBrk="1" fontAlgn="auto" hangingPunct="1">
              <a:spcAft>
                <a:spcPts val="0"/>
              </a:spcAft>
              <a:buClr>
                <a:schemeClr val="accent1">
                  <a:lumMod val="60000"/>
                  <a:lumOff val="40000"/>
                </a:schemeClr>
              </a:buClr>
              <a:buFont typeface="Wingdings 3" charset="2"/>
              <a:buChar char=""/>
              <a:defRPr/>
            </a:pPr>
            <a:r>
              <a:rPr lang="en-US" sz="2800" dirty="0">
                <a:solidFill>
                  <a:schemeClr val="tx1">
                    <a:lumMod val="75000"/>
                    <a:lumOff val="25000"/>
                  </a:schemeClr>
                </a:solidFill>
              </a:rPr>
              <a:t>5.7 g KNO</a:t>
            </a:r>
            <a:r>
              <a:rPr lang="en-US" sz="2800" baseline="-25000" dirty="0">
                <a:solidFill>
                  <a:schemeClr val="tx1">
                    <a:lumMod val="75000"/>
                    <a:lumOff val="25000"/>
                  </a:schemeClr>
                </a:solidFill>
              </a:rPr>
              <a:t>3</a:t>
            </a:r>
            <a:r>
              <a:rPr lang="en-US" sz="2800" dirty="0">
                <a:solidFill>
                  <a:schemeClr val="tx1">
                    <a:lumMod val="75000"/>
                    <a:lumOff val="25000"/>
                  </a:schemeClr>
                </a:solidFill>
              </a:rPr>
              <a:t> dissolves in a 233 mL solution.  What is molarity?</a:t>
            </a:r>
          </a:p>
          <a:p>
            <a:pPr marL="514350" indent="-514350" eaLnBrk="1" fontAlgn="auto" hangingPunct="1">
              <a:spcAft>
                <a:spcPts val="0"/>
              </a:spcAft>
              <a:buClr>
                <a:schemeClr val="accent1">
                  <a:lumMod val="60000"/>
                  <a:lumOff val="40000"/>
                </a:schemeClr>
              </a:buClr>
              <a:buFont typeface="+mj-lt"/>
              <a:buAutoNum type="arabicPeriod"/>
              <a:defRPr/>
            </a:pPr>
            <a:r>
              <a:rPr lang="en-US" sz="2800" dirty="0">
                <a:solidFill>
                  <a:schemeClr val="tx1">
                    <a:lumMod val="75000"/>
                    <a:lumOff val="25000"/>
                  </a:schemeClr>
                </a:solidFill>
              </a:rPr>
              <a:t>Convert grams to moles</a:t>
            </a:r>
          </a:p>
          <a:p>
            <a:pPr marL="0" indent="0" eaLnBrk="1" fontAlgn="auto" hangingPunct="1">
              <a:spcAft>
                <a:spcPts val="0"/>
              </a:spcAft>
              <a:buClr>
                <a:schemeClr val="accent1">
                  <a:lumMod val="60000"/>
                  <a:lumOff val="40000"/>
                </a:schemeClr>
              </a:buClr>
              <a:buFont typeface="Wingdings 3" charset="2"/>
              <a:buNone/>
              <a:defRPr/>
            </a:pPr>
            <a:endParaRPr lang="en-US" sz="2800" dirty="0">
              <a:solidFill>
                <a:schemeClr val="tx1">
                  <a:lumMod val="75000"/>
                  <a:lumOff val="25000"/>
                </a:schemeClr>
              </a:solidFill>
            </a:endParaRPr>
          </a:p>
          <a:p>
            <a:pPr marL="514350" indent="-514350" eaLnBrk="1" fontAlgn="auto" hangingPunct="1">
              <a:spcAft>
                <a:spcPts val="0"/>
              </a:spcAft>
              <a:buClr>
                <a:schemeClr val="accent1">
                  <a:lumMod val="60000"/>
                  <a:lumOff val="40000"/>
                </a:schemeClr>
              </a:buClr>
              <a:buFont typeface="+mj-lt"/>
              <a:buAutoNum type="arabicPeriod" startAt="2"/>
              <a:defRPr/>
            </a:pPr>
            <a:r>
              <a:rPr lang="en-US" sz="2800" dirty="0">
                <a:solidFill>
                  <a:schemeClr val="tx1">
                    <a:lumMod val="75000"/>
                    <a:lumOff val="25000"/>
                  </a:schemeClr>
                </a:solidFill>
              </a:rPr>
              <a:t>Convert mL to L</a:t>
            </a:r>
          </a:p>
          <a:p>
            <a:pPr marL="514350" indent="-514350" eaLnBrk="1" fontAlgn="auto" hangingPunct="1">
              <a:spcAft>
                <a:spcPts val="0"/>
              </a:spcAft>
              <a:buClr>
                <a:schemeClr val="accent1">
                  <a:lumMod val="60000"/>
                  <a:lumOff val="40000"/>
                </a:schemeClr>
              </a:buClr>
              <a:buFont typeface="+mj-lt"/>
              <a:buAutoNum type="arabicPeriod" startAt="2"/>
              <a:defRPr/>
            </a:pPr>
            <a:endParaRPr lang="en-US" sz="2800" dirty="0">
              <a:solidFill>
                <a:schemeClr val="tx1">
                  <a:lumMod val="75000"/>
                  <a:lumOff val="25000"/>
                </a:schemeClr>
              </a:solidFill>
            </a:endParaRPr>
          </a:p>
          <a:p>
            <a:pPr marL="514350" indent="-514350" eaLnBrk="1" fontAlgn="auto" hangingPunct="1">
              <a:spcAft>
                <a:spcPts val="0"/>
              </a:spcAft>
              <a:buClr>
                <a:schemeClr val="accent1">
                  <a:lumMod val="60000"/>
                  <a:lumOff val="40000"/>
                </a:schemeClr>
              </a:buClr>
              <a:buFont typeface="+mj-lt"/>
              <a:buAutoNum type="arabicPeriod" startAt="2"/>
              <a:defRPr/>
            </a:pPr>
            <a:endParaRPr lang="en-US" sz="2800" dirty="0">
              <a:solidFill>
                <a:schemeClr val="tx1">
                  <a:lumMod val="75000"/>
                  <a:lumOff val="25000"/>
                </a:schemeClr>
              </a:solidFill>
            </a:endParaRPr>
          </a:p>
          <a:p>
            <a:pPr marL="514350" indent="-514350" eaLnBrk="1" fontAlgn="auto" hangingPunct="1">
              <a:spcAft>
                <a:spcPts val="0"/>
              </a:spcAft>
              <a:buClr>
                <a:schemeClr val="accent1">
                  <a:lumMod val="60000"/>
                  <a:lumOff val="40000"/>
                </a:schemeClr>
              </a:buClr>
              <a:buFont typeface="+mj-lt"/>
              <a:buAutoNum type="arabicPeriod" startAt="2"/>
              <a:defRPr/>
            </a:pPr>
            <a:r>
              <a:rPr lang="en-US" sz="2800" dirty="0">
                <a:solidFill>
                  <a:schemeClr val="tx1">
                    <a:lumMod val="75000"/>
                    <a:lumOff val="25000"/>
                  </a:schemeClr>
                </a:solidFill>
              </a:rPr>
              <a:t>Divide </a:t>
            </a:r>
            <a:r>
              <a:rPr lang="en-US" sz="2800" dirty="0" err="1">
                <a:solidFill>
                  <a:schemeClr val="tx1">
                    <a:lumMod val="75000"/>
                    <a:lumOff val="25000"/>
                  </a:schemeClr>
                </a:solidFill>
              </a:rPr>
              <a:t>mol</a:t>
            </a:r>
            <a:r>
              <a:rPr lang="en-US" sz="2800" dirty="0">
                <a:solidFill>
                  <a:schemeClr val="tx1">
                    <a:lumMod val="75000"/>
                    <a:lumOff val="25000"/>
                  </a:schemeClr>
                </a:solidFill>
              </a:rPr>
              <a:t>/L</a:t>
            </a:r>
          </a:p>
          <a:p>
            <a:pPr marL="0" indent="0" eaLnBrk="1" fontAlgn="auto" hangingPunct="1">
              <a:spcAft>
                <a:spcPts val="0"/>
              </a:spcAft>
              <a:buClr>
                <a:schemeClr val="accent1">
                  <a:lumMod val="60000"/>
                  <a:lumOff val="40000"/>
                </a:schemeClr>
              </a:buClr>
              <a:buFont typeface="Wingdings 3" charset="2"/>
              <a:buNone/>
              <a:defRPr/>
            </a:pPr>
            <a:endParaRPr lang="en-US" sz="2800" dirty="0">
              <a:solidFill>
                <a:schemeClr val="tx1">
                  <a:lumMod val="75000"/>
                  <a:lumOff val="25000"/>
                </a:schemeClr>
              </a:solidFill>
            </a:endParaRPr>
          </a:p>
        </p:txBody>
      </p:sp>
      <p:sp>
        <p:nvSpPr>
          <p:cNvPr id="4" name="TextBox 3"/>
          <p:cNvSpPr txBox="1">
            <a:spLocks noChangeArrowheads="1"/>
          </p:cNvSpPr>
          <p:nvPr/>
        </p:nvSpPr>
        <p:spPr bwMode="auto">
          <a:xfrm>
            <a:off x="2667000" y="2895600"/>
            <a:ext cx="6934200" cy="769938"/>
          </a:xfrm>
          <a:prstGeom prst="rect">
            <a:avLst/>
          </a:prstGeom>
          <a:noFill/>
          <a:ln w="9525">
            <a:noFill/>
            <a:miter lim="800000"/>
            <a:headEnd/>
            <a:tailEnd/>
          </a:ln>
        </p:spPr>
        <p:txBody>
          <a:bodyPr>
            <a:spAutoFit/>
          </a:bodyPr>
          <a:lstStyle/>
          <a:p>
            <a:r>
              <a:rPr lang="en-US" altLang="en-US" sz="2200">
                <a:solidFill>
                  <a:srgbClr val="FFFFFF"/>
                </a:solidFill>
                <a:latin typeface="Tw Cen MT" pitchFamily="34" charset="0"/>
              </a:rPr>
              <a:t>5.7 g KNO</a:t>
            </a:r>
            <a:r>
              <a:rPr lang="en-US" altLang="en-US" sz="2200" baseline="-25000">
                <a:solidFill>
                  <a:srgbClr val="FFFFFF"/>
                </a:solidFill>
                <a:latin typeface="Tw Cen MT" pitchFamily="34" charset="0"/>
              </a:rPr>
              <a:t>3 </a:t>
            </a:r>
            <a:r>
              <a:rPr lang="en-US" altLang="en-US" sz="2200">
                <a:solidFill>
                  <a:srgbClr val="FFFFFF"/>
                </a:solidFill>
                <a:latin typeface="Tw Cen MT" pitchFamily="34" charset="0"/>
              </a:rPr>
              <a:t>	1 mol KNO</a:t>
            </a:r>
            <a:r>
              <a:rPr lang="en-US" altLang="en-US" sz="2200" baseline="-25000">
                <a:solidFill>
                  <a:srgbClr val="FFFFFF"/>
                </a:solidFill>
                <a:latin typeface="Tw Cen MT" pitchFamily="34" charset="0"/>
              </a:rPr>
              <a:t>3		</a:t>
            </a:r>
            <a:r>
              <a:rPr lang="en-US" altLang="en-US" sz="2200">
                <a:solidFill>
                  <a:srgbClr val="FFFFFF"/>
                </a:solidFill>
                <a:latin typeface="Tw Cen MT" pitchFamily="34" charset="0"/>
              </a:rPr>
              <a:t>= 0.056 mol KNO</a:t>
            </a:r>
            <a:r>
              <a:rPr lang="en-US" altLang="en-US" sz="2200" baseline="-25000">
                <a:solidFill>
                  <a:srgbClr val="FFFFFF"/>
                </a:solidFill>
                <a:latin typeface="Tw Cen MT" pitchFamily="34" charset="0"/>
              </a:rPr>
              <a:t>3</a:t>
            </a:r>
            <a:endParaRPr lang="en-US" altLang="en-US" sz="2200">
              <a:solidFill>
                <a:srgbClr val="FFFFFF"/>
              </a:solidFill>
              <a:latin typeface="Tw Cen MT" pitchFamily="34" charset="0"/>
            </a:endParaRPr>
          </a:p>
          <a:p>
            <a:r>
              <a:rPr lang="en-US" altLang="en-US" sz="2200">
                <a:solidFill>
                  <a:srgbClr val="FFFFFF"/>
                </a:solidFill>
                <a:latin typeface="Tw Cen MT" pitchFamily="34" charset="0"/>
              </a:rPr>
              <a:t>		101.10 g KNO</a:t>
            </a:r>
            <a:r>
              <a:rPr lang="en-US" altLang="en-US" sz="2200" baseline="-25000">
                <a:solidFill>
                  <a:srgbClr val="FFFFFF"/>
                </a:solidFill>
                <a:latin typeface="Tw Cen MT" pitchFamily="34" charset="0"/>
              </a:rPr>
              <a:t>3</a:t>
            </a:r>
            <a:endParaRPr lang="en-US" altLang="en-US" sz="2200">
              <a:solidFill>
                <a:srgbClr val="FFFFFF"/>
              </a:solidFill>
              <a:latin typeface="Tw Cen MT" pitchFamily="34" charset="0"/>
            </a:endParaRPr>
          </a:p>
        </p:txBody>
      </p:sp>
      <p:cxnSp>
        <p:nvCxnSpPr>
          <p:cNvPr id="6" name="Straight Connector 5"/>
          <p:cNvCxnSpPr/>
          <p:nvPr/>
        </p:nvCxnSpPr>
        <p:spPr>
          <a:xfrm>
            <a:off x="2667000" y="3279775"/>
            <a:ext cx="441960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a:off x="4343400" y="2971800"/>
            <a:ext cx="0" cy="693738"/>
          </a:xfrm>
          <a:prstGeom prst="line">
            <a:avLst/>
          </a:prstGeom>
        </p:spPr>
        <p:style>
          <a:lnRef idx="2">
            <a:schemeClr val="accent5"/>
          </a:lnRef>
          <a:fillRef idx="0">
            <a:schemeClr val="accent5"/>
          </a:fillRef>
          <a:effectRef idx="1">
            <a:schemeClr val="accent5"/>
          </a:effectRef>
          <a:fontRef idx="minor">
            <a:schemeClr val="tx1"/>
          </a:fontRef>
        </p:style>
      </p:cxnSp>
      <p:sp>
        <p:nvSpPr>
          <p:cNvPr id="9" name="TextBox 8"/>
          <p:cNvSpPr txBox="1">
            <a:spLocks noChangeArrowheads="1"/>
          </p:cNvSpPr>
          <p:nvPr/>
        </p:nvSpPr>
        <p:spPr bwMode="auto">
          <a:xfrm>
            <a:off x="2667000" y="4038600"/>
            <a:ext cx="7239000" cy="769938"/>
          </a:xfrm>
          <a:prstGeom prst="rect">
            <a:avLst/>
          </a:prstGeom>
          <a:noFill/>
          <a:ln w="9525">
            <a:noFill/>
            <a:miter lim="800000"/>
            <a:headEnd/>
            <a:tailEnd/>
          </a:ln>
        </p:spPr>
        <p:txBody>
          <a:bodyPr>
            <a:spAutoFit/>
          </a:bodyPr>
          <a:lstStyle/>
          <a:p>
            <a:r>
              <a:rPr lang="en-US" altLang="en-US" sz="2200">
                <a:solidFill>
                  <a:srgbClr val="FFFFFF"/>
                </a:solidFill>
                <a:latin typeface="Tw Cen MT" pitchFamily="34" charset="0"/>
              </a:rPr>
              <a:t>233 mL		1 L		=  0.233 L</a:t>
            </a:r>
          </a:p>
          <a:p>
            <a:r>
              <a:rPr lang="en-US" altLang="en-US" sz="2200">
                <a:solidFill>
                  <a:srgbClr val="FFFFFF"/>
                </a:solidFill>
                <a:latin typeface="Tw Cen MT" pitchFamily="34" charset="0"/>
              </a:rPr>
              <a:t>		1000 mL</a:t>
            </a:r>
          </a:p>
        </p:txBody>
      </p:sp>
      <p:cxnSp>
        <p:nvCxnSpPr>
          <p:cNvPr id="10" name="Straight Connector 9"/>
          <p:cNvCxnSpPr/>
          <p:nvPr/>
        </p:nvCxnSpPr>
        <p:spPr>
          <a:xfrm>
            <a:off x="2209800" y="4422775"/>
            <a:ext cx="392430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2" name="Straight Connector 11"/>
          <p:cNvCxnSpPr/>
          <p:nvPr/>
        </p:nvCxnSpPr>
        <p:spPr>
          <a:xfrm>
            <a:off x="4202113" y="4114800"/>
            <a:ext cx="0" cy="693738"/>
          </a:xfrm>
          <a:prstGeom prst="line">
            <a:avLst/>
          </a:prstGeom>
        </p:spPr>
        <p:style>
          <a:lnRef idx="2">
            <a:schemeClr val="accent5"/>
          </a:lnRef>
          <a:fillRef idx="0">
            <a:schemeClr val="accent5"/>
          </a:fillRef>
          <a:effectRef idx="1">
            <a:schemeClr val="accent5"/>
          </a:effectRef>
          <a:fontRef idx="minor">
            <a:schemeClr val="tx1"/>
          </a:fontRef>
        </p:style>
      </p:cxnSp>
      <p:sp>
        <p:nvSpPr>
          <p:cNvPr id="16" name="TextBox 15"/>
          <p:cNvSpPr txBox="1">
            <a:spLocks noChangeArrowheads="1"/>
          </p:cNvSpPr>
          <p:nvPr/>
        </p:nvSpPr>
        <p:spPr bwMode="auto">
          <a:xfrm>
            <a:off x="4953000" y="5181600"/>
            <a:ext cx="5181600" cy="1200150"/>
          </a:xfrm>
          <a:prstGeom prst="rect">
            <a:avLst/>
          </a:prstGeom>
          <a:noFill/>
          <a:ln w="9525">
            <a:noFill/>
            <a:miter lim="800000"/>
            <a:headEnd/>
            <a:tailEnd/>
          </a:ln>
        </p:spPr>
        <p:txBody>
          <a:bodyPr>
            <a:spAutoFit/>
          </a:bodyPr>
          <a:lstStyle/>
          <a:p>
            <a:r>
              <a:rPr lang="en-US" altLang="en-US" sz="2400">
                <a:solidFill>
                  <a:srgbClr val="FFFFFF"/>
                </a:solidFill>
                <a:latin typeface="Tw Cen MT" pitchFamily="34" charset="0"/>
              </a:rPr>
              <a:t>0.056 mol KNO</a:t>
            </a:r>
            <a:r>
              <a:rPr lang="en-US" altLang="en-US" sz="2400" baseline="-25000">
                <a:solidFill>
                  <a:srgbClr val="FFFFFF"/>
                </a:solidFill>
                <a:latin typeface="Tw Cen MT" pitchFamily="34" charset="0"/>
              </a:rPr>
              <a:t>3</a:t>
            </a:r>
            <a:endParaRPr lang="en-US" altLang="en-US" sz="2400">
              <a:solidFill>
                <a:srgbClr val="FFFFFF"/>
              </a:solidFill>
              <a:latin typeface="Tw Cen MT" pitchFamily="34" charset="0"/>
            </a:endParaRPr>
          </a:p>
          <a:p>
            <a:r>
              <a:rPr lang="en-US" altLang="en-US" sz="2400">
                <a:solidFill>
                  <a:srgbClr val="FFFFFF"/>
                </a:solidFill>
                <a:latin typeface="Tw Cen MT" pitchFamily="34" charset="0"/>
              </a:rPr>
              <a:t>0.233 L		= 0.24 M KNO</a:t>
            </a:r>
            <a:r>
              <a:rPr lang="en-US" altLang="en-US" sz="2400" baseline="-25000">
                <a:solidFill>
                  <a:srgbClr val="FFFFFF"/>
                </a:solidFill>
                <a:latin typeface="Tw Cen MT" pitchFamily="34" charset="0"/>
              </a:rPr>
              <a:t>3</a:t>
            </a:r>
            <a:endParaRPr lang="en-US" altLang="en-US" sz="2400">
              <a:solidFill>
                <a:srgbClr val="FFFFFF"/>
              </a:solidFill>
              <a:latin typeface="Tw Cen MT" pitchFamily="34" charset="0"/>
            </a:endParaRPr>
          </a:p>
          <a:p>
            <a:r>
              <a:rPr lang="en-US" altLang="en-US" sz="2400">
                <a:solidFill>
                  <a:srgbClr val="FFFFFF"/>
                </a:solidFill>
                <a:latin typeface="Tw Cen MT" pitchFamily="34" charset="0"/>
              </a:rPr>
              <a:t> </a:t>
            </a:r>
          </a:p>
        </p:txBody>
      </p:sp>
      <p:cxnSp>
        <p:nvCxnSpPr>
          <p:cNvPr id="17" name="Straight Connector 16"/>
          <p:cNvCxnSpPr/>
          <p:nvPr/>
        </p:nvCxnSpPr>
        <p:spPr>
          <a:xfrm>
            <a:off x="4876800" y="5608638"/>
            <a:ext cx="2438400" cy="0"/>
          </a:xfrm>
          <a:prstGeom prst="line">
            <a:avLst/>
          </a:prstGeom>
        </p:spPr>
        <p:style>
          <a:lnRef idx="1">
            <a:schemeClr val="accent5"/>
          </a:lnRef>
          <a:fillRef idx="0">
            <a:schemeClr val="accent5"/>
          </a:fillRef>
          <a:effectRef idx="0">
            <a:schemeClr val="accent5"/>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solidFill>
                  <a:schemeClr val="accent6">
                    <a:tint val="1000"/>
                  </a:schemeClr>
                </a:solidFill>
              </a:rPr>
              <a:t>Molarity Example 2</a:t>
            </a:r>
            <a:endParaRPr lang="en-US" dirty="0">
              <a:solidFill>
                <a:schemeClr val="accent6">
                  <a:tint val="1000"/>
                </a:schemeClr>
              </a:solidFill>
            </a:endParaRPr>
          </a:p>
        </p:txBody>
      </p:sp>
      <p:sp>
        <p:nvSpPr>
          <p:cNvPr id="3" name="Content Placeholder 2"/>
          <p:cNvSpPr>
            <a:spLocks noGrp="1"/>
          </p:cNvSpPr>
          <p:nvPr>
            <p:ph idx="1"/>
          </p:nvPr>
        </p:nvSpPr>
        <p:spPr>
          <a:xfrm>
            <a:off x="1981200" y="1600200"/>
            <a:ext cx="8229600" cy="5105400"/>
          </a:xfrm>
        </p:spPr>
        <p:txBody>
          <a:bodyPr rtlCol="0">
            <a:normAutofit/>
          </a:bodyPr>
          <a:lstStyle/>
          <a:p>
            <a:pPr marL="274320" indent="-274320" eaLnBrk="1" fontAlgn="auto" hangingPunct="1">
              <a:spcAft>
                <a:spcPts val="0"/>
              </a:spcAft>
              <a:buClr>
                <a:schemeClr val="accent1">
                  <a:lumMod val="60000"/>
                  <a:lumOff val="40000"/>
                </a:schemeClr>
              </a:buClr>
              <a:buFont typeface="Wingdings 3" charset="2"/>
              <a:buChar char=""/>
              <a:defRPr/>
            </a:pPr>
            <a:r>
              <a:rPr lang="en-US" sz="2800" dirty="0">
                <a:solidFill>
                  <a:schemeClr val="tx1">
                    <a:lumMod val="75000"/>
                    <a:lumOff val="25000"/>
                  </a:schemeClr>
                </a:solidFill>
              </a:rPr>
              <a:t>Calculate the molarity of a solution that has 11.5 g of </a:t>
            </a:r>
            <a:r>
              <a:rPr lang="en-US" sz="2800" dirty="0" err="1">
                <a:solidFill>
                  <a:schemeClr val="tx1">
                    <a:lumMod val="75000"/>
                    <a:lumOff val="25000"/>
                  </a:schemeClr>
                </a:solidFill>
              </a:rPr>
              <a:t>NaOH</a:t>
            </a:r>
            <a:r>
              <a:rPr lang="en-US" sz="2800" dirty="0">
                <a:solidFill>
                  <a:schemeClr val="tx1">
                    <a:lumMod val="75000"/>
                    <a:lumOff val="25000"/>
                  </a:schemeClr>
                </a:solidFill>
              </a:rPr>
              <a:t> dissolved in 1500 mL of solution</a:t>
            </a:r>
          </a:p>
          <a:p>
            <a:pPr marL="514350" indent="-514350" eaLnBrk="1" fontAlgn="auto" hangingPunct="1">
              <a:spcAft>
                <a:spcPts val="0"/>
              </a:spcAft>
              <a:buClr>
                <a:schemeClr val="accent1">
                  <a:lumMod val="60000"/>
                  <a:lumOff val="40000"/>
                </a:schemeClr>
              </a:buClr>
              <a:buFont typeface="+mj-lt"/>
              <a:buAutoNum type="arabicPeriod"/>
              <a:defRPr/>
            </a:pPr>
            <a:r>
              <a:rPr lang="en-US" sz="2800" dirty="0">
                <a:solidFill>
                  <a:schemeClr val="tx1">
                    <a:lumMod val="75000"/>
                    <a:lumOff val="25000"/>
                  </a:schemeClr>
                </a:solidFill>
              </a:rPr>
              <a:t>Convert grams to moles</a:t>
            </a:r>
          </a:p>
          <a:p>
            <a:pPr marL="0" indent="0" eaLnBrk="1" fontAlgn="auto" hangingPunct="1">
              <a:spcAft>
                <a:spcPts val="0"/>
              </a:spcAft>
              <a:buClr>
                <a:schemeClr val="accent1">
                  <a:lumMod val="60000"/>
                  <a:lumOff val="40000"/>
                </a:schemeClr>
              </a:buClr>
              <a:buFont typeface="Wingdings 3" charset="2"/>
              <a:buNone/>
              <a:defRPr/>
            </a:pPr>
            <a:endParaRPr lang="en-US" sz="2800" dirty="0">
              <a:solidFill>
                <a:schemeClr val="tx1">
                  <a:lumMod val="75000"/>
                  <a:lumOff val="25000"/>
                </a:schemeClr>
              </a:solidFill>
            </a:endParaRPr>
          </a:p>
          <a:p>
            <a:pPr marL="514350" indent="-514350" eaLnBrk="1" fontAlgn="auto" hangingPunct="1">
              <a:spcAft>
                <a:spcPts val="0"/>
              </a:spcAft>
              <a:buClr>
                <a:schemeClr val="accent1">
                  <a:lumMod val="60000"/>
                  <a:lumOff val="40000"/>
                </a:schemeClr>
              </a:buClr>
              <a:buFont typeface="+mj-lt"/>
              <a:buAutoNum type="arabicPeriod" startAt="2"/>
              <a:defRPr/>
            </a:pPr>
            <a:r>
              <a:rPr lang="en-US" sz="2800" dirty="0">
                <a:solidFill>
                  <a:schemeClr val="tx1">
                    <a:lumMod val="75000"/>
                    <a:lumOff val="25000"/>
                  </a:schemeClr>
                </a:solidFill>
              </a:rPr>
              <a:t>Convert mL to L</a:t>
            </a:r>
          </a:p>
          <a:p>
            <a:pPr marL="514350" indent="-514350" eaLnBrk="1" fontAlgn="auto" hangingPunct="1">
              <a:spcAft>
                <a:spcPts val="0"/>
              </a:spcAft>
              <a:buClr>
                <a:schemeClr val="accent1">
                  <a:lumMod val="60000"/>
                  <a:lumOff val="40000"/>
                </a:schemeClr>
              </a:buClr>
              <a:buFont typeface="+mj-lt"/>
              <a:buAutoNum type="arabicPeriod" startAt="2"/>
              <a:defRPr/>
            </a:pPr>
            <a:endParaRPr lang="en-US" sz="2800" dirty="0">
              <a:solidFill>
                <a:schemeClr val="tx1">
                  <a:lumMod val="75000"/>
                  <a:lumOff val="25000"/>
                </a:schemeClr>
              </a:solidFill>
            </a:endParaRPr>
          </a:p>
          <a:p>
            <a:pPr marL="514350" indent="-514350" eaLnBrk="1" fontAlgn="auto" hangingPunct="1">
              <a:spcAft>
                <a:spcPts val="0"/>
              </a:spcAft>
              <a:buClr>
                <a:schemeClr val="accent1">
                  <a:lumMod val="60000"/>
                  <a:lumOff val="40000"/>
                </a:schemeClr>
              </a:buClr>
              <a:buFont typeface="+mj-lt"/>
              <a:buAutoNum type="arabicPeriod" startAt="2"/>
              <a:defRPr/>
            </a:pPr>
            <a:endParaRPr lang="en-US" sz="2800" dirty="0">
              <a:solidFill>
                <a:schemeClr val="tx1">
                  <a:lumMod val="75000"/>
                  <a:lumOff val="25000"/>
                </a:schemeClr>
              </a:solidFill>
            </a:endParaRPr>
          </a:p>
          <a:p>
            <a:pPr marL="514350" indent="-514350" eaLnBrk="1" fontAlgn="auto" hangingPunct="1">
              <a:spcAft>
                <a:spcPts val="0"/>
              </a:spcAft>
              <a:buClr>
                <a:schemeClr val="accent1">
                  <a:lumMod val="60000"/>
                  <a:lumOff val="40000"/>
                </a:schemeClr>
              </a:buClr>
              <a:buFont typeface="+mj-lt"/>
              <a:buAutoNum type="arabicPeriod" startAt="2"/>
              <a:defRPr/>
            </a:pPr>
            <a:r>
              <a:rPr lang="en-US" sz="2800" dirty="0">
                <a:solidFill>
                  <a:schemeClr val="tx1">
                    <a:lumMod val="75000"/>
                    <a:lumOff val="25000"/>
                  </a:schemeClr>
                </a:solidFill>
              </a:rPr>
              <a:t>Divide </a:t>
            </a:r>
            <a:r>
              <a:rPr lang="en-US" sz="2800" dirty="0" err="1">
                <a:solidFill>
                  <a:schemeClr val="tx1">
                    <a:lumMod val="75000"/>
                    <a:lumOff val="25000"/>
                  </a:schemeClr>
                </a:solidFill>
              </a:rPr>
              <a:t>mol</a:t>
            </a:r>
            <a:r>
              <a:rPr lang="en-US" sz="2800" dirty="0">
                <a:solidFill>
                  <a:schemeClr val="tx1">
                    <a:lumMod val="75000"/>
                    <a:lumOff val="25000"/>
                  </a:schemeClr>
                </a:solidFill>
              </a:rPr>
              <a:t>/L</a:t>
            </a:r>
          </a:p>
          <a:p>
            <a:pPr marL="0" indent="0" eaLnBrk="1" fontAlgn="auto" hangingPunct="1">
              <a:spcAft>
                <a:spcPts val="0"/>
              </a:spcAft>
              <a:buClr>
                <a:schemeClr val="accent1">
                  <a:lumMod val="60000"/>
                  <a:lumOff val="40000"/>
                </a:schemeClr>
              </a:buClr>
              <a:buFont typeface="Wingdings 3" charset="2"/>
              <a:buNone/>
              <a:defRPr/>
            </a:pPr>
            <a:endParaRPr lang="en-US" sz="2800" dirty="0">
              <a:solidFill>
                <a:schemeClr val="tx1">
                  <a:lumMod val="75000"/>
                  <a:lumOff val="25000"/>
                </a:schemeClr>
              </a:solidFill>
            </a:endParaRPr>
          </a:p>
        </p:txBody>
      </p:sp>
      <p:sp>
        <p:nvSpPr>
          <p:cNvPr id="4" name="TextBox 3"/>
          <p:cNvSpPr txBox="1">
            <a:spLocks noChangeArrowheads="1"/>
          </p:cNvSpPr>
          <p:nvPr/>
        </p:nvSpPr>
        <p:spPr bwMode="auto">
          <a:xfrm>
            <a:off x="2667000" y="2895600"/>
            <a:ext cx="7467600" cy="769938"/>
          </a:xfrm>
          <a:prstGeom prst="rect">
            <a:avLst/>
          </a:prstGeom>
          <a:noFill/>
          <a:ln w="9525">
            <a:noFill/>
            <a:miter lim="800000"/>
            <a:headEnd/>
            <a:tailEnd/>
          </a:ln>
        </p:spPr>
        <p:txBody>
          <a:bodyPr>
            <a:spAutoFit/>
          </a:bodyPr>
          <a:lstStyle/>
          <a:p>
            <a:r>
              <a:rPr lang="en-US" altLang="en-US" sz="2200">
                <a:solidFill>
                  <a:srgbClr val="FFFFFF"/>
                </a:solidFill>
                <a:latin typeface="Tw Cen MT" pitchFamily="34" charset="0"/>
              </a:rPr>
              <a:t>11.5 g NaOH</a:t>
            </a:r>
            <a:r>
              <a:rPr lang="en-US" altLang="en-US" sz="2200" baseline="-25000">
                <a:solidFill>
                  <a:srgbClr val="FFFFFF"/>
                </a:solidFill>
                <a:latin typeface="Tw Cen MT" pitchFamily="34" charset="0"/>
              </a:rPr>
              <a:t> </a:t>
            </a:r>
            <a:r>
              <a:rPr lang="en-US" altLang="en-US" sz="2200">
                <a:solidFill>
                  <a:srgbClr val="FFFFFF"/>
                </a:solidFill>
                <a:latin typeface="Tw Cen MT" pitchFamily="34" charset="0"/>
              </a:rPr>
              <a:t>	1 mol NaOH</a:t>
            </a:r>
            <a:r>
              <a:rPr lang="en-US" altLang="en-US" sz="2200" baseline="-25000">
                <a:solidFill>
                  <a:srgbClr val="FFFFFF"/>
                </a:solidFill>
                <a:latin typeface="Tw Cen MT" pitchFamily="34" charset="0"/>
              </a:rPr>
              <a:t>		</a:t>
            </a:r>
            <a:r>
              <a:rPr lang="en-US" altLang="en-US" sz="2200">
                <a:solidFill>
                  <a:srgbClr val="FFFFFF"/>
                </a:solidFill>
                <a:latin typeface="Tw Cen MT" pitchFamily="34" charset="0"/>
              </a:rPr>
              <a:t>= 0.288 mol NaOH</a:t>
            </a:r>
          </a:p>
          <a:p>
            <a:r>
              <a:rPr lang="en-US" altLang="en-US" sz="2200">
                <a:solidFill>
                  <a:srgbClr val="FFFFFF"/>
                </a:solidFill>
                <a:latin typeface="Tw Cen MT" pitchFamily="34" charset="0"/>
              </a:rPr>
              <a:t>		40.0 g NaOH</a:t>
            </a:r>
          </a:p>
        </p:txBody>
      </p:sp>
      <p:cxnSp>
        <p:nvCxnSpPr>
          <p:cNvPr id="6" name="Straight Connector 5"/>
          <p:cNvCxnSpPr/>
          <p:nvPr/>
        </p:nvCxnSpPr>
        <p:spPr>
          <a:xfrm>
            <a:off x="2667000" y="3279775"/>
            <a:ext cx="441960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a:off x="4343400" y="2971800"/>
            <a:ext cx="0" cy="693738"/>
          </a:xfrm>
          <a:prstGeom prst="line">
            <a:avLst/>
          </a:prstGeom>
        </p:spPr>
        <p:style>
          <a:lnRef idx="2">
            <a:schemeClr val="accent5"/>
          </a:lnRef>
          <a:fillRef idx="0">
            <a:schemeClr val="accent5"/>
          </a:fillRef>
          <a:effectRef idx="1">
            <a:schemeClr val="accent5"/>
          </a:effectRef>
          <a:fontRef idx="minor">
            <a:schemeClr val="tx1"/>
          </a:fontRef>
        </p:style>
      </p:cxnSp>
      <p:sp>
        <p:nvSpPr>
          <p:cNvPr id="9" name="TextBox 8"/>
          <p:cNvSpPr txBox="1">
            <a:spLocks noChangeArrowheads="1"/>
          </p:cNvSpPr>
          <p:nvPr/>
        </p:nvSpPr>
        <p:spPr bwMode="auto">
          <a:xfrm>
            <a:off x="2667000" y="4038600"/>
            <a:ext cx="7239000" cy="769938"/>
          </a:xfrm>
          <a:prstGeom prst="rect">
            <a:avLst/>
          </a:prstGeom>
          <a:noFill/>
          <a:ln w="9525">
            <a:noFill/>
            <a:miter lim="800000"/>
            <a:headEnd/>
            <a:tailEnd/>
          </a:ln>
        </p:spPr>
        <p:txBody>
          <a:bodyPr>
            <a:spAutoFit/>
          </a:bodyPr>
          <a:lstStyle/>
          <a:p>
            <a:r>
              <a:rPr lang="en-US" altLang="en-US" sz="2200">
                <a:solidFill>
                  <a:srgbClr val="FFFFFF"/>
                </a:solidFill>
                <a:latin typeface="Tw Cen MT" pitchFamily="34" charset="0"/>
              </a:rPr>
              <a:t>1500 mL	1 L		=  1.5 L</a:t>
            </a:r>
          </a:p>
          <a:p>
            <a:r>
              <a:rPr lang="en-US" altLang="en-US" sz="2200">
                <a:solidFill>
                  <a:srgbClr val="FFFFFF"/>
                </a:solidFill>
                <a:latin typeface="Tw Cen MT" pitchFamily="34" charset="0"/>
              </a:rPr>
              <a:t>		1000 mL</a:t>
            </a:r>
          </a:p>
        </p:txBody>
      </p:sp>
      <p:cxnSp>
        <p:nvCxnSpPr>
          <p:cNvPr id="10" name="Straight Connector 9"/>
          <p:cNvCxnSpPr/>
          <p:nvPr/>
        </p:nvCxnSpPr>
        <p:spPr>
          <a:xfrm>
            <a:off x="2209800" y="4422775"/>
            <a:ext cx="392430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2" name="Straight Connector 11"/>
          <p:cNvCxnSpPr/>
          <p:nvPr/>
        </p:nvCxnSpPr>
        <p:spPr>
          <a:xfrm>
            <a:off x="4202113" y="4114800"/>
            <a:ext cx="0" cy="693738"/>
          </a:xfrm>
          <a:prstGeom prst="line">
            <a:avLst/>
          </a:prstGeom>
        </p:spPr>
        <p:style>
          <a:lnRef idx="2">
            <a:schemeClr val="accent5"/>
          </a:lnRef>
          <a:fillRef idx="0">
            <a:schemeClr val="accent5"/>
          </a:fillRef>
          <a:effectRef idx="1">
            <a:schemeClr val="accent5"/>
          </a:effectRef>
          <a:fontRef idx="minor">
            <a:schemeClr val="tx1"/>
          </a:fontRef>
        </p:style>
      </p:cxnSp>
      <p:sp>
        <p:nvSpPr>
          <p:cNvPr id="16" name="TextBox 15"/>
          <p:cNvSpPr txBox="1">
            <a:spLocks noChangeArrowheads="1"/>
          </p:cNvSpPr>
          <p:nvPr/>
        </p:nvSpPr>
        <p:spPr bwMode="auto">
          <a:xfrm>
            <a:off x="4953000" y="5181600"/>
            <a:ext cx="5181600" cy="1200150"/>
          </a:xfrm>
          <a:prstGeom prst="rect">
            <a:avLst/>
          </a:prstGeom>
          <a:noFill/>
          <a:ln w="9525">
            <a:noFill/>
            <a:miter lim="800000"/>
            <a:headEnd/>
            <a:tailEnd/>
          </a:ln>
        </p:spPr>
        <p:txBody>
          <a:bodyPr>
            <a:spAutoFit/>
          </a:bodyPr>
          <a:lstStyle/>
          <a:p>
            <a:r>
              <a:rPr lang="en-US" altLang="en-US" sz="2400">
                <a:solidFill>
                  <a:srgbClr val="FFFFFF"/>
                </a:solidFill>
                <a:latin typeface="Tw Cen MT" pitchFamily="34" charset="0"/>
              </a:rPr>
              <a:t>0.288 mol NaOH</a:t>
            </a:r>
          </a:p>
          <a:p>
            <a:r>
              <a:rPr lang="en-US" altLang="en-US" sz="2400">
                <a:solidFill>
                  <a:srgbClr val="FFFFFF"/>
                </a:solidFill>
                <a:latin typeface="Tw Cen MT" pitchFamily="34" charset="0"/>
              </a:rPr>
              <a:t>1.5 L			= 0.19 M NaOH</a:t>
            </a:r>
          </a:p>
          <a:p>
            <a:r>
              <a:rPr lang="en-US" altLang="en-US" sz="2400">
                <a:solidFill>
                  <a:srgbClr val="FFFFFF"/>
                </a:solidFill>
                <a:latin typeface="Tw Cen MT" pitchFamily="34" charset="0"/>
              </a:rPr>
              <a:t> </a:t>
            </a:r>
          </a:p>
        </p:txBody>
      </p:sp>
      <p:cxnSp>
        <p:nvCxnSpPr>
          <p:cNvPr id="17" name="Straight Connector 16"/>
          <p:cNvCxnSpPr/>
          <p:nvPr/>
        </p:nvCxnSpPr>
        <p:spPr>
          <a:xfrm>
            <a:off x="4876800" y="5608638"/>
            <a:ext cx="2438400" cy="0"/>
          </a:xfrm>
          <a:prstGeom prst="line">
            <a:avLst/>
          </a:prstGeom>
        </p:spPr>
        <p:style>
          <a:lnRef idx="1">
            <a:schemeClr val="accent5"/>
          </a:lnRef>
          <a:fillRef idx="0">
            <a:schemeClr val="accent5"/>
          </a:fillRef>
          <a:effectRef idx="0">
            <a:schemeClr val="accent5"/>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solidFill>
                  <a:schemeClr val="accent6">
                    <a:tint val="1000"/>
                  </a:schemeClr>
                </a:solidFill>
              </a:rPr>
              <a:t>Working Backwards</a:t>
            </a:r>
            <a:endParaRPr lang="en-US" dirty="0">
              <a:solidFill>
                <a:schemeClr val="accent6">
                  <a:tint val="1000"/>
                </a:schemeClr>
              </a:solidFill>
            </a:endParaRPr>
          </a:p>
        </p:txBody>
      </p:sp>
      <p:sp>
        <p:nvSpPr>
          <p:cNvPr id="3" name="Content Placeholder 2"/>
          <p:cNvSpPr>
            <a:spLocks noGrp="1"/>
          </p:cNvSpPr>
          <p:nvPr>
            <p:ph idx="1"/>
          </p:nvPr>
        </p:nvSpPr>
        <p:spPr/>
        <p:txBody>
          <a:bodyPr/>
          <a:lstStyle/>
          <a:p>
            <a:pPr eaLnBrk="1" hangingPunct="1"/>
            <a:r>
              <a:rPr lang="en-US" altLang="en-US" sz="2800" smtClean="0"/>
              <a:t>If you know the molarity of a solution, you can work backward to find the volume or the mass of solute dissolved.</a:t>
            </a:r>
          </a:p>
          <a:p>
            <a:pPr eaLnBrk="1" hangingPunct="1"/>
            <a:r>
              <a:rPr lang="en-US" altLang="en-US" sz="2800" smtClean="0"/>
              <a:t>Liters of solution x molarity = moles of solute (convert moles to grams, if necessary</a:t>
            </a:r>
          </a:p>
          <a:p>
            <a:pPr eaLnBrk="1" hangingPunct="1"/>
            <a:r>
              <a:rPr lang="en-US" altLang="en-US" sz="2800" smtClean="0"/>
              <a:t>Moles of solute/molarity = liters of solution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solidFill>
                  <a:schemeClr val="accent6">
                    <a:tint val="1000"/>
                  </a:schemeClr>
                </a:solidFill>
              </a:rPr>
              <a:t>Example 3</a:t>
            </a:r>
            <a:endParaRPr lang="en-US" dirty="0">
              <a:solidFill>
                <a:schemeClr val="accent6">
                  <a:tint val="1000"/>
                </a:schemeClr>
              </a:solidFill>
            </a:endParaRPr>
          </a:p>
        </p:txBody>
      </p:sp>
      <p:sp>
        <p:nvSpPr>
          <p:cNvPr id="3" name="Content Placeholder 2"/>
          <p:cNvSpPr>
            <a:spLocks noGrp="1"/>
          </p:cNvSpPr>
          <p:nvPr>
            <p:ph idx="1"/>
          </p:nvPr>
        </p:nvSpPr>
        <p:spPr/>
        <p:txBody>
          <a:bodyPr/>
          <a:lstStyle/>
          <a:p>
            <a:pPr eaLnBrk="1" hangingPunct="1"/>
            <a:r>
              <a:rPr lang="en-US" altLang="en-US" sz="2800" smtClean="0"/>
              <a:t>How many moles of AgNO</a:t>
            </a:r>
            <a:r>
              <a:rPr lang="en-US" altLang="en-US" sz="2800" baseline="-25000" smtClean="0"/>
              <a:t>3</a:t>
            </a:r>
            <a:r>
              <a:rPr lang="en-US" altLang="en-US" sz="2800" smtClean="0"/>
              <a:t> are present in 25 mL of a 0.75 M solution?</a:t>
            </a:r>
          </a:p>
          <a:p>
            <a:pPr eaLnBrk="1" hangingPunct="1"/>
            <a:r>
              <a:rPr lang="en-US" altLang="en-US" sz="2800" smtClean="0"/>
              <a:t>Convert mL into L</a:t>
            </a:r>
          </a:p>
          <a:p>
            <a:pPr eaLnBrk="1" hangingPunct="1"/>
            <a:endParaRPr lang="en-US" altLang="en-US" sz="2800" smtClean="0"/>
          </a:p>
          <a:p>
            <a:pPr eaLnBrk="1" hangingPunct="1"/>
            <a:endParaRPr lang="en-US" altLang="en-US" sz="2800" smtClean="0"/>
          </a:p>
          <a:p>
            <a:pPr eaLnBrk="1" hangingPunct="1"/>
            <a:r>
              <a:rPr lang="en-US" altLang="en-US" sz="2800" smtClean="0"/>
              <a:t>Liters of solution x molarity = moles of solute</a:t>
            </a:r>
          </a:p>
          <a:p>
            <a:pPr eaLnBrk="1" hangingPunct="1"/>
            <a:r>
              <a:rPr lang="en-US" altLang="en-US" sz="2800" smtClean="0"/>
              <a:t>0.025 L x 0.75 M = 0.0019 mol AgNO</a:t>
            </a:r>
            <a:r>
              <a:rPr lang="en-US" altLang="en-US" sz="2800" baseline="-25000" smtClean="0"/>
              <a:t>3</a:t>
            </a:r>
            <a:endParaRPr lang="en-US" altLang="en-US" sz="2800" smtClean="0"/>
          </a:p>
        </p:txBody>
      </p:sp>
      <p:sp>
        <p:nvSpPr>
          <p:cNvPr id="4" name="TextBox 3"/>
          <p:cNvSpPr txBox="1">
            <a:spLocks noChangeArrowheads="1"/>
          </p:cNvSpPr>
          <p:nvPr/>
        </p:nvSpPr>
        <p:spPr bwMode="auto">
          <a:xfrm>
            <a:off x="2209800" y="3124200"/>
            <a:ext cx="7239000" cy="769938"/>
          </a:xfrm>
          <a:prstGeom prst="rect">
            <a:avLst/>
          </a:prstGeom>
          <a:noFill/>
          <a:ln w="9525">
            <a:noFill/>
            <a:miter lim="800000"/>
            <a:headEnd/>
            <a:tailEnd/>
          </a:ln>
        </p:spPr>
        <p:txBody>
          <a:bodyPr>
            <a:spAutoFit/>
          </a:bodyPr>
          <a:lstStyle/>
          <a:p>
            <a:r>
              <a:rPr lang="en-US" altLang="en-US" sz="2200">
                <a:solidFill>
                  <a:srgbClr val="FFFFFF"/>
                </a:solidFill>
                <a:latin typeface="Tw Cen MT" pitchFamily="34" charset="0"/>
              </a:rPr>
              <a:t>25 mL		1 L		=  0.025 L</a:t>
            </a:r>
          </a:p>
          <a:p>
            <a:r>
              <a:rPr lang="en-US" altLang="en-US" sz="2200">
                <a:solidFill>
                  <a:srgbClr val="FFFFFF"/>
                </a:solidFill>
                <a:latin typeface="Tw Cen MT" pitchFamily="34" charset="0"/>
              </a:rPr>
              <a:t>		1000 mL</a:t>
            </a:r>
          </a:p>
        </p:txBody>
      </p:sp>
      <p:cxnSp>
        <p:nvCxnSpPr>
          <p:cNvPr id="5" name="Straight Connector 4"/>
          <p:cNvCxnSpPr/>
          <p:nvPr/>
        </p:nvCxnSpPr>
        <p:spPr>
          <a:xfrm>
            <a:off x="1752600" y="3508375"/>
            <a:ext cx="392430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6" name="Straight Connector 5"/>
          <p:cNvCxnSpPr/>
          <p:nvPr/>
        </p:nvCxnSpPr>
        <p:spPr>
          <a:xfrm>
            <a:off x="3744913" y="3200400"/>
            <a:ext cx="0" cy="693738"/>
          </a:xfrm>
          <a:prstGeom prst="line">
            <a:avLst/>
          </a:prstGeom>
        </p:spPr>
        <p:style>
          <a:lnRef idx="2">
            <a:schemeClr val="accent5"/>
          </a:lnRef>
          <a:fillRef idx="0">
            <a:schemeClr val="accent5"/>
          </a:fillRef>
          <a:effectRef idx="1">
            <a:schemeClr val="accent5"/>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solidFill>
                  <a:schemeClr val="accent6">
                    <a:tint val="1000"/>
                  </a:schemeClr>
                </a:solidFill>
              </a:rPr>
              <a:t>Example 4</a:t>
            </a:r>
            <a:endParaRPr lang="en-US" dirty="0">
              <a:solidFill>
                <a:schemeClr val="accent6">
                  <a:tint val="1000"/>
                </a:schemeClr>
              </a:solidFill>
            </a:endParaRPr>
          </a:p>
        </p:txBody>
      </p:sp>
      <p:sp>
        <p:nvSpPr>
          <p:cNvPr id="3" name="Content Placeholder 2"/>
          <p:cNvSpPr>
            <a:spLocks noGrp="1"/>
          </p:cNvSpPr>
          <p:nvPr>
            <p:ph idx="1"/>
          </p:nvPr>
        </p:nvSpPr>
        <p:spPr>
          <a:xfrm>
            <a:off x="1981200" y="1600200"/>
            <a:ext cx="8229600" cy="4800600"/>
          </a:xfrm>
        </p:spPr>
        <p:txBody>
          <a:bodyPr rtlCol="0">
            <a:normAutofit lnSpcReduction="10000"/>
          </a:bodyPr>
          <a:lstStyle/>
          <a:p>
            <a:pPr marL="274320" indent="-274320" eaLnBrk="1" fontAlgn="auto" hangingPunct="1">
              <a:spcAft>
                <a:spcPts val="0"/>
              </a:spcAft>
              <a:buClr>
                <a:schemeClr val="accent1">
                  <a:lumMod val="60000"/>
                  <a:lumOff val="40000"/>
                </a:schemeClr>
              </a:buClr>
              <a:buFont typeface="Wingdings 3" charset="2"/>
              <a:buChar char=""/>
              <a:defRPr/>
            </a:pPr>
            <a:r>
              <a:rPr lang="en-US" sz="2800" dirty="0">
                <a:solidFill>
                  <a:schemeClr val="tx1">
                    <a:lumMod val="75000"/>
                    <a:lumOff val="25000"/>
                  </a:schemeClr>
                </a:solidFill>
              </a:rPr>
              <a:t>Formalin, HCHO, is used in preserving specimens.  How many grams of HCHO must be used to prepare 2.5 L of 12.3 M formalin?</a:t>
            </a:r>
          </a:p>
          <a:p>
            <a:pPr marL="274320" indent="-274320" eaLnBrk="1" fontAlgn="auto" hangingPunct="1">
              <a:spcAft>
                <a:spcPts val="0"/>
              </a:spcAft>
              <a:buClr>
                <a:schemeClr val="accent1">
                  <a:lumMod val="60000"/>
                  <a:lumOff val="40000"/>
                </a:schemeClr>
              </a:buClr>
              <a:buFont typeface="Wingdings 3" charset="2"/>
              <a:buChar char=""/>
              <a:defRPr/>
            </a:pPr>
            <a:r>
              <a:rPr lang="en-US" sz="2800" dirty="0">
                <a:solidFill>
                  <a:schemeClr val="tx1">
                    <a:lumMod val="75000"/>
                    <a:lumOff val="25000"/>
                  </a:schemeClr>
                </a:solidFill>
              </a:rPr>
              <a:t>Get moles of solute</a:t>
            </a:r>
          </a:p>
          <a:p>
            <a:pPr marL="274320" indent="-274320" eaLnBrk="1" fontAlgn="auto" hangingPunct="1">
              <a:spcAft>
                <a:spcPts val="0"/>
              </a:spcAft>
              <a:buClr>
                <a:schemeClr val="accent1">
                  <a:lumMod val="60000"/>
                  <a:lumOff val="40000"/>
                </a:schemeClr>
              </a:buClr>
              <a:buFont typeface="Wingdings 3" charset="2"/>
              <a:buChar char=""/>
              <a:defRPr/>
            </a:pPr>
            <a:r>
              <a:rPr lang="en-US" sz="2800" dirty="0">
                <a:solidFill>
                  <a:schemeClr val="tx1">
                    <a:lumMod val="75000"/>
                    <a:lumOff val="25000"/>
                  </a:schemeClr>
                </a:solidFill>
              </a:rPr>
              <a:t>2.5 L x 12. 3 M = 31 mole HCHO</a:t>
            </a:r>
          </a:p>
          <a:p>
            <a:pPr marL="274320" indent="-274320" eaLnBrk="1" fontAlgn="auto" hangingPunct="1">
              <a:spcAft>
                <a:spcPts val="0"/>
              </a:spcAft>
              <a:buClr>
                <a:schemeClr val="accent1">
                  <a:lumMod val="60000"/>
                  <a:lumOff val="40000"/>
                </a:schemeClr>
              </a:buClr>
              <a:buFont typeface="Wingdings 3" charset="2"/>
              <a:buChar char=""/>
              <a:defRPr/>
            </a:pPr>
            <a:r>
              <a:rPr lang="en-US" sz="2800" dirty="0">
                <a:solidFill>
                  <a:schemeClr val="tx1">
                    <a:lumMod val="75000"/>
                    <a:lumOff val="25000"/>
                  </a:schemeClr>
                </a:solidFill>
              </a:rPr>
              <a:t>Convert moles to grams</a:t>
            </a:r>
          </a:p>
          <a:p>
            <a:pPr marL="274320" indent="-274320" eaLnBrk="1" fontAlgn="auto" hangingPunct="1">
              <a:spcAft>
                <a:spcPts val="0"/>
              </a:spcAft>
              <a:buClr>
                <a:schemeClr val="accent1">
                  <a:lumMod val="60000"/>
                  <a:lumOff val="40000"/>
                </a:schemeClr>
              </a:buClr>
              <a:buFont typeface="Wingdings 3" charset="2"/>
              <a:buChar char=""/>
              <a:defRPr/>
            </a:pPr>
            <a:endParaRPr lang="en-US" sz="2800" dirty="0">
              <a:solidFill>
                <a:schemeClr val="tx1">
                  <a:lumMod val="75000"/>
                  <a:lumOff val="25000"/>
                </a:schemeClr>
              </a:solidFill>
            </a:endParaRPr>
          </a:p>
          <a:p>
            <a:pPr marL="274320" indent="-274320" eaLnBrk="1" fontAlgn="auto" hangingPunct="1">
              <a:spcAft>
                <a:spcPts val="0"/>
              </a:spcAft>
              <a:buClr>
                <a:schemeClr val="accent1">
                  <a:lumMod val="60000"/>
                  <a:lumOff val="40000"/>
                </a:schemeClr>
              </a:buClr>
              <a:buFont typeface="Wingdings 3" charset="2"/>
              <a:buChar char=""/>
              <a:defRPr/>
            </a:pPr>
            <a:endParaRPr lang="en-US" sz="2800" dirty="0">
              <a:solidFill>
                <a:schemeClr val="tx1">
                  <a:lumMod val="75000"/>
                  <a:lumOff val="25000"/>
                </a:schemeClr>
              </a:solidFill>
            </a:endParaRPr>
          </a:p>
          <a:p>
            <a:pPr marL="274320" indent="-274320" eaLnBrk="1" fontAlgn="auto" hangingPunct="1">
              <a:spcAft>
                <a:spcPts val="0"/>
              </a:spcAft>
              <a:buClr>
                <a:schemeClr val="accent1">
                  <a:lumMod val="60000"/>
                  <a:lumOff val="40000"/>
                </a:schemeClr>
              </a:buClr>
              <a:buFont typeface="Wingdings 3" charset="2"/>
              <a:buChar char=""/>
              <a:defRPr/>
            </a:pPr>
            <a:r>
              <a:rPr lang="en-US" sz="2800" dirty="0">
                <a:solidFill>
                  <a:schemeClr val="tx1">
                    <a:lumMod val="75000"/>
                    <a:lumOff val="25000"/>
                  </a:schemeClr>
                </a:solidFill>
              </a:rPr>
              <a:t>Therefore, 2.5 L of 12.3 M formalin contains 930 g of HCHO</a:t>
            </a:r>
          </a:p>
          <a:p>
            <a:pPr marL="274320" indent="-274320" eaLnBrk="1" fontAlgn="auto" hangingPunct="1">
              <a:spcAft>
                <a:spcPts val="0"/>
              </a:spcAft>
              <a:buClr>
                <a:schemeClr val="accent1">
                  <a:lumMod val="60000"/>
                  <a:lumOff val="40000"/>
                </a:schemeClr>
              </a:buClr>
              <a:buFont typeface="Wingdings 3" charset="2"/>
              <a:buChar char=""/>
              <a:defRPr/>
            </a:pPr>
            <a:endParaRPr lang="en-US" sz="2800" dirty="0">
              <a:solidFill>
                <a:schemeClr val="tx1">
                  <a:lumMod val="75000"/>
                  <a:lumOff val="25000"/>
                </a:schemeClr>
              </a:solidFill>
            </a:endParaRPr>
          </a:p>
          <a:p>
            <a:pPr marL="274320" indent="-274320" eaLnBrk="1" fontAlgn="auto" hangingPunct="1">
              <a:spcAft>
                <a:spcPts val="0"/>
              </a:spcAft>
              <a:buClr>
                <a:schemeClr val="accent1">
                  <a:lumMod val="60000"/>
                  <a:lumOff val="40000"/>
                </a:schemeClr>
              </a:buClr>
              <a:buFont typeface="Wingdings 3" charset="2"/>
              <a:buChar char=""/>
              <a:defRPr/>
            </a:pPr>
            <a:endParaRPr lang="en-US" sz="2800" dirty="0">
              <a:solidFill>
                <a:schemeClr val="tx1">
                  <a:lumMod val="75000"/>
                  <a:lumOff val="25000"/>
                </a:schemeClr>
              </a:solidFill>
            </a:endParaRPr>
          </a:p>
        </p:txBody>
      </p:sp>
      <p:sp>
        <p:nvSpPr>
          <p:cNvPr id="4" name="TextBox 3"/>
          <p:cNvSpPr txBox="1">
            <a:spLocks noChangeArrowheads="1"/>
          </p:cNvSpPr>
          <p:nvPr/>
        </p:nvSpPr>
        <p:spPr bwMode="auto">
          <a:xfrm>
            <a:off x="2514600" y="4343400"/>
            <a:ext cx="7239000" cy="769938"/>
          </a:xfrm>
          <a:prstGeom prst="rect">
            <a:avLst/>
          </a:prstGeom>
          <a:noFill/>
          <a:ln w="9525">
            <a:noFill/>
            <a:miter lim="800000"/>
            <a:headEnd/>
            <a:tailEnd/>
          </a:ln>
        </p:spPr>
        <p:txBody>
          <a:bodyPr>
            <a:spAutoFit/>
          </a:bodyPr>
          <a:lstStyle/>
          <a:p>
            <a:r>
              <a:rPr lang="en-US" altLang="en-US" sz="2200">
                <a:solidFill>
                  <a:srgbClr val="FFFFFF"/>
                </a:solidFill>
                <a:latin typeface="Tw Cen MT" pitchFamily="34" charset="0"/>
              </a:rPr>
              <a:t>31 mol HCHO	30.026 g HCHO	=  930 g HCHO</a:t>
            </a:r>
          </a:p>
          <a:p>
            <a:r>
              <a:rPr lang="en-US" altLang="en-US" sz="2200">
                <a:solidFill>
                  <a:srgbClr val="FFFFFF"/>
                </a:solidFill>
                <a:latin typeface="Tw Cen MT" pitchFamily="34" charset="0"/>
              </a:rPr>
              <a:t>		1 mol HCHO</a:t>
            </a:r>
          </a:p>
        </p:txBody>
      </p:sp>
      <p:cxnSp>
        <p:nvCxnSpPr>
          <p:cNvPr id="5" name="Straight Connector 4"/>
          <p:cNvCxnSpPr/>
          <p:nvPr/>
        </p:nvCxnSpPr>
        <p:spPr>
          <a:xfrm>
            <a:off x="2514600" y="4727575"/>
            <a:ext cx="392430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6" name="Straight Connector 5"/>
          <p:cNvCxnSpPr/>
          <p:nvPr/>
        </p:nvCxnSpPr>
        <p:spPr>
          <a:xfrm>
            <a:off x="4267200" y="4419600"/>
            <a:ext cx="0" cy="693738"/>
          </a:xfrm>
          <a:prstGeom prst="line">
            <a:avLst/>
          </a:prstGeom>
        </p:spPr>
        <p:style>
          <a:lnRef idx="2">
            <a:schemeClr val="accent5"/>
          </a:lnRef>
          <a:fillRef idx="0">
            <a:schemeClr val="accent5"/>
          </a:fillRef>
          <a:effectRef idx="1">
            <a:schemeClr val="accent5"/>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4325"/>
            <a:ext cx="10972800" cy="1636713"/>
          </a:xfrm>
        </p:spPr>
        <p:txBody>
          <a:bodyPr rtlCol="0">
            <a:normAutofit fontScale="90000"/>
          </a:bodyPr>
          <a:lstStyle/>
          <a:p>
            <a:pPr eaLnBrk="1" fontAlgn="auto" hangingPunct="1">
              <a:spcAft>
                <a:spcPts val="0"/>
              </a:spcAft>
              <a:defRPr/>
            </a:pPr>
            <a:r>
              <a:rPr lang="en-US" u="sng" dirty="0"/>
              <a:t>Conversion of Normality to Molarity and Molarity to Normality</a:t>
            </a:r>
            <a:br>
              <a:rPr lang="en-US" u="sng" dirty="0"/>
            </a:br>
            <a:endParaRPr lang="en-US" dirty="0"/>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Wingdings 3" charset="2"/>
              <a:buChar char=""/>
              <a:defRPr/>
            </a:pPr>
            <a:r>
              <a:rPr lang="en-US" sz="3600" dirty="0">
                <a:solidFill>
                  <a:schemeClr val="tx1">
                    <a:lumMod val="75000"/>
                    <a:lumOff val="25000"/>
                  </a:schemeClr>
                </a:solidFill>
              </a:rPr>
              <a:t>A problem that comes up frequently is to calculate the normality of a molar solution and vice versa.  </a:t>
            </a:r>
          </a:p>
          <a:p>
            <a:pPr eaLnBrk="1" fontAlgn="auto" hangingPunct="1">
              <a:spcAft>
                <a:spcPts val="0"/>
              </a:spcAft>
              <a:buFont typeface="Wingdings 3" charset="2"/>
              <a:buChar char=""/>
              <a:defRPr/>
            </a:pPr>
            <a:r>
              <a:rPr lang="en-US" sz="3600" dirty="0">
                <a:solidFill>
                  <a:schemeClr val="tx1">
                    <a:lumMod val="75000"/>
                    <a:lumOff val="25000"/>
                  </a:schemeClr>
                </a:solidFill>
              </a:rPr>
              <a:t>To keep from getting confused, remember that #eq </a:t>
            </a:r>
            <a:r>
              <a:rPr lang="en-US" sz="3600" u="sng" dirty="0">
                <a:solidFill>
                  <a:schemeClr val="tx1">
                    <a:lumMod val="75000"/>
                    <a:lumOff val="25000"/>
                  </a:schemeClr>
                </a:solidFill>
              </a:rPr>
              <a:t>&gt;</a:t>
            </a:r>
            <a:r>
              <a:rPr lang="en-US" sz="3600" dirty="0">
                <a:solidFill>
                  <a:schemeClr val="tx1">
                    <a:lumMod val="75000"/>
                    <a:lumOff val="25000"/>
                  </a:schemeClr>
                </a:solidFill>
              </a:rPr>
              <a:t> #mol, and therefore N </a:t>
            </a:r>
            <a:r>
              <a:rPr lang="en-US" sz="3600" u="sng" dirty="0">
                <a:solidFill>
                  <a:schemeClr val="tx1">
                    <a:lumMod val="75000"/>
                    <a:lumOff val="25000"/>
                  </a:schemeClr>
                </a:solidFill>
              </a:rPr>
              <a:t>&gt;</a:t>
            </a:r>
            <a:r>
              <a:rPr lang="en-US" sz="3600" dirty="0">
                <a:solidFill>
                  <a:schemeClr val="tx1">
                    <a:lumMod val="75000"/>
                    <a:lumOff val="25000"/>
                  </a:schemeClr>
                </a:solidFill>
              </a:rPr>
              <a:t> M.</a:t>
            </a:r>
          </a:p>
          <a:p>
            <a:pPr eaLnBrk="1" fontAlgn="auto" hangingPunct="1">
              <a:spcAft>
                <a:spcPts val="0"/>
              </a:spcAft>
              <a:buFont typeface="Wingdings 3" charset="2"/>
              <a:buChar char=""/>
              <a:defRPr/>
            </a:pPr>
            <a:r>
              <a:rPr lang="en-US" sz="3600" dirty="0">
                <a:solidFill>
                  <a:schemeClr val="tx1">
                    <a:lumMod val="75000"/>
                    <a:lumOff val="25000"/>
                  </a:schemeClr>
                </a:solidFill>
              </a:rPr>
              <a:t> </a:t>
            </a:r>
          </a:p>
          <a:p>
            <a:pPr eaLnBrk="1" fontAlgn="auto" hangingPunct="1">
              <a:spcAft>
                <a:spcPts val="0"/>
              </a:spcAft>
              <a:buFont typeface="Wingdings 3" charset="2"/>
              <a:buChar char=""/>
              <a:defRPr/>
            </a:pPr>
            <a:r>
              <a:rPr lang="en-US" sz="3600" dirty="0">
                <a:solidFill>
                  <a:schemeClr val="tx1">
                    <a:lumMod val="75000"/>
                    <a:lumOff val="25000"/>
                  </a:schemeClr>
                </a:solidFill>
              </a:rPr>
              <a:t>For acids, N = </a:t>
            </a:r>
            <a:r>
              <a:rPr lang="en-US" sz="3600" b="1" dirty="0" err="1">
                <a:solidFill>
                  <a:schemeClr val="tx1">
                    <a:lumMod val="75000"/>
                    <a:lumOff val="25000"/>
                  </a:schemeClr>
                </a:solidFill>
              </a:rPr>
              <a:t>n</a:t>
            </a:r>
            <a:r>
              <a:rPr lang="en-US" sz="3600" dirty="0" err="1">
                <a:solidFill>
                  <a:schemeClr val="tx1">
                    <a:lumMod val="75000"/>
                    <a:lumOff val="25000"/>
                  </a:schemeClr>
                </a:solidFill>
              </a:rPr>
              <a:t>M</a:t>
            </a:r>
            <a:r>
              <a:rPr lang="en-US" sz="3600" dirty="0">
                <a:solidFill>
                  <a:schemeClr val="tx1">
                    <a:lumMod val="75000"/>
                    <a:lumOff val="25000"/>
                  </a:schemeClr>
                </a:solidFill>
              </a:rPr>
              <a:t>, where </a:t>
            </a:r>
            <a:r>
              <a:rPr lang="en-US" sz="3600" b="1" dirty="0">
                <a:solidFill>
                  <a:schemeClr val="tx1">
                    <a:lumMod val="75000"/>
                    <a:lumOff val="25000"/>
                  </a:schemeClr>
                </a:solidFill>
              </a:rPr>
              <a:t>n</a:t>
            </a:r>
            <a:r>
              <a:rPr lang="en-US" sz="3600" dirty="0">
                <a:solidFill>
                  <a:schemeClr val="tx1">
                    <a:lumMod val="75000"/>
                    <a:lumOff val="25000"/>
                  </a:schemeClr>
                </a:solidFill>
              </a:rPr>
              <a:t> is the number of acidic hydrogens in the chemical formula of the acid. </a:t>
            </a:r>
          </a:p>
          <a:p>
            <a:pPr eaLnBrk="1" fontAlgn="auto" hangingPunct="1">
              <a:spcAft>
                <a:spcPts val="0"/>
              </a:spcAft>
              <a:buFont typeface="Wingdings 3" charset="2"/>
              <a:buChar char=""/>
              <a:defRPr/>
            </a:pPr>
            <a:endParaRPr lang="en-US" sz="3600"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fontScale="70000" lnSpcReduction="20000"/>
          </a:bodyPr>
          <a:lstStyle/>
          <a:p>
            <a:pPr eaLnBrk="1" fontAlgn="auto" hangingPunct="1">
              <a:spcAft>
                <a:spcPts val="0"/>
              </a:spcAft>
              <a:buFont typeface="Wingdings 3" charset="2"/>
              <a:buChar char=""/>
              <a:defRPr/>
            </a:pPr>
            <a:r>
              <a:rPr lang="en-US" sz="3600" dirty="0">
                <a:solidFill>
                  <a:schemeClr val="tx1">
                    <a:lumMod val="75000"/>
                    <a:lumOff val="25000"/>
                  </a:schemeClr>
                </a:solidFill>
              </a:rPr>
              <a:t>For hydroxide bases, N = </a:t>
            </a:r>
            <a:r>
              <a:rPr lang="en-US" sz="3600" b="1" dirty="0" err="1">
                <a:solidFill>
                  <a:schemeClr val="tx1">
                    <a:lumMod val="75000"/>
                    <a:lumOff val="25000"/>
                  </a:schemeClr>
                </a:solidFill>
              </a:rPr>
              <a:t>n</a:t>
            </a:r>
            <a:r>
              <a:rPr lang="en-US" sz="3600" dirty="0" err="1">
                <a:solidFill>
                  <a:schemeClr val="tx1">
                    <a:lumMod val="75000"/>
                    <a:lumOff val="25000"/>
                  </a:schemeClr>
                </a:solidFill>
              </a:rPr>
              <a:t>M</a:t>
            </a:r>
            <a:r>
              <a:rPr lang="en-US" sz="3600" dirty="0">
                <a:solidFill>
                  <a:schemeClr val="tx1">
                    <a:lumMod val="75000"/>
                    <a:lumOff val="25000"/>
                  </a:schemeClr>
                </a:solidFill>
              </a:rPr>
              <a:t>, where </a:t>
            </a:r>
            <a:r>
              <a:rPr lang="en-US" sz="3600" b="1" dirty="0">
                <a:solidFill>
                  <a:schemeClr val="tx1">
                    <a:lumMod val="75000"/>
                    <a:lumOff val="25000"/>
                  </a:schemeClr>
                </a:solidFill>
              </a:rPr>
              <a:t>n</a:t>
            </a:r>
            <a:r>
              <a:rPr lang="en-US" sz="3600" dirty="0">
                <a:solidFill>
                  <a:schemeClr val="tx1">
                    <a:lumMod val="75000"/>
                    <a:lumOff val="25000"/>
                  </a:schemeClr>
                </a:solidFill>
              </a:rPr>
              <a:t> is the number of hydroxide ions in the chemical formula of the base.</a:t>
            </a:r>
          </a:p>
          <a:p>
            <a:pPr eaLnBrk="1" fontAlgn="auto" hangingPunct="1">
              <a:spcAft>
                <a:spcPts val="0"/>
              </a:spcAft>
              <a:buFont typeface="Wingdings 3" charset="2"/>
              <a:buChar char=""/>
              <a:defRPr/>
            </a:pPr>
            <a:r>
              <a:rPr lang="en-US" sz="3600" u="sng" dirty="0">
                <a:solidFill>
                  <a:schemeClr val="tx1">
                    <a:lumMod val="75000"/>
                    <a:lumOff val="25000"/>
                  </a:schemeClr>
                </a:solidFill>
              </a:rPr>
              <a:t>Examples</a:t>
            </a:r>
            <a:r>
              <a:rPr lang="en-US" sz="3600" dirty="0">
                <a:solidFill>
                  <a:schemeClr val="tx1">
                    <a:lumMod val="75000"/>
                    <a:lumOff val="25000"/>
                  </a:schemeClr>
                </a:solidFill>
              </a:rPr>
              <a:t>   </a:t>
            </a:r>
          </a:p>
          <a:p>
            <a:pPr eaLnBrk="1" fontAlgn="auto" hangingPunct="1">
              <a:spcAft>
                <a:spcPts val="0"/>
              </a:spcAft>
              <a:buFont typeface="Wingdings 3" charset="2"/>
              <a:buChar char=""/>
              <a:defRPr/>
            </a:pPr>
            <a:r>
              <a:rPr lang="en-US" sz="3600" dirty="0">
                <a:solidFill>
                  <a:schemeClr val="tx1">
                    <a:lumMod val="75000"/>
                    <a:lumOff val="25000"/>
                  </a:schemeClr>
                </a:solidFill>
              </a:rPr>
              <a:t> </a:t>
            </a:r>
          </a:p>
          <a:p>
            <a:pPr eaLnBrk="1" fontAlgn="auto" hangingPunct="1">
              <a:spcAft>
                <a:spcPts val="0"/>
              </a:spcAft>
              <a:buFont typeface="Wingdings 3" charset="2"/>
              <a:buChar char=""/>
              <a:defRPr/>
            </a:pPr>
            <a:r>
              <a:rPr lang="en-US" sz="3600" dirty="0">
                <a:solidFill>
                  <a:schemeClr val="tx1">
                    <a:lumMod val="75000"/>
                    <a:lumOff val="25000"/>
                  </a:schemeClr>
                </a:solidFill>
              </a:rPr>
              <a:t>6.0 M </a:t>
            </a:r>
            <a:r>
              <a:rPr lang="en-US" sz="3600" dirty="0" err="1">
                <a:solidFill>
                  <a:schemeClr val="tx1">
                    <a:lumMod val="75000"/>
                    <a:lumOff val="25000"/>
                  </a:schemeClr>
                </a:solidFill>
              </a:rPr>
              <a:t>HCl</a:t>
            </a:r>
            <a:r>
              <a:rPr lang="en-US" sz="3600" dirty="0">
                <a:solidFill>
                  <a:schemeClr val="tx1">
                    <a:lumMod val="75000"/>
                    <a:lumOff val="25000"/>
                  </a:schemeClr>
                </a:solidFill>
              </a:rPr>
              <a:t> = 6.0 N </a:t>
            </a:r>
            <a:r>
              <a:rPr lang="en-US" sz="3600" dirty="0" err="1">
                <a:solidFill>
                  <a:schemeClr val="tx1">
                    <a:lumMod val="75000"/>
                    <a:lumOff val="25000"/>
                  </a:schemeClr>
                </a:solidFill>
              </a:rPr>
              <a:t>HCl</a:t>
            </a:r>
            <a:r>
              <a:rPr lang="en-US" sz="3600" dirty="0">
                <a:solidFill>
                  <a:schemeClr val="tx1">
                    <a:lumMod val="75000"/>
                    <a:lumOff val="25000"/>
                  </a:schemeClr>
                </a:solidFill>
              </a:rPr>
              <a:t>;</a:t>
            </a:r>
          </a:p>
          <a:p>
            <a:pPr eaLnBrk="1" fontAlgn="auto" hangingPunct="1">
              <a:spcAft>
                <a:spcPts val="0"/>
              </a:spcAft>
              <a:buFont typeface="Wingdings 3" charset="2"/>
              <a:buChar char=""/>
              <a:defRPr/>
            </a:pPr>
            <a:r>
              <a:rPr lang="en-US" sz="3600" dirty="0">
                <a:solidFill>
                  <a:schemeClr val="tx1">
                    <a:lumMod val="75000"/>
                    <a:lumOff val="25000"/>
                  </a:schemeClr>
                </a:solidFill>
              </a:rPr>
              <a:t>3.0M H</a:t>
            </a:r>
            <a:r>
              <a:rPr lang="en-US" sz="3600" baseline="-25000" dirty="0">
                <a:solidFill>
                  <a:schemeClr val="tx1">
                    <a:lumMod val="75000"/>
                    <a:lumOff val="25000"/>
                  </a:schemeClr>
                </a:solidFill>
              </a:rPr>
              <a:t>2</a:t>
            </a:r>
            <a:r>
              <a:rPr lang="en-US" sz="3600" dirty="0">
                <a:solidFill>
                  <a:schemeClr val="tx1">
                    <a:lumMod val="75000"/>
                    <a:lumOff val="25000"/>
                  </a:schemeClr>
                </a:solidFill>
              </a:rPr>
              <a:t>SO</a:t>
            </a:r>
            <a:r>
              <a:rPr lang="en-US" sz="3600" baseline="-25000" dirty="0">
                <a:solidFill>
                  <a:schemeClr val="tx1">
                    <a:lumMod val="75000"/>
                    <a:lumOff val="25000"/>
                  </a:schemeClr>
                </a:solidFill>
              </a:rPr>
              <a:t>4</a:t>
            </a:r>
            <a:r>
              <a:rPr lang="en-US" sz="3600" dirty="0">
                <a:solidFill>
                  <a:schemeClr val="tx1">
                    <a:lumMod val="75000"/>
                    <a:lumOff val="25000"/>
                  </a:schemeClr>
                </a:solidFill>
              </a:rPr>
              <a:t> = 6.0 N H</a:t>
            </a:r>
            <a:r>
              <a:rPr lang="en-US" sz="3600" baseline="-25000" dirty="0">
                <a:solidFill>
                  <a:schemeClr val="tx1">
                    <a:lumMod val="75000"/>
                    <a:lumOff val="25000"/>
                  </a:schemeClr>
                </a:solidFill>
              </a:rPr>
              <a:t>2</a:t>
            </a:r>
            <a:r>
              <a:rPr lang="en-US" sz="3600" dirty="0">
                <a:solidFill>
                  <a:schemeClr val="tx1">
                    <a:lumMod val="75000"/>
                    <a:lumOff val="25000"/>
                  </a:schemeClr>
                </a:solidFill>
              </a:rPr>
              <a:t>SO</a:t>
            </a:r>
            <a:r>
              <a:rPr lang="en-US" sz="3600" baseline="-25000" dirty="0">
                <a:solidFill>
                  <a:schemeClr val="tx1">
                    <a:lumMod val="75000"/>
                    <a:lumOff val="25000"/>
                  </a:schemeClr>
                </a:solidFill>
              </a:rPr>
              <a:t>4</a:t>
            </a:r>
            <a:r>
              <a:rPr lang="en-US" sz="3600" dirty="0">
                <a:solidFill>
                  <a:schemeClr val="tx1">
                    <a:lumMod val="75000"/>
                    <a:lumOff val="25000"/>
                  </a:schemeClr>
                </a:solidFill>
              </a:rPr>
              <a:t>;</a:t>
            </a:r>
          </a:p>
          <a:p>
            <a:pPr eaLnBrk="1" fontAlgn="auto" hangingPunct="1">
              <a:spcAft>
                <a:spcPts val="0"/>
              </a:spcAft>
              <a:buFont typeface="Wingdings 3" charset="2"/>
              <a:buChar char=""/>
              <a:defRPr/>
            </a:pPr>
            <a:r>
              <a:rPr lang="en-US" sz="3600" dirty="0">
                <a:solidFill>
                  <a:schemeClr val="tx1">
                    <a:lumMod val="75000"/>
                    <a:lumOff val="25000"/>
                  </a:schemeClr>
                </a:solidFill>
              </a:rPr>
              <a:t>0.050 N Ca(OH)</a:t>
            </a:r>
            <a:r>
              <a:rPr lang="en-US" sz="3600" baseline="-25000" dirty="0">
                <a:solidFill>
                  <a:schemeClr val="tx1">
                    <a:lumMod val="75000"/>
                    <a:lumOff val="25000"/>
                  </a:schemeClr>
                </a:solidFill>
              </a:rPr>
              <a:t>2</a:t>
            </a:r>
            <a:r>
              <a:rPr lang="en-US" sz="3600" dirty="0">
                <a:solidFill>
                  <a:schemeClr val="tx1">
                    <a:lumMod val="75000"/>
                    <a:lumOff val="25000"/>
                  </a:schemeClr>
                </a:solidFill>
              </a:rPr>
              <a:t> = 0.025 M Ca(OH)</a:t>
            </a:r>
            <a:r>
              <a:rPr lang="en-US" sz="3600" baseline="-25000" dirty="0">
                <a:solidFill>
                  <a:schemeClr val="tx1">
                    <a:lumMod val="75000"/>
                    <a:lumOff val="25000"/>
                  </a:schemeClr>
                </a:solidFill>
              </a:rPr>
              <a:t>2</a:t>
            </a:r>
            <a:endParaRPr lang="en-US" sz="3600" dirty="0">
              <a:solidFill>
                <a:schemeClr val="tx1">
                  <a:lumMod val="75000"/>
                  <a:lumOff val="25000"/>
                </a:schemeClr>
              </a:solidFill>
            </a:endParaRPr>
          </a:p>
          <a:p>
            <a:pPr eaLnBrk="1" fontAlgn="auto" hangingPunct="1">
              <a:spcAft>
                <a:spcPts val="0"/>
              </a:spcAft>
              <a:buFont typeface="Wingdings 3" charset="2"/>
              <a:buChar char=""/>
              <a:defRPr/>
            </a:pPr>
            <a:r>
              <a:rPr lang="en-US" sz="3600" dirty="0">
                <a:solidFill>
                  <a:schemeClr val="tx1">
                    <a:lumMod val="75000"/>
                    <a:lumOff val="25000"/>
                  </a:schemeClr>
                </a:solidFill>
              </a:rPr>
              <a:t> </a:t>
            </a:r>
          </a:p>
          <a:p>
            <a:pPr eaLnBrk="1" fontAlgn="auto" hangingPunct="1">
              <a:spcAft>
                <a:spcPts val="0"/>
              </a:spcAft>
              <a:buFont typeface="Wingdings 3" charset="2"/>
              <a:buChar char=""/>
              <a:defRPr/>
            </a:pPr>
            <a:r>
              <a:rPr lang="en-US" sz="3600" dirty="0">
                <a:solidFill>
                  <a:schemeClr val="tx1">
                    <a:lumMod val="75000"/>
                    <a:lumOff val="25000"/>
                  </a:schemeClr>
                </a:solidFill>
              </a:rPr>
              <a:t> </a:t>
            </a:r>
          </a:p>
          <a:p>
            <a:pPr eaLnBrk="1" fontAlgn="auto" hangingPunct="1">
              <a:spcAft>
                <a:spcPts val="0"/>
              </a:spcAft>
              <a:buFont typeface="Wingdings 3" charset="2"/>
              <a:buChar char=""/>
              <a:defRPr/>
            </a:pPr>
            <a:endParaRPr lang="en-US"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smtClean="0"/>
              <a:t>Ex What is the molarity of .06 N Sr(OH)</a:t>
            </a:r>
            <a:r>
              <a:rPr lang="en-US" baseline="-25000" smtClean="0"/>
              <a:t>2</a:t>
            </a:r>
            <a:r>
              <a:rPr lang="en-US" smtClean="0"/>
              <a:t> solution</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Wingdings 3" charset="2"/>
              <a:buChar char=""/>
              <a:defRPr/>
            </a:pPr>
            <a:r>
              <a:rPr lang="en-US" sz="3200" b="1" u="sng" dirty="0" smtClean="0">
                <a:solidFill>
                  <a:schemeClr val="tx1">
                    <a:lumMod val="75000"/>
                    <a:lumOff val="25000"/>
                  </a:schemeClr>
                </a:solidFill>
              </a:rPr>
              <a:t>Solution</a:t>
            </a:r>
          </a:p>
          <a:p>
            <a:pPr eaLnBrk="1" fontAlgn="auto" hangingPunct="1">
              <a:spcAft>
                <a:spcPts val="0"/>
              </a:spcAft>
              <a:buFont typeface="Wingdings 3" charset="2"/>
              <a:buChar char=""/>
              <a:defRPr/>
            </a:pPr>
            <a:r>
              <a:rPr lang="en-US" sz="3200" dirty="0" smtClean="0">
                <a:solidFill>
                  <a:schemeClr val="tx1">
                    <a:lumMod val="75000"/>
                    <a:lumOff val="25000"/>
                  </a:schemeClr>
                </a:solidFill>
              </a:rPr>
              <a:t>For </a:t>
            </a:r>
            <a:r>
              <a:rPr lang="en-US" sz="3200" dirty="0">
                <a:solidFill>
                  <a:schemeClr val="tx1">
                    <a:lumMod val="75000"/>
                    <a:lumOff val="25000"/>
                  </a:schemeClr>
                </a:solidFill>
              </a:rPr>
              <a:t>hydroxide bases, N = </a:t>
            </a:r>
            <a:r>
              <a:rPr lang="en-US" sz="3200" b="1" dirty="0" err="1">
                <a:solidFill>
                  <a:schemeClr val="tx1">
                    <a:lumMod val="75000"/>
                    <a:lumOff val="25000"/>
                  </a:schemeClr>
                </a:solidFill>
              </a:rPr>
              <a:t>n</a:t>
            </a:r>
            <a:r>
              <a:rPr lang="en-US" sz="3200" dirty="0" err="1">
                <a:solidFill>
                  <a:schemeClr val="tx1">
                    <a:lumMod val="75000"/>
                    <a:lumOff val="25000"/>
                  </a:schemeClr>
                </a:solidFill>
              </a:rPr>
              <a:t>M</a:t>
            </a:r>
            <a:r>
              <a:rPr lang="en-US" sz="3200" dirty="0">
                <a:solidFill>
                  <a:schemeClr val="tx1">
                    <a:lumMod val="75000"/>
                    <a:lumOff val="25000"/>
                  </a:schemeClr>
                </a:solidFill>
              </a:rPr>
              <a:t>, where </a:t>
            </a:r>
            <a:r>
              <a:rPr lang="en-US" sz="3200" b="1" dirty="0">
                <a:solidFill>
                  <a:schemeClr val="tx1">
                    <a:lumMod val="75000"/>
                    <a:lumOff val="25000"/>
                  </a:schemeClr>
                </a:solidFill>
              </a:rPr>
              <a:t>n</a:t>
            </a:r>
            <a:r>
              <a:rPr lang="en-US" sz="3200" dirty="0">
                <a:solidFill>
                  <a:schemeClr val="tx1">
                    <a:lumMod val="75000"/>
                    <a:lumOff val="25000"/>
                  </a:schemeClr>
                </a:solidFill>
              </a:rPr>
              <a:t> is the number of hydroxide ions in the chemical formula of the base.</a:t>
            </a:r>
          </a:p>
          <a:p>
            <a:pPr eaLnBrk="1" fontAlgn="auto" hangingPunct="1">
              <a:spcAft>
                <a:spcPts val="0"/>
              </a:spcAft>
              <a:buFont typeface="Wingdings 3" charset="2"/>
              <a:buChar char=""/>
              <a:defRPr/>
            </a:pPr>
            <a:endParaRPr lang="en-US" dirty="0" smtClean="0">
              <a:solidFill>
                <a:schemeClr val="tx1">
                  <a:lumMod val="75000"/>
                  <a:lumOff val="25000"/>
                </a:schemeClr>
              </a:solidFill>
            </a:endParaRPr>
          </a:p>
          <a:p>
            <a:pPr eaLnBrk="1" fontAlgn="auto" hangingPunct="1">
              <a:spcAft>
                <a:spcPts val="0"/>
              </a:spcAft>
              <a:buFont typeface="Wingdings 3" charset="2"/>
              <a:buChar char=""/>
              <a:defRPr/>
            </a:pPr>
            <a:r>
              <a:rPr lang="en-US" sz="4000" dirty="0" smtClean="0">
                <a:solidFill>
                  <a:schemeClr val="tx1">
                    <a:lumMod val="75000"/>
                    <a:lumOff val="25000"/>
                  </a:schemeClr>
                </a:solidFill>
              </a:rPr>
              <a:t>.06N  = 2M</a:t>
            </a:r>
          </a:p>
          <a:p>
            <a:pPr eaLnBrk="1" fontAlgn="auto" hangingPunct="1">
              <a:spcAft>
                <a:spcPts val="0"/>
              </a:spcAft>
              <a:buFont typeface="Wingdings 3" charset="2"/>
              <a:buChar char=""/>
              <a:defRPr/>
            </a:pPr>
            <a:r>
              <a:rPr lang="en-US" sz="4000" dirty="0" smtClean="0">
                <a:solidFill>
                  <a:schemeClr val="tx1">
                    <a:lumMod val="75000"/>
                    <a:lumOff val="25000"/>
                  </a:schemeClr>
                </a:solidFill>
              </a:rPr>
              <a:t>M = .03</a:t>
            </a:r>
          </a:p>
          <a:p>
            <a:pPr eaLnBrk="1" fontAlgn="auto" hangingPunct="1">
              <a:spcAft>
                <a:spcPts val="0"/>
              </a:spcAft>
              <a:buFont typeface="Wingdings 3" charset="2"/>
              <a:buChar char=""/>
              <a:defRPr/>
            </a:pPr>
            <a:endParaRPr lang="en-US" sz="4000" dirty="0">
              <a:solidFill>
                <a:schemeClr val="tx1">
                  <a:lumMod val="75000"/>
                  <a:lumOff val="25000"/>
                </a:schemeClr>
              </a:solidFill>
            </a:endParaRPr>
          </a:p>
          <a:p>
            <a:pPr eaLnBrk="1" fontAlgn="auto" hangingPunct="1">
              <a:spcAft>
                <a:spcPts val="0"/>
              </a:spcAft>
              <a:buFont typeface="Wingdings 3" charset="2"/>
              <a:buChar char=""/>
              <a:defRPr/>
            </a:pPr>
            <a:endParaRPr lang="en-US" sz="4000" dirty="0">
              <a:solidFill>
                <a:schemeClr val="tx1">
                  <a:lumMod val="75000"/>
                  <a:lumOff val="2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Number Placeholder 6"/>
          <p:cNvSpPr>
            <a:spLocks noGrp="1"/>
          </p:cNvSpPr>
          <p:nvPr>
            <p:ph type="sldNum" sz="quarter" idx="12"/>
          </p:nvPr>
        </p:nvSpPr>
        <p:spPr>
          <a:noFill/>
          <a:ln>
            <a:miter lim="800000"/>
            <a:headEnd/>
            <a:tailEnd/>
          </a:ln>
        </p:spPr>
        <p:txBody>
          <a:bodyPr/>
          <a:lstStyle/>
          <a:p>
            <a:pPr fontAlgn="base">
              <a:spcBef>
                <a:spcPct val="0"/>
              </a:spcBef>
              <a:spcAft>
                <a:spcPct val="0"/>
              </a:spcAft>
            </a:pPr>
            <a:fld id="{A4CDA2D7-B260-409B-B046-2F3B5BA1299B}" type="slidenum">
              <a:rPr lang="en-US" altLang="en-US" smtClean="0">
                <a:cs typeface="Arial" charset="0"/>
              </a:rPr>
              <a:pPr fontAlgn="base">
                <a:spcBef>
                  <a:spcPct val="0"/>
                </a:spcBef>
                <a:spcAft>
                  <a:spcPct val="0"/>
                </a:spcAft>
              </a:pPr>
              <a:t>16</a:t>
            </a:fld>
            <a:endParaRPr lang="en-US" altLang="en-US" smtClean="0">
              <a:cs typeface="Arial" charset="0"/>
            </a:endParaRPr>
          </a:p>
        </p:txBody>
      </p:sp>
      <p:sp>
        <p:nvSpPr>
          <p:cNvPr id="93186" name="Rectangle 2"/>
          <p:cNvSpPr>
            <a:spLocks noGrp="1" noChangeArrowheads="1"/>
          </p:cNvSpPr>
          <p:nvPr>
            <p:ph type="title"/>
          </p:nvPr>
        </p:nvSpPr>
        <p:spPr>
          <a:xfrm>
            <a:off x="260350" y="228600"/>
            <a:ext cx="10687050" cy="914400"/>
          </a:xfrm>
        </p:spPr>
        <p:txBody>
          <a:bodyPr/>
          <a:lstStyle/>
          <a:p>
            <a:pPr eaLnBrk="1" hangingPunct="1"/>
            <a:r>
              <a:rPr lang="en-US" altLang="en-US" sz="3600" b="1" smtClean="0"/>
              <a:t>Conjugate Acid-Base Pairs</a:t>
            </a:r>
          </a:p>
        </p:txBody>
      </p:sp>
      <p:sp>
        <p:nvSpPr>
          <p:cNvPr id="93187" name="Rectangle 3"/>
          <p:cNvSpPr>
            <a:spLocks noGrp="1" noChangeArrowheads="1"/>
          </p:cNvSpPr>
          <p:nvPr>
            <p:ph type="body" sz="half" idx="1"/>
          </p:nvPr>
        </p:nvSpPr>
        <p:spPr>
          <a:xfrm>
            <a:off x="2133600" y="1600200"/>
            <a:ext cx="7543800" cy="4419600"/>
          </a:xfrm>
        </p:spPr>
        <p:txBody>
          <a:bodyPr/>
          <a:lstStyle/>
          <a:p>
            <a:pPr eaLnBrk="1" hangingPunct="1">
              <a:buClr>
                <a:srgbClr val="339933"/>
              </a:buClr>
              <a:buSzTx/>
              <a:buFontTx/>
              <a:buNone/>
            </a:pPr>
            <a:r>
              <a:rPr lang="en-US" altLang="en-US" smtClean="0"/>
              <a:t>In the reaction of HF and H</a:t>
            </a:r>
            <a:r>
              <a:rPr lang="en-US" altLang="en-US" baseline="-25000" smtClean="0"/>
              <a:t>2</a:t>
            </a:r>
            <a:r>
              <a:rPr lang="en-US" altLang="en-US" smtClean="0"/>
              <a:t>O,</a:t>
            </a:r>
          </a:p>
          <a:p>
            <a:pPr eaLnBrk="1" hangingPunct="1">
              <a:buClr>
                <a:schemeClr val="bg2"/>
              </a:buClr>
              <a:buSzTx/>
              <a:buFontTx/>
              <a:buChar char="•"/>
            </a:pPr>
            <a:r>
              <a:rPr lang="en-US" altLang="en-US" smtClean="0"/>
              <a:t>one conjugate acid-base pair is HF/F</a:t>
            </a:r>
            <a:r>
              <a:rPr lang="en-US" altLang="en-US" baseline="30000" smtClean="0">
                <a:cs typeface="Arial" charset="0"/>
              </a:rPr>
              <a:t>−</a:t>
            </a:r>
            <a:r>
              <a:rPr lang="en-US" altLang="en-US" smtClean="0">
                <a:cs typeface="Arial" charset="0"/>
              </a:rPr>
              <a:t>.</a:t>
            </a:r>
          </a:p>
          <a:p>
            <a:pPr eaLnBrk="1" hangingPunct="1">
              <a:buClr>
                <a:schemeClr val="bg2"/>
              </a:buClr>
              <a:buSzTx/>
              <a:buFontTx/>
              <a:buChar char="•"/>
            </a:pPr>
            <a:r>
              <a:rPr lang="en-US" altLang="en-US" smtClean="0">
                <a:cs typeface="Arial" charset="0"/>
              </a:rPr>
              <a:t>the other conjugate acid-base pair is H</a:t>
            </a:r>
            <a:r>
              <a:rPr lang="en-US" altLang="en-US" baseline="-25000" smtClean="0">
                <a:cs typeface="Arial" charset="0"/>
              </a:rPr>
              <a:t>2</a:t>
            </a:r>
            <a:r>
              <a:rPr lang="en-US" altLang="en-US" smtClean="0">
                <a:cs typeface="Arial" charset="0"/>
              </a:rPr>
              <a:t>O/H</a:t>
            </a:r>
            <a:r>
              <a:rPr lang="en-US" altLang="en-US" baseline="-25000" smtClean="0">
                <a:cs typeface="Arial" charset="0"/>
              </a:rPr>
              <a:t>3</a:t>
            </a:r>
            <a:r>
              <a:rPr lang="en-US" altLang="en-US" smtClean="0">
                <a:cs typeface="Arial" charset="0"/>
              </a:rPr>
              <a:t>O</a:t>
            </a:r>
            <a:r>
              <a:rPr lang="en-US" altLang="en-US" baseline="30000" smtClean="0">
                <a:cs typeface="Arial" charset="0"/>
              </a:rPr>
              <a:t>+</a:t>
            </a:r>
            <a:r>
              <a:rPr lang="en-US" altLang="en-US" smtClean="0">
                <a:cs typeface="Arial" charset="0"/>
              </a:rPr>
              <a:t>.</a:t>
            </a:r>
          </a:p>
          <a:p>
            <a:pPr eaLnBrk="1" hangingPunct="1">
              <a:buClr>
                <a:schemeClr val="bg2"/>
              </a:buClr>
              <a:buSzTx/>
              <a:buFontTx/>
              <a:buChar char="•"/>
            </a:pPr>
            <a:r>
              <a:rPr lang="en-US" altLang="en-US" smtClean="0">
                <a:cs typeface="Arial" charset="0"/>
              </a:rPr>
              <a:t>each pair </a:t>
            </a:r>
            <a:r>
              <a:rPr lang="en-US" altLang="en-US" smtClean="0"/>
              <a:t>is related by a loss and gain of H</a:t>
            </a:r>
            <a:r>
              <a:rPr lang="en-US" altLang="en-US" baseline="30000" smtClean="0"/>
              <a:t>+</a:t>
            </a:r>
            <a:r>
              <a:rPr lang="en-US" altLang="en-US" smtClean="0"/>
              <a:t>.  </a:t>
            </a:r>
          </a:p>
        </p:txBody>
      </p:sp>
      <p:sp>
        <p:nvSpPr>
          <p:cNvPr id="93188" name="Text Box 5"/>
          <p:cNvSpPr txBox="1">
            <a:spLocks noChangeArrowheads="1"/>
          </p:cNvSpPr>
          <p:nvPr/>
        </p:nvSpPr>
        <p:spPr bwMode="auto">
          <a:xfrm>
            <a:off x="2209800" y="4495800"/>
            <a:ext cx="1371600" cy="519113"/>
          </a:xfrm>
          <a:prstGeom prst="rect">
            <a:avLst/>
          </a:prstGeom>
          <a:noFill/>
          <a:ln w="9525">
            <a:noFill/>
            <a:miter lim="800000"/>
            <a:headEnd/>
            <a:tailEnd/>
          </a:ln>
        </p:spPr>
        <p:txBody>
          <a:bodyPr>
            <a:spAutoFit/>
          </a:bodyPr>
          <a:lstStyle/>
          <a:p>
            <a:pPr>
              <a:spcBef>
                <a:spcPct val="50000"/>
              </a:spcBef>
            </a:pPr>
            <a:endParaRPr lang="en-US" altLang="en-US" sz="2800" b="1">
              <a:solidFill>
                <a:srgbClr val="000000"/>
              </a:solidFill>
              <a:latin typeface="Times New Roman" pitchFamily="18" charset="0"/>
            </a:endParaRPr>
          </a:p>
        </p:txBody>
      </p:sp>
      <p:pic>
        <p:nvPicPr>
          <p:cNvPr id="93189" name="Picture 22"/>
          <p:cNvPicPr>
            <a:picLocks noGrp="1" noChangeAspect="1" noChangeArrowheads="1"/>
          </p:cNvPicPr>
          <p:nvPr>
            <p:ph sz="half" idx="2"/>
          </p:nvPr>
        </p:nvPicPr>
        <p:blipFill>
          <a:blip r:embed="rId2"/>
          <a:srcRect/>
          <a:stretch>
            <a:fillRect/>
          </a:stretch>
        </p:blipFill>
        <p:spPr>
          <a:xfrm>
            <a:off x="3467100" y="3276600"/>
            <a:ext cx="5257800" cy="2895600"/>
          </a:xfr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pPr algn="ctr" eaLnBrk="1" hangingPunct="1"/>
            <a:r>
              <a:rPr lang="en-US" smtClean="0"/>
              <a:t>M1V1 =M2V2</a:t>
            </a:r>
          </a:p>
        </p:txBody>
      </p:sp>
      <p:sp>
        <p:nvSpPr>
          <p:cNvPr id="270338" name="Content Placeholder 2"/>
          <p:cNvSpPr>
            <a:spLocks noGrp="1"/>
          </p:cNvSpPr>
          <p:nvPr>
            <p:ph idx="1"/>
          </p:nvPr>
        </p:nvSpPr>
        <p:spPr/>
        <p:txBody>
          <a:bodyPr/>
          <a:lstStyle/>
          <a:p>
            <a:pPr eaLnBrk="1" hangingPunct="1"/>
            <a:r>
              <a:rPr lang="en-US" sz="3600" smtClean="0"/>
              <a:t>Example  </a:t>
            </a:r>
          </a:p>
          <a:p>
            <a:pPr eaLnBrk="1" hangingPunct="1"/>
            <a:endParaRPr lang="en-US" sz="3600" smtClean="0"/>
          </a:p>
          <a:p>
            <a:pPr eaLnBrk="1" hangingPunct="1"/>
            <a:r>
              <a:rPr lang="en-US" sz="3600" smtClean="0"/>
              <a:t>How much concentrated 18M sulfuric acid is needed to make 300 ml of 6 M solution</a:t>
            </a: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sz="4800" smtClean="0"/>
              <a:t>Solution</a:t>
            </a:r>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Wingdings 3" charset="2"/>
              <a:buChar char=""/>
              <a:defRPr/>
            </a:pPr>
            <a:r>
              <a:rPr lang="en-US" sz="3200" b="1" dirty="0" smtClean="0">
                <a:solidFill>
                  <a:schemeClr val="tx1">
                    <a:lumMod val="75000"/>
                    <a:lumOff val="25000"/>
                  </a:schemeClr>
                </a:solidFill>
              </a:rPr>
              <a:t>M1V1 =M2V2</a:t>
            </a:r>
          </a:p>
          <a:p>
            <a:pPr eaLnBrk="1" fontAlgn="auto" hangingPunct="1">
              <a:spcAft>
                <a:spcPts val="0"/>
              </a:spcAft>
              <a:buFont typeface="Wingdings 3" charset="2"/>
              <a:buChar char=""/>
              <a:defRPr/>
            </a:pPr>
            <a:endParaRPr lang="en-US" sz="3200" b="1" dirty="0">
              <a:solidFill>
                <a:schemeClr val="tx1">
                  <a:lumMod val="75000"/>
                  <a:lumOff val="25000"/>
                </a:schemeClr>
              </a:solidFill>
            </a:endParaRPr>
          </a:p>
          <a:p>
            <a:pPr eaLnBrk="1" fontAlgn="auto" hangingPunct="1">
              <a:spcAft>
                <a:spcPts val="0"/>
              </a:spcAft>
              <a:buFont typeface="Wingdings 3" charset="2"/>
              <a:buChar char=""/>
              <a:defRPr/>
            </a:pPr>
            <a:r>
              <a:rPr lang="en-US" sz="3200" b="1" dirty="0" smtClean="0">
                <a:solidFill>
                  <a:schemeClr val="tx1">
                    <a:lumMod val="75000"/>
                    <a:lumOff val="25000"/>
                  </a:schemeClr>
                </a:solidFill>
              </a:rPr>
              <a:t>M1 = 18M                                  M2  =  6M</a:t>
            </a:r>
          </a:p>
          <a:p>
            <a:pPr eaLnBrk="1" fontAlgn="auto" hangingPunct="1">
              <a:spcAft>
                <a:spcPts val="0"/>
              </a:spcAft>
              <a:buFont typeface="Wingdings 3" charset="2"/>
              <a:buChar char=""/>
              <a:defRPr/>
            </a:pPr>
            <a:r>
              <a:rPr lang="en-US" sz="3200" b="1" dirty="0" smtClean="0">
                <a:solidFill>
                  <a:schemeClr val="tx1">
                    <a:lumMod val="75000"/>
                    <a:lumOff val="25000"/>
                  </a:schemeClr>
                </a:solidFill>
              </a:rPr>
              <a:t> V1 = ?                                        V2 = 300 ml</a:t>
            </a:r>
          </a:p>
          <a:p>
            <a:pPr eaLnBrk="1" fontAlgn="auto" hangingPunct="1">
              <a:spcAft>
                <a:spcPts val="0"/>
              </a:spcAft>
              <a:buFont typeface="Wingdings 3" charset="2"/>
              <a:buChar char=""/>
              <a:defRPr/>
            </a:pPr>
            <a:endParaRPr lang="en-US" sz="3200" b="1" dirty="0">
              <a:solidFill>
                <a:schemeClr val="tx1">
                  <a:lumMod val="75000"/>
                  <a:lumOff val="25000"/>
                </a:schemeClr>
              </a:solidFill>
            </a:endParaRPr>
          </a:p>
          <a:p>
            <a:pPr eaLnBrk="1" fontAlgn="auto" hangingPunct="1">
              <a:spcAft>
                <a:spcPts val="0"/>
              </a:spcAft>
              <a:buFont typeface="Wingdings 3" charset="2"/>
              <a:buChar char=""/>
              <a:defRPr/>
            </a:pPr>
            <a:r>
              <a:rPr lang="en-US" sz="3200" b="1" dirty="0" smtClean="0">
                <a:solidFill>
                  <a:schemeClr val="tx1">
                    <a:lumMod val="75000"/>
                    <a:lumOff val="25000"/>
                  </a:schemeClr>
                </a:solidFill>
              </a:rPr>
              <a:t>Solve for x </a:t>
            </a:r>
          </a:p>
          <a:p>
            <a:pPr eaLnBrk="1" fontAlgn="auto" hangingPunct="1">
              <a:spcAft>
                <a:spcPts val="0"/>
              </a:spcAft>
              <a:buFont typeface="Wingdings 3" charset="2"/>
              <a:buChar char=""/>
              <a:defRPr/>
            </a:pPr>
            <a:r>
              <a:rPr lang="en-US" sz="3200" b="1" dirty="0" smtClean="0">
                <a:solidFill>
                  <a:schemeClr val="tx1">
                    <a:lumMod val="75000"/>
                    <a:lumOff val="25000"/>
                  </a:schemeClr>
                </a:solidFill>
              </a:rPr>
              <a:t>X = 100 ml sulfuric acid</a:t>
            </a:r>
          </a:p>
          <a:p>
            <a:pPr eaLnBrk="1" fontAlgn="auto" hangingPunct="1">
              <a:spcAft>
                <a:spcPts val="0"/>
              </a:spcAft>
              <a:buFont typeface="Wingdings 3" charset="2"/>
              <a:buChar char=""/>
              <a:defRPr/>
            </a:pPr>
            <a:r>
              <a:rPr lang="en-US" sz="3200" b="1" dirty="0" smtClean="0">
                <a:solidFill>
                  <a:schemeClr val="tx1">
                    <a:lumMod val="75000"/>
                    <a:lumOff val="25000"/>
                  </a:schemeClr>
                </a:solidFill>
              </a:rPr>
              <a:t>So that 200 ml would be water</a:t>
            </a:r>
            <a:endParaRPr lang="en-US" sz="3200" b="1" dirty="0">
              <a:solidFill>
                <a:schemeClr val="tx1">
                  <a:lumMod val="75000"/>
                  <a:lumOff val="2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524000" y="0"/>
            <a:ext cx="9144000" cy="3416300"/>
          </a:xfrm>
          <a:prstGeom prst="rect">
            <a:avLst/>
          </a:prstGeom>
          <a:noFill/>
          <a:ln w="9525">
            <a:noFill/>
            <a:miter lim="800000"/>
            <a:headEnd/>
            <a:tailEnd/>
          </a:ln>
        </p:spPr>
        <p:txBody>
          <a:bodyPr>
            <a:spAutoFit/>
          </a:bodyPr>
          <a:lstStyle/>
          <a:p>
            <a:endParaRPr lang="en-US" altLang="en-US" sz="2400">
              <a:solidFill>
                <a:srgbClr val="3333CC"/>
              </a:solidFill>
              <a:latin typeface="Times New Roman" pitchFamily="18" charset="0"/>
            </a:endParaRPr>
          </a:p>
          <a:p>
            <a:r>
              <a:rPr lang="en-US" altLang="en-US" sz="2400">
                <a:solidFill>
                  <a:srgbClr val="3333CC"/>
                </a:solidFill>
                <a:latin typeface="Times New Roman" pitchFamily="18" charset="0"/>
              </a:rPr>
              <a:t>2.	</a:t>
            </a:r>
            <a:r>
              <a:rPr lang="en-US" altLang="en-US" sz="2400" b="1">
                <a:solidFill>
                  <a:srgbClr val="FF3300"/>
                </a:solidFill>
                <a:latin typeface="Times New Roman" pitchFamily="18" charset="0"/>
              </a:rPr>
              <a:t>5.00 g KOH</a:t>
            </a:r>
            <a:r>
              <a:rPr lang="en-US" altLang="en-US" sz="2400">
                <a:solidFill>
                  <a:srgbClr val="3333CC"/>
                </a:solidFill>
                <a:latin typeface="Times New Roman" pitchFamily="18" charset="0"/>
              </a:rPr>
              <a:t> is dissolved in </a:t>
            </a:r>
            <a:r>
              <a:rPr lang="en-US" altLang="en-US" sz="2400" b="1">
                <a:solidFill>
                  <a:srgbClr val="FF3300"/>
                </a:solidFill>
                <a:latin typeface="Times New Roman" pitchFamily="18" charset="0"/>
              </a:rPr>
              <a:t>250. mL</a:t>
            </a:r>
            <a:r>
              <a:rPr lang="en-US" altLang="en-US" sz="2400">
                <a:solidFill>
                  <a:srgbClr val="3333CC"/>
                </a:solidFill>
                <a:latin typeface="Times New Roman" pitchFamily="18" charset="0"/>
              </a:rPr>
              <a:t> of water, calculate the 	molarity.</a:t>
            </a:r>
          </a:p>
          <a:p>
            <a:endParaRPr lang="en-US" altLang="en-US" sz="2400">
              <a:solidFill>
                <a:srgbClr val="3333CC"/>
              </a:solidFill>
              <a:latin typeface="Times New Roman" pitchFamily="18" charset="0"/>
            </a:endParaRPr>
          </a:p>
          <a:p>
            <a:r>
              <a:rPr lang="en-US" altLang="en-US" sz="2400">
                <a:solidFill>
                  <a:srgbClr val="000000"/>
                </a:solidFill>
                <a:latin typeface="Times New Roman" pitchFamily="18" charset="0"/>
              </a:rPr>
              <a:t>	Molarity	=	</a:t>
            </a:r>
          </a:p>
          <a:p>
            <a:r>
              <a:rPr lang="en-US" altLang="en-US" sz="2400">
                <a:solidFill>
                  <a:srgbClr val="000000"/>
                </a:solidFill>
                <a:latin typeface="Times New Roman" pitchFamily="18" charset="0"/>
              </a:rPr>
              <a:t>				</a:t>
            </a:r>
            <a:r>
              <a:rPr lang="en-US" altLang="en-US" sz="2400" u="sng">
                <a:solidFill>
                  <a:srgbClr val="000000"/>
                </a:solidFill>
                <a:latin typeface="Times New Roman" pitchFamily="18" charset="0"/>
              </a:rPr>
              <a:t>			</a:t>
            </a:r>
            <a:endParaRPr lang="en-US" altLang="en-US" sz="2400">
              <a:solidFill>
                <a:srgbClr val="000000"/>
              </a:solidFill>
              <a:latin typeface="Times New Roman" pitchFamily="18" charset="0"/>
            </a:endParaRPr>
          </a:p>
          <a:p>
            <a:endParaRPr lang="en-US" altLang="en-US" sz="2400">
              <a:solidFill>
                <a:srgbClr val="000000"/>
              </a:solidFill>
              <a:latin typeface="Times New Roman" pitchFamily="18" charset="0"/>
            </a:endParaRPr>
          </a:p>
          <a:p>
            <a:endParaRPr lang="en-US" altLang="en-US" sz="2400">
              <a:solidFill>
                <a:srgbClr val="000000"/>
              </a:solidFill>
              <a:latin typeface="Times New Roman" pitchFamily="18" charset="0"/>
            </a:endParaRPr>
          </a:p>
          <a:p>
            <a:endParaRPr lang="en-US" altLang="en-US" sz="2400">
              <a:solidFill>
                <a:srgbClr val="3333CC"/>
              </a:solidFill>
              <a:latin typeface="Times New Roman" pitchFamily="18" charset="0"/>
            </a:endParaRPr>
          </a:p>
        </p:txBody>
      </p:sp>
      <p:sp>
        <p:nvSpPr>
          <p:cNvPr id="272386" name="Picture 1"/>
          <p:cNvSpPr>
            <a:spLocks noChangeAspect="1"/>
          </p:cNvSpPr>
          <p:nvPr/>
        </p:nvSpPr>
        <p:spPr bwMode="auto">
          <a:xfrm>
            <a:off x="4494213" y="3046413"/>
            <a:ext cx="2905125" cy="2770187"/>
          </a:xfrm>
          <a:prstGeom prst="rect">
            <a:avLst/>
          </a:prstGeom>
          <a:noFill/>
          <a:ln w="9525">
            <a:noFill/>
            <a:miter lim="800000"/>
            <a:headEnd/>
            <a:tailEnd/>
          </a:ln>
        </p:spPr>
        <p:txBody>
          <a:bodyPr/>
          <a:lstStyle/>
          <a:p>
            <a:endParaRPr lang="en-US"/>
          </a:p>
        </p:txBody>
      </p:sp>
      <p:pic>
        <p:nvPicPr>
          <p:cNvPr id="4" name="Shape">
            <a:hlinkClick r:id="" action="ppaction://media"/>
          </p:cNvPr>
          <p:cNvPicPr>
            <a:picLocks noRot="1" noChangeAspect="1"/>
          </p:cNvPicPr>
          <p:nvPr>
            <a:audioFile r:link="rId1"/>
          </p:nvPr>
        </p:nvPicPr>
        <p:blipFill>
          <a:blip r:embed="rId4"/>
          <a:srcRect/>
          <a:stretch>
            <a:fillRect/>
          </a:stretch>
        </p:blipFill>
        <p:spPr bwMode="auto">
          <a:xfrm>
            <a:off x="3005138" y="4311650"/>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9021"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5122"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ext Box 2"/>
          <p:cNvSpPr txBox="1">
            <a:spLocks noChangeArrowheads="1"/>
          </p:cNvSpPr>
          <p:nvPr/>
        </p:nvSpPr>
        <p:spPr bwMode="auto">
          <a:xfrm>
            <a:off x="1524000" y="0"/>
            <a:ext cx="9144000" cy="1938338"/>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2.	</a:t>
            </a:r>
            <a:r>
              <a:rPr lang="en-US" altLang="en-US" sz="2400" b="1">
                <a:solidFill>
                  <a:srgbClr val="FF3300"/>
                </a:solidFill>
                <a:latin typeface="Times New Roman" pitchFamily="18" charset="0"/>
              </a:rPr>
              <a:t>5.00 g KOH</a:t>
            </a:r>
            <a:r>
              <a:rPr lang="en-US" altLang="en-US" sz="2400">
                <a:solidFill>
                  <a:srgbClr val="3333CC"/>
                </a:solidFill>
                <a:latin typeface="Times New Roman" pitchFamily="18" charset="0"/>
              </a:rPr>
              <a:t> is dissolved in </a:t>
            </a:r>
            <a:r>
              <a:rPr lang="en-US" altLang="en-US" sz="2400" b="1">
                <a:solidFill>
                  <a:srgbClr val="FF3300"/>
                </a:solidFill>
                <a:latin typeface="Times New Roman" pitchFamily="18" charset="0"/>
              </a:rPr>
              <a:t>250. mL</a:t>
            </a:r>
            <a:r>
              <a:rPr lang="en-US" altLang="en-US" sz="2400">
                <a:solidFill>
                  <a:srgbClr val="3333CC"/>
                </a:solidFill>
                <a:latin typeface="Times New Roman" pitchFamily="18" charset="0"/>
              </a:rPr>
              <a:t> of water, calculate the 	molarity.</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Molarity	=	5.00 g     								</a:t>
            </a:r>
            <a:r>
              <a:rPr lang="en-US" altLang="en-US" sz="2400" u="sng">
                <a:solidFill>
                  <a:srgbClr val="000000"/>
                </a:solidFill>
                <a:latin typeface="Times New Roman" pitchFamily="18" charset="0"/>
              </a:rPr>
              <a:t>			</a:t>
            </a:r>
            <a:endParaRPr lang="en-US" altLang="en-US" sz="2400">
              <a:solidFill>
                <a:srgbClr val="3333CC"/>
              </a:solidFill>
              <a:latin typeface="Times New Roman" pitchFamily="18" charset="0"/>
            </a:endParaRPr>
          </a:p>
        </p:txBody>
      </p:sp>
      <p:sp>
        <p:nvSpPr>
          <p:cNvPr id="274434" name="Picture 2"/>
          <p:cNvSpPr>
            <a:spLocks noChangeAspect="1"/>
          </p:cNvSpPr>
          <p:nvPr/>
        </p:nvSpPr>
        <p:spPr bwMode="auto">
          <a:xfrm>
            <a:off x="4494213" y="3046413"/>
            <a:ext cx="2905125" cy="2770187"/>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ext Box 2"/>
          <p:cNvSpPr txBox="1">
            <a:spLocks noChangeArrowheads="1"/>
          </p:cNvSpPr>
          <p:nvPr/>
        </p:nvSpPr>
        <p:spPr bwMode="auto">
          <a:xfrm>
            <a:off x="1524000" y="0"/>
            <a:ext cx="9144000" cy="2308225"/>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2.	</a:t>
            </a:r>
            <a:r>
              <a:rPr lang="en-US" altLang="en-US" sz="2400" b="1">
                <a:solidFill>
                  <a:srgbClr val="FF3300"/>
                </a:solidFill>
                <a:latin typeface="Times New Roman" pitchFamily="18" charset="0"/>
              </a:rPr>
              <a:t>5.00 g KOH</a:t>
            </a:r>
            <a:r>
              <a:rPr lang="en-US" altLang="en-US" sz="2400">
                <a:solidFill>
                  <a:srgbClr val="3333CC"/>
                </a:solidFill>
                <a:latin typeface="Times New Roman" pitchFamily="18" charset="0"/>
              </a:rPr>
              <a:t> is dissolved in </a:t>
            </a:r>
            <a:r>
              <a:rPr lang="en-US" altLang="en-US" sz="2400" b="1">
                <a:solidFill>
                  <a:srgbClr val="FF3300"/>
                </a:solidFill>
                <a:latin typeface="Times New Roman" pitchFamily="18" charset="0"/>
              </a:rPr>
              <a:t>250. mL</a:t>
            </a:r>
            <a:r>
              <a:rPr lang="en-US" altLang="en-US" sz="2400">
                <a:solidFill>
                  <a:srgbClr val="3333CC"/>
                </a:solidFill>
                <a:latin typeface="Times New Roman" pitchFamily="18" charset="0"/>
              </a:rPr>
              <a:t> of water, calculate the 	molarity.</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Molarity	=	5.00 g     x   	</a:t>
            </a:r>
            <a:r>
              <a:rPr lang="en-US" altLang="en-US" sz="2400" u="sng">
                <a:solidFill>
                  <a:srgbClr val="000000"/>
                </a:solidFill>
                <a:latin typeface="Times New Roman" pitchFamily="18" charset="0"/>
              </a:rPr>
              <a:t>1 mole</a:t>
            </a:r>
          </a:p>
          <a:p>
            <a:r>
              <a:rPr lang="en-US" altLang="en-US" sz="2400">
                <a:solidFill>
                  <a:srgbClr val="000000"/>
                </a:solidFill>
                <a:latin typeface="Times New Roman" pitchFamily="18" charset="0"/>
              </a:rPr>
              <a:t>				</a:t>
            </a:r>
            <a:r>
              <a:rPr lang="en-US" altLang="en-US" sz="2400" u="sng">
                <a:solidFill>
                  <a:srgbClr val="000000"/>
                </a:solidFill>
                <a:latin typeface="Times New Roman" pitchFamily="18" charset="0"/>
              </a:rPr>
              <a:t>		56.11 </a:t>
            </a:r>
            <a:r>
              <a:rPr lang="en-US" altLang="en-US" sz="2400">
                <a:solidFill>
                  <a:srgbClr val="000000"/>
                </a:solidFill>
                <a:latin typeface="Times New Roman" pitchFamily="18" charset="0"/>
              </a:rPr>
              <a:t>g</a:t>
            </a:r>
          </a:p>
          <a:p>
            <a:r>
              <a:rPr lang="en-US" altLang="en-US" sz="2400">
                <a:solidFill>
                  <a:srgbClr val="000000"/>
                </a:solidFill>
                <a:latin typeface="Times New Roman" pitchFamily="18" charset="0"/>
              </a:rPr>
              <a:t>				</a:t>
            </a:r>
            <a:endParaRPr lang="en-US" altLang="en-US" sz="2400">
              <a:solidFill>
                <a:srgbClr val="3333CC"/>
              </a:solidFill>
              <a:latin typeface="Times New Roman" pitchFamily="18" charset="0"/>
            </a:endParaRPr>
          </a:p>
        </p:txBody>
      </p:sp>
      <p:sp>
        <p:nvSpPr>
          <p:cNvPr id="276482" name="Picture 2"/>
          <p:cNvSpPr>
            <a:spLocks noChangeAspect="1"/>
          </p:cNvSpPr>
          <p:nvPr/>
        </p:nvSpPr>
        <p:spPr bwMode="auto">
          <a:xfrm>
            <a:off x="4494213" y="3046413"/>
            <a:ext cx="2905125" cy="2770187"/>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ext Box 2"/>
          <p:cNvSpPr txBox="1">
            <a:spLocks noChangeArrowheads="1"/>
          </p:cNvSpPr>
          <p:nvPr/>
        </p:nvSpPr>
        <p:spPr bwMode="auto">
          <a:xfrm>
            <a:off x="1524000" y="0"/>
            <a:ext cx="9144000" cy="3046413"/>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2.	</a:t>
            </a:r>
            <a:r>
              <a:rPr lang="en-US" altLang="en-US" sz="2400" b="1">
                <a:solidFill>
                  <a:srgbClr val="FF3300"/>
                </a:solidFill>
                <a:latin typeface="Times New Roman" pitchFamily="18" charset="0"/>
              </a:rPr>
              <a:t>5.00 g KOH</a:t>
            </a:r>
            <a:r>
              <a:rPr lang="en-US" altLang="en-US" sz="2400">
                <a:solidFill>
                  <a:srgbClr val="3333CC"/>
                </a:solidFill>
                <a:latin typeface="Times New Roman" pitchFamily="18" charset="0"/>
              </a:rPr>
              <a:t> is dissolved in </a:t>
            </a:r>
            <a:r>
              <a:rPr lang="en-US" altLang="en-US" sz="2400" b="1">
                <a:solidFill>
                  <a:srgbClr val="FF3300"/>
                </a:solidFill>
                <a:latin typeface="Times New Roman" pitchFamily="18" charset="0"/>
              </a:rPr>
              <a:t>250. mL</a:t>
            </a:r>
            <a:r>
              <a:rPr lang="en-US" altLang="en-US" sz="2400">
                <a:solidFill>
                  <a:srgbClr val="3333CC"/>
                </a:solidFill>
                <a:latin typeface="Times New Roman" pitchFamily="18" charset="0"/>
              </a:rPr>
              <a:t> of water, calculate the 	molarity.</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Molarity	=	5.00 g     x   	</a:t>
            </a:r>
            <a:r>
              <a:rPr lang="en-US" altLang="en-US" sz="2400" u="sng">
                <a:solidFill>
                  <a:srgbClr val="000000"/>
                </a:solidFill>
                <a:latin typeface="Times New Roman" pitchFamily="18" charset="0"/>
              </a:rPr>
              <a:t>1 mole</a:t>
            </a:r>
          </a:p>
          <a:p>
            <a:r>
              <a:rPr lang="en-US" altLang="en-US" sz="2400">
                <a:solidFill>
                  <a:srgbClr val="000000"/>
                </a:solidFill>
                <a:latin typeface="Times New Roman" pitchFamily="18" charset="0"/>
              </a:rPr>
              <a:t>				</a:t>
            </a:r>
            <a:r>
              <a:rPr lang="en-US" altLang="en-US" sz="2400" u="sng">
                <a:solidFill>
                  <a:srgbClr val="000000"/>
                </a:solidFill>
                <a:latin typeface="Times New Roman" pitchFamily="18" charset="0"/>
              </a:rPr>
              <a:t>		56.11 </a:t>
            </a:r>
            <a:r>
              <a:rPr lang="en-US" altLang="en-US" sz="2400">
                <a:solidFill>
                  <a:srgbClr val="000000"/>
                </a:solidFill>
                <a:latin typeface="Times New Roman" pitchFamily="18" charset="0"/>
              </a:rPr>
              <a:t>g</a:t>
            </a:r>
          </a:p>
          <a:p>
            <a:r>
              <a:rPr lang="en-US" altLang="en-US" sz="2400">
                <a:solidFill>
                  <a:srgbClr val="000000"/>
                </a:solidFill>
                <a:latin typeface="Times New Roman" pitchFamily="18" charset="0"/>
              </a:rPr>
              <a:t>					0.250 L</a:t>
            </a:r>
          </a:p>
          <a:p>
            <a:endParaRPr lang="en-US" altLang="en-US" sz="2400">
              <a:solidFill>
                <a:srgbClr val="3333CC"/>
              </a:solidFill>
              <a:latin typeface="Times New Roman" pitchFamily="18" charset="0"/>
            </a:endParaRPr>
          </a:p>
          <a:p>
            <a:endParaRPr lang="en-US" altLang="en-US" sz="2400">
              <a:solidFill>
                <a:srgbClr val="3333CC"/>
              </a:solidFill>
              <a:latin typeface="Times New Roman" pitchFamily="18" charset="0"/>
            </a:endParaRPr>
          </a:p>
        </p:txBody>
      </p:sp>
      <p:sp>
        <p:nvSpPr>
          <p:cNvPr id="278530" name="Picture 2"/>
          <p:cNvSpPr>
            <a:spLocks noChangeAspect="1"/>
          </p:cNvSpPr>
          <p:nvPr/>
        </p:nvSpPr>
        <p:spPr bwMode="auto">
          <a:xfrm>
            <a:off x="4494213" y="3046413"/>
            <a:ext cx="2905125" cy="2770187"/>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ext Box 2"/>
          <p:cNvSpPr txBox="1">
            <a:spLocks noChangeArrowheads="1"/>
          </p:cNvSpPr>
          <p:nvPr/>
        </p:nvSpPr>
        <p:spPr bwMode="auto">
          <a:xfrm>
            <a:off x="1524000" y="0"/>
            <a:ext cx="9144000" cy="3416300"/>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2.	</a:t>
            </a:r>
            <a:r>
              <a:rPr lang="en-US" altLang="en-US" sz="2400" b="1">
                <a:solidFill>
                  <a:srgbClr val="FF3300"/>
                </a:solidFill>
                <a:latin typeface="Times New Roman" pitchFamily="18" charset="0"/>
              </a:rPr>
              <a:t>5.00 g KOH</a:t>
            </a:r>
            <a:r>
              <a:rPr lang="en-US" altLang="en-US" sz="2400">
                <a:solidFill>
                  <a:srgbClr val="3333CC"/>
                </a:solidFill>
                <a:latin typeface="Times New Roman" pitchFamily="18" charset="0"/>
              </a:rPr>
              <a:t> is dissolved in </a:t>
            </a:r>
            <a:r>
              <a:rPr lang="en-US" altLang="en-US" sz="2400" b="1">
                <a:solidFill>
                  <a:srgbClr val="FF3300"/>
                </a:solidFill>
                <a:latin typeface="Times New Roman" pitchFamily="18" charset="0"/>
              </a:rPr>
              <a:t>250. mL</a:t>
            </a:r>
            <a:r>
              <a:rPr lang="en-US" altLang="en-US" sz="2400">
                <a:solidFill>
                  <a:srgbClr val="3333CC"/>
                </a:solidFill>
                <a:latin typeface="Times New Roman" pitchFamily="18" charset="0"/>
              </a:rPr>
              <a:t> of water, calculate the 	molarity.</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Molarity	=	5.00 g x  </a:t>
            </a:r>
            <a:r>
              <a:rPr lang="en-US" altLang="en-US" sz="2400" u="sng">
                <a:solidFill>
                  <a:srgbClr val="000000"/>
                </a:solidFill>
                <a:latin typeface="Times New Roman" pitchFamily="18" charset="0"/>
              </a:rPr>
              <a:t>1 mole</a:t>
            </a:r>
          </a:p>
          <a:p>
            <a:r>
              <a:rPr lang="en-US" altLang="en-US" sz="2400">
                <a:solidFill>
                  <a:srgbClr val="000000"/>
                </a:solidFill>
                <a:latin typeface="Times New Roman" pitchFamily="18" charset="0"/>
              </a:rPr>
              <a:t>				</a:t>
            </a:r>
            <a:r>
              <a:rPr lang="en-US" altLang="en-US" sz="2400" u="sng">
                <a:solidFill>
                  <a:srgbClr val="000000"/>
                </a:solidFill>
                <a:latin typeface="Times New Roman" pitchFamily="18" charset="0"/>
              </a:rPr>
              <a:t>	</a:t>
            </a:r>
            <a:r>
              <a:rPr lang="en-US" altLang="en-US" sz="2400">
                <a:solidFill>
                  <a:srgbClr val="000000"/>
                </a:solidFill>
                <a:latin typeface="Times New Roman" pitchFamily="18" charset="0"/>
              </a:rPr>
              <a:t>56.11 g</a:t>
            </a:r>
          </a:p>
          <a:p>
            <a:r>
              <a:rPr lang="en-US" altLang="en-US" sz="2400">
                <a:solidFill>
                  <a:srgbClr val="000000"/>
                </a:solidFill>
                <a:latin typeface="Times New Roman" pitchFamily="18" charset="0"/>
              </a:rPr>
              <a:t>				---------------------------	</a:t>
            </a:r>
          </a:p>
          <a:p>
            <a:r>
              <a:rPr lang="en-US" altLang="en-US" sz="2400">
                <a:solidFill>
                  <a:srgbClr val="000000"/>
                </a:solidFill>
                <a:latin typeface="Times New Roman" pitchFamily="18" charset="0"/>
              </a:rPr>
              <a:t>					0.250 L</a:t>
            </a:r>
          </a:p>
          <a:p>
            <a:endParaRPr lang="en-US" altLang="en-US" sz="2400">
              <a:solidFill>
                <a:srgbClr val="3333CC"/>
              </a:solidFill>
              <a:latin typeface="Times New Roman" pitchFamily="18" charset="0"/>
            </a:endParaRPr>
          </a:p>
          <a:p>
            <a:r>
              <a:rPr lang="en-US" altLang="en-US" sz="2400">
                <a:solidFill>
                  <a:srgbClr val="3333CC"/>
                </a:solidFill>
                <a:latin typeface="Times New Roman" pitchFamily="18" charset="0"/>
              </a:rPr>
              <a:t>			=	</a:t>
            </a:r>
            <a:r>
              <a:rPr lang="en-US" altLang="en-US" sz="2400" b="1">
                <a:solidFill>
                  <a:srgbClr val="FF3300"/>
                </a:solidFill>
                <a:latin typeface="Times New Roman" pitchFamily="18" charset="0"/>
              </a:rPr>
              <a:t>0.356 M</a:t>
            </a:r>
          </a:p>
        </p:txBody>
      </p:sp>
      <p:sp>
        <p:nvSpPr>
          <p:cNvPr id="280578" name="Picture 2"/>
          <p:cNvSpPr>
            <a:spLocks noChangeAspect="1"/>
          </p:cNvSpPr>
          <p:nvPr/>
        </p:nvSpPr>
        <p:spPr bwMode="auto">
          <a:xfrm>
            <a:off x="4521200" y="3516313"/>
            <a:ext cx="2906713" cy="2525712"/>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1584325" y="-34925"/>
            <a:ext cx="9083675" cy="2678113"/>
          </a:xfrm>
          <a:prstGeom prst="rect">
            <a:avLst/>
          </a:prstGeom>
          <a:noFill/>
          <a:ln w="9525">
            <a:noFill/>
            <a:miter lim="800000"/>
            <a:headEnd/>
            <a:tailEnd/>
          </a:ln>
        </p:spPr>
        <p:txBody>
          <a:bodyPr>
            <a:spAutoFit/>
          </a:bodyPr>
          <a:lstStyle/>
          <a:p>
            <a:endParaRPr lang="en-US" altLang="en-US" sz="2400">
              <a:solidFill>
                <a:srgbClr val="3333CC"/>
              </a:solidFill>
              <a:latin typeface="Times New Roman" pitchFamily="18" charset="0"/>
            </a:endParaRPr>
          </a:p>
          <a:p>
            <a:r>
              <a:rPr lang="en-US" altLang="en-US" sz="2400">
                <a:solidFill>
                  <a:srgbClr val="3333CC"/>
                </a:solidFill>
                <a:latin typeface="Times New Roman" pitchFamily="18" charset="0"/>
              </a:rPr>
              <a:t>3.	How many </a:t>
            </a:r>
            <a:r>
              <a:rPr lang="en-US" altLang="en-US" sz="2400" b="1">
                <a:solidFill>
                  <a:srgbClr val="FF3300"/>
                </a:solidFill>
                <a:latin typeface="Times New Roman" pitchFamily="18" charset="0"/>
              </a:rPr>
              <a:t>moles</a:t>
            </a:r>
            <a:r>
              <a:rPr lang="en-US" altLang="en-US" sz="2400">
                <a:solidFill>
                  <a:srgbClr val="3333CC"/>
                </a:solidFill>
                <a:latin typeface="Times New Roman" pitchFamily="18" charset="0"/>
              </a:rPr>
              <a:t> are there in </a:t>
            </a:r>
            <a:r>
              <a:rPr lang="en-US" altLang="en-US" sz="2400" b="1">
                <a:solidFill>
                  <a:srgbClr val="FF3300"/>
                </a:solidFill>
                <a:latin typeface="Times New Roman" pitchFamily="18" charset="0"/>
              </a:rPr>
              <a:t>205. mL</a:t>
            </a:r>
            <a:r>
              <a:rPr lang="en-US" altLang="en-US" sz="2400">
                <a:solidFill>
                  <a:srgbClr val="3333CC"/>
                </a:solidFill>
                <a:latin typeface="Times New Roman" pitchFamily="18" charset="0"/>
              </a:rPr>
              <a:t> of a </a:t>
            </a:r>
            <a:r>
              <a:rPr lang="en-US" altLang="en-US" sz="2400" b="1">
                <a:solidFill>
                  <a:srgbClr val="FF3300"/>
                </a:solidFill>
                <a:latin typeface="Times New Roman" pitchFamily="18" charset="0"/>
              </a:rPr>
              <a:t>0.172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a:t>
            </a:r>
            <a:endParaRPr lang="en-US" altLang="en-US" sz="2400" b="1">
              <a:solidFill>
                <a:srgbClr val="FF3300"/>
              </a:solidFill>
              <a:latin typeface="Times New Roman" pitchFamily="18" charset="0"/>
            </a:endParaRPr>
          </a:p>
          <a:p>
            <a:r>
              <a:rPr lang="en-US" altLang="en-US" sz="2400">
                <a:solidFill>
                  <a:srgbClr val="000000"/>
                </a:solidFill>
                <a:latin typeface="Times New Roman" pitchFamily="18" charset="0"/>
              </a:rPr>
              <a:t>			</a:t>
            </a:r>
          </a:p>
          <a:p>
            <a:endParaRPr lang="en-US" altLang="en-US" sz="2400">
              <a:solidFill>
                <a:srgbClr val="000000"/>
              </a:solidFill>
              <a:latin typeface="Times New Roman" pitchFamily="18" charset="0"/>
            </a:endParaRPr>
          </a:p>
          <a:p>
            <a:endParaRPr lang="en-US" altLang="en-US" sz="2400">
              <a:solidFill>
                <a:srgbClr val="000000"/>
              </a:solidFill>
              <a:latin typeface="Times New Roman" pitchFamily="18" charset="0"/>
            </a:endParaRPr>
          </a:p>
        </p:txBody>
      </p:sp>
      <p:pic>
        <p:nvPicPr>
          <p:cNvPr id="282626" name="Picture 1"/>
          <p:cNvPicPr>
            <a:picLocks noChangeAspect="1"/>
          </p:cNvPicPr>
          <p:nvPr/>
        </p:nvPicPr>
        <p:blipFill>
          <a:blip r:embed="rId4"/>
          <a:srcRect/>
          <a:stretch>
            <a:fillRect/>
          </a:stretch>
        </p:blipFill>
        <p:spPr bwMode="auto">
          <a:xfrm>
            <a:off x="4735513" y="2947988"/>
            <a:ext cx="2425700" cy="32512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5"/>
          <a:srcRect/>
          <a:stretch>
            <a:fillRect/>
          </a:stretch>
        </p:blipFill>
        <p:spPr bwMode="auto">
          <a:xfrm>
            <a:off x="5791200" y="3124200"/>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1584325" y="-34925"/>
            <a:ext cx="9083675" cy="2308225"/>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3.	How many </a:t>
            </a:r>
            <a:r>
              <a:rPr lang="en-US" altLang="en-US" sz="2400" b="1">
                <a:solidFill>
                  <a:srgbClr val="FF3300"/>
                </a:solidFill>
                <a:latin typeface="Times New Roman" pitchFamily="18" charset="0"/>
              </a:rPr>
              <a:t>moles</a:t>
            </a:r>
            <a:r>
              <a:rPr lang="en-US" altLang="en-US" sz="2400">
                <a:solidFill>
                  <a:srgbClr val="3333CC"/>
                </a:solidFill>
                <a:latin typeface="Times New Roman" pitchFamily="18" charset="0"/>
              </a:rPr>
              <a:t> are there in </a:t>
            </a:r>
            <a:r>
              <a:rPr lang="en-US" altLang="en-US" sz="2400" b="1">
                <a:solidFill>
                  <a:srgbClr val="FF3300"/>
                </a:solidFill>
                <a:latin typeface="Times New Roman" pitchFamily="18" charset="0"/>
              </a:rPr>
              <a:t>205. mL</a:t>
            </a:r>
            <a:r>
              <a:rPr lang="en-US" altLang="en-US" sz="2400">
                <a:solidFill>
                  <a:srgbClr val="3333CC"/>
                </a:solidFill>
                <a:latin typeface="Times New Roman" pitchFamily="18" charset="0"/>
              </a:rPr>
              <a:t> of a </a:t>
            </a:r>
            <a:r>
              <a:rPr lang="en-US" altLang="en-US" sz="2400" b="1">
                <a:solidFill>
                  <a:srgbClr val="FF3300"/>
                </a:solidFill>
                <a:latin typeface="Times New Roman" pitchFamily="18" charset="0"/>
              </a:rPr>
              <a:t>0.172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0.205 L  </a:t>
            </a:r>
            <a:endParaRPr lang="en-US" altLang="en-US" sz="2400" b="1">
              <a:solidFill>
                <a:srgbClr val="FF3300"/>
              </a:solidFill>
              <a:latin typeface="Times New Roman" pitchFamily="18" charset="0"/>
            </a:endParaRPr>
          </a:p>
          <a:p>
            <a:r>
              <a:rPr lang="en-US" altLang="en-US" sz="2400">
                <a:solidFill>
                  <a:srgbClr val="000000"/>
                </a:solidFill>
                <a:latin typeface="Times New Roman" pitchFamily="18" charset="0"/>
              </a:rPr>
              <a:t>			</a:t>
            </a:r>
          </a:p>
          <a:p>
            <a:endParaRPr lang="en-US" altLang="en-US" sz="2400">
              <a:solidFill>
                <a:srgbClr val="000000"/>
              </a:solidFill>
              <a:latin typeface="Times New Roman" pitchFamily="18" charset="0"/>
            </a:endParaRPr>
          </a:p>
          <a:p>
            <a:endParaRPr lang="en-US" altLang="en-US" sz="2400">
              <a:solidFill>
                <a:srgbClr val="000000"/>
              </a:solidFill>
              <a:latin typeface="Times New Roman" pitchFamily="18" charset="0"/>
            </a:endParaRPr>
          </a:p>
        </p:txBody>
      </p:sp>
      <p:pic>
        <p:nvPicPr>
          <p:cNvPr id="284674" name="Picture 1"/>
          <p:cNvPicPr>
            <a:picLocks noChangeAspect="1"/>
          </p:cNvPicPr>
          <p:nvPr/>
        </p:nvPicPr>
        <p:blipFill>
          <a:blip r:embed="rId3"/>
          <a:srcRect/>
          <a:stretch>
            <a:fillRect/>
          </a:stretch>
        </p:blipFill>
        <p:spPr bwMode="auto">
          <a:xfrm>
            <a:off x="4708525" y="2708275"/>
            <a:ext cx="2508250" cy="336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1584325" y="-34925"/>
            <a:ext cx="9083675" cy="2308225"/>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3.	How many </a:t>
            </a:r>
            <a:r>
              <a:rPr lang="en-US" altLang="en-US" sz="2400" b="1">
                <a:solidFill>
                  <a:srgbClr val="FF3300"/>
                </a:solidFill>
                <a:latin typeface="Times New Roman" pitchFamily="18" charset="0"/>
              </a:rPr>
              <a:t>moles</a:t>
            </a:r>
            <a:r>
              <a:rPr lang="en-US" altLang="en-US" sz="2400">
                <a:solidFill>
                  <a:srgbClr val="3333CC"/>
                </a:solidFill>
                <a:latin typeface="Times New Roman" pitchFamily="18" charset="0"/>
              </a:rPr>
              <a:t> are there in </a:t>
            </a:r>
            <a:r>
              <a:rPr lang="en-US" altLang="en-US" sz="2400" b="1">
                <a:solidFill>
                  <a:srgbClr val="FF3300"/>
                </a:solidFill>
                <a:latin typeface="Times New Roman" pitchFamily="18" charset="0"/>
              </a:rPr>
              <a:t>205. mL</a:t>
            </a:r>
            <a:r>
              <a:rPr lang="en-US" altLang="en-US" sz="2400">
                <a:solidFill>
                  <a:srgbClr val="3333CC"/>
                </a:solidFill>
                <a:latin typeface="Times New Roman" pitchFamily="18" charset="0"/>
              </a:rPr>
              <a:t> of a </a:t>
            </a:r>
            <a:r>
              <a:rPr lang="en-US" altLang="en-US" sz="2400" b="1">
                <a:solidFill>
                  <a:srgbClr val="FF3300"/>
                </a:solidFill>
                <a:latin typeface="Times New Roman" pitchFamily="18" charset="0"/>
              </a:rPr>
              <a:t>0.172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0.205 L   x	</a:t>
            </a:r>
            <a:r>
              <a:rPr lang="en-US" altLang="en-US" sz="2400" u="sng">
                <a:solidFill>
                  <a:srgbClr val="000000"/>
                </a:solidFill>
                <a:latin typeface="Times New Roman" pitchFamily="18" charset="0"/>
              </a:rPr>
              <a:t>0.172 moles</a:t>
            </a:r>
            <a:r>
              <a:rPr lang="en-US" altLang="en-US" sz="2400">
                <a:solidFill>
                  <a:srgbClr val="000000"/>
                </a:solidFill>
                <a:latin typeface="Times New Roman" pitchFamily="18" charset="0"/>
              </a:rPr>
              <a:t>	</a:t>
            </a:r>
            <a:endParaRPr lang="en-US" altLang="en-US" sz="2400" b="1">
              <a:solidFill>
                <a:srgbClr val="FF3300"/>
              </a:solidFill>
              <a:latin typeface="Times New Roman" pitchFamily="18" charset="0"/>
            </a:endParaRPr>
          </a:p>
          <a:p>
            <a:r>
              <a:rPr lang="en-US" altLang="en-US" sz="2400">
                <a:solidFill>
                  <a:srgbClr val="000000"/>
                </a:solidFill>
                <a:latin typeface="Times New Roman" pitchFamily="18" charset="0"/>
              </a:rPr>
              <a:t>			1 L</a:t>
            </a:r>
          </a:p>
          <a:p>
            <a:endParaRPr lang="en-US" altLang="en-US" sz="2400">
              <a:solidFill>
                <a:srgbClr val="000000"/>
              </a:solidFill>
              <a:latin typeface="Times New Roman" pitchFamily="18" charset="0"/>
            </a:endParaRPr>
          </a:p>
          <a:p>
            <a:endParaRPr lang="en-US" altLang="en-US" sz="2400">
              <a:solidFill>
                <a:srgbClr val="000000"/>
              </a:solidFill>
              <a:latin typeface="Times New Roman" pitchFamily="18" charset="0"/>
            </a:endParaRPr>
          </a:p>
        </p:txBody>
      </p:sp>
      <p:pic>
        <p:nvPicPr>
          <p:cNvPr id="286722" name="Picture 1"/>
          <p:cNvPicPr>
            <a:picLocks noChangeAspect="1"/>
          </p:cNvPicPr>
          <p:nvPr/>
        </p:nvPicPr>
        <p:blipFill>
          <a:blip r:embed="rId3"/>
          <a:srcRect/>
          <a:stretch>
            <a:fillRect/>
          </a:stretch>
        </p:blipFill>
        <p:spPr bwMode="auto">
          <a:xfrm>
            <a:off x="4749800" y="2765425"/>
            <a:ext cx="2227263" cy="2986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6"/>
          <p:cNvSpPr>
            <a:spLocks noGrp="1"/>
          </p:cNvSpPr>
          <p:nvPr>
            <p:ph type="sldNum" sz="quarter" idx="12"/>
          </p:nvPr>
        </p:nvSpPr>
        <p:spPr>
          <a:noFill/>
          <a:ln>
            <a:miter lim="800000"/>
            <a:headEnd/>
            <a:tailEnd/>
          </a:ln>
        </p:spPr>
        <p:txBody>
          <a:bodyPr/>
          <a:lstStyle/>
          <a:p>
            <a:pPr fontAlgn="base">
              <a:spcBef>
                <a:spcPct val="0"/>
              </a:spcBef>
              <a:spcAft>
                <a:spcPct val="0"/>
              </a:spcAft>
            </a:pPr>
            <a:fld id="{D9FF2061-F825-4AB8-8F86-6DE31391AB47}" type="slidenum">
              <a:rPr lang="en-US" altLang="en-US" smtClean="0">
                <a:cs typeface="Arial" charset="0"/>
              </a:rPr>
              <a:pPr fontAlgn="base">
                <a:spcBef>
                  <a:spcPct val="0"/>
                </a:spcBef>
                <a:spcAft>
                  <a:spcPct val="0"/>
                </a:spcAft>
              </a:pPr>
              <a:t>17</a:t>
            </a:fld>
            <a:endParaRPr lang="en-US" altLang="en-US" smtClean="0">
              <a:cs typeface="Arial" charset="0"/>
            </a:endParaRPr>
          </a:p>
        </p:txBody>
      </p:sp>
      <p:sp>
        <p:nvSpPr>
          <p:cNvPr id="94210" name="Rectangle 2"/>
          <p:cNvSpPr>
            <a:spLocks noGrp="1" noChangeArrowheads="1"/>
          </p:cNvSpPr>
          <p:nvPr>
            <p:ph type="title"/>
          </p:nvPr>
        </p:nvSpPr>
        <p:spPr>
          <a:xfrm>
            <a:off x="260350" y="228600"/>
            <a:ext cx="10687050" cy="914400"/>
          </a:xfrm>
        </p:spPr>
        <p:txBody>
          <a:bodyPr/>
          <a:lstStyle/>
          <a:p>
            <a:pPr eaLnBrk="1" hangingPunct="1"/>
            <a:r>
              <a:rPr lang="en-US" altLang="en-US" sz="3600" b="1" smtClean="0"/>
              <a:t>Conjugate Acid-Base Pairs</a:t>
            </a:r>
          </a:p>
        </p:txBody>
      </p:sp>
      <p:sp>
        <p:nvSpPr>
          <p:cNvPr id="94211" name="Rectangle 3"/>
          <p:cNvSpPr>
            <a:spLocks noGrp="1" noChangeArrowheads="1"/>
          </p:cNvSpPr>
          <p:nvPr>
            <p:ph type="body" sz="half" idx="1"/>
          </p:nvPr>
        </p:nvSpPr>
        <p:spPr>
          <a:xfrm>
            <a:off x="2133600" y="1600200"/>
            <a:ext cx="7620000" cy="4419600"/>
          </a:xfrm>
        </p:spPr>
        <p:txBody>
          <a:bodyPr/>
          <a:lstStyle/>
          <a:p>
            <a:pPr eaLnBrk="1" hangingPunct="1">
              <a:buClr>
                <a:srgbClr val="FF9966"/>
              </a:buClr>
              <a:buSzTx/>
              <a:buFontTx/>
              <a:buNone/>
            </a:pPr>
            <a:r>
              <a:rPr lang="en-US" altLang="en-US" smtClean="0"/>
              <a:t>In the reaction of NH</a:t>
            </a:r>
            <a:r>
              <a:rPr lang="en-US" altLang="en-US" baseline="-25000" smtClean="0"/>
              <a:t>3</a:t>
            </a:r>
            <a:r>
              <a:rPr lang="en-US" altLang="en-US" smtClean="0"/>
              <a:t> and H</a:t>
            </a:r>
            <a:r>
              <a:rPr lang="en-US" altLang="en-US" baseline="-25000" smtClean="0"/>
              <a:t>2</a:t>
            </a:r>
            <a:r>
              <a:rPr lang="en-US" altLang="en-US" smtClean="0"/>
              <a:t>O,</a:t>
            </a:r>
          </a:p>
          <a:p>
            <a:pPr eaLnBrk="1" hangingPunct="1">
              <a:buClr>
                <a:schemeClr val="bg2"/>
              </a:buClr>
              <a:buSzTx/>
              <a:buFontTx/>
              <a:buChar char="•"/>
            </a:pPr>
            <a:r>
              <a:rPr lang="en-US" altLang="en-US" smtClean="0"/>
              <a:t>one conjugate acid-base pair is NH</a:t>
            </a:r>
            <a:r>
              <a:rPr lang="en-US" altLang="en-US" baseline="-25000" smtClean="0"/>
              <a:t>3</a:t>
            </a:r>
            <a:r>
              <a:rPr lang="en-US" altLang="en-US" smtClean="0"/>
              <a:t>/NH</a:t>
            </a:r>
            <a:r>
              <a:rPr lang="en-US" altLang="en-US" baseline="-25000" smtClean="0"/>
              <a:t>4</a:t>
            </a:r>
            <a:r>
              <a:rPr lang="en-US" altLang="en-US" baseline="30000" smtClean="0"/>
              <a:t>+</a:t>
            </a:r>
          </a:p>
          <a:p>
            <a:pPr eaLnBrk="1" hangingPunct="1">
              <a:buClr>
                <a:schemeClr val="bg2"/>
              </a:buClr>
              <a:buSzTx/>
              <a:buFontTx/>
              <a:buChar char="•"/>
            </a:pPr>
            <a:r>
              <a:rPr lang="en-US" altLang="en-US" smtClean="0"/>
              <a:t>the other conjugate acid-base is H</a:t>
            </a:r>
            <a:r>
              <a:rPr lang="en-US" altLang="en-US" baseline="-25000" smtClean="0"/>
              <a:t>2</a:t>
            </a:r>
            <a:r>
              <a:rPr lang="en-US" altLang="en-US" smtClean="0"/>
              <a:t>O/H</a:t>
            </a:r>
            <a:r>
              <a:rPr lang="en-US" altLang="en-US" baseline="-25000" smtClean="0"/>
              <a:t>3</a:t>
            </a:r>
            <a:r>
              <a:rPr lang="en-US" altLang="en-US" smtClean="0"/>
              <a:t>O</a:t>
            </a:r>
            <a:r>
              <a:rPr lang="en-US" altLang="en-US" baseline="30000" smtClean="0"/>
              <a:t>+</a:t>
            </a:r>
            <a:r>
              <a:rPr lang="en-US" altLang="en-US" smtClean="0"/>
              <a:t>.</a:t>
            </a:r>
          </a:p>
        </p:txBody>
      </p:sp>
      <p:sp>
        <p:nvSpPr>
          <p:cNvPr id="94212" name="Text Box 4"/>
          <p:cNvSpPr txBox="1">
            <a:spLocks noChangeArrowheads="1"/>
          </p:cNvSpPr>
          <p:nvPr/>
        </p:nvSpPr>
        <p:spPr bwMode="auto">
          <a:xfrm>
            <a:off x="2209800" y="4495800"/>
            <a:ext cx="1371600" cy="519113"/>
          </a:xfrm>
          <a:prstGeom prst="rect">
            <a:avLst/>
          </a:prstGeom>
          <a:noFill/>
          <a:ln w="9525">
            <a:noFill/>
            <a:miter lim="800000"/>
            <a:headEnd/>
            <a:tailEnd/>
          </a:ln>
        </p:spPr>
        <p:txBody>
          <a:bodyPr>
            <a:spAutoFit/>
          </a:bodyPr>
          <a:lstStyle/>
          <a:p>
            <a:pPr>
              <a:spcBef>
                <a:spcPct val="50000"/>
              </a:spcBef>
            </a:pPr>
            <a:endParaRPr lang="en-US" altLang="en-US" sz="2800" b="1">
              <a:solidFill>
                <a:srgbClr val="000000"/>
              </a:solidFill>
              <a:latin typeface="Times New Roman" pitchFamily="18" charset="0"/>
            </a:endParaRPr>
          </a:p>
        </p:txBody>
      </p:sp>
      <p:pic>
        <p:nvPicPr>
          <p:cNvPr id="94213" name="Picture 5"/>
          <p:cNvPicPr>
            <a:picLocks noGrp="1" noChangeAspect="1" noChangeArrowheads="1"/>
          </p:cNvPicPr>
          <p:nvPr>
            <p:ph sz="half" idx="2"/>
          </p:nvPr>
        </p:nvPicPr>
        <p:blipFill>
          <a:blip r:embed="rId2"/>
          <a:srcRect/>
          <a:stretch>
            <a:fillRect/>
          </a:stretch>
        </p:blipFill>
        <p:spPr>
          <a:xfrm>
            <a:off x="2438400" y="3429000"/>
            <a:ext cx="7315200" cy="2574925"/>
          </a:xfr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ext Box 2"/>
          <p:cNvSpPr txBox="1">
            <a:spLocks noChangeArrowheads="1"/>
          </p:cNvSpPr>
          <p:nvPr/>
        </p:nvSpPr>
        <p:spPr bwMode="auto">
          <a:xfrm>
            <a:off x="1584325" y="-34925"/>
            <a:ext cx="9083675" cy="2308225"/>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3.	How many </a:t>
            </a:r>
            <a:r>
              <a:rPr lang="en-US" altLang="en-US" sz="2400" b="1">
                <a:solidFill>
                  <a:srgbClr val="FF3300"/>
                </a:solidFill>
                <a:latin typeface="Times New Roman" pitchFamily="18" charset="0"/>
              </a:rPr>
              <a:t>moles</a:t>
            </a:r>
            <a:r>
              <a:rPr lang="en-US" altLang="en-US" sz="2400">
                <a:solidFill>
                  <a:srgbClr val="3333CC"/>
                </a:solidFill>
                <a:latin typeface="Times New Roman" pitchFamily="18" charset="0"/>
              </a:rPr>
              <a:t> are there in </a:t>
            </a:r>
            <a:r>
              <a:rPr lang="en-US" altLang="en-US" sz="2400" b="1">
                <a:solidFill>
                  <a:srgbClr val="FF3300"/>
                </a:solidFill>
                <a:latin typeface="Times New Roman" pitchFamily="18" charset="0"/>
              </a:rPr>
              <a:t>205. mL</a:t>
            </a:r>
            <a:r>
              <a:rPr lang="en-US" altLang="en-US" sz="2400">
                <a:solidFill>
                  <a:srgbClr val="3333CC"/>
                </a:solidFill>
                <a:latin typeface="Times New Roman" pitchFamily="18" charset="0"/>
              </a:rPr>
              <a:t> of a </a:t>
            </a:r>
            <a:r>
              <a:rPr lang="en-US" altLang="en-US" sz="2400" b="1">
                <a:solidFill>
                  <a:srgbClr val="FF3300"/>
                </a:solidFill>
                <a:latin typeface="Times New Roman" pitchFamily="18" charset="0"/>
              </a:rPr>
              <a:t>0.172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0.205 L   x	</a:t>
            </a:r>
            <a:r>
              <a:rPr lang="en-US" altLang="en-US" sz="2400" u="sng">
                <a:solidFill>
                  <a:srgbClr val="000000"/>
                </a:solidFill>
                <a:latin typeface="Times New Roman" pitchFamily="18" charset="0"/>
              </a:rPr>
              <a:t>0.172 moles</a:t>
            </a:r>
            <a:r>
              <a:rPr lang="en-US" altLang="en-US" sz="2400">
                <a:solidFill>
                  <a:srgbClr val="000000"/>
                </a:solidFill>
                <a:latin typeface="Times New Roman" pitchFamily="18" charset="0"/>
              </a:rPr>
              <a:t>	=	</a:t>
            </a:r>
            <a:r>
              <a:rPr lang="en-US" altLang="en-US" sz="2400" b="1">
                <a:solidFill>
                  <a:srgbClr val="FF3300"/>
                </a:solidFill>
                <a:latin typeface="Times New Roman" pitchFamily="18" charset="0"/>
              </a:rPr>
              <a:t>0.0353 moles</a:t>
            </a:r>
          </a:p>
          <a:p>
            <a:r>
              <a:rPr lang="en-US" altLang="en-US" sz="2400">
                <a:solidFill>
                  <a:srgbClr val="000000"/>
                </a:solidFill>
                <a:latin typeface="Times New Roman" pitchFamily="18" charset="0"/>
              </a:rPr>
              <a:t>			1 L</a:t>
            </a:r>
          </a:p>
          <a:p>
            <a:endParaRPr lang="en-US" altLang="en-US" sz="2400">
              <a:solidFill>
                <a:srgbClr val="000000"/>
              </a:solidFill>
              <a:latin typeface="Times New Roman" pitchFamily="18" charset="0"/>
            </a:endParaRPr>
          </a:p>
          <a:p>
            <a:endParaRPr lang="en-US" altLang="en-US" sz="2400">
              <a:solidFill>
                <a:srgbClr val="000000"/>
              </a:solidFill>
              <a:latin typeface="Times New Roman" pitchFamily="18" charset="0"/>
            </a:endParaRPr>
          </a:p>
        </p:txBody>
      </p:sp>
      <p:pic>
        <p:nvPicPr>
          <p:cNvPr id="288770" name="Picture 1"/>
          <p:cNvPicPr>
            <a:picLocks noChangeAspect="1"/>
          </p:cNvPicPr>
          <p:nvPr/>
        </p:nvPicPr>
        <p:blipFill>
          <a:blip r:embed="rId3"/>
          <a:srcRect/>
          <a:stretch>
            <a:fillRect/>
          </a:stretch>
        </p:blipFill>
        <p:spPr bwMode="auto">
          <a:xfrm>
            <a:off x="4735513" y="2667000"/>
            <a:ext cx="236855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ChangeArrowheads="1"/>
          </p:cNvSpPr>
          <p:nvPr/>
        </p:nvSpPr>
        <p:spPr bwMode="auto">
          <a:xfrm>
            <a:off x="1524000" y="0"/>
            <a:ext cx="9144000" cy="3046413"/>
          </a:xfrm>
          <a:prstGeom prst="rect">
            <a:avLst/>
          </a:prstGeom>
          <a:noFill/>
          <a:ln w="9525">
            <a:noFill/>
            <a:miter lim="800000"/>
            <a:headEnd/>
            <a:tailEnd/>
          </a:ln>
        </p:spPr>
        <p:txBody>
          <a:bodyPr>
            <a:spAutoFit/>
          </a:bodyPr>
          <a:lstStyle/>
          <a:p>
            <a:pPr>
              <a:spcBef>
                <a:spcPct val="50000"/>
              </a:spcBef>
            </a:pPr>
            <a:endParaRPr lang="en-US" altLang="en-US" sz="2400">
              <a:solidFill>
                <a:srgbClr val="3333CC"/>
              </a:solidFill>
              <a:latin typeface="Times New Roman" pitchFamily="18" charset="0"/>
            </a:endParaRPr>
          </a:p>
          <a:p>
            <a:pPr>
              <a:spcBef>
                <a:spcPct val="50000"/>
              </a:spcBef>
            </a:pPr>
            <a:r>
              <a:rPr lang="en-US" altLang="en-US" sz="2400">
                <a:solidFill>
                  <a:srgbClr val="3333CC"/>
                </a:solidFill>
                <a:latin typeface="Times New Roman" pitchFamily="18" charset="0"/>
              </a:rPr>
              <a:t>4.	How many </a:t>
            </a:r>
            <a:r>
              <a:rPr lang="en-US" altLang="en-US" sz="2400" b="1">
                <a:solidFill>
                  <a:srgbClr val="FF3300"/>
                </a:solidFill>
                <a:latin typeface="Times New Roman" pitchFamily="18" charset="0"/>
              </a:rPr>
              <a:t>grams </a:t>
            </a:r>
            <a:r>
              <a:rPr lang="en-US" altLang="en-US" sz="2400">
                <a:solidFill>
                  <a:srgbClr val="3333CC"/>
                </a:solidFill>
                <a:latin typeface="Times New Roman" pitchFamily="18" charset="0"/>
              </a:rPr>
              <a:t>NaCl are there in </a:t>
            </a:r>
            <a:r>
              <a:rPr lang="en-US" altLang="en-US" sz="2400" b="1">
                <a:solidFill>
                  <a:srgbClr val="FF3300"/>
                </a:solidFill>
                <a:latin typeface="Times New Roman" pitchFamily="18" charset="0"/>
              </a:rPr>
              <a:t>250.0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0.500 M</a:t>
            </a:r>
            <a:r>
              <a:rPr lang="en-US" altLang="en-US" sz="2400">
                <a:solidFill>
                  <a:srgbClr val="3333CC"/>
                </a:solidFill>
                <a:latin typeface="Times New Roman" pitchFamily="18" charset="0"/>
              </a:rPr>
              <a:t> 	solution?</a:t>
            </a:r>
          </a:p>
          <a:p>
            <a:pPr>
              <a:spcBef>
                <a:spcPct val="50000"/>
              </a:spcBef>
            </a:pPr>
            <a:endParaRPr lang="en-US" altLang="en-US" sz="2400">
              <a:solidFill>
                <a:srgbClr val="000000"/>
              </a:solidFill>
              <a:latin typeface="Times New Roman" pitchFamily="18" charset="0"/>
            </a:endParaRPr>
          </a:p>
          <a:p>
            <a:pPr>
              <a:spcBef>
                <a:spcPct val="50000"/>
              </a:spcBef>
            </a:pPr>
            <a:r>
              <a:rPr lang="en-US" altLang="en-US" sz="2400">
                <a:solidFill>
                  <a:srgbClr val="000000"/>
                </a:solidFill>
                <a:latin typeface="Times New Roman" pitchFamily="18" charset="0"/>
              </a:rPr>
              <a:t> 	  </a:t>
            </a:r>
            <a:endParaRPr lang="en-US" altLang="en-US" sz="2400" b="1">
              <a:solidFill>
                <a:srgbClr val="FF3300"/>
              </a:solidFill>
              <a:latin typeface="Times New Roman" pitchFamily="18" charset="0"/>
            </a:endParaRPr>
          </a:p>
          <a:p>
            <a:pPr>
              <a:spcBef>
                <a:spcPct val="50000"/>
              </a:spcBef>
            </a:pPr>
            <a:r>
              <a:rPr lang="en-US" altLang="en-US" sz="2400">
                <a:solidFill>
                  <a:srgbClr val="000000"/>
                </a:solidFill>
                <a:latin typeface="Times New Roman" pitchFamily="18" charset="0"/>
              </a:rPr>
              <a:t>			</a:t>
            </a:r>
          </a:p>
        </p:txBody>
      </p:sp>
      <p:pic>
        <p:nvPicPr>
          <p:cNvPr id="290818" name="Picture 1"/>
          <p:cNvPicPr>
            <a:picLocks noChangeAspect="1"/>
          </p:cNvPicPr>
          <p:nvPr/>
        </p:nvPicPr>
        <p:blipFill>
          <a:blip r:embed="rId3"/>
          <a:srcRect/>
          <a:stretch>
            <a:fillRect/>
          </a:stretch>
        </p:blipFill>
        <p:spPr bwMode="auto">
          <a:xfrm>
            <a:off x="4705350" y="3046413"/>
            <a:ext cx="2781300" cy="2779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ChangeArrowheads="1"/>
          </p:cNvSpPr>
          <p:nvPr/>
        </p:nvSpPr>
        <p:spPr bwMode="auto">
          <a:xfrm>
            <a:off x="1524000" y="0"/>
            <a:ext cx="9144000" cy="2492375"/>
          </a:xfrm>
          <a:prstGeom prst="rect">
            <a:avLst/>
          </a:prstGeom>
          <a:noFill/>
          <a:ln w="9525">
            <a:noFill/>
            <a:miter lim="800000"/>
            <a:headEnd/>
            <a:tailEnd/>
          </a:ln>
        </p:spPr>
        <p:txBody>
          <a:bodyPr>
            <a:spAutoFit/>
          </a:bodyPr>
          <a:lstStyle/>
          <a:p>
            <a:pPr>
              <a:spcBef>
                <a:spcPct val="50000"/>
              </a:spcBef>
            </a:pPr>
            <a:r>
              <a:rPr lang="en-US" altLang="en-US" sz="2400">
                <a:solidFill>
                  <a:srgbClr val="3333CC"/>
                </a:solidFill>
                <a:latin typeface="Times New Roman" pitchFamily="18" charset="0"/>
              </a:rPr>
              <a:t>4.	How many </a:t>
            </a:r>
            <a:r>
              <a:rPr lang="en-US" altLang="en-US" sz="2400" b="1">
                <a:solidFill>
                  <a:srgbClr val="FF3300"/>
                </a:solidFill>
                <a:latin typeface="Times New Roman" pitchFamily="18" charset="0"/>
              </a:rPr>
              <a:t>grams </a:t>
            </a:r>
            <a:r>
              <a:rPr lang="en-US" altLang="en-US" sz="2400">
                <a:solidFill>
                  <a:srgbClr val="3333CC"/>
                </a:solidFill>
                <a:latin typeface="Times New Roman" pitchFamily="18" charset="0"/>
              </a:rPr>
              <a:t>NaCl are there in </a:t>
            </a:r>
            <a:r>
              <a:rPr lang="en-US" altLang="en-US" sz="2400" b="1">
                <a:solidFill>
                  <a:srgbClr val="FF3300"/>
                </a:solidFill>
                <a:latin typeface="Times New Roman" pitchFamily="18" charset="0"/>
              </a:rPr>
              <a:t>250.0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0.500 M</a:t>
            </a:r>
            <a:r>
              <a:rPr lang="en-US" altLang="en-US" sz="2400">
                <a:solidFill>
                  <a:srgbClr val="3333CC"/>
                </a:solidFill>
                <a:latin typeface="Times New Roman" pitchFamily="18" charset="0"/>
              </a:rPr>
              <a:t> 	solution?</a:t>
            </a:r>
          </a:p>
          <a:p>
            <a:pPr>
              <a:spcBef>
                <a:spcPct val="50000"/>
              </a:spcBef>
            </a:pPr>
            <a:endParaRPr lang="en-US" altLang="en-US" sz="2400">
              <a:solidFill>
                <a:srgbClr val="000000"/>
              </a:solidFill>
              <a:latin typeface="Times New Roman" pitchFamily="18" charset="0"/>
            </a:endParaRPr>
          </a:p>
          <a:p>
            <a:pPr>
              <a:spcBef>
                <a:spcPct val="50000"/>
              </a:spcBef>
            </a:pPr>
            <a:r>
              <a:rPr lang="en-US" altLang="en-US" sz="2400">
                <a:solidFill>
                  <a:srgbClr val="000000"/>
                </a:solidFill>
                <a:latin typeface="Times New Roman" pitchFamily="18" charset="0"/>
              </a:rPr>
              <a:t> 	0.250 L   </a:t>
            </a:r>
            <a:endParaRPr lang="en-US" altLang="en-US" sz="2400" b="1">
              <a:solidFill>
                <a:srgbClr val="FF3300"/>
              </a:solidFill>
              <a:latin typeface="Times New Roman" pitchFamily="18" charset="0"/>
            </a:endParaRPr>
          </a:p>
          <a:p>
            <a:pPr>
              <a:spcBef>
                <a:spcPct val="50000"/>
              </a:spcBef>
            </a:pPr>
            <a:r>
              <a:rPr lang="en-US" altLang="en-US" sz="2400">
                <a:solidFill>
                  <a:srgbClr val="000000"/>
                </a:solidFill>
                <a:latin typeface="Times New Roman" pitchFamily="18" charset="0"/>
              </a:rPr>
              <a:t>			</a:t>
            </a:r>
          </a:p>
        </p:txBody>
      </p:sp>
      <p:pic>
        <p:nvPicPr>
          <p:cNvPr id="292866" name="Picture 1"/>
          <p:cNvPicPr>
            <a:picLocks noChangeAspect="1"/>
          </p:cNvPicPr>
          <p:nvPr/>
        </p:nvPicPr>
        <p:blipFill>
          <a:blip r:embed="rId3"/>
          <a:srcRect/>
          <a:stretch>
            <a:fillRect/>
          </a:stretch>
        </p:blipFill>
        <p:spPr bwMode="auto">
          <a:xfrm>
            <a:off x="4127500" y="2924175"/>
            <a:ext cx="3441700" cy="3440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ChangeArrowheads="1"/>
          </p:cNvSpPr>
          <p:nvPr/>
        </p:nvSpPr>
        <p:spPr bwMode="auto">
          <a:xfrm>
            <a:off x="1524000" y="0"/>
            <a:ext cx="9144000" cy="2492375"/>
          </a:xfrm>
          <a:prstGeom prst="rect">
            <a:avLst/>
          </a:prstGeom>
          <a:noFill/>
          <a:ln w="9525">
            <a:noFill/>
            <a:miter lim="800000"/>
            <a:headEnd/>
            <a:tailEnd/>
          </a:ln>
        </p:spPr>
        <p:txBody>
          <a:bodyPr>
            <a:spAutoFit/>
          </a:bodyPr>
          <a:lstStyle/>
          <a:p>
            <a:pPr>
              <a:spcBef>
                <a:spcPct val="50000"/>
              </a:spcBef>
            </a:pPr>
            <a:r>
              <a:rPr lang="en-US" altLang="en-US" sz="2400">
                <a:solidFill>
                  <a:srgbClr val="3333CC"/>
                </a:solidFill>
                <a:latin typeface="Times New Roman" pitchFamily="18" charset="0"/>
              </a:rPr>
              <a:t>4.	How many </a:t>
            </a:r>
            <a:r>
              <a:rPr lang="en-US" altLang="en-US" sz="2400" b="1">
                <a:solidFill>
                  <a:srgbClr val="FF3300"/>
                </a:solidFill>
                <a:latin typeface="Times New Roman" pitchFamily="18" charset="0"/>
              </a:rPr>
              <a:t>grams </a:t>
            </a:r>
            <a:r>
              <a:rPr lang="en-US" altLang="en-US" sz="2400">
                <a:solidFill>
                  <a:srgbClr val="3333CC"/>
                </a:solidFill>
                <a:latin typeface="Times New Roman" pitchFamily="18" charset="0"/>
              </a:rPr>
              <a:t>NaCl are there in </a:t>
            </a:r>
            <a:r>
              <a:rPr lang="en-US" altLang="en-US" sz="2400" b="1">
                <a:solidFill>
                  <a:srgbClr val="FF3300"/>
                </a:solidFill>
                <a:latin typeface="Times New Roman" pitchFamily="18" charset="0"/>
              </a:rPr>
              <a:t>250.0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0.500 M</a:t>
            </a:r>
            <a:r>
              <a:rPr lang="en-US" altLang="en-US" sz="2400">
                <a:solidFill>
                  <a:srgbClr val="3333CC"/>
                </a:solidFill>
                <a:latin typeface="Times New Roman" pitchFamily="18" charset="0"/>
              </a:rPr>
              <a:t> 	solution?</a:t>
            </a:r>
          </a:p>
          <a:p>
            <a:pPr>
              <a:spcBef>
                <a:spcPct val="50000"/>
              </a:spcBef>
            </a:pPr>
            <a:endParaRPr lang="en-US" altLang="en-US" sz="2400">
              <a:solidFill>
                <a:srgbClr val="000000"/>
              </a:solidFill>
              <a:latin typeface="Times New Roman" pitchFamily="18" charset="0"/>
            </a:endParaRPr>
          </a:p>
          <a:p>
            <a:pPr>
              <a:spcBef>
                <a:spcPct val="50000"/>
              </a:spcBef>
            </a:pPr>
            <a:r>
              <a:rPr lang="en-US" altLang="en-US" sz="2400">
                <a:solidFill>
                  <a:srgbClr val="000000"/>
                </a:solidFill>
                <a:latin typeface="Times New Roman" pitchFamily="18" charset="0"/>
              </a:rPr>
              <a:t> 	0.250 L   x	</a:t>
            </a:r>
            <a:r>
              <a:rPr lang="en-US" altLang="en-US" sz="2400" u="sng">
                <a:solidFill>
                  <a:srgbClr val="000000"/>
                </a:solidFill>
                <a:latin typeface="Times New Roman" pitchFamily="18" charset="0"/>
              </a:rPr>
              <a:t>0.500 moles</a:t>
            </a:r>
            <a:r>
              <a:rPr lang="en-US" altLang="en-US" sz="2400">
                <a:solidFill>
                  <a:srgbClr val="000000"/>
                </a:solidFill>
                <a:latin typeface="Times New Roman" pitchFamily="18" charset="0"/>
              </a:rPr>
              <a:t>	</a:t>
            </a:r>
            <a:r>
              <a:rPr lang="en-US" altLang="en-US" sz="2400" b="1">
                <a:solidFill>
                  <a:srgbClr val="FF3300"/>
                </a:solidFill>
                <a:latin typeface="Times New Roman" pitchFamily="18" charset="0"/>
              </a:rPr>
              <a:t>	</a:t>
            </a:r>
          </a:p>
          <a:p>
            <a:pPr>
              <a:spcBef>
                <a:spcPct val="50000"/>
              </a:spcBef>
            </a:pPr>
            <a:r>
              <a:rPr lang="en-US" altLang="en-US" sz="2400">
                <a:solidFill>
                  <a:srgbClr val="000000"/>
                </a:solidFill>
                <a:latin typeface="Times New Roman" pitchFamily="18" charset="0"/>
              </a:rPr>
              <a:t>			1 L		    </a:t>
            </a:r>
          </a:p>
        </p:txBody>
      </p:sp>
      <p:pic>
        <p:nvPicPr>
          <p:cNvPr id="294914" name="Picture 1"/>
          <p:cNvPicPr>
            <a:picLocks noChangeAspect="1"/>
          </p:cNvPicPr>
          <p:nvPr/>
        </p:nvPicPr>
        <p:blipFill>
          <a:blip r:embed="rId3"/>
          <a:srcRect/>
          <a:stretch>
            <a:fillRect/>
          </a:stretch>
        </p:blipFill>
        <p:spPr bwMode="auto">
          <a:xfrm>
            <a:off x="4310063" y="3133725"/>
            <a:ext cx="2921000" cy="292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ChangeArrowheads="1"/>
          </p:cNvSpPr>
          <p:nvPr/>
        </p:nvSpPr>
        <p:spPr bwMode="auto">
          <a:xfrm>
            <a:off x="1524000" y="0"/>
            <a:ext cx="9144000" cy="2492375"/>
          </a:xfrm>
          <a:prstGeom prst="rect">
            <a:avLst/>
          </a:prstGeom>
          <a:noFill/>
          <a:ln w="9525">
            <a:noFill/>
            <a:miter lim="800000"/>
            <a:headEnd/>
            <a:tailEnd/>
          </a:ln>
        </p:spPr>
        <p:txBody>
          <a:bodyPr>
            <a:spAutoFit/>
          </a:bodyPr>
          <a:lstStyle/>
          <a:p>
            <a:pPr>
              <a:spcBef>
                <a:spcPct val="50000"/>
              </a:spcBef>
            </a:pPr>
            <a:r>
              <a:rPr lang="en-US" altLang="en-US" sz="2400">
                <a:solidFill>
                  <a:srgbClr val="3333CC"/>
                </a:solidFill>
                <a:latin typeface="Times New Roman" pitchFamily="18" charset="0"/>
              </a:rPr>
              <a:t>4.	How many </a:t>
            </a:r>
            <a:r>
              <a:rPr lang="en-US" altLang="en-US" sz="2400" b="1">
                <a:solidFill>
                  <a:srgbClr val="FF3300"/>
                </a:solidFill>
                <a:latin typeface="Times New Roman" pitchFamily="18" charset="0"/>
              </a:rPr>
              <a:t>grams </a:t>
            </a:r>
            <a:r>
              <a:rPr lang="en-US" altLang="en-US" sz="2400">
                <a:solidFill>
                  <a:srgbClr val="3333CC"/>
                </a:solidFill>
                <a:latin typeface="Times New Roman" pitchFamily="18" charset="0"/>
              </a:rPr>
              <a:t>NaCl are there in </a:t>
            </a:r>
            <a:r>
              <a:rPr lang="en-US" altLang="en-US" sz="2400" b="1">
                <a:solidFill>
                  <a:srgbClr val="FF3300"/>
                </a:solidFill>
                <a:latin typeface="Times New Roman" pitchFamily="18" charset="0"/>
              </a:rPr>
              <a:t>250.0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0.500 M</a:t>
            </a:r>
            <a:r>
              <a:rPr lang="en-US" altLang="en-US" sz="2400">
                <a:solidFill>
                  <a:srgbClr val="3333CC"/>
                </a:solidFill>
                <a:latin typeface="Times New Roman" pitchFamily="18" charset="0"/>
              </a:rPr>
              <a:t> 	solution?</a:t>
            </a:r>
          </a:p>
          <a:p>
            <a:pPr>
              <a:spcBef>
                <a:spcPct val="50000"/>
              </a:spcBef>
            </a:pPr>
            <a:endParaRPr lang="en-US" altLang="en-US" sz="2400">
              <a:solidFill>
                <a:srgbClr val="000000"/>
              </a:solidFill>
              <a:latin typeface="Times New Roman" pitchFamily="18" charset="0"/>
            </a:endParaRPr>
          </a:p>
          <a:p>
            <a:pPr>
              <a:spcBef>
                <a:spcPct val="50000"/>
              </a:spcBef>
            </a:pPr>
            <a:r>
              <a:rPr lang="en-US" altLang="en-US" sz="2400">
                <a:solidFill>
                  <a:srgbClr val="000000"/>
                </a:solidFill>
                <a:latin typeface="Times New Roman" pitchFamily="18" charset="0"/>
              </a:rPr>
              <a:t> 	0.250 L   x	</a:t>
            </a:r>
            <a:r>
              <a:rPr lang="en-US" altLang="en-US" sz="2400" u="sng">
                <a:solidFill>
                  <a:srgbClr val="000000"/>
                </a:solidFill>
                <a:latin typeface="Times New Roman" pitchFamily="18" charset="0"/>
              </a:rPr>
              <a:t>0.500 moles</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58.5 </a:t>
            </a:r>
            <a:r>
              <a:rPr lang="en-US" altLang="en-US" sz="2400">
                <a:solidFill>
                  <a:srgbClr val="000000"/>
                </a:solidFill>
                <a:latin typeface="Times New Roman" pitchFamily="18" charset="0"/>
              </a:rPr>
              <a:t>g	</a:t>
            </a:r>
            <a:r>
              <a:rPr lang="en-US" altLang="en-US" sz="2400" b="1">
                <a:solidFill>
                  <a:srgbClr val="FF3300"/>
                </a:solidFill>
                <a:latin typeface="Times New Roman" pitchFamily="18" charset="0"/>
              </a:rPr>
              <a:t>	</a:t>
            </a:r>
          </a:p>
          <a:p>
            <a:pPr>
              <a:spcBef>
                <a:spcPct val="50000"/>
              </a:spcBef>
            </a:pPr>
            <a:r>
              <a:rPr lang="en-US" altLang="en-US" sz="2400">
                <a:solidFill>
                  <a:srgbClr val="000000"/>
                </a:solidFill>
                <a:latin typeface="Times New Roman" pitchFamily="18" charset="0"/>
              </a:rPr>
              <a:t>			1 L		     1 mole</a:t>
            </a:r>
          </a:p>
        </p:txBody>
      </p:sp>
      <p:pic>
        <p:nvPicPr>
          <p:cNvPr id="296962" name="Picture 1"/>
          <p:cNvPicPr>
            <a:picLocks noChangeAspect="1"/>
          </p:cNvPicPr>
          <p:nvPr/>
        </p:nvPicPr>
        <p:blipFill>
          <a:blip r:embed="rId4"/>
          <a:srcRect/>
          <a:stretch>
            <a:fillRect/>
          </a:stretch>
        </p:blipFill>
        <p:spPr bwMode="auto">
          <a:xfrm>
            <a:off x="4352925" y="3049588"/>
            <a:ext cx="3089275" cy="3089275"/>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5"/>
          <a:srcRect/>
          <a:stretch>
            <a:fillRect/>
          </a:stretch>
        </p:blipFill>
        <p:spPr bwMode="auto">
          <a:xfrm>
            <a:off x="5791200" y="3124200"/>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524000" y="0"/>
            <a:ext cx="9144000" cy="2492375"/>
          </a:xfrm>
          <a:prstGeom prst="rect">
            <a:avLst/>
          </a:prstGeom>
          <a:noFill/>
          <a:ln w="9525">
            <a:noFill/>
            <a:miter lim="800000"/>
            <a:headEnd/>
            <a:tailEnd/>
          </a:ln>
        </p:spPr>
        <p:txBody>
          <a:bodyPr>
            <a:spAutoFit/>
          </a:bodyPr>
          <a:lstStyle/>
          <a:p>
            <a:pPr>
              <a:spcBef>
                <a:spcPct val="50000"/>
              </a:spcBef>
            </a:pPr>
            <a:r>
              <a:rPr lang="en-US" altLang="en-US" sz="2400">
                <a:solidFill>
                  <a:srgbClr val="3333CC"/>
                </a:solidFill>
                <a:latin typeface="Times New Roman" pitchFamily="18" charset="0"/>
              </a:rPr>
              <a:t>4.	How many </a:t>
            </a:r>
            <a:r>
              <a:rPr lang="en-US" altLang="en-US" sz="2400" b="1">
                <a:solidFill>
                  <a:srgbClr val="FF3300"/>
                </a:solidFill>
                <a:latin typeface="Times New Roman" pitchFamily="18" charset="0"/>
              </a:rPr>
              <a:t>grams </a:t>
            </a:r>
            <a:r>
              <a:rPr lang="en-US" altLang="en-US" sz="2400">
                <a:solidFill>
                  <a:srgbClr val="3333CC"/>
                </a:solidFill>
                <a:latin typeface="Times New Roman" pitchFamily="18" charset="0"/>
              </a:rPr>
              <a:t>NaCl are there in </a:t>
            </a:r>
            <a:r>
              <a:rPr lang="en-US" altLang="en-US" sz="2400" b="1">
                <a:solidFill>
                  <a:srgbClr val="FF3300"/>
                </a:solidFill>
                <a:latin typeface="Times New Roman" pitchFamily="18" charset="0"/>
              </a:rPr>
              <a:t>250.0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0.500 M</a:t>
            </a:r>
            <a:r>
              <a:rPr lang="en-US" altLang="en-US" sz="2400">
                <a:solidFill>
                  <a:srgbClr val="3333CC"/>
                </a:solidFill>
                <a:latin typeface="Times New Roman" pitchFamily="18" charset="0"/>
              </a:rPr>
              <a:t> 	solution?</a:t>
            </a:r>
          </a:p>
          <a:p>
            <a:pPr>
              <a:spcBef>
                <a:spcPct val="50000"/>
              </a:spcBef>
            </a:pPr>
            <a:endParaRPr lang="en-US" altLang="en-US" sz="2400">
              <a:solidFill>
                <a:srgbClr val="000000"/>
              </a:solidFill>
              <a:latin typeface="Times New Roman" pitchFamily="18" charset="0"/>
            </a:endParaRPr>
          </a:p>
          <a:p>
            <a:pPr>
              <a:spcBef>
                <a:spcPct val="50000"/>
              </a:spcBef>
            </a:pPr>
            <a:r>
              <a:rPr lang="en-US" altLang="en-US" sz="2400">
                <a:solidFill>
                  <a:srgbClr val="000000"/>
                </a:solidFill>
                <a:latin typeface="Times New Roman" pitchFamily="18" charset="0"/>
              </a:rPr>
              <a:t> 	0.250 L   x	</a:t>
            </a:r>
            <a:r>
              <a:rPr lang="en-US" altLang="en-US" sz="2400" u="sng">
                <a:solidFill>
                  <a:srgbClr val="000000"/>
                </a:solidFill>
                <a:latin typeface="Times New Roman" pitchFamily="18" charset="0"/>
              </a:rPr>
              <a:t>0.500 moles</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58.5 </a:t>
            </a:r>
            <a:r>
              <a:rPr lang="en-US" altLang="en-US" sz="2400">
                <a:solidFill>
                  <a:srgbClr val="000000"/>
                </a:solidFill>
                <a:latin typeface="Times New Roman" pitchFamily="18" charset="0"/>
              </a:rPr>
              <a:t>g	=	</a:t>
            </a:r>
            <a:r>
              <a:rPr lang="en-US" altLang="en-US" sz="2400" b="1">
                <a:solidFill>
                  <a:srgbClr val="FF3300"/>
                </a:solidFill>
                <a:latin typeface="Times New Roman" pitchFamily="18" charset="0"/>
              </a:rPr>
              <a:t>7.31 g	</a:t>
            </a:r>
          </a:p>
          <a:p>
            <a:pPr>
              <a:spcBef>
                <a:spcPct val="50000"/>
              </a:spcBef>
            </a:pPr>
            <a:r>
              <a:rPr lang="en-US" altLang="en-US" sz="2400">
                <a:solidFill>
                  <a:srgbClr val="000000"/>
                </a:solidFill>
                <a:latin typeface="Times New Roman" pitchFamily="18" charset="0"/>
              </a:rPr>
              <a:t>			1 L		     1 mole</a:t>
            </a:r>
          </a:p>
        </p:txBody>
      </p:sp>
      <p:pic>
        <p:nvPicPr>
          <p:cNvPr id="299010" name="Picture 1"/>
          <p:cNvPicPr>
            <a:picLocks noChangeAspect="1"/>
          </p:cNvPicPr>
          <p:nvPr/>
        </p:nvPicPr>
        <p:blipFill>
          <a:blip r:embed="rId3"/>
          <a:srcRect/>
          <a:stretch>
            <a:fillRect/>
          </a:stretch>
        </p:blipFill>
        <p:spPr bwMode="auto">
          <a:xfrm>
            <a:off x="4029075" y="3232150"/>
            <a:ext cx="3300413" cy="330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ext Box 2"/>
          <p:cNvSpPr txBox="1">
            <a:spLocks noChangeArrowheads="1"/>
          </p:cNvSpPr>
          <p:nvPr/>
        </p:nvSpPr>
        <p:spPr bwMode="auto">
          <a:xfrm>
            <a:off x="1660525" y="-34925"/>
            <a:ext cx="9007475" cy="1570038"/>
          </a:xfrm>
          <a:prstGeom prst="rect">
            <a:avLst/>
          </a:prstGeom>
          <a:noFill/>
          <a:ln w="9525">
            <a:noFill/>
            <a:miter lim="800000"/>
            <a:headEnd/>
            <a:tailEnd/>
          </a:ln>
        </p:spPr>
        <p:txBody>
          <a:bodyPr>
            <a:spAutoFit/>
          </a:bodyPr>
          <a:lstStyle/>
          <a:p>
            <a:endParaRPr lang="en-US" altLang="en-US" sz="2400">
              <a:solidFill>
                <a:srgbClr val="3333CC"/>
              </a:solidFill>
              <a:latin typeface="Times New Roman" pitchFamily="18" charset="0"/>
            </a:endParaRPr>
          </a:p>
          <a:p>
            <a:r>
              <a:rPr lang="en-US" altLang="en-US" sz="2400">
                <a:solidFill>
                  <a:srgbClr val="3333CC"/>
                </a:solidFill>
                <a:latin typeface="Times New Roman" pitchFamily="18" charset="0"/>
              </a:rPr>
              <a:t>5.	How many </a:t>
            </a:r>
            <a:r>
              <a:rPr lang="en-US" altLang="en-US" sz="2400" b="1">
                <a:solidFill>
                  <a:srgbClr val="FF3300"/>
                </a:solidFill>
                <a:latin typeface="Times New Roman" pitchFamily="18" charset="0"/>
              </a:rPr>
              <a:t>grams</a:t>
            </a:r>
            <a:r>
              <a:rPr lang="en-US" altLang="en-US" sz="2400">
                <a:solidFill>
                  <a:srgbClr val="3333CC"/>
                </a:solidFill>
                <a:latin typeface="Times New Roman" pitchFamily="18" charset="0"/>
              </a:rPr>
              <a:t> of NaCl must be used to prepare a </a:t>
            </a:r>
            <a:r>
              <a:rPr lang="en-US" altLang="en-US" sz="2400" b="1">
                <a:solidFill>
                  <a:srgbClr val="FF3300"/>
                </a:solidFill>
                <a:latin typeface="Times New Roman" pitchFamily="18" charset="0"/>
              </a:rPr>
              <a:t>100.0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0.250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p:txBody>
      </p:sp>
      <p:pic>
        <p:nvPicPr>
          <p:cNvPr id="301058" name="Picture 1"/>
          <p:cNvPicPr>
            <a:picLocks noChangeAspect="1"/>
          </p:cNvPicPr>
          <p:nvPr/>
        </p:nvPicPr>
        <p:blipFill>
          <a:blip r:embed="rId4"/>
          <a:srcRect/>
          <a:stretch>
            <a:fillRect/>
          </a:stretch>
        </p:blipFill>
        <p:spPr bwMode="auto">
          <a:xfrm>
            <a:off x="4881563" y="2887663"/>
            <a:ext cx="2428875" cy="2468562"/>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5"/>
          <a:srcRect/>
          <a:stretch>
            <a:fillRect/>
          </a:stretch>
        </p:blipFill>
        <p:spPr bwMode="auto">
          <a:xfrm>
            <a:off x="2771775" y="4405313"/>
            <a:ext cx="609600"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ext Box 1026"/>
          <p:cNvSpPr txBox="1">
            <a:spLocks noChangeArrowheads="1"/>
          </p:cNvSpPr>
          <p:nvPr/>
        </p:nvSpPr>
        <p:spPr bwMode="auto">
          <a:xfrm>
            <a:off x="1660525" y="-34925"/>
            <a:ext cx="9007475" cy="1570038"/>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5.	How many </a:t>
            </a:r>
            <a:r>
              <a:rPr lang="en-US" altLang="en-US" sz="2400" b="1">
                <a:solidFill>
                  <a:srgbClr val="FF3300"/>
                </a:solidFill>
                <a:latin typeface="Times New Roman" pitchFamily="18" charset="0"/>
              </a:rPr>
              <a:t>grams</a:t>
            </a:r>
            <a:r>
              <a:rPr lang="en-US" altLang="en-US" sz="2400">
                <a:solidFill>
                  <a:srgbClr val="3333CC"/>
                </a:solidFill>
                <a:latin typeface="Times New Roman" pitchFamily="18" charset="0"/>
              </a:rPr>
              <a:t> of NaCl must be used to prepare a </a:t>
            </a:r>
            <a:r>
              <a:rPr lang="en-US" altLang="en-US" sz="2400" b="1">
                <a:solidFill>
                  <a:srgbClr val="FF3300"/>
                </a:solidFill>
                <a:latin typeface="Times New Roman" pitchFamily="18" charset="0"/>
              </a:rPr>
              <a:t>100.0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0.250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0.1000 L   		</a:t>
            </a:r>
          </a:p>
        </p:txBody>
      </p:sp>
      <p:pic>
        <p:nvPicPr>
          <p:cNvPr id="303106" name="Picture 1"/>
          <p:cNvPicPr>
            <a:picLocks noChangeAspect="1"/>
          </p:cNvPicPr>
          <p:nvPr/>
        </p:nvPicPr>
        <p:blipFill>
          <a:blip r:embed="rId3"/>
          <a:srcRect/>
          <a:stretch>
            <a:fillRect/>
          </a:stretch>
        </p:blipFill>
        <p:spPr bwMode="auto">
          <a:xfrm>
            <a:off x="4521200" y="2871788"/>
            <a:ext cx="2836863" cy="2884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ext Box 2"/>
          <p:cNvSpPr txBox="1">
            <a:spLocks noChangeArrowheads="1"/>
          </p:cNvSpPr>
          <p:nvPr/>
        </p:nvSpPr>
        <p:spPr bwMode="auto">
          <a:xfrm>
            <a:off x="1660525" y="-34925"/>
            <a:ext cx="9007475" cy="1938338"/>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5.	How many </a:t>
            </a:r>
            <a:r>
              <a:rPr lang="en-US" altLang="en-US" sz="2400" b="1">
                <a:solidFill>
                  <a:srgbClr val="FF3300"/>
                </a:solidFill>
                <a:latin typeface="Times New Roman" pitchFamily="18" charset="0"/>
              </a:rPr>
              <a:t>grams</a:t>
            </a:r>
            <a:r>
              <a:rPr lang="en-US" altLang="en-US" sz="2400">
                <a:solidFill>
                  <a:srgbClr val="3333CC"/>
                </a:solidFill>
                <a:latin typeface="Times New Roman" pitchFamily="18" charset="0"/>
              </a:rPr>
              <a:t> of NaCl must be used to prepare a </a:t>
            </a:r>
            <a:r>
              <a:rPr lang="en-US" altLang="en-US" sz="2400" b="1">
                <a:solidFill>
                  <a:srgbClr val="FF3300"/>
                </a:solidFill>
                <a:latin typeface="Times New Roman" pitchFamily="18" charset="0"/>
              </a:rPr>
              <a:t>100.0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0.250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0.1000 L   x   </a:t>
            </a:r>
            <a:r>
              <a:rPr lang="en-US" altLang="en-US" sz="2400" u="sng">
                <a:solidFill>
                  <a:srgbClr val="000000"/>
                </a:solidFill>
                <a:latin typeface="Times New Roman" pitchFamily="18" charset="0"/>
              </a:rPr>
              <a:t>0.250 moles </a:t>
            </a:r>
            <a:r>
              <a:rPr lang="en-US" altLang="en-US" sz="2400">
                <a:solidFill>
                  <a:srgbClr val="000000"/>
                </a:solidFill>
                <a:latin typeface="Times New Roman" pitchFamily="18" charset="0"/>
              </a:rPr>
              <a:t>  </a:t>
            </a:r>
          </a:p>
          <a:p>
            <a:r>
              <a:rPr lang="en-US" altLang="en-US" sz="2400">
                <a:solidFill>
                  <a:srgbClr val="000000"/>
                </a:solidFill>
                <a:latin typeface="Times New Roman" pitchFamily="18" charset="0"/>
              </a:rPr>
              <a:t>			1 L		</a:t>
            </a:r>
          </a:p>
        </p:txBody>
      </p:sp>
      <p:pic>
        <p:nvPicPr>
          <p:cNvPr id="305154" name="Picture 1"/>
          <p:cNvPicPr>
            <a:picLocks noChangeAspect="1"/>
          </p:cNvPicPr>
          <p:nvPr/>
        </p:nvPicPr>
        <p:blipFill>
          <a:blip r:embed="rId3"/>
          <a:srcRect/>
          <a:stretch>
            <a:fillRect/>
          </a:stretch>
        </p:blipFill>
        <p:spPr bwMode="auto">
          <a:xfrm>
            <a:off x="4535488" y="2857500"/>
            <a:ext cx="2724150" cy="2770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ext Box 2"/>
          <p:cNvSpPr txBox="1">
            <a:spLocks noChangeArrowheads="1"/>
          </p:cNvSpPr>
          <p:nvPr/>
        </p:nvSpPr>
        <p:spPr bwMode="auto">
          <a:xfrm>
            <a:off x="1660525" y="-34925"/>
            <a:ext cx="9007475" cy="1938338"/>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5.	How many </a:t>
            </a:r>
            <a:r>
              <a:rPr lang="en-US" altLang="en-US" sz="2400" b="1">
                <a:solidFill>
                  <a:srgbClr val="FF3300"/>
                </a:solidFill>
                <a:latin typeface="Times New Roman" pitchFamily="18" charset="0"/>
              </a:rPr>
              <a:t>grams</a:t>
            </a:r>
            <a:r>
              <a:rPr lang="en-US" altLang="en-US" sz="2400">
                <a:solidFill>
                  <a:srgbClr val="3333CC"/>
                </a:solidFill>
                <a:latin typeface="Times New Roman" pitchFamily="18" charset="0"/>
              </a:rPr>
              <a:t> of NaCl must be used to prepare a </a:t>
            </a:r>
            <a:r>
              <a:rPr lang="en-US" altLang="en-US" sz="2400" b="1">
                <a:solidFill>
                  <a:srgbClr val="FF3300"/>
                </a:solidFill>
                <a:latin typeface="Times New Roman" pitchFamily="18" charset="0"/>
              </a:rPr>
              <a:t>100.0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0.250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0.1000 L   x   </a:t>
            </a:r>
            <a:r>
              <a:rPr lang="en-US" altLang="en-US" sz="2400" u="sng">
                <a:solidFill>
                  <a:srgbClr val="000000"/>
                </a:solidFill>
                <a:latin typeface="Times New Roman" pitchFamily="18" charset="0"/>
              </a:rPr>
              <a:t>0.250 moles </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58.5 </a:t>
            </a:r>
            <a:r>
              <a:rPr lang="en-US" altLang="en-US" sz="2400">
                <a:solidFill>
                  <a:srgbClr val="000000"/>
                </a:solidFill>
                <a:latin typeface="Times New Roman" pitchFamily="18" charset="0"/>
              </a:rPr>
              <a:t>g	    </a:t>
            </a:r>
          </a:p>
          <a:p>
            <a:r>
              <a:rPr lang="en-US" altLang="en-US" sz="2400">
                <a:solidFill>
                  <a:srgbClr val="000000"/>
                </a:solidFill>
                <a:latin typeface="Times New Roman" pitchFamily="18" charset="0"/>
              </a:rPr>
              <a:t>			1 L		     1 mole</a:t>
            </a:r>
          </a:p>
        </p:txBody>
      </p:sp>
      <p:pic>
        <p:nvPicPr>
          <p:cNvPr id="307202" name="Picture 1"/>
          <p:cNvPicPr>
            <a:picLocks noChangeAspect="1"/>
          </p:cNvPicPr>
          <p:nvPr/>
        </p:nvPicPr>
        <p:blipFill>
          <a:blip r:embed="rId3"/>
          <a:srcRect/>
          <a:stretch>
            <a:fillRect/>
          </a:stretch>
        </p:blipFill>
        <p:spPr bwMode="auto">
          <a:xfrm>
            <a:off x="4394200" y="2970213"/>
            <a:ext cx="2976563" cy="3027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5"/>
          <p:cNvSpPr>
            <a:spLocks noGrp="1"/>
          </p:cNvSpPr>
          <p:nvPr>
            <p:ph type="sldNum" sz="quarter" idx="12"/>
          </p:nvPr>
        </p:nvSpPr>
        <p:spPr>
          <a:noFill/>
          <a:ln>
            <a:miter lim="800000"/>
            <a:headEnd/>
            <a:tailEnd/>
          </a:ln>
        </p:spPr>
        <p:txBody>
          <a:bodyPr/>
          <a:lstStyle/>
          <a:p>
            <a:pPr fontAlgn="base">
              <a:spcBef>
                <a:spcPct val="0"/>
              </a:spcBef>
              <a:spcAft>
                <a:spcPct val="0"/>
              </a:spcAft>
            </a:pPr>
            <a:fld id="{31071BCE-7780-4702-B623-56B03CA8EC66}" type="slidenum">
              <a:rPr lang="en-US" altLang="en-US" smtClean="0">
                <a:cs typeface="Arial" charset="0"/>
              </a:rPr>
              <a:pPr fontAlgn="base">
                <a:spcBef>
                  <a:spcPct val="0"/>
                </a:spcBef>
                <a:spcAft>
                  <a:spcPct val="0"/>
                </a:spcAft>
              </a:pPr>
              <a:t>18</a:t>
            </a:fld>
            <a:endParaRPr lang="en-US" altLang="en-US" smtClean="0">
              <a:cs typeface="Arial" charset="0"/>
            </a:endParaRPr>
          </a:p>
        </p:txBody>
      </p:sp>
      <p:sp>
        <p:nvSpPr>
          <p:cNvPr id="95234" name="Rectangle 2"/>
          <p:cNvSpPr>
            <a:spLocks noGrp="1" noChangeArrowheads="1"/>
          </p:cNvSpPr>
          <p:nvPr>
            <p:ph type="title"/>
          </p:nvPr>
        </p:nvSpPr>
        <p:spPr/>
        <p:txBody>
          <a:bodyPr/>
          <a:lstStyle/>
          <a:p>
            <a:pPr eaLnBrk="1" hangingPunct="1"/>
            <a:r>
              <a:rPr lang="en-US" altLang="en-US" sz="3600" b="1" smtClean="0"/>
              <a:t>Learning Check</a:t>
            </a:r>
          </a:p>
        </p:txBody>
      </p:sp>
      <p:sp>
        <p:nvSpPr>
          <p:cNvPr id="95235" name="Rectangle 3"/>
          <p:cNvSpPr>
            <a:spLocks noGrp="1" noChangeArrowheads="1"/>
          </p:cNvSpPr>
          <p:nvPr>
            <p:ph type="body" idx="1"/>
          </p:nvPr>
        </p:nvSpPr>
        <p:spPr>
          <a:xfrm>
            <a:off x="2209800" y="1600200"/>
            <a:ext cx="7086600" cy="4114800"/>
          </a:xfrm>
        </p:spPr>
        <p:txBody>
          <a:bodyPr/>
          <a:lstStyle/>
          <a:p>
            <a:pPr eaLnBrk="1" hangingPunct="1">
              <a:buFont typeface="Wingdings" pitchFamily="2" charset="2"/>
              <a:buNone/>
            </a:pPr>
            <a:r>
              <a:rPr lang="en-US" altLang="en-US" smtClean="0"/>
              <a:t>A. Write the conjugate base of the following.</a:t>
            </a:r>
          </a:p>
          <a:p>
            <a:pPr eaLnBrk="1" hangingPunct="1">
              <a:buFont typeface="Wingdings" pitchFamily="2" charset="2"/>
              <a:buNone/>
            </a:pPr>
            <a:r>
              <a:rPr lang="en-US" altLang="en-US" smtClean="0"/>
              <a:t>	 1. HBr</a:t>
            </a:r>
          </a:p>
          <a:p>
            <a:pPr eaLnBrk="1" hangingPunct="1">
              <a:buFont typeface="Wingdings" pitchFamily="2" charset="2"/>
              <a:buNone/>
            </a:pPr>
            <a:r>
              <a:rPr lang="en-US" altLang="en-US" smtClean="0"/>
              <a:t>	 2. H</a:t>
            </a:r>
            <a:r>
              <a:rPr lang="en-US" altLang="en-US" baseline="-25000" smtClean="0"/>
              <a:t>2</a:t>
            </a:r>
            <a:r>
              <a:rPr lang="en-US" altLang="en-US" smtClean="0"/>
              <a:t>S</a:t>
            </a:r>
          </a:p>
          <a:p>
            <a:pPr eaLnBrk="1" hangingPunct="1">
              <a:buFont typeface="Wingdings" pitchFamily="2" charset="2"/>
              <a:buNone/>
            </a:pPr>
            <a:r>
              <a:rPr lang="en-US" altLang="en-US" smtClean="0"/>
              <a:t>	 3. H</a:t>
            </a:r>
            <a:r>
              <a:rPr lang="en-US" altLang="en-US" baseline="-25000" smtClean="0"/>
              <a:t>2</a:t>
            </a:r>
            <a:r>
              <a:rPr lang="en-US" altLang="en-US" smtClean="0"/>
              <a:t>CO</a:t>
            </a:r>
            <a:r>
              <a:rPr lang="en-US" altLang="en-US" baseline="-25000" smtClean="0"/>
              <a:t>3</a:t>
            </a:r>
          </a:p>
          <a:p>
            <a:pPr eaLnBrk="1" hangingPunct="1">
              <a:buFont typeface="Wingdings" pitchFamily="2" charset="2"/>
              <a:buNone/>
            </a:pPr>
            <a:endParaRPr lang="en-US" altLang="en-US" smtClean="0"/>
          </a:p>
          <a:p>
            <a:pPr eaLnBrk="1" hangingPunct="1">
              <a:buFont typeface="Wingdings" pitchFamily="2" charset="2"/>
              <a:buNone/>
            </a:pPr>
            <a:r>
              <a:rPr lang="en-US" altLang="en-US" smtClean="0"/>
              <a:t>B. Write the conjugate acid of the following.</a:t>
            </a:r>
          </a:p>
          <a:p>
            <a:pPr eaLnBrk="1" hangingPunct="1">
              <a:buFont typeface="Wingdings" pitchFamily="2" charset="2"/>
              <a:buNone/>
            </a:pPr>
            <a:r>
              <a:rPr lang="en-US" altLang="en-US" smtClean="0"/>
              <a:t>	 1.  NO</a:t>
            </a:r>
            <a:r>
              <a:rPr lang="en-US" altLang="en-US" baseline="-25000" smtClean="0"/>
              <a:t>2</a:t>
            </a:r>
            <a:r>
              <a:rPr lang="en-US" altLang="en-US" baseline="30000" smtClean="0"/>
              <a:t>-</a:t>
            </a:r>
          </a:p>
          <a:p>
            <a:pPr eaLnBrk="1" hangingPunct="1">
              <a:buFont typeface="Wingdings" pitchFamily="2" charset="2"/>
              <a:buNone/>
            </a:pPr>
            <a:r>
              <a:rPr lang="en-US" altLang="en-US" baseline="30000" smtClean="0"/>
              <a:t>	 </a:t>
            </a:r>
            <a:r>
              <a:rPr lang="en-US" altLang="en-US" smtClean="0"/>
              <a:t>2.  NH</a:t>
            </a:r>
            <a:r>
              <a:rPr lang="en-US" altLang="en-US" baseline="-25000" smtClean="0"/>
              <a:t>3</a:t>
            </a:r>
            <a:endParaRPr lang="en-US" altLang="en-US" smtClean="0"/>
          </a:p>
          <a:p>
            <a:pPr eaLnBrk="1" hangingPunct="1">
              <a:buFont typeface="Wingdings" pitchFamily="2" charset="2"/>
              <a:buNone/>
            </a:pPr>
            <a:r>
              <a:rPr lang="en-US" altLang="en-US" smtClean="0"/>
              <a:t>	 3.  OH</a:t>
            </a:r>
            <a:r>
              <a:rPr lang="en-US" altLang="en-US" baseline="30000" smtClean="0"/>
              <a:t>-</a:t>
            </a:r>
            <a:endParaRPr lang="en-US" altLang="en-US"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ext Box 2"/>
          <p:cNvSpPr txBox="1">
            <a:spLocks noChangeArrowheads="1"/>
          </p:cNvSpPr>
          <p:nvPr/>
        </p:nvSpPr>
        <p:spPr bwMode="auto">
          <a:xfrm>
            <a:off x="1660525" y="-34925"/>
            <a:ext cx="9007475" cy="1938338"/>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5.	How many </a:t>
            </a:r>
            <a:r>
              <a:rPr lang="en-US" altLang="en-US" sz="2400" b="1">
                <a:solidFill>
                  <a:srgbClr val="FF3300"/>
                </a:solidFill>
                <a:latin typeface="Times New Roman" pitchFamily="18" charset="0"/>
              </a:rPr>
              <a:t>grams</a:t>
            </a:r>
            <a:r>
              <a:rPr lang="en-US" altLang="en-US" sz="2400">
                <a:solidFill>
                  <a:srgbClr val="3333CC"/>
                </a:solidFill>
                <a:latin typeface="Times New Roman" pitchFamily="18" charset="0"/>
              </a:rPr>
              <a:t> of NaCl must be used to prepare a </a:t>
            </a:r>
            <a:r>
              <a:rPr lang="en-US" altLang="en-US" sz="2400" b="1">
                <a:solidFill>
                  <a:srgbClr val="FF3300"/>
                </a:solidFill>
                <a:latin typeface="Times New Roman" pitchFamily="18" charset="0"/>
              </a:rPr>
              <a:t>100.0 mL</a:t>
            </a:r>
            <a:r>
              <a:rPr lang="en-US" altLang="en-US" sz="2400">
                <a:solidFill>
                  <a:srgbClr val="3333CC"/>
                </a:solidFill>
                <a:latin typeface="Times New Roman" pitchFamily="18" charset="0"/>
              </a:rPr>
              <a:t> 	of </a:t>
            </a:r>
            <a:r>
              <a:rPr lang="en-US" altLang="en-US" sz="2400" b="1">
                <a:solidFill>
                  <a:srgbClr val="FF3300"/>
                </a:solidFill>
                <a:latin typeface="Times New Roman" pitchFamily="18" charset="0"/>
              </a:rPr>
              <a:t>0.250 M</a:t>
            </a:r>
            <a:r>
              <a:rPr lang="en-US" altLang="en-US" sz="2400">
                <a:solidFill>
                  <a:srgbClr val="3333CC"/>
                </a:solidFill>
                <a:latin typeface="Times New Roman" pitchFamily="18" charset="0"/>
              </a:rPr>
              <a:t> solution.</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0.1000 L   x   </a:t>
            </a:r>
            <a:r>
              <a:rPr lang="en-US" altLang="en-US" sz="2400" u="sng">
                <a:solidFill>
                  <a:srgbClr val="000000"/>
                </a:solidFill>
                <a:latin typeface="Times New Roman" pitchFamily="18" charset="0"/>
              </a:rPr>
              <a:t>0.250 moles </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58.5 </a:t>
            </a:r>
            <a:r>
              <a:rPr lang="en-US" altLang="en-US" sz="2400">
                <a:solidFill>
                  <a:srgbClr val="000000"/>
                </a:solidFill>
                <a:latin typeface="Times New Roman" pitchFamily="18" charset="0"/>
              </a:rPr>
              <a:t>g	    =	  </a:t>
            </a:r>
            <a:r>
              <a:rPr lang="en-US" altLang="en-US" sz="2400" b="1">
                <a:solidFill>
                  <a:srgbClr val="FF3300"/>
                </a:solidFill>
                <a:latin typeface="Times New Roman" pitchFamily="18" charset="0"/>
              </a:rPr>
              <a:t>1.46 g</a:t>
            </a:r>
          </a:p>
          <a:p>
            <a:r>
              <a:rPr lang="en-US" altLang="en-US" sz="2400">
                <a:solidFill>
                  <a:srgbClr val="000000"/>
                </a:solidFill>
                <a:latin typeface="Times New Roman" pitchFamily="18" charset="0"/>
              </a:rPr>
              <a:t>			1 L		     1 mole</a:t>
            </a:r>
          </a:p>
        </p:txBody>
      </p:sp>
      <p:pic>
        <p:nvPicPr>
          <p:cNvPr id="309250" name="Picture 1"/>
          <p:cNvPicPr>
            <a:picLocks noChangeAspect="1"/>
          </p:cNvPicPr>
          <p:nvPr/>
        </p:nvPicPr>
        <p:blipFill>
          <a:blip r:embed="rId3"/>
          <a:srcRect/>
          <a:stretch>
            <a:fillRect/>
          </a:stretch>
        </p:blipFill>
        <p:spPr bwMode="auto">
          <a:xfrm>
            <a:off x="4857750" y="3054350"/>
            <a:ext cx="2908300" cy="2957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ext Box 2"/>
          <p:cNvSpPr txBox="1">
            <a:spLocks noChangeArrowheads="1"/>
          </p:cNvSpPr>
          <p:nvPr/>
        </p:nvSpPr>
        <p:spPr bwMode="auto">
          <a:xfrm>
            <a:off x="1660525" y="-34925"/>
            <a:ext cx="9007475" cy="1938338"/>
          </a:xfrm>
          <a:prstGeom prst="rect">
            <a:avLst/>
          </a:prstGeom>
          <a:noFill/>
          <a:ln w="9525">
            <a:noFill/>
            <a:miter lim="800000"/>
            <a:headEnd/>
            <a:tailEnd/>
          </a:ln>
        </p:spPr>
        <p:txBody>
          <a:bodyPr>
            <a:spAutoFit/>
          </a:bodyPr>
          <a:lstStyle/>
          <a:p>
            <a:endParaRPr lang="en-US" altLang="en-US" sz="2400">
              <a:solidFill>
                <a:srgbClr val="3333CC"/>
              </a:solidFill>
              <a:latin typeface="Times New Roman" pitchFamily="18" charset="0"/>
            </a:endParaRPr>
          </a:p>
          <a:p>
            <a:r>
              <a:rPr lang="en-US" altLang="en-US" sz="2400">
                <a:solidFill>
                  <a:srgbClr val="3333CC"/>
                </a:solidFill>
                <a:latin typeface="Times New Roman" pitchFamily="18" charset="0"/>
              </a:rPr>
              <a:t>6.	How many millilitres of a </a:t>
            </a:r>
            <a:r>
              <a:rPr lang="en-US" altLang="en-US" sz="2400" b="1">
                <a:solidFill>
                  <a:srgbClr val="FF3300"/>
                </a:solidFill>
                <a:latin typeface="Times New Roman" pitchFamily="18" charset="0"/>
              </a:rPr>
              <a:t>0.200 M</a:t>
            </a:r>
            <a:r>
              <a:rPr lang="en-US" altLang="en-US" sz="2400">
                <a:solidFill>
                  <a:srgbClr val="3333CC"/>
                </a:solidFill>
                <a:latin typeface="Times New Roman" pitchFamily="18" charset="0"/>
              </a:rPr>
              <a:t> solution of </a:t>
            </a:r>
            <a:r>
              <a:rPr lang="en-US" altLang="en-US" sz="2400" b="1">
                <a:solidFill>
                  <a:srgbClr val="FF3300"/>
                </a:solidFill>
                <a:latin typeface="Times New Roman" pitchFamily="18" charset="0"/>
              </a:rPr>
              <a:t>CoCl</a:t>
            </a:r>
            <a:r>
              <a:rPr lang="en-US" altLang="en-US" sz="2400" b="1" baseline="-25000">
                <a:solidFill>
                  <a:srgbClr val="FF3300"/>
                </a:solidFill>
                <a:latin typeface="Times New Roman" pitchFamily="18" charset="0"/>
              </a:rPr>
              <a:t>2 </a:t>
            </a:r>
            <a:r>
              <a:rPr lang="en-US" altLang="en-US" sz="2400">
                <a:solidFill>
                  <a:srgbClr val="000000"/>
                </a:solidFill>
                <a:latin typeface="Times New Roman" pitchFamily="18" charset="0"/>
              </a:rPr>
              <a:t>will 	contain 25.0 g</a:t>
            </a:r>
            <a:r>
              <a:rPr lang="en-US" altLang="en-US" sz="2400">
                <a:solidFill>
                  <a:srgbClr val="3333CC"/>
                </a:solidFill>
                <a:latin typeface="Times New Roman" pitchFamily="18" charset="0"/>
              </a:rPr>
              <a:t>?</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a:t>
            </a:r>
          </a:p>
        </p:txBody>
      </p:sp>
      <p:pic>
        <p:nvPicPr>
          <p:cNvPr id="311298" name="Picture 1"/>
          <p:cNvPicPr>
            <a:picLocks noChangeAspect="1"/>
          </p:cNvPicPr>
          <p:nvPr/>
        </p:nvPicPr>
        <p:blipFill>
          <a:blip r:embed="rId3"/>
          <a:srcRect/>
          <a:stretch>
            <a:fillRect/>
          </a:stretch>
        </p:blipFill>
        <p:spPr bwMode="auto">
          <a:xfrm>
            <a:off x="4713288" y="2516188"/>
            <a:ext cx="2901950" cy="3335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2"/>
          <p:cNvSpPr txBox="1">
            <a:spLocks noChangeArrowheads="1"/>
          </p:cNvSpPr>
          <p:nvPr/>
        </p:nvSpPr>
        <p:spPr bwMode="auto">
          <a:xfrm>
            <a:off x="1660525" y="-34925"/>
            <a:ext cx="9007475" cy="1570038"/>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6.	How many millilitres of a </a:t>
            </a:r>
            <a:r>
              <a:rPr lang="en-US" altLang="en-US" sz="2400" b="1">
                <a:solidFill>
                  <a:srgbClr val="FF3300"/>
                </a:solidFill>
                <a:latin typeface="Times New Roman" pitchFamily="18" charset="0"/>
              </a:rPr>
              <a:t>0.200 M</a:t>
            </a:r>
            <a:r>
              <a:rPr lang="en-US" altLang="en-US" sz="2400">
                <a:solidFill>
                  <a:srgbClr val="3333CC"/>
                </a:solidFill>
                <a:latin typeface="Times New Roman" pitchFamily="18" charset="0"/>
              </a:rPr>
              <a:t> solution of </a:t>
            </a:r>
            <a:r>
              <a:rPr lang="en-US" altLang="en-US" sz="2400" b="1">
                <a:solidFill>
                  <a:srgbClr val="FF3300"/>
                </a:solidFill>
                <a:latin typeface="Times New Roman" pitchFamily="18" charset="0"/>
              </a:rPr>
              <a:t>CoCl</a:t>
            </a:r>
            <a:r>
              <a:rPr lang="en-US" altLang="en-US" sz="2400" b="1" baseline="-25000">
                <a:solidFill>
                  <a:srgbClr val="FF3300"/>
                </a:solidFill>
                <a:latin typeface="Times New Roman" pitchFamily="18" charset="0"/>
              </a:rPr>
              <a:t>2 </a:t>
            </a:r>
            <a:r>
              <a:rPr lang="en-US" altLang="en-US" sz="2400">
                <a:solidFill>
                  <a:srgbClr val="000000"/>
                </a:solidFill>
                <a:latin typeface="Times New Roman" pitchFamily="18" charset="0"/>
              </a:rPr>
              <a:t>will 	contain 25.0 g</a:t>
            </a:r>
            <a:r>
              <a:rPr lang="en-US" altLang="en-US" sz="2400">
                <a:solidFill>
                  <a:srgbClr val="3333CC"/>
                </a:solidFill>
                <a:latin typeface="Times New Roman" pitchFamily="18" charset="0"/>
              </a:rPr>
              <a:t>?</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25.0 g   	</a:t>
            </a:r>
          </a:p>
        </p:txBody>
      </p:sp>
      <p:pic>
        <p:nvPicPr>
          <p:cNvPr id="313346" name="Picture 1"/>
          <p:cNvPicPr>
            <a:picLocks noChangeAspect="1"/>
          </p:cNvPicPr>
          <p:nvPr/>
        </p:nvPicPr>
        <p:blipFill>
          <a:blip r:embed="rId3"/>
          <a:srcRect/>
          <a:stretch>
            <a:fillRect/>
          </a:stretch>
        </p:blipFill>
        <p:spPr bwMode="auto">
          <a:xfrm>
            <a:off x="4764088" y="2305050"/>
            <a:ext cx="3619500" cy="4164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1660525" y="-34925"/>
            <a:ext cx="9007475" cy="1938338"/>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6.	How many millilitres of a </a:t>
            </a:r>
            <a:r>
              <a:rPr lang="en-US" altLang="en-US" sz="2400" b="1">
                <a:solidFill>
                  <a:srgbClr val="FF3300"/>
                </a:solidFill>
                <a:latin typeface="Times New Roman" pitchFamily="18" charset="0"/>
              </a:rPr>
              <a:t>0.200 M</a:t>
            </a:r>
            <a:r>
              <a:rPr lang="en-US" altLang="en-US" sz="2400">
                <a:solidFill>
                  <a:srgbClr val="3333CC"/>
                </a:solidFill>
                <a:latin typeface="Times New Roman" pitchFamily="18" charset="0"/>
              </a:rPr>
              <a:t> solution of </a:t>
            </a:r>
            <a:r>
              <a:rPr lang="en-US" altLang="en-US" sz="2400" b="1">
                <a:solidFill>
                  <a:srgbClr val="FF3300"/>
                </a:solidFill>
                <a:latin typeface="Times New Roman" pitchFamily="18" charset="0"/>
              </a:rPr>
              <a:t>CoCl</a:t>
            </a:r>
            <a:r>
              <a:rPr lang="en-US" altLang="en-US" sz="2400" b="1" baseline="-25000">
                <a:solidFill>
                  <a:srgbClr val="FF3300"/>
                </a:solidFill>
                <a:latin typeface="Times New Roman" pitchFamily="18" charset="0"/>
              </a:rPr>
              <a:t>2 </a:t>
            </a:r>
            <a:r>
              <a:rPr lang="en-US" altLang="en-US" sz="2400">
                <a:solidFill>
                  <a:srgbClr val="000000"/>
                </a:solidFill>
                <a:latin typeface="Times New Roman" pitchFamily="18" charset="0"/>
              </a:rPr>
              <a:t>will 	contain 25.0 g</a:t>
            </a:r>
            <a:r>
              <a:rPr lang="en-US" altLang="en-US" sz="2400">
                <a:solidFill>
                  <a:srgbClr val="3333CC"/>
                </a:solidFill>
                <a:latin typeface="Times New Roman" pitchFamily="18" charset="0"/>
              </a:rPr>
              <a:t>?</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25.0 g   x     </a:t>
            </a:r>
            <a:r>
              <a:rPr lang="en-US" altLang="en-US" sz="2400" u="sng">
                <a:solidFill>
                  <a:srgbClr val="000000"/>
                </a:solidFill>
                <a:latin typeface="Times New Roman" pitchFamily="18" charset="0"/>
              </a:rPr>
              <a:t>1 mole</a:t>
            </a:r>
            <a:r>
              <a:rPr lang="en-US" altLang="en-US" sz="2400">
                <a:solidFill>
                  <a:srgbClr val="000000"/>
                </a:solidFill>
                <a:latin typeface="Times New Roman" pitchFamily="18" charset="0"/>
              </a:rPr>
              <a:t>    </a:t>
            </a:r>
            <a:endParaRPr lang="en-US" altLang="en-US" sz="2400" b="1">
              <a:solidFill>
                <a:srgbClr val="FF3300"/>
              </a:solidFill>
              <a:latin typeface="Times New Roman" pitchFamily="18" charset="0"/>
            </a:endParaRPr>
          </a:p>
          <a:p>
            <a:r>
              <a:rPr lang="en-US" altLang="en-US" sz="2400">
                <a:solidFill>
                  <a:srgbClr val="000000"/>
                </a:solidFill>
                <a:latin typeface="Times New Roman" pitchFamily="18" charset="0"/>
              </a:rPr>
              <a:t>		      129.9 g	   	</a:t>
            </a:r>
          </a:p>
        </p:txBody>
      </p:sp>
      <p:pic>
        <p:nvPicPr>
          <p:cNvPr id="315394" name="Picture 1"/>
          <p:cNvPicPr>
            <a:picLocks noChangeAspect="1"/>
          </p:cNvPicPr>
          <p:nvPr/>
        </p:nvPicPr>
        <p:blipFill>
          <a:blip r:embed="rId3"/>
          <a:srcRect/>
          <a:stretch>
            <a:fillRect/>
          </a:stretch>
        </p:blipFill>
        <p:spPr bwMode="auto">
          <a:xfrm>
            <a:off x="4418013" y="2417763"/>
            <a:ext cx="3492500" cy="4017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1660525" y="-34925"/>
            <a:ext cx="9007475" cy="1938338"/>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6.	How many millilitres of a </a:t>
            </a:r>
            <a:r>
              <a:rPr lang="en-US" altLang="en-US" sz="2400" b="1">
                <a:solidFill>
                  <a:srgbClr val="FF3300"/>
                </a:solidFill>
                <a:latin typeface="Times New Roman" pitchFamily="18" charset="0"/>
              </a:rPr>
              <a:t>0.200 M</a:t>
            </a:r>
            <a:r>
              <a:rPr lang="en-US" altLang="en-US" sz="2400">
                <a:solidFill>
                  <a:srgbClr val="3333CC"/>
                </a:solidFill>
                <a:latin typeface="Times New Roman" pitchFamily="18" charset="0"/>
              </a:rPr>
              <a:t> solution of </a:t>
            </a:r>
            <a:r>
              <a:rPr lang="en-US" altLang="en-US" sz="2400" b="1">
                <a:solidFill>
                  <a:srgbClr val="FF3300"/>
                </a:solidFill>
                <a:latin typeface="Times New Roman" pitchFamily="18" charset="0"/>
              </a:rPr>
              <a:t>CoCl</a:t>
            </a:r>
            <a:r>
              <a:rPr lang="en-US" altLang="en-US" sz="2400" b="1" baseline="-25000">
                <a:solidFill>
                  <a:srgbClr val="FF3300"/>
                </a:solidFill>
                <a:latin typeface="Times New Roman" pitchFamily="18" charset="0"/>
              </a:rPr>
              <a:t>2 </a:t>
            </a:r>
            <a:r>
              <a:rPr lang="en-US" altLang="en-US" sz="2400">
                <a:solidFill>
                  <a:srgbClr val="000000"/>
                </a:solidFill>
                <a:latin typeface="Times New Roman" pitchFamily="18" charset="0"/>
              </a:rPr>
              <a:t>will 	contain 25.0 g</a:t>
            </a:r>
            <a:r>
              <a:rPr lang="en-US" altLang="en-US" sz="2400">
                <a:solidFill>
                  <a:srgbClr val="3333CC"/>
                </a:solidFill>
                <a:latin typeface="Times New Roman" pitchFamily="18" charset="0"/>
              </a:rPr>
              <a:t>?</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25.0 g   x     </a:t>
            </a:r>
            <a:r>
              <a:rPr lang="en-US" altLang="en-US" sz="2400" u="sng">
                <a:solidFill>
                  <a:srgbClr val="000000"/>
                </a:solidFill>
                <a:latin typeface="Times New Roman" pitchFamily="18" charset="0"/>
              </a:rPr>
              <a:t>1 mole</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1 L</a:t>
            </a:r>
            <a:r>
              <a:rPr lang="en-US" altLang="en-US" sz="2400">
                <a:solidFill>
                  <a:srgbClr val="000000"/>
                </a:solidFill>
                <a:latin typeface="Times New Roman" pitchFamily="18" charset="0"/>
              </a:rPr>
              <a:t>	   </a:t>
            </a:r>
          </a:p>
          <a:p>
            <a:r>
              <a:rPr lang="en-US" altLang="en-US" sz="2400">
                <a:solidFill>
                  <a:srgbClr val="000000"/>
                </a:solidFill>
                <a:latin typeface="Times New Roman" pitchFamily="18" charset="0"/>
              </a:rPr>
              <a:t>		      129.9 g	   0.200 mol	   	</a:t>
            </a:r>
          </a:p>
        </p:txBody>
      </p:sp>
      <p:pic>
        <p:nvPicPr>
          <p:cNvPr id="317442" name="Picture 1"/>
          <p:cNvPicPr>
            <a:picLocks noChangeAspect="1"/>
          </p:cNvPicPr>
          <p:nvPr/>
        </p:nvPicPr>
        <p:blipFill>
          <a:blip r:embed="rId3"/>
          <a:srcRect/>
          <a:stretch>
            <a:fillRect/>
          </a:stretch>
        </p:blipFill>
        <p:spPr bwMode="auto">
          <a:xfrm>
            <a:off x="4581525" y="2487613"/>
            <a:ext cx="3605213" cy="4148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 Box 2"/>
          <p:cNvSpPr txBox="1">
            <a:spLocks noChangeArrowheads="1"/>
          </p:cNvSpPr>
          <p:nvPr/>
        </p:nvSpPr>
        <p:spPr bwMode="auto">
          <a:xfrm>
            <a:off x="1660525" y="-34925"/>
            <a:ext cx="9007475" cy="2308225"/>
          </a:xfrm>
          <a:prstGeom prst="rect">
            <a:avLst/>
          </a:prstGeom>
          <a:noFill/>
          <a:ln w="9525">
            <a:noFill/>
            <a:miter lim="800000"/>
            <a:headEnd/>
            <a:tailEnd/>
          </a:ln>
        </p:spPr>
        <p:txBody>
          <a:bodyPr>
            <a:spAutoFit/>
          </a:bodyPr>
          <a:lstStyle/>
          <a:p>
            <a:r>
              <a:rPr lang="en-US" altLang="en-US" sz="2400">
                <a:solidFill>
                  <a:srgbClr val="3333CC"/>
                </a:solidFill>
                <a:latin typeface="Times New Roman" pitchFamily="18" charset="0"/>
              </a:rPr>
              <a:t>6.	How many millilitres of a </a:t>
            </a:r>
            <a:r>
              <a:rPr lang="en-US" altLang="en-US" sz="2400" b="1">
                <a:solidFill>
                  <a:srgbClr val="FF3300"/>
                </a:solidFill>
                <a:latin typeface="Times New Roman" pitchFamily="18" charset="0"/>
              </a:rPr>
              <a:t>0.200 M</a:t>
            </a:r>
            <a:r>
              <a:rPr lang="en-US" altLang="en-US" sz="2400">
                <a:solidFill>
                  <a:srgbClr val="3333CC"/>
                </a:solidFill>
                <a:latin typeface="Times New Roman" pitchFamily="18" charset="0"/>
              </a:rPr>
              <a:t> solution of </a:t>
            </a:r>
            <a:r>
              <a:rPr lang="en-US" altLang="en-US" sz="2400" b="1">
                <a:solidFill>
                  <a:srgbClr val="FF3300"/>
                </a:solidFill>
                <a:latin typeface="Times New Roman" pitchFamily="18" charset="0"/>
              </a:rPr>
              <a:t>CoCl</a:t>
            </a:r>
            <a:r>
              <a:rPr lang="en-US" altLang="en-US" sz="2400" b="1" baseline="-25000">
                <a:solidFill>
                  <a:srgbClr val="FF3300"/>
                </a:solidFill>
                <a:latin typeface="Times New Roman" pitchFamily="18" charset="0"/>
              </a:rPr>
              <a:t>2 </a:t>
            </a:r>
            <a:r>
              <a:rPr lang="en-US" altLang="en-US" sz="2400">
                <a:solidFill>
                  <a:srgbClr val="000000"/>
                </a:solidFill>
                <a:latin typeface="Times New Roman" pitchFamily="18" charset="0"/>
              </a:rPr>
              <a:t>will 	contain 25.0 g</a:t>
            </a:r>
            <a:r>
              <a:rPr lang="en-US" altLang="en-US" sz="2400">
                <a:solidFill>
                  <a:srgbClr val="3333CC"/>
                </a:solidFill>
                <a:latin typeface="Times New Roman" pitchFamily="18" charset="0"/>
              </a:rPr>
              <a:t>?</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25.0 g   x     </a:t>
            </a:r>
            <a:r>
              <a:rPr lang="en-US" altLang="en-US" sz="2400" u="sng">
                <a:solidFill>
                  <a:srgbClr val="000000"/>
                </a:solidFill>
                <a:latin typeface="Times New Roman" pitchFamily="18" charset="0"/>
              </a:rPr>
              <a:t>1 mole</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1 L</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1000 mL</a:t>
            </a:r>
            <a:r>
              <a:rPr lang="en-US" altLang="en-US" sz="2400">
                <a:solidFill>
                  <a:srgbClr val="000000"/>
                </a:solidFill>
                <a:latin typeface="Times New Roman" pitchFamily="18" charset="0"/>
              </a:rPr>
              <a:t> </a:t>
            </a:r>
          </a:p>
          <a:p>
            <a:r>
              <a:rPr lang="en-US" altLang="en-US" sz="2400">
                <a:solidFill>
                  <a:srgbClr val="000000"/>
                </a:solidFill>
                <a:latin typeface="Times New Roman" pitchFamily="18" charset="0"/>
              </a:rPr>
              <a:t>		      129.9 g	   0.200 mol	    1 L</a:t>
            </a:r>
          </a:p>
          <a:p>
            <a:r>
              <a:rPr lang="en-US" altLang="en-US" sz="2400">
                <a:solidFill>
                  <a:srgbClr val="000000"/>
                </a:solidFill>
                <a:latin typeface="Times New Roman" pitchFamily="18" charset="0"/>
              </a:rPr>
              <a:t>	</a:t>
            </a:r>
          </a:p>
        </p:txBody>
      </p:sp>
      <p:pic>
        <p:nvPicPr>
          <p:cNvPr id="319490" name="Picture 1"/>
          <p:cNvPicPr>
            <a:picLocks noChangeAspect="1"/>
          </p:cNvPicPr>
          <p:nvPr/>
        </p:nvPicPr>
        <p:blipFill>
          <a:blip r:embed="rId3"/>
          <a:srcRect/>
          <a:stretch>
            <a:fillRect/>
          </a:stretch>
        </p:blipFill>
        <p:spPr bwMode="auto">
          <a:xfrm>
            <a:off x="4454525" y="2151063"/>
            <a:ext cx="4225925" cy="4859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ext Box 2"/>
          <p:cNvSpPr txBox="1">
            <a:spLocks noChangeArrowheads="1"/>
          </p:cNvSpPr>
          <p:nvPr/>
        </p:nvSpPr>
        <p:spPr bwMode="auto">
          <a:xfrm>
            <a:off x="1660525" y="-34925"/>
            <a:ext cx="9007475" cy="2678113"/>
          </a:xfrm>
          <a:prstGeom prst="rect">
            <a:avLst/>
          </a:prstGeom>
          <a:noFill/>
          <a:ln w="9525">
            <a:noFill/>
            <a:miter lim="800000"/>
            <a:headEnd/>
            <a:tailEnd/>
          </a:ln>
        </p:spPr>
        <p:txBody>
          <a:bodyPr>
            <a:spAutoFit/>
          </a:bodyPr>
          <a:lstStyle/>
          <a:p>
            <a:endParaRPr lang="en-US" altLang="en-US" sz="2400">
              <a:solidFill>
                <a:srgbClr val="3333CC"/>
              </a:solidFill>
              <a:latin typeface="Times New Roman" pitchFamily="18" charset="0"/>
            </a:endParaRPr>
          </a:p>
          <a:p>
            <a:r>
              <a:rPr lang="en-US" altLang="en-US" sz="2400">
                <a:solidFill>
                  <a:srgbClr val="3333CC"/>
                </a:solidFill>
                <a:latin typeface="Times New Roman" pitchFamily="18" charset="0"/>
              </a:rPr>
              <a:t>6.	How many millilitres of a </a:t>
            </a:r>
            <a:r>
              <a:rPr lang="en-US" altLang="en-US" sz="2400" b="1">
                <a:solidFill>
                  <a:srgbClr val="FF3300"/>
                </a:solidFill>
                <a:latin typeface="Times New Roman" pitchFamily="18" charset="0"/>
              </a:rPr>
              <a:t>0.200 M</a:t>
            </a:r>
            <a:r>
              <a:rPr lang="en-US" altLang="en-US" sz="2400">
                <a:solidFill>
                  <a:srgbClr val="3333CC"/>
                </a:solidFill>
                <a:latin typeface="Times New Roman" pitchFamily="18" charset="0"/>
              </a:rPr>
              <a:t> solution of </a:t>
            </a:r>
            <a:r>
              <a:rPr lang="en-US" altLang="en-US" sz="2400" b="1">
                <a:solidFill>
                  <a:srgbClr val="FF3300"/>
                </a:solidFill>
                <a:latin typeface="Times New Roman" pitchFamily="18" charset="0"/>
              </a:rPr>
              <a:t>CoCl</a:t>
            </a:r>
            <a:r>
              <a:rPr lang="en-US" altLang="en-US" sz="2400" b="1" baseline="-25000">
                <a:solidFill>
                  <a:srgbClr val="FF3300"/>
                </a:solidFill>
                <a:latin typeface="Times New Roman" pitchFamily="18" charset="0"/>
              </a:rPr>
              <a:t>2 </a:t>
            </a:r>
            <a:r>
              <a:rPr lang="en-US" altLang="en-US" sz="2400">
                <a:solidFill>
                  <a:srgbClr val="000000"/>
                </a:solidFill>
                <a:latin typeface="Times New Roman" pitchFamily="18" charset="0"/>
              </a:rPr>
              <a:t>will 	contain 25.0 g</a:t>
            </a:r>
            <a:r>
              <a:rPr lang="en-US" altLang="en-US" sz="2400">
                <a:solidFill>
                  <a:srgbClr val="3333CC"/>
                </a:solidFill>
                <a:latin typeface="Times New Roman" pitchFamily="18" charset="0"/>
              </a:rPr>
              <a:t>?</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25.0 g   x     </a:t>
            </a:r>
            <a:r>
              <a:rPr lang="en-US" altLang="en-US" sz="2400" u="sng">
                <a:solidFill>
                  <a:srgbClr val="000000"/>
                </a:solidFill>
                <a:latin typeface="Times New Roman" pitchFamily="18" charset="0"/>
              </a:rPr>
              <a:t>1 mole</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1 L</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1000 mL</a:t>
            </a:r>
            <a:r>
              <a:rPr lang="en-US" altLang="en-US" sz="2400">
                <a:solidFill>
                  <a:srgbClr val="000000"/>
                </a:solidFill>
                <a:latin typeface="Times New Roman" pitchFamily="18" charset="0"/>
              </a:rPr>
              <a:t> =	  </a:t>
            </a:r>
            <a:r>
              <a:rPr lang="en-US" altLang="en-US" sz="2400" b="1">
                <a:solidFill>
                  <a:srgbClr val="FF3300"/>
                </a:solidFill>
                <a:latin typeface="Times New Roman" pitchFamily="18" charset="0"/>
              </a:rPr>
              <a:t>962 mL</a:t>
            </a:r>
          </a:p>
          <a:p>
            <a:r>
              <a:rPr lang="en-US" altLang="en-US" sz="2400">
                <a:solidFill>
                  <a:srgbClr val="000000"/>
                </a:solidFill>
                <a:latin typeface="Times New Roman" pitchFamily="18" charset="0"/>
              </a:rPr>
              <a:t>		      129.9 g	   0.200 mol	    1 L</a:t>
            </a:r>
          </a:p>
          <a:p>
            <a:r>
              <a:rPr lang="en-US" altLang="en-US" sz="2400">
                <a:solidFill>
                  <a:srgbClr val="000000"/>
                </a:solidFill>
                <a:latin typeface="Times New Roman" pitchFamily="18" charset="0"/>
              </a:rPr>
              <a:t>	</a:t>
            </a:r>
          </a:p>
        </p:txBody>
      </p:sp>
      <p:pic>
        <p:nvPicPr>
          <p:cNvPr id="321538" name="Picture 1"/>
          <p:cNvPicPr>
            <a:picLocks noChangeAspect="1"/>
          </p:cNvPicPr>
          <p:nvPr/>
        </p:nvPicPr>
        <p:blipFill>
          <a:blip r:embed="rId3"/>
          <a:srcRect/>
          <a:stretch>
            <a:fillRect/>
          </a:stretch>
        </p:blipFill>
        <p:spPr bwMode="auto">
          <a:xfrm>
            <a:off x="4572000" y="2840038"/>
            <a:ext cx="3184525" cy="3662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660525" y="-34925"/>
            <a:ext cx="9007475" cy="4894263"/>
          </a:xfrm>
          <a:prstGeom prst="rect">
            <a:avLst/>
          </a:prstGeom>
          <a:noFill/>
          <a:ln w="9525">
            <a:noFill/>
            <a:miter lim="800000"/>
            <a:headEnd/>
            <a:tailEnd/>
          </a:ln>
        </p:spPr>
        <p:txBody>
          <a:bodyPr>
            <a:spAutoFit/>
          </a:bodyPr>
          <a:lstStyle/>
          <a:p>
            <a:endParaRPr lang="en-US" altLang="en-US" sz="2400">
              <a:solidFill>
                <a:srgbClr val="3333CC"/>
              </a:solidFill>
              <a:latin typeface="Times New Roman" pitchFamily="18" charset="0"/>
            </a:endParaRPr>
          </a:p>
          <a:p>
            <a:r>
              <a:rPr lang="en-US" altLang="en-US" sz="2400">
                <a:solidFill>
                  <a:srgbClr val="3333CC"/>
                </a:solidFill>
                <a:latin typeface="Times New Roman" pitchFamily="18" charset="0"/>
              </a:rPr>
              <a:t>7.	Describe how you would prepare </a:t>
            </a:r>
            <a:r>
              <a:rPr lang="en-US" altLang="en-US" sz="2400" b="1">
                <a:solidFill>
                  <a:srgbClr val="FF3300"/>
                </a:solidFill>
                <a:latin typeface="Times New Roman" pitchFamily="18" charset="0"/>
              </a:rPr>
              <a:t>100.0 mL</a:t>
            </a:r>
            <a:r>
              <a:rPr lang="en-US" altLang="en-US" sz="2400">
                <a:solidFill>
                  <a:srgbClr val="3333CC"/>
                </a:solidFill>
                <a:latin typeface="Times New Roman" pitchFamily="18" charset="0"/>
              </a:rPr>
              <a:t> of a </a:t>
            </a:r>
            <a:r>
              <a:rPr lang="en-US" altLang="en-US" sz="2400" b="1">
                <a:solidFill>
                  <a:srgbClr val="FF3300"/>
                </a:solidFill>
                <a:latin typeface="Times New Roman" pitchFamily="18" charset="0"/>
              </a:rPr>
              <a:t>0.200 M</a:t>
            </a:r>
            <a:r>
              <a:rPr lang="en-US" altLang="en-US" sz="2400">
                <a:solidFill>
                  <a:srgbClr val="3333CC"/>
                </a:solidFill>
                <a:latin typeface="Times New Roman" pitchFamily="18" charset="0"/>
              </a:rPr>
              <a:t> 	solution of </a:t>
            </a:r>
            <a:r>
              <a:rPr lang="en-US" altLang="en-US" sz="2400" b="1">
                <a:solidFill>
                  <a:srgbClr val="FF3300"/>
                </a:solidFill>
                <a:latin typeface="Times New Roman" pitchFamily="18" charset="0"/>
              </a:rPr>
              <a:t>CoCl</a:t>
            </a:r>
            <a:r>
              <a:rPr lang="en-US" altLang="en-US" sz="2400" b="1" baseline="-25000">
                <a:solidFill>
                  <a:srgbClr val="FF3300"/>
                </a:solidFill>
                <a:latin typeface="Times New Roman" pitchFamily="18" charset="0"/>
              </a:rPr>
              <a:t>2</a:t>
            </a:r>
            <a:r>
              <a:rPr lang="en-US" altLang="en-US" sz="2400">
                <a:solidFill>
                  <a:srgbClr val="3333CC"/>
                </a:solidFill>
                <a:latin typeface="Times New Roman" pitchFamily="18" charset="0"/>
              </a:rPr>
              <a:t>.</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0.1000 L   x   </a:t>
            </a:r>
            <a:r>
              <a:rPr lang="en-US" altLang="en-US" sz="2400" u="sng">
                <a:solidFill>
                  <a:srgbClr val="000000"/>
                </a:solidFill>
                <a:latin typeface="Times New Roman" pitchFamily="18" charset="0"/>
              </a:rPr>
              <a:t>0.200 moles </a:t>
            </a:r>
            <a:r>
              <a:rPr lang="en-US" altLang="en-US" sz="2400">
                <a:solidFill>
                  <a:srgbClr val="000000"/>
                </a:solidFill>
                <a:latin typeface="Times New Roman" pitchFamily="18" charset="0"/>
              </a:rPr>
              <a:t>    x    </a:t>
            </a:r>
            <a:r>
              <a:rPr lang="en-US" altLang="en-US" sz="2400" u="sng">
                <a:solidFill>
                  <a:srgbClr val="000000"/>
                </a:solidFill>
                <a:latin typeface="Times New Roman" pitchFamily="18" charset="0"/>
              </a:rPr>
              <a:t>129.9 </a:t>
            </a:r>
            <a:r>
              <a:rPr lang="en-US" altLang="en-US" sz="2400">
                <a:solidFill>
                  <a:srgbClr val="000000"/>
                </a:solidFill>
                <a:latin typeface="Times New Roman" pitchFamily="18" charset="0"/>
              </a:rPr>
              <a:t>g	    =	  </a:t>
            </a:r>
            <a:r>
              <a:rPr lang="en-US" altLang="en-US" sz="2400" b="1">
                <a:solidFill>
                  <a:srgbClr val="FF3300"/>
                </a:solidFill>
                <a:latin typeface="Times New Roman" pitchFamily="18" charset="0"/>
              </a:rPr>
              <a:t>2.60 g</a:t>
            </a:r>
          </a:p>
          <a:p>
            <a:r>
              <a:rPr lang="en-US" altLang="en-US" sz="2400">
                <a:solidFill>
                  <a:srgbClr val="000000"/>
                </a:solidFill>
                <a:latin typeface="Times New Roman" pitchFamily="18" charset="0"/>
              </a:rPr>
              <a:t>			1 L		     1 mole</a:t>
            </a:r>
          </a:p>
          <a:p>
            <a:r>
              <a:rPr lang="en-US" altLang="en-US" sz="2400">
                <a:solidFill>
                  <a:srgbClr val="000000"/>
                </a:solidFill>
                <a:latin typeface="Times New Roman" pitchFamily="18" charset="0"/>
              </a:rPr>
              <a:t>	</a:t>
            </a:r>
          </a:p>
          <a:p>
            <a:r>
              <a:rPr lang="en-US" altLang="en-US" sz="2400">
                <a:solidFill>
                  <a:srgbClr val="000000"/>
                </a:solidFill>
                <a:latin typeface="Times New Roman" pitchFamily="18" charset="0"/>
              </a:rPr>
              <a:t>	Weigh 2.60 g of CoCl</a:t>
            </a:r>
            <a:r>
              <a:rPr lang="en-US" altLang="en-US" sz="2400" baseline="-25000">
                <a:solidFill>
                  <a:srgbClr val="000000"/>
                </a:solidFill>
                <a:latin typeface="Times New Roman" pitchFamily="18" charset="0"/>
              </a:rPr>
              <a:t>2</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Dissolve in water</a:t>
            </a:r>
          </a:p>
          <a:p>
            <a:endParaRPr lang="en-US" altLang="en-US" sz="2400">
              <a:solidFill>
                <a:srgbClr val="000000"/>
              </a:solidFill>
              <a:latin typeface="Times New Roman" pitchFamily="18" charset="0"/>
            </a:endParaRPr>
          </a:p>
          <a:p>
            <a:r>
              <a:rPr lang="en-US" altLang="en-US" sz="2400">
                <a:solidFill>
                  <a:srgbClr val="000000"/>
                </a:solidFill>
                <a:latin typeface="Times New Roman" pitchFamily="18" charset="0"/>
              </a:rPr>
              <a:t>	Transfer to a 100 mL </a:t>
            </a:r>
          </a:p>
          <a:p>
            <a:r>
              <a:rPr lang="en-US" altLang="en-US" sz="2400">
                <a:solidFill>
                  <a:srgbClr val="000000"/>
                </a:solidFill>
                <a:latin typeface="Times New Roman" pitchFamily="18" charset="0"/>
              </a:rPr>
              <a:t>	</a:t>
            </a:r>
            <a:r>
              <a:rPr lang="en-US" altLang="en-US" sz="2400">
                <a:solidFill>
                  <a:srgbClr val="CC00FF"/>
                </a:solidFill>
                <a:latin typeface="Times New Roman" pitchFamily="18" charset="0"/>
              </a:rPr>
              <a:t>volumetric flask</a:t>
            </a:r>
            <a:r>
              <a:rPr lang="en-US" altLang="en-US" sz="2400">
                <a:solidFill>
                  <a:srgbClr val="000000"/>
                </a:solidFill>
                <a:latin typeface="Times New Roman" pitchFamily="18" charset="0"/>
              </a:rPr>
              <a:t> and fill to the line</a:t>
            </a:r>
          </a:p>
        </p:txBody>
      </p:sp>
      <p:pic>
        <p:nvPicPr>
          <p:cNvPr id="4" name="kevin_rudolph_ft_Lil_wayne_-_let_it_rock.mp3">
            <a:hlinkClick r:id="" action="ppaction://media"/>
          </p:cNvPr>
          <p:cNvPicPr>
            <a:picLocks noRot="1" noChangeAspect="1"/>
          </p:cNvPicPr>
          <p:nvPr>
            <a:audioFile r:link="rId1"/>
          </p:nvPr>
        </p:nvPicPr>
        <p:blipFill>
          <a:blip r:embed="rId4"/>
          <a:srcRect/>
          <a:stretch>
            <a:fillRect/>
          </a:stretch>
        </p:blipFill>
        <p:spPr bwMode="auto">
          <a:xfrm>
            <a:off x="5973763" y="3306763"/>
            <a:ext cx="244475" cy="244475"/>
          </a:xfrm>
          <a:prstGeom prst="rect">
            <a:avLst/>
          </a:prstGeom>
          <a:noFill/>
          <a:ln w="9525">
            <a:noFill/>
            <a:miter lim="800000"/>
            <a:headEnd/>
            <a:tailEnd/>
          </a:ln>
        </p:spPr>
      </p:pic>
      <p:pic>
        <p:nvPicPr>
          <p:cNvPr id="34821" name="Picture 5" descr="FlaskVolumetric"/>
          <p:cNvPicPr>
            <a:picLocks noChangeAspect="1" noChangeArrowheads="1"/>
          </p:cNvPicPr>
          <p:nvPr/>
        </p:nvPicPr>
        <p:blipFill>
          <a:blip r:embed="rId5"/>
          <a:srcRect/>
          <a:stretch>
            <a:fillRect/>
          </a:stretch>
        </p:blipFill>
        <p:spPr bwMode="auto">
          <a:xfrm>
            <a:off x="7086600" y="2286000"/>
            <a:ext cx="3400425" cy="2333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6">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6626">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6626">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6626">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6626">
                                            <p:txEl>
                                              <p:pRg st="11" end="11"/>
                                            </p:txEl>
                                          </p:spTgt>
                                        </p:tgtEl>
                                        <p:attrNameLst>
                                          <p:attrName>style.visibility</p:attrName>
                                        </p:attrNameLst>
                                      </p:cBhvr>
                                      <p:to>
                                        <p:strVal val="visible"/>
                                      </p:to>
                                    </p:set>
                                  </p:childTnLst>
                                </p:cTn>
                              </p:par>
                            </p:childTnLst>
                          </p:cTn>
                        </p:par>
                        <p:par>
                          <p:cTn id="35" fill="hold" nodeType="afterGroup">
                            <p:stCondLst>
                              <p:cond delay="500"/>
                            </p:stCondLst>
                            <p:childTnLst>
                              <p:par>
                                <p:cTn id="36" presetID="1" presetClass="mediacall" presetSubtype="0" fill="hold" nodeType="afterEffect">
                                  <p:stCondLst>
                                    <p:cond delay="0"/>
                                  </p:stCondLst>
                                  <p:childTnLst>
                                    <p:cmd type="call" cmd="playFrom(0.0)">
                                      <p:cBhvr>
                                        <p:cTn id="37" dur="236309" fill="hold"/>
                                        <p:tgtEl>
                                          <p:spTgt spid="4"/>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34821"/>
                                        </p:tgtEl>
                                        <p:attrNameLst>
                                          <p:attrName>style.visibility</p:attrName>
                                        </p:attrNameLst>
                                      </p:cBhvr>
                                      <p:to>
                                        <p:strVal val="visible"/>
                                      </p:to>
                                    </p:set>
                                    <p:anim calcmode="lin" valueType="num">
                                      <p:cBhvr additive="base">
                                        <p:cTn id="42" dur="500" fill="hold"/>
                                        <p:tgtEl>
                                          <p:spTgt spid="34821"/>
                                        </p:tgtEl>
                                        <p:attrNameLst>
                                          <p:attrName>ppt_x</p:attrName>
                                        </p:attrNameLst>
                                      </p:cBhvr>
                                      <p:tavLst>
                                        <p:tav tm="0">
                                          <p:val>
                                            <p:strVal val="#ppt_x"/>
                                          </p:val>
                                        </p:tav>
                                        <p:tav tm="100000">
                                          <p:val>
                                            <p:strVal val="#ppt_x"/>
                                          </p:val>
                                        </p:tav>
                                      </p:tavLst>
                                    </p:anim>
                                    <p:anim calcmode="lin" valueType="num">
                                      <p:cBhvr additive="base">
                                        <p:cTn id="43"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26626"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p:txBody>
          <a:bodyPr/>
          <a:lstStyle/>
          <a:p>
            <a:pPr eaLnBrk="1" hangingPunct="1"/>
            <a:r>
              <a:rPr lang="en-US" altLang="en-US" smtClean="0"/>
              <a:t>Titrations</a:t>
            </a:r>
          </a:p>
        </p:txBody>
      </p:sp>
      <p:sp>
        <p:nvSpPr>
          <p:cNvPr id="53251" name="Rectangle 3"/>
          <p:cNvSpPr>
            <a:spLocks noGrp="1" noChangeArrowheads="1"/>
          </p:cNvSpPr>
          <p:nvPr>
            <p:ph idx="1"/>
          </p:nvPr>
        </p:nvSpPr>
        <p:spPr>
          <a:xfrm>
            <a:off x="2438400" y="1828800"/>
            <a:ext cx="7772400" cy="4114800"/>
          </a:xfrm>
        </p:spPr>
        <p:txBody>
          <a:bodyPr/>
          <a:lstStyle/>
          <a:p>
            <a:pPr eaLnBrk="1" hangingPunct="1">
              <a:lnSpc>
                <a:spcPct val="90000"/>
              </a:lnSpc>
            </a:pPr>
            <a:r>
              <a:rPr lang="en-US" altLang="en-US" smtClean="0"/>
              <a:t>Lab procedure used to determine a concentration (M) of a solution.  </a:t>
            </a:r>
          </a:p>
          <a:p>
            <a:pPr eaLnBrk="1" hangingPunct="1">
              <a:lnSpc>
                <a:spcPct val="90000"/>
              </a:lnSpc>
            </a:pPr>
            <a:r>
              <a:rPr lang="en-US" altLang="en-US" smtClean="0"/>
              <a:t>Titrations use an indicator to signal when the “endpoint” is reached</a:t>
            </a:r>
          </a:p>
          <a:p>
            <a:pPr lvl="1" eaLnBrk="1" hangingPunct="1">
              <a:lnSpc>
                <a:spcPct val="90000"/>
              </a:lnSpc>
            </a:pPr>
            <a:r>
              <a:rPr lang="en-US" altLang="en-US" smtClean="0"/>
              <a:t>Endpoint is when the solution is neutralized</a:t>
            </a:r>
          </a:p>
          <a:p>
            <a:pPr lvl="1" eaLnBrk="1" hangingPunct="1">
              <a:lnSpc>
                <a:spcPct val="90000"/>
              </a:lnSpc>
            </a:pPr>
            <a:r>
              <a:rPr lang="en-US" altLang="en-US" smtClean="0"/>
              <a:t>Indicator changes color</a:t>
            </a:r>
          </a:p>
          <a:p>
            <a:pPr eaLnBrk="1" hangingPunct="1">
              <a:lnSpc>
                <a:spcPct val="90000"/>
              </a:lnSpc>
            </a:pPr>
            <a:endParaRPr lang="en-US" altLang="en-US" smtClean="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3251">
                                            <p:txEl>
                                              <p:pRg st="0" end="0"/>
                                            </p:txEl>
                                          </p:spTgt>
                                        </p:tgtEl>
                                        <p:attrNameLst>
                                          <p:attrName>style.visibility</p:attrName>
                                        </p:attrNameLst>
                                      </p:cBhvr>
                                      <p:to>
                                        <p:strVal val="visible"/>
                                      </p:to>
                                    </p:set>
                                    <p:anim to="" calcmode="lin" valueType="num">
                                      <p:cBhvr>
                                        <p:cTn id="7" dur="1" fill="hold"/>
                                        <p:tgtEl>
                                          <p:spTgt spid="5325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3251">
                                            <p:txEl>
                                              <p:pRg st="1" end="1"/>
                                            </p:txEl>
                                          </p:spTgt>
                                        </p:tgtEl>
                                        <p:attrNameLst>
                                          <p:attrName>style.visibility</p:attrName>
                                        </p:attrNameLst>
                                      </p:cBhvr>
                                      <p:to>
                                        <p:strVal val="visible"/>
                                      </p:to>
                                    </p:set>
                                    <p:anim to="" calcmode="lin" valueType="num">
                                      <p:cBhvr>
                                        <p:cTn id="12" dur="1" fill="hold"/>
                                        <p:tgtEl>
                                          <p:spTgt spid="5325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3251">
                                            <p:txEl>
                                              <p:pRg st="2" end="2"/>
                                            </p:txEl>
                                          </p:spTgt>
                                        </p:tgtEl>
                                        <p:attrNameLst>
                                          <p:attrName>style.visibility</p:attrName>
                                        </p:attrNameLst>
                                      </p:cBhvr>
                                      <p:to>
                                        <p:strVal val="visible"/>
                                      </p:to>
                                    </p:set>
                                    <p:anim to="" calcmode="lin" valueType="num">
                                      <p:cBhvr>
                                        <p:cTn id="17" dur="1" fill="hold"/>
                                        <p:tgtEl>
                                          <p:spTgt spid="5325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3251">
                                            <p:txEl>
                                              <p:pRg st="3" end="3"/>
                                            </p:txEl>
                                          </p:spTgt>
                                        </p:tgtEl>
                                        <p:attrNameLst>
                                          <p:attrName>style.visibility</p:attrName>
                                        </p:attrNameLst>
                                      </p:cBhvr>
                                      <p:to>
                                        <p:strVal val="visible"/>
                                      </p:to>
                                    </p:set>
                                    <p:anim to="" calcmode="lin" valueType="num">
                                      <p:cBhvr>
                                        <p:cTn id="22" dur="1" fill="hold"/>
                                        <p:tgtEl>
                                          <p:spTgt spid="5325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3"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4369" name="Title 2"/>
          <p:cNvSpPr>
            <a:spLocks noGrp="1"/>
          </p:cNvSpPr>
          <p:nvPr>
            <p:ph type="title" idx="4294967295"/>
          </p:nvPr>
        </p:nvSpPr>
        <p:spPr>
          <a:xfrm>
            <a:off x="0" y="0"/>
            <a:ext cx="8229600" cy="1143000"/>
          </a:xfrm>
        </p:spPr>
        <p:txBody>
          <a:bodyPr/>
          <a:lstStyle/>
          <a:p>
            <a:pPr eaLnBrk="1" hangingPunct="1"/>
            <a:r>
              <a:rPr lang="en-US" altLang="en-US" b="1" u="sng" smtClean="0"/>
              <a:t>Titration</a:t>
            </a:r>
          </a:p>
        </p:txBody>
      </p:sp>
      <p:sp>
        <p:nvSpPr>
          <p:cNvPr id="327682" name="TextBox 3"/>
          <p:cNvSpPr txBox="1">
            <a:spLocks noChangeArrowheads="1"/>
          </p:cNvSpPr>
          <p:nvPr/>
        </p:nvSpPr>
        <p:spPr bwMode="auto">
          <a:xfrm>
            <a:off x="4500563" y="838200"/>
            <a:ext cx="6167437" cy="1323975"/>
          </a:xfrm>
          <a:prstGeom prst="rect">
            <a:avLst/>
          </a:prstGeom>
          <a:noFill/>
          <a:ln w="9525">
            <a:noFill/>
            <a:miter lim="800000"/>
            <a:headEnd/>
            <a:tailEnd/>
          </a:ln>
        </p:spPr>
        <p:txBody>
          <a:bodyPr>
            <a:spAutoFit/>
          </a:bodyPr>
          <a:lstStyle/>
          <a:p>
            <a:pPr>
              <a:lnSpc>
                <a:spcPts val="3200"/>
              </a:lnSpc>
            </a:pPr>
            <a:r>
              <a:rPr lang="en-US" altLang="en-US" sz="2800" b="1" u="sng">
                <a:solidFill>
                  <a:srgbClr val="0000FF"/>
                </a:solidFill>
                <a:latin typeface="Calibri" pitchFamily="34" charset="0"/>
              </a:rPr>
              <a:t>Titration </a:t>
            </a:r>
            <a:r>
              <a:rPr lang="en-US" altLang="en-US" sz="2800">
                <a:solidFill>
                  <a:srgbClr val="000000"/>
                </a:solidFill>
                <a:latin typeface="Calibri" pitchFamily="34" charset="0"/>
              </a:rPr>
              <a:t>is an experimental procedure to determine the concentration of an unknown acid or base.</a:t>
            </a:r>
            <a:endParaRPr lang="en-US" altLang="en-US" sz="2800" u="sng">
              <a:solidFill>
                <a:srgbClr val="000000"/>
              </a:solidFill>
              <a:latin typeface="Calibri" pitchFamily="34" charset="0"/>
            </a:endParaRPr>
          </a:p>
        </p:txBody>
      </p:sp>
      <p:pic>
        <p:nvPicPr>
          <p:cNvPr id="327683" name="Picture 2" descr="http://www.mpcfaculty.net/mark_bishop/titration.gif"/>
          <p:cNvPicPr>
            <a:picLocks noChangeAspect="1" noChangeArrowheads="1"/>
          </p:cNvPicPr>
          <p:nvPr/>
        </p:nvPicPr>
        <p:blipFill>
          <a:blip r:embed="rId2"/>
          <a:srcRect/>
          <a:stretch>
            <a:fillRect/>
          </a:stretch>
        </p:blipFill>
        <p:spPr bwMode="auto">
          <a:xfrm>
            <a:off x="1871663" y="1327150"/>
            <a:ext cx="2667000" cy="4387850"/>
          </a:xfrm>
          <a:prstGeom prst="rect">
            <a:avLst/>
          </a:prstGeom>
          <a:noFill/>
          <a:ln w="9525">
            <a:noFill/>
            <a:miter lim="800000"/>
            <a:headEnd/>
            <a:tailEnd/>
          </a:ln>
        </p:spPr>
      </p:pic>
      <p:sp>
        <p:nvSpPr>
          <p:cNvPr id="327684" name="TextBox 7"/>
          <p:cNvSpPr txBox="1">
            <a:spLocks noChangeArrowheads="1"/>
          </p:cNvSpPr>
          <p:nvPr/>
        </p:nvSpPr>
        <p:spPr bwMode="auto">
          <a:xfrm>
            <a:off x="4572000" y="2209800"/>
            <a:ext cx="6096000" cy="3786188"/>
          </a:xfrm>
          <a:prstGeom prst="rect">
            <a:avLst/>
          </a:prstGeom>
          <a:noFill/>
          <a:ln w="9525">
            <a:noFill/>
            <a:miter lim="800000"/>
            <a:headEnd/>
            <a:tailEnd/>
          </a:ln>
        </p:spPr>
        <p:txBody>
          <a:bodyPr>
            <a:spAutoFit/>
          </a:bodyPr>
          <a:lstStyle/>
          <a:p>
            <a:pPr>
              <a:lnSpc>
                <a:spcPts val="3200"/>
              </a:lnSpc>
            </a:pPr>
            <a:r>
              <a:rPr lang="en-US" altLang="en-US" sz="2800">
                <a:solidFill>
                  <a:srgbClr val="000000"/>
                </a:solidFill>
                <a:latin typeface="Calibri" pitchFamily="34" charset="0"/>
              </a:rPr>
              <a:t>The figure on the left shows the glassware for a </a:t>
            </a:r>
            <a:r>
              <a:rPr lang="en-US" altLang="en-US" sz="2800" b="1" u="sng">
                <a:solidFill>
                  <a:srgbClr val="0000FF"/>
                </a:solidFill>
                <a:latin typeface="Calibri" pitchFamily="34" charset="0"/>
              </a:rPr>
              <a:t>titration</a:t>
            </a:r>
            <a:r>
              <a:rPr lang="en-US" altLang="en-US" sz="2800" b="1">
                <a:solidFill>
                  <a:srgbClr val="0000FF"/>
                </a:solidFill>
                <a:latin typeface="Calibri" pitchFamily="34" charset="0"/>
              </a:rPr>
              <a:t> </a:t>
            </a:r>
            <a:r>
              <a:rPr lang="en-US" altLang="en-US" sz="2800">
                <a:solidFill>
                  <a:srgbClr val="000000"/>
                </a:solidFill>
                <a:latin typeface="Calibri" pitchFamily="34" charset="0"/>
              </a:rPr>
              <a:t>experiment.  A </a:t>
            </a:r>
            <a:r>
              <a:rPr lang="en-US" altLang="en-US" sz="2800" b="1" u="sng">
                <a:solidFill>
                  <a:srgbClr val="0000FF"/>
                </a:solidFill>
                <a:latin typeface="Calibri" pitchFamily="34" charset="0"/>
              </a:rPr>
              <a:t>buret</a:t>
            </a:r>
            <a:r>
              <a:rPr lang="en-US" altLang="en-US" sz="2800" b="1">
                <a:solidFill>
                  <a:srgbClr val="0000FF"/>
                </a:solidFill>
                <a:latin typeface="Calibri" pitchFamily="34" charset="0"/>
              </a:rPr>
              <a:t> </a:t>
            </a:r>
            <a:r>
              <a:rPr lang="en-US" altLang="en-US" sz="2800">
                <a:solidFill>
                  <a:srgbClr val="000000"/>
                </a:solidFill>
                <a:latin typeface="Calibri" pitchFamily="34" charset="0"/>
              </a:rPr>
              <a:t>clamp holds the </a:t>
            </a:r>
            <a:r>
              <a:rPr lang="en-US" altLang="en-US" sz="2800" b="1" u="sng">
                <a:solidFill>
                  <a:srgbClr val="0000FF"/>
                </a:solidFill>
                <a:latin typeface="Calibri" pitchFamily="34" charset="0"/>
              </a:rPr>
              <a:t>buret</a:t>
            </a:r>
            <a:r>
              <a:rPr lang="en-US" altLang="en-US" sz="2800" b="1">
                <a:solidFill>
                  <a:srgbClr val="0000FF"/>
                </a:solidFill>
                <a:latin typeface="Calibri" pitchFamily="34" charset="0"/>
              </a:rPr>
              <a:t> </a:t>
            </a:r>
            <a:r>
              <a:rPr lang="en-US" altLang="en-US" sz="2800">
                <a:solidFill>
                  <a:srgbClr val="000000"/>
                </a:solidFill>
                <a:latin typeface="Calibri" pitchFamily="34" charset="0"/>
              </a:rPr>
              <a:t>to a ring stand and below the buret is a flask containing the solution to be titrated, which includes an </a:t>
            </a:r>
            <a:r>
              <a:rPr lang="en-US" altLang="en-US" sz="2800" b="1" u="sng">
                <a:solidFill>
                  <a:srgbClr val="0000FF"/>
                </a:solidFill>
                <a:latin typeface="Calibri" pitchFamily="34" charset="0"/>
              </a:rPr>
              <a:t>indicator</a:t>
            </a:r>
            <a:r>
              <a:rPr lang="en-US" altLang="en-US" sz="2800">
                <a:solidFill>
                  <a:srgbClr val="000000"/>
                </a:solidFill>
                <a:latin typeface="Calibri" pitchFamily="34" charset="0"/>
              </a:rPr>
              <a:t>.  The purpose of the </a:t>
            </a:r>
            <a:r>
              <a:rPr lang="en-US" altLang="en-US" sz="2800" b="1" u="sng">
                <a:solidFill>
                  <a:srgbClr val="0000FF"/>
                </a:solidFill>
                <a:latin typeface="Calibri" pitchFamily="34" charset="0"/>
              </a:rPr>
              <a:t>indicator</a:t>
            </a:r>
            <a:r>
              <a:rPr lang="en-US" altLang="en-US" sz="2800" b="1">
                <a:solidFill>
                  <a:srgbClr val="0000FF"/>
                </a:solidFill>
                <a:latin typeface="Calibri" pitchFamily="34" charset="0"/>
              </a:rPr>
              <a:t> </a:t>
            </a:r>
            <a:r>
              <a:rPr lang="en-US" altLang="en-US" sz="2800">
                <a:solidFill>
                  <a:srgbClr val="000000"/>
                </a:solidFill>
                <a:latin typeface="Calibri" pitchFamily="34" charset="0"/>
              </a:rPr>
              <a:t>is to indicate the point of </a:t>
            </a:r>
            <a:r>
              <a:rPr lang="en-US" altLang="en-US" sz="2800" b="1" u="sng">
                <a:solidFill>
                  <a:srgbClr val="0000FF"/>
                </a:solidFill>
                <a:latin typeface="Calibri" pitchFamily="34" charset="0"/>
              </a:rPr>
              <a:t>neutralization</a:t>
            </a:r>
            <a:r>
              <a:rPr lang="en-US" altLang="en-US" sz="2800" b="1">
                <a:solidFill>
                  <a:srgbClr val="0000FF"/>
                </a:solidFill>
                <a:latin typeface="Calibri" pitchFamily="34" charset="0"/>
              </a:rPr>
              <a:t> </a:t>
            </a:r>
            <a:r>
              <a:rPr lang="en-US" altLang="en-US" sz="2800">
                <a:solidFill>
                  <a:srgbClr val="000000"/>
                </a:solidFill>
                <a:latin typeface="Calibri" pitchFamily="34" charset="0"/>
              </a:rPr>
              <a:t>by a color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14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6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5"/>
          <p:cNvSpPr>
            <a:spLocks noGrp="1"/>
          </p:cNvSpPr>
          <p:nvPr>
            <p:ph type="sldNum" sz="quarter" idx="12"/>
          </p:nvPr>
        </p:nvSpPr>
        <p:spPr>
          <a:noFill/>
          <a:ln>
            <a:miter lim="800000"/>
            <a:headEnd/>
            <a:tailEnd/>
          </a:ln>
        </p:spPr>
        <p:txBody>
          <a:bodyPr/>
          <a:lstStyle/>
          <a:p>
            <a:pPr fontAlgn="base">
              <a:spcBef>
                <a:spcPct val="0"/>
              </a:spcBef>
              <a:spcAft>
                <a:spcPct val="0"/>
              </a:spcAft>
            </a:pPr>
            <a:fld id="{1BF8A77A-AABA-4EF4-BB4F-28C782E24884}" type="slidenum">
              <a:rPr lang="en-US" altLang="en-US" smtClean="0">
                <a:cs typeface="Arial" charset="0"/>
              </a:rPr>
              <a:pPr fontAlgn="base">
                <a:spcBef>
                  <a:spcPct val="0"/>
                </a:spcBef>
                <a:spcAft>
                  <a:spcPct val="0"/>
                </a:spcAft>
              </a:pPr>
              <a:t>19</a:t>
            </a:fld>
            <a:endParaRPr lang="en-US" altLang="en-US" smtClean="0">
              <a:cs typeface="Arial" charset="0"/>
            </a:endParaRPr>
          </a:p>
        </p:txBody>
      </p:sp>
      <p:sp>
        <p:nvSpPr>
          <p:cNvPr id="96258" name="Rectangle 2"/>
          <p:cNvSpPr>
            <a:spLocks noGrp="1" noChangeArrowheads="1"/>
          </p:cNvSpPr>
          <p:nvPr>
            <p:ph type="title"/>
          </p:nvPr>
        </p:nvSpPr>
        <p:spPr/>
        <p:txBody>
          <a:bodyPr/>
          <a:lstStyle/>
          <a:p>
            <a:pPr eaLnBrk="1" hangingPunct="1"/>
            <a:r>
              <a:rPr lang="en-US" altLang="en-US" sz="3600" b="1" smtClean="0"/>
              <a:t>Solution</a:t>
            </a:r>
          </a:p>
        </p:txBody>
      </p:sp>
      <p:sp>
        <p:nvSpPr>
          <p:cNvPr id="96259" name="Rectangle 3"/>
          <p:cNvSpPr>
            <a:spLocks noGrp="1" noChangeArrowheads="1"/>
          </p:cNvSpPr>
          <p:nvPr>
            <p:ph type="body" idx="1"/>
          </p:nvPr>
        </p:nvSpPr>
        <p:spPr>
          <a:xfrm>
            <a:off x="1981200" y="1447800"/>
            <a:ext cx="7391400" cy="4114800"/>
          </a:xfrm>
        </p:spPr>
        <p:txBody>
          <a:bodyPr/>
          <a:lstStyle/>
          <a:p>
            <a:pPr eaLnBrk="1" hangingPunct="1">
              <a:lnSpc>
                <a:spcPct val="90000"/>
              </a:lnSpc>
              <a:spcAft>
                <a:spcPct val="10000"/>
              </a:spcAft>
              <a:buFont typeface="Wingdings" pitchFamily="2" charset="2"/>
              <a:buNone/>
            </a:pPr>
            <a:r>
              <a:rPr lang="en-US" altLang="en-US" smtClean="0"/>
              <a:t>A. Remove H</a:t>
            </a:r>
            <a:r>
              <a:rPr lang="en-US" altLang="en-US" baseline="30000" smtClean="0"/>
              <a:t>+</a:t>
            </a:r>
            <a:r>
              <a:rPr lang="en-US" altLang="en-US" smtClean="0"/>
              <a:t> to write the conjugate base.</a:t>
            </a:r>
          </a:p>
          <a:p>
            <a:pPr eaLnBrk="1" hangingPunct="1">
              <a:lnSpc>
                <a:spcPct val="90000"/>
              </a:lnSpc>
              <a:spcAft>
                <a:spcPct val="10000"/>
              </a:spcAft>
              <a:buFont typeface="Wingdings" pitchFamily="2" charset="2"/>
              <a:buNone/>
            </a:pPr>
            <a:r>
              <a:rPr lang="en-US" altLang="en-US" smtClean="0"/>
              <a:t>	 1. HBr		Br</a:t>
            </a:r>
            <a:r>
              <a:rPr lang="en-US" altLang="en-US" baseline="30000" smtClean="0"/>
              <a:t>-</a:t>
            </a:r>
            <a:endParaRPr lang="en-US" altLang="en-US" smtClean="0"/>
          </a:p>
          <a:p>
            <a:pPr eaLnBrk="1" hangingPunct="1">
              <a:lnSpc>
                <a:spcPct val="90000"/>
              </a:lnSpc>
              <a:spcAft>
                <a:spcPct val="10000"/>
              </a:spcAft>
              <a:buFont typeface="Wingdings" pitchFamily="2" charset="2"/>
              <a:buNone/>
            </a:pPr>
            <a:r>
              <a:rPr lang="en-US" altLang="en-US" smtClean="0"/>
              <a:t>	 2. H</a:t>
            </a:r>
            <a:r>
              <a:rPr lang="en-US" altLang="en-US" baseline="-25000" smtClean="0"/>
              <a:t>2</a:t>
            </a:r>
            <a:r>
              <a:rPr lang="en-US" altLang="en-US" smtClean="0"/>
              <a:t>S		HS</a:t>
            </a:r>
            <a:r>
              <a:rPr lang="en-US" altLang="en-US" baseline="30000" smtClean="0"/>
              <a:t>-</a:t>
            </a:r>
            <a:endParaRPr lang="en-US" altLang="en-US" smtClean="0"/>
          </a:p>
          <a:p>
            <a:pPr eaLnBrk="1" hangingPunct="1">
              <a:lnSpc>
                <a:spcPct val="90000"/>
              </a:lnSpc>
              <a:spcAft>
                <a:spcPct val="10000"/>
              </a:spcAft>
              <a:buFont typeface="Wingdings" pitchFamily="2" charset="2"/>
              <a:buNone/>
            </a:pPr>
            <a:r>
              <a:rPr lang="en-US" altLang="en-US" smtClean="0"/>
              <a:t>	 3. H</a:t>
            </a:r>
            <a:r>
              <a:rPr lang="en-US" altLang="en-US" baseline="-25000" smtClean="0"/>
              <a:t>2</a:t>
            </a:r>
            <a:r>
              <a:rPr lang="en-US" altLang="en-US" smtClean="0"/>
              <a:t>CO</a:t>
            </a:r>
            <a:r>
              <a:rPr lang="en-US" altLang="en-US" baseline="-25000" smtClean="0"/>
              <a:t>3 		</a:t>
            </a:r>
            <a:r>
              <a:rPr lang="en-US" altLang="en-US" smtClean="0"/>
              <a:t>HCO</a:t>
            </a:r>
            <a:r>
              <a:rPr lang="en-US" altLang="en-US" baseline="-25000" smtClean="0"/>
              <a:t>3</a:t>
            </a:r>
            <a:r>
              <a:rPr lang="en-US" altLang="en-US" baseline="30000" smtClean="0"/>
              <a:t>-</a:t>
            </a:r>
          </a:p>
          <a:p>
            <a:pPr eaLnBrk="1" hangingPunct="1">
              <a:lnSpc>
                <a:spcPct val="90000"/>
              </a:lnSpc>
              <a:spcAft>
                <a:spcPct val="10000"/>
              </a:spcAft>
              <a:buFont typeface="Wingdings" pitchFamily="2" charset="2"/>
              <a:buNone/>
            </a:pPr>
            <a:endParaRPr lang="en-US" altLang="en-US" smtClean="0"/>
          </a:p>
          <a:p>
            <a:pPr eaLnBrk="1" hangingPunct="1">
              <a:lnSpc>
                <a:spcPct val="90000"/>
              </a:lnSpc>
              <a:spcAft>
                <a:spcPct val="10000"/>
              </a:spcAft>
              <a:buFont typeface="Wingdings" pitchFamily="2" charset="2"/>
              <a:buNone/>
            </a:pPr>
            <a:r>
              <a:rPr lang="en-US" altLang="en-US" smtClean="0"/>
              <a:t>B. Add H</a:t>
            </a:r>
            <a:r>
              <a:rPr lang="en-US" altLang="en-US" baseline="30000" smtClean="0"/>
              <a:t>+</a:t>
            </a:r>
            <a:r>
              <a:rPr lang="en-US" altLang="en-US" baseline="-25000" smtClean="0"/>
              <a:t> </a:t>
            </a:r>
            <a:r>
              <a:rPr lang="en-US" altLang="en-US" smtClean="0"/>
              <a:t>to write the conjugate acid.</a:t>
            </a:r>
          </a:p>
          <a:p>
            <a:pPr eaLnBrk="1" hangingPunct="1">
              <a:lnSpc>
                <a:spcPct val="90000"/>
              </a:lnSpc>
              <a:spcAft>
                <a:spcPct val="10000"/>
              </a:spcAft>
              <a:buFont typeface="Wingdings" pitchFamily="2" charset="2"/>
              <a:buNone/>
            </a:pPr>
            <a:r>
              <a:rPr lang="en-US" altLang="en-US" smtClean="0"/>
              <a:t>	 1.  NO</a:t>
            </a:r>
            <a:r>
              <a:rPr lang="en-US" altLang="en-US" baseline="-25000" smtClean="0"/>
              <a:t>2</a:t>
            </a:r>
            <a:r>
              <a:rPr lang="en-US" altLang="en-US" baseline="30000" smtClean="0"/>
              <a:t>-		 </a:t>
            </a:r>
            <a:r>
              <a:rPr lang="en-US" altLang="en-US" smtClean="0"/>
              <a:t>HNO</a:t>
            </a:r>
            <a:r>
              <a:rPr lang="en-US" altLang="en-US" baseline="-25000" smtClean="0"/>
              <a:t>2</a:t>
            </a:r>
            <a:endParaRPr lang="en-US" altLang="en-US" baseline="30000" smtClean="0"/>
          </a:p>
          <a:p>
            <a:pPr eaLnBrk="1" hangingPunct="1">
              <a:lnSpc>
                <a:spcPct val="90000"/>
              </a:lnSpc>
              <a:spcAft>
                <a:spcPct val="10000"/>
              </a:spcAft>
              <a:buFont typeface="Wingdings" pitchFamily="2" charset="2"/>
              <a:buNone/>
            </a:pPr>
            <a:r>
              <a:rPr lang="en-US" altLang="en-US" baseline="30000" smtClean="0"/>
              <a:t>	 </a:t>
            </a:r>
            <a:r>
              <a:rPr lang="en-US" altLang="en-US" smtClean="0"/>
              <a:t>2.  NH</a:t>
            </a:r>
            <a:r>
              <a:rPr lang="en-US" altLang="en-US" baseline="-25000" smtClean="0"/>
              <a:t>3		 </a:t>
            </a:r>
            <a:r>
              <a:rPr lang="en-US" altLang="en-US" smtClean="0"/>
              <a:t>NH</a:t>
            </a:r>
            <a:r>
              <a:rPr lang="en-US" altLang="en-US" baseline="-25000" smtClean="0"/>
              <a:t>4</a:t>
            </a:r>
            <a:r>
              <a:rPr lang="en-US" altLang="en-US" baseline="30000" smtClean="0"/>
              <a:t>+</a:t>
            </a:r>
            <a:endParaRPr lang="en-US" altLang="en-US" smtClean="0"/>
          </a:p>
          <a:p>
            <a:pPr eaLnBrk="1" hangingPunct="1">
              <a:lnSpc>
                <a:spcPct val="90000"/>
              </a:lnSpc>
              <a:spcAft>
                <a:spcPct val="10000"/>
              </a:spcAft>
              <a:buFont typeface="Wingdings" pitchFamily="2" charset="2"/>
              <a:buNone/>
            </a:pPr>
            <a:r>
              <a:rPr lang="en-US" altLang="en-US" smtClean="0"/>
              <a:t>	 3.  OH</a:t>
            </a:r>
            <a:r>
              <a:rPr lang="en-US" altLang="en-US" baseline="30000" smtClean="0"/>
              <a:t>-		 </a:t>
            </a:r>
            <a:r>
              <a:rPr lang="en-US" altLang="en-US" smtClean="0"/>
              <a:t>H</a:t>
            </a:r>
            <a:r>
              <a:rPr lang="en-US" altLang="en-US" baseline="-25000" smtClean="0"/>
              <a:t>2</a:t>
            </a:r>
            <a:r>
              <a:rPr lang="en-US" altLang="en-US" smtClean="0"/>
              <a:t>O</a:t>
            </a:r>
          </a:p>
          <a:p>
            <a:pPr eaLnBrk="1" hangingPunct="1">
              <a:lnSpc>
                <a:spcPct val="90000"/>
              </a:lnSpc>
              <a:spcAft>
                <a:spcPct val="10000"/>
              </a:spcAft>
              <a:buFont typeface="Wingdings" pitchFamily="2" charset="2"/>
              <a:buNone/>
            </a:pPr>
            <a:endParaRPr lang="en-US" altLang="en-US" baseline="-25000"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http://www.sciencebuddies.org/mentoring/project_ideas/Chem_img030.jpg"/>
          <p:cNvPicPr>
            <a:picLocks noChangeAspect="1" noChangeArrowheads="1"/>
          </p:cNvPicPr>
          <p:nvPr/>
        </p:nvPicPr>
        <p:blipFill>
          <a:blip r:embed="rId2"/>
          <a:srcRect/>
          <a:stretch>
            <a:fillRect/>
          </a:stretch>
        </p:blipFill>
        <p:spPr bwMode="auto">
          <a:xfrm>
            <a:off x="1828800" y="609600"/>
            <a:ext cx="2857500" cy="3810000"/>
          </a:xfrm>
          <a:prstGeom prst="rect">
            <a:avLst/>
          </a:prstGeom>
          <a:noFill/>
          <a:ln w="9525">
            <a:noFill/>
            <a:miter lim="800000"/>
            <a:headEnd/>
            <a:tailEnd/>
          </a:ln>
        </p:spPr>
      </p:pic>
      <p:sp>
        <p:nvSpPr>
          <p:cNvPr id="328706" name="TextBox 4"/>
          <p:cNvSpPr txBox="1">
            <a:spLocks noChangeArrowheads="1"/>
          </p:cNvSpPr>
          <p:nvPr/>
        </p:nvSpPr>
        <p:spPr bwMode="auto">
          <a:xfrm>
            <a:off x="5410200" y="228600"/>
            <a:ext cx="5257800" cy="6453188"/>
          </a:xfrm>
          <a:prstGeom prst="rect">
            <a:avLst/>
          </a:prstGeom>
          <a:noFill/>
          <a:ln w="9525">
            <a:noFill/>
            <a:miter lim="800000"/>
            <a:headEnd/>
            <a:tailEnd/>
          </a:ln>
        </p:spPr>
        <p:txBody>
          <a:bodyPr>
            <a:spAutoFit/>
          </a:bodyPr>
          <a:lstStyle/>
          <a:p>
            <a:pPr>
              <a:lnSpc>
                <a:spcPts val="3100"/>
              </a:lnSpc>
            </a:pPr>
            <a:r>
              <a:rPr lang="en-US" altLang="en-US" sz="4000">
                <a:solidFill>
                  <a:srgbClr val="000000"/>
                </a:solidFill>
                <a:latin typeface="Calibri" pitchFamily="34" charset="0"/>
              </a:rPr>
              <a:t>The picture on the left shows the tip of a </a:t>
            </a:r>
            <a:r>
              <a:rPr lang="en-US" altLang="en-US" sz="4000" b="1" u="sng">
                <a:solidFill>
                  <a:srgbClr val="0000FF"/>
                </a:solidFill>
                <a:latin typeface="Calibri" pitchFamily="34" charset="0"/>
              </a:rPr>
              <a:t>buret</a:t>
            </a:r>
            <a:r>
              <a:rPr lang="en-US" altLang="en-US" sz="4000" u="sng">
                <a:solidFill>
                  <a:srgbClr val="000000"/>
                </a:solidFill>
                <a:latin typeface="Calibri" pitchFamily="34" charset="0"/>
              </a:rPr>
              <a:t>, </a:t>
            </a:r>
            <a:r>
              <a:rPr lang="en-US" altLang="en-US" sz="4000">
                <a:solidFill>
                  <a:srgbClr val="000000"/>
                </a:solidFill>
                <a:latin typeface="Calibri" pitchFamily="34" charset="0"/>
              </a:rPr>
              <a:t>with air bubble, which is not good, and also shows the stop-cock.  </a:t>
            </a:r>
          </a:p>
          <a:p>
            <a:pPr>
              <a:lnSpc>
                <a:spcPts val="3100"/>
              </a:lnSpc>
            </a:pPr>
            <a:endParaRPr lang="en-US" altLang="en-US" sz="4000">
              <a:solidFill>
                <a:srgbClr val="000000"/>
              </a:solidFill>
              <a:latin typeface="Calibri" pitchFamily="34" charset="0"/>
            </a:endParaRPr>
          </a:p>
          <a:p>
            <a:pPr>
              <a:lnSpc>
                <a:spcPts val="3100"/>
              </a:lnSpc>
            </a:pPr>
            <a:endParaRPr lang="en-US" altLang="en-US" sz="4000">
              <a:solidFill>
                <a:srgbClr val="000000"/>
              </a:solidFill>
              <a:latin typeface="Calibri" pitchFamily="34" charset="0"/>
            </a:endParaRPr>
          </a:p>
          <a:p>
            <a:pPr>
              <a:lnSpc>
                <a:spcPts val="3100"/>
              </a:lnSpc>
            </a:pPr>
            <a:r>
              <a:rPr lang="en-US" altLang="en-US" sz="4000">
                <a:solidFill>
                  <a:srgbClr val="000000"/>
                </a:solidFill>
                <a:latin typeface="Calibri" pitchFamily="34" charset="0"/>
              </a:rPr>
              <a:t>Note the position of the stop-cock is in the “off” position. </a:t>
            </a:r>
          </a:p>
          <a:p>
            <a:pPr>
              <a:lnSpc>
                <a:spcPts val="3100"/>
              </a:lnSpc>
            </a:pPr>
            <a:endParaRPr lang="en-US" altLang="en-US" sz="4000">
              <a:solidFill>
                <a:srgbClr val="000000"/>
              </a:solidFill>
              <a:latin typeface="Calibri" pitchFamily="34" charset="0"/>
            </a:endParaRPr>
          </a:p>
          <a:p>
            <a:pPr>
              <a:lnSpc>
                <a:spcPts val="3100"/>
              </a:lnSpc>
            </a:pPr>
            <a:r>
              <a:rPr lang="en-US" altLang="en-US" sz="4000">
                <a:solidFill>
                  <a:srgbClr val="000000"/>
                </a:solidFill>
                <a:latin typeface="Calibri" pitchFamily="34" charset="0"/>
              </a:rPr>
              <a:t>This picture shows the color of the  phenolphthalein </a:t>
            </a:r>
            <a:r>
              <a:rPr lang="en-US" altLang="en-US" sz="4000" b="1" u="sng">
                <a:solidFill>
                  <a:srgbClr val="0000FF"/>
                </a:solidFill>
                <a:latin typeface="Calibri" pitchFamily="34" charset="0"/>
              </a:rPr>
              <a:t>indicator</a:t>
            </a:r>
            <a:r>
              <a:rPr lang="en-US" altLang="en-US" sz="4000">
                <a:solidFill>
                  <a:srgbClr val="000000"/>
                </a:solidFill>
                <a:latin typeface="Calibri" pitchFamily="34" charset="0"/>
              </a:rPr>
              <a:t> at the end-point.  </a:t>
            </a:r>
          </a:p>
        </p:txBody>
      </p:sp>
      <p:sp>
        <p:nvSpPr>
          <p:cNvPr id="328707" name="TextBox 5"/>
          <p:cNvSpPr txBox="1">
            <a:spLocks noChangeArrowheads="1"/>
          </p:cNvSpPr>
          <p:nvPr/>
        </p:nvSpPr>
        <p:spPr bwMode="auto">
          <a:xfrm>
            <a:off x="1524000" y="4572000"/>
            <a:ext cx="3505200" cy="646113"/>
          </a:xfrm>
          <a:prstGeom prst="rect">
            <a:avLst/>
          </a:prstGeom>
          <a:noFill/>
          <a:ln w="9525">
            <a:noFill/>
            <a:miter lim="800000"/>
            <a:headEnd/>
            <a:tailEnd/>
          </a:ln>
        </p:spPr>
        <p:txBody>
          <a:bodyPr>
            <a:spAutoFit/>
          </a:bodyPr>
          <a:lstStyle/>
          <a:p>
            <a:pPr>
              <a:lnSpc>
                <a:spcPct val="150000"/>
              </a:lnSpc>
            </a:pPr>
            <a:r>
              <a:rPr lang="en-US" altLang="en-US" sz="2400">
                <a:solidFill>
                  <a:srgbClr val="000000"/>
                </a:solidFill>
                <a:latin typeface="Calibri" pitchFamily="34" charset="0"/>
              </a:rPr>
              <a:t>NaOH + HCl </a:t>
            </a:r>
            <a:r>
              <a:rPr lang="en-US" altLang="en-US" sz="2400">
                <a:solidFill>
                  <a:srgbClr val="000000"/>
                </a:solidFill>
                <a:latin typeface="Calibri" pitchFamily="34" charset="0"/>
                <a:sym typeface="Wingdings 3" pitchFamily="18" charset="2"/>
              </a:rPr>
              <a:t> NaCl + HOH </a:t>
            </a:r>
            <a:r>
              <a:rPr lang="en-US" altLang="en-US" sz="2400">
                <a:solidFill>
                  <a:srgbClr val="000000"/>
                </a:solidFill>
                <a:latin typeface="Calibri" pitchFamily="34" charset="0"/>
              </a:rPr>
              <a:t> </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nvPr>
        </p:nvSpPr>
        <p:spPr/>
        <p:txBody>
          <a:bodyPr/>
          <a:lstStyle/>
          <a:p>
            <a:pPr eaLnBrk="1" hangingPunct="1"/>
            <a:endParaRPr lang="en-US" smtClean="0"/>
          </a:p>
        </p:txBody>
      </p:sp>
      <p:sp>
        <p:nvSpPr>
          <p:cNvPr id="329730" name="Content Placeholder 2"/>
          <p:cNvSpPr>
            <a:spLocks noGrp="1"/>
          </p:cNvSpPr>
          <p:nvPr>
            <p:ph idx="1"/>
          </p:nvPr>
        </p:nvSpPr>
        <p:spPr/>
        <p:txBody>
          <a:bodyPr/>
          <a:lstStyle/>
          <a:p>
            <a:pPr eaLnBrk="1" hangingPunct="1"/>
            <a:r>
              <a:rPr lang="en-US" sz="2400" smtClean="0"/>
              <a:t>Titrations are reactions in which we measure the volume of a standardized solution (e.g. NaOH) that reacts stoichiometrically with an acid. </a:t>
            </a:r>
          </a:p>
          <a:p>
            <a:pPr eaLnBrk="1" hangingPunct="1"/>
            <a:r>
              <a:rPr lang="en-US" sz="2400" smtClean="0"/>
              <a:t> In an acid-base reaction, using the concept of equivalents, we know that at the endpoint of a titration:   </a:t>
            </a:r>
          </a:p>
          <a:p>
            <a:pPr eaLnBrk="1" hangingPunct="1"/>
            <a:r>
              <a:rPr lang="en-US" sz="2400" smtClean="0"/>
              <a:t>#eq base = #eq acid.</a:t>
            </a:r>
          </a:p>
          <a:p>
            <a:pPr eaLnBrk="1" hangingPunct="1"/>
            <a:endParaRPr lang="en-US" sz="2400" smtClean="0"/>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p:cNvSpPr>
            <a:spLocks noGrp="1"/>
          </p:cNvSpPr>
          <p:nvPr>
            <p:ph type="title"/>
          </p:nvPr>
        </p:nvSpPr>
        <p:spPr/>
        <p:txBody>
          <a:bodyPr/>
          <a:lstStyle/>
          <a:p>
            <a:pPr eaLnBrk="1" hangingPunct="1"/>
            <a:r>
              <a:rPr lang="en-US" smtClean="0"/>
              <a:t>EX Titration Problem </a:t>
            </a:r>
          </a:p>
        </p:txBody>
      </p:sp>
      <p:sp>
        <p:nvSpPr>
          <p:cNvPr id="330754" name="Content Placeholder 2"/>
          <p:cNvSpPr>
            <a:spLocks noGrp="1"/>
          </p:cNvSpPr>
          <p:nvPr>
            <p:ph idx="1"/>
          </p:nvPr>
        </p:nvSpPr>
        <p:spPr/>
        <p:txBody>
          <a:bodyPr/>
          <a:lstStyle/>
          <a:p>
            <a:pPr eaLnBrk="1" hangingPunct="1"/>
            <a:r>
              <a:rPr lang="en-US" smtClean="0"/>
              <a:t>For the acid/base titration combination of  HNO</a:t>
            </a:r>
            <a:r>
              <a:rPr lang="en-US" baseline="-25000" smtClean="0"/>
              <a:t>3</a:t>
            </a:r>
            <a:r>
              <a:rPr lang="en-US" smtClean="0"/>
              <a:t> with  KOH determine the number of moles of  HNO</a:t>
            </a:r>
            <a:r>
              <a:rPr lang="en-US" baseline="-25000" smtClean="0"/>
              <a:t>3</a:t>
            </a:r>
            <a:r>
              <a:rPr lang="en-US" smtClean="0"/>
              <a:t> that would be required to react with .75 mol of KOH</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lstStyle/>
          <a:p>
            <a:pPr eaLnBrk="1" hangingPunct="1"/>
            <a:r>
              <a:rPr lang="en-US" smtClean="0"/>
              <a:t>Solution</a:t>
            </a:r>
          </a:p>
        </p:txBody>
      </p:sp>
      <p:sp>
        <p:nvSpPr>
          <p:cNvPr id="3" name="Content Placeholder 2"/>
          <p:cNvSpPr>
            <a:spLocks noGrp="1"/>
          </p:cNvSpPr>
          <p:nvPr>
            <p:ph idx="1"/>
          </p:nvPr>
        </p:nvSpPr>
        <p:spPr/>
        <p:txBody>
          <a:bodyPr/>
          <a:lstStyle/>
          <a:p>
            <a:pPr eaLnBrk="1" hangingPunct="1"/>
            <a:r>
              <a:rPr lang="en-US" smtClean="0"/>
              <a:t>Step 1 write a balance equation</a:t>
            </a:r>
          </a:p>
          <a:p>
            <a:pPr eaLnBrk="1" hangingPunct="1"/>
            <a:r>
              <a:rPr lang="en-US" smtClean="0"/>
              <a:t>Step 2 convert moles of  chemical “A” to moles of chemical  “B”</a:t>
            </a:r>
          </a:p>
          <a:p>
            <a:pPr eaLnBrk="1" hangingPunct="1"/>
            <a:endParaRPr lang="en-US" smtClean="0"/>
          </a:p>
          <a:p>
            <a:pPr eaLnBrk="1" hangingPunct="1"/>
            <a:r>
              <a:rPr lang="en-US" smtClean="0"/>
              <a:t>HNO</a:t>
            </a:r>
            <a:r>
              <a:rPr lang="en-US" baseline="-25000" smtClean="0"/>
              <a:t>3</a:t>
            </a:r>
            <a:r>
              <a:rPr lang="en-US" smtClean="0"/>
              <a:t> + KOH </a:t>
            </a:r>
            <a:r>
              <a:rPr lang="en-US" smtClean="0">
                <a:sym typeface="Wingdings" pitchFamily="2" charset="2"/>
              </a:rPr>
              <a:t>  HOH + KNO</a:t>
            </a:r>
            <a:r>
              <a:rPr lang="en-US" baseline="-25000" smtClean="0">
                <a:sym typeface="Wingdings" pitchFamily="2" charset="2"/>
              </a:rPr>
              <a:t>3</a:t>
            </a:r>
          </a:p>
          <a:p>
            <a:pPr eaLnBrk="1" hangingPunct="1"/>
            <a:r>
              <a:rPr lang="en-US" baseline="-25000" smtClean="0">
                <a:sym typeface="Wingdings" pitchFamily="2" charset="2"/>
              </a:rPr>
              <a:t>.</a:t>
            </a:r>
            <a:r>
              <a:rPr lang="en-US" smtClean="0">
                <a:sym typeface="Wingdings" pitchFamily="2" charset="2"/>
              </a:rPr>
              <a:t>75 mol KOH  x 1mol</a:t>
            </a:r>
            <a:r>
              <a:rPr lang="en-US" smtClean="0"/>
              <a:t> HNO</a:t>
            </a:r>
            <a:r>
              <a:rPr lang="en-US" baseline="-25000" smtClean="0"/>
              <a:t>3</a:t>
            </a:r>
            <a:r>
              <a:rPr lang="en-US" smtClean="0"/>
              <a:t> </a:t>
            </a:r>
            <a:r>
              <a:rPr lang="en-US" smtClean="0">
                <a:sym typeface="Wingdings" pitchFamily="2" charset="2"/>
              </a:rPr>
              <a:t>/1mol KOH  = .75 mol </a:t>
            </a:r>
            <a:r>
              <a:rPr lang="en-US" smtClean="0"/>
              <a:t>HNO</a:t>
            </a:r>
            <a:r>
              <a:rPr lang="en-US" baseline="-25000" smtClean="0"/>
              <a:t>3</a:t>
            </a:r>
            <a:r>
              <a:rPr lang="en-US" smtClean="0"/>
              <a:t> </a:t>
            </a:r>
            <a:endParaRPr lang="en-US" smtClean="0">
              <a:sym typeface="Wingdings" pitchFamily="2" charset="2"/>
            </a:endParaRPr>
          </a:p>
          <a:p>
            <a:pPr eaLnBrk="1" hangingPunct="1"/>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EX If 15 ml of .025M </a:t>
            </a:r>
            <a:r>
              <a:rPr lang="en-US" dirty="0" err="1" smtClean="0"/>
              <a:t>aq</a:t>
            </a:r>
            <a:r>
              <a:rPr lang="en-US" dirty="0" smtClean="0"/>
              <a:t> sulfuric aid is required to neutralize 10 ml of </a:t>
            </a:r>
            <a:r>
              <a:rPr lang="en-US" dirty="0" err="1" smtClean="0"/>
              <a:t>aq</a:t>
            </a:r>
            <a:r>
              <a:rPr lang="en-US" dirty="0" smtClean="0"/>
              <a:t> solution of potassium hydroxide, what is the molarity of KOH solution </a:t>
            </a:r>
            <a:endParaRPr lang="en-US" dirty="0"/>
          </a:p>
        </p:txBody>
      </p:sp>
      <p:sp>
        <p:nvSpPr>
          <p:cNvPr id="332802" name="Content Placeholder 2"/>
          <p:cNvSpPr>
            <a:spLocks noGrp="1"/>
          </p:cNvSpPr>
          <p:nvPr>
            <p:ph idx="1"/>
          </p:nvPr>
        </p:nvSpPr>
        <p:spPr/>
        <p:txBody>
          <a:bodyPr/>
          <a:lstStyle/>
          <a:p>
            <a:pPr eaLnBrk="1" hangingPunct="1"/>
            <a:r>
              <a:rPr lang="en-US" smtClean="0"/>
              <a:t> </a:t>
            </a:r>
          </a:p>
          <a:p>
            <a:pPr eaLnBrk="1" hangingPunct="1"/>
            <a:r>
              <a:rPr lang="en-US" smtClean="0"/>
              <a:t>Step1 write a balance equation</a:t>
            </a:r>
          </a:p>
          <a:p>
            <a:pPr eaLnBrk="1" hangingPunct="1"/>
            <a:r>
              <a:rPr lang="en-US" smtClean="0"/>
              <a:t>Step 2 convert liters “A” to moles “A”</a:t>
            </a:r>
          </a:p>
          <a:p>
            <a:pPr eaLnBrk="1" hangingPunct="1"/>
            <a:r>
              <a:rPr lang="en-US" smtClean="0"/>
              <a:t>Step 3 convert moles “A” to moles “B”</a:t>
            </a:r>
          </a:p>
          <a:p>
            <a:pPr eaLnBrk="1" hangingPunct="1"/>
            <a:r>
              <a:rPr lang="en-US" smtClean="0"/>
              <a:t>Step 4  molarity = moles/Liter</a:t>
            </a:r>
          </a:p>
          <a:p>
            <a:pPr eaLnBrk="1" hangingPunct="1"/>
            <a:r>
              <a:rPr lang="en-US" smtClean="0"/>
              <a:t> so that </a:t>
            </a:r>
          </a:p>
          <a:p>
            <a:pPr eaLnBrk="1" hangingPunct="1"/>
            <a:r>
              <a:rPr lang="en-US" smtClean="0"/>
              <a:t>molarity of B = MolesB/Liters B</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a:xfrm>
            <a:off x="914400" y="609600"/>
            <a:ext cx="10363200" cy="5486400"/>
          </a:xfrm>
        </p:spPr>
        <p:txBody>
          <a:bodyPr/>
          <a:lstStyle/>
          <a:p>
            <a:pPr eaLnBrk="1" hangingPunct="1"/>
            <a:r>
              <a:rPr lang="en-US" smtClean="0"/>
              <a:t>Step1 write a balance equation</a:t>
            </a:r>
          </a:p>
          <a:p>
            <a:pPr eaLnBrk="1" hangingPunct="1"/>
            <a:endParaRPr lang="en-US" smtClean="0"/>
          </a:p>
          <a:p>
            <a:pPr eaLnBrk="1" hangingPunct="1"/>
            <a:r>
              <a:rPr lang="en-US" smtClean="0"/>
              <a:t>H</a:t>
            </a:r>
            <a:r>
              <a:rPr lang="en-US" baseline="-25000" smtClean="0"/>
              <a:t>2</a:t>
            </a:r>
            <a:r>
              <a:rPr lang="en-US" smtClean="0"/>
              <a:t>SO</a:t>
            </a:r>
            <a:r>
              <a:rPr lang="en-US" baseline="-25000" smtClean="0"/>
              <a:t>4</a:t>
            </a:r>
            <a:r>
              <a:rPr lang="en-US" smtClean="0"/>
              <a:t> + 2KOH </a:t>
            </a:r>
            <a:r>
              <a:rPr lang="en-US" smtClean="0">
                <a:sym typeface="Wingdings" pitchFamily="2" charset="2"/>
              </a:rPr>
              <a:t> 2HOH + K</a:t>
            </a:r>
            <a:r>
              <a:rPr lang="en-US" baseline="-25000" smtClean="0">
                <a:sym typeface="Wingdings" pitchFamily="2" charset="2"/>
              </a:rPr>
              <a:t>2</a:t>
            </a:r>
            <a:r>
              <a:rPr lang="en-US" smtClean="0">
                <a:sym typeface="Wingdings" pitchFamily="2" charset="2"/>
              </a:rPr>
              <a:t>SO</a:t>
            </a:r>
            <a:r>
              <a:rPr lang="en-US" baseline="-25000" smtClean="0">
                <a:sym typeface="Wingdings" pitchFamily="2" charset="2"/>
              </a:rPr>
              <a:t>4</a:t>
            </a:r>
            <a:endParaRPr lang="en-US" baseline="-25000" smtClean="0"/>
          </a:p>
          <a:p>
            <a:pPr eaLnBrk="1" hangingPunct="1"/>
            <a:endParaRPr lang="en-US" smtClean="0"/>
          </a:p>
          <a:p>
            <a:pPr eaLnBrk="1" hangingPunct="1"/>
            <a:r>
              <a:rPr lang="en-US" smtClean="0"/>
              <a:t>Step 2 convert liters “A” to moles “A”</a:t>
            </a:r>
          </a:p>
          <a:p>
            <a:pPr eaLnBrk="1" hangingPunct="1"/>
            <a:endParaRPr lang="en-US" smtClean="0"/>
          </a:p>
          <a:p>
            <a:pPr eaLnBrk="1" hangingPunct="1"/>
            <a:r>
              <a:rPr lang="en-US" sz="2800" smtClean="0"/>
              <a:t>.015L H</a:t>
            </a:r>
            <a:r>
              <a:rPr lang="en-US" sz="2800" baseline="-25000" smtClean="0"/>
              <a:t>2</a:t>
            </a:r>
            <a:r>
              <a:rPr lang="en-US" sz="2800" smtClean="0"/>
              <a:t>SO</a:t>
            </a:r>
            <a:r>
              <a:rPr lang="en-US" sz="2800" baseline="-25000" smtClean="0"/>
              <a:t>4</a:t>
            </a:r>
            <a:r>
              <a:rPr lang="en-US" sz="2800" smtClean="0"/>
              <a:t>  x .25 M H</a:t>
            </a:r>
            <a:r>
              <a:rPr lang="en-US" sz="2800" baseline="-25000" smtClean="0"/>
              <a:t>2</a:t>
            </a:r>
            <a:r>
              <a:rPr lang="en-US" sz="2800" smtClean="0"/>
              <a:t>SO</a:t>
            </a:r>
            <a:r>
              <a:rPr lang="en-US" sz="2800" baseline="-25000" smtClean="0"/>
              <a:t>4</a:t>
            </a:r>
            <a:r>
              <a:rPr lang="en-US" sz="2800" smtClean="0"/>
              <a:t> (mol/L)  = .000375 mol H</a:t>
            </a:r>
            <a:r>
              <a:rPr lang="en-US" sz="2800" baseline="-25000" smtClean="0"/>
              <a:t>2</a:t>
            </a:r>
            <a:r>
              <a:rPr lang="en-US" sz="2800" smtClean="0"/>
              <a:t>SO</a:t>
            </a:r>
            <a:r>
              <a:rPr lang="en-US" sz="2800" baseline="-25000" smtClean="0"/>
              <a:t>4</a:t>
            </a:r>
            <a:endParaRPr lang="en-US" sz="2800"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a:xfrm>
            <a:off x="914400" y="736600"/>
            <a:ext cx="10363200" cy="5359400"/>
          </a:xfrm>
        </p:spPr>
        <p:txBody>
          <a:bodyPr/>
          <a:lstStyle/>
          <a:p>
            <a:pPr eaLnBrk="1" hangingPunct="1"/>
            <a:r>
              <a:rPr lang="en-US" smtClean="0"/>
              <a:t>Step 3 convert moles “A” to moles “B”</a:t>
            </a:r>
          </a:p>
          <a:p>
            <a:pPr eaLnBrk="1" hangingPunct="1"/>
            <a:endParaRPr lang="en-US" smtClean="0"/>
          </a:p>
          <a:p>
            <a:pPr eaLnBrk="1" hangingPunct="1"/>
            <a:r>
              <a:rPr lang="en-US" sz="2800" smtClean="0"/>
              <a:t>.000375 H</a:t>
            </a:r>
            <a:r>
              <a:rPr lang="en-US" sz="2800" baseline="-25000" smtClean="0"/>
              <a:t>2</a:t>
            </a:r>
            <a:r>
              <a:rPr lang="en-US" sz="2800" smtClean="0"/>
              <a:t>SO</a:t>
            </a:r>
            <a:r>
              <a:rPr lang="en-US" sz="2800" baseline="-25000" smtClean="0"/>
              <a:t>4</a:t>
            </a:r>
            <a:r>
              <a:rPr lang="en-US" sz="2800" smtClean="0"/>
              <a:t> x 2 mol KOH/1mol H</a:t>
            </a:r>
            <a:r>
              <a:rPr lang="en-US" sz="2800" baseline="-25000" smtClean="0"/>
              <a:t>2</a:t>
            </a:r>
            <a:r>
              <a:rPr lang="en-US" sz="2800" smtClean="0"/>
              <a:t>SO</a:t>
            </a:r>
            <a:r>
              <a:rPr lang="en-US" sz="2800" baseline="-25000" smtClean="0"/>
              <a:t>4</a:t>
            </a:r>
            <a:r>
              <a:rPr lang="en-US" sz="2800" smtClean="0"/>
              <a:t>   = .00075 mol KOH</a:t>
            </a:r>
          </a:p>
          <a:p>
            <a:pPr eaLnBrk="1" hangingPunct="1"/>
            <a:endParaRPr lang="en-US" smtClean="0"/>
          </a:p>
          <a:p>
            <a:pPr eaLnBrk="1" hangingPunct="1"/>
            <a:r>
              <a:rPr lang="en-US" smtClean="0"/>
              <a:t>Step 4  molarity = moles/Liter</a:t>
            </a:r>
          </a:p>
          <a:p>
            <a:pPr eaLnBrk="1" hangingPunct="1"/>
            <a:endParaRPr lang="en-US" smtClean="0"/>
          </a:p>
          <a:p>
            <a:pPr eaLnBrk="1" hangingPunct="1"/>
            <a:r>
              <a:rPr lang="en-US" smtClean="0"/>
              <a:t>.00075M/ .010L  = .0750 M KOH</a:t>
            </a:r>
          </a:p>
          <a:p>
            <a:pPr eaLnBrk="1" hangingPunct="1"/>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1" descr="1619"/>
          <p:cNvPicPr>
            <a:picLocks noChangeAspect="1" noChangeArrowheads="1"/>
          </p:cNvPicPr>
          <p:nvPr/>
        </p:nvPicPr>
        <p:blipFill>
          <a:blip r:embed="rId3"/>
          <a:srcRect b="2791"/>
          <a:stretch>
            <a:fillRect/>
          </a:stretch>
        </p:blipFill>
        <p:spPr bwMode="auto">
          <a:xfrm>
            <a:off x="1612900" y="1066800"/>
            <a:ext cx="8964613" cy="5638800"/>
          </a:xfrm>
          <a:prstGeom prst="rect">
            <a:avLst/>
          </a:prstGeom>
          <a:noFill/>
          <a:ln w="9525">
            <a:noFill/>
            <a:miter lim="800000"/>
            <a:headEnd/>
            <a:tailEnd/>
          </a:ln>
        </p:spPr>
      </p:pic>
      <p:sp>
        <p:nvSpPr>
          <p:cNvPr id="335874" name="Rectangle 3" hidden="1"/>
          <p:cNvSpPr>
            <a:spLocks noGrp="1" noChangeArrowheads="1"/>
          </p:cNvSpPr>
          <p:nvPr>
            <p:ph type="title"/>
          </p:nvPr>
        </p:nvSpPr>
        <p:spPr/>
        <p:txBody>
          <a:bodyPr/>
          <a:lstStyle/>
          <a:p>
            <a:endParaRPr lang="en-US" altLang="en-US" smtClean="0"/>
          </a:p>
        </p:txBody>
      </p:sp>
      <p:sp>
        <p:nvSpPr>
          <p:cNvPr id="335875" name="Rectangle 5"/>
          <p:cNvSpPr>
            <a:spLocks noChangeArrowheads="1"/>
          </p:cNvSpPr>
          <p:nvPr/>
        </p:nvSpPr>
        <p:spPr bwMode="auto">
          <a:xfrm>
            <a:off x="2514600" y="152400"/>
            <a:ext cx="5715000" cy="838200"/>
          </a:xfrm>
          <a:prstGeom prst="rect">
            <a:avLst/>
          </a:prstGeom>
          <a:noFill/>
          <a:ln w="9525">
            <a:noFill/>
            <a:miter lim="800000"/>
            <a:headEnd/>
            <a:tailEnd/>
          </a:ln>
        </p:spPr>
        <p:txBody>
          <a:bodyPr anchor="b"/>
          <a:lstStyle/>
          <a:p>
            <a:pPr algn="ctr" eaLnBrk="0" hangingPunct="0"/>
            <a:r>
              <a:rPr lang="en-US" altLang="en-US" sz="4400">
                <a:solidFill>
                  <a:srgbClr val="000000"/>
                </a:solidFill>
                <a:latin typeface="Times New Roman" pitchFamily="18" charset="0"/>
              </a:rPr>
              <a:t>Molarity and Titration</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p:cNvSpPr>
            <a:spLocks noGrp="1"/>
          </p:cNvSpPr>
          <p:nvPr>
            <p:ph type="title"/>
          </p:nvPr>
        </p:nvSpPr>
        <p:spPr/>
        <p:txBody>
          <a:bodyPr/>
          <a:lstStyle/>
          <a:p>
            <a:pPr eaLnBrk="1" hangingPunct="1"/>
            <a:r>
              <a:rPr lang="en-US" smtClean="0"/>
              <a:t>Chemical Reactions of Acids, Bases and oxides</a:t>
            </a:r>
          </a:p>
        </p:txBody>
      </p:sp>
      <p:sp>
        <p:nvSpPr>
          <p:cNvPr id="337922" name="Content Placeholder 2"/>
          <p:cNvSpPr>
            <a:spLocks noGrp="1"/>
          </p:cNvSpPr>
          <p:nvPr>
            <p:ph idx="1"/>
          </p:nvPr>
        </p:nvSpPr>
        <p:spPr/>
        <p:txBody>
          <a:bodyPr/>
          <a:lstStyle/>
          <a:p>
            <a:pPr eaLnBrk="1" hangingPunct="1"/>
            <a:r>
              <a:rPr lang="en-US" smtClean="0"/>
              <a:t>Compounds with acidic properties and compounds with basic properties often react with each other.</a:t>
            </a:r>
          </a:p>
          <a:p>
            <a:pPr eaLnBrk="1" hangingPunct="1"/>
            <a:r>
              <a:rPr lang="en-US" smtClean="0"/>
              <a:t>One major similarity is that in each type of reaction listed, one of the products is a salt</a:t>
            </a: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itle 2"/>
          <p:cNvSpPr>
            <a:spLocks noGrp="1"/>
          </p:cNvSpPr>
          <p:nvPr>
            <p:ph type="title"/>
          </p:nvPr>
        </p:nvSpPr>
        <p:spPr/>
        <p:txBody>
          <a:bodyPr/>
          <a:lstStyle/>
          <a:p>
            <a:pPr eaLnBrk="1" hangingPunct="1"/>
            <a:r>
              <a:rPr lang="en-US" smtClean="0"/>
              <a:t>Types of Reactions</a:t>
            </a:r>
          </a:p>
        </p:txBody>
      </p:sp>
      <p:sp>
        <p:nvSpPr>
          <p:cNvPr id="338946" name="Content Placeholder 3"/>
          <p:cNvSpPr>
            <a:spLocks noGrp="1"/>
          </p:cNvSpPr>
          <p:nvPr>
            <p:ph idx="1"/>
          </p:nvPr>
        </p:nvSpPr>
        <p:spPr/>
        <p:txBody>
          <a:bodyPr/>
          <a:lstStyle/>
          <a:p>
            <a:pPr eaLnBrk="1" hangingPunct="1"/>
            <a:r>
              <a:rPr lang="en-US" smtClean="0"/>
              <a:t>1. Acids react with many metals</a:t>
            </a:r>
          </a:p>
          <a:p>
            <a:pPr eaLnBrk="1" hangingPunct="1"/>
            <a:r>
              <a:rPr lang="en-US" smtClean="0"/>
              <a:t>It isa single replacement reaction with salts and hydrogen gas being given off</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4"/>
          <p:cNvSpPr>
            <a:spLocks noGrp="1"/>
          </p:cNvSpPr>
          <p:nvPr>
            <p:ph type="title"/>
          </p:nvPr>
        </p:nvSpPr>
        <p:spPr/>
        <p:txBody>
          <a:bodyPr/>
          <a:lstStyle/>
          <a:p>
            <a:pPr eaLnBrk="1" hangingPunct="1"/>
            <a:r>
              <a:rPr lang="en-US" smtClean="0"/>
              <a:t>Traditional definition of acid</a:t>
            </a:r>
          </a:p>
        </p:txBody>
      </p:sp>
      <p:sp>
        <p:nvSpPr>
          <p:cNvPr id="74754" name="Content Placeholder 5"/>
          <p:cNvSpPr>
            <a:spLocks noGrp="1"/>
          </p:cNvSpPr>
          <p:nvPr>
            <p:ph idx="1"/>
          </p:nvPr>
        </p:nvSpPr>
        <p:spPr/>
        <p:txBody>
          <a:bodyPr/>
          <a:lstStyle/>
          <a:p>
            <a:pPr eaLnBrk="1" hangingPunct="1"/>
            <a:r>
              <a:rPr lang="en-US" smtClean="0"/>
              <a:t>A chemical compound that contains hydrogen and ionizes in aqueous solution to form hydrogen ions.  Begins with (H)</a:t>
            </a:r>
          </a:p>
          <a:p>
            <a:pPr eaLnBrk="1" hangingPunct="1"/>
            <a:r>
              <a:rPr lang="en-US" smtClean="0"/>
              <a:t>Ex HCl   HNO</a:t>
            </a:r>
            <a:r>
              <a:rPr lang="en-US" baseline="-25000" smtClean="0"/>
              <a:t>3</a:t>
            </a:r>
            <a:r>
              <a:rPr lang="en-US" smtClean="0"/>
              <a:t>  </a:t>
            </a:r>
          </a:p>
          <a:p>
            <a:pPr eaLnBrk="1" hangingPunct="1"/>
            <a:endParaRPr lang="en-US" smtClean="0"/>
          </a:p>
          <a:p>
            <a:pPr eaLnBrk="1" hangingPunct="1"/>
            <a:r>
              <a:rPr lang="en-US" smtClean="0"/>
              <a:t>Their water solutions are known as </a:t>
            </a:r>
            <a:r>
              <a:rPr lang="en-US" b="1" u="sng" smtClean="0"/>
              <a:t>aqueous acids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5"/>
          <p:cNvSpPr>
            <a:spLocks noGrp="1"/>
          </p:cNvSpPr>
          <p:nvPr>
            <p:ph type="sldNum" sz="quarter" idx="12"/>
          </p:nvPr>
        </p:nvSpPr>
        <p:spPr>
          <a:noFill/>
          <a:ln>
            <a:miter lim="800000"/>
            <a:headEnd/>
            <a:tailEnd/>
          </a:ln>
        </p:spPr>
        <p:txBody>
          <a:bodyPr/>
          <a:lstStyle/>
          <a:p>
            <a:pPr fontAlgn="base">
              <a:spcBef>
                <a:spcPct val="0"/>
              </a:spcBef>
              <a:spcAft>
                <a:spcPct val="0"/>
              </a:spcAft>
            </a:pPr>
            <a:fld id="{C49C02BF-3FA1-4197-9069-389124FC309E}" type="slidenum">
              <a:rPr lang="en-US" altLang="en-US" smtClean="0">
                <a:cs typeface="Arial" charset="0"/>
              </a:rPr>
              <a:pPr fontAlgn="base">
                <a:spcBef>
                  <a:spcPct val="0"/>
                </a:spcBef>
                <a:spcAft>
                  <a:spcPct val="0"/>
                </a:spcAft>
              </a:pPr>
              <a:t>20</a:t>
            </a:fld>
            <a:endParaRPr lang="en-US" altLang="en-US" smtClean="0">
              <a:cs typeface="Arial" charset="0"/>
            </a:endParaRPr>
          </a:p>
        </p:txBody>
      </p:sp>
      <p:sp>
        <p:nvSpPr>
          <p:cNvPr id="97282" name="Rectangle 2"/>
          <p:cNvSpPr>
            <a:spLocks noGrp="1" noChangeArrowheads="1"/>
          </p:cNvSpPr>
          <p:nvPr>
            <p:ph type="title"/>
          </p:nvPr>
        </p:nvSpPr>
        <p:spPr/>
        <p:txBody>
          <a:bodyPr/>
          <a:lstStyle/>
          <a:p>
            <a:pPr eaLnBrk="1" hangingPunct="1"/>
            <a:r>
              <a:rPr lang="en-US" altLang="en-US" sz="3600" b="1" smtClean="0"/>
              <a:t>Learning Check</a:t>
            </a:r>
          </a:p>
        </p:txBody>
      </p:sp>
      <p:sp>
        <p:nvSpPr>
          <p:cNvPr id="97283" name="Rectangle 3"/>
          <p:cNvSpPr>
            <a:spLocks noGrp="1" noChangeArrowheads="1"/>
          </p:cNvSpPr>
          <p:nvPr>
            <p:ph type="body" idx="1"/>
          </p:nvPr>
        </p:nvSpPr>
        <p:spPr>
          <a:xfrm>
            <a:off x="1981200" y="1600200"/>
            <a:ext cx="6858000" cy="4114800"/>
          </a:xfrm>
        </p:spPr>
        <p:txBody>
          <a:bodyPr/>
          <a:lstStyle/>
          <a:p>
            <a:pPr eaLnBrk="1" hangingPunct="1">
              <a:spcAft>
                <a:spcPct val="10000"/>
              </a:spcAft>
              <a:buFont typeface="Wingdings" pitchFamily="2" charset="2"/>
              <a:buNone/>
            </a:pPr>
            <a:r>
              <a:rPr lang="en-US" altLang="en-US" sz="2000" b="1" smtClean="0"/>
              <a:t>	</a:t>
            </a:r>
            <a:r>
              <a:rPr lang="en-US" altLang="en-US" smtClean="0"/>
              <a:t>Identify the sets that contain acid-base conjugate pairs.</a:t>
            </a:r>
          </a:p>
          <a:p>
            <a:pPr eaLnBrk="1" hangingPunct="1">
              <a:spcAft>
                <a:spcPct val="10000"/>
              </a:spcAft>
              <a:buFont typeface="Wingdings" pitchFamily="2" charset="2"/>
              <a:buNone/>
            </a:pPr>
            <a:endParaRPr lang="en-US" altLang="en-US" smtClean="0"/>
          </a:p>
          <a:p>
            <a:pPr eaLnBrk="1" hangingPunct="1">
              <a:spcAft>
                <a:spcPct val="10000"/>
              </a:spcAft>
              <a:buFont typeface="Wingdings" pitchFamily="2" charset="2"/>
              <a:buNone/>
            </a:pPr>
            <a:r>
              <a:rPr lang="en-US" altLang="en-US" smtClean="0"/>
              <a:t>	1.  HNO</a:t>
            </a:r>
            <a:r>
              <a:rPr lang="en-US" altLang="en-US" baseline="-25000" smtClean="0"/>
              <a:t>2</a:t>
            </a:r>
            <a:r>
              <a:rPr lang="en-US" altLang="en-US" smtClean="0"/>
              <a:t>, NO</a:t>
            </a:r>
            <a:r>
              <a:rPr lang="en-US" altLang="en-US" baseline="-25000" smtClean="0"/>
              <a:t>2</a:t>
            </a:r>
            <a:r>
              <a:rPr lang="en-US" altLang="en-US" baseline="30000" smtClean="0">
                <a:cs typeface="Arial" charset="0"/>
              </a:rPr>
              <a:t>−</a:t>
            </a:r>
            <a:endParaRPr lang="en-US" altLang="en-US" smtClean="0">
              <a:cs typeface="Arial" charset="0"/>
            </a:endParaRPr>
          </a:p>
          <a:p>
            <a:pPr eaLnBrk="1" hangingPunct="1">
              <a:spcAft>
                <a:spcPct val="10000"/>
              </a:spcAft>
              <a:buFont typeface="Wingdings" pitchFamily="2" charset="2"/>
              <a:buNone/>
            </a:pPr>
            <a:r>
              <a:rPr lang="en-US" altLang="en-US" smtClean="0"/>
              <a:t>	2.  H</a:t>
            </a:r>
            <a:r>
              <a:rPr lang="en-US" altLang="en-US" baseline="-25000" smtClean="0"/>
              <a:t>2</a:t>
            </a:r>
            <a:r>
              <a:rPr lang="en-US" altLang="en-US" smtClean="0"/>
              <a:t>CO</a:t>
            </a:r>
            <a:r>
              <a:rPr lang="en-US" altLang="en-US" baseline="-25000" smtClean="0"/>
              <a:t>3</a:t>
            </a:r>
            <a:r>
              <a:rPr lang="en-US" altLang="en-US" smtClean="0"/>
              <a:t>, CO</a:t>
            </a:r>
            <a:r>
              <a:rPr lang="en-US" altLang="en-US" baseline="-25000" smtClean="0"/>
              <a:t>3</a:t>
            </a:r>
            <a:r>
              <a:rPr lang="en-US" altLang="en-US" baseline="30000" smtClean="0"/>
              <a:t>2</a:t>
            </a:r>
            <a:r>
              <a:rPr lang="en-US" altLang="en-US" baseline="30000" smtClean="0">
                <a:cs typeface="Arial" charset="0"/>
              </a:rPr>
              <a:t>−</a:t>
            </a:r>
            <a:endParaRPr lang="en-US" altLang="en-US" smtClean="0"/>
          </a:p>
          <a:p>
            <a:pPr eaLnBrk="1" hangingPunct="1">
              <a:spcAft>
                <a:spcPct val="10000"/>
              </a:spcAft>
              <a:buFont typeface="Wingdings" pitchFamily="2" charset="2"/>
              <a:buNone/>
            </a:pPr>
            <a:r>
              <a:rPr lang="en-US" altLang="en-US" smtClean="0"/>
              <a:t>	3.  HCl, ClO</a:t>
            </a:r>
            <a:r>
              <a:rPr lang="en-US" altLang="en-US" baseline="-25000" smtClean="0"/>
              <a:t>4</a:t>
            </a:r>
            <a:r>
              <a:rPr lang="en-US" altLang="en-US" baseline="30000" smtClean="0">
                <a:cs typeface="Arial" charset="0"/>
              </a:rPr>
              <a:t>−</a:t>
            </a:r>
            <a:endParaRPr lang="en-US" altLang="en-US" smtClean="0"/>
          </a:p>
          <a:p>
            <a:pPr eaLnBrk="1" hangingPunct="1">
              <a:spcAft>
                <a:spcPct val="10000"/>
              </a:spcAft>
              <a:buFont typeface="Wingdings" pitchFamily="2" charset="2"/>
              <a:buNone/>
            </a:pPr>
            <a:r>
              <a:rPr lang="en-US" altLang="en-US" smtClean="0"/>
              <a:t>	4.  HS</a:t>
            </a:r>
            <a:r>
              <a:rPr lang="en-US" altLang="en-US" baseline="30000" smtClean="0">
                <a:cs typeface="Arial" charset="0"/>
              </a:rPr>
              <a:t>−</a:t>
            </a:r>
            <a:r>
              <a:rPr lang="en-US" altLang="en-US" smtClean="0"/>
              <a:t>, H</a:t>
            </a:r>
            <a:r>
              <a:rPr lang="en-US" altLang="en-US" baseline="-25000" smtClean="0"/>
              <a:t>2</a:t>
            </a:r>
            <a:r>
              <a:rPr lang="en-US" altLang="en-US" smtClean="0"/>
              <a:t>S</a:t>
            </a:r>
          </a:p>
          <a:p>
            <a:pPr eaLnBrk="1" hangingPunct="1">
              <a:spcAft>
                <a:spcPct val="10000"/>
              </a:spcAft>
              <a:buFont typeface="Wingdings" pitchFamily="2" charset="2"/>
              <a:buNone/>
            </a:pPr>
            <a:r>
              <a:rPr lang="en-US" altLang="en-US" smtClean="0"/>
              <a:t>	5.  NH</a:t>
            </a:r>
            <a:r>
              <a:rPr lang="en-US" altLang="en-US" baseline="-25000" smtClean="0"/>
              <a:t>3</a:t>
            </a:r>
            <a:r>
              <a:rPr lang="en-US" altLang="en-US" smtClean="0"/>
              <a:t>, NH</a:t>
            </a:r>
            <a:r>
              <a:rPr lang="en-US" altLang="en-US" baseline="-25000" smtClean="0"/>
              <a:t>4</a:t>
            </a:r>
            <a:r>
              <a:rPr lang="en-US" altLang="en-US" baseline="30000" smtClean="0"/>
              <a:t>+</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title"/>
          </p:nvPr>
        </p:nvSpPr>
        <p:spPr>
          <a:xfrm>
            <a:off x="677863" y="609600"/>
            <a:ext cx="8596312" cy="1320800"/>
          </a:xfrm>
        </p:spPr>
        <p:txBody>
          <a:bodyPr/>
          <a:lstStyle/>
          <a:p>
            <a:pPr eaLnBrk="1" hangingPunct="1"/>
            <a:r>
              <a:rPr lang="en-US" altLang="en-US" smtClean="0"/>
              <a:t>What type of Reaction?</a:t>
            </a:r>
          </a:p>
        </p:txBody>
      </p:sp>
      <p:sp>
        <p:nvSpPr>
          <p:cNvPr id="126979" name="AutoShape 3"/>
          <p:cNvSpPr>
            <a:spLocks noChangeArrowheads="1"/>
          </p:cNvSpPr>
          <p:nvPr/>
        </p:nvSpPr>
        <p:spPr bwMode="auto">
          <a:xfrm>
            <a:off x="2057400" y="1447800"/>
            <a:ext cx="8305800" cy="5105400"/>
          </a:xfrm>
          <a:prstGeom prst="irregularSeal1">
            <a:avLst/>
          </a:pr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ln w="9525">
            <a:solidFill>
              <a:schemeClr val="tx1"/>
            </a:solidFill>
            <a:miter lim="800000"/>
            <a:headEnd/>
            <a:tailEnd/>
          </a:ln>
        </p:spPr>
        <p:txBody>
          <a:bodyPr wrap="none" anchor="ctr"/>
          <a:lstStyle/>
          <a:p>
            <a:pPr algn="ctr"/>
            <a:r>
              <a:rPr lang="en-US" altLang="en-US" sz="2400">
                <a:solidFill>
                  <a:srgbClr val="9900CC"/>
                </a:solidFill>
                <a:latin typeface="Times New Roman" pitchFamily="18" charset="0"/>
              </a:rPr>
              <a:t>Single </a:t>
            </a:r>
            <a:r>
              <a:rPr lang="en-US" altLang="en-US" sz="4400">
                <a:solidFill>
                  <a:srgbClr val="9900CC"/>
                </a:solidFill>
                <a:latin typeface="Times New Roman" pitchFamily="18" charset="0"/>
              </a:rPr>
              <a:t>Replacement</a:t>
            </a:r>
            <a:r>
              <a:rPr lang="en-US" altLang="en-US" sz="2400">
                <a:solidFill>
                  <a:srgbClr val="9900CC"/>
                </a:solidFill>
                <a:latin typeface="Times New Roman" pitchFamily="18" charset="0"/>
              </a:rPr>
              <a:t> Reactions</a:t>
            </a:r>
            <a:endParaRPr lang="en-US" altLang="en-US" sz="2400">
              <a:solidFill>
                <a:srgbClr val="FFFFFF"/>
              </a:solidFill>
              <a:latin typeface="Times New Roman"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anim calcmode="lin" valueType="num">
                                      <p:cBhvr additive="base">
                                        <p:cTn id="7" dur="500" fill="hold"/>
                                        <p:tgtEl>
                                          <p:spTgt spid="126979"/>
                                        </p:tgtEl>
                                        <p:attrNameLst>
                                          <p:attrName>ppt_x</p:attrName>
                                        </p:attrNameLst>
                                      </p:cBhvr>
                                      <p:tavLst>
                                        <p:tav tm="0">
                                          <p:val>
                                            <p:strVal val="0-#ppt_w/2"/>
                                          </p:val>
                                        </p:tav>
                                        <p:tav tm="100000">
                                          <p:val>
                                            <p:strVal val="#ppt_x"/>
                                          </p:val>
                                        </p:tav>
                                      </p:tavLst>
                                    </p:anim>
                                    <p:anim calcmode="lin" valueType="num">
                                      <p:cBhvr additive="base">
                                        <p:cTn id="8" dur="500" fill="hold"/>
                                        <p:tgtEl>
                                          <p:spTgt spid="1269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743200" y="4572000"/>
            <a:ext cx="2895600" cy="708025"/>
            <a:chOff x="2736" y="2866"/>
            <a:chExt cx="1824" cy="446"/>
          </a:xfrm>
        </p:grpSpPr>
        <p:sp>
          <p:nvSpPr>
            <p:cNvPr id="342036" name="Line 3"/>
            <p:cNvSpPr>
              <a:spLocks noChangeShapeType="1"/>
            </p:cNvSpPr>
            <p:nvPr/>
          </p:nvSpPr>
          <p:spPr bwMode="auto">
            <a:xfrm>
              <a:off x="4032" y="3072"/>
              <a:ext cx="528" cy="0"/>
            </a:xfrm>
            <a:prstGeom prst="line">
              <a:avLst/>
            </a:prstGeom>
            <a:noFill/>
            <a:ln w="38100">
              <a:solidFill>
                <a:srgbClr val="003399"/>
              </a:solidFill>
              <a:round/>
              <a:headEnd/>
              <a:tailEnd type="triangle" w="med" len="med"/>
            </a:ln>
          </p:spPr>
          <p:txBody>
            <a:bodyPr wrap="none" anchor="ctr"/>
            <a:lstStyle/>
            <a:p>
              <a:endParaRPr lang="en-US"/>
            </a:p>
          </p:txBody>
        </p:sp>
        <p:sp>
          <p:nvSpPr>
            <p:cNvPr id="342037" name="Text Box 4"/>
            <p:cNvSpPr txBox="1">
              <a:spLocks noChangeArrowheads="1"/>
            </p:cNvSpPr>
            <p:nvPr/>
          </p:nvSpPr>
          <p:spPr bwMode="auto">
            <a:xfrm>
              <a:off x="2736" y="2866"/>
              <a:ext cx="1340" cy="446"/>
            </a:xfrm>
            <a:prstGeom prst="rect">
              <a:avLst/>
            </a:prstGeom>
            <a:noFill/>
            <a:ln w="9525">
              <a:noFill/>
              <a:miter lim="800000"/>
              <a:headEnd/>
              <a:tailEnd/>
            </a:ln>
          </p:spPr>
          <p:txBody>
            <a:bodyPr wrap="none">
              <a:spAutoFit/>
            </a:bodyPr>
            <a:lstStyle/>
            <a:p>
              <a:r>
                <a:rPr lang="en-US" altLang="en-US" sz="4000">
                  <a:solidFill>
                    <a:srgbClr val="000000"/>
                  </a:solidFill>
                  <a:latin typeface="Times New Roman" pitchFamily="18" charset="0"/>
                </a:rPr>
                <a:t>Al + HBr</a:t>
              </a:r>
              <a:endParaRPr lang="en-US" altLang="en-US" sz="3200">
                <a:solidFill>
                  <a:srgbClr val="000000"/>
                </a:solidFill>
                <a:latin typeface="Times New Roman" pitchFamily="18" charset="0"/>
              </a:endParaRPr>
            </a:p>
          </p:txBody>
        </p:sp>
      </p:grpSp>
      <p:sp>
        <p:nvSpPr>
          <p:cNvPr id="342018" name="Rectangle 5"/>
          <p:cNvSpPr>
            <a:spLocks noGrp="1" noChangeArrowheads="1"/>
          </p:cNvSpPr>
          <p:nvPr>
            <p:ph type="title"/>
          </p:nvPr>
        </p:nvSpPr>
        <p:spPr>
          <a:xfrm>
            <a:off x="2209800" y="609600"/>
            <a:ext cx="7772400" cy="1524000"/>
          </a:xfrm>
        </p:spPr>
        <p:txBody>
          <a:bodyPr/>
          <a:lstStyle/>
          <a:p>
            <a:pPr eaLnBrk="1" hangingPunct="1"/>
            <a:r>
              <a:rPr lang="en-US" altLang="en-US" smtClean="0">
                <a:solidFill>
                  <a:schemeClr val="tx1"/>
                </a:solidFill>
              </a:rPr>
              <a:t>Write the balanced equation for the reaction that occurs between</a:t>
            </a:r>
            <a:endParaRPr lang="en-US" altLang="en-US" smtClean="0"/>
          </a:p>
        </p:txBody>
      </p:sp>
      <p:grpSp>
        <p:nvGrpSpPr>
          <p:cNvPr id="3" name="Group 6"/>
          <p:cNvGrpSpPr>
            <a:grpSpLocks/>
          </p:cNvGrpSpPr>
          <p:nvPr/>
        </p:nvGrpSpPr>
        <p:grpSpPr bwMode="auto">
          <a:xfrm>
            <a:off x="2667000" y="2438400"/>
            <a:ext cx="3352800" cy="685800"/>
            <a:chOff x="672" y="2208"/>
            <a:chExt cx="2112" cy="432"/>
          </a:xfrm>
        </p:grpSpPr>
        <p:sp>
          <p:nvSpPr>
            <p:cNvPr id="342034" name="Rectangle 7"/>
            <p:cNvSpPr>
              <a:spLocks noChangeArrowheads="1"/>
            </p:cNvSpPr>
            <p:nvPr/>
          </p:nvSpPr>
          <p:spPr bwMode="auto">
            <a:xfrm>
              <a:off x="672" y="2208"/>
              <a:ext cx="1680" cy="432"/>
            </a:xfrm>
            <a:prstGeom prst="rect">
              <a:avLst/>
            </a:prstGeom>
            <a:noFill/>
            <a:ln w="9525">
              <a:noFill/>
              <a:miter lim="800000"/>
              <a:headEnd/>
              <a:tailEnd/>
            </a:ln>
          </p:spPr>
          <p:txBody>
            <a:bodyPr/>
            <a:lstStyle/>
            <a:p>
              <a:pPr marL="342900" indent="-342900">
                <a:spcBef>
                  <a:spcPct val="20000"/>
                </a:spcBef>
              </a:pPr>
              <a:r>
                <a:rPr lang="en-US" altLang="en-US" sz="4000">
                  <a:solidFill>
                    <a:srgbClr val="000000"/>
                  </a:solidFill>
                  <a:latin typeface="Times New Roman" pitchFamily="18" charset="0"/>
                </a:rPr>
                <a:t>Mg + HCl</a:t>
              </a:r>
              <a:endParaRPr lang="en-US" altLang="en-US" sz="3200">
                <a:solidFill>
                  <a:srgbClr val="000000"/>
                </a:solidFill>
                <a:latin typeface="Times New Roman" pitchFamily="18" charset="0"/>
              </a:endParaRPr>
            </a:p>
          </p:txBody>
        </p:sp>
        <p:sp>
          <p:nvSpPr>
            <p:cNvPr id="342035" name="Line 8"/>
            <p:cNvSpPr>
              <a:spLocks noChangeShapeType="1"/>
            </p:cNvSpPr>
            <p:nvPr/>
          </p:nvSpPr>
          <p:spPr bwMode="auto">
            <a:xfrm>
              <a:off x="2112" y="2400"/>
              <a:ext cx="672" cy="0"/>
            </a:xfrm>
            <a:prstGeom prst="line">
              <a:avLst/>
            </a:prstGeom>
            <a:noFill/>
            <a:ln w="38100">
              <a:solidFill>
                <a:srgbClr val="003399"/>
              </a:solidFill>
              <a:round/>
              <a:headEnd/>
              <a:tailEnd type="triangle" w="med" len="med"/>
            </a:ln>
          </p:spPr>
          <p:txBody>
            <a:bodyPr wrap="none" anchor="ctr"/>
            <a:lstStyle/>
            <a:p>
              <a:endParaRPr lang="en-US"/>
            </a:p>
          </p:txBody>
        </p:sp>
      </p:grpSp>
      <p:grpSp>
        <p:nvGrpSpPr>
          <p:cNvPr id="4" name="Group 9"/>
          <p:cNvGrpSpPr>
            <a:grpSpLocks/>
          </p:cNvGrpSpPr>
          <p:nvPr/>
        </p:nvGrpSpPr>
        <p:grpSpPr bwMode="auto">
          <a:xfrm>
            <a:off x="2743200" y="3581400"/>
            <a:ext cx="3200400" cy="685800"/>
            <a:chOff x="720" y="2784"/>
            <a:chExt cx="2016" cy="432"/>
          </a:xfrm>
        </p:grpSpPr>
        <p:sp>
          <p:nvSpPr>
            <p:cNvPr id="342032" name="Rectangle 10"/>
            <p:cNvSpPr>
              <a:spLocks noChangeArrowheads="1"/>
            </p:cNvSpPr>
            <p:nvPr/>
          </p:nvSpPr>
          <p:spPr bwMode="auto">
            <a:xfrm>
              <a:off x="720" y="2784"/>
              <a:ext cx="1680" cy="432"/>
            </a:xfrm>
            <a:prstGeom prst="rect">
              <a:avLst/>
            </a:prstGeom>
            <a:noFill/>
            <a:ln w="9525">
              <a:noFill/>
              <a:miter lim="800000"/>
              <a:headEnd/>
              <a:tailEnd/>
            </a:ln>
          </p:spPr>
          <p:txBody>
            <a:bodyPr/>
            <a:lstStyle/>
            <a:p>
              <a:pPr marL="342900" indent="-342900">
                <a:spcBef>
                  <a:spcPct val="20000"/>
                </a:spcBef>
              </a:pPr>
              <a:r>
                <a:rPr lang="en-US" altLang="en-US" sz="4000">
                  <a:solidFill>
                    <a:srgbClr val="000000"/>
                  </a:solidFill>
                  <a:latin typeface="Times New Roman" pitchFamily="18" charset="0"/>
                </a:rPr>
                <a:t>Zn + HNO</a:t>
              </a:r>
              <a:r>
                <a:rPr lang="en-US" altLang="en-US" sz="4000" baseline="-25000">
                  <a:solidFill>
                    <a:srgbClr val="000000"/>
                  </a:solidFill>
                  <a:latin typeface="Times New Roman" pitchFamily="18" charset="0"/>
                </a:rPr>
                <a:t>3</a:t>
              </a:r>
              <a:endParaRPr lang="en-US" altLang="en-US" sz="3200" baseline="-25000">
                <a:solidFill>
                  <a:srgbClr val="000000"/>
                </a:solidFill>
                <a:latin typeface="Times New Roman" pitchFamily="18" charset="0"/>
              </a:endParaRPr>
            </a:p>
          </p:txBody>
        </p:sp>
        <p:sp>
          <p:nvSpPr>
            <p:cNvPr id="342033" name="Line 11"/>
            <p:cNvSpPr>
              <a:spLocks noChangeShapeType="1"/>
            </p:cNvSpPr>
            <p:nvPr/>
          </p:nvSpPr>
          <p:spPr bwMode="auto">
            <a:xfrm>
              <a:off x="2064" y="3024"/>
              <a:ext cx="672" cy="0"/>
            </a:xfrm>
            <a:prstGeom prst="line">
              <a:avLst/>
            </a:prstGeom>
            <a:noFill/>
            <a:ln w="38100">
              <a:solidFill>
                <a:srgbClr val="003399"/>
              </a:solidFill>
              <a:round/>
              <a:headEnd/>
              <a:tailEnd type="triangle" w="med" len="med"/>
            </a:ln>
          </p:spPr>
          <p:txBody>
            <a:bodyPr wrap="none" anchor="ctr"/>
            <a:lstStyle/>
            <a:p>
              <a:endParaRPr lang="en-US"/>
            </a:p>
          </p:txBody>
        </p:sp>
      </p:grpSp>
      <p:grpSp>
        <p:nvGrpSpPr>
          <p:cNvPr id="5" name="Group 12"/>
          <p:cNvGrpSpPr>
            <a:grpSpLocks/>
          </p:cNvGrpSpPr>
          <p:nvPr/>
        </p:nvGrpSpPr>
        <p:grpSpPr bwMode="auto">
          <a:xfrm>
            <a:off x="2133600" y="4648200"/>
            <a:ext cx="7878763" cy="769938"/>
            <a:chOff x="336" y="3408"/>
            <a:chExt cx="4963" cy="485"/>
          </a:xfrm>
        </p:grpSpPr>
        <p:sp>
          <p:nvSpPr>
            <p:cNvPr id="342030" name="Text Box 13"/>
            <p:cNvSpPr txBox="1">
              <a:spLocks noChangeArrowheads="1"/>
            </p:cNvSpPr>
            <p:nvPr/>
          </p:nvSpPr>
          <p:spPr bwMode="auto">
            <a:xfrm>
              <a:off x="336" y="3408"/>
              <a:ext cx="4963" cy="485"/>
            </a:xfrm>
            <a:prstGeom prst="rect">
              <a:avLst/>
            </a:prstGeom>
            <a:solidFill>
              <a:schemeClr val="bg1"/>
            </a:solidFill>
            <a:ln w="9525">
              <a:solidFill>
                <a:schemeClr val="bg1"/>
              </a:solidFill>
              <a:miter lim="800000"/>
              <a:headEnd/>
              <a:tailEnd/>
            </a:ln>
          </p:spPr>
          <p:txBody>
            <a:bodyPr wrap="none">
              <a:spAutoFit/>
            </a:bodyPr>
            <a:lstStyle/>
            <a:p>
              <a:r>
                <a:rPr lang="en-US" altLang="en-US" sz="4400">
                  <a:solidFill>
                    <a:srgbClr val="000000"/>
                  </a:solidFill>
                  <a:latin typeface="Times New Roman" pitchFamily="18" charset="0"/>
                </a:rPr>
                <a:t>2Al + 6HBr 		3H</a:t>
              </a:r>
              <a:r>
                <a:rPr lang="en-US" altLang="en-US" sz="4400" baseline="-25000">
                  <a:solidFill>
                    <a:srgbClr val="000000"/>
                  </a:solidFill>
                  <a:latin typeface="Times New Roman" pitchFamily="18" charset="0"/>
                </a:rPr>
                <a:t>2</a:t>
              </a:r>
              <a:r>
                <a:rPr lang="en-US" altLang="en-US" sz="4400">
                  <a:solidFill>
                    <a:srgbClr val="000000"/>
                  </a:solidFill>
                  <a:latin typeface="Times New Roman" pitchFamily="18" charset="0"/>
                </a:rPr>
                <a:t> + 2AlBr</a:t>
              </a:r>
              <a:r>
                <a:rPr lang="en-US" altLang="en-US" sz="4400" baseline="-25000">
                  <a:solidFill>
                    <a:srgbClr val="000000"/>
                  </a:solidFill>
                  <a:latin typeface="Times New Roman" pitchFamily="18" charset="0"/>
                </a:rPr>
                <a:t>3</a:t>
              </a:r>
              <a:endParaRPr lang="en-US" altLang="en-US" sz="4000">
                <a:solidFill>
                  <a:srgbClr val="000000"/>
                </a:solidFill>
                <a:latin typeface="Times New Roman" pitchFamily="18" charset="0"/>
              </a:endParaRPr>
            </a:p>
          </p:txBody>
        </p:sp>
        <p:sp>
          <p:nvSpPr>
            <p:cNvPr id="342031" name="Line 14"/>
            <p:cNvSpPr>
              <a:spLocks noChangeShapeType="1"/>
            </p:cNvSpPr>
            <p:nvPr/>
          </p:nvSpPr>
          <p:spPr bwMode="auto">
            <a:xfrm>
              <a:off x="2256" y="3648"/>
              <a:ext cx="960" cy="0"/>
            </a:xfrm>
            <a:prstGeom prst="line">
              <a:avLst/>
            </a:prstGeom>
            <a:noFill/>
            <a:ln w="38100">
              <a:solidFill>
                <a:srgbClr val="003399"/>
              </a:solidFill>
              <a:round/>
              <a:headEnd/>
              <a:tailEnd type="triangle" w="med" len="med"/>
            </a:ln>
          </p:spPr>
          <p:txBody>
            <a:bodyPr wrap="none" anchor="ctr"/>
            <a:lstStyle/>
            <a:p>
              <a:endParaRPr lang="en-US"/>
            </a:p>
          </p:txBody>
        </p:sp>
      </p:grpSp>
      <p:grpSp>
        <p:nvGrpSpPr>
          <p:cNvPr id="6" name="Group 15"/>
          <p:cNvGrpSpPr>
            <a:grpSpLocks/>
          </p:cNvGrpSpPr>
          <p:nvPr/>
        </p:nvGrpSpPr>
        <p:grpSpPr bwMode="auto">
          <a:xfrm>
            <a:off x="2667000" y="2438400"/>
            <a:ext cx="6578600" cy="769938"/>
            <a:chOff x="720" y="1632"/>
            <a:chExt cx="4144" cy="485"/>
          </a:xfrm>
        </p:grpSpPr>
        <p:sp>
          <p:nvSpPr>
            <p:cNvPr id="342027" name="Text Box 16"/>
            <p:cNvSpPr txBox="1">
              <a:spLocks noChangeArrowheads="1"/>
            </p:cNvSpPr>
            <p:nvPr/>
          </p:nvSpPr>
          <p:spPr bwMode="auto">
            <a:xfrm>
              <a:off x="2640" y="1680"/>
              <a:ext cx="2064" cy="404"/>
            </a:xfrm>
            <a:prstGeom prst="rect">
              <a:avLst/>
            </a:prstGeom>
            <a:noFill/>
            <a:ln w="9525">
              <a:noFill/>
              <a:miter lim="800000"/>
              <a:headEnd/>
              <a:tailEnd/>
            </a:ln>
          </p:spPr>
          <p:txBody>
            <a:bodyPr>
              <a:spAutoFit/>
            </a:bodyPr>
            <a:lstStyle/>
            <a:p>
              <a:pPr>
                <a:spcBef>
                  <a:spcPct val="50000"/>
                </a:spcBef>
              </a:pPr>
              <a:endParaRPr lang="en-US" altLang="en-US" sz="3600">
                <a:solidFill>
                  <a:srgbClr val="000000"/>
                </a:solidFill>
                <a:latin typeface="Times New Roman" pitchFamily="18" charset="0"/>
              </a:endParaRPr>
            </a:p>
          </p:txBody>
        </p:sp>
        <p:sp>
          <p:nvSpPr>
            <p:cNvPr id="342028" name="Text Box 17"/>
            <p:cNvSpPr txBox="1">
              <a:spLocks noChangeArrowheads="1"/>
            </p:cNvSpPr>
            <p:nvPr/>
          </p:nvSpPr>
          <p:spPr bwMode="auto">
            <a:xfrm>
              <a:off x="720" y="1632"/>
              <a:ext cx="4144" cy="485"/>
            </a:xfrm>
            <a:prstGeom prst="rect">
              <a:avLst/>
            </a:prstGeom>
            <a:solidFill>
              <a:schemeClr val="bg1"/>
            </a:solidFill>
            <a:ln w="9525">
              <a:noFill/>
              <a:miter lim="800000"/>
              <a:headEnd/>
              <a:tailEnd/>
            </a:ln>
          </p:spPr>
          <p:txBody>
            <a:bodyPr wrap="none">
              <a:spAutoFit/>
            </a:bodyPr>
            <a:lstStyle/>
            <a:p>
              <a:r>
                <a:rPr lang="en-US" altLang="en-US" sz="4400">
                  <a:solidFill>
                    <a:srgbClr val="000000"/>
                  </a:solidFill>
                  <a:latin typeface="Times New Roman" pitchFamily="18" charset="0"/>
                </a:rPr>
                <a:t>Mg + 2HCl 		H</a:t>
              </a:r>
              <a:r>
                <a:rPr lang="en-US" altLang="en-US" sz="4400" baseline="-25000">
                  <a:solidFill>
                    <a:srgbClr val="000000"/>
                  </a:solidFill>
                  <a:latin typeface="Times New Roman" pitchFamily="18" charset="0"/>
                </a:rPr>
                <a:t>2</a:t>
              </a:r>
              <a:r>
                <a:rPr lang="en-US" altLang="en-US" sz="4400">
                  <a:solidFill>
                    <a:srgbClr val="000000"/>
                  </a:solidFill>
                  <a:latin typeface="Times New Roman" pitchFamily="18" charset="0"/>
                </a:rPr>
                <a:t> + MgCl</a:t>
              </a:r>
              <a:r>
                <a:rPr lang="en-US" altLang="en-US" sz="4400" baseline="-25000">
                  <a:solidFill>
                    <a:srgbClr val="000000"/>
                  </a:solidFill>
                  <a:latin typeface="Times New Roman" pitchFamily="18" charset="0"/>
                </a:rPr>
                <a:t>2</a:t>
              </a:r>
              <a:endParaRPr lang="en-US" altLang="en-US" sz="4400">
                <a:solidFill>
                  <a:srgbClr val="000000"/>
                </a:solidFill>
                <a:latin typeface="Times New Roman" pitchFamily="18" charset="0"/>
              </a:endParaRPr>
            </a:p>
          </p:txBody>
        </p:sp>
        <p:sp>
          <p:nvSpPr>
            <p:cNvPr id="342029" name="Line 18"/>
            <p:cNvSpPr>
              <a:spLocks noChangeShapeType="1"/>
            </p:cNvSpPr>
            <p:nvPr/>
          </p:nvSpPr>
          <p:spPr bwMode="auto">
            <a:xfrm>
              <a:off x="2496" y="1872"/>
              <a:ext cx="528" cy="0"/>
            </a:xfrm>
            <a:prstGeom prst="line">
              <a:avLst/>
            </a:prstGeom>
            <a:noFill/>
            <a:ln w="38100">
              <a:solidFill>
                <a:srgbClr val="003399"/>
              </a:solidFill>
              <a:round/>
              <a:headEnd/>
              <a:tailEnd type="triangle" w="med" len="med"/>
            </a:ln>
          </p:spPr>
          <p:txBody>
            <a:bodyPr wrap="none" anchor="ctr"/>
            <a:lstStyle/>
            <a:p>
              <a:endParaRPr lang="en-US"/>
            </a:p>
          </p:txBody>
        </p:sp>
      </p:grpSp>
      <p:grpSp>
        <p:nvGrpSpPr>
          <p:cNvPr id="7" name="Group 19"/>
          <p:cNvGrpSpPr>
            <a:grpSpLocks/>
          </p:cNvGrpSpPr>
          <p:nvPr/>
        </p:nvGrpSpPr>
        <p:grpSpPr bwMode="auto">
          <a:xfrm>
            <a:off x="2209800" y="3581400"/>
            <a:ext cx="8191500" cy="769938"/>
            <a:chOff x="432" y="2256"/>
            <a:chExt cx="5160" cy="485"/>
          </a:xfrm>
        </p:grpSpPr>
        <p:sp>
          <p:nvSpPr>
            <p:cNvPr id="342025" name="Text Box 20"/>
            <p:cNvSpPr txBox="1">
              <a:spLocks noChangeArrowheads="1"/>
            </p:cNvSpPr>
            <p:nvPr/>
          </p:nvSpPr>
          <p:spPr bwMode="auto">
            <a:xfrm>
              <a:off x="432" y="2256"/>
              <a:ext cx="5160" cy="485"/>
            </a:xfrm>
            <a:prstGeom prst="rect">
              <a:avLst/>
            </a:prstGeom>
            <a:solidFill>
              <a:schemeClr val="bg1"/>
            </a:solidFill>
            <a:ln w="9525">
              <a:noFill/>
              <a:miter lim="800000"/>
              <a:headEnd/>
              <a:tailEnd/>
            </a:ln>
          </p:spPr>
          <p:txBody>
            <a:bodyPr wrap="none">
              <a:spAutoFit/>
            </a:bodyPr>
            <a:lstStyle/>
            <a:p>
              <a:r>
                <a:rPr lang="en-US" altLang="en-US" sz="4400">
                  <a:solidFill>
                    <a:srgbClr val="000000"/>
                  </a:solidFill>
                  <a:latin typeface="Times New Roman" pitchFamily="18" charset="0"/>
                </a:rPr>
                <a:t>Zn + 2HNO</a:t>
              </a:r>
              <a:r>
                <a:rPr lang="en-US" altLang="en-US" sz="4400" baseline="-25000">
                  <a:solidFill>
                    <a:srgbClr val="000000"/>
                  </a:solidFill>
                  <a:latin typeface="Times New Roman" pitchFamily="18" charset="0"/>
                </a:rPr>
                <a:t>3</a:t>
              </a:r>
              <a:r>
                <a:rPr lang="en-US" altLang="en-US" sz="4400">
                  <a:solidFill>
                    <a:srgbClr val="000000"/>
                  </a:solidFill>
                  <a:latin typeface="Times New Roman" pitchFamily="18" charset="0"/>
                </a:rPr>
                <a:t> 		H</a:t>
              </a:r>
              <a:r>
                <a:rPr lang="en-US" altLang="en-US" sz="4400" baseline="-25000">
                  <a:solidFill>
                    <a:srgbClr val="000000"/>
                  </a:solidFill>
                  <a:latin typeface="Times New Roman" pitchFamily="18" charset="0"/>
                </a:rPr>
                <a:t>2</a:t>
              </a:r>
              <a:r>
                <a:rPr lang="en-US" altLang="en-US" sz="4400">
                  <a:solidFill>
                    <a:srgbClr val="000000"/>
                  </a:solidFill>
                  <a:latin typeface="Times New Roman" pitchFamily="18" charset="0"/>
                </a:rPr>
                <a:t> + Zn(NO</a:t>
              </a:r>
              <a:r>
                <a:rPr lang="en-US" altLang="en-US" sz="4400" baseline="-25000">
                  <a:solidFill>
                    <a:srgbClr val="000000"/>
                  </a:solidFill>
                  <a:latin typeface="Times New Roman" pitchFamily="18" charset="0"/>
                </a:rPr>
                <a:t>3</a:t>
              </a:r>
              <a:r>
                <a:rPr lang="en-US" altLang="en-US" sz="4400">
                  <a:solidFill>
                    <a:srgbClr val="000000"/>
                  </a:solidFill>
                  <a:latin typeface="Times New Roman" pitchFamily="18" charset="0"/>
                </a:rPr>
                <a:t>)</a:t>
              </a:r>
              <a:r>
                <a:rPr lang="en-US" altLang="en-US" sz="4400" baseline="-25000">
                  <a:solidFill>
                    <a:srgbClr val="000000"/>
                  </a:solidFill>
                  <a:latin typeface="Times New Roman" pitchFamily="18" charset="0"/>
                </a:rPr>
                <a:t>2</a:t>
              </a:r>
              <a:endParaRPr lang="en-US" altLang="en-US" sz="4400">
                <a:solidFill>
                  <a:srgbClr val="000000"/>
                </a:solidFill>
                <a:latin typeface="Times New Roman" pitchFamily="18" charset="0"/>
              </a:endParaRPr>
            </a:p>
          </p:txBody>
        </p:sp>
        <p:sp>
          <p:nvSpPr>
            <p:cNvPr id="342026" name="Line 21"/>
            <p:cNvSpPr>
              <a:spLocks noChangeShapeType="1"/>
            </p:cNvSpPr>
            <p:nvPr/>
          </p:nvSpPr>
          <p:spPr bwMode="auto">
            <a:xfrm>
              <a:off x="2496" y="2448"/>
              <a:ext cx="624" cy="0"/>
            </a:xfrm>
            <a:prstGeom prst="line">
              <a:avLst/>
            </a:prstGeom>
            <a:noFill/>
            <a:ln w="38100">
              <a:solidFill>
                <a:srgbClr val="003399"/>
              </a:solidFill>
              <a:round/>
              <a:headEnd/>
              <a:tailEnd type="triangle" w="med" len="med"/>
            </a:ln>
          </p:spPr>
          <p:txBody>
            <a:bodyPr wrap="none" anchor="ctr"/>
            <a:lstStyle/>
            <a:p>
              <a:endParaRPr lang="en-US"/>
            </a:p>
          </p:txBody>
        </p:sp>
      </p:grpSp>
      <p:pic>
        <p:nvPicPr>
          <p:cNvPr id="342024" name="Picture 21"/>
          <p:cNvPicPr>
            <a:picLocks noChangeAspect="1"/>
          </p:cNvPicPr>
          <p:nvPr/>
        </p:nvPicPr>
        <p:blipFill>
          <a:blip r:embed="rId3"/>
          <a:srcRect/>
          <a:stretch>
            <a:fillRect/>
          </a:stretch>
        </p:blipFill>
        <p:spPr bwMode="auto">
          <a:xfrm>
            <a:off x="10458450" y="60325"/>
            <a:ext cx="1714500" cy="262255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itle 1"/>
          <p:cNvSpPr>
            <a:spLocks noGrp="1"/>
          </p:cNvSpPr>
          <p:nvPr>
            <p:ph type="title"/>
          </p:nvPr>
        </p:nvSpPr>
        <p:spPr/>
        <p:txBody>
          <a:bodyPr/>
          <a:lstStyle/>
          <a:p>
            <a:pPr eaLnBrk="1" hangingPunct="1"/>
            <a:r>
              <a:rPr lang="en-US" smtClean="0"/>
              <a:t>2. Acids react with metal oxides</a:t>
            </a:r>
          </a:p>
        </p:txBody>
      </p:sp>
      <p:sp>
        <p:nvSpPr>
          <p:cNvPr id="344066" name="Content Placeholder 2"/>
          <p:cNvSpPr>
            <a:spLocks noGrp="1"/>
          </p:cNvSpPr>
          <p:nvPr>
            <p:ph idx="1"/>
          </p:nvPr>
        </p:nvSpPr>
        <p:spPr/>
        <p:txBody>
          <a:bodyPr/>
          <a:lstStyle/>
          <a:p>
            <a:pPr eaLnBrk="1" hangingPunct="1"/>
            <a:r>
              <a:rPr lang="en-US" smtClean="0"/>
              <a:t>The products are a salt and water</a:t>
            </a:r>
          </a:p>
          <a:p>
            <a:pPr eaLnBrk="1" hangingPunct="1"/>
            <a:endParaRPr lang="en-US" smtClean="0"/>
          </a:p>
          <a:p>
            <a:pPr eaLnBrk="1" hangingPunct="1"/>
            <a:endParaRPr lang="en-US" smtClean="0"/>
          </a:p>
          <a:p>
            <a:pPr eaLnBrk="1" hangingPunct="1"/>
            <a:r>
              <a:rPr lang="en-US" sz="4400" smtClean="0"/>
              <a:t>Ex CuO + H</a:t>
            </a:r>
            <a:r>
              <a:rPr lang="en-US" sz="4400" baseline="-25000" smtClean="0"/>
              <a:t>2</a:t>
            </a:r>
            <a:r>
              <a:rPr lang="en-US" sz="4400" smtClean="0"/>
              <a:t>SO</a:t>
            </a:r>
            <a:r>
              <a:rPr lang="en-US" sz="4400" baseline="-25000" smtClean="0"/>
              <a:t>4</a:t>
            </a:r>
            <a:r>
              <a:rPr lang="en-US" sz="4400" smtClean="0"/>
              <a:t> </a:t>
            </a:r>
            <a:r>
              <a:rPr lang="en-US" sz="4400" smtClean="0">
                <a:sym typeface="Wingdings" pitchFamily="2" charset="2"/>
              </a:rPr>
              <a:t> CuSO</a:t>
            </a:r>
            <a:r>
              <a:rPr lang="en-US" sz="4400" baseline="-25000" smtClean="0">
                <a:sym typeface="Wingdings" pitchFamily="2" charset="2"/>
              </a:rPr>
              <a:t>4</a:t>
            </a:r>
            <a:r>
              <a:rPr lang="en-US" sz="4400" smtClean="0">
                <a:sym typeface="Wingdings" pitchFamily="2" charset="2"/>
              </a:rPr>
              <a:t> + H</a:t>
            </a:r>
            <a:r>
              <a:rPr lang="en-US" sz="4400" baseline="-25000" smtClean="0">
                <a:sym typeface="Wingdings" pitchFamily="2" charset="2"/>
              </a:rPr>
              <a:t>2</a:t>
            </a:r>
            <a:r>
              <a:rPr lang="en-US" sz="4400" smtClean="0">
                <a:sym typeface="Wingdings" pitchFamily="2" charset="2"/>
              </a:rPr>
              <a:t>O</a:t>
            </a:r>
            <a:endParaRPr lang="en-US" sz="4400" smtClean="0"/>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Title 1"/>
          <p:cNvSpPr>
            <a:spLocks noGrp="1"/>
          </p:cNvSpPr>
          <p:nvPr>
            <p:ph type="title"/>
          </p:nvPr>
        </p:nvSpPr>
        <p:spPr/>
        <p:txBody>
          <a:bodyPr/>
          <a:lstStyle/>
          <a:p>
            <a:pPr eaLnBrk="1" hangingPunct="1"/>
            <a:r>
              <a:rPr lang="en-US" smtClean="0"/>
              <a:t>Acids react with carbonates</a:t>
            </a:r>
          </a:p>
        </p:txBody>
      </p:sp>
      <p:sp>
        <p:nvSpPr>
          <p:cNvPr id="345090" name="Content Placeholder 2"/>
          <p:cNvSpPr>
            <a:spLocks noGrp="1"/>
          </p:cNvSpPr>
          <p:nvPr>
            <p:ph idx="1"/>
          </p:nvPr>
        </p:nvSpPr>
        <p:spPr/>
        <p:txBody>
          <a:bodyPr/>
          <a:lstStyle/>
          <a:p>
            <a:pPr eaLnBrk="1" hangingPunct="1"/>
            <a:r>
              <a:rPr lang="en-US" smtClean="0"/>
              <a:t>The products of are salt, water, and carbon dioxide</a:t>
            </a:r>
          </a:p>
          <a:p>
            <a:pPr eaLnBrk="1" hangingPunct="1"/>
            <a:endParaRPr lang="en-US" smtClean="0"/>
          </a:p>
          <a:p>
            <a:pPr eaLnBrk="1" hangingPunct="1"/>
            <a:r>
              <a:rPr lang="en-US" smtClean="0"/>
              <a:t>Ex  </a:t>
            </a:r>
          </a:p>
          <a:p>
            <a:pPr eaLnBrk="1" hangingPunct="1"/>
            <a:endParaRPr lang="en-US" smtClean="0"/>
          </a:p>
          <a:p>
            <a:pPr eaLnBrk="1" hangingPunct="1"/>
            <a:r>
              <a:rPr lang="en-US" sz="4800" smtClean="0"/>
              <a:t>CaCO</a:t>
            </a:r>
            <a:r>
              <a:rPr lang="en-US" sz="4800" baseline="-25000" smtClean="0"/>
              <a:t>3</a:t>
            </a:r>
            <a:r>
              <a:rPr lang="en-US" sz="4800" smtClean="0"/>
              <a:t> + HCl </a:t>
            </a:r>
            <a:r>
              <a:rPr lang="en-US" sz="4800" smtClean="0">
                <a:sym typeface="Wingdings" pitchFamily="2" charset="2"/>
              </a:rPr>
              <a:t> CaCl</a:t>
            </a:r>
            <a:r>
              <a:rPr lang="en-US" sz="4800" baseline="-25000" smtClean="0">
                <a:sym typeface="Wingdings" pitchFamily="2" charset="2"/>
              </a:rPr>
              <a:t>2</a:t>
            </a:r>
            <a:r>
              <a:rPr lang="en-US" sz="4800" smtClean="0">
                <a:sym typeface="Wingdings" pitchFamily="2" charset="2"/>
              </a:rPr>
              <a:t> + CO + H</a:t>
            </a:r>
            <a:r>
              <a:rPr lang="en-US" sz="4800" baseline="-25000" smtClean="0">
                <a:sym typeface="Wingdings" pitchFamily="2" charset="2"/>
              </a:rPr>
              <a:t>2</a:t>
            </a:r>
            <a:r>
              <a:rPr lang="en-US" sz="4800" smtClean="0">
                <a:sym typeface="Wingdings" pitchFamily="2" charset="2"/>
              </a:rPr>
              <a:t>O</a:t>
            </a:r>
            <a:endParaRPr lang="en-US" sz="4800" smtClean="0"/>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p:cNvSpPr>
            <a:spLocks noGrp="1"/>
          </p:cNvSpPr>
          <p:nvPr>
            <p:ph type="title"/>
          </p:nvPr>
        </p:nvSpPr>
        <p:spPr/>
        <p:txBody>
          <a:bodyPr/>
          <a:lstStyle/>
          <a:p>
            <a:pPr eaLnBrk="1" hangingPunct="1"/>
            <a:r>
              <a:rPr lang="en-US" smtClean="0"/>
              <a:t>Hydroxides react with nonmetal oxides</a:t>
            </a:r>
          </a:p>
        </p:txBody>
      </p:sp>
      <p:sp>
        <p:nvSpPr>
          <p:cNvPr id="346114" name="Content Placeholder 2"/>
          <p:cNvSpPr>
            <a:spLocks noGrp="1"/>
          </p:cNvSpPr>
          <p:nvPr>
            <p:ph idx="1"/>
          </p:nvPr>
        </p:nvSpPr>
        <p:spPr/>
        <p:txBody>
          <a:bodyPr/>
          <a:lstStyle/>
          <a:p>
            <a:pPr eaLnBrk="1" hangingPunct="1"/>
            <a:r>
              <a:rPr lang="en-US" smtClean="0"/>
              <a:t>The product is a salt or a salt and water depending on the quantities of reactants and their identity</a:t>
            </a:r>
          </a:p>
          <a:p>
            <a:pPr eaLnBrk="1" hangingPunct="1"/>
            <a:r>
              <a:rPr lang="en-US" smtClean="0"/>
              <a:t>EX</a:t>
            </a:r>
          </a:p>
          <a:p>
            <a:pPr eaLnBrk="1" hangingPunct="1"/>
            <a:r>
              <a:rPr lang="en-US" smtClean="0"/>
              <a:t>CO</a:t>
            </a:r>
            <a:r>
              <a:rPr lang="en-US" baseline="-25000" smtClean="0"/>
              <a:t>2</a:t>
            </a:r>
            <a:r>
              <a:rPr lang="en-US" smtClean="0"/>
              <a:t> + 2NaOH </a:t>
            </a:r>
            <a:r>
              <a:rPr lang="en-US" smtClean="0">
                <a:sym typeface="Wingdings" pitchFamily="2" charset="2"/>
              </a:rPr>
              <a:t> Na</a:t>
            </a:r>
            <a:r>
              <a:rPr lang="en-US" baseline="-25000" smtClean="0">
                <a:sym typeface="Wingdings" pitchFamily="2" charset="2"/>
              </a:rPr>
              <a:t>2</a:t>
            </a:r>
            <a:r>
              <a:rPr lang="en-US" smtClean="0">
                <a:sym typeface="Wingdings" pitchFamily="2" charset="2"/>
              </a:rPr>
              <a:t>CO</a:t>
            </a:r>
            <a:r>
              <a:rPr lang="en-US" baseline="-25000" smtClean="0">
                <a:sym typeface="Wingdings" pitchFamily="2" charset="2"/>
              </a:rPr>
              <a:t>3</a:t>
            </a:r>
            <a:r>
              <a:rPr lang="en-US" smtClean="0">
                <a:sym typeface="Wingdings" pitchFamily="2" charset="2"/>
              </a:rPr>
              <a:t> + H</a:t>
            </a:r>
            <a:r>
              <a:rPr lang="en-US" baseline="-25000" smtClean="0">
                <a:sym typeface="Wingdings" pitchFamily="2" charset="2"/>
              </a:rPr>
              <a:t>2</a:t>
            </a:r>
            <a:r>
              <a:rPr lang="en-US" smtClean="0">
                <a:sym typeface="Wingdings" pitchFamily="2" charset="2"/>
              </a:rPr>
              <a:t>O</a:t>
            </a:r>
          </a:p>
          <a:p>
            <a:pPr eaLnBrk="1" hangingPunct="1"/>
            <a:r>
              <a:rPr lang="en-US" smtClean="0">
                <a:sym typeface="Wingdings" pitchFamily="2" charset="2"/>
              </a:rPr>
              <a:t>1mole   2 mole</a:t>
            </a:r>
          </a:p>
          <a:p>
            <a:pPr eaLnBrk="1" hangingPunct="1"/>
            <a:endParaRPr lang="en-US" smtClean="0">
              <a:sym typeface="Wingdings" pitchFamily="2" charset="2"/>
            </a:endParaRPr>
          </a:p>
          <a:p>
            <a:pPr eaLnBrk="1" hangingPunct="1"/>
            <a:r>
              <a:rPr lang="en-US" smtClean="0">
                <a:sym typeface="Wingdings" pitchFamily="2" charset="2"/>
              </a:rPr>
              <a:t>CO</a:t>
            </a:r>
            <a:r>
              <a:rPr lang="en-US" baseline="-25000" smtClean="0">
                <a:sym typeface="Wingdings" pitchFamily="2" charset="2"/>
              </a:rPr>
              <a:t>2</a:t>
            </a:r>
            <a:r>
              <a:rPr lang="en-US" smtClean="0">
                <a:sym typeface="Wingdings" pitchFamily="2" charset="2"/>
              </a:rPr>
              <a:t> + NaOH  NaHCO</a:t>
            </a:r>
            <a:r>
              <a:rPr lang="en-US" baseline="-25000" smtClean="0">
                <a:sym typeface="Wingdings" pitchFamily="2" charset="2"/>
              </a:rPr>
              <a:t>3</a:t>
            </a:r>
          </a:p>
          <a:p>
            <a:pPr eaLnBrk="1" hangingPunct="1"/>
            <a:r>
              <a:rPr lang="en-US" smtClean="0">
                <a:sym typeface="Wingdings" pitchFamily="2" charset="2"/>
              </a:rPr>
              <a:t>1 mole  1 mole</a:t>
            </a:r>
          </a:p>
          <a:p>
            <a:pPr eaLnBrk="1" hangingPunct="1"/>
            <a:endParaRPr lang="en-US" smtClean="0"/>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Title 1"/>
          <p:cNvSpPr>
            <a:spLocks noGrp="1"/>
          </p:cNvSpPr>
          <p:nvPr>
            <p:ph type="title"/>
          </p:nvPr>
        </p:nvSpPr>
        <p:spPr/>
        <p:txBody>
          <a:bodyPr/>
          <a:lstStyle/>
          <a:p>
            <a:pPr eaLnBrk="1" hangingPunct="1"/>
            <a:r>
              <a:rPr lang="en-US" smtClean="0"/>
              <a:t>Oxidizing reactions</a:t>
            </a:r>
          </a:p>
        </p:txBody>
      </p:sp>
      <p:sp>
        <p:nvSpPr>
          <p:cNvPr id="347138" name="Content Placeholder 2"/>
          <p:cNvSpPr>
            <a:spLocks noGrp="1"/>
          </p:cNvSpPr>
          <p:nvPr>
            <p:ph idx="1"/>
          </p:nvPr>
        </p:nvSpPr>
        <p:spPr/>
        <p:txBody>
          <a:bodyPr/>
          <a:lstStyle/>
          <a:p>
            <a:pPr eaLnBrk="1" hangingPunct="1"/>
            <a:r>
              <a:rPr lang="en-US" smtClean="0"/>
              <a:t>Reaction in which atoms/ions of an element lose 1 or more electrons and attain a more positive oxidation state</a:t>
            </a:r>
          </a:p>
          <a:p>
            <a:pPr eaLnBrk="1" hangingPunct="1"/>
            <a:r>
              <a:rPr lang="en-US" smtClean="0"/>
              <a:t>The most common oxidizing acids are hot concentrated sulfuric acid, nitric acid, and chlorine-containing oxyacids</a:t>
            </a:r>
          </a:p>
          <a:p>
            <a:pPr eaLnBrk="1" hangingPunct="1"/>
            <a:r>
              <a:rPr lang="en-US" smtClean="0"/>
              <a:t> </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le 1"/>
          <p:cNvSpPr>
            <a:spLocks noGrp="1"/>
          </p:cNvSpPr>
          <p:nvPr>
            <p:ph type="title"/>
          </p:nvPr>
        </p:nvSpPr>
        <p:spPr/>
        <p:txBody>
          <a:bodyPr/>
          <a:lstStyle/>
          <a:p>
            <a:pPr eaLnBrk="1" hangingPunct="1"/>
            <a:r>
              <a:rPr lang="en-US" smtClean="0"/>
              <a:t>Hot concentrated sulfuric acid reacts to form hydrogen sulfide and water</a:t>
            </a:r>
          </a:p>
        </p:txBody>
      </p:sp>
      <p:sp>
        <p:nvSpPr>
          <p:cNvPr id="348162" name="Content Placeholder 2"/>
          <p:cNvSpPr>
            <a:spLocks noGrp="1"/>
          </p:cNvSpPr>
          <p:nvPr>
            <p:ph idx="1"/>
          </p:nvPr>
        </p:nvSpPr>
        <p:spPr/>
        <p:txBody>
          <a:bodyPr/>
          <a:lstStyle/>
          <a:p>
            <a:pPr eaLnBrk="1" hangingPunct="1"/>
            <a:r>
              <a:rPr lang="en-US" smtClean="0"/>
              <a:t>Ex</a:t>
            </a:r>
          </a:p>
          <a:p>
            <a:pPr eaLnBrk="1" hangingPunct="1"/>
            <a:r>
              <a:rPr lang="en-US" sz="4400" smtClean="0"/>
              <a:t>Zn + 5H</a:t>
            </a:r>
            <a:r>
              <a:rPr lang="en-US" sz="4400" baseline="-25000" smtClean="0"/>
              <a:t>2</a:t>
            </a:r>
            <a:r>
              <a:rPr lang="en-US" sz="4400" smtClean="0"/>
              <a:t>SO</a:t>
            </a:r>
            <a:r>
              <a:rPr lang="en-US" sz="4400" baseline="-25000" smtClean="0"/>
              <a:t>4</a:t>
            </a:r>
            <a:r>
              <a:rPr lang="en-US" sz="4400" smtClean="0"/>
              <a:t> </a:t>
            </a:r>
            <a:r>
              <a:rPr lang="en-US" sz="4400" smtClean="0">
                <a:sym typeface="Wingdings" pitchFamily="2" charset="2"/>
              </a:rPr>
              <a:t> 4ZnSO</a:t>
            </a:r>
            <a:r>
              <a:rPr lang="en-US" sz="4400" baseline="-25000" smtClean="0">
                <a:sym typeface="Wingdings" pitchFamily="2" charset="2"/>
              </a:rPr>
              <a:t>4</a:t>
            </a:r>
            <a:r>
              <a:rPr lang="en-US" sz="4400" smtClean="0">
                <a:sym typeface="Wingdings" pitchFamily="2" charset="2"/>
              </a:rPr>
              <a:t> + H</a:t>
            </a:r>
            <a:r>
              <a:rPr lang="en-US" sz="4400" baseline="-25000" smtClean="0">
                <a:sym typeface="Wingdings" pitchFamily="2" charset="2"/>
              </a:rPr>
              <a:t>2</a:t>
            </a:r>
            <a:r>
              <a:rPr lang="en-US" sz="4400" smtClean="0">
                <a:sym typeface="Wingdings" pitchFamily="2" charset="2"/>
              </a:rPr>
              <a:t>S + 4H</a:t>
            </a:r>
            <a:r>
              <a:rPr lang="en-US" sz="4400" baseline="-25000" smtClean="0">
                <a:sym typeface="Wingdings" pitchFamily="2" charset="2"/>
              </a:rPr>
              <a:t>2</a:t>
            </a:r>
            <a:r>
              <a:rPr lang="en-US" sz="4400" smtClean="0">
                <a:sym typeface="Wingdings" pitchFamily="2" charset="2"/>
              </a:rPr>
              <a:t>O</a:t>
            </a:r>
            <a:endParaRPr lang="en-US" sz="4400" smtClean="0"/>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Nitric acid produces several different products depending upon the acid concentration and the reactant</a:t>
            </a:r>
            <a:br>
              <a:rPr lang="en-US" dirty="0" smtClean="0"/>
            </a:br>
            <a:endParaRPr lang="en-US" dirty="0"/>
          </a:p>
        </p:txBody>
      </p:sp>
      <p:sp>
        <p:nvSpPr>
          <p:cNvPr id="349186" name="Content Placeholder 2"/>
          <p:cNvSpPr>
            <a:spLocks noGrp="1"/>
          </p:cNvSpPr>
          <p:nvPr>
            <p:ph idx="1"/>
          </p:nvPr>
        </p:nvSpPr>
        <p:spPr/>
        <p:txBody>
          <a:bodyPr/>
          <a:lstStyle/>
          <a:p>
            <a:pPr eaLnBrk="1" hangingPunct="1"/>
            <a:r>
              <a:rPr lang="en-US" smtClean="0"/>
              <a:t>Dilute produces the nitrogen containing product and  nitrogen monoxide and water</a:t>
            </a:r>
          </a:p>
          <a:p>
            <a:pPr eaLnBrk="1" hangingPunct="1"/>
            <a:endParaRPr lang="en-US" smtClean="0"/>
          </a:p>
          <a:p>
            <a:pPr eaLnBrk="1" hangingPunct="1"/>
            <a:r>
              <a:rPr lang="en-US" sz="3600" smtClean="0"/>
              <a:t>Ex 3Cu + 8HNO</a:t>
            </a:r>
            <a:r>
              <a:rPr lang="en-US" sz="3600" baseline="-25000" smtClean="0"/>
              <a:t>3</a:t>
            </a:r>
            <a:r>
              <a:rPr lang="en-US" sz="3600" smtClean="0"/>
              <a:t> (aq) </a:t>
            </a:r>
            <a:r>
              <a:rPr lang="en-US" sz="3600" smtClean="0">
                <a:sym typeface="Wingdings" pitchFamily="2" charset="2"/>
              </a:rPr>
              <a:t> 3 Cu(NO</a:t>
            </a:r>
            <a:r>
              <a:rPr lang="en-US" sz="3600" baseline="-25000" smtClean="0">
                <a:sym typeface="Wingdings" pitchFamily="2" charset="2"/>
              </a:rPr>
              <a:t>3</a:t>
            </a:r>
            <a:r>
              <a:rPr lang="en-US" sz="3600" smtClean="0">
                <a:sym typeface="Wingdings" pitchFamily="2" charset="2"/>
              </a:rPr>
              <a:t>)</a:t>
            </a:r>
            <a:r>
              <a:rPr lang="en-US" sz="3600" baseline="-25000" smtClean="0">
                <a:sym typeface="Wingdings" pitchFamily="2" charset="2"/>
              </a:rPr>
              <a:t>2</a:t>
            </a:r>
            <a:r>
              <a:rPr lang="en-US" sz="3600" smtClean="0">
                <a:sym typeface="Wingdings" pitchFamily="2" charset="2"/>
              </a:rPr>
              <a:t> + 2NO + 4H</a:t>
            </a:r>
            <a:r>
              <a:rPr lang="en-US" sz="3600" baseline="-25000" smtClean="0">
                <a:sym typeface="Wingdings" pitchFamily="2" charset="2"/>
              </a:rPr>
              <a:t>2</a:t>
            </a:r>
            <a:r>
              <a:rPr lang="en-US" sz="3600" smtClean="0">
                <a:sym typeface="Wingdings" pitchFamily="2" charset="2"/>
              </a:rPr>
              <a:t>O</a:t>
            </a:r>
            <a:endParaRPr lang="en-US" sz="3600" smtClean="0"/>
          </a:p>
          <a:p>
            <a:pPr eaLnBrk="1" hangingPunct="1"/>
            <a:endParaRPr lang="en-US" sz="3600" smtClean="0"/>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Concentrated nitric acid produces the nitrogen </a:t>
            </a:r>
            <a:r>
              <a:rPr lang="en-US" dirty="0" err="1" smtClean="0"/>
              <a:t>contaning</a:t>
            </a:r>
            <a:r>
              <a:rPr lang="en-US" dirty="0" smtClean="0"/>
              <a:t> product, nitrogen dioxide and water </a:t>
            </a:r>
            <a:endParaRPr lang="en-US" dirty="0"/>
          </a:p>
        </p:txBody>
      </p:sp>
      <p:sp>
        <p:nvSpPr>
          <p:cNvPr id="350210" name="Content Placeholder 2"/>
          <p:cNvSpPr>
            <a:spLocks noGrp="1"/>
          </p:cNvSpPr>
          <p:nvPr>
            <p:ph idx="1"/>
          </p:nvPr>
        </p:nvSpPr>
        <p:spPr/>
        <p:txBody>
          <a:bodyPr/>
          <a:lstStyle/>
          <a:p>
            <a:pPr eaLnBrk="1" hangingPunct="1"/>
            <a:endParaRPr lang="en-US" smtClean="0"/>
          </a:p>
          <a:p>
            <a:pPr eaLnBrk="1" hangingPunct="1"/>
            <a:endParaRPr lang="en-US" smtClean="0"/>
          </a:p>
          <a:p>
            <a:pPr eaLnBrk="1" hangingPunct="1"/>
            <a:r>
              <a:rPr lang="en-US" smtClean="0"/>
              <a:t>Ex Cu + 4HNO</a:t>
            </a:r>
            <a:r>
              <a:rPr lang="en-US" baseline="-25000" smtClean="0"/>
              <a:t>3</a:t>
            </a:r>
            <a:r>
              <a:rPr lang="en-US" smtClean="0"/>
              <a:t> (conc) </a:t>
            </a:r>
            <a:r>
              <a:rPr lang="en-US" smtClean="0">
                <a:sym typeface="Wingdings" pitchFamily="2" charset="2"/>
              </a:rPr>
              <a:t> Cu(NO</a:t>
            </a:r>
            <a:r>
              <a:rPr lang="en-US" baseline="-25000" smtClean="0">
                <a:sym typeface="Wingdings" pitchFamily="2" charset="2"/>
              </a:rPr>
              <a:t>3</a:t>
            </a:r>
            <a:r>
              <a:rPr lang="en-US" smtClean="0">
                <a:sym typeface="Wingdings" pitchFamily="2" charset="2"/>
              </a:rPr>
              <a:t>)</a:t>
            </a:r>
            <a:r>
              <a:rPr lang="en-US" baseline="-25000" smtClean="0">
                <a:sym typeface="Wingdings" pitchFamily="2" charset="2"/>
              </a:rPr>
              <a:t>2</a:t>
            </a:r>
            <a:r>
              <a:rPr lang="en-US" smtClean="0">
                <a:sym typeface="Wingdings" pitchFamily="2" charset="2"/>
              </a:rPr>
              <a:t> + 2NO</a:t>
            </a:r>
            <a:r>
              <a:rPr lang="en-US" baseline="-25000" smtClean="0">
                <a:sym typeface="Wingdings" pitchFamily="2" charset="2"/>
              </a:rPr>
              <a:t>2</a:t>
            </a:r>
            <a:r>
              <a:rPr lang="en-US" smtClean="0">
                <a:sym typeface="Wingdings" pitchFamily="2" charset="2"/>
              </a:rPr>
              <a:t> + 2H</a:t>
            </a:r>
            <a:r>
              <a:rPr lang="en-US" baseline="-25000" smtClean="0">
                <a:sym typeface="Wingdings" pitchFamily="2" charset="2"/>
              </a:rPr>
              <a:t>2</a:t>
            </a:r>
            <a:r>
              <a:rPr lang="en-US" smtClean="0">
                <a:sym typeface="Wingdings" pitchFamily="2" charset="2"/>
              </a:rPr>
              <a:t>O</a:t>
            </a:r>
            <a:endParaRPr lang="en-US" smtClean="0"/>
          </a:p>
          <a:p>
            <a:pPr eaLnBrk="1" hangingPunct="1"/>
            <a:endParaRPr lang="en-US" smtClean="0"/>
          </a:p>
          <a:p>
            <a:pPr eaLnBrk="1" hangingPunct="1"/>
            <a:endParaRPr lang="en-US" smtClean="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5"/>
          <p:cNvSpPr>
            <a:spLocks noGrp="1"/>
          </p:cNvSpPr>
          <p:nvPr>
            <p:ph type="sldNum" sz="quarter" idx="12"/>
          </p:nvPr>
        </p:nvSpPr>
        <p:spPr>
          <a:noFill/>
          <a:ln>
            <a:miter lim="800000"/>
            <a:headEnd/>
            <a:tailEnd/>
          </a:ln>
        </p:spPr>
        <p:txBody>
          <a:bodyPr/>
          <a:lstStyle/>
          <a:p>
            <a:pPr fontAlgn="base">
              <a:spcBef>
                <a:spcPct val="0"/>
              </a:spcBef>
              <a:spcAft>
                <a:spcPct val="0"/>
              </a:spcAft>
            </a:pPr>
            <a:fld id="{61A3047F-37BD-49D2-AC85-994CC35A0C56}" type="slidenum">
              <a:rPr lang="en-US" altLang="en-US" smtClean="0">
                <a:cs typeface="Arial" charset="0"/>
              </a:rPr>
              <a:pPr fontAlgn="base">
                <a:spcBef>
                  <a:spcPct val="0"/>
                </a:spcBef>
                <a:spcAft>
                  <a:spcPct val="0"/>
                </a:spcAft>
              </a:pPr>
              <a:t>21</a:t>
            </a:fld>
            <a:endParaRPr lang="en-US" altLang="en-US" smtClean="0">
              <a:cs typeface="Arial" charset="0"/>
            </a:endParaRPr>
          </a:p>
        </p:txBody>
      </p:sp>
      <p:sp>
        <p:nvSpPr>
          <p:cNvPr id="98306" name="Rectangle 2"/>
          <p:cNvSpPr>
            <a:spLocks noGrp="1" noChangeArrowheads="1"/>
          </p:cNvSpPr>
          <p:nvPr>
            <p:ph type="title"/>
          </p:nvPr>
        </p:nvSpPr>
        <p:spPr/>
        <p:txBody>
          <a:bodyPr/>
          <a:lstStyle/>
          <a:p>
            <a:pPr eaLnBrk="1" hangingPunct="1"/>
            <a:r>
              <a:rPr lang="en-US" altLang="en-US" sz="3600" b="1" smtClean="0"/>
              <a:t>Solution</a:t>
            </a:r>
          </a:p>
        </p:txBody>
      </p:sp>
      <p:sp>
        <p:nvSpPr>
          <p:cNvPr id="98307" name="Rectangle 3"/>
          <p:cNvSpPr>
            <a:spLocks noGrp="1" noChangeArrowheads="1"/>
          </p:cNvSpPr>
          <p:nvPr>
            <p:ph type="body" idx="1"/>
          </p:nvPr>
        </p:nvSpPr>
        <p:spPr>
          <a:xfrm>
            <a:off x="2133600" y="1752600"/>
            <a:ext cx="7162800" cy="4114800"/>
          </a:xfrm>
        </p:spPr>
        <p:txBody>
          <a:bodyPr/>
          <a:lstStyle/>
          <a:p>
            <a:pPr eaLnBrk="1" hangingPunct="1">
              <a:spcAft>
                <a:spcPct val="10000"/>
              </a:spcAft>
              <a:buFont typeface="Wingdings" pitchFamily="2" charset="2"/>
              <a:buNone/>
            </a:pPr>
            <a:r>
              <a:rPr lang="en-US" altLang="en-US" sz="2000" b="1" smtClean="0"/>
              <a:t>	</a:t>
            </a:r>
            <a:r>
              <a:rPr lang="en-US" altLang="en-US" smtClean="0"/>
              <a:t>Identify the sets that contain acid-base conjugate pairs.</a:t>
            </a:r>
          </a:p>
          <a:p>
            <a:pPr eaLnBrk="1" hangingPunct="1">
              <a:spcAft>
                <a:spcPct val="10000"/>
              </a:spcAft>
              <a:buFont typeface="Wingdings" pitchFamily="2" charset="2"/>
              <a:buNone/>
            </a:pPr>
            <a:endParaRPr lang="en-US" altLang="en-US" smtClean="0"/>
          </a:p>
          <a:p>
            <a:pPr eaLnBrk="1" hangingPunct="1">
              <a:spcAft>
                <a:spcPct val="10000"/>
              </a:spcAft>
              <a:buFont typeface="Wingdings" pitchFamily="2" charset="2"/>
              <a:buNone/>
            </a:pPr>
            <a:r>
              <a:rPr lang="en-US" altLang="en-US" smtClean="0"/>
              <a:t>	1.  HNO</a:t>
            </a:r>
            <a:r>
              <a:rPr lang="en-US" altLang="en-US" baseline="-25000" smtClean="0"/>
              <a:t>2</a:t>
            </a:r>
            <a:r>
              <a:rPr lang="en-US" altLang="en-US" smtClean="0"/>
              <a:t>, NO</a:t>
            </a:r>
            <a:r>
              <a:rPr lang="en-US" altLang="en-US" baseline="-25000" smtClean="0"/>
              <a:t>2</a:t>
            </a:r>
            <a:r>
              <a:rPr lang="en-US" altLang="en-US" baseline="30000" smtClean="0">
                <a:cs typeface="Arial" charset="0"/>
              </a:rPr>
              <a:t>−</a:t>
            </a:r>
            <a:endParaRPr lang="en-US" altLang="en-US" smtClean="0"/>
          </a:p>
          <a:p>
            <a:pPr eaLnBrk="1" hangingPunct="1">
              <a:spcAft>
                <a:spcPct val="10000"/>
              </a:spcAft>
              <a:buFont typeface="Wingdings" pitchFamily="2" charset="2"/>
              <a:buNone/>
            </a:pPr>
            <a:r>
              <a:rPr lang="en-US" altLang="en-US" smtClean="0"/>
              <a:t>	4.  HS</a:t>
            </a:r>
            <a:r>
              <a:rPr lang="en-US" altLang="en-US" baseline="30000" smtClean="0">
                <a:cs typeface="Arial" charset="0"/>
              </a:rPr>
              <a:t>−</a:t>
            </a:r>
            <a:r>
              <a:rPr lang="en-US" altLang="en-US" smtClean="0"/>
              <a:t>, H</a:t>
            </a:r>
            <a:r>
              <a:rPr lang="en-US" altLang="en-US" baseline="-25000" smtClean="0"/>
              <a:t>2</a:t>
            </a:r>
            <a:r>
              <a:rPr lang="en-US" altLang="en-US" smtClean="0"/>
              <a:t>S</a:t>
            </a:r>
          </a:p>
          <a:p>
            <a:pPr eaLnBrk="1" hangingPunct="1">
              <a:spcAft>
                <a:spcPct val="10000"/>
              </a:spcAft>
              <a:buFont typeface="Wingdings" pitchFamily="2" charset="2"/>
              <a:buNone/>
            </a:pPr>
            <a:r>
              <a:rPr lang="en-US" altLang="en-US" smtClean="0"/>
              <a:t>	5.  NH</a:t>
            </a:r>
            <a:r>
              <a:rPr lang="en-US" altLang="en-US" baseline="-25000" smtClean="0"/>
              <a:t>3</a:t>
            </a:r>
            <a:r>
              <a:rPr lang="en-US" altLang="en-US" smtClean="0"/>
              <a:t>, NH</a:t>
            </a:r>
            <a:r>
              <a:rPr lang="en-US" altLang="en-US" baseline="-25000" smtClean="0"/>
              <a:t>4</a:t>
            </a:r>
            <a:r>
              <a:rPr lang="en-US" altLang="en-US" baseline="30000" smtClean="0"/>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Number Placeholder 5"/>
          <p:cNvSpPr>
            <a:spLocks noGrp="1"/>
          </p:cNvSpPr>
          <p:nvPr>
            <p:ph type="sldNum" sz="quarter" idx="12"/>
          </p:nvPr>
        </p:nvSpPr>
        <p:spPr>
          <a:noFill/>
          <a:ln>
            <a:miter lim="800000"/>
            <a:headEnd/>
            <a:tailEnd/>
          </a:ln>
        </p:spPr>
        <p:txBody>
          <a:bodyPr/>
          <a:lstStyle/>
          <a:p>
            <a:pPr fontAlgn="base">
              <a:spcBef>
                <a:spcPct val="0"/>
              </a:spcBef>
              <a:spcAft>
                <a:spcPct val="0"/>
              </a:spcAft>
            </a:pPr>
            <a:fld id="{8721C94A-8FB3-4073-90F5-2870F6CCAEE4}" type="slidenum">
              <a:rPr lang="en-US" altLang="en-US" smtClean="0">
                <a:cs typeface="Arial" charset="0"/>
              </a:rPr>
              <a:pPr fontAlgn="base">
                <a:spcBef>
                  <a:spcPct val="0"/>
                </a:spcBef>
                <a:spcAft>
                  <a:spcPct val="0"/>
                </a:spcAft>
              </a:pPr>
              <a:t>22</a:t>
            </a:fld>
            <a:endParaRPr lang="en-US" altLang="en-US" smtClean="0">
              <a:cs typeface="Arial" charset="0"/>
            </a:endParaRPr>
          </a:p>
        </p:txBody>
      </p:sp>
      <p:sp>
        <p:nvSpPr>
          <p:cNvPr id="99330" name="Rectangle 2"/>
          <p:cNvSpPr>
            <a:spLocks noGrp="1" noChangeArrowheads="1"/>
          </p:cNvSpPr>
          <p:nvPr>
            <p:ph type="title"/>
          </p:nvPr>
        </p:nvSpPr>
        <p:spPr/>
        <p:txBody>
          <a:bodyPr/>
          <a:lstStyle/>
          <a:p>
            <a:pPr eaLnBrk="1" hangingPunct="1"/>
            <a:r>
              <a:rPr lang="en-US" altLang="en-US" sz="3600" b="1" smtClean="0"/>
              <a:t>Learning Check</a:t>
            </a:r>
          </a:p>
        </p:txBody>
      </p:sp>
      <p:sp>
        <p:nvSpPr>
          <p:cNvPr id="99331" name="Rectangle 3"/>
          <p:cNvSpPr>
            <a:spLocks noGrp="1" noChangeArrowheads="1"/>
          </p:cNvSpPr>
          <p:nvPr>
            <p:ph type="body" idx="1"/>
          </p:nvPr>
        </p:nvSpPr>
        <p:spPr>
          <a:xfrm>
            <a:off x="1981200" y="1676400"/>
            <a:ext cx="7772400" cy="4114800"/>
          </a:xfrm>
        </p:spPr>
        <p:txBody>
          <a:bodyPr/>
          <a:lstStyle/>
          <a:p>
            <a:pPr eaLnBrk="1" hangingPunct="1">
              <a:spcAft>
                <a:spcPct val="10000"/>
              </a:spcAft>
              <a:buFont typeface="Wingdings" pitchFamily="2" charset="2"/>
              <a:buNone/>
            </a:pPr>
            <a:r>
              <a:rPr lang="en-US" altLang="en-US" smtClean="0"/>
              <a:t>A.   The conjugate base of HCO</a:t>
            </a:r>
            <a:r>
              <a:rPr lang="en-US" altLang="en-US" baseline="-25000" smtClean="0"/>
              <a:t>3</a:t>
            </a:r>
            <a:r>
              <a:rPr lang="en-US" altLang="en-US" baseline="30000" smtClean="0">
                <a:cs typeface="Arial" charset="0"/>
              </a:rPr>
              <a:t>−</a:t>
            </a:r>
            <a:r>
              <a:rPr lang="en-US" altLang="en-US" smtClean="0"/>
              <a:t> is</a:t>
            </a:r>
          </a:p>
          <a:p>
            <a:pPr eaLnBrk="1" hangingPunct="1">
              <a:spcAft>
                <a:spcPct val="10000"/>
              </a:spcAft>
              <a:buFont typeface="Wingdings" pitchFamily="2" charset="2"/>
              <a:buNone/>
            </a:pPr>
            <a:r>
              <a:rPr lang="en-US" altLang="en-US" smtClean="0"/>
              <a:t>	   1.  CO</a:t>
            </a:r>
            <a:r>
              <a:rPr lang="en-US" altLang="en-US" baseline="-25000" smtClean="0"/>
              <a:t>3</a:t>
            </a:r>
            <a:r>
              <a:rPr lang="en-US" altLang="en-US" baseline="30000" smtClean="0"/>
              <a:t>2</a:t>
            </a:r>
            <a:r>
              <a:rPr lang="en-US" altLang="en-US" baseline="30000" smtClean="0">
                <a:cs typeface="Arial" charset="0"/>
              </a:rPr>
              <a:t>−</a:t>
            </a:r>
            <a:r>
              <a:rPr lang="en-US" altLang="en-US" baseline="30000" smtClean="0"/>
              <a:t> 	</a:t>
            </a:r>
            <a:r>
              <a:rPr lang="en-US" altLang="en-US" smtClean="0"/>
              <a:t>2.  HCO</a:t>
            </a:r>
            <a:r>
              <a:rPr lang="en-US" altLang="en-US" baseline="-25000" smtClean="0"/>
              <a:t>3</a:t>
            </a:r>
            <a:r>
              <a:rPr lang="en-US" altLang="en-US" baseline="30000" smtClean="0">
                <a:cs typeface="Arial" charset="0"/>
              </a:rPr>
              <a:t>−</a:t>
            </a:r>
            <a:r>
              <a:rPr lang="en-US" altLang="en-US" baseline="30000" smtClean="0"/>
              <a:t> 	         </a:t>
            </a:r>
            <a:r>
              <a:rPr lang="en-US" altLang="en-US" smtClean="0"/>
              <a:t>3.  H</a:t>
            </a:r>
            <a:r>
              <a:rPr lang="en-US" altLang="en-US" baseline="-25000" smtClean="0"/>
              <a:t>2</a:t>
            </a:r>
            <a:r>
              <a:rPr lang="en-US" altLang="en-US" smtClean="0"/>
              <a:t>CO</a:t>
            </a:r>
            <a:r>
              <a:rPr lang="en-US" altLang="en-US" baseline="-25000" smtClean="0"/>
              <a:t>3</a:t>
            </a:r>
          </a:p>
          <a:p>
            <a:pPr eaLnBrk="1" hangingPunct="1">
              <a:spcAft>
                <a:spcPct val="10000"/>
              </a:spcAft>
              <a:buFont typeface="Wingdings" pitchFamily="2" charset="2"/>
              <a:buNone/>
            </a:pPr>
            <a:r>
              <a:rPr lang="en-US" altLang="en-US" smtClean="0"/>
              <a:t>B.   The conjugate acid of HCO</a:t>
            </a:r>
            <a:r>
              <a:rPr lang="en-US" altLang="en-US" baseline="-25000" smtClean="0"/>
              <a:t>3</a:t>
            </a:r>
            <a:r>
              <a:rPr lang="en-US" altLang="en-US" baseline="30000" smtClean="0"/>
              <a:t>-</a:t>
            </a:r>
            <a:r>
              <a:rPr lang="en-US" altLang="en-US" smtClean="0"/>
              <a:t> is</a:t>
            </a:r>
          </a:p>
          <a:p>
            <a:pPr eaLnBrk="1" hangingPunct="1">
              <a:spcAft>
                <a:spcPct val="10000"/>
              </a:spcAft>
              <a:buFont typeface="Wingdings" pitchFamily="2" charset="2"/>
              <a:buNone/>
            </a:pPr>
            <a:r>
              <a:rPr lang="en-US" altLang="en-US" smtClean="0"/>
              <a:t>	   1.  CO</a:t>
            </a:r>
            <a:r>
              <a:rPr lang="en-US" altLang="en-US" baseline="-25000" smtClean="0"/>
              <a:t>3</a:t>
            </a:r>
            <a:r>
              <a:rPr lang="en-US" altLang="en-US" baseline="30000" smtClean="0"/>
              <a:t>2</a:t>
            </a:r>
            <a:r>
              <a:rPr lang="en-US" altLang="en-US" baseline="30000" smtClean="0">
                <a:cs typeface="Arial" charset="0"/>
              </a:rPr>
              <a:t>−</a:t>
            </a:r>
            <a:r>
              <a:rPr lang="en-US" altLang="en-US" baseline="30000" smtClean="0"/>
              <a:t> 	</a:t>
            </a:r>
            <a:r>
              <a:rPr lang="en-US" altLang="en-US" smtClean="0"/>
              <a:t>2.  HCO</a:t>
            </a:r>
            <a:r>
              <a:rPr lang="en-US" altLang="en-US" baseline="-25000" smtClean="0"/>
              <a:t>3</a:t>
            </a:r>
            <a:r>
              <a:rPr lang="en-US" altLang="en-US" baseline="30000" smtClean="0">
                <a:cs typeface="Arial" charset="0"/>
              </a:rPr>
              <a:t>−</a:t>
            </a:r>
            <a:r>
              <a:rPr lang="en-US" altLang="en-US" baseline="-25000" smtClean="0"/>
              <a:t> </a:t>
            </a:r>
            <a:r>
              <a:rPr lang="en-US" altLang="en-US" baseline="30000" smtClean="0"/>
              <a:t>	 </a:t>
            </a:r>
            <a:r>
              <a:rPr lang="en-US" altLang="en-US" smtClean="0"/>
              <a:t>      3.  H</a:t>
            </a:r>
            <a:r>
              <a:rPr lang="en-US" altLang="en-US" baseline="-25000" smtClean="0"/>
              <a:t>2</a:t>
            </a:r>
            <a:r>
              <a:rPr lang="en-US" altLang="en-US" smtClean="0"/>
              <a:t>CO</a:t>
            </a:r>
            <a:r>
              <a:rPr lang="en-US" altLang="en-US" baseline="-25000" smtClean="0"/>
              <a:t>3</a:t>
            </a:r>
          </a:p>
          <a:p>
            <a:pPr eaLnBrk="1" hangingPunct="1">
              <a:spcAft>
                <a:spcPct val="10000"/>
              </a:spcAft>
              <a:buFont typeface="Wingdings" pitchFamily="2" charset="2"/>
              <a:buNone/>
            </a:pPr>
            <a:r>
              <a:rPr lang="en-US" altLang="en-US" smtClean="0"/>
              <a:t>C.   The conjugate base of H</a:t>
            </a:r>
            <a:r>
              <a:rPr lang="en-US" altLang="en-US" baseline="-25000" smtClean="0"/>
              <a:t>2</a:t>
            </a:r>
            <a:r>
              <a:rPr lang="en-US" altLang="en-US" smtClean="0"/>
              <a:t>O is</a:t>
            </a:r>
          </a:p>
          <a:p>
            <a:pPr eaLnBrk="1" hangingPunct="1">
              <a:spcAft>
                <a:spcPct val="10000"/>
              </a:spcAft>
              <a:buFont typeface="Wingdings" pitchFamily="2" charset="2"/>
              <a:buNone/>
            </a:pPr>
            <a:r>
              <a:rPr lang="en-US" altLang="en-US" smtClean="0"/>
              <a:t>	   1.  OH</a:t>
            </a:r>
            <a:r>
              <a:rPr lang="en-US" altLang="en-US" baseline="30000" smtClean="0">
                <a:cs typeface="Arial" charset="0"/>
              </a:rPr>
              <a:t>−</a:t>
            </a:r>
            <a:r>
              <a:rPr lang="en-US" altLang="en-US" smtClean="0"/>
              <a:t> </a:t>
            </a:r>
            <a:r>
              <a:rPr lang="en-US" altLang="en-US" baseline="30000" smtClean="0"/>
              <a:t>		</a:t>
            </a:r>
            <a:r>
              <a:rPr lang="en-US" altLang="en-US" smtClean="0"/>
              <a:t>2.  H</a:t>
            </a:r>
            <a:r>
              <a:rPr lang="en-US" altLang="en-US" baseline="-25000" smtClean="0"/>
              <a:t>2</a:t>
            </a:r>
            <a:r>
              <a:rPr lang="en-US" altLang="en-US" smtClean="0"/>
              <a:t>O</a:t>
            </a:r>
            <a:r>
              <a:rPr lang="en-US" altLang="en-US" baseline="30000" smtClean="0"/>
              <a:t>	 </a:t>
            </a:r>
            <a:r>
              <a:rPr lang="en-US" altLang="en-US" smtClean="0"/>
              <a:t>      3.  H</a:t>
            </a:r>
            <a:r>
              <a:rPr lang="en-US" altLang="en-US" baseline="-25000" smtClean="0"/>
              <a:t>3</a:t>
            </a:r>
            <a:r>
              <a:rPr lang="en-US" altLang="en-US" smtClean="0"/>
              <a:t>O</a:t>
            </a:r>
            <a:r>
              <a:rPr lang="en-US" altLang="en-US" baseline="30000" smtClean="0"/>
              <a:t>+</a:t>
            </a:r>
            <a:r>
              <a:rPr lang="en-US" altLang="en-US" smtClean="0"/>
              <a:t>	</a:t>
            </a:r>
          </a:p>
          <a:p>
            <a:pPr eaLnBrk="1" hangingPunct="1">
              <a:spcAft>
                <a:spcPct val="10000"/>
              </a:spcAft>
              <a:buFont typeface="Wingdings" pitchFamily="2" charset="2"/>
              <a:buNone/>
            </a:pPr>
            <a:r>
              <a:rPr lang="en-US" altLang="en-US" smtClean="0"/>
              <a:t>D.   The conjugate acid of H</a:t>
            </a:r>
            <a:r>
              <a:rPr lang="en-US" altLang="en-US" baseline="-25000" smtClean="0"/>
              <a:t>2</a:t>
            </a:r>
            <a:r>
              <a:rPr lang="en-US" altLang="en-US" smtClean="0"/>
              <a:t>O is</a:t>
            </a:r>
          </a:p>
          <a:p>
            <a:pPr eaLnBrk="1" hangingPunct="1">
              <a:spcAft>
                <a:spcPct val="10000"/>
              </a:spcAft>
              <a:buFont typeface="Wingdings" pitchFamily="2" charset="2"/>
              <a:buNone/>
            </a:pPr>
            <a:r>
              <a:rPr lang="en-US" altLang="en-US" smtClean="0"/>
              <a:t>	   1.  OH</a:t>
            </a:r>
            <a:r>
              <a:rPr lang="en-US" altLang="en-US" baseline="30000" smtClean="0">
                <a:cs typeface="Arial" charset="0"/>
              </a:rPr>
              <a:t>−</a:t>
            </a:r>
            <a:r>
              <a:rPr lang="en-US" altLang="en-US" smtClean="0"/>
              <a:t> </a:t>
            </a:r>
            <a:r>
              <a:rPr lang="en-US" altLang="en-US" baseline="30000" smtClean="0"/>
              <a:t>		</a:t>
            </a:r>
            <a:r>
              <a:rPr lang="en-US" altLang="en-US" smtClean="0"/>
              <a:t>2.  H</a:t>
            </a:r>
            <a:r>
              <a:rPr lang="en-US" altLang="en-US" baseline="-25000" smtClean="0"/>
              <a:t>2</a:t>
            </a:r>
            <a:r>
              <a:rPr lang="en-US" altLang="en-US" smtClean="0"/>
              <a:t>O</a:t>
            </a:r>
            <a:r>
              <a:rPr lang="en-US" altLang="en-US" baseline="30000" smtClean="0"/>
              <a:t>	 </a:t>
            </a:r>
            <a:r>
              <a:rPr lang="en-US" altLang="en-US" smtClean="0"/>
              <a:t>      3.  H</a:t>
            </a:r>
            <a:r>
              <a:rPr lang="en-US" altLang="en-US" baseline="-25000" smtClean="0"/>
              <a:t>3</a:t>
            </a:r>
            <a:r>
              <a:rPr lang="en-US" altLang="en-US" smtClean="0"/>
              <a:t>O</a:t>
            </a:r>
            <a:r>
              <a:rPr lang="en-US" altLang="en-US" baseline="30000" smtClean="0"/>
              <a:t>+</a:t>
            </a:r>
            <a:r>
              <a:rPr lang="en-US" altLang="en-US" smtClean="0"/>
              <a:t>	</a:t>
            </a:r>
          </a:p>
          <a:p>
            <a:pPr eaLnBrk="1" hangingPunct="1">
              <a:spcAft>
                <a:spcPct val="10000"/>
              </a:spcAft>
              <a:buFont typeface="Wingdings" pitchFamily="2" charset="2"/>
              <a:buNone/>
            </a:pPr>
            <a:endParaRPr lang="en-US"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92" name="Group 64"/>
          <p:cNvGraphicFramePr>
            <a:graphicFrameLocks noGrp="1"/>
          </p:cNvGraphicFramePr>
          <p:nvPr/>
        </p:nvGraphicFramePr>
        <p:xfrm>
          <a:off x="1905000" y="609600"/>
          <a:ext cx="8534400" cy="5033963"/>
        </p:xfrm>
        <a:graphic>
          <a:graphicData uri="http://schemas.openxmlformats.org/drawingml/2006/table">
            <a:tbl>
              <a:tblPr/>
              <a:tblGrid>
                <a:gridCol w="4267200"/>
                <a:gridCol w="4267200"/>
              </a:tblGrid>
              <a:tr h="581025">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What?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Why?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marL="1368425" indent="-457200">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marL="1863725" indent="-381000">
                        <a:spcBef>
                          <a:spcPct val="20000"/>
                        </a:spcBef>
                        <a:defRPr sz="2000">
                          <a:solidFill>
                            <a:srgbClr val="C82E32"/>
                          </a:solidFill>
                          <a:latin typeface="Arial" panose="020B0604020202020204" pitchFamily="34" charset="0"/>
                          <a:ea typeface="MS PGothic" panose="020B0600070205080204" pitchFamily="34" charset="-128"/>
                        </a:defRPr>
                      </a:lvl3pPr>
                      <a:lvl4pPr marL="2320925" indent="-342900">
                        <a:spcBef>
                          <a:spcPct val="20000"/>
                        </a:spcBef>
                        <a:defRPr>
                          <a:solidFill>
                            <a:srgbClr val="C82E32"/>
                          </a:solidFill>
                          <a:latin typeface="Arial" panose="020B0604020202020204" pitchFamily="34" charset="0"/>
                          <a:ea typeface="MS PGothic" panose="020B0600070205080204" pitchFamily="34" charset="-128"/>
                        </a:defRPr>
                      </a:lvl4pPr>
                      <a:lvl5pPr marL="2778125" indent="-342900">
                        <a:spcBef>
                          <a:spcPct val="20000"/>
                        </a:spcBef>
                        <a:defRPr>
                          <a:solidFill>
                            <a:srgbClr val="C82E32"/>
                          </a:solidFill>
                          <a:latin typeface="Arial" panose="020B0604020202020204" pitchFamily="34" charset="0"/>
                          <a:ea typeface="MS PGothic" panose="020B0600070205080204" pitchFamily="34" charset="-128"/>
                        </a:defRPr>
                      </a:lvl5pPr>
                      <a:lvl6pPr marL="3235325" indent="-342900"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marL="3692525" indent="-342900"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marL="4149725" indent="-342900"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marL="4606925" indent="-342900"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An anion that is the </a:t>
                      </a:r>
                      <a:r>
                        <a:rPr kumimoji="0" lang="en-US" altLang="en-US" sz="20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conjugate base of a strong acid</a:t>
                      </a: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does not affect pH.</a:t>
                      </a:r>
                      <a:endPar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a:t>
                      </a:r>
                      <a:r>
                        <a:rPr kumimoji="0" lang="en-US" altLang="en-US" sz="2800" b="0" i="1"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very</a:t>
                      </a:r>
                      <a:r>
                        <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weak base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marL="1252538" indent="-457200">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marL="1747838" indent="-381000">
                        <a:spcBef>
                          <a:spcPct val="20000"/>
                        </a:spcBef>
                        <a:defRPr sz="2000">
                          <a:solidFill>
                            <a:srgbClr val="C82E32"/>
                          </a:solidFill>
                          <a:latin typeface="Arial" panose="020B0604020202020204" pitchFamily="34" charset="0"/>
                          <a:ea typeface="MS PGothic" panose="020B0600070205080204" pitchFamily="34" charset="-128"/>
                        </a:defRPr>
                      </a:lvl3pPr>
                      <a:lvl4pPr marL="2205038" indent="-342900">
                        <a:spcBef>
                          <a:spcPct val="20000"/>
                        </a:spcBef>
                        <a:defRPr>
                          <a:solidFill>
                            <a:srgbClr val="C82E32"/>
                          </a:solidFill>
                          <a:latin typeface="Arial" panose="020B0604020202020204" pitchFamily="34" charset="0"/>
                          <a:ea typeface="MS PGothic" panose="020B0600070205080204" pitchFamily="34" charset="-128"/>
                        </a:defRPr>
                      </a:lvl4pPr>
                      <a:lvl5pPr marL="2662238" indent="-342900">
                        <a:spcBef>
                          <a:spcPct val="20000"/>
                        </a:spcBef>
                        <a:defRPr>
                          <a:solidFill>
                            <a:srgbClr val="C82E32"/>
                          </a:solidFill>
                          <a:latin typeface="Arial" panose="020B0604020202020204" pitchFamily="34" charset="0"/>
                          <a:ea typeface="MS PGothic" panose="020B0600070205080204" pitchFamily="34" charset="-128"/>
                        </a:defRPr>
                      </a:lvl5pPr>
                      <a:lvl6pPr marL="3119438" indent="-342900"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marL="3576638" indent="-342900"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marL="4033838" indent="-342900"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marL="4491038" indent="-342900"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An anion that is the </a:t>
                      </a:r>
                      <a:r>
                        <a:rPr kumimoji="0" lang="en-US" altLang="en-US" sz="20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conjugate base of a weak acid</a:t>
                      </a: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increases pH.</a:t>
                      </a:r>
                      <a:endPar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strong base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A cation that is the </a:t>
                      </a:r>
                      <a:r>
                        <a:rPr kumimoji="0" lang="en-US" altLang="en-US" sz="20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conjugate acid of a weak base</a:t>
                      </a: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decreases pH.</a:t>
                      </a:r>
                      <a:endPar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strong acid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Cations of the </a:t>
                      </a:r>
                      <a:r>
                        <a:rPr kumimoji="0" lang="en-US" altLang="en-US" sz="20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strong Arrhenius bases</a:t>
                      </a: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(Na</a:t>
                      </a:r>
                      <a:r>
                        <a:rPr kumimoji="0" lang="en-US" altLang="en-US" sz="2000" b="0" i="0" u="none" strike="noStrike" cap="none" normalizeH="0" baseline="30000" smtClean="0">
                          <a:ln>
                            <a:noFill/>
                          </a:ln>
                          <a:solidFill>
                            <a:schemeClr val="tx1"/>
                          </a:solidFill>
                          <a:effectLst/>
                          <a:latin typeface="Arial" panose="020B0604020202020204" pitchFamily="34" charset="0"/>
                          <a:ea typeface="MS PGothic" panose="020B0600070205080204" pitchFamily="34" charset="-128"/>
                        </a:rPr>
                        <a:t>+</a:t>
                      </a: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Ca</a:t>
                      </a:r>
                      <a:r>
                        <a:rPr kumimoji="0" lang="en-US" altLang="en-US" sz="2000" b="0" i="0" u="none" strike="noStrike" cap="none" normalizeH="0" baseline="30000" smtClean="0">
                          <a:ln>
                            <a:noFill/>
                          </a:ln>
                          <a:solidFill>
                            <a:schemeClr val="tx1"/>
                          </a:solidFill>
                          <a:effectLst/>
                          <a:latin typeface="Arial" panose="020B0604020202020204" pitchFamily="34" charset="0"/>
                          <a:ea typeface="MS PGothic" panose="020B0600070205080204" pitchFamily="34" charset="-128"/>
                        </a:rPr>
                        <a:t>2+</a:t>
                      </a:r>
                      <a:r>
                        <a:rPr kumimoji="0" lang="en-US" altLang="en-US" sz="20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do not affect pH.</a:t>
                      </a:r>
                      <a:endPar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a:t>
                      </a:r>
                      <a:r>
                        <a:rPr kumimoji="0" lang="en-US" altLang="en-US" sz="2800" b="0" i="1"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very</a:t>
                      </a:r>
                      <a:r>
                        <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weak acid</a:t>
                      </a:r>
                      <a:br>
                        <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br>
                      <a:r>
                        <a:rPr kumimoji="0" lang="en-US" altLang="en-US" sz="2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(not really acidic at all)</a:t>
                      </a:r>
                      <a:endPar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en-US" altLang="en-US" smtClean="0"/>
              <a:t>Lewis Acids</a:t>
            </a:r>
          </a:p>
        </p:txBody>
      </p:sp>
      <p:pic>
        <p:nvPicPr>
          <p:cNvPr id="101378" name="Picture 5" descr="16_13-06UN"/>
          <p:cNvPicPr>
            <a:picLocks noGrp="1" noChangeAspect="1" noChangeArrowheads="1"/>
          </p:cNvPicPr>
          <p:nvPr>
            <p:ph sz="half" idx="1"/>
          </p:nvPr>
        </p:nvPicPr>
        <p:blipFill>
          <a:blip r:embed="rId3"/>
          <a:srcRect b="5510"/>
          <a:stretch>
            <a:fillRect/>
          </a:stretch>
        </p:blipFill>
        <p:spPr>
          <a:xfrm>
            <a:off x="3795713" y="1752600"/>
            <a:ext cx="4597400" cy="2057400"/>
          </a:xfrm>
        </p:spPr>
      </p:pic>
      <p:sp>
        <p:nvSpPr>
          <p:cNvPr id="88068" name="Rectangle 4"/>
          <p:cNvSpPr>
            <a:spLocks noGrp="1" noChangeArrowheads="1"/>
          </p:cNvSpPr>
          <p:nvPr>
            <p:ph type="body" sz="half" idx="2"/>
          </p:nvPr>
        </p:nvSpPr>
        <p:spPr>
          <a:xfrm>
            <a:off x="1828800" y="4114800"/>
            <a:ext cx="8458200" cy="1981200"/>
          </a:xfrm>
        </p:spPr>
        <p:txBody>
          <a:bodyPr/>
          <a:lstStyle/>
          <a:p>
            <a:pPr eaLnBrk="1" hangingPunct="1"/>
            <a:r>
              <a:rPr lang="en-US" altLang="en-US" sz="2800" smtClean="0"/>
              <a:t>Lewis acids are defined as electron-pair acceptors.</a:t>
            </a:r>
          </a:p>
          <a:p>
            <a:pPr eaLnBrk="1" hangingPunct="1"/>
            <a:r>
              <a:rPr lang="en-US" altLang="en-US" sz="2800" smtClean="0"/>
              <a:t>Atoms with an empty valence orbital can be Lewis acids.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8">
                                            <p:txEl>
                                              <p:pRg st="1" end="1"/>
                                            </p:txEl>
                                          </p:spTgt>
                                        </p:tgtEl>
                                        <p:attrNameLst>
                                          <p:attrName>style.visibility</p:attrName>
                                        </p:attrNameLst>
                                      </p:cBhvr>
                                      <p:to>
                                        <p:strVal val="visible"/>
                                      </p:to>
                                    </p:set>
                                    <p:animEffect transition="in" filter="fade">
                                      <p:cBhvr>
                                        <p:cTn id="7" dur="2000"/>
                                        <p:tgtEl>
                                          <p:spTgt spid="880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pPr eaLnBrk="1" hangingPunct="1"/>
            <a:r>
              <a:rPr lang="en-US" altLang="en-US" smtClean="0"/>
              <a:t>Lewis Bases</a:t>
            </a:r>
          </a:p>
        </p:txBody>
      </p:sp>
      <p:pic>
        <p:nvPicPr>
          <p:cNvPr id="103426" name="Picture 4" descr="16_13-06UN"/>
          <p:cNvPicPr>
            <a:picLocks noGrp="1" noChangeAspect="1" noChangeArrowheads="1"/>
          </p:cNvPicPr>
          <p:nvPr>
            <p:ph sz="half" idx="1"/>
          </p:nvPr>
        </p:nvPicPr>
        <p:blipFill>
          <a:blip r:embed="rId3"/>
          <a:srcRect b="5510"/>
          <a:stretch>
            <a:fillRect/>
          </a:stretch>
        </p:blipFill>
        <p:spPr>
          <a:xfrm>
            <a:off x="3795713" y="1752600"/>
            <a:ext cx="4597400" cy="2057400"/>
          </a:xfrm>
        </p:spPr>
      </p:pic>
      <p:sp>
        <p:nvSpPr>
          <p:cNvPr id="89091" name="Rectangle 3"/>
          <p:cNvSpPr>
            <a:spLocks noGrp="1" noChangeArrowheads="1"/>
          </p:cNvSpPr>
          <p:nvPr>
            <p:ph type="body" sz="half" idx="2"/>
          </p:nvPr>
        </p:nvSpPr>
        <p:spPr>
          <a:xfrm>
            <a:off x="1828800" y="3886200"/>
            <a:ext cx="8458200" cy="2743200"/>
          </a:xfrm>
        </p:spPr>
        <p:txBody>
          <a:bodyPr/>
          <a:lstStyle/>
          <a:p>
            <a:pPr eaLnBrk="1" hangingPunct="1"/>
            <a:r>
              <a:rPr lang="en-US" altLang="en-US" sz="2800" smtClean="0"/>
              <a:t>Lewis bases are defined as electron-pair donors.</a:t>
            </a:r>
          </a:p>
          <a:p>
            <a:pPr eaLnBrk="1" hangingPunct="1"/>
            <a:r>
              <a:rPr lang="en-US" altLang="en-US" sz="2800" smtClean="0"/>
              <a:t>Anything that could be a Brønsted</a:t>
            </a:r>
            <a:r>
              <a:rPr lang="en-US" altLang="en-US" sz="2800" smtClean="0">
                <a:cs typeface="Arial" charset="0"/>
              </a:rPr>
              <a:t>–</a:t>
            </a:r>
            <a:r>
              <a:rPr lang="en-US" altLang="en-US" sz="2800" smtClean="0"/>
              <a:t>Lowry base is a Lewis base.</a:t>
            </a:r>
          </a:p>
          <a:p>
            <a:pPr eaLnBrk="1" hangingPunct="1"/>
            <a:r>
              <a:rPr lang="en-US" altLang="en-US" sz="2800" smtClean="0"/>
              <a:t>Lewis bases can interact with things other than protons.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animEffect transition="in" filter="fade">
                                      <p:cBhvr>
                                        <p:cTn id="7" dur="2000"/>
                                        <p:tgtEl>
                                          <p:spTgt spid="8909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091">
                                            <p:txEl>
                                              <p:pRg st="2" end="2"/>
                                            </p:txEl>
                                          </p:spTgt>
                                        </p:tgtEl>
                                        <p:attrNameLst>
                                          <p:attrName>style.visibility</p:attrName>
                                        </p:attrNameLst>
                                      </p:cBhvr>
                                      <p:to>
                                        <p:strVal val="visible"/>
                                      </p:to>
                                    </p:set>
                                    <p:animEffect transition="in" filter="fade">
                                      <p:cBhvr>
                                        <p:cTn id="12" dur="2000"/>
                                        <p:tgtEl>
                                          <p:spTgt spid="890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289" name="Group 97"/>
          <p:cNvGraphicFramePr>
            <a:graphicFrameLocks noGrp="1"/>
          </p:cNvGraphicFramePr>
          <p:nvPr/>
        </p:nvGraphicFramePr>
        <p:xfrm>
          <a:off x="2362200" y="1219200"/>
          <a:ext cx="6858000" cy="5094288"/>
        </p:xfrm>
        <a:graphic>
          <a:graphicData uri="http://schemas.openxmlformats.org/drawingml/2006/table">
            <a:tbl>
              <a:tblPr/>
              <a:tblGrid>
                <a:gridCol w="2286000"/>
                <a:gridCol w="2286000"/>
                <a:gridCol w="2286000"/>
              </a:tblGrid>
              <a:tr h="1016000">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rgbClr val="C82E32"/>
                          </a:solidFill>
                          <a:effectLst/>
                          <a:latin typeface="Arial" panose="020B0604020202020204" pitchFamily="34" charset="0"/>
                          <a:ea typeface="MS PGothic" panose="020B0600070205080204" pitchFamily="34" charset="-128"/>
                        </a:rPr>
                        <a:t>Who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rgbClr val="C82E32"/>
                          </a:solidFill>
                          <a:effectLst/>
                          <a:latin typeface="Arial" panose="020B0604020202020204" pitchFamily="34" charset="0"/>
                          <a:ea typeface="MS PGothic" panose="020B0600070205080204" pitchFamily="34" charset="-128"/>
                        </a:rPr>
                        <a:t>Theory: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rgbClr val="C82E32"/>
                          </a:solidFill>
                          <a:effectLst/>
                          <a:latin typeface="Arial" panose="020B0604020202020204" pitchFamily="34" charset="0"/>
                          <a:ea typeface="MS PGothic" panose="020B0600070205080204" pitchFamily="34" charset="-128"/>
                        </a:rPr>
                        <a:t>Acid=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smtClean="0">
                          <a:ln>
                            <a:noFill/>
                          </a:ln>
                          <a:solidFill>
                            <a:srgbClr val="C82E32"/>
                          </a:solidFill>
                          <a:effectLst/>
                          <a:latin typeface="Arial" panose="020B0604020202020204" pitchFamily="34" charset="0"/>
                          <a:ea typeface="MS PGothic" panose="020B0600070205080204" pitchFamily="34" charset="-128"/>
                        </a:rPr>
                        <a:t>When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82E32"/>
                          </a:solidFill>
                          <a:effectLst/>
                          <a:latin typeface="Arial" panose="020B0604020202020204" pitchFamily="34" charset="0"/>
                          <a:ea typeface="MS PGothic" panose="020B0600070205080204" pitchFamily="34" charset="-128"/>
                        </a:rPr>
                        <a:t>Arrhenius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82E32"/>
                          </a:solidFill>
                          <a:effectLst/>
                          <a:latin typeface="Arial" panose="020B0604020202020204" pitchFamily="34" charset="0"/>
                          <a:ea typeface="MS PGothic" panose="020B0600070205080204" pitchFamily="34" charset="-128"/>
                        </a:rPr>
                        <a:t>increases H</a:t>
                      </a:r>
                      <a:r>
                        <a:rPr kumimoji="0" lang="en-US" altLang="en-US" sz="2800" b="0" i="0" u="none" strike="noStrike" cap="none" normalizeH="0" baseline="30000" smtClean="0">
                          <a:ln>
                            <a:noFill/>
                          </a:ln>
                          <a:solidFill>
                            <a:srgbClr val="C82E32"/>
                          </a:solidFill>
                          <a:effectLst/>
                          <a:latin typeface="Arial" panose="020B0604020202020204" pitchFamily="34" charset="0"/>
                          <a:ea typeface="MS PGothic" panose="020B0600070205080204" pitchFamily="34" charset="-128"/>
                        </a:rPr>
                        <a:t>+</a:t>
                      </a:r>
                      <a:endParaRPr kumimoji="0" lang="en-US" altLang="en-US" sz="2800" b="0" i="0" u="none" strike="noStrike" cap="none" normalizeH="0" baseline="0" smtClean="0">
                        <a:ln>
                          <a:noFill/>
                        </a:ln>
                        <a:solidFill>
                          <a:srgbClr val="C82E32"/>
                        </a:solidFill>
                        <a:effectLst/>
                        <a:latin typeface="Arial" panose="020B0604020202020204" pitchFamily="34" charset="0"/>
                        <a:ea typeface="MS PGothic"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82E32"/>
                          </a:solidFill>
                          <a:effectLst/>
                          <a:latin typeface="Arial" panose="020B0604020202020204" pitchFamily="34" charset="0"/>
                          <a:ea typeface="MS PGothic" panose="020B0600070205080204" pitchFamily="34" charset="-128"/>
                        </a:rPr>
                        <a:t>1880’s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hlink"/>
                          </a:solidFill>
                          <a:effectLst/>
                          <a:latin typeface="Arial" panose="020B0604020202020204" pitchFamily="34" charset="0"/>
                          <a:ea typeface="MS PGothic" panose="020B0600070205080204" pitchFamily="34" charset="-128"/>
                        </a:rPr>
                        <a:t>Brønsted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hlink"/>
                          </a:solidFill>
                          <a:effectLst/>
                          <a:latin typeface="Arial" panose="020B0604020202020204" pitchFamily="34" charset="0"/>
                          <a:ea typeface="MS PGothic" panose="020B0600070205080204" pitchFamily="34" charset="-128"/>
                        </a:rPr>
                        <a:t>proton donor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hlink"/>
                          </a:solidFill>
                          <a:effectLst/>
                          <a:latin typeface="Arial" panose="020B0604020202020204" pitchFamily="34" charset="0"/>
                          <a:ea typeface="MS PGothic" panose="020B0600070205080204" pitchFamily="34" charset="-128"/>
                        </a:rPr>
                        <a:t>1923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hlink"/>
                          </a:solidFill>
                          <a:effectLst/>
                          <a:latin typeface="Arial" panose="020B0604020202020204" pitchFamily="34" charset="0"/>
                          <a:ea typeface="MS PGothic" panose="020B0600070205080204" pitchFamily="34" charset="-128"/>
                        </a:rPr>
                        <a:t>Lowry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hlink"/>
                          </a:solidFill>
                          <a:effectLst/>
                          <a:latin typeface="Arial" panose="020B0604020202020204" pitchFamily="34" charset="0"/>
                          <a:ea typeface="MS PGothic" panose="020B0600070205080204" pitchFamily="34" charset="-128"/>
                        </a:rPr>
                        <a:t>  ditto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hlink"/>
                          </a:solidFill>
                          <a:effectLst/>
                          <a:latin typeface="Arial" panose="020B0604020202020204" pitchFamily="34" charset="0"/>
                          <a:ea typeface="MS PGothic" panose="020B0600070205080204" pitchFamily="34" charset="-128"/>
                        </a:rPr>
                        <a:t>1923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197D"/>
                          </a:solidFill>
                          <a:effectLst/>
                          <a:latin typeface="Arial" panose="020B0604020202020204" pitchFamily="34" charset="0"/>
                          <a:ea typeface="MS PGothic" panose="020B0600070205080204" pitchFamily="34" charset="-128"/>
                        </a:rPr>
                        <a:t>Lewis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197D"/>
                          </a:solidFill>
                          <a:effectLst/>
                          <a:latin typeface="Arial" panose="020B0604020202020204" pitchFamily="34" charset="0"/>
                          <a:ea typeface="MS PGothic" panose="020B0600070205080204" pitchFamily="34" charset="-128"/>
                        </a:rPr>
                        <a:t>Electron-pair acceptor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C82E32"/>
                          </a:solidFill>
                          <a:latin typeface="Arial" panose="020B0604020202020204" pitchFamily="34" charset="0"/>
                          <a:ea typeface="MS PGothic" panose="020B0600070205080204" pitchFamily="34" charset="-128"/>
                        </a:defRPr>
                      </a:lvl1pPr>
                      <a:lvl2pPr>
                        <a:spcBef>
                          <a:spcPct val="20000"/>
                        </a:spcBef>
                        <a:buFont typeface="Wingdings" panose="05000000000000000000" pitchFamily="2" charset="2"/>
                        <a:defRPr sz="2400">
                          <a:solidFill>
                            <a:srgbClr val="C82E32"/>
                          </a:solidFill>
                          <a:latin typeface="Arial" panose="020B0604020202020204" pitchFamily="34" charset="0"/>
                          <a:ea typeface="MS PGothic" panose="020B0600070205080204" pitchFamily="34" charset="-128"/>
                        </a:defRPr>
                      </a:lvl2pPr>
                      <a:lvl3pPr>
                        <a:spcBef>
                          <a:spcPct val="20000"/>
                        </a:spcBef>
                        <a:defRPr sz="2000">
                          <a:solidFill>
                            <a:srgbClr val="C82E32"/>
                          </a:solidFill>
                          <a:latin typeface="Arial" panose="020B0604020202020204" pitchFamily="34" charset="0"/>
                          <a:ea typeface="MS PGothic" panose="020B0600070205080204" pitchFamily="34" charset="-128"/>
                        </a:defRPr>
                      </a:lvl3pPr>
                      <a:lvl4pPr>
                        <a:spcBef>
                          <a:spcPct val="20000"/>
                        </a:spcBef>
                        <a:defRPr>
                          <a:solidFill>
                            <a:srgbClr val="C82E32"/>
                          </a:solidFill>
                          <a:latin typeface="Arial" panose="020B0604020202020204" pitchFamily="34" charset="0"/>
                          <a:ea typeface="MS PGothic" panose="020B0600070205080204" pitchFamily="34" charset="-128"/>
                        </a:defRPr>
                      </a:lvl4pPr>
                      <a:lvl5pPr>
                        <a:spcBef>
                          <a:spcPct val="20000"/>
                        </a:spcBef>
                        <a:defRPr>
                          <a:solidFill>
                            <a:srgbClr val="C82E32"/>
                          </a:solidFill>
                          <a:latin typeface="Arial" panose="020B0604020202020204" pitchFamily="34" charset="0"/>
                          <a:ea typeface="MS PGothic" panose="020B0600070205080204" pitchFamily="34" charset="-128"/>
                        </a:defRPr>
                      </a:lvl5pPr>
                      <a:lvl6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6pPr>
                      <a:lvl7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7pPr>
                      <a:lvl8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8pPr>
                      <a:lvl9pPr fontAlgn="base">
                        <a:spcBef>
                          <a:spcPct val="20000"/>
                        </a:spcBef>
                        <a:spcAft>
                          <a:spcPct val="0"/>
                        </a:spcAft>
                        <a:defRPr>
                          <a:solidFill>
                            <a:srgbClr val="C82E32"/>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197D"/>
                          </a:solidFill>
                          <a:effectLst/>
                          <a:latin typeface="Arial" panose="020B0604020202020204" pitchFamily="34" charset="0"/>
                          <a:ea typeface="MS PGothic" panose="020B0600070205080204" pitchFamily="34" charset="-128"/>
                        </a:rPr>
                        <a:t>1923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5499" name="Rectangle 37"/>
          <p:cNvSpPr>
            <a:spLocks noChangeArrowheads="1"/>
          </p:cNvSpPr>
          <p:nvPr/>
        </p:nvSpPr>
        <p:spPr bwMode="auto">
          <a:xfrm>
            <a:off x="2286000" y="381000"/>
            <a:ext cx="4340225" cy="523875"/>
          </a:xfrm>
          <a:prstGeom prst="rect">
            <a:avLst/>
          </a:prstGeom>
          <a:noFill/>
          <a:ln w="9525">
            <a:noFill/>
            <a:miter lim="800000"/>
            <a:headEnd/>
            <a:tailEnd/>
          </a:ln>
        </p:spPr>
        <p:txBody>
          <a:bodyPr wrap="none">
            <a:spAutoFit/>
          </a:bodyPr>
          <a:lstStyle/>
          <a:p>
            <a:pPr eaLnBrk="0" hangingPunct="0"/>
            <a:r>
              <a:rPr lang="en-US" altLang="en-US" sz="2800" b="1">
                <a:solidFill>
                  <a:srgbClr val="000000"/>
                </a:solidFill>
                <a:latin typeface="Trebuchet MS" pitchFamily="34" charset="0"/>
              </a:rPr>
              <a:t>Three definitions of acid</a:t>
            </a:r>
            <a:endParaRPr lang="en-US" altLang="en-US" sz="2400">
              <a:solidFill>
                <a:srgbClr val="000000"/>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
          <p:cNvSpPr>
            <a:spLocks noGrp="1" noChangeArrowheads="1"/>
          </p:cNvSpPr>
          <p:nvPr>
            <p:ph type="title"/>
          </p:nvPr>
        </p:nvSpPr>
        <p:spPr/>
        <p:txBody>
          <a:bodyPr/>
          <a:lstStyle/>
          <a:p>
            <a:pPr eaLnBrk="1" hangingPunct="1"/>
            <a:r>
              <a:rPr lang="en-US" altLang="en-US" sz="5400" smtClean="0"/>
              <a:t>What is an ACID?</a:t>
            </a:r>
          </a:p>
        </p:txBody>
      </p:sp>
      <p:sp>
        <p:nvSpPr>
          <p:cNvPr id="215043" name="Rectangle 11"/>
          <p:cNvSpPr>
            <a:spLocks noGrp="1" noChangeArrowheads="1"/>
          </p:cNvSpPr>
          <p:nvPr>
            <p:ph idx="1"/>
          </p:nvPr>
        </p:nvSpPr>
        <p:spPr>
          <a:xfrm>
            <a:off x="2209800" y="1676400"/>
            <a:ext cx="7772400" cy="4114800"/>
          </a:xfrm>
        </p:spPr>
        <p:txBody>
          <a:bodyPr rtlCol="0">
            <a:normAutofit lnSpcReduction="10000"/>
          </a:bodyPr>
          <a:lstStyle/>
          <a:p>
            <a:pPr lvl="1" eaLnBrk="1" fontAlgn="auto" hangingPunct="1">
              <a:lnSpc>
                <a:spcPct val="90000"/>
              </a:lnSpc>
              <a:spcAft>
                <a:spcPts val="0"/>
              </a:spcAft>
              <a:buFontTx/>
              <a:buChar char="•"/>
              <a:defRPr/>
            </a:pPr>
            <a:r>
              <a:rPr lang="en-US" altLang="en-US" sz="4000">
                <a:solidFill>
                  <a:schemeClr val="tx1">
                    <a:lumMod val="75000"/>
                    <a:lumOff val="25000"/>
                  </a:schemeClr>
                </a:solidFill>
              </a:rPr>
              <a:t>pH less than 7</a:t>
            </a:r>
          </a:p>
          <a:p>
            <a:pPr lvl="1" eaLnBrk="1" fontAlgn="auto" hangingPunct="1">
              <a:lnSpc>
                <a:spcPct val="90000"/>
              </a:lnSpc>
              <a:spcAft>
                <a:spcPts val="0"/>
              </a:spcAft>
              <a:buFontTx/>
              <a:buChar char="•"/>
              <a:defRPr/>
            </a:pPr>
            <a:r>
              <a:rPr lang="en-US" altLang="en-US" sz="4000">
                <a:solidFill>
                  <a:schemeClr val="tx1">
                    <a:lumMod val="75000"/>
                    <a:lumOff val="25000"/>
                  </a:schemeClr>
                </a:solidFill>
              </a:rPr>
              <a:t>Neutralizes bases</a:t>
            </a:r>
          </a:p>
          <a:p>
            <a:pPr lvl="1" eaLnBrk="1" fontAlgn="auto" hangingPunct="1">
              <a:lnSpc>
                <a:spcPct val="90000"/>
              </a:lnSpc>
              <a:spcAft>
                <a:spcPts val="0"/>
              </a:spcAft>
              <a:buFontTx/>
              <a:buChar char="•"/>
              <a:defRPr/>
            </a:pPr>
            <a:r>
              <a:rPr lang="en-US" altLang="en-US" sz="4000">
                <a:solidFill>
                  <a:schemeClr val="tx1">
                    <a:lumMod val="75000"/>
                    <a:lumOff val="25000"/>
                  </a:schemeClr>
                </a:solidFill>
              </a:rPr>
              <a:t>Forms H </a:t>
            </a:r>
            <a:r>
              <a:rPr lang="en-US" altLang="en-US" sz="4000" baseline="56000">
                <a:solidFill>
                  <a:schemeClr val="tx1">
                    <a:lumMod val="75000"/>
                    <a:lumOff val="25000"/>
                  </a:schemeClr>
                </a:solidFill>
              </a:rPr>
              <a:t>+</a:t>
            </a:r>
            <a:r>
              <a:rPr lang="en-US" altLang="en-US" sz="4000">
                <a:solidFill>
                  <a:schemeClr val="tx1">
                    <a:lumMod val="75000"/>
                    <a:lumOff val="25000"/>
                  </a:schemeClr>
                </a:solidFill>
              </a:rPr>
              <a:t> ions in solution</a:t>
            </a:r>
          </a:p>
          <a:p>
            <a:pPr lvl="1" eaLnBrk="1" fontAlgn="auto" hangingPunct="1">
              <a:lnSpc>
                <a:spcPct val="90000"/>
              </a:lnSpc>
              <a:spcAft>
                <a:spcPts val="0"/>
              </a:spcAft>
              <a:buFontTx/>
              <a:buChar char="•"/>
              <a:defRPr/>
            </a:pPr>
            <a:r>
              <a:rPr lang="en-US" altLang="en-US" sz="4000">
                <a:solidFill>
                  <a:schemeClr val="tx1">
                    <a:lumMod val="75000"/>
                    <a:lumOff val="25000"/>
                  </a:schemeClr>
                </a:solidFill>
              </a:rPr>
              <a:t>Corrosive-reacts with most metals to form hydrogen gas</a:t>
            </a:r>
          </a:p>
          <a:p>
            <a:pPr lvl="1" eaLnBrk="1" fontAlgn="auto" hangingPunct="1">
              <a:lnSpc>
                <a:spcPct val="90000"/>
              </a:lnSpc>
              <a:spcAft>
                <a:spcPts val="0"/>
              </a:spcAft>
              <a:buFontTx/>
              <a:buChar char="•"/>
              <a:defRPr/>
            </a:pPr>
            <a:r>
              <a:rPr lang="en-US" altLang="en-US" sz="4000">
                <a:solidFill>
                  <a:schemeClr val="tx1">
                    <a:lumMod val="75000"/>
                    <a:lumOff val="25000"/>
                  </a:schemeClr>
                </a:solidFill>
              </a:rPr>
              <a:t>Good conductors of electricity </a:t>
            </a:r>
          </a:p>
          <a:p>
            <a:pPr lvl="1" eaLnBrk="1" fontAlgn="auto" hangingPunct="1">
              <a:lnSpc>
                <a:spcPct val="90000"/>
              </a:lnSpc>
              <a:spcAft>
                <a:spcPts val="0"/>
              </a:spcAft>
              <a:buFontTx/>
              <a:buChar char="•"/>
              <a:defRPr/>
            </a:pPr>
            <a:endParaRPr lang="en-US" altLang="en-US" sz="4000">
              <a:solidFill>
                <a:schemeClr val="tx1">
                  <a:lumMod val="75000"/>
                  <a:lumOff val="25000"/>
                </a:schemeClr>
              </a:solidFill>
            </a:endParaRPr>
          </a:p>
        </p:txBody>
      </p:sp>
      <p:sp>
        <p:nvSpPr>
          <p:cNvPr id="106499" name="Text Box 5"/>
          <p:cNvSpPr txBox="1">
            <a:spLocks noChangeArrowheads="1"/>
          </p:cNvSpPr>
          <p:nvPr/>
        </p:nvSpPr>
        <p:spPr bwMode="auto">
          <a:xfrm>
            <a:off x="3048000" y="2632075"/>
            <a:ext cx="3962400" cy="457200"/>
          </a:xfrm>
          <a:prstGeom prst="rect">
            <a:avLst/>
          </a:prstGeom>
          <a:noFill/>
          <a:ln w="9525">
            <a:noFill/>
            <a:miter lim="800000"/>
            <a:headEnd/>
            <a:tailEnd/>
          </a:ln>
        </p:spPr>
        <p:txBody>
          <a:bodyPr>
            <a:spAutoFit/>
          </a:bodyPr>
          <a:lstStyle/>
          <a:p>
            <a:endParaRPr lang="en-US" altLang="en-US" sz="2400">
              <a:solidFill>
                <a:srgbClr val="FFFFCC"/>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pPr eaLnBrk="1" hangingPunct="1"/>
            <a:r>
              <a:rPr lang="en-US" altLang="en-US" smtClean="0"/>
              <a:t>Properties of an Acid</a:t>
            </a:r>
          </a:p>
        </p:txBody>
      </p:sp>
      <p:sp>
        <p:nvSpPr>
          <p:cNvPr id="108546" name="Rectangle 4"/>
          <p:cNvSpPr>
            <a:spLocks noGrp="1" noChangeArrowheads="1"/>
          </p:cNvSpPr>
          <p:nvPr>
            <p:ph type="body" sz="half" idx="2"/>
          </p:nvPr>
        </p:nvSpPr>
        <p:spPr>
          <a:xfrm>
            <a:off x="5934075" y="2667000"/>
            <a:ext cx="3819525" cy="3352800"/>
          </a:xfrm>
        </p:spPr>
        <p:txBody>
          <a:bodyPr/>
          <a:lstStyle/>
          <a:p>
            <a:pPr eaLnBrk="1" hangingPunct="1"/>
            <a:r>
              <a:rPr lang="en-US" altLang="en-US" sz="1800" smtClean="0"/>
              <a:t>Tastes Sour</a:t>
            </a:r>
          </a:p>
          <a:p>
            <a:pPr eaLnBrk="1" hangingPunct="1"/>
            <a:r>
              <a:rPr lang="en-US" altLang="en-US" sz="1800" smtClean="0"/>
              <a:t>Conduct Electricity</a:t>
            </a:r>
          </a:p>
          <a:p>
            <a:pPr eaLnBrk="1" hangingPunct="1"/>
            <a:r>
              <a:rPr lang="en-US" altLang="en-US" sz="1800" smtClean="0"/>
              <a:t>Corrosive, which means they break down certain substances. Many acids can corrode fabric, skin,and paper</a:t>
            </a:r>
          </a:p>
          <a:p>
            <a:pPr eaLnBrk="1" hangingPunct="1"/>
            <a:r>
              <a:rPr lang="en-US" altLang="en-US" sz="1800" smtClean="0"/>
              <a:t>Some acids react strongly with metals </a:t>
            </a:r>
          </a:p>
          <a:p>
            <a:pPr eaLnBrk="1" hangingPunct="1"/>
            <a:r>
              <a:rPr lang="en-US" altLang="en-US" sz="1800" smtClean="0"/>
              <a:t>Turns blue litmus paper red</a:t>
            </a:r>
          </a:p>
        </p:txBody>
      </p:sp>
      <p:pic>
        <p:nvPicPr>
          <p:cNvPr id="108547" name="Picture 7" descr="Image: showing some of the acids found in the home"/>
          <p:cNvPicPr>
            <a:picLocks noGrp="1" noChangeAspect="1" noChangeArrowheads="1"/>
          </p:cNvPicPr>
          <p:nvPr>
            <p:ph type="clipArt" sz="half" idx="1"/>
          </p:nvPr>
        </p:nvPicPr>
        <p:blipFill>
          <a:blip r:embed="rId2"/>
          <a:srcRect/>
          <a:stretch>
            <a:fillRect/>
          </a:stretch>
        </p:blipFill>
        <p:spPr>
          <a:xfrm>
            <a:off x="1905000" y="2667000"/>
            <a:ext cx="3819525" cy="3286125"/>
          </a:xfrm>
        </p:spPr>
      </p:pic>
      <p:sp>
        <p:nvSpPr>
          <p:cNvPr id="108548" name="Text Box 8"/>
          <p:cNvSpPr txBox="1">
            <a:spLocks noChangeArrowheads="1"/>
          </p:cNvSpPr>
          <p:nvPr/>
        </p:nvSpPr>
        <p:spPr bwMode="auto">
          <a:xfrm>
            <a:off x="1981200" y="5943600"/>
            <a:ext cx="4038600" cy="549275"/>
          </a:xfrm>
          <a:prstGeom prst="rect">
            <a:avLst/>
          </a:prstGeom>
          <a:noFill/>
          <a:ln w="9525">
            <a:noFill/>
            <a:miter lim="800000"/>
            <a:headEnd/>
            <a:tailEnd/>
          </a:ln>
        </p:spPr>
        <p:txBody>
          <a:bodyPr>
            <a:spAutoFit/>
          </a:bodyPr>
          <a:lstStyle/>
          <a:p>
            <a:pPr eaLnBrk="0" hangingPunct="0">
              <a:spcBef>
                <a:spcPct val="50000"/>
              </a:spcBef>
            </a:pPr>
            <a:r>
              <a:rPr lang="en-US" altLang="en-US" sz="1000">
                <a:solidFill>
                  <a:srgbClr val="336666"/>
                </a:solidFill>
                <a:cs typeface="Times New Roman" pitchFamily="18" charset="0"/>
              </a:rPr>
              <a:t>Picture from BBC Revision Bites </a:t>
            </a:r>
            <a:r>
              <a:rPr lang="en-US" altLang="en-US" sz="1000">
                <a:solidFill>
                  <a:srgbClr val="336666"/>
                </a:solidFill>
                <a:cs typeface="Times New Roman" pitchFamily="18" charset="0"/>
                <a:hlinkClick r:id="rId3"/>
              </a:rPr>
              <a:t>http://www.bbc.co.uk/schools/ks3bitesize/science/chemistry/acids_bases_1.shtml</a:t>
            </a:r>
            <a:endParaRPr lang="en-US" altLang="en-US" sz="1000">
              <a:solidFill>
                <a:srgbClr val="336666"/>
              </a:solidFill>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pPr eaLnBrk="1" hangingPunct="1"/>
            <a:r>
              <a:rPr lang="en-US" altLang="en-US" smtClean="0"/>
              <a:t>Uses of Acids</a:t>
            </a:r>
          </a:p>
        </p:txBody>
      </p:sp>
      <p:sp>
        <p:nvSpPr>
          <p:cNvPr id="109570" name="Rectangle 4"/>
          <p:cNvSpPr>
            <a:spLocks noGrp="1" noChangeArrowheads="1"/>
          </p:cNvSpPr>
          <p:nvPr>
            <p:ph type="body" sz="half" idx="2"/>
          </p:nvPr>
        </p:nvSpPr>
        <p:spPr>
          <a:xfrm>
            <a:off x="6096000" y="2057400"/>
            <a:ext cx="3810000" cy="3352800"/>
          </a:xfrm>
        </p:spPr>
        <p:txBody>
          <a:bodyPr/>
          <a:lstStyle/>
          <a:p>
            <a:pPr eaLnBrk="1" hangingPunct="1">
              <a:lnSpc>
                <a:spcPct val="90000"/>
              </a:lnSpc>
            </a:pPr>
            <a:r>
              <a:rPr lang="en-US" altLang="en-US" sz="2000" smtClean="0">
                <a:cs typeface="Arial" charset="0"/>
              </a:rPr>
              <a:t>Acetic Acid = Vinegar</a:t>
            </a:r>
          </a:p>
          <a:p>
            <a:pPr eaLnBrk="1" hangingPunct="1">
              <a:lnSpc>
                <a:spcPct val="90000"/>
              </a:lnSpc>
            </a:pPr>
            <a:r>
              <a:rPr lang="en-US" altLang="en-US" sz="2000" smtClean="0">
                <a:cs typeface="Arial" charset="0"/>
              </a:rPr>
              <a:t>Citric Acid = lemons, limes, &amp; oranges. It is in many sour candies such as lemonhead &amp; sour patch.</a:t>
            </a:r>
          </a:p>
          <a:p>
            <a:pPr eaLnBrk="1" hangingPunct="1">
              <a:lnSpc>
                <a:spcPct val="90000"/>
              </a:lnSpc>
            </a:pPr>
            <a:r>
              <a:rPr lang="en-US" altLang="en-US" sz="2000" smtClean="0"/>
              <a:t>Ascorbic acid = Vitamin C which your body needs to function.</a:t>
            </a:r>
          </a:p>
          <a:p>
            <a:pPr eaLnBrk="1" hangingPunct="1">
              <a:lnSpc>
                <a:spcPct val="90000"/>
              </a:lnSpc>
            </a:pPr>
            <a:r>
              <a:rPr lang="en-US" altLang="en-US" sz="2000" smtClean="0"/>
              <a:t>Sulfuric acid is used in the production of fertilizers, steel, paints, and plastics.</a:t>
            </a:r>
          </a:p>
          <a:p>
            <a:pPr eaLnBrk="1" hangingPunct="1">
              <a:lnSpc>
                <a:spcPct val="90000"/>
              </a:lnSpc>
            </a:pPr>
            <a:r>
              <a:rPr lang="en-US" altLang="en-US" sz="2000" smtClean="0">
                <a:cs typeface="Arial" charset="0"/>
              </a:rPr>
              <a:t>Car batteries</a:t>
            </a:r>
          </a:p>
          <a:p>
            <a:pPr eaLnBrk="1" hangingPunct="1">
              <a:lnSpc>
                <a:spcPct val="90000"/>
              </a:lnSpc>
            </a:pPr>
            <a:endParaRPr lang="en-US" altLang="en-US" sz="2000" smtClean="0"/>
          </a:p>
        </p:txBody>
      </p:sp>
      <p:pic>
        <p:nvPicPr>
          <p:cNvPr id="109571" name="Picture 8" descr="http://www.mhhe.com/physsci/chemistry/chang7/esp/folder_structure/cr/m3/s3/assets/images/crm3s3_1.jpg"/>
          <p:cNvPicPr>
            <a:picLocks noGrp="1" noChangeAspect="1" noChangeArrowheads="1"/>
          </p:cNvPicPr>
          <p:nvPr>
            <p:ph type="clipArt" sz="half" idx="1"/>
          </p:nvPr>
        </p:nvPicPr>
        <p:blipFill>
          <a:blip r:embed="rId2"/>
          <a:srcRect l="3999" t="9044" r="52000"/>
          <a:stretch>
            <a:fillRect/>
          </a:stretch>
        </p:blipFill>
        <p:spPr>
          <a:xfrm>
            <a:off x="2514600" y="1981200"/>
            <a:ext cx="2968625" cy="44958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4"/>
          <p:cNvSpPr>
            <a:spLocks noGrp="1"/>
          </p:cNvSpPr>
          <p:nvPr>
            <p:ph type="title"/>
          </p:nvPr>
        </p:nvSpPr>
        <p:spPr/>
        <p:txBody>
          <a:bodyPr/>
          <a:lstStyle/>
          <a:p>
            <a:pPr eaLnBrk="1" hangingPunct="1"/>
            <a:r>
              <a:rPr lang="en-US" smtClean="0"/>
              <a:t>Traditional definition of a base</a:t>
            </a:r>
          </a:p>
        </p:txBody>
      </p:sp>
      <p:sp>
        <p:nvSpPr>
          <p:cNvPr id="75778" name="Content Placeholder 5"/>
          <p:cNvSpPr>
            <a:spLocks noGrp="1"/>
          </p:cNvSpPr>
          <p:nvPr>
            <p:ph idx="1"/>
          </p:nvPr>
        </p:nvSpPr>
        <p:spPr/>
        <p:txBody>
          <a:bodyPr/>
          <a:lstStyle/>
          <a:p>
            <a:pPr eaLnBrk="1" hangingPunct="1"/>
            <a:r>
              <a:rPr lang="en-US" smtClean="0"/>
              <a:t>A substance that contains hydroxide ions (OH) and dissociate to give hydroxide ions in aqueous solution.  Has (OH)  ex NaOH</a:t>
            </a:r>
          </a:p>
          <a:p>
            <a:pPr eaLnBrk="1" hangingPunct="1"/>
            <a:r>
              <a:rPr lang="en-US" smtClean="0"/>
              <a:t>KOH</a:t>
            </a:r>
          </a:p>
          <a:p>
            <a:pPr eaLnBrk="1" hangingPunct="1"/>
            <a:endParaRPr lang="en-US" smtClean="0"/>
          </a:p>
          <a:p>
            <a:pPr eaLnBrk="1" hangingPunct="1"/>
            <a:r>
              <a:rPr lang="en-US" smtClean="0"/>
              <a:t>A solution that contains OH) from a soluble base is called </a:t>
            </a:r>
            <a:r>
              <a:rPr lang="en-US" b="1" u="sng" smtClean="0"/>
              <a:t>alkaline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en-US"/>
              <a:t>How the Fizz is Made</a:t>
            </a:r>
          </a:p>
        </p:txBody>
      </p:sp>
      <p:sp>
        <p:nvSpPr>
          <p:cNvPr id="417795" name="Rectangle 3"/>
          <p:cNvSpPr>
            <a:spLocks noGrp="1" noChangeArrowheads="1"/>
          </p:cNvSpPr>
          <p:nvPr>
            <p:ph type="body" sz="half" idx="1"/>
          </p:nvPr>
        </p:nvSpPr>
        <p:spPr>
          <a:xfrm>
            <a:off x="609600" y="1600200"/>
            <a:ext cx="5384800" cy="4525963"/>
          </a:xfrm>
        </p:spPr>
        <p:txBody>
          <a:bodyPr/>
          <a:lstStyle/>
          <a:p>
            <a:endParaRPr lang="en-US" sz="2400"/>
          </a:p>
          <a:p>
            <a:r>
              <a:rPr lang="en-US" sz="2400"/>
              <a:t>The fizzy center of these candies is made with a mix of malic acid and tartaric acids. </a:t>
            </a:r>
          </a:p>
          <a:p>
            <a:r>
              <a:rPr lang="en-US" sz="2400"/>
              <a:t>Baking soda is added to this and when these substances combine with your saliva, you get a fizzy and enjoyable explosion </a:t>
            </a:r>
          </a:p>
        </p:txBody>
      </p:sp>
      <p:sp>
        <p:nvSpPr>
          <p:cNvPr id="417796" name="Rectangle 4"/>
          <p:cNvSpPr>
            <a:spLocks noGrp="1" noChangeArrowheads="1"/>
          </p:cNvSpPr>
          <p:nvPr>
            <p:ph type="body" sz="half" idx="2"/>
          </p:nvPr>
        </p:nvSpPr>
        <p:spPr>
          <a:xfrm>
            <a:off x="6197600" y="1600200"/>
            <a:ext cx="5384800" cy="4525963"/>
          </a:xfrm>
        </p:spPr>
        <p:txBody>
          <a:bodyPr/>
          <a:lstStyle/>
          <a:p>
            <a:endParaRPr lang="en-US" sz="2400"/>
          </a:p>
        </p:txBody>
      </p:sp>
      <p:pic>
        <p:nvPicPr>
          <p:cNvPr id="417797" name="Picture 5" descr="EHPER5B472HUBJIXA5DEJTVI2Q"/>
          <p:cNvPicPr>
            <a:picLocks noChangeAspect="1" noChangeArrowheads="1"/>
          </p:cNvPicPr>
          <p:nvPr/>
        </p:nvPicPr>
        <p:blipFill>
          <a:blip r:embed="rId2"/>
          <a:srcRect/>
          <a:stretch>
            <a:fillRect/>
          </a:stretch>
        </p:blipFill>
        <p:spPr bwMode="auto">
          <a:xfrm>
            <a:off x="6299200" y="1752600"/>
            <a:ext cx="5600700" cy="3151188"/>
          </a:xfrm>
          <a:prstGeom prst="rect">
            <a:avLst/>
          </a:prstGeom>
          <a:noFill/>
        </p:spPr>
      </p:pic>
      <p:sp>
        <p:nvSpPr>
          <p:cNvPr id="417798" name="WordArt 6"/>
          <p:cNvSpPr>
            <a:spLocks noChangeArrowheads="1" noChangeShapeType="1" noTextEdit="1"/>
          </p:cNvSpPr>
          <p:nvPr/>
        </p:nvSpPr>
        <p:spPr bwMode="auto">
          <a:xfrm>
            <a:off x="812800" y="1219200"/>
            <a:ext cx="37211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Zotz Candy</a:t>
            </a:r>
          </a:p>
        </p:txBody>
      </p:sp>
      <p:sp>
        <p:nvSpPr>
          <p:cNvPr id="417799" name="Text Box 7"/>
          <p:cNvSpPr txBox="1">
            <a:spLocks noChangeArrowheads="1"/>
          </p:cNvSpPr>
          <p:nvPr/>
        </p:nvSpPr>
        <p:spPr bwMode="auto">
          <a:xfrm>
            <a:off x="3941763" y="5751513"/>
            <a:ext cx="7437437" cy="915987"/>
          </a:xfrm>
          <a:prstGeom prst="rect">
            <a:avLst/>
          </a:prstGeom>
          <a:noFill/>
          <a:ln w="9525">
            <a:noFill/>
            <a:miter lim="800000"/>
            <a:headEnd/>
            <a:tailEnd/>
          </a:ln>
          <a:effectLst/>
        </p:spPr>
        <p:txBody>
          <a:bodyPr>
            <a:spAutoFit/>
          </a:bodyPr>
          <a:lstStyle/>
          <a:p>
            <a:r>
              <a:rPr lang="en-US" b="1">
                <a:solidFill>
                  <a:srgbClr val="990033"/>
                </a:solidFill>
              </a:rPr>
              <a:t>So when the acid and base become liquid from being mixed with your saliva, an acid base reaction happens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en-US"/>
              <a:t>Candy Experiment </a:t>
            </a:r>
          </a:p>
        </p:txBody>
      </p:sp>
      <p:sp>
        <p:nvSpPr>
          <p:cNvPr id="418819" name="Rectangle 3"/>
          <p:cNvSpPr>
            <a:spLocks noGrp="1" noChangeArrowheads="1"/>
          </p:cNvSpPr>
          <p:nvPr>
            <p:ph type="body" sz="half" idx="1"/>
          </p:nvPr>
        </p:nvSpPr>
        <p:spPr>
          <a:xfrm>
            <a:off x="609600" y="1600200"/>
            <a:ext cx="5384800" cy="4525963"/>
          </a:xfrm>
        </p:spPr>
        <p:txBody>
          <a:bodyPr/>
          <a:lstStyle/>
          <a:p>
            <a:pPr>
              <a:lnSpc>
                <a:spcPct val="80000"/>
              </a:lnSpc>
            </a:pPr>
            <a:r>
              <a:rPr lang="en-US" sz="1600"/>
              <a:t>To test for acid yourself, try this:</a:t>
            </a:r>
            <a:br>
              <a:rPr lang="en-US" sz="1600"/>
            </a:br>
            <a:r>
              <a:rPr lang="en-US" sz="1600"/>
              <a:t/>
            </a:r>
            <a:br>
              <a:rPr lang="en-US" sz="1600"/>
            </a:br>
            <a:r>
              <a:rPr lang="en-US" sz="1600"/>
              <a:t>What you need:</a:t>
            </a:r>
            <a:br>
              <a:rPr lang="en-US" sz="1600"/>
            </a:br>
            <a:endParaRPr lang="en-US" sz="1600"/>
          </a:p>
          <a:p>
            <a:pPr>
              <a:lnSpc>
                <a:spcPct val="80000"/>
              </a:lnSpc>
            </a:pPr>
            <a:r>
              <a:rPr lang="en-US" sz="1600"/>
              <a:t>Fruit-flavored or sour candy, such as LemonHeads, Nerds, WARHEADS, or sour gummy candy</a:t>
            </a:r>
          </a:p>
          <a:p>
            <a:pPr>
              <a:lnSpc>
                <a:spcPct val="80000"/>
              </a:lnSpc>
            </a:pPr>
            <a:r>
              <a:rPr lang="en-US" sz="1600"/>
              <a:t>Baking soda</a:t>
            </a:r>
          </a:p>
          <a:p>
            <a:pPr>
              <a:lnSpc>
                <a:spcPct val="80000"/>
              </a:lnSpc>
            </a:pPr>
            <a:r>
              <a:rPr lang="en-US" sz="1600"/>
              <a:t>What to do:</a:t>
            </a:r>
          </a:p>
          <a:p>
            <a:pPr>
              <a:lnSpc>
                <a:spcPct val="80000"/>
              </a:lnSpc>
            </a:pPr>
            <a:r>
              <a:rPr lang="en-US" sz="1600"/>
              <a:t>Dissolve the candy in a small amount of warm water (about a half-cup or less). For hard candy like Smarties, you may want to crush it first to make it dissolve faster.</a:t>
            </a:r>
          </a:p>
          <a:p>
            <a:pPr>
              <a:lnSpc>
                <a:spcPct val="80000"/>
              </a:lnSpc>
            </a:pPr>
            <a:r>
              <a:rPr lang="en-US" sz="1600"/>
              <a:t>Sprinkle a spoonful of baking soda into water.</a:t>
            </a:r>
          </a:p>
          <a:p>
            <a:pPr>
              <a:lnSpc>
                <a:spcPct val="80000"/>
              </a:lnSpc>
            </a:pPr>
            <a:r>
              <a:rPr lang="en-US" sz="1600"/>
              <a:t>Watch for bubbles.  If it bubbles, the candy is acidic.</a:t>
            </a:r>
          </a:p>
          <a:p>
            <a:pPr>
              <a:lnSpc>
                <a:spcPct val="80000"/>
              </a:lnSpc>
            </a:pPr>
            <a:r>
              <a:rPr lang="en-US" sz="1600"/>
              <a:t>What's happening: </a:t>
            </a:r>
            <a:br>
              <a:rPr lang="en-US" sz="1600"/>
            </a:br>
            <a:r>
              <a:rPr lang="en-US" sz="1600"/>
              <a:t>When you dissolve acidic candy in water and add baking soda, the reaction produces carbon dioxide gas.  This is what makes the bubbles. </a:t>
            </a:r>
          </a:p>
        </p:txBody>
      </p:sp>
      <p:pic>
        <p:nvPicPr>
          <p:cNvPr id="418820" name="Picture 4" descr="Image result for sour patch kids image"/>
          <p:cNvPicPr>
            <a:picLocks noChangeAspect="1" noChangeArrowheads="1"/>
          </p:cNvPicPr>
          <p:nvPr/>
        </p:nvPicPr>
        <p:blipFill>
          <a:blip r:embed="rId2"/>
          <a:srcRect/>
          <a:stretch>
            <a:fillRect/>
          </a:stretch>
        </p:blipFill>
        <p:spPr bwMode="auto">
          <a:xfrm>
            <a:off x="9347200" y="228600"/>
            <a:ext cx="2616200" cy="2057400"/>
          </a:xfrm>
          <a:prstGeom prst="rect">
            <a:avLst/>
          </a:prstGeom>
          <a:noFill/>
        </p:spPr>
      </p:pic>
      <p:sp>
        <p:nvSpPr>
          <p:cNvPr id="418821" name="AutoShape 5" descr="Image result for warheads candy  image"/>
          <p:cNvSpPr>
            <a:spLocks noChangeAspect="1" noChangeArrowheads="1"/>
          </p:cNvSpPr>
          <p:nvPr/>
        </p:nvSpPr>
        <p:spPr bwMode="auto">
          <a:xfrm>
            <a:off x="5892800" y="3276600"/>
            <a:ext cx="406400" cy="304800"/>
          </a:xfrm>
          <a:prstGeom prst="rect">
            <a:avLst/>
          </a:prstGeom>
          <a:noFill/>
        </p:spPr>
        <p:txBody>
          <a:bodyPr/>
          <a:lstStyle/>
          <a:p>
            <a:endParaRPr lang="en-US"/>
          </a:p>
        </p:txBody>
      </p:sp>
      <p:pic>
        <p:nvPicPr>
          <p:cNvPr id="418822" name="Picture 6" descr="See the source image"/>
          <p:cNvPicPr>
            <a:picLocks noChangeAspect="1" noChangeArrowheads="1"/>
          </p:cNvPicPr>
          <p:nvPr/>
        </p:nvPicPr>
        <p:blipFill>
          <a:blip r:embed="rId3"/>
          <a:srcRect/>
          <a:stretch>
            <a:fillRect/>
          </a:stretch>
        </p:blipFill>
        <p:spPr bwMode="auto">
          <a:xfrm>
            <a:off x="406400" y="0"/>
            <a:ext cx="2103438" cy="1577975"/>
          </a:xfrm>
          <a:prstGeom prst="rect">
            <a:avLst/>
          </a:prstGeom>
          <a:noFill/>
          <a:ln w="9525">
            <a:noFill/>
            <a:miter lim="800000"/>
            <a:headEnd/>
            <a:tailEnd/>
          </a:ln>
        </p:spPr>
      </p:pic>
      <p:pic>
        <p:nvPicPr>
          <p:cNvPr id="418823" name="Picture 7" descr="See the source image"/>
          <p:cNvPicPr>
            <a:picLocks noChangeAspect="1" noChangeArrowheads="1"/>
          </p:cNvPicPr>
          <p:nvPr/>
        </p:nvPicPr>
        <p:blipFill>
          <a:blip r:embed="rId4"/>
          <a:srcRect/>
          <a:stretch>
            <a:fillRect/>
          </a:stretch>
        </p:blipFill>
        <p:spPr bwMode="auto">
          <a:xfrm>
            <a:off x="5994400" y="1219200"/>
            <a:ext cx="2540000" cy="1189038"/>
          </a:xfrm>
          <a:prstGeom prst="rect">
            <a:avLst/>
          </a:prstGeom>
          <a:noFill/>
        </p:spPr>
      </p:pic>
      <p:pic>
        <p:nvPicPr>
          <p:cNvPr id="418824" name="Picture 8" descr="See the source image"/>
          <p:cNvPicPr>
            <a:picLocks noChangeAspect="1" noChangeArrowheads="1"/>
          </p:cNvPicPr>
          <p:nvPr>
            <p:ph type="body" sz="half" idx="2"/>
          </p:nvPr>
        </p:nvPicPr>
        <p:blipFill>
          <a:blip r:embed="rId5"/>
          <a:srcRect/>
          <a:stretch>
            <a:fillRect/>
          </a:stretch>
        </p:blipFill>
        <p:spPr>
          <a:xfrm>
            <a:off x="6400800" y="2438400"/>
            <a:ext cx="5384800" cy="4038600"/>
          </a:xfrm>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endParaRPr lang="en-US"/>
          </a:p>
        </p:txBody>
      </p:sp>
      <p:sp>
        <p:nvSpPr>
          <p:cNvPr id="419843" name="Rectangle 3"/>
          <p:cNvSpPr>
            <a:spLocks noGrp="1" noChangeArrowheads="1"/>
          </p:cNvSpPr>
          <p:nvPr>
            <p:ph type="body" idx="1"/>
          </p:nvPr>
        </p:nvSpPr>
        <p:spPr/>
        <p:txBody>
          <a:bodyPr/>
          <a:lstStyle/>
          <a:p>
            <a:endParaRPr lang="en-US"/>
          </a:p>
        </p:txBody>
      </p:sp>
      <p:pic>
        <p:nvPicPr>
          <p:cNvPr id="419844" name="Picture 4" descr="See the source image"/>
          <p:cNvPicPr>
            <a:picLocks noChangeAspect="1" noChangeArrowheads="1"/>
          </p:cNvPicPr>
          <p:nvPr/>
        </p:nvPicPr>
        <p:blipFill>
          <a:blip r:embed="rId2"/>
          <a:srcRect/>
          <a:stretch>
            <a:fillRect/>
          </a:stretch>
        </p:blipFill>
        <p:spPr bwMode="auto">
          <a:xfrm>
            <a:off x="0" y="1714500"/>
            <a:ext cx="12192000" cy="5143500"/>
          </a:xfrm>
          <a:prstGeom prst="rect">
            <a:avLst/>
          </a:prstGeom>
          <a:noFill/>
        </p:spPr>
      </p:pic>
      <p:sp>
        <p:nvSpPr>
          <p:cNvPr id="419845" name="WordArt 5"/>
          <p:cNvSpPr>
            <a:spLocks noChangeArrowheads="1" noChangeShapeType="1" noTextEdit="1"/>
          </p:cNvSpPr>
          <p:nvPr/>
        </p:nvSpPr>
        <p:spPr bwMode="auto">
          <a:xfrm>
            <a:off x="914400" y="457200"/>
            <a:ext cx="4279900" cy="1143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What about</a:t>
            </a:r>
          </a:p>
          <a:p>
            <a:pPr algn="ct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Mentos and Coke</a:t>
            </a:r>
          </a:p>
        </p:txBody>
      </p:sp>
      <p:pic>
        <p:nvPicPr>
          <p:cNvPr id="419846" name="Picture 6" descr="See the source image"/>
          <p:cNvPicPr>
            <a:picLocks noChangeAspect="1" noChangeArrowheads="1" noCrop="1"/>
          </p:cNvPicPr>
          <p:nvPr/>
        </p:nvPicPr>
        <p:blipFill>
          <a:blip r:embed="rId3"/>
          <a:srcRect/>
          <a:stretch>
            <a:fillRect/>
          </a:stretch>
        </p:blipFill>
        <p:spPr bwMode="auto">
          <a:xfrm>
            <a:off x="6096000" y="0"/>
            <a:ext cx="5340350" cy="190658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body" idx="1"/>
          </p:nvPr>
        </p:nvSpPr>
        <p:spPr/>
        <p:txBody>
          <a:bodyPr/>
          <a:lstStyle/>
          <a:p>
            <a:pPr>
              <a:lnSpc>
                <a:spcPct val="80000"/>
              </a:lnSpc>
            </a:pPr>
            <a:r>
              <a:rPr lang="en-US" sz="2000"/>
              <a:t>Many people assume that the geyser forms when a Mentos candy is dropped into a bottle of soda because of an acid/base reaction, just like when you mix baking soda (sodium bicarbonate) and a vinegar solution (acetic acid in water) to create the ever-popular “volcano” science project.</a:t>
            </a:r>
          </a:p>
          <a:p>
            <a:pPr>
              <a:lnSpc>
                <a:spcPct val="80000"/>
              </a:lnSpc>
            </a:pPr>
            <a:endParaRPr lang="en-US" sz="2000"/>
          </a:p>
          <a:p>
            <a:pPr>
              <a:lnSpc>
                <a:spcPct val="80000"/>
              </a:lnSpc>
            </a:pPr>
            <a:r>
              <a:rPr lang="en-US" sz="2000" b="1"/>
              <a:t>While the volcano project is most certainly acid-base chemistry, the Mentos-soda geyser is not. </a:t>
            </a:r>
          </a:p>
          <a:p>
            <a:pPr>
              <a:lnSpc>
                <a:spcPct val="80000"/>
              </a:lnSpc>
            </a:pPr>
            <a:endParaRPr lang="en-US" sz="2000" b="1"/>
          </a:p>
          <a:p>
            <a:pPr>
              <a:lnSpc>
                <a:spcPct val="80000"/>
              </a:lnSpc>
            </a:pPr>
            <a:r>
              <a:rPr lang="en-US" sz="2000"/>
              <a:t>But they do have one thing in common: carbon dioxide.</a:t>
            </a:r>
          </a:p>
          <a:p>
            <a:pPr>
              <a:lnSpc>
                <a:spcPct val="80000"/>
              </a:lnSpc>
            </a:pPr>
            <a:r>
              <a:rPr lang="en-US" sz="2000"/>
              <a:t>In the case of the baking soda volcano, carbon dioxide is formed when sodium bicarbonate reacts with an acid. </a:t>
            </a:r>
          </a:p>
          <a:p>
            <a:pPr>
              <a:lnSpc>
                <a:spcPct val="80000"/>
              </a:lnSpc>
            </a:pPr>
            <a:r>
              <a:rPr lang="en-US" sz="2000"/>
              <a:t>On the other hand, when you drop a Mentos candy into a bottle of cola, the carbon dioxide gas was already present in the soda to begin with, yet it seems to suddenly erupt.</a:t>
            </a:r>
          </a:p>
        </p:txBody>
      </p:sp>
      <p:pic>
        <p:nvPicPr>
          <p:cNvPr id="420867" name="Picture 3" descr="See the source image"/>
          <p:cNvPicPr>
            <a:picLocks noChangeAspect="1" noChangeArrowheads="1" noCrop="1"/>
          </p:cNvPicPr>
          <p:nvPr>
            <p:ph type="title"/>
          </p:nvPr>
        </p:nvPicPr>
        <p:blipFill>
          <a:blip r:embed="rId2"/>
          <a:srcRect/>
          <a:stretch>
            <a:fillRect/>
          </a:stretch>
        </p:blipFill>
        <p:spPr>
          <a:xfrm>
            <a:off x="8128000" y="228600"/>
            <a:ext cx="2665413" cy="1143000"/>
          </a:xfrm>
          <a:noFill/>
          <a:ln/>
        </p:spPr>
      </p:pic>
      <p:pic>
        <p:nvPicPr>
          <p:cNvPr id="420868" name="Picture 4" descr="See the source image"/>
          <p:cNvPicPr>
            <a:picLocks noChangeAspect="1" noChangeArrowheads="1" noCrop="1"/>
          </p:cNvPicPr>
          <p:nvPr/>
        </p:nvPicPr>
        <p:blipFill>
          <a:blip r:embed="rId3"/>
          <a:srcRect/>
          <a:stretch>
            <a:fillRect/>
          </a:stretch>
        </p:blipFill>
        <p:spPr bwMode="auto">
          <a:xfrm>
            <a:off x="1117600" y="228600"/>
            <a:ext cx="1460500" cy="12668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609600" y="274638"/>
            <a:ext cx="11277600" cy="1401762"/>
          </a:xfrm>
        </p:spPr>
        <p:txBody>
          <a:bodyPr/>
          <a:lstStyle/>
          <a:p>
            <a:endParaRPr lang="en-US" sz="4000"/>
          </a:p>
        </p:txBody>
      </p:sp>
      <p:sp>
        <p:nvSpPr>
          <p:cNvPr id="421891" name="Rectangle 3"/>
          <p:cNvSpPr>
            <a:spLocks noGrp="1" noChangeArrowheads="1"/>
          </p:cNvSpPr>
          <p:nvPr>
            <p:ph type="body" idx="1"/>
          </p:nvPr>
        </p:nvSpPr>
        <p:spPr/>
        <p:txBody>
          <a:bodyPr/>
          <a:lstStyle/>
          <a:p>
            <a:pPr>
              <a:lnSpc>
                <a:spcPct val="80000"/>
              </a:lnSpc>
            </a:pPr>
            <a:r>
              <a:rPr lang="en-US"/>
              <a:t>In a bottle of soda, there is gas dissolved in the soda, and there’s gas floating above the surface of the soda when the bottle is closed. </a:t>
            </a:r>
          </a:p>
          <a:p>
            <a:pPr>
              <a:lnSpc>
                <a:spcPct val="80000"/>
              </a:lnSpc>
            </a:pPr>
            <a:r>
              <a:rPr lang="en-US"/>
              <a:t>The pressure (courtesy of the cap) keeps the gas in place (whether the gas is in solution or in the air trapped above), and the amount of dissolved carbon dioxide is proportional to the amount of carbon dioxide gas above, as they are in equilibrium.</a:t>
            </a:r>
          </a:p>
          <a:p>
            <a:pPr>
              <a:lnSpc>
                <a:spcPct val="80000"/>
              </a:lnSpc>
            </a:pPr>
            <a:r>
              <a:rPr lang="en-US"/>
              <a:t>When you unscrew the bottle cap, the carbon dioxide gas escapes, which means more carbon dioxide is dissolved than in gas form. </a:t>
            </a:r>
          </a:p>
          <a:p>
            <a:pPr>
              <a:lnSpc>
                <a:spcPct val="80000"/>
              </a:lnSpc>
            </a:pPr>
            <a:r>
              <a:rPr lang="en-US"/>
              <a:t>The dissolved gas rises out of solution in an attempt to regain that balance. That’s one of the reasons why when you open a bottle of soda, the gas bubbles suddenly rise.</a:t>
            </a:r>
          </a:p>
        </p:txBody>
      </p:sp>
      <p:pic>
        <p:nvPicPr>
          <p:cNvPr id="421892" name="Picture 4" descr="See the source image"/>
          <p:cNvPicPr>
            <a:picLocks noChangeAspect="1" noChangeArrowheads="1" noCrop="1"/>
          </p:cNvPicPr>
          <p:nvPr/>
        </p:nvPicPr>
        <p:blipFill>
          <a:blip r:embed="rId2"/>
          <a:srcRect/>
          <a:stretch>
            <a:fillRect/>
          </a:stretch>
        </p:blipFill>
        <p:spPr bwMode="auto">
          <a:xfrm>
            <a:off x="812800" y="152400"/>
            <a:ext cx="1930400" cy="1389063"/>
          </a:xfrm>
          <a:prstGeom prst="rect">
            <a:avLst/>
          </a:prstGeom>
          <a:noFill/>
        </p:spPr>
      </p:pic>
      <p:sp>
        <p:nvSpPr>
          <p:cNvPr id="421893" name="WordArt 5"/>
          <p:cNvSpPr>
            <a:spLocks noChangeArrowheads="1" noChangeShapeType="1" noTextEdit="1"/>
          </p:cNvSpPr>
          <p:nvPr/>
        </p:nvSpPr>
        <p:spPr bwMode="auto">
          <a:xfrm>
            <a:off x="3251200" y="838200"/>
            <a:ext cx="78486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There’s an Equilibrium of Gas Inside Every Bottle of Soda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r>
              <a:rPr lang="en-US" sz="2800"/>
              <a:t>Dropping “Something” into a Bottle of Soda Will Cause More Gas Bubbles to Suddenly Form</a:t>
            </a:r>
            <a:br>
              <a:rPr lang="en-US" sz="2800"/>
            </a:br>
            <a:endParaRPr lang="en-US" sz="2800"/>
          </a:p>
        </p:txBody>
      </p:sp>
      <p:sp>
        <p:nvSpPr>
          <p:cNvPr id="422915" name="Rectangle 3"/>
          <p:cNvSpPr>
            <a:spLocks noGrp="1" noChangeArrowheads="1"/>
          </p:cNvSpPr>
          <p:nvPr>
            <p:ph type="body" idx="1"/>
          </p:nvPr>
        </p:nvSpPr>
        <p:spPr/>
        <p:txBody>
          <a:bodyPr/>
          <a:lstStyle/>
          <a:p>
            <a:pPr>
              <a:lnSpc>
                <a:spcPct val="90000"/>
              </a:lnSpc>
            </a:pPr>
            <a:r>
              <a:rPr lang="en-US" sz="2800"/>
              <a:t>While Mentos seems to work best, even pieces of rock salt can cause a small eruption of gas from soda. </a:t>
            </a:r>
          </a:p>
          <a:p>
            <a:pPr>
              <a:lnSpc>
                <a:spcPct val="90000"/>
              </a:lnSpc>
            </a:pPr>
            <a:r>
              <a:rPr lang="en-US" sz="2800"/>
              <a:t>Mentos work particularly well because they are denser, so they sink faster. </a:t>
            </a:r>
          </a:p>
          <a:p>
            <a:pPr>
              <a:lnSpc>
                <a:spcPct val="90000"/>
              </a:lnSpc>
            </a:pPr>
            <a:r>
              <a:rPr lang="en-US" sz="2800"/>
              <a:t>When a piece of Mentos candy is dropped into a soda bottle, just after the bottle is opened, the candy sinks right down to the bottom quickly, and the amount of gas and the speed at which it’s released causes an impressive geyser effect.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609600" y="274638"/>
            <a:ext cx="8839200" cy="1143000"/>
          </a:xfrm>
        </p:spPr>
        <p:txBody>
          <a:bodyPr/>
          <a:lstStyle/>
          <a:p>
            <a:r>
              <a:rPr lang="en-US"/>
              <a:t>What makes Pop Rocks pop?</a:t>
            </a:r>
            <a:r>
              <a:rPr lang="en-US" sz="4000"/>
              <a:t/>
            </a:r>
            <a:br>
              <a:rPr lang="en-US" sz="4000"/>
            </a:br>
            <a:endParaRPr lang="en-US" sz="4000"/>
          </a:p>
        </p:txBody>
      </p:sp>
      <p:sp>
        <p:nvSpPr>
          <p:cNvPr id="423939" name="Rectangle 3"/>
          <p:cNvSpPr>
            <a:spLocks noGrp="1" noChangeArrowheads="1"/>
          </p:cNvSpPr>
          <p:nvPr>
            <p:ph type="body" idx="1"/>
          </p:nvPr>
        </p:nvSpPr>
        <p:spPr/>
        <p:txBody>
          <a:bodyPr/>
          <a:lstStyle/>
          <a:p>
            <a:r>
              <a:rPr lang="en-US"/>
              <a:t>The secret behind that famous Pop Rocks candy “popping” sensation is </a:t>
            </a:r>
            <a:r>
              <a:rPr lang="en-US" b="1"/>
              <a:t>pressurized carbon dioxide gas (CO2)</a:t>
            </a:r>
            <a:r>
              <a:rPr lang="en-US"/>
              <a:t>.</a:t>
            </a:r>
          </a:p>
          <a:p>
            <a:r>
              <a:rPr lang="en-US"/>
              <a:t> Each of those tiny little candy pebbles contains a small amount of gas. </a:t>
            </a:r>
          </a:p>
          <a:p>
            <a:r>
              <a:rPr lang="en-US"/>
              <a:t>When they burst free from their candy shells, these tiny gas bubbles make that irresistible popping sound.</a:t>
            </a:r>
          </a:p>
        </p:txBody>
      </p:sp>
      <p:pic>
        <p:nvPicPr>
          <p:cNvPr id="423940" name="Picture 4" descr="See the source image"/>
          <p:cNvPicPr>
            <a:picLocks noChangeAspect="1" noChangeArrowheads="1" noCrop="1"/>
          </p:cNvPicPr>
          <p:nvPr/>
        </p:nvPicPr>
        <p:blipFill>
          <a:blip r:embed="rId2"/>
          <a:srcRect/>
          <a:stretch>
            <a:fillRect/>
          </a:stretch>
        </p:blipFill>
        <p:spPr bwMode="auto">
          <a:xfrm>
            <a:off x="9448800" y="0"/>
            <a:ext cx="2235200" cy="16764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2209800" y="457200"/>
            <a:ext cx="7772400" cy="1143000"/>
          </a:xfrm>
        </p:spPr>
        <p:txBody>
          <a:bodyPr/>
          <a:lstStyle/>
          <a:p>
            <a:pPr eaLnBrk="1" hangingPunct="1"/>
            <a:r>
              <a:rPr lang="en-US" altLang="en-US" smtClean="0"/>
              <a:t>Common Acids </a:t>
            </a:r>
          </a:p>
        </p:txBody>
      </p:sp>
      <p:sp>
        <p:nvSpPr>
          <p:cNvPr id="110594" name="Text Box 3"/>
          <p:cNvSpPr txBox="1">
            <a:spLocks noChangeArrowheads="1"/>
          </p:cNvSpPr>
          <p:nvPr/>
        </p:nvSpPr>
        <p:spPr bwMode="auto">
          <a:xfrm>
            <a:off x="2667000" y="2209800"/>
            <a:ext cx="3810000" cy="457200"/>
          </a:xfrm>
          <a:prstGeom prst="rect">
            <a:avLst/>
          </a:prstGeom>
          <a:noFill/>
          <a:ln w="9525">
            <a:noFill/>
            <a:miter lim="800000"/>
            <a:headEnd/>
            <a:tailEnd/>
          </a:ln>
        </p:spPr>
        <p:txBody>
          <a:bodyPr>
            <a:spAutoFit/>
          </a:bodyPr>
          <a:lstStyle/>
          <a:p>
            <a:endParaRPr lang="en-US" altLang="en-US" sz="2400">
              <a:solidFill>
                <a:srgbClr val="FFFFCC"/>
              </a:solidFill>
              <a:latin typeface="Times New Roman" pitchFamily="18" charset="0"/>
            </a:endParaRPr>
          </a:p>
        </p:txBody>
      </p:sp>
      <p:sp>
        <p:nvSpPr>
          <p:cNvPr id="7172" name="Rectangle 4"/>
          <p:cNvSpPr>
            <a:spLocks noChangeArrowheads="1"/>
          </p:cNvSpPr>
          <p:nvPr/>
        </p:nvSpPr>
        <p:spPr bwMode="auto">
          <a:xfrm>
            <a:off x="1828800" y="1447800"/>
            <a:ext cx="7772400" cy="838200"/>
          </a:xfrm>
          <a:prstGeom prst="rect">
            <a:avLst/>
          </a:prstGeom>
          <a:noFill/>
          <a:ln w="9525">
            <a:noFill/>
            <a:miter lim="800000"/>
            <a:headEnd/>
            <a:tailEnd/>
          </a:ln>
        </p:spPr>
        <p:txBody>
          <a:bodyPr/>
          <a:lstStyle/>
          <a:p>
            <a:pPr marL="742950" lvl="1" indent="-285750">
              <a:spcBef>
                <a:spcPct val="20000"/>
              </a:spcBef>
              <a:buFontTx/>
              <a:buChar char="•"/>
            </a:pPr>
            <a:r>
              <a:rPr lang="en-US" altLang="en-US" sz="3200">
                <a:latin typeface="Times New Roman" pitchFamily="18" charset="0"/>
              </a:rPr>
              <a:t>HCl- hydrochloric- stomach acid </a:t>
            </a:r>
          </a:p>
          <a:p>
            <a:pPr marL="742950" lvl="1" indent="-285750">
              <a:spcBef>
                <a:spcPct val="20000"/>
              </a:spcBef>
              <a:buFontTx/>
              <a:buChar char="•"/>
            </a:pPr>
            <a:r>
              <a:rPr lang="en-US" altLang="en-US" sz="3200">
                <a:latin typeface="Times New Roman" pitchFamily="18" charset="0"/>
              </a:rPr>
              <a:t>          also known as muriatic acid</a:t>
            </a:r>
          </a:p>
          <a:p>
            <a:pPr marL="742950" lvl="1" indent="-285750">
              <a:spcBef>
                <a:spcPct val="20000"/>
              </a:spcBef>
              <a:buFontTx/>
              <a:buChar char="•"/>
            </a:pPr>
            <a:r>
              <a:rPr lang="en-US" altLang="en-US" sz="3200">
                <a:latin typeface="Times New Roman" pitchFamily="18" charset="0"/>
              </a:rPr>
              <a:t>H</a:t>
            </a:r>
            <a:r>
              <a:rPr lang="en-US" altLang="en-US" sz="3200" baseline="-28000">
                <a:latin typeface="Times New Roman" pitchFamily="18" charset="0"/>
              </a:rPr>
              <a:t>2</a:t>
            </a:r>
            <a:r>
              <a:rPr lang="en-US" altLang="en-US" sz="3200">
                <a:latin typeface="Times New Roman" pitchFamily="18" charset="0"/>
              </a:rPr>
              <a:t>SO</a:t>
            </a:r>
            <a:r>
              <a:rPr lang="en-US" altLang="en-US" sz="3200" baseline="-25000">
                <a:latin typeface="Times New Roman" pitchFamily="18" charset="0"/>
              </a:rPr>
              <a:t>4</a:t>
            </a:r>
            <a:r>
              <a:rPr lang="en-US" altLang="en-US" sz="3200">
                <a:latin typeface="Times New Roman" pitchFamily="18" charset="0"/>
              </a:rPr>
              <a:t>- sulfuric acid - car batteries</a:t>
            </a:r>
          </a:p>
          <a:p>
            <a:pPr marL="742950" lvl="1" indent="-285750">
              <a:spcBef>
                <a:spcPct val="20000"/>
              </a:spcBef>
              <a:buFontTx/>
              <a:buChar char="•"/>
            </a:pPr>
            <a:r>
              <a:rPr lang="en-US" altLang="en-US" sz="3200">
                <a:latin typeface="Times New Roman" pitchFamily="18" charset="0"/>
              </a:rPr>
              <a:t>HNO</a:t>
            </a:r>
            <a:r>
              <a:rPr lang="en-US" altLang="en-US" sz="3200" baseline="-34000">
                <a:latin typeface="Times New Roman" pitchFamily="18" charset="0"/>
              </a:rPr>
              <a:t>3 </a:t>
            </a:r>
            <a:r>
              <a:rPr lang="en-US" altLang="en-US" sz="3200">
                <a:latin typeface="Times New Roman" pitchFamily="18" charset="0"/>
              </a:rPr>
              <a:t>– nitric acid - explosives</a:t>
            </a:r>
          </a:p>
          <a:p>
            <a:pPr marL="742950" lvl="1" indent="-285750">
              <a:spcBef>
                <a:spcPct val="20000"/>
              </a:spcBef>
              <a:buFontTx/>
              <a:buChar char="•"/>
            </a:pPr>
            <a:r>
              <a:rPr lang="en-US" altLang="en-US" sz="3200">
                <a:latin typeface="Times New Roman" pitchFamily="18" charset="0"/>
              </a:rPr>
              <a:t>HC</a:t>
            </a:r>
            <a:r>
              <a:rPr lang="en-US" altLang="en-US" sz="3200" baseline="-28000">
                <a:latin typeface="Times New Roman" pitchFamily="18" charset="0"/>
              </a:rPr>
              <a:t>2</a:t>
            </a:r>
            <a:r>
              <a:rPr lang="en-US" altLang="en-US" sz="3200">
                <a:latin typeface="Times New Roman" pitchFamily="18" charset="0"/>
              </a:rPr>
              <a:t>H</a:t>
            </a:r>
            <a:r>
              <a:rPr lang="en-US" altLang="en-US" sz="3200" baseline="-28000">
                <a:latin typeface="Times New Roman" pitchFamily="18" charset="0"/>
              </a:rPr>
              <a:t>3</a:t>
            </a:r>
            <a:r>
              <a:rPr lang="en-US" altLang="en-US" sz="3200">
                <a:latin typeface="Times New Roman" pitchFamily="18" charset="0"/>
              </a:rPr>
              <a:t>O</a:t>
            </a:r>
            <a:r>
              <a:rPr lang="en-US" altLang="en-US" sz="3200" baseline="-28000">
                <a:latin typeface="Times New Roman" pitchFamily="18" charset="0"/>
              </a:rPr>
              <a:t>2</a:t>
            </a:r>
            <a:r>
              <a:rPr lang="en-US" altLang="en-US" sz="3200">
                <a:latin typeface="Times New Roman" pitchFamily="18" charset="0"/>
              </a:rPr>
              <a:t>- acetic acid - vinegar</a:t>
            </a:r>
          </a:p>
          <a:p>
            <a:pPr marL="742950" lvl="1" indent="-285750">
              <a:spcBef>
                <a:spcPct val="20000"/>
              </a:spcBef>
              <a:buFontTx/>
              <a:buChar char="•"/>
            </a:pPr>
            <a:r>
              <a:rPr lang="en-US" altLang="en-US" sz="3200">
                <a:latin typeface="Times New Roman" pitchFamily="18" charset="0"/>
              </a:rPr>
              <a:t>H</a:t>
            </a:r>
            <a:r>
              <a:rPr lang="en-US" altLang="en-US" sz="3200" baseline="-28000">
                <a:latin typeface="Times New Roman" pitchFamily="18" charset="0"/>
              </a:rPr>
              <a:t>2</a:t>
            </a:r>
            <a:r>
              <a:rPr lang="en-US" altLang="en-US" sz="3200">
                <a:latin typeface="Times New Roman" pitchFamily="18" charset="0"/>
              </a:rPr>
              <a:t>CO</a:t>
            </a:r>
            <a:r>
              <a:rPr lang="en-US" altLang="en-US" sz="3200" baseline="-28000">
                <a:latin typeface="Times New Roman" pitchFamily="18" charset="0"/>
              </a:rPr>
              <a:t>3</a:t>
            </a:r>
            <a:r>
              <a:rPr lang="en-US" altLang="en-US" sz="3200">
                <a:latin typeface="Times New Roman" pitchFamily="18" charset="0"/>
              </a:rPr>
              <a:t>-carbonic acid – sodas</a:t>
            </a:r>
          </a:p>
          <a:p>
            <a:pPr marL="742950" lvl="1" indent="-285750">
              <a:spcBef>
                <a:spcPct val="20000"/>
              </a:spcBef>
              <a:buFontTx/>
              <a:buChar char="•"/>
            </a:pPr>
            <a:r>
              <a:rPr lang="en-US" altLang="en-US" sz="3200">
                <a:latin typeface="Times New Roman" pitchFamily="18" charset="0"/>
              </a:rPr>
              <a:t>H</a:t>
            </a:r>
            <a:r>
              <a:rPr lang="en-US" altLang="en-US" sz="3200" baseline="-28000">
                <a:latin typeface="Times New Roman" pitchFamily="18" charset="0"/>
              </a:rPr>
              <a:t>3</a:t>
            </a:r>
            <a:r>
              <a:rPr lang="en-US" altLang="en-US" sz="3200">
                <a:latin typeface="Times New Roman" pitchFamily="18" charset="0"/>
              </a:rPr>
              <a:t>PO</a:t>
            </a:r>
            <a:r>
              <a:rPr lang="en-US" altLang="en-US" sz="3200" baseline="-25000">
                <a:latin typeface="Times New Roman" pitchFamily="18" charset="0"/>
              </a:rPr>
              <a:t>4</a:t>
            </a:r>
            <a:r>
              <a:rPr lang="en-US" altLang="en-US" sz="3200">
                <a:latin typeface="Times New Roman" pitchFamily="18" charset="0"/>
              </a:rPr>
              <a:t>- phosphoric acid –flavorings</a:t>
            </a:r>
          </a:p>
          <a:p>
            <a:pPr marL="742950" lvl="1" indent="-285750">
              <a:spcBef>
                <a:spcPct val="20000"/>
              </a:spcBef>
              <a:buFontTx/>
              <a:buChar char="•"/>
            </a:pPr>
            <a:r>
              <a:rPr lang="en-US" altLang="en-US" sz="3200">
                <a:latin typeface="Times New Roman" pitchFamily="18" charset="0"/>
              </a:rPr>
              <a:t>HCOOH -  formic acid- ant stings</a:t>
            </a:r>
          </a:p>
          <a:p>
            <a:pPr marL="742950" lvl="1" indent="-285750">
              <a:spcBef>
                <a:spcPct val="20000"/>
              </a:spcBef>
              <a:buFontTx/>
              <a:buChar char="•"/>
            </a:pPr>
            <a:endParaRPr lang="en-US" altLang="en-US" sz="3200">
              <a:latin typeface="Times New Roman" pitchFamily="18" charset="0"/>
            </a:endParaRPr>
          </a:p>
          <a:p>
            <a:pPr marL="742950" lvl="1" indent="-285750">
              <a:spcBef>
                <a:spcPct val="20000"/>
              </a:spcBef>
              <a:buFontTx/>
              <a:buChar char="•"/>
            </a:pPr>
            <a:endParaRPr lang="en-US" altLang="en-US" sz="3200" baseline="-28000">
              <a:latin typeface="Times New Roman" pitchFamily="18" charset="0"/>
            </a:endParaRPr>
          </a:p>
        </p:txBody>
      </p:sp>
      <p:sp>
        <p:nvSpPr>
          <p:cNvPr id="110596" name="Text Box 5"/>
          <p:cNvSpPr txBox="1">
            <a:spLocks noChangeArrowheads="1"/>
          </p:cNvSpPr>
          <p:nvPr/>
        </p:nvSpPr>
        <p:spPr bwMode="auto">
          <a:xfrm>
            <a:off x="2955925" y="2936875"/>
            <a:ext cx="5426075" cy="457200"/>
          </a:xfrm>
          <a:prstGeom prst="rect">
            <a:avLst/>
          </a:prstGeom>
          <a:noFill/>
          <a:ln w="9525">
            <a:noFill/>
            <a:miter lim="800000"/>
            <a:headEnd/>
            <a:tailEnd/>
          </a:ln>
        </p:spPr>
        <p:txBody>
          <a:bodyPr>
            <a:spAutoFit/>
          </a:bodyPr>
          <a:lstStyle/>
          <a:p>
            <a:endParaRPr lang="en-US" altLang="en-US" sz="2400">
              <a:solidFill>
                <a:srgbClr val="FFFFCC"/>
              </a:solidFill>
              <a:latin typeface="Times New Roman" pitchFamily="18" charset="0"/>
            </a:endParaRPr>
          </a:p>
        </p:txBody>
      </p:sp>
      <p:sp>
        <p:nvSpPr>
          <p:cNvPr id="110597" name="Text Box 6"/>
          <p:cNvSpPr txBox="1">
            <a:spLocks noChangeArrowheads="1"/>
          </p:cNvSpPr>
          <p:nvPr/>
        </p:nvSpPr>
        <p:spPr bwMode="auto">
          <a:xfrm>
            <a:off x="2743200" y="3505200"/>
            <a:ext cx="4359275" cy="457200"/>
          </a:xfrm>
          <a:prstGeom prst="rect">
            <a:avLst/>
          </a:prstGeom>
          <a:noFill/>
          <a:ln w="9525">
            <a:noFill/>
            <a:miter lim="800000"/>
            <a:headEnd/>
            <a:tailEnd/>
          </a:ln>
        </p:spPr>
        <p:txBody>
          <a:bodyPr>
            <a:spAutoFit/>
          </a:bodyPr>
          <a:lstStyle/>
          <a:p>
            <a:endParaRPr lang="en-US" altLang="en-US" sz="2400">
              <a:solidFill>
                <a:srgbClr val="FFFFCC"/>
              </a:solidFill>
              <a:latin typeface="Times New Roman" pitchFamily="18" charset="0"/>
            </a:endParaRPr>
          </a:p>
        </p:txBody>
      </p:sp>
      <p:pic>
        <p:nvPicPr>
          <p:cNvPr id="110598" name="Picture 9" descr="ph02814j"/>
          <p:cNvPicPr>
            <a:picLocks noChangeAspect="1" noChangeArrowheads="1"/>
          </p:cNvPicPr>
          <p:nvPr/>
        </p:nvPicPr>
        <p:blipFill>
          <a:blip r:embed="rId3"/>
          <a:srcRect/>
          <a:stretch>
            <a:fillRect/>
          </a:stretch>
        </p:blipFill>
        <p:spPr bwMode="auto">
          <a:xfrm>
            <a:off x="9853613" y="5043488"/>
            <a:ext cx="2133600" cy="1652587"/>
          </a:xfrm>
          <a:prstGeom prst="rect">
            <a:avLst/>
          </a:prstGeom>
          <a:noFill/>
          <a:ln w="9525">
            <a:noFill/>
            <a:miter lim="800000"/>
            <a:headEnd/>
            <a:tailEnd/>
          </a:ln>
        </p:spPr>
      </p:pic>
      <p:pic>
        <p:nvPicPr>
          <p:cNvPr id="110599" name="Picture 12" descr="vinegar">
            <a:hlinkClick r:id="rId4"/>
          </p:cNvPr>
          <p:cNvPicPr>
            <a:picLocks noChangeAspect="1" noChangeArrowheads="1"/>
          </p:cNvPicPr>
          <p:nvPr/>
        </p:nvPicPr>
        <p:blipFill>
          <a:blip r:embed="rId5"/>
          <a:srcRect/>
          <a:stretch>
            <a:fillRect/>
          </a:stretch>
        </p:blipFill>
        <p:spPr bwMode="auto">
          <a:xfrm>
            <a:off x="228600" y="222250"/>
            <a:ext cx="1600200" cy="1592263"/>
          </a:xfrm>
          <a:prstGeom prst="rect">
            <a:avLst/>
          </a:prstGeom>
          <a:noFill/>
          <a:ln w="9525">
            <a:noFill/>
            <a:miter lim="800000"/>
            <a:headEnd/>
            <a:tailEnd/>
          </a:ln>
        </p:spPr>
      </p:pic>
      <p:pic>
        <p:nvPicPr>
          <p:cNvPr id="110600" name="Picture 14" descr="pepsi">
            <a:hlinkClick r:id="rId6"/>
          </p:cNvPr>
          <p:cNvPicPr>
            <a:picLocks noChangeAspect="1" noChangeArrowheads="1"/>
          </p:cNvPicPr>
          <p:nvPr/>
        </p:nvPicPr>
        <p:blipFill>
          <a:blip r:embed="rId7"/>
          <a:srcRect l="-4167" t="-4167" r="4167" b="11765"/>
          <a:stretch>
            <a:fillRect/>
          </a:stretch>
        </p:blipFill>
        <p:spPr bwMode="auto">
          <a:xfrm>
            <a:off x="114300" y="5508625"/>
            <a:ext cx="1828800" cy="1349375"/>
          </a:xfrm>
          <a:prstGeom prst="rect">
            <a:avLst/>
          </a:prstGeom>
          <a:noFill/>
          <a:ln w="9525">
            <a:noFill/>
            <a:miter lim="800000"/>
            <a:headEnd/>
            <a:tailEnd/>
          </a:ln>
        </p:spPr>
      </p:pic>
      <p:pic>
        <p:nvPicPr>
          <p:cNvPr id="110601" name="Picture 16" descr="interstate">
            <a:hlinkClick r:id="rId8"/>
          </p:cNvPr>
          <p:cNvPicPr>
            <a:picLocks noChangeAspect="1" noChangeArrowheads="1"/>
          </p:cNvPicPr>
          <p:nvPr/>
        </p:nvPicPr>
        <p:blipFill>
          <a:blip r:embed="rId9"/>
          <a:srcRect/>
          <a:stretch>
            <a:fillRect/>
          </a:stretch>
        </p:blipFill>
        <p:spPr bwMode="auto">
          <a:xfrm>
            <a:off x="10082213" y="376238"/>
            <a:ext cx="1905000" cy="17827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barn(outVertical)">
                                      <p:cBhvr>
                                        <p:cTn id="7" dur="500"/>
                                        <p:tgtEl>
                                          <p:spTgt spid="7172">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172">
                                            <p:txEl>
                                              <p:pRg st="1" end="1"/>
                                            </p:txEl>
                                          </p:spTgt>
                                        </p:tgtEl>
                                        <p:attrNameLst>
                                          <p:attrName>style.visibility</p:attrName>
                                        </p:attrNameLst>
                                      </p:cBhvr>
                                      <p:to>
                                        <p:strVal val="visible"/>
                                      </p:to>
                                    </p:set>
                                    <p:animEffect transition="in" filter="barn(outVertical)">
                                      <p:cBhvr>
                                        <p:cTn id="10" dur="500"/>
                                        <p:tgtEl>
                                          <p:spTgt spid="7172">
                                            <p:txEl>
                                              <p:pRg st="1" end="1"/>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7172">
                                            <p:txEl>
                                              <p:pRg st="2" end="2"/>
                                            </p:txEl>
                                          </p:spTgt>
                                        </p:tgtEl>
                                        <p:attrNameLst>
                                          <p:attrName>style.visibility</p:attrName>
                                        </p:attrNameLst>
                                      </p:cBhvr>
                                      <p:to>
                                        <p:strVal val="visible"/>
                                      </p:to>
                                    </p:set>
                                    <p:animEffect transition="in" filter="barn(outVertical)">
                                      <p:cBhvr>
                                        <p:cTn id="13" dur="500"/>
                                        <p:tgtEl>
                                          <p:spTgt spid="7172">
                                            <p:txEl>
                                              <p:pRg st="2" end="2"/>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172">
                                            <p:txEl>
                                              <p:pRg st="3" end="3"/>
                                            </p:txEl>
                                          </p:spTgt>
                                        </p:tgtEl>
                                        <p:attrNameLst>
                                          <p:attrName>style.visibility</p:attrName>
                                        </p:attrNameLst>
                                      </p:cBhvr>
                                      <p:to>
                                        <p:strVal val="visible"/>
                                      </p:to>
                                    </p:set>
                                    <p:animEffect transition="in" filter="barn(outVertical)">
                                      <p:cBhvr>
                                        <p:cTn id="16" dur="500"/>
                                        <p:tgtEl>
                                          <p:spTgt spid="7172">
                                            <p:txEl>
                                              <p:pRg st="3" end="3"/>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172">
                                            <p:txEl>
                                              <p:pRg st="4" end="4"/>
                                            </p:txEl>
                                          </p:spTgt>
                                        </p:tgtEl>
                                        <p:attrNameLst>
                                          <p:attrName>style.visibility</p:attrName>
                                        </p:attrNameLst>
                                      </p:cBhvr>
                                      <p:to>
                                        <p:strVal val="visible"/>
                                      </p:to>
                                    </p:set>
                                    <p:animEffect transition="in" filter="barn(outVertical)">
                                      <p:cBhvr>
                                        <p:cTn id="19" dur="500"/>
                                        <p:tgtEl>
                                          <p:spTgt spid="7172">
                                            <p:txEl>
                                              <p:pRg st="4" end="4"/>
                                            </p:txEl>
                                          </p:spTgt>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172">
                                            <p:txEl>
                                              <p:pRg st="5" end="5"/>
                                            </p:txEl>
                                          </p:spTgt>
                                        </p:tgtEl>
                                        <p:attrNameLst>
                                          <p:attrName>style.visibility</p:attrName>
                                        </p:attrNameLst>
                                      </p:cBhvr>
                                      <p:to>
                                        <p:strVal val="visible"/>
                                      </p:to>
                                    </p:set>
                                    <p:animEffect transition="in" filter="barn(outVertical)">
                                      <p:cBhvr>
                                        <p:cTn id="22" dur="500"/>
                                        <p:tgtEl>
                                          <p:spTgt spid="7172">
                                            <p:txEl>
                                              <p:pRg st="5" end="5"/>
                                            </p:tx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7172">
                                            <p:txEl>
                                              <p:pRg st="6" end="6"/>
                                            </p:txEl>
                                          </p:spTgt>
                                        </p:tgtEl>
                                        <p:attrNameLst>
                                          <p:attrName>style.visibility</p:attrName>
                                        </p:attrNameLst>
                                      </p:cBhvr>
                                      <p:to>
                                        <p:strVal val="visible"/>
                                      </p:to>
                                    </p:set>
                                    <p:animEffect transition="in" filter="barn(outVertical)">
                                      <p:cBhvr>
                                        <p:cTn id="25" dur="500"/>
                                        <p:tgtEl>
                                          <p:spTgt spid="7172">
                                            <p:txEl>
                                              <p:pRg st="6" end="6"/>
                                            </p:txEl>
                                          </p:spTgt>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7172">
                                            <p:txEl>
                                              <p:pRg st="7" end="7"/>
                                            </p:txEl>
                                          </p:spTgt>
                                        </p:tgtEl>
                                        <p:attrNameLst>
                                          <p:attrName>style.visibility</p:attrName>
                                        </p:attrNameLst>
                                      </p:cBhvr>
                                      <p:to>
                                        <p:strVal val="visible"/>
                                      </p:to>
                                    </p:set>
                                    <p:animEffect transition="in" filter="barn(outVertical)">
                                      <p:cBhvr>
                                        <p:cTn id="28" dur="500"/>
                                        <p:tgtEl>
                                          <p:spTgt spid="71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2"/>
          <p:cNvSpPr>
            <a:spLocks noGrp="1"/>
          </p:cNvSpPr>
          <p:nvPr>
            <p:ph type="title"/>
          </p:nvPr>
        </p:nvSpPr>
        <p:spPr/>
        <p:txBody>
          <a:bodyPr/>
          <a:lstStyle/>
          <a:p>
            <a:pPr eaLnBrk="1" hangingPunct="1"/>
            <a:r>
              <a:rPr lang="en-US" smtClean="0"/>
              <a:t>Remember</a:t>
            </a:r>
          </a:p>
        </p:txBody>
      </p:sp>
      <p:sp>
        <p:nvSpPr>
          <p:cNvPr id="112642" name="Content Placeholder 3"/>
          <p:cNvSpPr>
            <a:spLocks noGrp="1"/>
          </p:cNvSpPr>
          <p:nvPr>
            <p:ph idx="1"/>
          </p:nvPr>
        </p:nvSpPr>
        <p:spPr/>
        <p:txBody>
          <a:bodyPr/>
          <a:lstStyle/>
          <a:p>
            <a:pPr eaLnBrk="1" hangingPunct="1"/>
            <a:r>
              <a:rPr lang="en-US" sz="2800" smtClean="0"/>
              <a:t>When concentrated sulfuric acid is diluted with water, a large amount of heat is released  during the formation of hydrates.  </a:t>
            </a:r>
          </a:p>
          <a:p>
            <a:pPr eaLnBrk="1" hangingPunct="1"/>
            <a:r>
              <a:rPr lang="en-US" sz="2800" smtClean="0"/>
              <a:t>This causes the release of a great deal of heat.</a:t>
            </a:r>
          </a:p>
          <a:p>
            <a:pPr eaLnBrk="1" hangingPunct="1"/>
            <a:r>
              <a:rPr lang="en-US" sz="2800" smtClean="0"/>
              <a:t>For this reason NEVER add water to acid, always acid to water.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pPr eaLnBrk="1" hangingPunct="1"/>
            <a:endParaRPr lang="en-US" smtClean="0"/>
          </a:p>
        </p:txBody>
      </p:sp>
      <p:sp>
        <p:nvSpPr>
          <p:cNvPr id="113666" name="Content Placeholder 2"/>
          <p:cNvSpPr>
            <a:spLocks noGrp="1"/>
          </p:cNvSpPr>
          <p:nvPr>
            <p:ph idx="1"/>
          </p:nvPr>
        </p:nvSpPr>
        <p:spPr/>
        <p:txBody>
          <a:bodyPr/>
          <a:lstStyle/>
          <a:p>
            <a:pPr eaLnBrk="1" hangingPunct="1"/>
            <a:r>
              <a:rPr lang="en-US" sz="2800" smtClean="0"/>
              <a:t>When you </a:t>
            </a:r>
            <a:r>
              <a:rPr lang="en-US" sz="2800" b="1" u="sng" smtClean="0"/>
              <a:t>spill chemicals </a:t>
            </a:r>
            <a:r>
              <a:rPr lang="en-US" sz="2800" smtClean="0"/>
              <a:t>on your skin, you should </a:t>
            </a:r>
            <a:r>
              <a:rPr lang="en-US" sz="2800" b="1" u="sng" smtClean="0"/>
              <a:t>rinse</a:t>
            </a:r>
            <a:r>
              <a:rPr lang="en-US" sz="2800" smtClean="0"/>
              <a:t> the </a:t>
            </a:r>
            <a:r>
              <a:rPr lang="en-US" sz="2800" b="1" u="sng" smtClean="0"/>
              <a:t>affected area </a:t>
            </a:r>
            <a:r>
              <a:rPr lang="en-US" sz="2800" smtClean="0"/>
              <a:t>with water </a:t>
            </a:r>
            <a:r>
              <a:rPr lang="en-US" sz="2800" b="1" u="sng" smtClean="0"/>
              <a:t>immediately and thoughly</a:t>
            </a:r>
          </a:p>
          <a:p>
            <a:pPr eaLnBrk="1" hangingPunct="1"/>
            <a:endParaRPr lang="en-US" sz="2800" smtClean="0"/>
          </a:p>
          <a:p>
            <a:pPr eaLnBrk="1" hangingPunct="1"/>
            <a:r>
              <a:rPr lang="en-US" sz="2800" smtClean="0"/>
              <a:t>In case of an acid, if tingling sensation remains, this is your signal to </a:t>
            </a:r>
            <a:r>
              <a:rPr lang="en-US" sz="2800" b="1" u="sng" smtClean="0"/>
              <a:t>continue rinsing </a:t>
            </a:r>
            <a:r>
              <a:rPr lang="en-US" sz="2800" smtClean="0"/>
              <a:t>affected area.</a:t>
            </a:r>
          </a:p>
        </p:txBody>
      </p:sp>
      <p:pic>
        <p:nvPicPr>
          <p:cNvPr id="113667" name="Picture 3"/>
          <p:cNvPicPr>
            <a:picLocks noChangeAspect="1"/>
          </p:cNvPicPr>
          <p:nvPr/>
        </p:nvPicPr>
        <p:blipFill>
          <a:blip r:embed="rId2"/>
          <a:srcRect/>
          <a:stretch>
            <a:fillRect/>
          </a:stretch>
        </p:blipFill>
        <p:spPr bwMode="auto">
          <a:xfrm>
            <a:off x="6642100" y="180975"/>
            <a:ext cx="2632075" cy="2178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4"/>
          <p:cNvSpPr>
            <a:spLocks noGrp="1" noChangeArrowheads="1"/>
          </p:cNvSpPr>
          <p:nvPr>
            <p:ph type="title"/>
          </p:nvPr>
        </p:nvSpPr>
        <p:spPr>
          <a:xfrm>
            <a:off x="2136775" y="0"/>
            <a:ext cx="7772400" cy="1143000"/>
          </a:xfrm>
        </p:spPr>
        <p:txBody>
          <a:bodyPr/>
          <a:lstStyle/>
          <a:p>
            <a:pPr eaLnBrk="1" hangingPunct="1"/>
            <a:r>
              <a:rPr lang="en-US" altLang="en-US" b="1" u="sng" smtClean="0"/>
              <a:t>History of Acids and Bases</a:t>
            </a:r>
          </a:p>
        </p:txBody>
      </p:sp>
      <p:sp>
        <p:nvSpPr>
          <p:cNvPr id="76802" name="Text Box 5"/>
          <p:cNvSpPr txBox="1">
            <a:spLocks noChangeArrowheads="1"/>
          </p:cNvSpPr>
          <p:nvPr/>
        </p:nvSpPr>
        <p:spPr bwMode="auto">
          <a:xfrm>
            <a:off x="1727200" y="928688"/>
            <a:ext cx="8739188" cy="15700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In the early days of chemistry chemists were organizing physical and chemical properties of substances.  They discovered that many substances could be placed in two different property categories:</a:t>
            </a:r>
          </a:p>
        </p:txBody>
      </p:sp>
      <p:sp>
        <p:nvSpPr>
          <p:cNvPr id="76803" name="Text Box 6"/>
          <p:cNvSpPr txBox="1">
            <a:spLocks noChangeArrowheads="1"/>
          </p:cNvSpPr>
          <p:nvPr/>
        </p:nvSpPr>
        <p:spPr bwMode="auto">
          <a:xfrm>
            <a:off x="1801813" y="2457450"/>
            <a:ext cx="4527550" cy="2795588"/>
          </a:xfrm>
          <a:prstGeom prst="rect">
            <a:avLst/>
          </a:prstGeom>
          <a:noFill/>
          <a:ln w="9525">
            <a:noFill/>
            <a:miter lim="800000"/>
            <a:headEnd/>
            <a:tailEnd/>
          </a:ln>
        </p:spPr>
        <p:txBody>
          <a:bodyPr>
            <a:spAutoFit/>
          </a:bodyPr>
          <a:lstStyle/>
          <a:p>
            <a:pPr marL="457200" indent="-457200" algn="ctr">
              <a:spcBef>
                <a:spcPct val="50000"/>
              </a:spcBef>
            </a:pPr>
            <a:r>
              <a:rPr lang="en-US" altLang="en-US" sz="2400" b="1" u="sng">
                <a:solidFill>
                  <a:srgbClr val="000000"/>
                </a:solidFill>
              </a:rPr>
              <a:t>Substance A</a:t>
            </a:r>
          </a:p>
          <a:p>
            <a:pPr marL="457200" indent="-457200">
              <a:spcBef>
                <a:spcPct val="50000"/>
              </a:spcBef>
              <a:buFontTx/>
              <a:buAutoNum type="arabicPeriod"/>
            </a:pPr>
            <a:r>
              <a:rPr lang="en-US" altLang="en-US">
                <a:solidFill>
                  <a:srgbClr val="000000"/>
                </a:solidFill>
              </a:rPr>
              <a:t>Sour taste</a:t>
            </a:r>
          </a:p>
          <a:p>
            <a:pPr marL="457200" indent="-457200">
              <a:spcBef>
                <a:spcPct val="50000"/>
              </a:spcBef>
              <a:buFontTx/>
              <a:buAutoNum type="arabicPeriod"/>
            </a:pPr>
            <a:r>
              <a:rPr lang="en-US" altLang="en-US">
                <a:solidFill>
                  <a:srgbClr val="000000"/>
                </a:solidFill>
              </a:rPr>
              <a:t>Reacts with carbonates to make CO</a:t>
            </a:r>
            <a:r>
              <a:rPr lang="en-US" altLang="en-US" baseline="-25000">
                <a:solidFill>
                  <a:srgbClr val="000000"/>
                </a:solidFill>
              </a:rPr>
              <a:t>2</a:t>
            </a:r>
            <a:endParaRPr lang="en-US" altLang="en-US">
              <a:solidFill>
                <a:srgbClr val="000000"/>
              </a:solidFill>
            </a:endParaRPr>
          </a:p>
          <a:p>
            <a:pPr marL="457200" indent="-457200">
              <a:spcBef>
                <a:spcPct val="50000"/>
              </a:spcBef>
              <a:buFontTx/>
              <a:buAutoNum type="arabicPeriod"/>
            </a:pPr>
            <a:r>
              <a:rPr lang="en-US" altLang="en-US">
                <a:solidFill>
                  <a:srgbClr val="000000"/>
                </a:solidFill>
              </a:rPr>
              <a:t>Reacts with metals to produce H</a:t>
            </a:r>
            <a:r>
              <a:rPr lang="en-US" altLang="en-US" baseline="-25000">
                <a:solidFill>
                  <a:srgbClr val="000000"/>
                </a:solidFill>
              </a:rPr>
              <a:t>2</a:t>
            </a:r>
            <a:endParaRPr lang="en-US" altLang="en-US">
              <a:solidFill>
                <a:srgbClr val="000000"/>
              </a:solidFill>
            </a:endParaRPr>
          </a:p>
          <a:p>
            <a:pPr marL="457200" indent="-457200">
              <a:spcBef>
                <a:spcPct val="50000"/>
              </a:spcBef>
              <a:buFontTx/>
              <a:buAutoNum type="arabicPeriod"/>
            </a:pPr>
            <a:r>
              <a:rPr lang="en-US" altLang="en-US">
                <a:solidFill>
                  <a:srgbClr val="000000"/>
                </a:solidFill>
              </a:rPr>
              <a:t>Turns blue litmus pink</a:t>
            </a:r>
          </a:p>
          <a:p>
            <a:pPr marL="457200" indent="-457200">
              <a:spcBef>
                <a:spcPct val="50000"/>
              </a:spcBef>
              <a:buFontTx/>
              <a:buAutoNum type="arabicPeriod"/>
            </a:pPr>
            <a:r>
              <a:rPr lang="en-US" altLang="en-US">
                <a:solidFill>
                  <a:srgbClr val="000000"/>
                </a:solidFill>
              </a:rPr>
              <a:t>Reacts with </a:t>
            </a:r>
            <a:r>
              <a:rPr lang="en-US" altLang="en-US" b="1" u="sng">
                <a:solidFill>
                  <a:srgbClr val="3333CC"/>
                </a:solidFill>
              </a:rPr>
              <a:t>B substances</a:t>
            </a:r>
            <a:r>
              <a:rPr lang="en-US" altLang="en-US">
                <a:solidFill>
                  <a:srgbClr val="000000"/>
                </a:solidFill>
              </a:rPr>
              <a:t> to make salt water</a:t>
            </a:r>
            <a:endParaRPr lang="en-US" altLang="en-US" b="1" u="sng">
              <a:solidFill>
                <a:srgbClr val="3333CC"/>
              </a:solidFill>
            </a:endParaRPr>
          </a:p>
        </p:txBody>
      </p:sp>
      <p:sp>
        <p:nvSpPr>
          <p:cNvPr id="76804" name="Text Box 7"/>
          <p:cNvSpPr txBox="1">
            <a:spLocks noChangeArrowheads="1"/>
          </p:cNvSpPr>
          <p:nvPr/>
        </p:nvSpPr>
        <p:spPr bwMode="auto">
          <a:xfrm>
            <a:off x="6137275" y="2417763"/>
            <a:ext cx="4295775" cy="4033837"/>
          </a:xfrm>
          <a:prstGeom prst="rect">
            <a:avLst/>
          </a:prstGeom>
          <a:noFill/>
          <a:ln w="9525">
            <a:noFill/>
            <a:miter lim="800000"/>
            <a:headEnd/>
            <a:tailEnd/>
          </a:ln>
        </p:spPr>
        <p:txBody>
          <a:bodyPr>
            <a:spAutoFit/>
          </a:bodyPr>
          <a:lstStyle/>
          <a:p>
            <a:pPr marL="457200" indent="-457200" algn="ctr">
              <a:spcBef>
                <a:spcPct val="50000"/>
              </a:spcBef>
            </a:pPr>
            <a:r>
              <a:rPr lang="en-US" altLang="en-US" sz="2400" b="1" u="sng">
                <a:solidFill>
                  <a:srgbClr val="000000"/>
                </a:solidFill>
              </a:rPr>
              <a:t>Substance B</a:t>
            </a:r>
          </a:p>
          <a:p>
            <a:pPr marL="457200" indent="-457200">
              <a:spcBef>
                <a:spcPct val="50000"/>
              </a:spcBef>
              <a:buFontTx/>
              <a:buAutoNum type="arabicPeriod"/>
            </a:pPr>
            <a:r>
              <a:rPr lang="en-US" altLang="en-US">
                <a:solidFill>
                  <a:srgbClr val="000000"/>
                </a:solidFill>
              </a:rPr>
              <a:t>Bitter taste</a:t>
            </a:r>
          </a:p>
          <a:p>
            <a:pPr marL="457200" indent="-457200">
              <a:spcBef>
                <a:spcPct val="50000"/>
              </a:spcBef>
              <a:buFontTx/>
              <a:buAutoNum type="arabicPeriod"/>
            </a:pPr>
            <a:r>
              <a:rPr lang="en-US" altLang="en-US">
                <a:solidFill>
                  <a:srgbClr val="000000"/>
                </a:solidFill>
              </a:rPr>
              <a:t>Reacts with fats to make soaps</a:t>
            </a:r>
          </a:p>
          <a:p>
            <a:pPr marL="457200" indent="-457200">
              <a:spcBef>
                <a:spcPct val="50000"/>
              </a:spcBef>
              <a:buFontTx/>
              <a:buAutoNum type="arabicPeriod"/>
            </a:pPr>
            <a:r>
              <a:rPr lang="en-US" altLang="en-US">
                <a:solidFill>
                  <a:srgbClr val="000000"/>
                </a:solidFill>
              </a:rPr>
              <a:t>Do not react with metals</a:t>
            </a:r>
          </a:p>
          <a:p>
            <a:pPr marL="457200" indent="-457200">
              <a:spcBef>
                <a:spcPct val="50000"/>
              </a:spcBef>
              <a:buFontTx/>
              <a:buAutoNum type="arabicPeriod"/>
            </a:pPr>
            <a:r>
              <a:rPr lang="en-US" altLang="en-US">
                <a:solidFill>
                  <a:srgbClr val="000000"/>
                </a:solidFill>
              </a:rPr>
              <a:t>Turns red litmus blue</a:t>
            </a:r>
          </a:p>
          <a:p>
            <a:pPr marL="457200" indent="-457200">
              <a:spcBef>
                <a:spcPct val="50000"/>
              </a:spcBef>
              <a:buFontTx/>
              <a:buAutoNum type="arabicPeriod"/>
            </a:pPr>
            <a:r>
              <a:rPr lang="en-US" altLang="en-US">
                <a:solidFill>
                  <a:srgbClr val="000000"/>
                </a:solidFill>
              </a:rPr>
              <a:t>Reacts with </a:t>
            </a:r>
            <a:r>
              <a:rPr lang="en-US" altLang="en-US" b="1" u="sng">
                <a:solidFill>
                  <a:srgbClr val="3333CC"/>
                </a:solidFill>
              </a:rPr>
              <a:t>A substances</a:t>
            </a:r>
            <a:r>
              <a:rPr lang="en-US" altLang="en-US" b="1" u="sng">
                <a:solidFill>
                  <a:srgbClr val="000000"/>
                </a:solidFill>
              </a:rPr>
              <a:t> </a:t>
            </a:r>
            <a:r>
              <a:rPr lang="en-US" altLang="en-US">
                <a:solidFill>
                  <a:srgbClr val="000000"/>
                </a:solidFill>
              </a:rPr>
              <a:t>make salt and water</a:t>
            </a:r>
          </a:p>
          <a:p>
            <a:pPr marL="457200" indent="-457200">
              <a:spcBef>
                <a:spcPct val="50000"/>
              </a:spcBef>
              <a:buFontTx/>
              <a:buAutoNum type="arabicPeriod"/>
            </a:pPr>
            <a:endParaRPr lang="en-US" altLang="en-US">
              <a:solidFill>
                <a:srgbClr val="000000"/>
              </a:solidFill>
            </a:endParaRPr>
          </a:p>
          <a:p>
            <a:pPr marL="457200" indent="-457200">
              <a:spcBef>
                <a:spcPct val="50000"/>
              </a:spcBef>
              <a:buFontTx/>
              <a:buAutoNum type="arabicPeriod"/>
            </a:pPr>
            <a:endParaRPr lang="en-US" altLang="en-US" b="1">
              <a:solidFill>
                <a:srgbClr val="000000"/>
              </a:solidFill>
            </a:endParaRPr>
          </a:p>
          <a:p>
            <a:pPr marL="457200" indent="-457200">
              <a:spcBef>
                <a:spcPct val="50000"/>
              </a:spcBef>
              <a:buFontTx/>
              <a:buAutoNum type="arabicPeriod"/>
            </a:pPr>
            <a:endParaRPr lang="en-US" altLang="en-US" b="1">
              <a:solidFill>
                <a:srgbClr val="000000"/>
              </a:solidFill>
            </a:endParaRPr>
          </a:p>
        </p:txBody>
      </p:sp>
      <p:sp>
        <p:nvSpPr>
          <p:cNvPr id="76805" name="Text Box 8"/>
          <p:cNvSpPr txBox="1">
            <a:spLocks noChangeArrowheads="1"/>
          </p:cNvSpPr>
          <p:nvPr/>
        </p:nvSpPr>
        <p:spPr bwMode="auto">
          <a:xfrm>
            <a:off x="2017713" y="5588000"/>
            <a:ext cx="8404225" cy="830263"/>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Arrhenius</a:t>
            </a:r>
            <a:r>
              <a:rPr lang="en-US" altLang="en-US" sz="2400">
                <a:solidFill>
                  <a:srgbClr val="000000"/>
                </a:solidFill>
              </a:rPr>
              <a:t> was the first person to suggest a reason why substances are in A or B due to their ionization in water.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altLang="en-US" smtClean="0"/>
              <a:t>Weak vs. Strong Acids</a:t>
            </a:r>
          </a:p>
        </p:txBody>
      </p:sp>
      <p:sp>
        <p:nvSpPr>
          <p:cNvPr id="114690" name="Rectangle 3"/>
          <p:cNvSpPr>
            <a:spLocks noGrp="1" noChangeArrowheads="1"/>
          </p:cNvSpPr>
          <p:nvPr>
            <p:ph idx="1"/>
          </p:nvPr>
        </p:nvSpPr>
        <p:spPr/>
        <p:txBody>
          <a:bodyPr/>
          <a:lstStyle/>
          <a:p>
            <a:pPr eaLnBrk="1" hangingPunct="1"/>
            <a:r>
              <a:rPr lang="en-US" altLang="en-US" sz="2800" smtClean="0"/>
              <a:t>Weak Acids do not ionize completely, and are weak electrolytes</a:t>
            </a:r>
          </a:p>
          <a:p>
            <a:pPr eaLnBrk="1" hangingPunct="1"/>
            <a:r>
              <a:rPr lang="en-US" altLang="en-US" sz="2800" smtClean="0"/>
              <a:t>Ex: Acetic, Boric, Nitrous, Phosphoric, Sulfurous</a:t>
            </a:r>
          </a:p>
          <a:p>
            <a:pPr eaLnBrk="1" hangingPunct="1"/>
            <a:endParaRPr lang="en-US" altLang="en-US" sz="2800" smtClean="0"/>
          </a:p>
          <a:p>
            <a:pPr eaLnBrk="1" hangingPunct="1"/>
            <a:r>
              <a:rPr lang="en-US" altLang="en-US" sz="2800" smtClean="0"/>
              <a:t>Strong Acids ionize completely, and are strong electrolytes </a:t>
            </a:r>
          </a:p>
          <a:p>
            <a:pPr eaLnBrk="1" hangingPunct="1"/>
            <a:r>
              <a:rPr lang="en-US" altLang="en-US" sz="2800" smtClean="0"/>
              <a:t>Ex: Hydrochloric, Nitric; Sulfuric, Hydriodic</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How can we </a:t>
            </a:r>
            <a:r>
              <a:rPr lang="en-US" altLang="en-US" dirty="0" smtClean="0"/>
              <a:t>identify strong and weak acids</a:t>
            </a:r>
            <a:r>
              <a:rPr lang="en-US" altLang="en-US" dirty="0">
                <a:solidFill>
                  <a:srgbClr val="FF0000"/>
                </a:solidFill>
              </a:rPr>
              <a:t/>
            </a:r>
            <a:br>
              <a:rPr lang="en-US" altLang="en-US" dirty="0">
                <a:solidFill>
                  <a:srgbClr val="FF0000"/>
                </a:solidFill>
              </a:rPr>
            </a:br>
            <a:r>
              <a:rPr lang="en-US" altLang="en-US" b="1" u="sng" dirty="0">
                <a:solidFill>
                  <a:srgbClr val="FF0000"/>
                </a:solidFill>
              </a:rPr>
              <a:t>Easy, memorize them!</a:t>
            </a:r>
            <a:endParaRPr lang="en-US" altLang="en-US" b="1" u="sng" dirty="0"/>
          </a:p>
        </p:txBody>
      </p:sp>
      <p:sp>
        <p:nvSpPr>
          <p:cNvPr id="116738" name="Content Placeholder 1"/>
          <p:cNvSpPr>
            <a:spLocks noGrp="1"/>
          </p:cNvSpPr>
          <p:nvPr>
            <p:ph sz="half" idx="1"/>
          </p:nvPr>
        </p:nvSpPr>
        <p:spPr>
          <a:xfrm>
            <a:off x="677863" y="2160588"/>
            <a:ext cx="4183062" cy="3881437"/>
          </a:xfrm>
        </p:spPr>
        <p:txBody>
          <a:bodyPr/>
          <a:lstStyle/>
          <a:p>
            <a:pPr eaLnBrk="1" hangingPunct="1"/>
            <a:endParaRPr lang="en-US" smtClean="0"/>
          </a:p>
        </p:txBody>
      </p:sp>
      <p:sp>
        <p:nvSpPr>
          <p:cNvPr id="116739" name="Content Placeholder 2"/>
          <p:cNvSpPr>
            <a:spLocks noGrp="1"/>
          </p:cNvSpPr>
          <p:nvPr>
            <p:ph sz="half" idx="2"/>
          </p:nvPr>
        </p:nvSpPr>
        <p:spPr>
          <a:xfrm>
            <a:off x="4530725" y="1981200"/>
            <a:ext cx="6746875" cy="4114800"/>
          </a:xfrm>
        </p:spPr>
        <p:txBody>
          <a:bodyPr/>
          <a:lstStyle/>
          <a:p>
            <a:pPr eaLnBrk="1" fontAlgn="t" hangingPunct="1"/>
            <a:r>
              <a:rPr lang="en-US" b="1" smtClean="0"/>
              <a:t>Weak Acids</a:t>
            </a:r>
          </a:p>
          <a:p>
            <a:pPr eaLnBrk="1" fontAlgn="t" hangingPunct="1"/>
            <a:r>
              <a:rPr lang="en-US" smtClean="0"/>
              <a:t>HC</a:t>
            </a:r>
            <a:r>
              <a:rPr lang="en-US" baseline="-25000" smtClean="0"/>
              <a:t>2</a:t>
            </a:r>
            <a:r>
              <a:rPr lang="en-US" smtClean="0"/>
              <a:t>H</a:t>
            </a:r>
            <a:r>
              <a:rPr lang="en-US" baseline="-25000" smtClean="0"/>
              <a:t>3</a:t>
            </a:r>
            <a:r>
              <a:rPr lang="en-US" smtClean="0"/>
              <a:t>O</a:t>
            </a:r>
            <a:r>
              <a:rPr lang="en-US" baseline="-25000" smtClean="0"/>
              <a:t>2</a:t>
            </a:r>
            <a:r>
              <a:rPr lang="en-US" smtClean="0"/>
              <a:t> (acetic acid)           HCO</a:t>
            </a:r>
            <a:r>
              <a:rPr lang="en-US" baseline="-25000" smtClean="0"/>
              <a:t>3</a:t>
            </a:r>
          </a:p>
          <a:p>
            <a:pPr eaLnBrk="1" fontAlgn="t" hangingPunct="1"/>
            <a:r>
              <a:rPr lang="en-US" smtClean="0"/>
              <a:t>HCOOH (formic acid)           H</a:t>
            </a:r>
            <a:r>
              <a:rPr lang="en-US" baseline="-25000" smtClean="0"/>
              <a:t>2</a:t>
            </a:r>
            <a:r>
              <a:rPr lang="en-US" smtClean="0"/>
              <a:t>CO</a:t>
            </a:r>
            <a:r>
              <a:rPr lang="en-US" baseline="-25000" smtClean="0"/>
              <a:t>3</a:t>
            </a:r>
            <a:r>
              <a:rPr lang="en-US" smtClean="0"/>
              <a:t> </a:t>
            </a:r>
          </a:p>
          <a:p>
            <a:pPr eaLnBrk="1" fontAlgn="t" hangingPunct="1"/>
            <a:r>
              <a:rPr lang="en-US" smtClean="0"/>
              <a:t>HF (hydrofluoric acid) </a:t>
            </a:r>
          </a:p>
          <a:p>
            <a:pPr eaLnBrk="1" fontAlgn="t" hangingPunct="1"/>
            <a:r>
              <a:rPr lang="en-US" smtClean="0"/>
              <a:t>HCN (hydrocyanic acid) </a:t>
            </a:r>
          </a:p>
          <a:p>
            <a:pPr eaLnBrk="1" fontAlgn="t" hangingPunct="1"/>
            <a:r>
              <a:rPr lang="en-US" smtClean="0"/>
              <a:t>HNO</a:t>
            </a:r>
            <a:r>
              <a:rPr lang="en-US" baseline="-25000" smtClean="0"/>
              <a:t>2</a:t>
            </a:r>
            <a:r>
              <a:rPr lang="en-US" smtClean="0"/>
              <a:t> (nitrous acid) </a:t>
            </a:r>
          </a:p>
          <a:p>
            <a:pPr eaLnBrk="1" fontAlgn="t" hangingPunct="1"/>
            <a:r>
              <a:rPr lang="en-US" smtClean="0"/>
              <a:t>HSO</a:t>
            </a:r>
            <a:r>
              <a:rPr lang="en-US" baseline="-25000" smtClean="0"/>
              <a:t>4</a:t>
            </a:r>
            <a:r>
              <a:rPr lang="en-US" smtClean="0"/>
              <a:t>- </a:t>
            </a:r>
          </a:p>
          <a:p>
            <a:pPr eaLnBrk="1" fontAlgn="t" hangingPunct="1"/>
            <a:r>
              <a:rPr lang="en-US" smtClean="0"/>
              <a:t>H</a:t>
            </a:r>
            <a:r>
              <a:rPr lang="en-US" baseline="-25000" smtClean="0"/>
              <a:t>3</a:t>
            </a:r>
            <a:r>
              <a:rPr lang="en-US" smtClean="0"/>
              <a:t>PO</a:t>
            </a:r>
            <a:r>
              <a:rPr lang="en-US" baseline="-25000" smtClean="0"/>
              <a:t>4</a:t>
            </a:r>
          </a:p>
          <a:p>
            <a:pPr eaLnBrk="1" fontAlgn="t" hangingPunct="1"/>
            <a:r>
              <a:rPr lang="en-US" smtClean="0"/>
              <a:t>H</a:t>
            </a:r>
            <a:r>
              <a:rPr lang="en-US" baseline="-25000" smtClean="0"/>
              <a:t>2</a:t>
            </a:r>
            <a:r>
              <a:rPr lang="en-US" smtClean="0"/>
              <a:t>S</a:t>
            </a:r>
          </a:p>
          <a:p>
            <a:pPr eaLnBrk="1" hangingPunct="1"/>
            <a:endParaRPr lang="en-US" smtClean="0"/>
          </a:p>
        </p:txBody>
      </p:sp>
      <p:sp>
        <p:nvSpPr>
          <p:cNvPr id="116740" name="Text Box 3"/>
          <p:cNvSpPr txBox="1">
            <a:spLocks noChangeArrowheads="1"/>
          </p:cNvSpPr>
          <p:nvPr/>
        </p:nvSpPr>
        <p:spPr bwMode="auto">
          <a:xfrm>
            <a:off x="1146175" y="1941513"/>
            <a:ext cx="3832225" cy="4154487"/>
          </a:xfrm>
          <a:prstGeom prst="rect">
            <a:avLst/>
          </a:prstGeom>
          <a:noFill/>
          <a:ln w="9525">
            <a:noFill/>
            <a:miter lim="800000"/>
            <a:headEnd/>
            <a:tailEnd/>
          </a:ln>
        </p:spPr>
        <p:txBody>
          <a:bodyPr>
            <a:spAutoFit/>
          </a:bodyPr>
          <a:lstStyle/>
          <a:p>
            <a:pPr marL="457200" indent="-457200" algn="ctr">
              <a:spcBef>
                <a:spcPct val="50000"/>
              </a:spcBef>
            </a:pPr>
            <a:r>
              <a:rPr lang="en-US" altLang="en-US" sz="2400" b="1" u="sng">
                <a:solidFill>
                  <a:srgbClr val="000000"/>
                </a:solidFill>
              </a:rPr>
              <a:t> Strong Acids</a:t>
            </a:r>
            <a:endParaRPr lang="en-US" altLang="en-US" sz="2400" u="sng">
              <a:solidFill>
                <a:srgbClr val="000000"/>
              </a:solidFill>
            </a:endParaRPr>
          </a:p>
          <a:p>
            <a:pPr marL="457200" indent="-457200">
              <a:lnSpc>
                <a:spcPct val="50000"/>
              </a:lnSpc>
              <a:spcBef>
                <a:spcPct val="50000"/>
              </a:spcBef>
              <a:spcAft>
                <a:spcPct val="50000"/>
              </a:spcAft>
              <a:buFontTx/>
              <a:buAutoNum type="arabicPeriod"/>
            </a:pPr>
            <a:r>
              <a:rPr lang="en-US" altLang="en-US" sz="2400">
                <a:solidFill>
                  <a:srgbClr val="000000"/>
                </a:solidFill>
              </a:rPr>
              <a:t>HClO</a:t>
            </a:r>
            <a:r>
              <a:rPr lang="en-US" altLang="en-US" sz="2400" baseline="-25000">
                <a:solidFill>
                  <a:srgbClr val="000000"/>
                </a:solidFill>
              </a:rPr>
              <a:t>4</a:t>
            </a:r>
            <a:endParaRPr lang="en-US" altLang="en-US" sz="2400">
              <a:solidFill>
                <a:srgbClr val="000000"/>
              </a:solidFill>
            </a:endParaRPr>
          </a:p>
          <a:p>
            <a:pPr marL="457200" indent="-457200">
              <a:lnSpc>
                <a:spcPct val="50000"/>
              </a:lnSpc>
              <a:spcBef>
                <a:spcPct val="50000"/>
              </a:spcBef>
              <a:spcAft>
                <a:spcPct val="50000"/>
              </a:spcAft>
              <a:buFontTx/>
              <a:buAutoNum type="arabicPeriod"/>
            </a:pPr>
            <a:r>
              <a:rPr lang="en-US" altLang="en-US" sz="2400">
                <a:solidFill>
                  <a:srgbClr val="000000"/>
                </a:solidFill>
              </a:rPr>
              <a:t>H</a:t>
            </a:r>
            <a:r>
              <a:rPr lang="en-US" altLang="en-US" sz="2400" baseline="-25000">
                <a:solidFill>
                  <a:srgbClr val="000000"/>
                </a:solidFill>
              </a:rPr>
              <a:t>2</a:t>
            </a:r>
            <a:r>
              <a:rPr lang="en-US" altLang="en-US" sz="2400">
                <a:solidFill>
                  <a:srgbClr val="000000"/>
                </a:solidFill>
              </a:rPr>
              <a:t>SO</a:t>
            </a:r>
            <a:r>
              <a:rPr lang="en-US" altLang="en-US" sz="2400" baseline="-25000">
                <a:solidFill>
                  <a:srgbClr val="000000"/>
                </a:solidFill>
              </a:rPr>
              <a:t>4</a:t>
            </a:r>
          </a:p>
          <a:p>
            <a:pPr marL="457200" indent="-457200">
              <a:lnSpc>
                <a:spcPct val="50000"/>
              </a:lnSpc>
              <a:spcBef>
                <a:spcPct val="50000"/>
              </a:spcBef>
              <a:spcAft>
                <a:spcPct val="50000"/>
              </a:spcAft>
              <a:buFontTx/>
              <a:buAutoNum type="arabicPeriod"/>
            </a:pPr>
            <a:r>
              <a:rPr lang="en-US" altLang="en-US" sz="2400">
                <a:solidFill>
                  <a:srgbClr val="000000"/>
                </a:solidFill>
              </a:rPr>
              <a:t>HI</a:t>
            </a:r>
          </a:p>
          <a:p>
            <a:pPr marL="457200" indent="-457200">
              <a:lnSpc>
                <a:spcPct val="50000"/>
              </a:lnSpc>
              <a:spcBef>
                <a:spcPct val="50000"/>
              </a:spcBef>
              <a:spcAft>
                <a:spcPct val="50000"/>
              </a:spcAft>
              <a:buFontTx/>
              <a:buAutoNum type="arabicPeriod"/>
            </a:pPr>
            <a:r>
              <a:rPr lang="en-US" altLang="en-US" sz="2400">
                <a:solidFill>
                  <a:srgbClr val="000000"/>
                </a:solidFill>
              </a:rPr>
              <a:t>HBr</a:t>
            </a:r>
          </a:p>
          <a:p>
            <a:pPr marL="457200" indent="-457200">
              <a:lnSpc>
                <a:spcPct val="50000"/>
              </a:lnSpc>
              <a:spcBef>
                <a:spcPct val="50000"/>
              </a:spcBef>
              <a:spcAft>
                <a:spcPct val="50000"/>
              </a:spcAft>
              <a:buFontTx/>
              <a:buAutoNum type="arabicPeriod"/>
            </a:pPr>
            <a:r>
              <a:rPr lang="en-US" altLang="en-US" sz="2400">
                <a:solidFill>
                  <a:srgbClr val="000000"/>
                </a:solidFill>
              </a:rPr>
              <a:t>HCl</a:t>
            </a:r>
          </a:p>
          <a:p>
            <a:pPr marL="457200" indent="-457200">
              <a:lnSpc>
                <a:spcPct val="50000"/>
              </a:lnSpc>
              <a:spcBef>
                <a:spcPct val="50000"/>
              </a:spcBef>
              <a:spcAft>
                <a:spcPct val="50000"/>
              </a:spcAft>
              <a:buFontTx/>
              <a:buAutoNum type="arabicPeriod"/>
            </a:pPr>
            <a:r>
              <a:rPr lang="en-US" altLang="en-US" sz="2400">
                <a:solidFill>
                  <a:srgbClr val="000000"/>
                </a:solidFill>
              </a:rPr>
              <a:t>HNO</a:t>
            </a:r>
            <a:r>
              <a:rPr lang="en-US" altLang="en-US" sz="2400" baseline="-25000">
                <a:solidFill>
                  <a:srgbClr val="000000"/>
                </a:solidFill>
              </a:rPr>
              <a:t>3</a:t>
            </a:r>
          </a:p>
          <a:p>
            <a:pPr marL="457200" indent="-457200">
              <a:lnSpc>
                <a:spcPct val="50000"/>
              </a:lnSpc>
              <a:spcBef>
                <a:spcPct val="50000"/>
              </a:spcBef>
              <a:spcAft>
                <a:spcPct val="50000"/>
              </a:spcAft>
            </a:pPr>
            <a:endParaRPr lang="en-US" altLang="en-US" sz="2400">
              <a:solidFill>
                <a:srgbClr val="000000"/>
              </a:solidFill>
            </a:endParaRPr>
          </a:p>
        </p:txBody>
      </p:sp>
      <p:sp>
        <p:nvSpPr>
          <p:cNvPr id="116741" name="Text Box 4"/>
          <p:cNvSpPr txBox="1">
            <a:spLocks noChangeArrowheads="1"/>
          </p:cNvSpPr>
          <p:nvPr/>
        </p:nvSpPr>
        <p:spPr bwMode="auto">
          <a:xfrm>
            <a:off x="5965825" y="3557588"/>
            <a:ext cx="4702175" cy="460375"/>
          </a:xfrm>
          <a:prstGeom prst="rect">
            <a:avLst/>
          </a:prstGeom>
          <a:noFill/>
          <a:ln w="9525">
            <a:noFill/>
            <a:miter lim="800000"/>
            <a:headEnd/>
            <a:tailEnd/>
          </a:ln>
        </p:spPr>
        <p:txBody>
          <a:bodyPr>
            <a:spAutoFit/>
          </a:bodyPr>
          <a:lstStyle/>
          <a:p>
            <a:pPr marL="457200" indent="-457200" algn="ctr">
              <a:spcBef>
                <a:spcPct val="50000"/>
              </a:spcBef>
            </a:pPr>
            <a:endParaRPr lang="en-US" altLang="en-US" sz="2400">
              <a:solidFill>
                <a:srgbClr val="000000"/>
              </a:solidFill>
            </a:endParaRPr>
          </a:p>
        </p:txBody>
      </p:sp>
      <p:sp>
        <p:nvSpPr>
          <p:cNvPr id="116742" name="TextBox 4"/>
          <p:cNvSpPr txBox="1">
            <a:spLocks noChangeArrowheads="1"/>
          </p:cNvSpPr>
          <p:nvPr/>
        </p:nvSpPr>
        <p:spPr bwMode="auto">
          <a:xfrm>
            <a:off x="1800225" y="0"/>
            <a:ext cx="8867775" cy="769938"/>
          </a:xfrm>
          <a:prstGeom prst="rect">
            <a:avLst/>
          </a:prstGeom>
          <a:noFill/>
          <a:ln w="9525">
            <a:noFill/>
            <a:miter lim="800000"/>
            <a:headEnd/>
            <a:tailEnd/>
          </a:ln>
        </p:spPr>
        <p:txBody>
          <a:bodyPr>
            <a:spAutoFit/>
          </a:bodyPr>
          <a:lstStyle/>
          <a:p>
            <a:pPr algn="ctr"/>
            <a:r>
              <a:rPr lang="en-US" altLang="en-US" sz="4400" b="1" u="sng">
                <a:solidFill>
                  <a:srgbClr val="000000"/>
                </a:solidFill>
              </a:rPr>
              <a:t>Strong and Weak Acids </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pPr eaLnBrk="1" hangingPunct="1"/>
            <a:endParaRPr lang="en-US" smtClean="0"/>
          </a:p>
        </p:txBody>
      </p:sp>
      <p:sp>
        <p:nvSpPr>
          <p:cNvPr id="118786" name="Content Placeholder 7"/>
          <p:cNvSpPr>
            <a:spLocks noGrp="1"/>
          </p:cNvSpPr>
          <p:nvPr>
            <p:ph idx="1"/>
          </p:nvPr>
        </p:nvSpPr>
        <p:spPr/>
        <p:txBody>
          <a:bodyPr/>
          <a:lstStyle/>
          <a:p>
            <a:pPr eaLnBrk="1" hangingPunct="1"/>
            <a:endParaRPr lang="en-US" smtClean="0"/>
          </a:p>
        </p:txBody>
      </p:sp>
      <p:pic>
        <p:nvPicPr>
          <p:cNvPr id="118787" name="Picture 8"/>
          <p:cNvPicPr>
            <a:picLocks noChangeAspect="1"/>
          </p:cNvPicPr>
          <p:nvPr/>
        </p:nvPicPr>
        <p:blipFill>
          <a:blip r:embed="rId2"/>
          <a:srcRect/>
          <a:stretch>
            <a:fillRect/>
          </a:stretch>
        </p:blipFill>
        <p:spPr bwMode="auto">
          <a:xfrm>
            <a:off x="642938" y="0"/>
            <a:ext cx="11549062" cy="6970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Content Placeholder 3" descr="johnny.jpg"/>
          <p:cNvPicPr>
            <a:picLocks noGrp="1" noChangeAspect="1"/>
          </p:cNvPicPr>
          <p:nvPr>
            <p:ph idx="1"/>
          </p:nvPr>
        </p:nvPicPr>
        <p:blipFill>
          <a:blip r:embed="rId2"/>
          <a:srcRect/>
          <a:stretch>
            <a:fillRect/>
          </a:stretch>
        </p:blipFill>
        <p:spPr>
          <a:xfrm>
            <a:off x="2667000" y="0"/>
            <a:ext cx="6858000" cy="6858000"/>
          </a:xfr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pPr eaLnBrk="1" hangingPunct="1"/>
            <a:r>
              <a:rPr lang="en-US" smtClean="0"/>
              <a:t>Types of Aqueous Acids</a:t>
            </a:r>
          </a:p>
        </p:txBody>
      </p:sp>
      <p:sp>
        <p:nvSpPr>
          <p:cNvPr id="120834" name="Content Placeholder 2"/>
          <p:cNvSpPr>
            <a:spLocks noGrp="1"/>
          </p:cNvSpPr>
          <p:nvPr>
            <p:ph idx="1"/>
          </p:nvPr>
        </p:nvSpPr>
        <p:spPr>
          <a:xfrm>
            <a:off x="677863" y="1746250"/>
            <a:ext cx="8596312" cy="4295775"/>
          </a:xfrm>
        </p:spPr>
        <p:txBody>
          <a:bodyPr/>
          <a:lstStyle/>
          <a:p>
            <a:pPr eaLnBrk="1" hangingPunct="1"/>
            <a:r>
              <a:rPr lang="en-US" sz="2800" b="1" u="sng" smtClean="0"/>
              <a:t>Monoprotic acid</a:t>
            </a:r>
            <a:r>
              <a:rPr lang="en-US" sz="2800" smtClean="0"/>
              <a:t>: an acid that can donate 1 proton (H</a:t>
            </a:r>
            <a:r>
              <a:rPr lang="en-US" sz="2800" baseline="30000" smtClean="0"/>
              <a:t>+</a:t>
            </a:r>
            <a:r>
              <a:rPr lang="en-US" sz="2800" smtClean="0"/>
              <a:t> ion) per molecule  ex HCl  HNO3</a:t>
            </a:r>
          </a:p>
          <a:p>
            <a:pPr eaLnBrk="1" hangingPunct="1"/>
            <a:r>
              <a:rPr lang="en-US" sz="2800" b="1" u="sng" smtClean="0"/>
              <a:t>diprotic acid</a:t>
            </a:r>
            <a:r>
              <a:rPr lang="en-US" sz="2800" smtClean="0"/>
              <a:t>: an acid that can donate 2proton (H</a:t>
            </a:r>
            <a:r>
              <a:rPr lang="en-US" sz="2800" baseline="30000" smtClean="0"/>
              <a:t>+</a:t>
            </a:r>
            <a:r>
              <a:rPr lang="en-US" sz="2800" smtClean="0"/>
              <a:t> ion) per molecule  ex H</a:t>
            </a:r>
            <a:r>
              <a:rPr lang="en-US" sz="2800" baseline="-25000" smtClean="0"/>
              <a:t>2</a:t>
            </a:r>
            <a:r>
              <a:rPr lang="en-US" sz="2800" smtClean="0"/>
              <a:t>SO</a:t>
            </a:r>
            <a:r>
              <a:rPr lang="en-US" sz="2800" baseline="-25000" smtClean="0"/>
              <a:t>4</a:t>
            </a:r>
          </a:p>
          <a:p>
            <a:pPr eaLnBrk="1" hangingPunct="1"/>
            <a:r>
              <a:rPr lang="en-US" sz="2800" b="1" u="sng" smtClean="0"/>
              <a:t>triprotic acid</a:t>
            </a:r>
            <a:r>
              <a:rPr lang="en-US" sz="2800" smtClean="0"/>
              <a:t>: an acid that can donate 3 proton (H</a:t>
            </a:r>
            <a:r>
              <a:rPr lang="en-US" sz="2800" baseline="30000" smtClean="0"/>
              <a:t>+</a:t>
            </a:r>
            <a:r>
              <a:rPr lang="en-US" sz="2800" smtClean="0"/>
              <a:t> ion) per molecule  ex H</a:t>
            </a:r>
            <a:r>
              <a:rPr lang="en-US" sz="2800" baseline="-25000" smtClean="0"/>
              <a:t>3</a:t>
            </a:r>
            <a:r>
              <a:rPr lang="en-US" sz="2800" smtClean="0"/>
              <a:t>PO</a:t>
            </a:r>
            <a:r>
              <a:rPr lang="en-US" sz="2800" baseline="-25000" smtClean="0"/>
              <a:t>4</a:t>
            </a:r>
          </a:p>
          <a:p>
            <a:pPr eaLnBrk="1" hangingPunct="1"/>
            <a:r>
              <a:rPr lang="en-US" sz="2800" b="1" u="sng" smtClean="0"/>
              <a:t>polyprotic acid</a:t>
            </a:r>
            <a:r>
              <a:rPr lang="en-US" sz="2800" smtClean="0"/>
              <a:t>: an acid that can donate more than 1 proton (H</a:t>
            </a:r>
            <a:r>
              <a:rPr lang="en-US" sz="2800" baseline="30000" smtClean="0"/>
              <a:t>+</a:t>
            </a:r>
            <a:r>
              <a:rPr lang="en-US" sz="2800" smtClean="0"/>
              <a:t> ion) per molecule</a:t>
            </a:r>
          </a:p>
          <a:p>
            <a:pPr eaLnBrk="1" hangingPunct="1"/>
            <a:endParaRPr lang="en-US" sz="2800" smtClean="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AutoShape 2"/>
          <p:cNvSpPr>
            <a:spLocks noGrp="1" noChangeArrowheads="1"/>
          </p:cNvSpPr>
          <p:nvPr>
            <p:ph type="title"/>
          </p:nvPr>
        </p:nvSpPr>
        <p:spPr/>
        <p:txBody>
          <a:bodyPr/>
          <a:lstStyle/>
          <a:p>
            <a:pPr eaLnBrk="1" hangingPunct="1"/>
            <a:r>
              <a:rPr lang="en-US" altLang="en-US" smtClean="0"/>
              <a:t>How to name an Acid</a:t>
            </a:r>
          </a:p>
        </p:txBody>
      </p:sp>
      <p:sp>
        <p:nvSpPr>
          <p:cNvPr id="121858" name="Rectangle 3"/>
          <p:cNvSpPr>
            <a:spLocks noGrp="1" noChangeArrowheads="1"/>
          </p:cNvSpPr>
          <p:nvPr>
            <p:ph idx="1"/>
          </p:nvPr>
        </p:nvSpPr>
        <p:spPr/>
        <p:txBody>
          <a:bodyPr/>
          <a:lstStyle/>
          <a:p>
            <a:pPr eaLnBrk="1" hangingPunct="1"/>
            <a:r>
              <a:rPr lang="en-US" altLang="en-US" sz="2400" smtClean="0"/>
              <a:t>An acid is a compound that contains one or more hydrogen atoms and produces hydrogen ions (H</a:t>
            </a:r>
            <a:r>
              <a:rPr lang="en-US" altLang="en-US" sz="2400" baseline="30000" smtClean="0"/>
              <a:t>+</a:t>
            </a:r>
            <a:r>
              <a:rPr lang="en-US" altLang="en-US" sz="2400" smtClean="0"/>
              <a:t>) when dissolved in water.</a:t>
            </a:r>
          </a:p>
          <a:p>
            <a:pPr eaLnBrk="1" hangingPunct="1"/>
            <a:endParaRPr lang="en-US" altLang="en-US" sz="2400" smtClean="0"/>
          </a:p>
          <a:p>
            <a:pPr eaLnBrk="1" hangingPunct="1"/>
            <a:r>
              <a:rPr lang="en-US" altLang="en-US" sz="2400" smtClean="0"/>
              <a:t>An Acid always starts with a Hydrogen. </a:t>
            </a:r>
          </a:p>
          <a:p>
            <a:pPr eaLnBrk="1" hangingPunct="1"/>
            <a:r>
              <a:rPr lang="en-US" altLang="en-US" sz="2400" smtClean="0"/>
              <a:t> That is to say that the cation is an hydrogen with a positive charge and that is followed by an anion or polyatomic anion.</a:t>
            </a:r>
          </a:p>
          <a:p>
            <a:pPr eaLnBrk="1" hangingPunct="1"/>
            <a:endParaRPr lang="en-US" altLang="en-US" sz="2400" smtClean="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pPr eaLnBrk="1" hangingPunct="1"/>
            <a:r>
              <a:rPr lang="en-US" smtClean="0"/>
              <a:t>Binary Acids and ternary acids</a:t>
            </a:r>
          </a:p>
        </p:txBody>
      </p:sp>
      <p:sp>
        <p:nvSpPr>
          <p:cNvPr id="122882" name="Content Placeholder 2"/>
          <p:cNvSpPr>
            <a:spLocks noGrp="1"/>
          </p:cNvSpPr>
          <p:nvPr>
            <p:ph idx="1"/>
          </p:nvPr>
        </p:nvSpPr>
        <p:spPr/>
        <p:txBody>
          <a:bodyPr/>
          <a:lstStyle/>
          <a:p>
            <a:pPr eaLnBrk="1" hangingPunct="1"/>
            <a:r>
              <a:rPr lang="en-US" sz="2800" smtClean="0"/>
              <a:t>Acids that contain hydrogen and one other element are called </a:t>
            </a:r>
            <a:r>
              <a:rPr lang="en-US" sz="2800" b="1" u="sng" smtClean="0"/>
              <a:t>binary acids</a:t>
            </a:r>
          </a:p>
          <a:p>
            <a:pPr eaLnBrk="1" hangingPunct="1"/>
            <a:endParaRPr lang="en-US" sz="2800" b="1" u="sng" smtClean="0"/>
          </a:p>
          <a:p>
            <a:pPr eaLnBrk="1" hangingPunct="1"/>
            <a:r>
              <a:rPr lang="en-US" sz="2800" smtClean="0"/>
              <a:t>Acids that contain 3 elements are </a:t>
            </a:r>
            <a:r>
              <a:rPr lang="en-US" sz="2800" b="1" u="sng" smtClean="0"/>
              <a:t>ternary acids</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AutoShape 2"/>
          <p:cNvSpPr>
            <a:spLocks noGrp="1" noChangeArrowheads="1"/>
          </p:cNvSpPr>
          <p:nvPr>
            <p:ph type="title"/>
          </p:nvPr>
        </p:nvSpPr>
        <p:spPr/>
        <p:txBody>
          <a:bodyPr/>
          <a:lstStyle/>
          <a:p>
            <a:pPr eaLnBrk="1" hangingPunct="1"/>
            <a:r>
              <a:rPr lang="en-US" altLang="en-US" smtClean="0"/>
              <a:t>First Rule for naming an Acid</a:t>
            </a:r>
          </a:p>
        </p:txBody>
      </p:sp>
      <p:sp>
        <p:nvSpPr>
          <p:cNvPr id="123906" name="Rectangle 3"/>
          <p:cNvSpPr>
            <a:spLocks noGrp="1" noChangeArrowheads="1"/>
          </p:cNvSpPr>
          <p:nvPr>
            <p:ph idx="1"/>
          </p:nvPr>
        </p:nvSpPr>
        <p:spPr/>
        <p:txBody>
          <a:bodyPr/>
          <a:lstStyle/>
          <a:p>
            <a:pPr eaLnBrk="1" hangingPunct="1"/>
            <a:r>
              <a:rPr lang="en-US" altLang="en-US" sz="3200" smtClean="0"/>
              <a:t>When the name of the anion ends in –ide, the acid name begins with hydro-.</a:t>
            </a:r>
          </a:p>
          <a:p>
            <a:pPr eaLnBrk="1" hangingPunct="1"/>
            <a:r>
              <a:rPr lang="en-US" altLang="en-US" sz="3200" smtClean="0"/>
              <a:t>  The stem of the anion has the suffix –ic and is followed by the word acid.</a:t>
            </a:r>
          </a:p>
          <a:p>
            <a:pPr eaLnBrk="1" hangingPunct="1"/>
            <a:r>
              <a:rPr lang="en-US" altLang="en-US" sz="3200" smtClean="0"/>
              <a:t>Example</a:t>
            </a:r>
          </a:p>
          <a:p>
            <a:pPr lvl="1" eaLnBrk="1" hangingPunct="1"/>
            <a:r>
              <a:rPr lang="en-US" altLang="en-US" sz="3200" smtClean="0"/>
              <a:t>HF</a:t>
            </a:r>
          </a:p>
          <a:p>
            <a:pPr lvl="1" eaLnBrk="1" hangingPunct="1"/>
            <a:r>
              <a:rPr lang="en-US" altLang="en-US" sz="3200" smtClean="0"/>
              <a:t>HBr</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AutoShape 2"/>
          <p:cNvSpPr>
            <a:spLocks noGrp="1" noChangeArrowheads="1"/>
          </p:cNvSpPr>
          <p:nvPr>
            <p:ph type="title"/>
          </p:nvPr>
        </p:nvSpPr>
        <p:spPr/>
        <p:txBody>
          <a:bodyPr/>
          <a:lstStyle/>
          <a:p>
            <a:pPr eaLnBrk="1" hangingPunct="1"/>
            <a:r>
              <a:rPr lang="en-US" altLang="en-US" smtClean="0"/>
              <a:t>Second Rule for naming an Acid</a:t>
            </a:r>
          </a:p>
        </p:txBody>
      </p:sp>
      <p:sp>
        <p:nvSpPr>
          <p:cNvPr id="124930" name="Rectangle 3"/>
          <p:cNvSpPr>
            <a:spLocks noGrp="1" noChangeArrowheads="1"/>
          </p:cNvSpPr>
          <p:nvPr>
            <p:ph idx="1"/>
          </p:nvPr>
        </p:nvSpPr>
        <p:spPr/>
        <p:txBody>
          <a:bodyPr/>
          <a:lstStyle/>
          <a:p>
            <a:pPr eaLnBrk="1" hangingPunct="1"/>
            <a:r>
              <a:rPr lang="en-US" altLang="en-US" sz="3200" smtClean="0"/>
              <a:t>When the anion name ends in –ite, the acid name is the stem of the anion with the suffix  -ous, followed by the word acid.</a:t>
            </a:r>
          </a:p>
          <a:p>
            <a:pPr eaLnBrk="1" hangingPunct="1"/>
            <a:r>
              <a:rPr lang="en-US" altLang="en-US" sz="3200" smtClean="0"/>
              <a:t>Example </a:t>
            </a:r>
          </a:p>
          <a:p>
            <a:pPr lvl="1" eaLnBrk="1" hangingPunct="1"/>
            <a:r>
              <a:rPr lang="en-US" altLang="en-US" sz="3200" smtClean="0"/>
              <a:t>H</a:t>
            </a:r>
            <a:r>
              <a:rPr lang="en-US" altLang="en-US" sz="3200" baseline="-25000" smtClean="0"/>
              <a:t>2</a:t>
            </a:r>
            <a:r>
              <a:rPr lang="en-US" altLang="en-US" sz="3200" smtClean="0"/>
              <a:t>SO</a:t>
            </a:r>
            <a:r>
              <a:rPr lang="en-US" altLang="en-US" sz="3200" baseline="-25000" smtClean="0"/>
              <a:t>3</a:t>
            </a:r>
          </a:p>
          <a:p>
            <a:pPr lvl="1" eaLnBrk="1" hangingPunct="1"/>
            <a:endParaRPr lang="en-US" altLang="en-US" sz="3200" baseline="-25000" smtClean="0"/>
          </a:p>
          <a:p>
            <a:pPr lvl="1" eaLnBrk="1" hangingPunct="1"/>
            <a:r>
              <a:rPr lang="en-US" altLang="en-US" sz="3200" smtClean="0"/>
              <a:t>HNO</a:t>
            </a:r>
            <a:r>
              <a:rPr lang="en-US" altLang="en-US" sz="3200" baseline="-25000" smtClean="0"/>
              <a:t>2</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AutoShape 2"/>
          <p:cNvSpPr>
            <a:spLocks noGrp="1" noChangeArrowheads="1"/>
          </p:cNvSpPr>
          <p:nvPr>
            <p:ph type="title"/>
          </p:nvPr>
        </p:nvSpPr>
        <p:spPr/>
        <p:txBody>
          <a:bodyPr/>
          <a:lstStyle/>
          <a:p>
            <a:pPr eaLnBrk="1" hangingPunct="1"/>
            <a:r>
              <a:rPr lang="en-US" altLang="en-US" smtClean="0"/>
              <a:t>Third Rule for naming an Acid</a:t>
            </a:r>
          </a:p>
        </p:txBody>
      </p:sp>
      <p:sp>
        <p:nvSpPr>
          <p:cNvPr id="125954" name="Rectangle 3"/>
          <p:cNvSpPr>
            <a:spLocks noGrp="1" noChangeArrowheads="1"/>
          </p:cNvSpPr>
          <p:nvPr>
            <p:ph idx="1"/>
          </p:nvPr>
        </p:nvSpPr>
        <p:spPr/>
        <p:txBody>
          <a:bodyPr/>
          <a:lstStyle/>
          <a:p>
            <a:pPr eaLnBrk="1" hangingPunct="1"/>
            <a:r>
              <a:rPr lang="en-US" altLang="en-US" sz="3200" smtClean="0"/>
              <a:t>When the anion name ends in –ate, the acid name is the stem of the anion with the suffix  -ic followed by the word acid.</a:t>
            </a:r>
          </a:p>
          <a:p>
            <a:pPr eaLnBrk="1" hangingPunct="1"/>
            <a:r>
              <a:rPr lang="en-US" altLang="en-US" sz="3200" smtClean="0"/>
              <a:t>Example</a:t>
            </a:r>
          </a:p>
          <a:p>
            <a:pPr lvl="1" eaLnBrk="1" hangingPunct="1"/>
            <a:r>
              <a:rPr lang="en-US" altLang="en-US" sz="3200" smtClean="0"/>
              <a:t>HNO</a:t>
            </a:r>
            <a:r>
              <a:rPr lang="en-US" altLang="en-US" sz="3200" baseline="-25000" smtClean="0"/>
              <a:t>3</a:t>
            </a:r>
          </a:p>
          <a:p>
            <a:pPr lvl="1" eaLnBrk="1" hangingPunct="1"/>
            <a:endParaRPr lang="en-US" altLang="en-US" sz="3200" smtClean="0"/>
          </a:p>
          <a:p>
            <a:pPr lvl="1" eaLnBrk="1" hangingPunct="1"/>
            <a:r>
              <a:rPr lang="en-US" altLang="en-US" sz="3200" smtClean="0"/>
              <a:t>H</a:t>
            </a:r>
            <a:r>
              <a:rPr lang="en-US" altLang="en-US" sz="3200" baseline="-25000" smtClean="0"/>
              <a:t>3</a:t>
            </a:r>
            <a:r>
              <a:rPr lang="en-US" altLang="en-US" sz="3200" smtClean="0"/>
              <a:t>PO</a:t>
            </a:r>
            <a:r>
              <a:rPr lang="en-US" altLang="en-US" sz="3200" baseline="-25000" smtClean="0"/>
              <a:t>4</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4"/>
          <p:cNvSpPr txBox="1">
            <a:spLocks noChangeArrowheads="1"/>
          </p:cNvSpPr>
          <p:nvPr/>
        </p:nvSpPr>
        <p:spPr bwMode="auto">
          <a:xfrm>
            <a:off x="1524000" y="1030288"/>
            <a:ext cx="8940800" cy="5356225"/>
          </a:xfrm>
          <a:prstGeom prst="rect">
            <a:avLst/>
          </a:prstGeom>
          <a:noFill/>
          <a:ln w="9525">
            <a:noFill/>
            <a:miter lim="800000"/>
            <a:headEnd/>
            <a:tailEnd/>
          </a:ln>
        </p:spPr>
        <p:txBody>
          <a:bodyPr>
            <a:spAutoFit/>
          </a:bodyPr>
          <a:lstStyle/>
          <a:p>
            <a:pPr>
              <a:tabLst>
                <a:tab pos="5718175" algn="l"/>
              </a:tabLst>
            </a:pPr>
            <a:r>
              <a:rPr lang="en-US" altLang="en-US" sz="2400">
                <a:solidFill>
                  <a:srgbClr val="000000"/>
                </a:solidFill>
              </a:rPr>
              <a:t>The Swedish chemist </a:t>
            </a:r>
            <a:r>
              <a:rPr lang="en-US" altLang="en-US" sz="2400" b="1" u="sng">
                <a:solidFill>
                  <a:srgbClr val="3333CC"/>
                </a:solidFill>
              </a:rPr>
              <a:t>Svante Arrhenius</a:t>
            </a:r>
            <a:r>
              <a:rPr lang="en-US" altLang="en-US" sz="2400">
                <a:solidFill>
                  <a:srgbClr val="000000"/>
                </a:solidFill>
              </a:rPr>
              <a:t> proposed the first definition of </a:t>
            </a:r>
            <a:r>
              <a:rPr lang="en-US" altLang="en-US" sz="2400" b="1" u="sng">
                <a:solidFill>
                  <a:srgbClr val="3333CC"/>
                </a:solidFill>
              </a:rPr>
              <a:t>acids</a:t>
            </a:r>
            <a:r>
              <a:rPr lang="en-US" altLang="en-US" sz="2400">
                <a:solidFill>
                  <a:srgbClr val="000000"/>
                </a:solidFill>
              </a:rPr>
              <a:t> and </a:t>
            </a:r>
            <a:r>
              <a:rPr lang="en-US" altLang="en-US" sz="2400" b="1" u="sng">
                <a:solidFill>
                  <a:srgbClr val="3333CC"/>
                </a:solidFill>
              </a:rPr>
              <a:t>bases</a:t>
            </a:r>
            <a:r>
              <a:rPr lang="en-US" altLang="en-US" sz="2400">
                <a:solidFill>
                  <a:srgbClr val="000000"/>
                </a:solidFill>
              </a:rPr>
              <a:t>.</a:t>
            </a:r>
          </a:p>
          <a:p>
            <a:pPr>
              <a:tabLst>
                <a:tab pos="5718175" algn="l"/>
              </a:tabLst>
            </a:pPr>
            <a:r>
              <a:rPr lang="en-US" altLang="en-US" sz="2400">
                <a:solidFill>
                  <a:srgbClr val="000000"/>
                </a:solidFill>
              </a:rPr>
              <a:t>(Substances A and B became</a:t>
            </a:r>
          </a:p>
          <a:p>
            <a:pPr>
              <a:tabLst>
                <a:tab pos="5718175" algn="l"/>
              </a:tabLst>
            </a:pPr>
            <a:r>
              <a:rPr lang="en-US" altLang="en-US" sz="2400">
                <a:solidFill>
                  <a:srgbClr val="000000"/>
                </a:solidFill>
              </a:rPr>
              <a:t>known as acids and bases)</a:t>
            </a:r>
          </a:p>
          <a:p>
            <a:pPr>
              <a:tabLst>
                <a:tab pos="5718175" algn="l"/>
              </a:tabLst>
            </a:pPr>
            <a:r>
              <a:rPr lang="en-US" altLang="en-US" sz="2400">
                <a:solidFill>
                  <a:srgbClr val="000000"/>
                </a:solidFill>
              </a:rPr>
              <a:t>According to the Arrhenius model:</a:t>
            </a:r>
          </a:p>
          <a:p>
            <a:pPr>
              <a:tabLst>
                <a:tab pos="5718175" algn="l"/>
              </a:tabLst>
            </a:pPr>
            <a:endParaRPr lang="en-US" altLang="en-US" sz="2400">
              <a:solidFill>
                <a:srgbClr val="000000"/>
              </a:solidFill>
            </a:endParaRPr>
          </a:p>
          <a:p>
            <a:pPr>
              <a:tabLst>
                <a:tab pos="5718175" algn="l"/>
              </a:tabLst>
            </a:pPr>
            <a:endParaRPr lang="en-US" altLang="en-US" sz="2400">
              <a:solidFill>
                <a:srgbClr val="000000"/>
              </a:solidFill>
            </a:endParaRPr>
          </a:p>
          <a:p>
            <a:pPr>
              <a:lnSpc>
                <a:spcPct val="150000"/>
              </a:lnSpc>
              <a:tabLst>
                <a:tab pos="5718175" algn="l"/>
              </a:tabLst>
            </a:pPr>
            <a:endParaRPr lang="en-US" altLang="en-US" sz="1000">
              <a:solidFill>
                <a:srgbClr val="000000"/>
              </a:solidFill>
            </a:endParaRPr>
          </a:p>
          <a:p>
            <a:pPr lvl="2">
              <a:tabLst>
                <a:tab pos="5718175" algn="l"/>
              </a:tabLst>
            </a:pPr>
            <a:r>
              <a:rPr lang="en-US" altLang="en-US" sz="2400">
                <a:solidFill>
                  <a:srgbClr val="000000"/>
                </a:solidFill>
              </a:rPr>
              <a:t> </a:t>
            </a:r>
            <a:r>
              <a:rPr lang="en-US" altLang="en-US" sz="2400" b="1" i="1">
                <a:solidFill>
                  <a:srgbClr val="3333CC"/>
                </a:solidFill>
              </a:rPr>
              <a:t>“acids are substances that dissociate in water to produce H</a:t>
            </a:r>
            <a:r>
              <a:rPr lang="en-US" altLang="en-US" sz="2400" b="1" i="1" baseline="30000">
                <a:solidFill>
                  <a:srgbClr val="3333CC"/>
                </a:solidFill>
              </a:rPr>
              <a:t>+</a:t>
            </a:r>
            <a:r>
              <a:rPr lang="en-US" altLang="en-US" sz="2400" b="1" i="1">
                <a:solidFill>
                  <a:srgbClr val="3333CC"/>
                </a:solidFill>
              </a:rPr>
              <a:t> ions and bases are substances that dissociate in water to produce OH</a:t>
            </a:r>
            <a:r>
              <a:rPr lang="en-US" altLang="en-US" sz="2400" b="1" i="1" baseline="30000">
                <a:solidFill>
                  <a:srgbClr val="3333CC"/>
                </a:solidFill>
              </a:rPr>
              <a:t>-</a:t>
            </a:r>
            <a:r>
              <a:rPr lang="en-US" altLang="en-US" sz="2400" b="1" i="1">
                <a:solidFill>
                  <a:srgbClr val="3333CC"/>
                </a:solidFill>
              </a:rPr>
              <a:t> ions”</a:t>
            </a:r>
          </a:p>
          <a:p>
            <a:pPr>
              <a:lnSpc>
                <a:spcPct val="150000"/>
              </a:lnSpc>
              <a:tabLst>
                <a:tab pos="5718175" algn="l"/>
              </a:tabLst>
            </a:pPr>
            <a:endParaRPr lang="en-US" altLang="en-US" sz="1000">
              <a:solidFill>
                <a:srgbClr val="3333CC"/>
              </a:solidFill>
            </a:endParaRPr>
          </a:p>
          <a:p>
            <a:pPr algn="ctr">
              <a:lnSpc>
                <a:spcPct val="150000"/>
              </a:lnSpc>
              <a:tabLst>
                <a:tab pos="5718175" algn="l"/>
              </a:tabLst>
            </a:pPr>
            <a:r>
              <a:rPr lang="en-US" altLang="en-US" sz="2400">
                <a:solidFill>
                  <a:srgbClr val="000000"/>
                </a:solidFill>
              </a:rPr>
              <a:t>NaOH </a:t>
            </a:r>
            <a:r>
              <a:rPr lang="en-US" altLang="en-US">
                <a:solidFill>
                  <a:srgbClr val="000000"/>
                </a:solidFill>
              </a:rPr>
              <a:t>(</a:t>
            </a:r>
            <a:r>
              <a:rPr lang="en-US" altLang="en-US" i="1">
                <a:solidFill>
                  <a:srgbClr val="000000"/>
                </a:solidFill>
              </a:rPr>
              <a:t>aq</a:t>
            </a:r>
            <a:r>
              <a:rPr lang="en-US" altLang="en-US">
                <a:solidFill>
                  <a:srgbClr val="000000"/>
                </a:solidFill>
              </a:rPr>
              <a:t>)</a:t>
            </a:r>
            <a:r>
              <a:rPr lang="en-US" altLang="en-US" sz="2400" baseline="-25000">
                <a:solidFill>
                  <a:srgbClr val="000000"/>
                </a:solidFill>
              </a:rPr>
              <a:t>   </a:t>
            </a:r>
            <a:r>
              <a:rPr lang="en-US" altLang="en-US" sz="2400">
                <a:solidFill>
                  <a:srgbClr val="000000"/>
                </a:solidFill>
                <a:sym typeface="Wingdings 3" pitchFamily="18" charset="2"/>
              </a:rPr>
              <a:t>   Na</a:t>
            </a:r>
            <a:r>
              <a:rPr lang="en-US" altLang="en-US" sz="2400" baseline="30000">
                <a:solidFill>
                  <a:srgbClr val="000000"/>
                </a:solidFill>
                <a:sym typeface="Wingdings 3" pitchFamily="18" charset="2"/>
              </a:rPr>
              <a:t>+ </a:t>
            </a:r>
            <a:r>
              <a:rPr lang="en-US" altLang="en-US">
                <a:solidFill>
                  <a:srgbClr val="000000"/>
                </a:solidFill>
                <a:sym typeface="Wingdings 3" pitchFamily="18" charset="2"/>
              </a:rPr>
              <a:t>(</a:t>
            </a:r>
            <a:r>
              <a:rPr lang="en-US" altLang="en-US" i="1">
                <a:solidFill>
                  <a:srgbClr val="000000"/>
                </a:solidFill>
                <a:sym typeface="Wingdings 3" pitchFamily="18" charset="2"/>
              </a:rPr>
              <a:t>aq</a:t>
            </a:r>
            <a:r>
              <a:rPr lang="en-US" altLang="en-US">
                <a:solidFill>
                  <a:srgbClr val="000000"/>
                </a:solidFill>
                <a:sym typeface="Wingdings 3" pitchFamily="18" charset="2"/>
              </a:rPr>
              <a:t>)</a:t>
            </a:r>
            <a:r>
              <a:rPr lang="en-US" altLang="en-US" sz="2400">
                <a:solidFill>
                  <a:srgbClr val="000000"/>
                </a:solidFill>
                <a:sym typeface="Wingdings 3" pitchFamily="18" charset="2"/>
              </a:rPr>
              <a:t>   +   OH</a:t>
            </a:r>
            <a:r>
              <a:rPr lang="en-US" altLang="en-US" sz="2400" baseline="30000">
                <a:solidFill>
                  <a:srgbClr val="000000"/>
                </a:solidFill>
                <a:sym typeface="Wingdings 3" pitchFamily="18" charset="2"/>
              </a:rPr>
              <a:t>- </a:t>
            </a:r>
            <a:r>
              <a:rPr lang="en-US" altLang="en-US">
                <a:solidFill>
                  <a:srgbClr val="000000"/>
                </a:solidFill>
                <a:sym typeface="Wingdings 3" pitchFamily="18" charset="2"/>
              </a:rPr>
              <a:t>(</a:t>
            </a:r>
            <a:r>
              <a:rPr lang="en-US" altLang="en-US" i="1">
                <a:solidFill>
                  <a:srgbClr val="000000"/>
                </a:solidFill>
                <a:sym typeface="Wingdings 3" pitchFamily="18" charset="2"/>
              </a:rPr>
              <a:t>aq</a:t>
            </a:r>
            <a:r>
              <a:rPr lang="en-US" altLang="en-US">
                <a:solidFill>
                  <a:srgbClr val="000000"/>
                </a:solidFill>
                <a:sym typeface="Wingdings 3" pitchFamily="18" charset="2"/>
              </a:rPr>
              <a:t>)</a:t>
            </a:r>
            <a:r>
              <a:rPr lang="en-US" altLang="en-US" sz="2400">
                <a:solidFill>
                  <a:srgbClr val="000000"/>
                </a:solidFill>
                <a:sym typeface="Wingdings 3" pitchFamily="18" charset="2"/>
              </a:rPr>
              <a:t>	</a:t>
            </a:r>
            <a:r>
              <a:rPr lang="en-US" altLang="en-US" sz="2400" b="1">
                <a:solidFill>
                  <a:srgbClr val="3333CC"/>
                </a:solidFill>
                <a:sym typeface="Wingdings 3" pitchFamily="18" charset="2"/>
              </a:rPr>
              <a:t>Base</a:t>
            </a:r>
          </a:p>
          <a:p>
            <a:pPr algn="ctr">
              <a:lnSpc>
                <a:spcPct val="150000"/>
              </a:lnSpc>
              <a:tabLst>
                <a:tab pos="5718175" algn="l"/>
              </a:tabLst>
            </a:pPr>
            <a:r>
              <a:rPr lang="en-US" altLang="en-US" sz="2400">
                <a:solidFill>
                  <a:srgbClr val="000000"/>
                </a:solidFill>
                <a:sym typeface="Wingdings 3" pitchFamily="18" charset="2"/>
              </a:rPr>
              <a:t>HCl </a:t>
            </a:r>
            <a:r>
              <a:rPr lang="en-US" altLang="en-US">
                <a:solidFill>
                  <a:srgbClr val="000000"/>
                </a:solidFill>
                <a:sym typeface="Wingdings 3" pitchFamily="18" charset="2"/>
              </a:rPr>
              <a:t>(</a:t>
            </a:r>
            <a:r>
              <a:rPr lang="en-US" altLang="en-US" i="1">
                <a:solidFill>
                  <a:srgbClr val="000000"/>
                </a:solidFill>
                <a:sym typeface="Wingdings 3" pitchFamily="18" charset="2"/>
              </a:rPr>
              <a:t>aq</a:t>
            </a:r>
            <a:r>
              <a:rPr lang="en-US" altLang="en-US">
                <a:solidFill>
                  <a:srgbClr val="000000"/>
                </a:solidFill>
                <a:sym typeface="Wingdings 3" pitchFamily="18" charset="2"/>
              </a:rPr>
              <a:t>)</a:t>
            </a:r>
            <a:r>
              <a:rPr lang="en-US" altLang="en-US" sz="2400">
                <a:solidFill>
                  <a:srgbClr val="000000"/>
                </a:solidFill>
                <a:sym typeface="Wingdings 3" pitchFamily="18" charset="2"/>
              </a:rPr>
              <a:t>      H</a:t>
            </a:r>
            <a:r>
              <a:rPr lang="en-US" altLang="en-US" sz="2400" baseline="30000">
                <a:solidFill>
                  <a:srgbClr val="000000"/>
                </a:solidFill>
                <a:sym typeface="Wingdings 3" pitchFamily="18" charset="2"/>
              </a:rPr>
              <a:t>+ </a:t>
            </a:r>
            <a:r>
              <a:rPr lang="en-US" altLang="en-US">
                <a:solidFill>
                  <a:srgbClr val="000000"/>
                </a:solidFill>
                <a:sym typeface="Wingdings 3" pitchFamily="18" charset="2"/>
              </a:rPr>
              <a:t>(</a:t>
            </a:r>
            <a:r>
              <a:rPr lang="en-US" altLang="en-US" i="1">
                <a:solidFill>
                  <a:srgbClr val="000000"/>
                </a:solidFill>
                <a:sym typeface="Wingdings 3" pitchFamily="18" charset="2"/>
              </a:rPr>
              <a:t>aq</a:t>
            </a:r>
            <a:r>
              <a:rPr lang="en-US" altLang="en-US">
                <a:solidFill>
                  <a:srgbClr val="000000"/>
                </a:solidFill>
                <a:sym typeface="Wingdings 3" pitchFamily="18" charset="2"/>
              </a:rPr>
              <a:t>)</a:t>
            </a:r>
            <a:r>
              <a:rPr lang="en-US" altLang="en-US" sz="2400">
                <a:solidFill>
                  <a:srgbClr val="000000"/>
                </a:solidFill>
                <a:sym typeface="Wingdings 3" pitchFamily="18" charset="2"/>
              </a:rPr>
              <a:t>   +   Cl</a:t>
            </a:r>
            <a:r>
              <a:rPr lang="en-US" altLang="en-US" sz="2400" baseline="30000">
                <a:solidFill>
                  <a:srgbClr val="000000"/>
                </a:solidFill>
                <a:sym typeface="Wingdings 3" pitchFamily="18" charset="2"/>
              </a:rPr>
              <a:t>- </a:t>
            </a:r>
            <a:r>
              <a:rPr lang="en-US" altLang="en-US">
                <a:solidFill>
                  <a:srgbClr val="000000"/>
                </a:solidFill>
                <a:sym typeface="Wingdings 3" pitchFamily="18" charset="2"/>
              </a:rPr>
              <a:t>(</a:t>
            </a:r>
            <a:r>
              <a:rPr lang="en-US" altLang="en-US" i="1">
                <a:solidFill>
                  <a:srgbClr val="000000"/>
                </a:solidFill>
                <a:sym typeface="Wingdings 3" pitchFamily="18" charset="2"/>
              </a:rPr>
              <a:t>aq</a:t>
            </a:r>
            <a:r>
              <a:rPr lang="en-US" altLang="en-US">
                <a:solidFill>
                  <a:srgbClr val="000000"/>
                </a:solidFill>
                <a:sym typeface="Wingdings 3" pitchFamily="18" charset="2"/>
              </a:rPr>
              <a:t>)</a:t>
            </a:r>
            <a:r>
              <a:rPr lang="en-US" altLang="en-US" sz="2400" b="1">
                <a:solidFill>
                  <a:srgbClr val="3333CC"/>
                </a:solidFill>
                <a:sym typeface="Wingdings 3" pitchFamily="18" charset="2"/>
              </a:rPr>
              <a:t>	Acid</a:t>
            </a:r>
          </a:p>
        </p:txBody>
      </p:sp>
      <p:sp>
        <p:nvSpPr>
          <p:cNvPr id="77826" name="Text Box 4"/>
          <p:cNvSpPr txBox="1">
            <a:spLocks noChangeArrowheads="1"/>
          </p:cNvSpPr>
          <p:nvPr/>
        </p:nvSpPr>
        <p:spPr bwMode="auto">
          <a:xfrm>
            <a:off x="6386513" y="914400"/>
            <a:ext cx="3206750" cy="457200"/>
          </a:xfrm>
          <a:prstGeom prst="rect">
            <a:avLst/>
          </a:prstGeom>
          <a:noFill/>
          <a:ln w="9525">
            <a:noFill/>
            <a:miter lim="800000"/>
            <a:headEnd/>
            <a:tailEnd/>
          </a:ln>
        </p:spPr>
        <p:txBody>
          <a:bodyPr>
            <a:spAutoFit/>
          </a:bodyPr>
          <a:lstStyle/>
          <a:p>
            <a:pPr>
              <a:spcBef>
                <a:spcPct val="50000"/>
              </a:spcBef>
            </a:pPr>
            <a:endParaRPr lang="en-US" altLang="en-US" sz="2400">
              <a:solidFill>
                <a:srgbClr val="000000"/>
              </a:solidFill>
            </a:endParaRPr>
          </a:p>
        </p:txBody>
      </p:sp>
      <p:pic>
        <p:nvPicPr>
          <p:cNvPr id="77827" name="Picture 6" descr="300px-Arrhenius2">
            <a:hlinkClick r:id="rId2"/>
          </p:cNvPr>
          <p:cNvPicPr>
            <a:picLocks noChangeAspect="1" noChangeArrowheads="1"/>
          </p:cNvPicPr>
          <p:nvPr/>
        </p:nvPicPr>
        <p:blipFill>
          <a:blip r:embed="rId3"/>
          <a:srcRect/>
          <a:stretch>
            <a:fillRect/>
          </a:stretch>
        </p:blipFill>
        <p:spPr bwMode="auto">
          <a:xfrm>
            <a:off x="7173913" y="1498600"/>
            <a:ext cx="1836737" cy="2308225"/>
          </a:xfrm>
          <a:prstGeom prst="rect">
            <a:avLst/>
          </a:prstGeom>
          <a:noFill/>
          <a:ln w="9525">
            <a:noFill/>
            <a:miter lim="800000"/>
            <a:headEnd/>
            <a:tailEnd/>
          </a:ln>
        </p:spPr>
      </p:pic>
      <p:sp>
        <p:nvSpPr>
          <p:cNvPr id="77828" name="Title 4"/>
          <p:cNvSpPr>
            <a:spLocks noGrp="1"/>
          </p:cNvSpPr>
          <p:nvPr>
            <p:ph type="title"/>
          </p:nvPr>
        </p:nvSpPr>
        <p:spPr>
          <a:xfrm>
            <a:off x="2195513" y="0"/>
            <a:ext cx="7772400" cy="1143000"/>
          </a:xfrm>
        </p:spPr>
        <p:txBody>
          <a:bodyPr/>
          <a:lstStyle/>
          <a:p>
            <a:pPr eaLnBrk="1" hangingPunct="1"/>
            <a:r>
              <a:rPr lang="en-US" altLang="en-US" b="1" u="sng" smtClean="0"/>
              <a:t>Arrhenius Theory</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r>
              <a:rPr lang="en-US" altLang="en-US" smtClean="0"/>
              <a:t>Naming Acids</a:t>
            </a:r>
          </a:p>
        </p:txBody>
      </p:sp>
      <p:sp>
        <p:nvSpPr>
          <p:cNvPr id="40963" name="Rectangle 3"/>
          <p:cNvSpPr>
            <a:spLocks noGrp="1" noChangeArrowheads="1"/>
          </p:cNvSpPr>
          <p:nvPr>
            <p:ph idx="1"/>
          </p:nvPr>
        </p:nvSpPr>
        <p:spPr>
          <a:xfrm>
            <a:off x="2209800" y="1676400"/>
            <a:ext cx="7772400" cy="4648200"/>
          </a:xfrm>
        </p:spPr>
        <p:txBody>
          <a:bodyPr rtlCol="0">
            <a:normAutofit lnSpcReduction="10000"/>
          </a:bodyPr>
          <a:lstStyle/>
          <a:p>
            <a:pPr eaLnBrk="1" fontAlgn="auto" hangingPunct="1">
              <a:spcAft>
                <a:spcPts val="0"/>
              </a:spcAft>
              <a:buFont typeface="Wingdings 3" charset="2"/>
              <a:buChar char=""/>
              <a:defRPr/>
            </a:pPr>
            <a:r>
              <a:rPr lang="en-US" altLang="en-US" sz="3600">
                <a:solidFill>
                  <a:schemeClr val="tx1">
                    <a:lumMod val="75000"/>
                    <a:lumOff val="25000"/>
                  </a:schemeClr>
                </a:solidFill>
              </a:rPr>
              <a:t>Binary acids</a:t>
            </a:r>
          </a:p>
          <a:p>
            <a:pPr lvl="1" eaLnBrk="1" fontAlgn="auto" hangingPunct="1">
              <a:spcAft>
                <a:spcPts val="0"/>
              </a:spcAft>
              <a:buFont typeface="Wingdings 3" charset="2"/>
              <a:buChar char=""/>
              <a:defRPr/>
            </a:pPr>
            <a:r>
              <a:rPr lang="en-US" altLang="en-US" sz="3200">
                <a:solidFill>
                  <a:schemeClr val="tx1">
                    <a:lumMod val="75000"/>
                    <a:lumOff val="25000"/>
                  </a:schemeClr>
                </a:solidFill>
              </a:rPr>
              <a:t>hydro </a:t>
            </a:r>
            <a:r>
              <a:rPr lang="en-US" altLang="en-US" sz="3200" u="sng">
                <a:solidFill>
                  <a:schemeClr val="tx1">
                    <a:lumMod val="75000"/>
                    <a:lumOff val="25000"/>
                  </a:schemeClr>
                </a:solidFill>
              </a:rPr>
              <a:t>(element)</a:t>
            </a:r>
            <a:r>
              <a:rPr lang="en-US" altLang="en-US" sz="3200">
                <a:solidFill>
                  <a:schemeClr val="tx1">
                    <a:lumMod val="75000"/>
                    <a:lumOff val="25000"/>
                  </a:schemeClr>
                </a:solidFill>
              </a:rPr>
              <a:t> ic acid</a:t>
            </a:r>
          </a:p>
          <a:p>
            <a:pPr lvl="1" eaLnBrk="1" fontAlgn="auto" hangingPunct="1">
              <a:spcAft>
                <a:spcPts val="0"/>
              </a:spcAft>
              <a:buFont typeface="Wingdings 3" charset="2"/>
              <a:buChar char=""/>
              <a:defRPr/>
            </a:pPr>
            <a:r>
              <a:rPr lang="en-US" altLang="en-US" smtClean="0">
                <a:solidFill>
                  <a:schemeClr val="tx1">
                    <a:lumMod val="75000"/>
                    <a:lumOff val="25000"/>
                  </a:schemeClr>
                </a:solidFill>
              </a:rPr>
              <a:t>HF</a:t>
            </a:r>
            <a:endParaRPr lang="en-US" altLang="en-US" sz="3200">
              <a:solidFill>
                <a:schemeClr val="tx1">
                  <a:lumMod val="75000"/>
                  <a:lumOff val="25000"/>
                </a:schemeClr>
              </a:solidFill>
            </a:endParaRPr>
          </a:p>
          <a:p>
            <a:pPr eaLnBrk="1" fontAlgn="auto" hangingPunct="1">
              <a:spcAft>
                <a:spcPts val="0"/>
              </a:spcAft>
              <a:buFont typeface="Wingdings 3" charset="2"/>
              <a:buChar char=""/>
              <a:defRPr/>
            </a:pPr>
            <a:r>
              <a:rPr lang="en-US" altLang="en-US" sz="3600">
                <a:solidFill>
                  <a:schemeClr val="tx1">
                    <a:lumMod val="75000"/>
                    <a:lumOff val="25000"/>
                  </a:schemeClr>
                </a:solidFill>
              </a:rPr>
              <a:t>Ternary acids</a:t>
            </a:r>
          </a:p>
          <a:p>
            <a:pPr lvl="1" eaLnBrk="1" fontAlgn="auto" hangingPunct="1">
              <a:spcAft>
                <a:spcPts val="0"/>
              </a:spcAft>
              <a:buFont typeface="Wingdings 3" charset="2"/>
              <a:buChar char=""/>
              <a:defRPr/>
            </a:pPr>
            <a:r>
              <a:rPr lang="en-US" altLang="en-US" sz="3200">
                <a:solidFill>
                  <a:schemeClr val="tx1">
                    <a:lumMod val="75000"/>
                    <a:lumOff val="25000"/>
                  </a:schemeClr>
                </a:solidFill>
              </a:rPr>
              <a:t>replace the anion suffix </a:t>
            </a:r>
            <a:r>
              <a:rPr lang="en-US" altLang="en-US" sz="3200" i="1">
                <a:solidFill>
                  <a:schemeClr val="tx1">
                    <a:lumMod val="75000"/>
                    <a:lumOff val="25000"/>
                  </a:schemeClr>
                </a:solidFill>
              </a:rPr>
              <a:t>-ate</a:t>
            </a:r>
            <a:r>
              <a:rPr lang="en-US" altLang="en-US" sz="3200">
                <a:solidFill>
                  <a:schemeClr val="tx1">
                    <a:lumMod val="75000"/>
                    <a:lumOff val="25000"/>
                  </a:schemeClr>
                </a:solidFill>
              </a:rPr>
              <a:t> with </a:t>
            </a:r>
            <a:r>
              <a:rPr lang="en-US" altLang="en-US" sz="3200" i="1">
                <a:solidFill>
                  <a:schemeClr val="tx1">
                    <a:lumMod val="75000"/>
                    <a:lumOff val="25000"/>
                  </a:schemeClr>
                </a:solidFill>
              </a:rPr>
              <a:t>-ic</a:t>
            </a:r>
          </a:p>
          <a:p>
            <a:pPr lvl="1" eaLnBrk="1" fontAlgn="auto" hangingPunct="1">
              <a:spcAft>
                <a:spcPts val="0"/>
              </a:spcAft>
              <a:buFont typeface="Wingdings 3" charset="2"/>
              <a:buChar char=""/>
              <a:defRPr/>
            </a:pPr>
            <a:r>
              <a:rPr lang="en-US" altLang="en-US" smtClean="0">
                <a:solidFill>
                  <a:schemeClr val="tx1">
                    <a:lumMod val="75000"/>
                    <a:lumOff val="25000"/>
                  </a:schemeClr>
                </a:solidFill>
              </a:rPr>
              <a:t>H</a:t>
            </a:r>
            <a:r>
              <a:rPr lang="en-US" altLang="en-US" baseline="-25000" smtClean="0">
                <a:solidFill>
                  <a:schemeClr val="tx1">
                    <a:lumMod val="75000"/>
                    <a:lumOff val="25000"/>
                  </a:schemeClr>
                </a:solidFill>
              </a:rPr>
              <a:t>2</a:t>
            </a:r>
            <a:r>
              <a:rPr lang="en-US" altLang="en-US" smtClean="0">
                <a:solidFill>
                  <a:schemeClr val="tx1">
                    <a:lumMod val="75000"/>
                    <a:lumOff val="25000"/>
                  </a:schemeClr>
                </a:solidFill>
              </a:rPr>
              <a:t>SO</a:t>
            </a:r>
            <a:r>
              <a:rPr lang="en-US" altLang="en-US" baseline="-25000" smtClean="0">
                <a:solidFill>
                  <a:schemeClr val="tx1">
                    <a:lumMod val="75000"/>
                    <a:lumOff val="25000"/>
                  </a:schemeClr>
                </a:solidFill>
              </a:rPr>
              <a:t>4</a:t>
            </a:r>
            <a:endParaRPr lang="en-US" altLang="en-US" sz="3200">
              <a:solidFill>
                <a:schemeClr val="tx1">
                  <a:lumMod val="75000"/>
                  <a:lumOff val="25000"/>
                </a:schemeClr>
              </a:solidFill>
            </a:endParaRPr>
          </a:p>
          <a:p>
            <a:pPr lvl="1" eaLnBrk="1" fontAlgn="auto" hangingPunct="1">
              <a:spcAft>
                <a:spcPts val="0"/>
              </a:spcAft>
              <a:buFont typeface="Wingdings 3" charset="2"/>
              <a:buChar char=""/>
              <a:defRPr/>
            </a:pPr>
            <a:r>
              <a:rPr lang="en-US" altLang="en-US" sz="3200">
                <a:solidFill>
                  <a:schemeClr val="tx1">
                    <a:lumMod val="75000"/>
                    <a:lumOff val="25000"/>
                  </a:schemeClr>
                </a:solidFill>
              </a:rPr>
              <a:t>replace the anion suffix </a:t>
            </a:r>
            <a:r>
              <a:rPr lang="en-US" altLang="en-US" sz="3200" i="1">
                <a:solidFill>
                  <a:schemeClr val="tx1">
                    <a:lumMod val="75000"/>
                    <a:lumOff val="25000"/>
                  </a:schemeClr>
                </a:solidFill>
              </a:rPr>
              <a:t>-ite</a:t>
            </a:r>
            <a:r>
              <a:rPr lang="en-US" altLang="en-US" sz="3200">
                <a:solidFill>
                  <a:schemeClr val="tx1">
                    <a:lumMod val="75000"/>
                    <a:lumOff val="25000"/>
                  </a:schemeClr>
                </a:solidFill>
              </a:rPr>
              <a:t> with </a:t>
            </a:r>
            <a:r>
              <a:rPr lang="en-US" altLang="en-US" sz="3200" i="1">
                <a:solidFill>
                  <a:schemeClr val="tx1">
                    <a:lumMod val="75000"/>
                    <a:lumOff val="25000"/>
                  </a:schemeClr>
                </a:solidFill>
              </a:rPr>
              <a:t>-ous</a:t>
            </a:r>
          </a:p>
          <a:p>
            <a:pPr lvl="1" eaLnBrk="1" fontAlgn="auto" hangingPunct="1">
              <a:spcAft>
                <a:spcPts val="0"/>
              </a:spcAft>
              <a:buFont typeface="Wingdings 3" charset="2"/>
              <a:buChar char=""/>
              <a:defRPr/>
            </a:pPr>
            <a:r>
              <a:rPr lang="en-US" altLang="en-US" smtClean="0">
                <a:solidFill>
                  <a:schemeClr val="tx1">
                    <a:lumMod val="75000"/>
                    <a:lumOff val="25000"/>
                  </a:schemeClr>
                </a:solidFill>
              </a:rPr>
              <a:t>H</a:t>
            </a:r>
            <a:r>
              <a:rPr lang="en-US" altLang="en-US" baseline="-25000" smtClean="0">
                <a:solidFill>
                  <a:schemeClr val="tx1">
                    <a:lumMod val="75000"/>
                    <a:lumOff val="25000"/>
                  </a:schemeClr>
                </a:solidFill>
              </a:rPr>
              <a:t>2</a:t>
            </a:r>
            <a:r>
              <a:rPr lang="en-US" altLang="en-US" smtClean="0">
                <a:solidFill>
                  <a:schemeClr val="tx1">
                    <a:lumMod val="75000"/>
                    <a:lumOff val="25000"/>
                  </a:schemeClr>
                </a:solidFill>
              </a:rPr>
              <a:t>SO</a:t>
            </a:r>
            <a:r>
              <a:rPr lang="en-US" altLang="en-US" baseline="-25000" smtClean="0">
                <a:solidFill>
                  <a:schemeClr val="tx1">
                    <a:lumMod val="75000"/>
                    <a:lumOff val="25000"/>
                  </a:schemeClr>
                </a:solidFill>
              </a:rPr>
              <a:t>3</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0963">
                                            <p:txEl>
                                              <p:pRg st="0" end="0"/>
                                            </p:txEl>
                                          </p:spTgt>
                                        </p:tgtEl>
                                        <p:attrNameLst>
                                          <p:attrName>style.visibility</p:attrName>
                                        </p:attrNameLst>
                                      </p:cBhvr>
                                      <p:to>
                                        <p:strVal val="visible"/>
                                      </p:to>
                                    </p:set>
                                    <p:anim to="" calcmode="lin" valueType="num">
                                      <p:cBhvr>
                                        <p:cTn id="7" dur="1" fill="hold"/>
                                        <p:tgtEl>
                                          <p:spTgt spid="4096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0963">
                                            <p:txEl>
                                              <p:pRg st="1" end="1"/>
                                            </p:txEl>
                                          </p:spTgt>
                                        </p:tgtEl>
                                        <p:attrNameLst>
                                          <p:attrName>style.visibility</p:attrName>
                                        </p:attrNameLst>
                                      </p:cBhvr>
                                      <p:to>
                                        <p:strVal val="visible"/>
                                      </p:to>
                                    </p:set>
                                    <p:anim to="" calcmode="lin" valueType="num">
                                      <p:cBhvr>
                                        <p:cTn id="12" dur="1" fill="hold"/>
                                        <p:tgtEl>
                                          <p:spTgt spid="4096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0963">
                                            <p:txEl>
                                              <p:pRg st="2" end="2"/>
                                            </p:txEl>
                                          </p:spTgt>
                                        </p:tgtEl>
                                        <p:attrNameLst>
                                          <p:attrName>style.visibility</p:attrName>
                                        </p:attrNameLst>
                                      </p:cBhvr>
                                      <p:to>
                                        <p:strVal val="visible"/>
                                      </p:to>
                                    </p:set>
                                    <p:anim to="" calcmode="lin" valueType="num">
                                      <p:cBhvr>
                                        <p:cTn id="17" dur="1" fill="hold"/>
                                        <p:tgtEl>
                                          <p:spTgt spid="4096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0963">
                                            <p:txEl>
                                              <p:pRg st="3" end="3"/>
                                            </p:txEl>
                                          </p:spTgt>
                                        </p:tgtEl>
                                        <p:attrNameLst>
                                          <p:attrName>style.visibility</p:attrName>
                                        </p:attrNameLst>
                                      </p:cBhvr>
                                      <p:to>
                                        <p:strVal val="visible"/>
                                      </p:to>
                                    </p:set>
                                    <p:anim to="" calcmode="lin" valueType="num">
                                      <p:cBhvr>
                                        <p:cTn id="22" dur="1" fill="hold"/>
                                        <p:tgtEl>
                                          <p:spTgt spid="4096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0963">
                                            <p:txEl>
                                              <p:pRg st="4" end="4"/>
                                            </p:txEl>
                                          </p:spTgt>
                                        </p:tgtEl>
                                        <p:attrNameLst>
                                          <p:attrName>style.visibility</p:attrName>
                                        </p:attrNameLst>
                                      </p:cBhvr>
                                      <p:to>
                                        <p:strVal val="visible"/>
                                      </p:to>
                                    </p:set>
                                    <p:anim to="" calcmode="lin" valueType="num">
                                      <p:cBhvr>
                                        <p:cTn id="27" dur="1" fill="hold"/>
                                        <p:tgtEl>
                                          <p:spTgt spid="4096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40963">
                                            <p:txEl>
                                              <p:pRg st="5" end="5"/>
                                            </p:txEl>
                                          </p:spTgt>
                                        </p:tgtEl>
                                        <p:attrNameLst>
                                          <p:attrName>style.visibility</p:attrName>
                                        </p:attrNameLst>
                                      </p:cBhvr>
                                      <p:to>
                                        <p:strVal val="visible"/>
                                      </p:to>
                                    </p:set>
                                    <p:anim to="" calcmode="lin" valueType="num">
                                      <p:cBhvr>
                                        <p:cTn id="32" dur="1" fill="hold"/>
                                        <p:tgtEl>
                                          <p:spTgt spid="40963">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40963">
                                            <p:txEl>
                                              <p:pRg st="6" end="6"/>
                                            </p:txEl>
                                          </p:spTgt>
                                        </p:tgtEl>
                                        <p:attrNameLst>
                                          <p:attrName>style.visibility</p:attrName>
                                        </p:attrNameLst>
                                      </p:cBhvr>
                                      <p:to>
                                        <p:strVal val="visible"/>
                                      </p:to>
                                    </p:set>
                                    <p:anim to="" calcmode="lin" valueType="num">
                                      <p:cBhvr>
                                        <p:cTn id="37" dur="1" fill="hold"/>
                                        <p:tgtEl>
                                          <p:spTgt spid="40963">
                                            <p:txEl>
                                              <p:pRg st="6" end="6"/>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40963">
                                            <p:txEl>
                                              <p:pRg st="7" end="7"/>
                                            </p:txEl>
                                          </p:spTgt>
                                        </p:tgtEl>
                                        <p:attrNameLst>
                                          <p:attrName>style.visibility</p:attrName>
                                        </p:attrNameLst>
                                      </p:cBhvr>
                                      <p:to>
                                        <p:strVal val="visible"/>
                                      </p:to>
                                    </p:set>
                                    <p:anim to="" calcmode="lin" valueType="num">
                                      <p:cBhvr>
                                        <p:cTn id="42" dur="1" fill="hold"/>
                                        <p:tgtEl>
                                          <p:spTgt spid="4096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p:txBody>
          <a:bodyPr/>
          <a:lstStyle/>
          <a:p>
            <a:pPr eaLnBrk="1" hangingPunct="1"/>
            <a:r>
              <a:rPr lang="en-US" smtClean="0"/>
              <a:t>Oxyacids</a:t>
            </a:r>
          </a:p>
        </p:txBody>
      </p:sp>
      <p:sp>
        <p:nvSpPr>
          <p:cNvPr id="129026" name="Content Placeholder 2"/>
          <p:cNvSpPr>
            <a:spLocks noGrp="1"/>
          </p:cNvSpPr>
          <p:nvPr>
            <p:ph idx="1"/>
          </p:nvPr>
        </p:nvSpPr>
        <p:spPr/>
        <p:txBody>
          <a:bodyPr/>
          <a:lstStyle/>
          <a:p>
            <a:pPr eaLnBrk="1" hangingPunct="1"/>
            <a:r>
              <a:rPr lang="en-US" sz="2400" smtClean="0"/>
              <a:t>An acid that is composed of hydrogen, oxygen and a 3</a:t>
            </a:r>
            <a:r>
              <a:rPr lang="en-US" sz="2400" baseline="30000" smtClean="0"/>
              <a:t>rd</a:t>
            </a:r>
            <a:r>
              <a:rPr lang="en-US" sz="2400" smtClean="0"/>
              <a:t> element</a:t>
            </a:r>
          </a:p>
          <a:p>
            <a:pPr eaLnBrk="1" hangingPunct="1"/>
            <a:r>
              <a:rPr lang="en-US" sz="2400" smtClean="0"/>
              <a:t>Are named by adding prefix and suffix to the root name of the 3</a:t>
            </a:r>
            <a:r>
              <a:rPr lang="en-US" sz="2400" baseline="30000" smtClean="0"/>
              <a:t>rd</a:t>
            </a:r>
            <a:r>
              <a:rPr lang="en-US" sz="2400" smtClean="0"/>
              <a:t> element</a:t>
            </a:r>
          </a:p>
          <a:p>
            <a:pPr eaLnBrk="1" hangingPunct="1"/>
            <a:r>
              <a:rPr lang="en-US" sz="2400" smtClean="0"/>
              <a:t> One acid is defined as the “ic” acid</a:t>
            </a:r>
          </a:p>
          <a:p>
            <a:pPr eaLnBrk="1" hangingPunct="1"/>
            <a:r>
              <a:rPr lang="en-US" sz="2400" smtClean="0"/>
              <a:t>The other acids in the series are based on how many oxygen they have compared to the “ic” acid</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a:xfrm>
            <a:off x="677863" y="1173163"/>
            <a:ext cx="8596312" cy="4868862"/>
          </a:xfrm>
        </p:spPr>
        <p:txBody>
          <a:bodyPr rtlCol="0">
            <a:normAutofit lnSpcReduction="10000"/>
          </a:bodyPr>
          <a:lstStyle/>
          <a:p>
            <a:pPr eaLnBrk="1" fontAlgn="auto" hangingPunct="1">
              <a:spcAft>
                <a:spcPts val="0"/>
              </a:spcAft>
              <a:buFont typeface="Wingdings 3" charset="2"/>
              <a:buChar char=""/>
              <a:defRPr/>
            </a:pPr>
            <a:r>
              <a:rPr lang="en-US" dirty="0" smtClean="0">
                <a:solidFill>
                  <a:schemeClr val="tx1">
                    <a:lumMod val="75000"/>
                    <a:lumOff val="25000"/>
                  </a:schemeClr>
                </a:solidFill>
              </a:rPr>
              <a:t> </a:t>
            </a:r>
            <a:r>
              <a:rPr lang="en-US" sz="2400" dirty="0">
                <a:solidFill>
                  <a:schemeClr val="tx1">
                    <a:lumMod val="75000"/>
                    <a:lumOff val="25000"/>
                  </a:schemeClr>
                </a:solidFill>
              </a:rPr>
              <a:t>one more oxygen than </a:t>
            </a:r>
            <a:r>
              <a:rPr lang="en-US" sz="2400" dirty="0" smtClean="0">
                <a:solidFill>
                  <a:schemeClr val="tx1">
                    <a:lumMod val="75000"/>
                    <a:lumOff val="25000"/>
                  </a:schemeClr>
                </a:solidFill>
              </a:rPr>
              <a:t> the </a:t>
            </a:r>
            <a:r>
              <a:rPr lang="en-US" sz="2400" i="1" dirty="0" err="1" smtClean="0">
                <a:solidFill>
                  <a:schemeClr val="tx1">
                    <a:lumMod val="75000"/>
                    <a:lumOff val="25000"/>
                  </a:schemeClr>
                </a:solidFill>
              </a:rPr>
              <a:t>ic</a:t>
            </a:r>
            <a:r>
              <a:rPr lang="en-US" sz="2400" i="1" dirty="0" smtClean="0">
                <a:solidFill>
                  <a:schemeClr val="tx1">
                    <a:lumMod val="75000"/>
                    <a:lumOff val="25000"/>
                  </a:schemeClr>
                </a:solidFill>
              </a:rPr>
              <a:t> </a:t>
            </a:r>
            <a:r>
              <a:rPr lang="en-US" sz="2400" i="1" dirty="0">
                <a:solidFill>
                  <a:schemeClr val="tx1">
                    <a:lumMod val="75000"/>
                    <a:lumOff val="25000"/>
                  </a:schemeClr>
                </a:solidFill>
              </a:rPr>
              <a:t>acid</a:t>
            </a:r>
            <a:r>
              <a:rPr lang="en-US" sz="2400" dirty="0">
                <a:solidFill>
                  <a:schemeClr val="tx1">
                    <a:lumMod val="75000"/>
                    <a:lumOff val="25000"/>
                  </a:schemeClr>
                </a:solidFill>
              </a:rPr>
              <a:t> </a:t>
            </a:r>
            <a:r>
              <a:rPr lang="en-US" sz="2400" dirty="0" smtClean="0">
                <a:solidFill>
                  <a:schemeClr val="tx1">
                    <a:lumMod val="75000"/>
                    <a:lumOff val="25000"/>
                  </a:schemeClr>
                </a:solidFill>
              </a:rPr>
              <a:t> prefix </a:t>
            </a:r>
            <a:r>
              <a:rPr lang="en-US" sz="2400" i="1" dirty="0">
                <a:solidFill>
                  <a:schemeClr val="tx1">
                    <a:lumMod val="75000"/>
                    <a:lumOff val="25000"/>
                  </a:schemeClr>
                </a:solidFill>
              </a:rPr>
              <a:t>per-</a:t>
            </a:r>
            <a:r>
              <a:rPr lang="en-US" sz="2400" dirty="0">
                <a:solidFill>
                  <a:schemeClr val="tx1">
                    <a:lumMod val="75000"/>
                    <a:lumOff val="25000"/>
                  </a:schemeClr>
                </a:solidFill>
              </a:rPr>
              <a:t>, then the root of the name for the element other than hydrogen and oxygen, then </a:t>
            </a:r>
            <a:r>
              <a:rPr lang="en-US" sz="2400" i="1" dirty="0">
                <a:solidFill>
                  <a:schemeClr val="tx1">
                    <a:lumMod val="75000"/>
                    <a:lumOff val="25000"/>
                  </a:schemeClr>
                </a:solidFill>
              </a:rPr>
              <a:t>-</a:t>
            </a:r>
            <a:r>
              <a:rPr lang="en-US" sz="2400" i="1" dirty="0" err="1">
                <a:solidFill>
                  <a:schemeClr val="tx1">
                    <a:lumMod val="75000"/>
                    <a:lumOff val="25000"/>
                  </a:schemeClr>
                </a:solidFill>
              </a:rPr>
              <a:t>ic</a:t>
            </a:r>
            <a:r>
              <a:rPr lang="en-US" sz="2400" dirty="0">
                <a:solidFill>
                  <a:schemeClr val="tx1">
                    <a:lumMod val="75000"/>
                    <a:lumOff val="25000"/>
                  </a:schemeClr>
                </a:solidFill>
              </a:rPr>
              <a:t>, and then </a:t>
            </a:r>
            <a:r>
              <a:rPr lang="en-US" sz="2400" i="1" dirty="0">
                <a:solidFill>
                  <a:schemeClr val="tx1">
                    <a:lumMod val="75000"/>
                    <a:lumOff val="25000"/>
                  </a:schemeClr>
                </a:solidFill>
              </a:rPr>
              <a:t>acid</a:t>
            </a:r>
            <a:r>
              <a:rPr lang="en-US" sz="2400" dirty="0">
                <a:solidFill>
                  <a:schemeClr val="tx1">
                    <a:lumMod val="75000"/>
                    <a:lumOff val="25000"/>
                  </a:schemeClr>
                </a:solidFill>
              </a:rPr>
              <a:t>. </a:t>
            </a:r>
            <a:endParaRPr lang="en-US" sz="2400" dirty="0" smtClean="0">
              <a:solidFill>
                <a:schemeClr val="tx1">
                  <a:lumMod val="75000"/>
                  <a:lumOff val="25000"/>
                </a:schemeClr>
              </a:solidFill>
            </a:endParaRPr>
          </a:p>
          <a:p>
            <a:pPr eaLnBrk="1" fontAlgn="auto" hangingPunct="1">
              <a:spcAft>
                <a:spcPts val="0"/>
              </a:spcAft>
              <a:buFont typeface="Wingdings 3" charset="2"/>
              <a:buChar char=""/>
              <a:defRPr/>
            </a:pPr>
            <a:endParaRPr lang="en-US" sz="2400" dirty="0">
              <a:solidFill>
                <a:schemeClr val="tx1">
                  <a:lumMod val="75000"/>
                  <a:lumOff val="25000"/>
                </a:schemeClr>
              </a:solidFill>
            </a:endParaRPr>
          </a:p>
          <a:p>
            <a:pPr eaLnBrk="1" fontAlgn="auto" hangingPunct="1">
              <a:spcAft>
                <a:spcPts val="0"/>
              </a:spcAft>
              <a:buFont typeface="Wingdings 3" charset="2"/>
              <a:buChar char=""/>
              <a:defRPr/>
            </a:pPr>
            <a:r>
              <a:rPr lang="en-US" sz="2400" dirty="0" smtClean="0">
                <a:solidFill>
                  <a:schemeClr val="tx1">
                    <a:lumMod val="75000"/>
                    <a:lumOff val="25000"/>
                  </a:schemeClr>
                </a:solidFill>
              </a:rPr>
              <a:t> </a:t>
            </a:r>
            <a:r>
              <a:rPr lang="en-US" sz="2400" dirty="0">
                <a:solidFill>
                  <a:schemeClr val="tx1">
                    <a:lumMod val="75000"/>
                    <a:lumOff val="25000"/>
                  </a:schemeClr>
                </a:solidFill>
              </a:rPr>
              <a:t>one less oxygen atom than the </a:t>
            </a:r>
            <a:r>
              <a:rPr lang="en-US" sz="2400" i="1" dirty="0" err="1" smtClean="0">
                <a:solidFill>
                  <a:schemeClr val="tx1">
                    <a:lumMod val="75000"/>
                    <a:lumOff val="25000"/>
                  </a:schemeClr>
                </a:solidFill>
              </a:rPr>
              <a:t>ic</a:t>
            </a:r>
            <a:r>
              <a:rPr lang="en-US" sz="2400" i="1" dirty="0" smtClean="0">
                <a:solidFill>
                  <a:schemeClr val="tx1">
                    <a:lumMod val="75000"/>
                    <a:lumOff val="25000"/>
                  </a:schemeClr>
                </a:solidFill>
              </a:rPr>
              <a:t> </a:t>
            </a:r>
            <a:r>
              <a:rPr lang="en-US" sz="2400" i="1" dirty="0">
                <a:solidFill>
                  <a:schemeClr val="tx1">
                    <a:lumMod val="75000"/>
                    <a:lumOff val="25000"/>
                  </a:schemeClr>
                </a:solidFill>
              </a:rPr>
              <a:t>acid</a:t>
            </a:r>
            <a:r>
              <a:rPr lang="en-US" sz="2400" dirty="0">
                <a:solidFill>
                  <a:schemeClr val="tx1">
                    <a:lumMod val="75000"/>
                    <a:lumOff val="25000"/>
                  </a:schemeClr>
                </a:solidFill>
              </a:rPr>
              <a:t> is named by writing the root of the name for the element other than hydrogen and oxygen, then </a:t>
            </a:r>
            <a:r>
              <a:rPr lang="en-US" sz="2400" i="1" dirty="0">
                <a:solidFill>
                  <a:schemeClr val="tx1">
                    <a:lumMod val="75000"/>
                    <a:lumOff val="25000"/>
                  </a:schemeClr>
                </a:solidFill>
              </a:rPr>
              <a:t>-</a:t>
            </a:r>
            <a:r>
              <a:rPr lang="en-US" sz="2400" i="1" dirty="0" err="1">
                <a:solidFill>
                  <a:schemeClr val="tx1">
                    <a:lumMod val="75000"/>
                    <a:lumOff val="25000"/>
                  </a:schemeClr>
                </a:solidFill>
              </a:rPr>
              <a:t>ous</a:t>
            </a:r>
            <a:r>
              <a:rPr lang="en-US" sz="2400" dirty="0">
                <a:solidFill>
                  <a:schemeClr val="tx1">
                    <a:lumMod val="75000"/>
                    <a:lumOff val="25000"/>
                  </a:schemeClr>
                </a:solidFill>
              </a:rPr>
              <a:t>, and then </a:t>
            </a:r>
            <a:r>
              <a:rPr lang="en-US" sz="2400" i="1" dirty="0">
                <a:solidFill>
                  <a:schemeClr val="tx1">
                    <a:lumMod val="75000"/>
                    <a:lumOff val="25000"/>
                  </a:schemeClr>
                </a:solidFill>
              </a:rPr>
              <a:t>acid</a:t>
            </a:r>
            <a:r>
              <a:rPr lang="en-US" sz="2400" dirty="0">
                <a:solidFill>
                  <a:schemeClr val="tx1">
                    <a:lumMod val="75000"/>
                    <a:lumOff val="25000"/>
                  </a:schemeClr>
                </a:solidFill>
              </a:rPr>
              <a:t>. </a:t>
            </a:r>
            <a:endParaRPr lang="en-US" sz="2400" dirty="0" smtClean="0">
              <a:solidFill>
                <a:schemeClr val="tx1">
                  <a:lumMod val="75000"/>
                  <a:lumOff val="25000"/>
                </a:schemeClr>
              </a:solidFill>
            </a:endParaRPr>
          </a:p>
          <a:p>
            <a:pPr eaLnBrk="1" fontAlgn="auto" hangingPunct="1">
              <a:spcAft>
                <a:spcPts val="0"/>
              </a:spcAft>
              <a:buFont typeface="Wingdings 3" charset="2"/>
              <a:buChar char=""/>
              <a:defRPr/>
            </a:pPr>
            <a:endParaRPr lang="en-US" sz="2400" dirty="0">
              <a:solidFill>
                <a:schemeClr val="tx1">
                  <a:lumMod val="75000"/>
                  <a:lumOff val="25000"/>
                </a:schemeClr>
              </a:solidFill>
            </a:endParaRPr>
          </a:p>
          <a:p>
            <a:pPr eaLnBrk="1" fontAlgn="auto" hangingPunct="1">
              <a:spcAft>
                <a:spcPts val="0"/>
              </a:spcAft>
              <a:buFont typeface="Wingdings 3" charset="2"/>
              <a:buChar char=""/>
              <a:defRPr/>
            </a:pPr>
            <a:r>
              <a:rPr lang="en-US" sz="2400" dirty="0" smtClean="0">
                <a:solidFill>
                  <a:schemeClr val="tx1">
                    <a:lumMod val="75000"/>
                    <a:lumOff val="25000"/>
                  </a:schemeClr>
                </a:solidFill>
              </a:rPr>
              <a:t> </a:t>
            </a:r>
            <a:r>
              <a:rPr lang="en-US" sz="2400" dirty="0">
                <a:solidFill>
                  <a:schemeClr val="tx1">
                    <a:lumMod val="75000"/>
                    <a:lumOff val="25000"/>
                  </a:schemeClr>
                </a:solidFill>
              </a:rPr>
              <a:t>two less oxygen atoms than the </a:t>
            </a:r>
            <a:r>
              <a:rPr lang="en-US" sz="2400" i="1" dirty="0" err="1" smtClean="0">
                <a:solidFill>
                  <a:schemeClr val="tx1">
                    <a:lumMod val="75000"/>
                    <a:lumOff val="25000"/>
                  </a:schemeClr>
                </a:solidFill>
              </a:rPr>
              <a:t>ic</a:t>
            </a:r>
            <a:r>
              <a:rPr lang="en-US" sz="2400" i="1" dirty="0" smtClean="0">
                <a:solidFill>
                  <a:schemeClr val="tx1">
                    <a:lumMod val="75000"/>
                    <a:lumOff val="25000"/>
                  </a:schemeClr>
                </a:solidFill>
              </a:rPr>
              <a:t> </a:t>
            </a:r>
            <a:r>
              <a:rPr lang="en-US" sz="2400" i="1" dirty="0">
                <a:solidFill>
                  <a:schemeClr val="tx1">
                    <a:lumMod val="75000"/>
                    <a:lumOff val="25000"/>
                  </a:schemeClr>
                </a:solidFill>
              </a:rPr>
              <a:t>acid</a:t>
            </a:r>
            <a:r>
              <a:rPr lang="en-US" sz="2400" dirty="0">
                <a:solidFill>
                  <a:schemeClr val="tx1">
                    <a:lumMod val="75000"/>
                    <a:lumOff val="25000"/>
                  </a:schemeClr>
                </a:solidFill>
              </a:rPr>
              <a:t> is named by writing </a:t>
            </a:r>
            <a:r>
              <a:rPr lang="en-US" sz="2400" i="1" dirty="0">
                <a:solidFill>
                  <a:schemeClr val="tx1">
                    <a:lumMod val="75000"/>
                    <a:lumOff val="25000"/>
                  </a:schemeClr>
                </a:solidFill>
              </a:rPr>
              <a:t>hypo-</a:t>
            </a:r>
            <a:r>
              <a:rPr lang="en-US" sz="2400" dirty="0">
                <a:solidFill>
                  <a:schemeClr val="tx1">
                    <a:lumMod val="75000"/>
                    <a:lumOff val="25000"/>
                  </a:schemeClr>
                </a:solidFill>
              </a:rPr>
              <a:t>, then the root of the name for the element other than hydrogen and oxygen, then </a:t>
            </a:r>
            <a:r>
              <a:rPr lang="en-US" sz="2400" i="1" dirty="0">
                <a:solidFill>
                  <a:schemeClr val="tx1">
                    <a:lumMod val="75000"/>
                    <a:lumOff val="25000"/>
                  </a:schemeClr>
                </a:solidFill>
              </a:rPr>
              <a:t>-</a:t>
            </a:r>
            <a:r>
              <a:rPr lang="en-US" sz="2400" i="1" dirty="0" err="1">
                <a:solidFill>
                  <a:schemeClr val="tx1">
                    <a:lumMod val="75000"/>
                    <a:lumOff val="25000"/>
                  </a:schemeClr>
                </a:solidFill>
              </a:rPr>
              <a:t>ous</a:t>
            </a:r>
            <a:r>
              <a:rPr lang="en-US" sz="2400" dirty="0">
                <a:solidFill>
                  <a:schemeClr val="tx1">
                    <a:lumMod val="75000"/>
                    <a:lumOff val="25000"/>
                  </a:schemeClr>
                </a:solidFill>
              </a:rPr>
              <a:t>, and then </a:t>
            </a:r>
            <a:r>
              <a:rPr lang="en-US" sz="2400" i="1" dirty="0" smtClean="0">
                <a:solidFill>
                  <a:schemeClr val="tx1">
                    <a:lumMod val="75000"/>
                    <a:lumOff val="25000"/>
                  </a:schemeClr>
                </a:solidFill>
              </a:rPr>
              <a:t>acid</a:t>
            </a:r>
            <a:r>
              <a:rPr lang="en-US" sz="2400" dirty="0" smtClean="0">
                <a:solidFill>
                  <a:schemeClr val="tx1">
                    <a:lumMod val="75000"/>
                    <a:lumOff val="25000"/>
                  </a:schemeClr>
                </a:solidFill>
              </a:rPr>
              <a:t>.</a:t>
            </a:r>
            <a:endParaRPr lang="en-US" sz="2400" dirty="0">
              <a:solidFill>
                <a:schemeClr val="tx1">
                  <a:lumMod val="75000"/>
                  <a:lumOff val="25000"/>
                </a:schemeClr>
              </a:solidFill>
            </a:endParaRPr>
          </a:p>
          <a:p>
            <a:pPr eaLnBrk="1" fontAlgn="auto" hangingPunct="1">
              <a:spcAft>
                <a:spcPts val="0"/>
              </a:spcAft>
              <a:buFont typeface="Wingdings 3" charset="2"/>
              <a:buChar char=""/>
              <a:defRPr/>
            </a:pPr>
            <a:endParaRPr lang="en-US" sz="2400"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pPr eaLnBrk="1" hangingPunct="1"/>
            <a:endParaRPr lang="en-US" smtClean="0"/>
          </a:p>
        </p:txBody>
      </p:sp>
      <p:sp>
        <p:nvSpPr>
          <p:cNvPr id="131074" name="Content Placeholder 2"/>
          <p:cNvSpPr>
            <a:spLocks noGrp="1"/>
          </p:cNvSpPr>
          <p:nvPr>
            <p:ph idx="1"/>
          </p:nvPr>
        </p:nvSpPr>
        <p:spPr/>
        <p:txBody>
          <a:bodyPr/>
          <a:lstStyle/>
          <a:p>
            <a:pPr eaLnBrk="1" hangingPunct="1"/>
            <a:endParaRPr lang="en-US" smtClean="0"/>
          </a:p>
        </p:txBody>
      </p:sp>
      <p:pic>
        <p:nvPicPr>
          <p:cNvPr id="131075" name="Picture 3"/>
          <p:cNvPicPr>
            <a:picLocks noChangeAspect="1"/>
          </p:cNvPicPr>
          <p:nvPr/>
        </p:nvPicPr>
        <p:blipFill>
          <a:blip r:embed="rId2"/>
          <a:srcRect/>
          <a:stretch>
            <a:fillRect/>
          </a:stretch>
        </p:blipFill>
        <p:spPr bwMode="auto">
          <a:xfrm>
            <a:off x="0" y="1439863"/>
            <a:ext cx="12214225" cy="3282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lstStyle/>
          <a:p>
            <a:pPr eaLnBrk="1" hangingPunct="1"/>
            <a:endParaRPr lang="en-US" smtClean="0"/>
          </a:p>
        </p:txBody>
      </p:sp>
      <p:pic>
        <p:nvPicPr>
          <p:cNvPr id="132098" name="Content Placeholder 3"/>
          <p:cNvPicPr>
            <a:picLocks noGrp="1" noChangeAspect="1"/>
          </p:cNvPicPr>
          <p:nvPr>
            <p:ph idx="1"/>
          </p:nvPr>
        </p:nvPicPr>
        <p:blipFill>
          <a:blip r:embed="rId2"/>
          <a:srcRect/>
          <a:stretch>
            <a:fillRect/>
          </a:stretch>
        </p:blipFill>
        <p:spPr>
          <a:xfrm>
            <a:off x="0" y="0"/>
            <a:ext cx="9007475" cy="6756400"/>
          </a:xfrm>
        </p:spPr>
      </p:pic>
      <p:sp>
        <p:nvSpPr>
          <p:cNvPr id="5" name="Rectangle 4"/>
          <p:cNvSpPr/>
          <p:nvPr/>
        </p:nvSpPr>
        <p:spPr>
          <a:xfrm>
            <a:off x="0" y="6038850"/>
            <a:ext cx="6783388" cy="584200"/>
          </a:xfrm>
          <a:prstGeom prst="rect">
            <a:avLst/>
          </a:prstGeom>
          <a:noFill/>
        </p:spPr>
        <p:txBody>
          <a:bodyPr>
            <a:spAutoFit/>
          </a:bodyPr>
          <a:lstStyle/>
          <a:p>
            <a:pPr algn="ctr" fontAlgn="auto">
              <a:spcBef>
                <a:spcPts val="0"/>
              </a:spcBef>
              <a:spcAft>
                <a:spcPts val="0"/>
              </a:spcAft>
              <a:defRPr/>
            </a:pPr>
            <a:r>
              <a:rPr lang="en-US" sz="3200" dirty="0">
                <a:ln w="0"/>
                <a:effectLst>
                  <a:outerShdw blurRad="38100" dist="19050" dir="2700000" algn="tl" rotWithShape="0">
                    <a:schemeClr val="dk1">
                      <a:alpha val="40000"/>
                    </a:schemeClr>
                  </a:outerShdw>
                </a:effectLst>
                <a:latin typeface="+mn-lt"/>
                <a:cs typeface="+mn-cs"/>
              </a:rPr>
              <a:t>Bromic acid              HBrO</a:t>
            </a:r>
            <a:r>
              <a:rPr lang="en-US" sz="3200" baseline="-25000" dirty="0">
                <a:ln w="0"/>
                <a:effectLst>
                  <a:outerShdw blurRad="38100" dist="19050" dir="2700000" algn="tl" rotWithShape="0">
                    <a:schemeClr val="dk1">
                      <a:alpha val="40000"/>
                    </a:schemeClr>
                  </a:outerShdw>
                </a:effectLst>
                <a:latin typeface="+mn-lt"/>
                <a:cs typeface="+mn-cs"/>
              </a:rPr>
              <a:t>3</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a:spLocks noChangeArrowheads="1"/>
          </p:cNvSpPr>
          <p:nvPr/>
        </p:nvSpPr>
        <p:spPr bwMode="auto">
          <a:xfrm>
            <a:off x="2514600" y="0"/>
            <a:ext cx="7331075" cy="457200"/>
          </a:xfrm>
          <a:prstGeom prst="rect">
            <a:avLst/>
          </a:prstGeom>
          <a:noFill/>
          <a:ln w="9525">
            <a:noFill/>
            <a:miter lim="800000"/>
            <a:headEnd/>
            <a:tailEnd/>
          </a:ln>
        </p:spPr>
        <p:txBody>
          <a:bodyPr>
            <a:spAutoFit/>
          </a:bodyPr>
          <a:lstStyle/>
          <a:p>
            <a:pPr algn="ctr"/>
            <a:r>
              <a:rPr lang="en-US" altLang="en-US" sz="2400" b="1">
                <a:solidFill>
                  <a:srgbClr val="9900CC"/>
                </a:solidFill>
                <a:latin typeface="Arial Unicode MS" pitchFamily="34" charset="-128"/>
              </a:rPr>
              <a:t>PRACTICE PROBLEMS #9D</a:t>
            </a:r>
          </a:p>
        </p:txBody>
      </p:sp>
      <p:sp>
        <p:nvSpPr>
          <p:cNvPr id="133122" name="Text Box 3"/>
          <p:cNvSpPr txBox="1">
            <a:spLocks noChangeArrowheads="1"/>
          </p:cNvSpPr>
          <p:nvPr/>
        </p:nvSpPr>
        <p:spPr bwMode="auto">
          <a:xfrm>
            <a:off x="1752600" y="381000"/>
            <a:ext cx="8915400" cy="5949950"/>
          </a:xfrm>
          <a:prstGeom prst="rect">
            <a:avLst/>
          </a:prstGeom>
          <a:noFill/>
          <a:ln w="9525">
            <a:noFill/>
            <a:miter lim="800000"/>
            <a:headEnd/>
            <a:tailEnd/>
          </a:ln>
        </p:spPr>
        <p:txBody>
          <a:bodyPr>
            <a:spAutoFit/>
          </a:bodyPr>
          <a:lstStyle/>
          <a:p>
            <a:pPr marL="457200" indent="-457200"/>
            <a:r>
              <a:rPr lang="en-US" altLang="en-US" sz="2400">
                <a:solidFill>
                  <a:srgbClr val="000000"/>
                </a:solidFill>
                <a:latin typeface="Times New Roman" pitchFamily="18" charset="0"/>
              </a:rPr>
              <a:t>Give the formula for the name or the name for the formula.</a:t>
            </a:r>
          </a:p>
          <a:p>
            <a:pPr marL="457200" indent="-457200"/>
            <a:r>
              <a:rPr lang="en-US" altLang="en-US" sz="3600">
                <a:solidFill>
                  <a:srgbClr val="000000"/>
                </a:solidFill>
                <a:latin typeface="Times New Roman" pitchFamily="18" charset="0"/>
              </a:rPr>
              <a:t>H</a:t>
            </a:r>
            <a:r>
              <a:rPr lang="en-US" altLang="en-US" sz="3600" baseline="-25000">
                <a:solidFill>
                  <a:srgbClr val="000000"/>
                </a:solidFill>
                <a:latin typeface="Times New Roman" pitchFamily="18" charset="0"/>
              </a:rPr>
              <a:t>2</a:t>
            </a:r>
            <a:r>
              <a:rPr lang="en-US" altLang="en-US" sz="3600">
                <a:solidFill>
                  <a:srgbClr val="000000"/>
                </a:solidFill>
                <a:latin typeface="Times New Roman" pitchFamily="18" charset="0"/>
              </a:rPr>
              <a:t>S 			H</a:t>
            </a:r>
            <a:r>
              <a:rPr lang="en-US" altLang="en-US" sz="3600" baseline="-25000">
                <a:solidFill>
                  <a:srgbClr val="000000"/>
                </a:solidFill>
                <a:latin typeface="Times New Roman" pitchFamily="18" charset="0"/>
              </a:rPr>
              <a:t>2</a:t>
            </a:r>
            <a:r>
              <a:rPr lang="en-US" altLang="en-US" sz="3600">
                <a:solidFill>
                  <a:srgbClr val="000000"/>
                </a:solidFill>
                <a:latin typeface="Times New Roman" pitchFamily="18" charset="0"/>
              </a:rPr>
              <a:t>SO</a:t>
            </a:r>
            <a:r>
              <a:rPr lang="en-US" altLang="en-US" sz="3600" baseline="-25000">
                <a:solidFill>
                  <a:srgbClr val="000000"/>
                </a:solidFill>
                <a:latin typeface="Times New Roman" pitchFamily="18" charset="0"/>
              </a:rPr>
              <a:t>3</a:t>
            </a:r>
            <a:r>
              <a:rPr lang="en-US" altLang="en-US" sz="3600">
                <a:solidFill>
                  <a:srgbClr val="000000"/>
                </a:solidFill>
                <a:latin typeface="Times New Roman" pitchFamily="18" charset="0"/>
              </a:rPr>
              <a:t> </a:t>
            </a:r>
            <a:r>
              <a:rPr lang="en-US" altLang="en-US">
                <a:solidFill>
                  <a:srgbClr val="000000"/>
                </a:solidFill>
                <a:latin typeface="Times New Roman" pitchFamily="18" charset="0"/>
              </a:rPr>
              <a:t>(aq)</a:t>
            </a:r>
            <a:r>
              <a:rPr lang="en-US" altLang="en-US" sz="3600">
                <a:solidFill>
                  <a:srgbClr val="000000"/>
                </a:solidFill>
                <a:latin typeface="Times New Roman" pitchFamily="18" charset="0"/>
              </a:rPr>
              <a:t> 		HF </a:t>
            </a:r>
            <a:r>
              <a:rPr lang="en-US" altLang="en-US">
                <a:solidFill>
                  <a:srgbClr val="000000"/>
                </a:solidFill>
                <a:latin typeface="Times New Roman" pitchFamily="18" charset="0"/>
              </a:rPr>
              <a:t>(aq)</a:t>
            </a:r>
            <a:r>
              <a:rPr lang="en-US" altLang="en-US" sz="3600">
                <a:solidFill>
                  <a:srgbClr val="000000"/>
                </a:solidFill>
                <a:latin typeface="Times New Roman" pitchFamily="18" charset="0"/>
              </a:rPr>
              <a:t> </a:t>
            </a:r>
          </a:p>
          <a:p>
            <a:pPr marL="457200" indent="-457200"/>
            <a:endParaRPr lang="en-US" altLang="en-US" sz="3600">
              <a:solidFill>
                <a:srgbClr val="000000"/>
              </a:solidFill>
              <a:latin typeface="Times New Roman" pitchFamily="18" charset="0"/>
            </a:endParaRPr>
          </a:p>
          <a:p>
            <a:pPr marL="457200" indent="-457200"/>
            <a:endParaRPr lang="en-US" altLang="en-US" sz="3600">
              <a:solidFill>
                <a:srgbClr val="000000"/>
              </a:solidFill>
              <a:latin typeface="Times New Roman" pitchFamily="18" charset="0"/>
            </a:endParaRPr>
          </a:p>
          <a:p>
            <a:pPr marL="457200" indent="-457200"/>
            <a:r>
              <a:rPr lang="en-US" altLang="en-US" sz="3600">
                <a:solidFill>
                  <a:srgbClr val="000000"/>
                </a:solidFill>
                <a:latin typeface="Times New Roman" pitchFamily="18" charset="0"/>
              </a:rPr>
              <a:t>HClO</a:t>
            </a:r>
            <a:r>
              <a:rPr lang="en-US" altLang="en-US" sz="3600" baseline="-25000">
                <a:solidFill>
                  <a:srgbClr val="000000"/>
                </a:solidFill>
                <a:latin typeface="Times New Roman" pitchFamily="18" charset="0"/>
              </a:rPr>
              <a:t>2</a:t>
            </a:r>
            <a:r>
              <a:rPr lang="en-US" altLang="en-US" sz="3600">
                <a:solidFill>
                  <a:srgbClr val="000000"/>
                </a:solidFill>
                <a:latin typeface="Times New Roman" pitchFamily="18" charset="0"/>
              </a:rPr>
              <a:t>		HIO </a:t>
            </a:r>
            <a:r>
              <a:rPr lang="en-US" altLang="en-US">
                <a:solidFill>
                  <a:srgbClr val="000000"/>
                </a:solidFill>
                <a:latin typeface="Times New Roman" pitchFamily="18" charset="0"/>
              </a:rPr>
              <a:t>(aq)</a:t>
            </a:r>
            <a:r>
              <a:rPr lang="en-US" altLang="en-US" sz="3600">
                <a:solidFill>
                  <a:srgbClr val="000000"/>
                </a:solidFill>
                <a:latin typeface="Times New Roman" pitchFamily="18" charset="0"/>
              </a:rPr>
              <a:t> 		HNO</a:t>
            </a:r>
            <a:r>
              <a:rPr lang="en-US" altLang="en-US" sz="3600" baseline="-25000">
                <a:solidFill>
                  <a:srgbClr val="000000"/>
                </a:solidFill>
                <a:latin typeface="Times New Roman" pitchFamily="18" charset="0"/>
              </a:rPr>
              <a:t>2</a:t>
            </a:r>
          </a:p>
          <a:p>
            <a:pPr marL="457200" indent="-457200"/>
            <a:endParaRPr lang="en-US" altLang="en-US" sz="3600">
              <a:solidFill>
                <a:srgbClr val="000000"/>
              </a:solidFill>
              <a:latin typeface="Times New Roman" pitchFamily="18" charset="0"/>
            </a:endParaRPr>
          </a:p>
          <a:p>
            <a:pPr marL="457200" indent="-457200"/>
            <a:endParaRPr lang="en-US" altLang="en-US" sz="3600">
              <a:solidFill>
                <a:srgbClr val="000000"/>
              </a:solidFill>
              <a:latin typeface="Times New Roman" pitchFamily="18" charset="0"/>
            </a:endParaRPr>
          </a:p>
          <a:p>
            <a:pPr marL="457200" indent="-457200"/>
            <a:r>
              <a:rPr lang="en-US" altLang="en-US" sz="3600">
                <a:solidFill>
                  <a:srgbClr val="000000"/>
                </a:solidFill>
                <a:latin typeface="Times New Roman" pitchFamily="18" charset="0"/>
              </a:rPr>
              <a:t>H</a:t>
            </a:r>
            <a:r>
              <a:rPr lang="en-US" altLang="en-US" sz="3600" baseline="-25000">
                <a:solidFill>
                  <a:srgbClr val="000000"/>
                </a:solidFill>
                <a:latin typeface="Times New Roman" pitchFamily="18" charset="0"/>
              </a:rPr>
              <a:t>2</a:t>
            </a:r>
            <a:r>
              <a:rPr lang="en-US" altLang="en-US" sz="3600">
                <a:solidFill>
                  <a:srgbClr val="000000"/>
                </a:solidFill>
                <a:latin typeface="Times New Roman" pitchFamily="18" charset="0"/>
              </a:rPr>
              <a:t>SO</a:t>
            </a:r>
            <a:r>
              <a:rPr lang="en-US" altLang="en-US" sz="3600" baseline="-25000">
                <a:solidFill>
                  <a:srgbClr val="000000"/>
                </a:solidFill>
                <a:latin typeface="Times New Roman" pitchFamily="18" charset="0"/>
              </a:rPr>
              <a:t>4 </a:t>
            </a:r>
            <a:r>
              <a:rPr lang="en-US" altLang="en-US">
                <a:solidFill>
                  <a:srgbClr val="000000"/>
                </a:solidFill>
                <a:latin typeface="Times New Roman" pitchFamily="18" charset="0"/>
              </a:rPr>
              <a:t>(aq)</a:t>
            </a:r>
            <a:r>
              <a:rPr lang="en-US" altLang="en-US" sz="3600">
                <a:solidFill>
                  <a:srgbClr val="000000"/>
                </a:solidFill>
                <a:latin typeface="Times New Roman" pitchFamily="18" charset="0"/>
              </a:rPr>
              <a:t> 		HI </a:t>
            </a:r>
            <a:r>
              <a:rPr lang="en-US" altLang="en-US">
                <a:solidFill>
                  <a:srgbClr val="000000"/>
                </a:solidFill>
                <a:latin typeface="Times New Roman" pitchFamily="18" charset="0"/>
              </a:rPr>
              <a:t>(aq)</a:t>
            </a:r>
            <a:r>
              <a:rPr lang="en-US" altLang="en-US" sz="3600">
                <a:solidFill>
                  <a:srgbClr val="000000"/>
                </a:solidFill>
                <a:latin typeface="Times New Roman" pitchFamily="18" charset="0"/>
              </a:rPr>
              <a:t> 		H</a:t>
            </a:r>
            <a:r>
              <a:rPr lang="en-US" altLang="en-US" sz="3600" baseline="-25000">
                <a:solidFill>
                  <a:srgbClr val="000000"/>
                </a:solidFill>
                <a:latin typeface="Times New Roman" pitchFamily="18" charset="0"/>
              </a:rPr>
              <a:t>2</a:t>
            </a:r>
            <a:r>
              <a:rPr lang="en-US" altLang="en-US" sz="3600">
                <a:solidFill>
                  <a:srgbClr val="000000"/>
                </a:solidFill>
                <a:latin typeface="Times New Roman" pitchFamily="18" charset="0"/>
              </a:rPr>
              <a:t>C</a:t>
            </a:r>
            <a:r>
              <a:rPr lang="en-US" altLang="en-US" sz="3600" baseline="-25000">
                <a:solidFill>
                  <a:srgbClr val="000000"/>
                </a:solidFill>
                <a:latin typeface="Times New Roman" pitchFamily="18" charset="0"/>
              </a:rPr>
              <a:t>2</a:t>
            </a:r>
            <a:r>
              <a:rPr lang="en-US" altLang="en-US" sz="3600">
                <a:solidFill>
                  <a:srgbClr val="000000"/>
                </a:solidFill>
                <a:latin typeface="Times New Roman" pitchFamily="18" charset="0"/>
              </a:rPr>
              <a:t>O</a:t>
            </a:r>
            <a:r>
              <a:rPr lang="en-US" altLang="en-US" sz="3600" baseline="-25000">
                <a:solidFill>
                  <a:srgbClr val="000000"/>
                </a:solidFill>
                <a:latin typeface="Times New Roman" pitchFamily="18" charset="0"/>
              </a:rPr>
              <a:t>4 </a:t>
            </a:r>
            <a:r>
              <a:rPr lang="en-US" altLang="en-US">
                <a:solidFill>
                  <a:srgbClr val="000000"/>
                </a:solidFill>
                <a:latin typeface="Times New Roman" pitchFamily="18" charset="0"/>
              </a:rPr>
              <a:t>(aq)</a:t>
            </a:r>
            <a:r>
              <a:rPr lang="en-US" altLang="en-US" sz="3600">
                <a:solidFill>
                  <a:srgbClr val="000000"/>
                </a:solidFill>
                <a:latin typeface="Times New Roman" pitchFamily="18" charset="0"/>
              </a:rPr>
              <a:t> </a:t>
            </a:r>
          </a:p>
          <a:p>
            <a:pPr marL="457200" indent="-457200"/>
            <a:endParaRPr lang="en-US" altLang="en-US" sz="3600">
              <a:solidFill>
                <a:srgbClr val="000000"/>
              </a:solidFill>
              <a:latin typeface="Times New Roman" pitchFamily="18" charset="0"/>
            </a:endParaRPr>
          </a:p>
          <a:p>
            <a:pPr marL="457200" indent="-457200"/>
            <a:endParaRPr lang="en-US" altLang="en-US" sz="3600">
              <a:solidFill>
                <a:srgbClr val="000000"/>
              </a:solidFill>
              <a:latin typeface="Times New Roman" pitchFamily="18" charset="0"/>
            </a:endParaRPr>
          </a:p>
          <a:p>
            <a:pPr marL="457200" indent="-457200"/>
            <a:r>
              <a:rPr lang="en-US" altLang="en-US" sz="3600">
                <a:solidFill>
                  <a:srgbClr val="000000"/>
                </a:solidFill>
                <a:latin typeface="Times New Roman" pitchFamily="18" charset="0"/>
              </a:rPr>
              <a:t>Acetic acid	nitrous acid		iodic acid</a:t>
            </a:r>
          </a:p>
        </p:txBody>
      </p:sp>
      <p:sp>
        <p:nvSpPr>
          <p:cNvPr id="6148" name="Text Box 4"/>
          <p:cNvSpPr txBox="1">
            <a:spLocks noChangeArrowheads="1"/>
          </p:cNvSpPr>
          <p:nvPr/>
        </p:nvSpPr>
        <p:spPr bwMode="auto">
          <a:xfrm>
            <a:off x="1752600" y="1447800"/>
            <a:ext cx="1828800" cy="830263"/>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Hydrogen sulfide</a:t>
            </a:r>
          </a:p>
        </p:txBody>
      </p:sp>
      <p:sp>
        <p:nvSpPr>
          <p:cNvPr id="6149" name="Text Box 5"/>
          <p:cNvSpPr txBox="1">
            <a:spLocks noChangeArrowheads="1"/>
          </p:cNvSpPr>
          <p:nvPr/>
        </p:nvSpPr>
        <p:spPr bwMode="auto">
          <a:xfrm>
            <a:off x="4419600" y="1447800"/>
            <a:ext cx="1676400" cy="830263"/>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Sulfurous acid</a:t>
            </a:r>
          </a:p>
        </p:txBody>
      </p:sp>
      <p:sp>
        <p:nvSpPr>
          <p:cNvPr id="6150" name="Text Box 6"/>
          <p:cNvSpPr txBox="1">
            <a:spLocks noChangeArrowheads="1"/>
          </p:cNvSpPr>
          <p:nvPr/>
        </p:nvSpPr>
        <p:spPr bwMode="auto">
          <a:xfrm>
            <a:off x="6934200" y="1371600"/>
            <a:ext cx="1905000" cy="830263"/>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Hydrofluoric acid</a:t>
            </a:r>
          </a:p>
        </p:txBody>
      </p:sp>
      <p:sp>
        <p:nvSpPr>
          <p:cNvPr id="6151" name="Text Box 7"/>
          <p:cNvSpPr txBox="1">
            <a:spLocks noChangeArrowheads="1"/>
          </p:cNvSpPr>
          <p:nvPr/>
        </p:nvSpPr>
        <p:spPr bwMode="auto">
          <a:xfrm>
            <a:off x="1828800" y="3048000"/>
            <a:ext cx="1752600" cy="830263"/>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Hydrogen chlorite</a:t>
            </a:r>
          </a:p>
        </p:txBody>
      </p:sp>
      <p:sp>
        <p:nvSpPr>
          <p:cNvPr id="6152" name="Text Box 8"/>
          <p:cNvSpPr txBox="1">
            <a:spLocks noChangeArrowheads="1"/>
          </p:cNvSpPr>
          <p:nvPr/>
        </p:nvSpPr>
        <p:spPr bwMode="auto">
          <a:xfrm>
            <a:off x="4495800" y="3200400"/>
            <a:ext cx="1905000" cy="830263"/>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Hypoiodous acid</a:t>
            </a:r>
          </a:p>
        </p:txBody>
      </p:sp>
      <p:sp>
        <p:nvSpPr>
          <p:cNvPr id="6153" name="Text Box 9"/>
          <p:cNvSpPr txBox="1">
            <a:spLocks noChangeArrowheads="1"/>
          </p:cNvSpPr>
          <p:nvPr/>
        </p:nvSpPr>
        <p:spPr bwMode="auto">
          <a:xfrm>
            <a:off x="7162800" y="3124200"/>
            <a:ext cx="1676400" cy="830263"/>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Hydrogen nitrite</a:t>
            </a:r>
          </a:p>
        </p:txBody>
      </p:sp>
      <p:sp>
        <p:nvSpPr>
          <p:cNvPr id="6154" name="Text Box 10"/>
          <p:cNvSpPr txBox="1">
            <a:spLocks noChangeArrowheads="1"/>
          </p:cNvSpPr>
          <p:nvPr/>
        </p:nvSpPr>
        <p:spPr bwMode="auto">
          <a:xfrm>
            <a:off x="1752600" y="4876800"/>
            <a:ext cx="1905000" cy="457200"/>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Sulfuric acid</a:t>
            </a:r>
          </a:p>
        </p:txBody>
      </p:sp>
      <p:sp>
        <p:nvSpPr>
          <p:cNvPr id="6155" name="Text Box 11"/>
          <p:cNvSpPr txBox="1">
            <a:spLocks noChangeArrowheads="1"/>
          </p:cNvSpPr>
          <p:nvPr/>
        </p:nvSpPr>
        <p:spPr bwMode="auto">
          <a:xfrm>
            <a:off x="4267200" y="4724400"/>
            <a:ext cx="2057400" cy="830263"/>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Hydroiodic acid</a:t>
            </a:r>
          </a:p>
        </p:txBody>
      </p:sp>
      <p:sp>
        <p:nvSpPr>
          <p:cNvPr id="6156" name="Text Box 12"/>
          <p:cNvSpPr txBox="1">
            <a:spLocks noChangeArrowheads="1"/>
          </p:cNvSpPr>
          <p:nvPr/>
        </p:nvSpPr>
        <p:spPr bwMode="auto">
          <a:xfrm>
            <a:off x="7315200" y="4648200"/>
            <a:ext cx="2209800" cy="457200"/>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Oxalic acid</a:t>
            </a:r>
          </a:p>
        </p:txBody>
      </p:sp>
      <p:sp>
        <p:nvSpPr>
          <p:cNvPr id="6157" name="Text Box 13"/>
          <p:cNvSpPr txBox="1">
            <a:spLocks noChangeArrowheads="1"/>
          </p:cNvSpPr>
          <p:nvPr/>
        </p:nvSpPr>
        <p:spPr bwMode="auto">
          <a:xfrm>
            <a:off x="2057400" y="6172200"/>
            <a:ext cx="1905000" cy="457200"/>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HC</a:t>
            </a:r>
            <a:r>
              <a:rPr lang="en-US" altLang="en-US" sz="2400" b="1" baseline="-25000">
                <a:solidFill>
                  <a:srgbClr val="9900CC"/>
                </a:solidFill>
                <a:latin typeface="Trebuchet MS" pitchFamily="34" charset="0"/>
              </a:rPr>
              <a:t>2</a:t>
            </a:r>
            <a:r>
              <a:rPr lang="en-US" altLang="en-US" sz="2400" b="1">
                <a:solidFill>
                  <a:srgbClr val="9900CC"/>
                </a:solidFill>
                <a:latin typeface="Trebuchet MS" pitchFamily="34" charset="0"/>
              </a:rPr>
              <a:t>H</a:t>
            </a:r>
            <a:r>
              <a:rPr lang="en-US" altLang="en-US" sz="2400" b="1" baseline="-25000">
                <a:solidFill>
                  <a:srgbClr val="9900CC"/>
                </a:solidFill>
                <a:latin typeface="Trebuchet MS" pitchFamily="34" charset="0"/>
              </a:rPr>
              <a:t>3</a:t>
            </a:r>
            <a:r>
              <a:rPr lang="en-US" altLang="en-US" sz="2400" b="1">
                <a:solidFill>
                  <a:srgbClr val="9900CC"/>
                </a:solidFill>
                <a:latin typeface="Trebuchet MS" pitchFamily="34" charset="0"/>
              </a:rPr>
              <a:t>O</a:t>
            </a:r>
            <a:r>
              <a:rPr lang="en-US" altLang="en-US" sz="2400" b="1" baseline="-25000">
                <a:solidFill>
                  <a:srgbClr val="9900CC"/>
                </a:solidFill>
                <a:latin typeface="Trebuchet MS" pitchFamily="34" charset="0"/>
              </a:rPr>
              <a:t>2 (aq)</a:t>
            </a:r>
          </a:p>
        </p:txBody>
      </p:sp>
      <p:sp>
        <p:nvSpPr>
          <p:cNvPr id="6158" name="Text Box 14"/>
          <p:cNvSpPr txBox="1">
            <a:spLocks noChangeArrowheads="1"/>
          </p:cNvSpPr>
          <p:nvPr/>
        </p:nvSpPr>
        <p:spPr bwMode="auto">
          <a:xfrm>
            <a:off x="4724400" y="6172200"/>
            <a:ext cx="1905000" cy="457200"/>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HNO</a:t>
            </a:r>
            <a:r>
              <a:rPr lang="en-US" altLang="en-US" sz="2400" b="1" baseline="-25000">
                <a:solidFill>
                  <a:srgbClr val="9900CC"/>
                </a:solidFill>
                <a:latin typeface="Trebuchet MS" pitchFamily="34" charset="0"/>
              </a:rPr>
              <a:t>2</a:t>
            </a:r>
            <a:r>
              <a:rPr lang="en-US" altLang="en-US" sz="2400" b="1">
                <a:solidFill>
                  <a:srgbClr val="9900CC"/>
                </a:solidFill>
                <a:latin typeface="Trebuchet MS" pitchFamily="34" charset="0"/>
              </a:rPr>
              <a:t> (aq)</a:t>
            </a:r>
          </a:p>
        </p:txBody>
      </p:sp>
      <p:sp>
        <p:nvSpPr>
          <p:cNvPr id="6159" name="Text Box 15"/>
          <p:cNvSpPr txBox="1">
            <a:spLocks noChangeArrowheads="1"/>
          </p:cNvSpPr>
          <p:nvPr/>
        </p:nvSpPr>
        <p:spPr bwMode="auto">
          <a:xfrm>
            <a:off x="7848600" y="6172200"/>
            <a:ext cx="1981200" cy="457200"/>
          </a:xfrm>
          <a:prstGeom prst="rect">
            <a:avLst/>
          </a:prstGeom>
          <a:noFill/>
          <a:ln w="9525">
            <a:noFill/>
            <a:miter lim="800000"/>
            <a:headEnd/>
            <a:tailEnd/>
          </a:ln>
        </p:spPr>
        <p:txBody>
          <a:bodyPr>
            <a:spAutoFit/>
          </a:bodyPr>
          <a:lstStyle/>
          <a:p>
            <a:pPr>
              <a:spcBef>
                <a:spcPct val="50000"/>
              </a:spcBef>
            </a:pPr>
            <a:r>
              <a:rPr lang="en-US" altLang="en-US" sz="2400" b="1">
                <a:solidFill>
                  <a:srgbClr val="9900CC"/>
                </a:solidFill>
                <a:latin typeface="Trebuchet MS" pitchFamily="34" charset="0"/>
              </a:rPr>
              <a:t>HIO</a:t>
            </a:r>
            <a:r>
              <a:rPr lang="en-US" altLang="en-US" sz="2400" b="1" baseline="-25000">
                <a:solidFill>
                  <a:srgbClr val="9900CC"/>
                </a:solidFill>
                <a:latin typeface="Trebuchet MS" pitchFamily="34" charset="0"/>
              </a:rPr>
              <a:t>3</a:t>
            </a:r>
            <a:r>
              <a:rPr lang="en-US" altLang="en-US" sz="2400" b="1">
                <a:solidFill>
                  <a:srgbClr val="9900CC"/>
                </a:solidFill>
                <a:latin typeface="Trebuchet MS" pitchFamily="34" charset="0"/>
              </a:rPr>
              <a:t> (aq)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5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15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1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1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61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61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6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utoUpdateAnimBg="0"/>
      <p:bldP spid="6149" grpId="0" autoUpdateAnimBg="0"/>
      <p:bldP spid="6150" grpId="0" autoUpdateAnimBg="0"/>
      <p:bldP spid="6151" grpId="0" autoUpdateAnimBg="0"/>
      <p:bldP spid="6152" grpId="0" autoUpdateAnimBg="0"/>
      <p:bldP spid="6153" grpId="0" autoUpdateAnimBg="0"/>
      <p:bldP spid="6154" grpId="0" autoUpdateAnimBg="0"/>
      <p:bldP spid="6155" grpId="0" autoUpdateAnimBg="0"/>
      <p:bldP spid="6156" grpId="0" autoUpdateAnimBg="0"/>
      <p:bldP spid="6157" grpId="0" autoUpdateAnimBg="0"/>
      <p:bldP spid="6158" grpId="0" autoUpdateAnimBg="0"/>
      <p:bldP spid="6159"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AutoShape 2"/>
          <p:cNvSpPr>
            <a:spLocks noGrp="1" noChangeArrowheads="1"/>
          </p:cNvSpPr>
          <p:nvPr>
            <p:ph type="title"/>
          </p:nvPr>
        </p:nvSpPr>
        <p:spPr/>
        <p:txBody>
          <a:bodyPr/>
          <a:lstStyle/>
          <a:p>
            <a:pPr eaLnBrk="1" hangingPunct="1"/>
            <a:r>
              <a:rPr lang="en-US" altLang="en-US" smtClean="0"/>
              <a:t>Writing the Formulas for the Acids</a:t>
            </a:r>
          </a:p>
        </p:txBody>
      </p:sp>
      <p:sp>
        <p:nvSpPr>
          <p:cNvPr id="134146" name="Rectangle 3"/>
          <p:cNvSpPr>
            <a:spLocks noGrp="1" noChangeArrowheads="1"/>
          </p:cNvSpPr>
          <p:nvPr>
            <p:ph idx="1"/>
          </p:nvPr>
        </p:nvSpPr>
        <p:spPr/>
        <p:txBody>
          <a:bodyPr/>
          <a:lstStyle/>
          <a:p>
            <a:pPr eaLnBrk="1" hangingPunct="1">
              <a:lnSpc>
                <a:spcPct val="90000"/>
              </a:lnSpc>
            </a:pPr>
            <a:r>
              <a:rPr lang="en-US" altLang="en-US" smtClean="0"/>
              <a:t>Examples</a:t>
            </a:r>
          </a:p>
          <a:p>
            <a:pPr lvl="1" eaLnBrk="1" hangingPunct="1">
              <a:lnSpc>
                <a:spcPct val="90000"/>
              </a:lnSpc>
            </a:pPr>
            <a:r>
              <a:rPr lang="en-US" altLang="en-US" smtClean="0"/>
              <a:t>Hydrochloric Acid</a:t>
            </a:r>
          </a:p>
          <a:p>
            <a:pPr lvl="1" eaLnBrk="1" hangingPunct="1">
              <a:lnSpc>
                <a:spcPct val="90000"/>
              </a:lnSpc>
            </a:pPr>
            <a:r>
              <a:rPr lang="en-US" altLang="en-US" smtClean="0"/>
              <a:t>Sulfuric Acid</a:t>
            </a:r>
          </a:p>
          <a:p>
            <a:pPr lvl="1" eaLnBrk="1" hangingPunct="1">
              <a:lnSpc>
                <a:spcPct val="90000"/>
              </a:lnSpc>
            </a:pPr>
            <a:r>
              <a:rPr lang="en-US" altLang="en-US" smtClean="0"/>
              <a:t>Nitric Acid</a:t>
            </a:r>
          </a:p>
          <a:p>
            <a:pPr lvl="1" eaLnBrk="1" hangingPunct="1">
              <a:lnSpc>
                <a:spcPct val="90000"/>
              </a:lnSpc>
            </a:pPr>
            <a:r>
              <a:rPr lang="en-US" altLang="en-US" smtClean="0"/>
              <a:t>Acetic Acid</a:t>
            </a:r>
          </a:p>
          <a:p>
            <a:pPr lvl="1" eaLnBrk="1" hangingPunct="1">
              <a:lnSpc>
                <a:spcPct val="90000"/>
              </a:lnSpc>
            </a:pPr>
            <a:r>
              <a:rPr lang="en-US" altLang="en-US" smtClean="0"/>
              <a:t>Phosphoric Acid</a:t>
            </a:r>
          </a:p>
          <a:p>
            <a:pPr lvl="1" eaLnBrk="1" hangingPunct="1">
              <a:lnSpc>
                <a:spcPct val="90000"/>
              </a:lnSpc>
            </a:pPr>
            <a:r>
              <a:rPr lang="en-US" altLang="en-US" smtClean="0"/>
              <a:t>Carbonic Acid</a:t>
            </a:r>
          </a:p>
          <a:p>
            <a:pPr lvl="1" eaLnBrk="1" hangingPunct="1">
              <a:lnSpc>
                <a:spcPct val="90000"/>
              </a:lnSpc>
            </a:pPr>
            <a:r>
              <a:rPr lang="en-US" altLang="en-US" smtClean="0"/>
              <a:t>Sulfurous Acid</a:t>
            </a:r>
          </a:p>
          <a:p>
            <a:pPr lvl="1" eaLnBrk="1" hangingPunct="1">
              <a:lnSpc>
                <a:spcPct val="90000"/>
              </a:lnSpc>
            </a:pPr>
            <a:r>
              <a:rPr lang="en-US" altLang="en-US" smtClean="0"/>
              <a:t>Nitrous Acid</a:t>
            </a:r>
          </a:p>
        </p:txBody>
      </p:sp>
      <p:pic>
        <p:nvPicPr>
          <p:cNvPr id="134147" name="Content Placeholder 3"/>
          <p:cNvPicPr>
            <a:picLocks noChangeAspect="1"/>
          </p:cNvPicPr>
          <p:nvPr/>
        </p:nvPicPr>
        <p:blipFill>
          <a:blip r:embed="rId2"/>
          <a:srcRect/>
          <a:stretch>
            <a:fillRect/>
          </a:stretch>
        </p:blipFill>
        <p:spPr bwMode="auto">
          <a:xfrm>
            <a:off x="4975225" y="2063750"/>
            <a:ext cx="3149600" cy="4073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5" descr="acidsam">
            <a:hlinkClick r:id="rId3"/>
          </p:cNvPr>
          <p:cNvPicPr>
            <a:picLocks noChangeAspect="1" noChangeArrowheads="1"/>
          </p:cNvPicPr>
          <p:nvPr/>
        </p:nvPicPr>
        <p:blipFill>
          <a:blip r:embed="rId4"/>
          <a:srcRect/>
          <a:stretch>
            <a:fillRect/>
          </a:stretch>
        </p:blipFill>
        <p:spPr bwMode="auto">
          <a:xfrm>
            <a:off x="3989388" y="381000"/>
            <a:ext cx="4003675" cy="57912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pPr eaLnBrk="1" hangingPunct="1"/>
            <a:r>
              <a:rPr lang="en-US" altLang="en-US" smtClean="0"/>
              <a:t>Acid?  Yes or No</a:t>
            </a:r>
          </a:p>
        </p:txBody>
      </p:sp>
      <p:sp>
        <p:nvSpPr>
          <p:cNvPr id="47107" name="Rectangle 3"/>
          <p:cNvSpPr>
            <a:spLocks noGrp="1" noChangeArrowheads="1"/>
          </p:cNvSpPr>
          <p:nvPr>
            <p:ph idx="1"/>
          </p:nvPr>
        </p:nvSpPr>
        <p:spPr/>
        <p:txBody>
          <a:bodyPr/>
          <a:lstStyle/>
          <a:p>
            <a:pPr eaLnBrk="1" hangingPunct="1"/>
            <a:r>
              <a:rPr lang="en-US" altLang="en-US" smtClean="0"/>
              <a:t>H</a:t>
            </a:r>
            <a:r>
              <a:rPr lang="en-US" altLang="en-US" baseline="-25000" smtClean="0"/>
              <a:t>3</a:t>
            </a:r>
            <a:r>
              <a:rPr lang="en-US" altLang="en-US" smtClean="0"/>
              <a:t>PO</a:t>
            </a:r>
            <a:r>
              <a:rPr lang="en-US" altLang="en-US" baseline="-25000" smtClean="0"/>
              <a:t>4</a:t>
            </a:r>
          </a:p>
          <a:p>
            <a:pPr eaLnBrk="1" hangingPunct="1"/>
            <a:r>
              <a:rPr lang="en-US" altLang="en-US" smtClean="0"/>
              <a:t>KH</a:t>
            </a:r>
          </a:p>
          <a:p>
            <a:pPr eaLnBrk="1" hangingPunct="1"/>
            <a:r>
              <a:rPr lang="en-US" altLang="en-US" smtClean="0"/>
              <a:t>CH</a:t>
            </a:r>
            <a:r>
              <a:rPr lang="en-US" altLang="en-US" baseline="-25000" smtClean="0"/>
              <a:t>3</a:t>
            </a:r>
            <a:r>
              <a:rPr lang="en-US" altLang="en-US" smtClean="0"/>
              <a:t>COOH</a:t>
            </a:r>
          </a:p>
          <a:p>
            <a:pPr eaLnBrk="1" hangingPunct="1"/>
            <a:r>
              <a:rPr lang="en-US" altLang="en-US" smtClean="0"/>
              <a:t>CH</a:t>
            </a:r>
            <a:r>
              <a:rPr lang="en-US" altLang="en-US" baseline="-25000" smtClean="0"/>
              <a:t>3</a:t>
            </a:r>
            <a:r>
              <a:rPr lang="en-US" altLang="en-US" smtClean="0"/>
              <a:t>OH</a:t>
            </a:r>
          </a:p>
          <a:p>
            <a:pPr eaLnBrk="1" hangingPunct="1"/>
            <a:r>
              <a:rPr lang="en-US" altLang="en-US" smtClean="0"/>
              <a:t>KI</a:t>
            </a:r>
          </a:p>
        </p:txBody>
      </p:sp>
      <p:sp>
        <p:nvSpPr>
          <p:cNvPr id="137219" name="AutoShape 4"/>
          <p:cNvSpPr>
            <a:spLocks noChangeArrowheads="1"/>
          </p:cNvSpPr>
          <p:nvPr/>
        </p:nvSpPr>
        <p:spPr bwMode="auto">
          <a:xfrm>
            <a:off x="4800600" y="1600200"/>
            <a:ext cx="4876800" cy="2438400"/>
          </a:xfrm>
          <a:prstGeom prst="wedgeEllipseCallout">
            <a:avLst>
              <a:gd name="adj1" fmla="val 63120"/>
              <a:gd name="adj2" fmla="val 44662"/>
            </a:avLst>
          </a:prstGeom>
          <a:solidFill>
            <a:srgbClr val="FFFF00"/>
          </a:solidFill>
          <a:ln w="9525">
            <a:solidFill>
              <a:schemeClr val="tx1"/>
            </a:solidFill>
            <a:miter lim="800000"/>
            <a:headEnd/>
            <a:tailEnd/>
          </a:ln>
        </p:spPr>
        <p:txBody>
          <a:bodyPr wrap="none" anchor="ctr"/>
          <a:lstStyle/>
          <a:p>
            <a:pPr algn="ctr" eaLnBrk="0" hangingPunct="0"/>
            <a:r>
              <a:rPr lang="en-US" altLang="en-US" sz="3200">
                <a:solidFill>
                  <a:srgbClr val="000000"/>
                </a:solidFill>
                <a:latin typeface="Times New Roman" pitchFamily="18" charset="0"/>
              </a:rPr>
              <a:t>An Acid must ionize </a:t>
            </a:r>
          </a:p>
          <a:p>
            <a:pPr algn="ctr" eaLnBrk="0" hangingPunct="0"/>
            <a:r>
              <a:rPr lang="en-US" altLang="en-US" sz="3200">
                <a:solidFill>
                  <a:srgbClr val="000000"/>
                </a:solidFill>
                <a:latin typeface="Times New Roman" pitchFamily="18" charset="0"/>
              </a:rPr>
              <a:t>with </a:t>
            </a:r>
            <a:r>
              <a:rPr lang="en-US" altLang="en-US" sz="3200" b="1">
                <a:solidFill>
                  <a:srgbClr val="FF0066"/>
                </a:solidFill>
                <a:latin typeface="Times New Roman" pitchFamily="18" charset="0"/>
              </a:rPr>
              <a:t>H</a:t>
            </a:r>
            <a:r>
              <a:rPr lang="en-US" altLang="en-US" sz="3200" b="1" baseline="30000">
                <a:solidFill>
                  <a:srgbClr val="FF0066"/>
                </a:solidFill>
                <a:latin typeface="Times New Roman" pitchFamily="18" charset="0"/>
              </a:rPr>
              <a:t>+</a:t>
            </a:r>
            <a:r>
              <a:rPr lang="en-US" altLang="en-US" sz="3200">
                <a:solidFill>
                  <a:srgbClr val="000000"/>
                </a:solidFill>
                <a:latin typeface="Times New Roman" pitchFamily="18" charset="0"/>
              </a:rPr>
              <a:t> as the only</a:t>
            </a:r>
          </a:p>
          <a:p>
            <a:pPr algn="ctr" eaLnBrk="0" hangingPunct="0"/>
            <a:r>
              <a:rPr lang="en-US" altLang="en-US" sz="3200">
                <a:solidFill>
                  <a:srgbClr val="000000"/>
                </a:solidFill>
                <a:latin typeface="Times New Roman" pitchFamily="18" charset="0"/>
              </a:rPr>
              <a:t>positive ion in soln</a:t>
            </a:r>
            <a:r>
              <a:rPr lang="en-US" altLang="en-US" sz="2400">
                <a:solidFill>
                  <a:srgbClr val="000000"/>
                </a:solidFill>
                <a:latin typeface="Times New Roman" pitchFamily="18" charset="0"/>
              </a:rPr>
              <a:t>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7107">
                                            <p:txEl>
                                              <p:pRg st="0" end="0"/>
                                            </p:txEl>
                                          </p:spTgt>
                                        </p:tgtEl>
                                        <p:attrNameLst>
                                          <p:attrName>style.visibility</p:attrName>
                                        </p:attrNameLst>
                                      </p:cBhvr>
                                      <p:to>
                                        <p:strVal val="visible"/>
                                      </p:to>
                                    </p:set>
                                    <p:anim to="" calcmode="lin" valueType="num">
                                      <p:cBhvr>
                                        <p:cTn id="7" dur="1" fill="hold"/>
                                        <p:tgtEl>
                                          <p:spTgt spid="4710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7107">
                                            <p:txEl>
                                              <p:pRg st="1" end="1"/>
                                            </p:txEl>
                                          </p:spTgt>
                                        </p:tgtEl>
                                        <p:attrNameLst>
                                          <p:attrName>style.visibility</p:attrName>
                                        </p:attrNameLst>
                                      </p:cBhvr>
                                      <p:to>
                                        <p:strVal val="visible"/>
                                      </p:to>
                                    </p:set>
                                    <p:anim to="" calcmode="lin" valueType="num">
                                      <p:cBhvr>
                                        <p:cTn id="12" dur="1" fill="hold"/>
                                        <p:tgtEl>
                                          <p:spTgt spid="4710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7107">
                                            <p:txEl>
                                              <p:pRg st="2" end="2"/>
                                            </p:txEl>
                                          </p:spTgt>
                                        </p:tgtEl>
                                        <p:attrNameLst>
                                          <p:attrName>style.visibility</p:attrName>
                                        </p:attrNameLst>
                                      </p:cBhvr>
                                      <p:to>
                                        <p:strVal val="visible"/>
                                      </p:to>
                                    </p:set>
                                    <p:anim to="" calcmode="lin" valueType="num">
                                      <p:cBhvr>
                                        <p:cTn id="17" dur="1" fill="hold"/>
                                        <p:tgtEl>
                                          <p:spTgt spid="4710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7107">
                                            <p:txEl>
                                              <p:pRg st="3" end="3"/>
                                            </p:txEl>
                                          </p:spTgt>
                                        </p:tgtEl>
                                        <p:attrNameLst>
                                          <p:attrName>style.visibility</p:attrName>
                                        </p:attrNameLst>
                                      </p:cBhvr>
                                      <p:to>
                                        <p:strVal val="visible"/>
                                      </p:to>
                                    </p:set>
                                    <p:anim to="" calcmode="lin" valueType="num">
                                      <p:cBhvr>
                                        <p:cTn id="22" dur="1" fill="hold"/>
                                        <p:tgtEl>
                                          <p:spTgt spid="4710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7107">
                                            <p:txEl>
                                              <p:pRg st="4" end="4"/>
                                            </p:txEl>
                                          </p:spTgt>
                                        </p:tgtEl>
                                        <p:attrNameLst>
                                          <p:attrName>style.visibility</p:attrName>
                                        </p:attrNameLst>
                                      </p:cBhvr>
                                      <p:to>
                                        <p:strVal val="visible"/>
                                      </p:to>
                                    </p:set>
                                    <p:anim to="" calcmode="lin" valueType="num">
                                      <p:cBhvr>
                                        <p:cTn id="27" dur="1" fill="hold"/>
                                        <p:tgtEl>
                                          <p:spTgt spid="4710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09800" y="609600"/>
            <a:ext cx="7772400" cy="990600"/>
          </a:xfrm>
        </p:spPr>
        <p:txBody>
          <a:bodyPr rtlCol="0">
            <a:normAutofit fontScale="90000"/>
          </a:bodyPr>
          <a:lstStyle/>
          <a:p>
            <a:pPr eaLnBrk="1" fontAlgn="auto" hangingPunct="1">
              <a:spcAft>
                <a:spcPts val="0"/>
              </a:spcAft>
              <a:defRPr/>
            </a:pPr>
            <a:r>
              <a:rPr lang="en-US" altLang="en-US" sz="5400"/>
              <a:t>What is a BASE?</a:t>
            </a:r>
            <a:r>
              <a:rPr lang="en-US" altLang="en-US" smtClean="0"/>
              <a:t/>
            </a:r>
            <a:br>
              <a:rPr lang="en-US" altLang="en-US" smtClean="0"/>
            </a:br>
            <a:endParaRPr lang="en-US" altLang="en-US" smtClean="0"/>
          </a:p>
        </p:txBody>
      </p:sp>
      <p:sp>
        <p:nvSpPr>
          <p:cNvPr id="139266" name="Rectangle 3"/>
          <p:cNvSpPr>
            <a:spLocks noGrp="1" noChangeArrowheads="1"/>
          </p:cNvSpPr>
          <p:nvPr>
            <p:ph idx="1"/>
          </p:nvPr>
        </p:nvSpPr>
        <p:spPr>
          <a:xfrm>
            <a:off x="2209800" y="1524000"/>
            <a:ext cx="7772400" cy="4267200"/>
          </a:xfrm>
        </p:spPr>
        <p:txBody>
          <a:bodyPr/>
          <a:lstStyle/>
          <a:p>
            <a:pPr eaLnBrk="1" hangingPunct="1">
              <a:lnSpc>
                <a:spcPct val="90000"/>
              </a:lnSpc>
            </a:pPr>
            <a:r>
              <a:rPr lang="en-US" altLang="en-US" sz="4400" smtClean="0"/>
              <a:t>pH greater than 7</a:t>
            </a:r>
          </a:p>
          <a:p>
            <a:pPr eaLnBrk="1" hangingPunct="1">
              <a:lnSpc>
                <a:spcPct val="90000"/>
              </a:lnSpc>
            </a:pPr>
            <a:r>
              <a:rPr lang="en-US" altLang="en-US" sz="4400" smtClean="0"/>
              <a:t>Feels slippery</a:t>
            </a:r>
          </a:p>
          <a:p>
            <a:pPr eaLnBrk="1" hangingPunct="1">
              <a:lnSpc>
                <a:spcPct val="90000"/>
              </a:lnSpc>
            </a:pPr>
            <a:r>
              <a:rPr lang="en-US" altLang="en-US" sz="4400" smtClean="0"/>
              <a:t>Dissolves fats and oils</a:t>
            </a:r>
          </a:p>
          <a:p>
            <a:pPr eaLnBrk="1" hangingPunct="1">
              <a:lnSpc>
                <a:spcPct val="90000"/>
              </a:lnSpc>
            </a:pPr>
            <a:r>
              <a:rPr lang="en-US" altLang="en-US" sz="4400" smtClean="0"/>
              <a:t>Usually forms OH</a:t>
            </a:r>
            <a:r>
              <a:rPr lang="en-US" altLang="en-US" sz="4400" baseline="52000" smtClean="0"/>
              <a:t>-</a:t>
            </a:r>
            <a:r>
              <a:rPr lang="en-US" altLang="en-US" sz="4400" smtClean="0"/>
              <a:t> ions in solution</a:t>
            </a:r>
          </a:p>
          <a:p>
            <a:pPr eaLnBrk="1" hangingPunct="1">
              <a:lnSpc>
                <a:spcPct val="90000"/>
              </a:lnSpc>
            </a:pPr>
            <a:r>
              <a:rPr lang="en-US" altLang="en-US" sz="4400" smtClean="0"/>
              <a:t>Neutralizes acids</a:t>
            </a:r>
          </a:p>
          <a:p>
            <a:pPr eaLnBrk="1" hangingPunct="1">
              <a:lnSpc>
                <a:spcPct val="90000"/>
              </a:lnSpc>
            </a:pPr>
            <a:endParaRPr lang="en-US" altLang="en-US" sz="4400"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4"/>
          <p:cNvSpPr txBox="1">
            <a:spLocks noChangeArrowheads="1"/>
          </p:cNvSpPr>
          <p:nvPr/>
        </p:nvSpPr>
        <p:spPr bwMode="auto">
          <a:xfrm>
            <a:off x="1755775" y="879475"/>
            <a:ext cx="8709025" cy="6000750"/>
          </a:xfrm>
          <a:prstGeom prst="rect">
            <a:avLst/>
          </a:prstGeom>
          <a:noFill/>
          <a:ln w="9525">
            <a:noFill/>
            <a:miter lim="800000"/>
            <a:headEnd/>
            <a:tailEnd/>
          </a:ln>
        </p:spPr>
        <p:txBody>
          <a:bodyPr>
            <a:spAutoFit/>
          </a:bodyPr>
          <a:lstStyle/>
          <a:p>
            <a:r>
              <a:rPr lang="en-US" altLang="en-US" sz="2800">
                <a:solidFill>
                  <a:srgbClr val="000000"/>
                </a:solidFill>
              </a:rPr>
              <a:t>Johannes </a:t>
            </a:r>
            <a:r>
              <a:rPr lang="en-US" altLang="en-US" sz="2800" b="1" u="sng">
                <a:solidFill>
                  <a:srgbClr val="3333CC"/>
                </a:solidFill>
              </a:rPr>
              <a:t>Brønsted</a:t>
            </a:r>
            <a:r>
              <a:rPr lang="en-US" altLang="en-US" sz="2800">
                <a:solidFill>
                  <a:srgbClr val="000000"/>
                </a:solidFill>
              </a:rPr>
              <a:t> and Thomas </a:t>
            </a:r>
            <a:r>
              <a:rPr lang="en-US" altLang="en-US" sz="2800" b="1" u="sng">
                <a:solidFill>
                  <a:srgbClr val="3333CC"/>
                </a:solidFill>
              </a:rPr>
              <a:t>Lowry</a:t>
            </a:r>
            <a:r>
              <a:rPr lang="en-US" altLang="en-US" sz="2800">
                <a:solidFill>
                  <a:srgbClr val="000000"/>
                </a:solidFill>
              </a:rPr>
              <a:t> revised Arrhenius’s acid-base theory to include this behavior. They defined acids and bases as follows:</a:t>
            </a:r>
          </a:p>
          <a:p>
            <a:pPr>
              <a:lnSpc>
                <a:spcPct val="150000"/>
              </a:lnSpc>
            </a:pPr>
            <a:endParaRPr lang="en-US" altLang="en-US" sz="2400">
              <a:solidFill>
                <a:srgbClr val="000000"/>
              </a:solidFill>
            </a:endParaRPr>
          </a:p>
          <a:p>
            <a:pPr>
              <a:lnSpc>
                <a:spcPct val="150000"/>
              </a:lnSpc>
            </a:pPr>
            <a:endParaRPr lang="en-US" altLang="en-US" sz="2400">
              <a:solidFill>
                <a:srgbClr val="000000"/>
              </a:solidFill>
            </a:endParaRPr>
          </a:p>
          <a:p>
            <a:pPr>
              <a:lnSpc>
                <a:spcPct val="150000"/>
              </a:lnSpc>
            </a:pPr>
            <a:endParaRPr lang="en-US" altLang="en-US" sz="2800">
              <a:solidFill>
                <a:srgbClr val="000000"/>
              </a:solidFill>
            </a:endParaRPr>
          </a:p>
          <a:p>
            <a:r>
              <a:rPr lang="en-US" altLang="en-US" sz="2800">
                <a:solidFill>
                  <a:srgbClr val="000000"/>
                </a:solidFill>
              </a:rPr>
              <a:t>“</a:t>
            </a:r>
            <a:r>
              <a:rPr lang="en-US" altLang="en-US" sz="2800" b="1" i="1">
                <a:solidFill>
                  <a:srgbClr val="3333CC"/>
                </a:solidFill>
              </a:rPr>
              <a:t>An acid is a hydrogen containing species that donates a proton. A base is any substance that accepts a proton”</a:t>
            </a:r>
          </a:p>
          <a:p>
            <a:pPr algn="ctr"/>
            <a:endParaRPr lang="en-US" altLang="en-US" sz="900" b="1" i="1">
              <a:solidFill>
                <a:srgbClr val="3333CC"/>
              </a:solidFill>
            </a:endParaRPr>
          </a:p>
          <a:p>
            <a:pPr algn="ctr">
              <a:lnSpc>
                <a:spcPct val="150000"/>
              </a:lnSpc>
            </a:pPr>
            <a:r>
              <a:rPr lang="en-US" altLang="en-US" sz="2400">
                <a:solidFill>
                  <a:srgbClr val="000000"/>
                </a:solidFill>
              </a:rPr>
              <a:t>HCl </a:t>
            </a:r>
            <a:r>
              <a:rPr lang="en-US" altLang="en-US">
                <a:solidFill>
                  <a:srgbClr val="000000"/>
                </a:solidFill>
              </a:rPr>
              <a:t>(</a:t>
            </a:r>
            <a:r>
              <a:rPr lang="en-US" altLang="en-US" i="1">
                <a:solidFill>
                  <a:srgbClr val="000000"/>
                </a:solidFill>
              </a:rPr>
              <a:t>aq</a:t>
            </a:r>
            <a:r>
              <a:rPr lang="en-US" altLang="en-US">
                <a:solidFill>
                  <a:srgbClr val="000000"/>
                </a:solidFill>
              </a:rPr>
              <a:t>)</a:t>
            </a:r>
            <a:r>
              <a:rPr lang="en-US" altLang="en-US" sz="2400">
                <a:solidFill>
                  <a:srgbClr val="000000"/>
                </a:solidFill>
              </a:rPr>
              <a:t>   +   H</a:t>
            </a:r>
            <a:r>
              <a:rPr lang="en-US" altLang="en-US" sz="2400" baseline="-25000">
                <a:solidFill>
                  <a:srgbClr val="000000"/>
                </a:solidFill>
              </a:rPr>
              <a:t>2</a:t>
            </a:r>
            <a:r>
              <a:rPr lang="en-US" altLang="en-US" sz="2400">
                <a:solidFill>
                  <a:srgbClr val="000000"/>
                </a:solidFill>
              </a:rPr>
              <a:t>O </a:t>
            </a:r>
            <a:r>
              <a:rPr lang="en-US" altLang="en-US">
                <a:solidFill>
                  <a:srgbClr val="000000"/>
                </a:solidFill>
              </a:rPr>
              <a:t>(</a:t>
            </a:r>
            <a:r>
              <a:rPr lang="en-US" altLang="en-US" i="1">
                <a:solidFill>
                  <a:srgbClr val="000000"/>
                </a:solidFill>
              </a:rPr>
              <a:t>l</a:t>
            </a:r>
            <a:r>
              <a:rPr lang="en-US" altLang="en-US">
                <a:solidFill>
                  <a:srgbClr val="000000"/>
                </a:solidFill>
              </a:rPr>
              <a:t>)</a:t>
            </a:r>
            <a:r>
              <a:rPr lang="en-US" altLang="en-US" sz="2400">
                <a:solidFill>
                  <a:srgbClr val="000000"/>
                </a:solidFill>
              </a:rPr>
              <a:t>   </a:t>
            </a:r>
            <a:r>
              <a:rPr lang="en-US" altLang="en-US" sz="2400">
                <a:solidFill>
                  <a:srgbClr val="000000"/>
                </a:solidFill>
                <a:sym typeface="Wingdings 3" pitchFamily="18" charset="2"/>
              </a:rPr>
              <a:t>   Cl</a:t>
            </a:r>
            <a:r>
              <a:rPr lang="en-US" altLang="en-US" sz="2400" baseline="30000">
                <a:solidFill>
                  <a:srgbClr val="000000"/>
                </a:solidFill>
                <a:sym typeface="Wingdings 3" pitchFamily="18" charset="2"/>
              </a:rPr>
              <a:t>- </a:t>
            </a:r>
            <a:r>
              <a:rPr lang="en-US" altLang="en-US">
                <a:solidFill>
                  <a:srgbClr val="000000"/>
                </a:solidFill>
                <a:sym typeface="Wingdings 3" pitchFamily="18" charset="2"/>
              </a:rPr>
              <a:t>(</a:t>
            </a:r>
            <a:r>
              <a:rPr lang="en-US" altLang="en-US" i="1">
                <a:solidFill>
                  <a:srgbClr val="000000"/>
                </a:solidFill>
                <a:sym typeface="Wingdings 3" pitchFamily="18" charset="2"/>
              </a:rPr>
              <a:t>aq</a:t>
            </a:r>
            <a:r>
              <a:rPr lang="en-US" altLang="en-US">
                <a:solidFill>
                  <a:srgbClr val="000000"/>
                </a:solidFill>
                <a:sym typeface="Wingdings 3" pitchFamily="18" charset="2"/>
              </a:rPr>
              <a:t>)</a:t>
            </a:r>
            <a:r>
              <a:rPr lang="en-US" altLang="en-US" sz="2400">
                <a:solidFill>
                  <a:srgbClr val="000000"/>
                </a:solidFill>
                <a:sym typeface="Wingdings 3" pitchFamily="18" charset="2"/>
              </a:rPr>
              <a:t>   +   H</a:t>
            </a:r>
            <a:r>
              <a:rPr lang="en-US" altLang="en-US" sz="2400" baseline="-25000">
                <a:solidFill>
                  <a:srgbClr val="000000"/>
                </a:solidFill>
                <a:sym typeface="Wingdings 3" pitchFamily="18" charset="2"/>
              </a:rPr>
              <a:t>3</a:t>
            </a:r>
            <a:r>
              <a:rPr lang="en-US" altLang="en-US" sz="2400">
                <a:solidFill>
                  <a:srgbClr val="000000"/>
                </a:solidFill>
                <a:sym typeface="Wingdings 3" pitchFamily="18" charset="2"/>
              </a:rPr>
              <a:t>O</a:t>
            </a:r>
            <a:r>
              <a:rPr lang="en-US" altLang="en-US" sz="2400" baseline="30000">
                <a:solidFill>
                  <a:srgbClr val="000000"/>
                </a:solidFill>
                <a:sym typeface="Wingdings 3" pitchFamily="18" charset="2"/>
              </a:rPr>
              <a:t>+ </a:t>
            </a:r>
            <a:r>
              <a:rPr lang="en-US" altLang="en-US">
                <a:solidFill>
                  <a:srgbClr val="000000"/>
                </a:solidFill>
                <a:sym typeface="Wingdings 3" pitchFamily="18" charset="2"/>
              </a:rPr>
              <a:t>(</a:t>
            </a:r>
            <a:r>
              <a:rPr lang="en-US" altLang="en-US" i="1">
                <a:solidFill>
                  <a:srgbClr val="000000"/>
                </a:solidFill>
                <a:sym typeface="Wingdings 3" pitchFamily="18" charset="2"/>
              </a:rPr>
              <a:t>aq</a:t>
            </a:r>
            <a:r>
              <a:rPr lang="en-US" altLang="en-US">
                <a:solidFill>
                  <a:srgbClr val="000000"/>
                </a:solidFill>
                <a:sym typeface="Wingdings 3" pitchFamily="18" charset="2"/>
              </a:rPr>
              <a:t>)</a:t>
            </a:r>
          </a:p>
          <a:p>
            <a:pPr algn="ctr">
              <a:lnSpc>
                <a:spcPct val="150000"/>
              </a:lnSpc>
            </a:pPr>
            <a:endParaRPr lang="en-US" altLang="en-US" sz="900" baseline="-25000">
              <a:solidFill>
                <a:srgbClr val="000000"/>
              </a:solidFill>
              <a:sym typeface="Wingdings 3" pitchFamily="18" charset="2"/>
            </a:endParaRPr>
          </a:p>
          <a:p>
            <a:r>
              <a:rPr lang="en-US" altLang="en-US" sz="2400" b="1" i="1">
                <a:solidFill>
                  <a:srgbClr val="3333CC"/>
                </a:solidFill>
                <a:sym typeface="Wingdings 3" pitchFamily="18" charset="2"/>
              </a:rPr>
              <a:t>In the above example what is the Brønsted acid? What is the</a:t>
            </a:r>
            <a:r>
              <a:rPr lang="en-US" altLang="en-US" sz="2400" b="1" i="1" baseline="-25000">
                <a:solidFill>
                  <a:srgbClr val="3333CC"/>
                </a:solidFill>
                <a:sym typeface="Wingdings 3" pitchFamily="18" charset="2"/>
              </a:rPr>
              <a:t> </a:t>
            </a:r>
            <a:r>
              <a:rPr lang="en-US" altLang="en-US" sz="2400" b="1" i="1">
                <a:solidFill>
                  <a:srgbClr val="3333CC"/>
                </a:solidFill>
                <a:sym typeface="Wingdings 3" pitchFamily="18" charset="2"/>
              </a:rPr>
              <a:t>Brønsted base?</a:t>
            </a:r>
          </a:p>
        </p:txBody>
      </p:sp>
      <p:pic>
        <p:nvPicPr>
          <p:cNvPr id="78850" name="Picture 5" descr="lowry1">
            <a:hlinkClick r:id="rId2"/>
          </p:cNvPr>
          <p:cNvPicPr>
            <a:picLocks noChangeAspect="1" noChangeArrowheads="1"/>
          </p:cNvPicPr>
          <p:nvPr/>
        </p:nvPicPr>
        <p:blipFill>
          <a:blip r:embed="rId3"/>
          <a:srcRect/>
          <a:stretch>
            <a:fillRect/>
          </a:stretch>
        </p:blipFill>
        <p:spPr bwMode="auto">
          <a:xfrm>
            <a:off x="6880225" y="2192338"/>
            <a:ext cx="1068388" cy="1095375"/>
          </a:xfrm>
          <a:prstGeom prst="rect">
            <a:avLst/>
          </a:prstGeom>
          <a:noFill/>
          <a:ln w="9525">
            <a:noFill/>
            <a:miter lim="800000"/>
            <a:headEnd/>
            <a:tailEnd/>
          </a:ln>
        </p:spPr>
      </p:pic>
      <p:pic>
        <p:nvPicPr>
          <p:cNvPr id="78851" name="Picture 7" descr="Bronsted">
            <a:hlinkClick r:id="rId4"/>
          </p:cNvPr>
          <p:cNvPicPr>
            <a:picLocks noChangeAspect="1" noChangeArrowheads="1"/>
          </p:cNvPicPr>
          <p:nvPr/>
        </p:nvPicPr>
        <p:blipFill>
          <a:blip r:embed="rId5"/>
          <a:srcRect/>
          <a:stretch>
            <a:fillRect/>
          </a:stretch>
        </p:blipFill>
        <p:spPr bwMode="auto">
          <a:xfrm>
            <a:off x="5414963" y="2208213"/>
            <a:ext cx="1050925" cy="1100137"/>
          </a:xfrm>
          <a:prstGeom prst="rect">
            <a:avLst/>
          </a:prstGeom>
          <a:noFill/>
          <a:ln w="9525">
            <a:noFill/>
            <a:miter lim="800000"/>
            <a:headEnd/>
            <a:tailEnd/>
          </a:ln>
        </p:spPr>
      </p:pic>
      <p:sp>
        <p:nvSpPr>
          <p:cNvPr id="78852" name="Text Box 8"/>
          <p:cNvSpPr txBox="1">
            <a:spLocks noChangeArrowheads="1"/>
          </p:cNvSpPr>
          <p:nvPr/>
        </p:nvSpPr>
        <p:spPr bwMode="auto">
          <a:xfrm>
            <a:off x="5211763" y="3322638"/>
            <a:ext cx="142240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Bronsted</a:t>
            </a:r>
          </a:p>
        </p:txBody>
      </p:sp>
      <p:sp>
        <p:nvSpPr>
          <p:cNvPr id="78853" name="Text Box 9"/>
          <p:cNvSpPr txBox="1">
            <a:spLocks noChangeArrowheads="1"/>
          </p:cNvSpPr>
          <p:nvPr/>
        </p:nvSpPr>
        <p:spPr bwMode="auto">
          <a:xfrm>
            <a:off x="6908800" y="3281363"/>
            <a:ext cx="1014413"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Lowry</a:t>
            </a:r>
          </a:p>
        </p:txBody>
      </p:sp>
      <p:sp>
        <p:nvSpPr>
          <p:cNvPr id="78854" name="TextBox 6"/>
          <p:cNvSpPr txBox="1">
            <a:spLocks noChangeArrowheads="1"/>
          </p:cNvSpPr>
          <p:nvPr/>
        </p:nvSpPr>
        <p:spPr bwMode="auto">
          <a:xfrm>
            <a:off x="2554288" y="0"/>
            <a:ext cx="7546975" cy="769938"/>
          </a:xfrm>
          <a:prstGeom prst="rect">
            <a:avLst/>
          </a:prstGeom>
          <a:noFill/>
          <a:ln w="9525">
            <a:noFill/>
            <a:miter lim="800000"/>
            <a:headEnd/>
            <a:tailEnd/>
          </a:ln>
        </p:spPr>
        <p:txBody>
          <a:bodyPr>
            <a:spAutoFit/>
          </a:bodyPr>
          <a:lstStyle/>
          <a:p>
            <a:pPr algn="ctr"/>
            <a:r>
              <a:rPr lang="en-US" altLang="en-US" sz="4400" b="1" u="sng">
                <a:solidFill>
                  <a:srgbClr val="000000"/>
                </a:solidFill>
              </a:rPr>
              <a:t>Bronsted Lowry Theory</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p:txBody>
          <a:bodyPr/>
          <a:lstStyle/>
          <a:p>
            <a:pPr eaLnBrk="1" hangingPunct="1"/>
            <a:r>
              <a:rPr lang="en-US" altLang="en-US" smtClean="0"/>
              <a:t>Properties of a Base</a:t>
            </a:r>
          </a:p>
        </p:txBody>
      </p:sp>
      <p:sp>
        <p:nvSpPr>
          <p:cNvPr id="141314" name="Rectangle 4"/>
          <p:cNvSpPr>
            <a:spLocks noGrp="1" noChangeArrowheads="1"/>
          </p:cNvSpPr>
          <p:nvPr>
            <p:ph type="body" sz="half" idx="2"/>
          </p:nvPr>
        </p:nvSpPr>
        <p:spPr/>
        <p:txBody>
          <a:bodyPr/>
          <a:lstStyle/>
          <a:p>
            <a:pPr eaLnBrk="1" hangingPunct="1"/>
            <a:r>
              <a:rPr lang="en-US" altLang="en-US" sz="2000" smtClean="0"/>
              <a:t>Feel Slippery</a:t>
            </a:r>
          </a:p>
          <a:p>
            <a:pPr eaLnBrk="1" hangingPunct="1"/>
            <a:r>
              <a:rPr lang="en-US" altLang="en-US" sz="2000" smtClean="0"/>
              <a:t>Taste Bitter</a:t>
            </a:r>
          </a:p>
          <a:p>
            <a:pPr eaLnBrk="1" hangingPunct="1"/>
            <a:r>
              <a:rPr lang="en-US" altLang="en-US" sz="2000" smtClean="0"/>
              <a:t>Corrosive</a:t>
            </a:r>
          </a:p>
          <a:p>
            <a:pPr eaLnBrk="1" hangingPunct="1"/>
            <a:r>
              <a:rPr lang="en-US" altLang="en-US" sz="2000" smtClean="0"/>
              <a:t>Can conduct electricity. (Think alkaline batteries.)</a:t>
            </a:r>
          </a:p>
          <a:p>
            <a:pPr eaLnBrk="1" hangingPunct="1"/>
            <a:r>
              <a:rPr lang="en-US" altLang="en-US" sz="2000" smtClean="0"/>
              <a:t>Do not react with metals.</a:t>
            </a:r>
          </a:p>
          <a:p>
            <a:pPr eaLnBrk="1" hangingPunct="1"/>
            <a:r>
              <a:rPr lang="en-US" altLang="en-US" sz="2000" smtClean="0"/>
              <a:t>Turns red litmus paper blue.</a:t>
            </a:r>
          </a:p>
          <a:p>
            <a:pPr eaLnBrk="1" hangingPunct="1"/>
            <a:endParaRPr lang="en-US" altLang="en-US" sz="2000" smtClean="0"/>
          </a:p>
        </p:txBody>
      </p:sp>
      <p:pic>
        <p:nvPicPr>
          <p:cNvPr id="141315" name="Picture 5" descr="http://www.mhhe.com/physsci/chemistry/chang7/esp/folder_structure/cr/m3/s3/assets/images/crm3s3_1.jpg"/>
          <p:cNvPicPr>
            <a:picLocks noGrp="1" noChangeAspect="1" noChangeArrowheads="1"/>
          </p:cNvPicPr>
          <p:nvPr>
            <p:ph type="clipArt" sz="half" idx="1"/>
          </p:nvPr>
        </p:nvPicPr>
        <p:blipFill>
          <a:blip r:embed="rId2"/>
          <a:srcRect l="48726" t="9044" r="-1715"/>
          <a:stretch>
            <a:fillRect/>
          </a:stretch>
        </p:blipFill>
        <p:spPr>
          <a:xfrm>
            <a:off x="2743200" y="2438400"/>
            <a:ext cx="2667000" cy="33528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eaLnBrk="1" hangingPunct="1"/>
            <a:r>
              <a:rPr lang="en-US" altLang="en-US" smtClean="0"/>
              <a:t>Uses of Bases</a:t>
            </a:r>
          </a:p>
        </p:txBody>
      </p:sp>
      <p:sp>
        <p:nvSpPr>
          <p:cNvPr id="142338" name="Rectangle 4"/>
          <p:cNvSpPr>
            <a:spLocks noGrp="1" noChangeArrowheads="1"/>
          </p:cNvSpPr>
          <p:nvPr>
            <p:ph type="body" sz="half" idx="2"/>
          </p:nvPr>
        </p:nvSpPr>
        <p:spPr>
          <a:xfrm>
            <a:off x="6019800" y="1905000"/>
            <a:ext cx="3810000" cy="3352800"/>
          </a:xfrm>
        </p:spPr>
        <p:txBody>
          <a:bodyPr/>
          <a:lstStyle/>
          <a:p>
            <a:pPr eaLnBrk="1" hangingPunct="1">
              <a:lnSpc>
                <a:spcPct val="90000"/>
              </a:lnSpc>
            </a:pPr>
            <a:r>
              <a:rPr lang="en-US" altLang="en-US" sz="2000" smtClean="0">
                <a:solidFill>
                  <a:schemeClr val="tx1"/>
                </a:solidFill>
              </a:rPr>
              <a:t>Bases give soaps, ammonia, and many other cleaning products some of their useful properties.</a:t>
            </a:r>
          </a:p>
          <a:p>
            <a:pPr eaLnBrk="1" hangingPunct="1">
              <a:lnSpc>
                <a:spcPct val="90000"/>
              </a:lnSpc>
            </a:pPr>
            <a:r>
              <a:rPr lang="en-US" altLang="en-US" sz="2000" smtClean="0">
                <a:solidFill>
                  <a:schemeClr val="tx1"/>
                </a:solidFill>
              </a:rPr>
              <a:t>The OH- ions interact strongly with certain substances, such as dirt and grease. </a:t>
            </a:r>
          </a:p>
          <a:p>
            <a:pPr eaLnBrk="1" hangingPunct="1">
              <a:lnSpc>
                <a:spcPct val="90000"/>
              </a:lnSpc>
            </a:pPr>
            <a:r>
              <a:rPr lang="en-US" altLang="en-US" sz="2000" smtClean="0">
                <a:solidFill>
                  <a:schemeClr val="tx1"/>
                </a:solidFill>
              </a:rPr>
              <a:t>Chalk and oven cleaner are examples of familiar products that contain bases.</a:t>
            </a:r>
          </a:p>
          <a:p>
            <a:pPr eaLnBrk="1" hangingPunct="1">
              <a:lnSpc>
                <a:spcPct val="90000"/>
              </a:lnSpc>
            </a:pPr>
            <a:r>
              <a:rPr lang="en-US" altLang="en-US" sz="2000" smtClean="0">
                <a:solidFill>
                  <a:schemeClr val="tx1"/>
                </a:solidFill>
              </a:rPr>
              <a:t>Your blood is a basic solution.</a:t>
            </a:r>
          </a:p>
        </p:txBody>
      </p:sp>
      <p:pic>
        <p:nvPicPr>
          <p:cNvPr id="142339" name="Picture 7" descr="http://brentwood.thefuntimesguide.com/images/blogs/janitorial-cleaners-franklin.jpg"/>
          <p:cNvPicPr>
            <a:picLocks noGrp="1" noChangeAspect="1" noChangeArrowheads="1"/>
          </p:cNvPicPr>
          <p:nvPr>
            <p:ph type="clipArt" sz="half" idx="1"/>
          </p:nvPr>
        </p:nvPicPr>
        <p:blipFill>
          <a:blip r:embed="rId2"/>
          <a:srcRect/>
          <a:stretch>
            <a:fillRect/>
          </a:stretch>
        </p:blipFill>
        <p:spPr>
          <a:xfrm>
            <a:off x="2433638" y="2667000"/>
            <a:ext cx="2903537" cy="33528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4"/>
          <p:cNvSpPr>
            <a:spLocks noGrp="1" noChangeArrowheads="1"/>
          </p:cNvSpPr>
          <p:nvPr>
            <p:ph type="title"/>
          </p:nvPr>
        </p:nvSpPr>
        <p:spPr/>
        <p:txBody>
          <a:bodyPr/>
          <a:lstStyle/>
          <a:p>
            <a:pPr eaLnBrk="1" hangingPunct="1"/>
            <a:r>
              <a:rPr lang="en-US" altLang="en-US" smtClean="0"/>
              <a:t>Common Bases</a:t>
            </a:r>
          </a:p>
        </p:txBody>
      </p:sp>
      <p:sp>
        <p:nvSpPr>
          <p:cNvPr id="143362" name="Rectangle 5"/>
          <p:cNvSpPr>
            <a:spLocks noGrp="1" noChangeArrowheads="1"/>
          </p:cNvSpPr>
          <p:nvPr>
            <p:ph idx="1"/>
          </p:nvPr>
        </p:nvSpPr>
        <p:spPr>
          <a:xfrm>
            <a:off x="1981200" y="1981200"/>
            <a:ext cx="8305800" cy="4114800"/>
          </a:xfrm>
        </p:spPr>
        <p:txBody>
          <a:bodyPr/>
          <a:lstStyle/>
          <a:p>
            <a:pPr eaLnBrk="1" hangingPunct="1"/>
            <a:r>
              <a:rPr lang="en-US" altLang="en-US" sz="2800" smtClean="0"/>
              <a:t>NaOH- sodium hydroxide (LYE) soaps, drain cleaner</a:t>
            </a:r>
          </a:p>
          <a:p>
            <a:pPr eaLnBrk="1" hangingPunct="1"/>
            <a:r>
              <a:rPr lang="en-US" altLang="en-US" sz="2800" smtClean="0"/>
              <a:t>Mg (OH)</a:t>
            </a:r>
            <a:r>
              <a:rPr lang="en-US" altLang="en-US" sz="2800" baseline="-28000" smtClean="0"/>
              <a:t>2</a:t>
            </a:r>
            <a:r>
              <a:rPr lang="en-US" altLang="en-US" sz="2800" smtClean="0"/>
              <a:t> - magnesium hydroxide-antacids</a:t>
            </a:r>
          </a:p>
          <a:p>
            <a:pPr eaLnBrk="1" hangingPunct="1"/>
            <a:r>
              <a:rPr lang="en-US" altLang="en-US" sz="2800" smtClean="0"/>
              <a:t>Al(OH)</a:t>
            </a:r>
            <a:r>
              <a:rPr lang="en-US" altLang="en-US" sz="2800" baseline="-28000" smtClean="0"/>
              <a:t>3</a:t>
            </a:r>
            <a:r>
              <a:rPr lang="en-US" altLang="en-US" sz="2800" smtClean="0"/>
              <a:t>-aluminum hydroxide-antacids, deodorants</a:t>
            </a:r>
          </a:p>
          <a:p>
            <a:pPr eaLnBrk="1" hangingPunct="1"/>
            <a:r>
              <a:rPr lang="en-US" altLang="en-US" sz="2800" smtClean="0"/>
              <a:t>NH</a:t>
            </a:r>
            <a:r>
              <a:rPr lang="en-US" altLang="en-US" sz="2800" baseline="-25000" smtClean="0"/>
              <a:t>4</a:t>
            </a:r>
            <a:r>
              <a:rPr lang="en-US" altLang="en-US" sz="2800" smtClean="0"/>
              <a:t>OH-ammonium hydroxide- “ammonia”</a:t>
            </a:r>
          </a:p>
          <a:p>
            <a:pPr eaLnBrk="1" hangingPunct="1"/>
            <a:endParaRPr lang="en-US" altLang="en-US" sz="2800" smtClean="0"/>
          </a:p>
          <a:p>
            <a:pPr eaLnBrk="1" hangingPunct="1"/>
            <a:endParaRPr lang="en-US" altLang="en-US" sz="2800" baseline="-28000" smtClean="0"/>
          </a:p>
        </p:txBody>
      </p:sp>
      <p:pic>
        <p:nvPicPr>
          <p:cNvPr id="143363" name="Picture 7" descr="soap">
            <a:hlinkClick r:id="rId3"/>
          </p:cNvPr>
          <p:cNvPicPr>
            <a:picLocks noChangeAspect="1" noChangeArrowheads="1"/>
          </p:cNvPicPr>
          <p:nvPr/>
        </p:nvPicPr>
        <p:blipFill>
          <a:blip r:embed="rId4"/>
          <a:srcRect/>
          <a:stretch>
            <a:fillRect/>
          </a:stretch>
        </p:blipFill>
        <p:spPr bwMode="auto">
          <a:xfrm>
            <a:off x="5181600" y="4953000"/>
            <a:ext cx="1371600" cy="1112838"/>
          </a:xfrm>
          <a:prstGeom prst="rect">
            <a:avLst/>
          </a:prstGeom>
          <a:noFill/>
          <a:ln w="9525">
            <a:noFill/>
            <a:miter lim="800000"/>
            <a:headEnd/>
            <a:tailEnd/>
          </a:ln>
        </p:spPr>
      </p:pic>
      <p:pic>
        <p:nvPicPr>
          <p:cNvPr id="143364" name="Picture 9" descr="antacids">
            <a:hlinkClick r:id="rId5"/>
          </p:cNvPr>
          <p:cNvPicPr>
            <a:picLocks noChangeAspect="1" noChangeArrowheads="1"/>
          </p:cNvPicPr>
          <p:nvPr/>
        </p:nvPicPr>
        <p:blipFill>
          <a:blip r:embed="rId6"/>
          <a:srcRect b="8530"/>
          <a:stretch>
            <a:fillRect/>
          </a:stretch>
        </p:blipFill>
        <p:spPr bwMode="auto">
          <a:xfrm>
            <a:off x="1905000" y="4876800"/>
            <a:ext cx="2438400" cy="1706563"/>
          </a:xfrm>
          <a:prstGeom prst="rect">
            <a:avLst/>
          </a:prstGeom>
          <a:noFill/>
          <a:ln w="9525">
            <a:noFill/>
            <a:miter lim="800000"/>
            <a:headEnd/>
            <a:tailEnd/>
          </a:ln>
        </p:spPr>
      </p:pic>
      <p:pic>
        <p:nvPicPr>
          <p:cNvPr id="143365" name="Picture 11" descr="hhwp18">
            <a:hlinkClick r:id="rId7"/>
          </p:cNvPr>
          <p:cNvPicPr>
            <a:picLocks noChangeAspect="1" noChangeArrowheads="1"/>
          </p:cNvPicPr>
          <p:nvPr/>
        </p:nvPicPr>
        <p:blipFill>
          <a:blip r:embed="rId8"/>
          <a:srcRect/>
          <a:stretch>
            <a:fillRect/>
          </a:stretch>
        </p:blipFill>
        <p:spPr bwMode="auto">
          <a:xfrm>
            <a:off x="7239000" y="4648200"/>
            <a:ext cx="3200400" cy="1943100"/>
          </a:xfrm>
          <a:prstGeom prst="rect">
            <a:avLst/>
          </a:prstGeom>
          <a:noFill/>
          <a:ln w="9525">
            <a:noFill/>
            <a:miter lim="800000"/>
            <a:headEnd/>
            <a:tailEnd/>
          </a:ln>
        </p:spPr>
      </p:pic>
      <p:pic>
        <p:nvPicPr>
          <p:cNvPr id="143366" name="Picture 13" descr="products">
            <a:hlinkClick r:id="rId9"/>
          </p:cNvPr>
          <p:cNvPicPr>
            <a:picLocks noChangeAspect="1" noChangeArrowheads="1"/>
          </p:cNvPicPr>
          <p:nvPr/>
        </p:nvPicPr>
        <p:blipFill>
          <a:blip r:embed="rId10"/>
          <a:srcRect/>
          <a:stretch>
            <a:fillRect/>
          </a:stretch>
        </p:blipFill>
        <p:spPr bwMode="auto">
          <a:xfrm>
            <a:off x="3938588" y="392113"/>
            <a:ext cx="1279525" cy="1108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AutoShape 2"/>
          <p:cNvSpPr>
            <a:spLocks noGrp="1" noChangeArrowheads="1"/>
          </p:cNvSpPr>
          <p:nvPr>
            <p:ph type="title"/>
          </p:nvPr>
        </p:nvSpPr>
        <p:spPr/>
        <p:txBody>
          <a:bodyPr/>
          <a:lstStyle/>
          <a:p>
            <a:pPr eaLnBrk="1" hangingPunct="1"/>
            <a:r>
              <a:rPr lang="en-US" altLang="en-US" smtClean="0"/>
              <a:t>How to name a Base</a:t>
            </a:r>
          </a:p>
        </p:txBody>
      </p:sp>
      <p:sp>
        <p:nvSpPr>
          <p:cNvPr id="145410" name="Rectangle 3"/>
          <p:cNvSpPr>
            <a:spLocks noGrp="1" noChangeArrowheads="1"/>
          </p:cNvSpPr>
          <p:nvPr>
            <p:ph idx="1"/>
          </p:nvPr>
        </p:nvSpPr>
        <p:spPr/>
        <p:txBody>
          <a:bodyPr/>
          <a:lstStyle/>
          <a:p>
            <a:pPr eaLnBrk="1" hangingPunct="1"/>
            <a:r>
              <a:rPr lang="en-US" altLang="en-US" sz="2400" smtClean="0"/>
              <a:t>Bases are named in the same way as other ionic compounds – the name of the cation is followed by the name of the anion.</a:t>
            </a:r>
          </a:p>
          <a:p>
            <a:pPr eaLnBrk="1" hangingPunct="1"/>
            <a:r>
              <a:rPr lang="en-US" altLang="en-US" sz="2400" smtClean="0"/>
              <a:t>A base is any ionic compound that, when dissolved in water has excessive (OH</a:t>
            </a:r>
            <a:r>
              <a:rPr lang="en-US" altLang="en-US" sz="2400" baseline="30000" smtClean="0"/>
              <a:t>-</a:t>
            </a:r>
            <a:r>
              <a:rPr lang="en-US" altLang="en-US" sz="2400" smtClean="0"/>
              <a:t>) anions.</a:t>
            </a:r>
          </a:p>
          <a:p>
            <a:pPr eaLnBrk="1" hangingPunct="1"/>
            <a:r>
              <a:rPr lang="en-US" altLang="en-US" sz="2400" smtClean="0"/>
              <a:t>Examples</a:t>
            </a:r>
          </a:p>
          <a:p>
            <a:pPr lvl="1" eaLnBrk="1" hangingPunct="1"/>
            <a:r>
              <a:rPr lang="en-US" altLang="en-US" sz="2000" smtClean="0"/>
              <a:t>LiOH</a:t>
            </a:r>
          </a:p>
          <a:p>
            <a:pPr lvl="1" eaLnBrk="1" hangingPunct="1"/>
            <a:r>
              <a:rPr lang="en-US" altLang="en-US" sz="2000" smtClean="0"/>
              <a:t>Al(OH)</a:t>
            </a:r>
            <a:r>
              <a:rPr lang="en-US" altLang="en-US" sz="2000" baseline="-25000" smtClean="0"/>
              <a:t>3</a:t>
            </a:r>
          </a:p>
        </p:txBody>
      </p:sp>
      <p:pic>
        <p:nvPicPr>
          <p:cNvPr id="145411" name="Picture 3"/>
          <p:cNvPicPr>
            <a:picLocks noChangeAspect="1"/>
          </p:cNvPicPr>
          <p:nvPr/>
        </p:nvPicPr>
        <p:blipFill>
          <a:blip r:embed="rId2"/>
          <a:srcRect/>
          <a:stretch>
            <a:fillRect/>
          </a:stretch>
        </p:blipFill>
        <p:spPr bwMode="auto">
          <a:xfrm>
            <a:off x="7669213" y="60325"/>
            <a:ext cx="2200275" cy="2419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eaLnBrk="1" hangingPunct="1"/>
            <a:r>
              <a:rPr lang="en-US" altLang="en-US" smtClean="0"/>
              <a:t>Naming Bases</a:t>
            </a:r>
          </a:p>
        </p:txBody>
      </p:sp>
      <p:sp>
        <p:nvSpPr>
          <p:cNvPr id="44035" name="Rectangle 3"/>
          <p:cNvSpPr>
            <a:spLocks noGrp="1" noChangeArrowheads="1"/>
          </p:cNvSpPr>
          <p:nvPr>
            <p:ph idx="1"/>
          </p:nvPr>
        </p:nvSpPr>
        <p:spPr/>
        <p:txBody>
          <a:bodyPr/>
          <a:lstStyle/>
          <a:p>
            <a:pPr eaLnBrk="1" hangingPunct="1"/>
            <a:r>
              <a:rPr lang="en-US" altLang="en-US" smtClean="0"/>
              <a:t>Name the cation (+)</a:t>
            </a:r>
          </a:p>
          <a:p>
            <a:pPr eaLnBrk="1" hangingPunct="1"/>
            <a:r>
              <a:rPr lang="en-US" altLang="en-US" b="1" smtClean="0"/>
              <a:t> </a:t>
            </a:r>
            <a:r>
              <a:rPr lang="en-US" altLang="en-US" sz="6000" b="1" smtClean="0"/>
              <a:t>all</a:t>
            </a:r>
            <a:r>
              <a:rPr lang="en-US" altLang="en-US" smtClean="0"/>
              <a:t> bases end in </a:t>
            </a:r>
            <a:r>
              <a:rPr lang="en-US" altLang="en-US" i="1" smtClean="0"/>
              <a:t>hydroxide</a:t>
            </a:r>
          </a:p>
          <a:p>
            <a:pPr eaLnBrk="1" hangingPunct="1"/>
            <a:r>
              <a:rPr lang="en-US" altLang="en-US" smtClean="0"/>
              <a:t>KOH</a:t>
            </a:r>
          </a:p>
          <a:p>
            <a:pPr eaLnBrk="1" hangingPunct="1"/>
            <a:r>
              <a:rPr lang="en-US" altLang="en-US" smtClean="0"/>
              <a:t>Mg(OH)</a:t>
            </a:r>
            <a:r>
              <a:rPr lang="en-US" altLang="en-US" baseline="-25000" smtClean="0"/>
              <a:t>2</a:t>
            </a:r>
          </a:p>
          <a:p>
            <a:pPr eaLnBrk="1" hangingPunct="1"/>
            <a:r>
              <a:rPr lang="en-US" altLang="en-US" smtClean="0"/>
              <a:t>NH</a:t>
            </a:r>
            <a:r>
              <a:rPr lang="en-US" altLang="en-US" baseline="-25000" smtClean="0"/>
              <a:t>4</a:t>
            </a:r>
            <a:r>
              <a:rPr lang="en-US" altLang="en-US" smtClean="0"/>
              <a:t>OH</a:t>
            </a:r>
          </a:p>
        </p:txBody>
      </p:sp>
      <p:sp>
        <p:nvSpPr>
          <p:cNvPr id="4" name="Explosion 2 3"/>
          <p:cNvSpPr>
            <a:spLocks noChangeArrowheads="1"/>
          </p:cNvSpPr>
          <p:nvPr/>
        </p:nvSpPr>
        <p:spPr bwMode="auto">
          <a:xfrm>
            <a:off x="5181600" y="4038600"/>
            <a:ext cx="5334000" cy="2514600"/>
          </a:xfrm>
          <a:prstGeom prst="irregularSeal2">
            <a:avLst/>
          </a:prstGeom>
          <a:solidFill>
            <a:schemeClr val="accent1"/>
          </a:solidFill>
          <a:ln w="9525">
            <a:solidFill>
              <a:schemeClr val="tx1"/>
            </a:solidFill>
            <a:round/>
            <a:headEnd/>
            <a:tailEnd/>
          </a:ln>
        </p:spPr>
        <p:txBody>
          <a:bodyPr/>
          <a:lstStyle/>
          <a:p>
            <a:pPr eaLnBrk="0" hangingPunct="0"/>
            <a:r>
              <a:rPr lang="en-US" altLang="en-US" sz="3600">
                <a:solidFill>
                  <a:srgbClr val="9900CC"/>
                </a:solidFill>
                <a:latin typeface="Times New Roman" pitchFamily="18" charset="0"/>
              </a:rPr>
              <a:t>Exception?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additive="base">
                                        <p:cTn id="31" dur="500" fill="hold"/>
                                        <p:tgtEl>
                                          <p:spTgt spid="440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03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tLang="en-US" smtClean="0"/>
              <a:t>Weak vs. Strong Bases</a:t>
            </a:r>
          </a:p>
        </p:txBody>
      </p:sp>
      <p:sp>
        <p:nvSpPr>
          <p:cNvPr id="148482" name="Rectangle 3"/>
          <p:cNvSpPr>
            <a:spLocks noGrp="1" noChangeArrowheads="1"/>
          </p:cNvSpPr>
          <p:nvPr>
            <p:ph idx="1"/>
          </p:nvPr>
        </p:nvSpPr>
        <p:spPr/>
        <p:txBody>
          <a:bodyPr/>
          <a:lstStyle/>
          <a:p>
            <a:pPr algn="ctr" eaLnBrk="1" hangingPunct="1">
              <a:spcBef>
                <a:spcPct val="50000"/>
              </a:spcBef>
              <a:buFont typeface="Wingdings 3" pitchFamily="18" charset="2"/>
              <a:buNone/>
            </a:pPr>
            <a:r>
              <a:rPr lang="en-US" altLang="en-US" sz="3200" b="1" u="sng" smtClean="0">
                <a:solidFill>
                  <a:srgbClr val="FF0000"/>
                </a:solidFill>
                <a:latin typeface="Arial" charset="0"/>
              </a:rPr>
              <a:t>Memorized Strong Bases</a:t>
            </a:r>
          </a:p>
          <a:p>
            <a:pPr eaLnBrk="1" hangingPunct="1">
              <a:lnSpc>
                <a:spcPct val="50000"/>
              </a:lnSpc>
              <a:spcBef>
                <a:spcPct val="50000"/>
              </a:spcBef>
              <a:buFont typeface="Wingdings 3" pitchFamily="18" charset="2"/>
              <a:buNone/>
            </a:pPr>
            <a:r>
              <a:rPr lang="en-US" altLang="en-US" sz="3200" b="1" smtClean="0">
                <a:solidFill>
                  <a:srgbClr val="FF0000"/>
                </a:solidFill>
                <a:latin typeface="Arial" charset="0"/>
              </a:rPr>
              <a:t>Hydroxides of group 1 and 2 metals  are strong ( all others are weak)</a:t>
            </a:r>
            <a:endParaRPr lang="en-US" altLang="en-US" sz="3200" b="1" smtClean="0">
              <a:solidFill>
                <a:srgbClr val="FF0000"/>
              </a:solidFill>
            </a:endParaRPr>
          </a:p>
          <a:p>
            <a:pPr eaLnBrk="1" hangingPunct="1"/>
            <a:endParaRPr lang="en-US" altLang="en-US" sz="3200" b="1" smtClean="0">
              <a:solidFill>
                <a:srgbClr val="FF0000"/>
              </a:solidFill>
            </a:endParaRPr>
          </a:p>
          <a:p>
            <a:pPr eaLnBrk="1" hangingPunct="1"/>
            <a:r>
              <a:rPr lang="en-US" altLang="en-US" smtClean="0"/>
              <a:t>Weak Bases:  ammonia; potassium carbonate, sodium carbonate</a:t>
            </a:r>
          </a:p>
          <a:p>
            <a:pPr eaLnBrk="1" hangingPunct="1"/>
            <a:r>
              <a:rPr lang="en-US" altLang="en-US" smtClean="0"/>
              <a:t>Strong Bases:  sodium hydroxide; sodium phosphate; barium hydroxide; calcium hydroxide</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pPr eaLnBrk="1" hangingPunct="1"/>
            <a:r>
              <a:rPr lang="en-US" altLang="en-US" smtClean="0"/>
              <a:t>Base? Yes or No</a:t>
            </a:r>
          </a:p>
        </p:txBody>
      </p:sp>
      <p:sp>
        <p:nvSpPr>
          <p:cNvPr id="48131" name="Rectangle 3"/>
          <p:cNvSpPr>
            <a:spLocks noGrp="1" noChangeArrowheads="1"/>
          </p:cNvSpPr>
          <p:nvPr>
            <p:ph idx="1"/>
          </p:nvPr>
        </p:nvSpPr>
        <p:spPr/>
        <p:txBody>
          <a:bodyPr/>
          <a:lstStyle/>
          <a:p>
            <a:pPr eaLnBrk="1" hangingPunct="1"/>
            <a:r>
              <a:rPr lang="en-US" altLang="en-US" smtClean="0"/>
              <a:t>NaOH</a:t>
            </a:r>
          </a:p>
          <a:p>
            <a:pPr eaLnBrk="1" hangingPunct="1"/>
            <a:r>
              <a:rPr lang="en-US" altLang="en-US" smtClean="0"/>
              <a:t>CH</a:t>
            </a:r>
            <a:r>
              <a:rPr lang="en-US" altLang="en-US" baseline="-25000" smtClean="0"/>
              <a:t>3</a:t>
            </a:r>
            <a:r>
              <a:rPr lang="en-US" altLang="en-US" smtClean="0"/>
              <a:t>OH</a:t>
            </a:r>
          </a:p>
          <a:p>
            <a:pPr eaLnBrk="1" hangingPunct="1"/>
            <a:r>
              <a:rPr lang="en-US" altLang="en-US" smtClean="0"/>
              <a:t>C</a:t>
            </a:r>
            <a:r>
              <a:rPr lang="en-US" altLang="en-US" baseline="-25000" smtClean="0"/>
              <a:t>2</a:t>
            </a:r>
            <a:r>
              <a:rPr lang="en-US" altLang="en-US" smtClean="0"/>
              <a:t>H</a:t>
            </a:r>
            <a:r>
              <a:rPr lang="en-US" altLang="en-US" baseline="-25000" smtClean="0"/>
              <a:t>5</a:t>
            </a:r>
            <a:r>
              <a:rPr lang="en-US" altLang="en-US" smtClean="0"/>
              <a:t>OH</a:t>
            </a:r>
          </a:p>
          <a:p>
            <a:pPr eaLnBrk="1" hangingPunct="1"/>
            <a:r>
              <a:rPr lang="en-US" altLang="en-US" smtClean="0"/>
              <a:t>KOH</a:t>
            </a:r>
          </a:p>
          <a:p>
            <a:pPr eaLnBrk="1" hangingPunct="1"/>
            <a:r>
              <a:rPr lang="en-US" altLang="en-US" smtClean="0"/>
              <a:t>Mg(OH)</a:t>
            </a:r>
            <a:r>
              <a:rPr lang="en-US" altLang="en-US" baseline="-25000" smtClean="0"/>
              <a:t>2</a:t>
            </a:r>
            <a:endParaRPr lang="en-US" altLang="en-US" smtClean="0"/>
          </a:p>
          <a:p>
            <a:pPr eaLnBrk="1" hangingPunct="1"/>
            <a:r>
              <a:rPr lang="en-US" altLang="en-US" smtClean="0"/>
              <a:t>NH</a:t>
            </a:r>
            <a:r>
              <a:rPr lang="en-US" altLang="en-US" baseline="-25000" smtClean="0"/>
              <a:t>4</a:t>
            </a:r>
            <a:r>
              <a:rPr lang="en-US" altLang="en-US" smtClean="0"/>
              <a:t>OH</a:t>
            </a:r>
          </a:p>
        </p:txBody>
      </p:sp>
      <p:sp>
        <p:nvSpPr>
          <p:cNvPr id="150531" name="AutoShape 4"/>
          <p:cNvSpPr>
            <a:spLocks noChangeArrowheads="1"/>
          </p:cNvSpPr>
          <p:nvPr/>
        </p:nvSpPr>
        <p:spPr bwMode="auto">
          <a:xfrm>
            <a:off x="4800600" y="1524000"/>
            <a:ext cx="5105400" cy="3505200"/>
          </a:xfrm>
          <a:prstGeom prst="cloudCallout">
            <a:avLst>
              <a:gd name="adj1" fmla="val 55005"/>
              <a:gd name="adj2" fmla="val 36505"/>
            </a:avLst>
          </a:prstGeom>
          <a:solidFill>
            <a:srgbClr val="FFFF00"/>
          </a:solidFill>
          <a:ln w="9525">
            <a:solidFill>
              <a:schemeClr val="tx1"/>
            </a:solidFill>
            <a:round/>
            <a:headEnd/>
            <a:tailEnd/>
          </a:ln>
        </p:spPr>
        <p:txBody>
          <a:bodyPr wrap="none" anchor="ctr"/>
          <a:lstStyle/>
          <a:p>
            <a:pPr algn="ctr" eaLnBrk="0" hangingPunct="0"/>
            <a:r>
              <a:rPr lang="en-US" altLang="en-US" sz="2800">
                <a:solidFill>
                  <a:srgbClr val="000000"/>
                </a:solidFill>
                <a:latin typeface="Times New Roman" pitchFamily="18" charset="0"/>
              </a:rPr>
              <a:t>A base must ionize </a:t>
            </a:r>
          </a:p>
          <a:p>
            <a:pPr algn="ctr" eaLnBrk="0" hangingPunct="0"/>
            <a:r>
              <a:rPr lang="en-US" altLang="en-US" sz="2800">
                <a:solidFill>
                  <a:srgbClr val="000000"/>
                </a:solidFill>
                <a:latin typeface="Times New Roman" pitchFamily="18" charset="0"/>
              </a:rPr>
              <a:t>with the </a:t>
            </a:r>
          </a:p>
          <a:p>
            <a:pPr algn="ctr" eaLnBrk="0" hangingPunct="0"/>
            <a:r>
              <a:rPr lang="en-US" altLang="en-US" sz="2800">
                <a:solidFill>
                  <a:srgbClr val="3333CC"/>
                </a:solidFill>
                <a:latin typeface="Times New Roman" pitchFamily="18" charset="0"/>
              </a:rPr>
              <a:t>hydroxide ion</a:t>
            </a:r>
            <a:r>
              <a:rPr lang="en-US" altLang="en-US" sz="2800">
                <a:solidFill>
                  <a:srgbClr val="000000"/>
                </a:solidFill>
                <a:latin typeface="Times New Roman" pitchFamily="18" charset="0"/>
              </a:rPr>
              <a:t> </a:t>
            </a:r>
          </a:p>
          <a:p>
            <a:pPr algn="ctr" eaLnBrk="0" hangingPunct="0"/>
            <a:r>
              <a:rPr lang="en-US" altLang="en-US" sz="2800">
                <a:solidFill>
                  <a:srgbClr val="000000"/>
                </a:solidFill>
                <a:latin typeface="Times New Roman" pitchFamily="18" charset="0"/>
              </a:rPr>
              <a:t>as the only negative ion</a:t>
            </a:r>
            <a:endParaRPr lang="en-US" altLang="en-US" sz="2400">
              <a:solidFill>
                <a:srgbClr val="000000"/>
              </a:solidFill>
              <a:latin typeface="Times New Roman"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8131">
                                            <p:txEl>
                                              <p:pRg st="0" end="0"/>
                                            </p:txEl>
                                          </p:spTgt>
                                        </p:tgtEl>
                                        <p:attrNameLst>
                                          <p:attrName>style.visibility</p:attrName>
                                        </p:attrNameLst>
                                      </p:cBhvr>
                                      <p:to>
                                        <p:strVal val="visible"/>
                                      </p:to>
                                    </p:set>
                                    <p:anim to="" calcmode="lin" valueType="num">
                                      <p:cBhvr>
                                        <p:cTn id="7" dur="1" fill="hold"/>
                                        <p:tgtEl>
                                          <p:spTgt spid="4813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48131">
                                            <p:txEl>
                                              <p:pRg st="1" end="1"/>
                                            </p:txEl>
                                          </p:spTgt>
                                        </p:tgtEl>
                                        <p:attrNameLst>
                                          <p:attrName>style.visibility</p:attrName>
                                        </p:attrNameLst>
                                      </p:cBhvr>
                                      <p:to>
                                        <p:strVal val="visible"/>
                                      </p:to>
                                    </p:set>
                                    <p:anim to="" calcmode="lin" valueType="num">
                                      <p:cBhvr>
                                        <p:cTn id="12" dur="1" fill="hold"/>
                                        <p:tgtEl>
                                          <p:spTgt spid="4813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48131">
                                            <p:txEl>
                                              <p:pRg st="2" end="2"/>
                                            </p:txEl>
                                          </p:spTgt>
                                        </p:tgtEl>
                                        <p:attrNameLst>
                                          <p:attrName>style.visibility</p:attrName>
                                        </p:attrNameLst>
                                      </p:cBhvr>
                                      <p:to>
                                        <p:strVal val="visible"/>
                                      </p:to>
                                    </p:set>
                                    <p:anim to="" calcmode="lin" valueType="num">
                                      <p:cBhvr>
                                        <p:cTn id="17" dur="1" fill="hold"/>
                                        <p:tgtEl>
                                          <p:spTgt spid="4813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48131">
                                            <p:txEl>
                                              <p:pRg st="3" end="3"/>
                                            </p:txEl>
                                          </p:spTgt>
                                        </p:tgtEl>
                                        <p:attrNameLst>
                                          <p:attrName>style.visibility</p:attrName>
                                        </p:attrNameLst>
                                      </p:cBhvr>
                                      <p:to>
                                        <p:strVal val="visible"/>
                                      </p:to>
                                    </p:set>
                                    <p:anim to="" calcmode="lin" valueType="num">
                                      <p:cBhvr>
                                        <p:cTn id="22" dur="1" fill="hold"/>
                                        <p:tgtEl>
                                          <p:spTgt spid="48131">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48131">
                                            <p:txEl>
                                              <p:pRg st="4" end="4"/>
                                            </p:txEl>
                                          </p:spTgt>
                                        </p:tgtEl>
                                        <p:attrNameLst>
                                          <p:attrName>style.visibility</p:attrName>
                                        </p:attrNameLst>
                                      </p:cBhvr>
                                      <p:to>
                                        <p:strVal val="visible"/>
                                      </p:to>
                                    </p:set>
                                    <p:anim to="" calcmode="lin" valueType="num">
                                      <p:cBhvr>
                                        <p:cTn id="27" dur="1" fill="hold"/>
                                        <p:tgtEl>
                                          <p:spTgt spid="48131">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48131">
                                            <p:txEl>
                                              <p:pRg st="5" end="5"/>
                                            </p:txEl>
                                          </p:spTgt>
                                        </p:tgtEl>
                                        <p:attrNameLst>
                                          <p:attrName>style.visibility</p:attrName>
                                        </p:attrNameLst>
                                      </p:cBhvr>
                                      <p:to>
                                        <p:strVal val="visible"/>
                                      </p:to>
                                    </p:set>
                                    <p:anim to="" calcmode="lin" valueType="num">
                                      <p:cBhvr>
                                        <p:cTn id="32" dur="1" fill="hold"/>
                                        <p:tgtEl>
                                          <p:spTgt spid="4813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p:txBody>
          <a:bodyPr/>
          <a:lstStyle/>
          <a:p>
            <a:pPr eaLnBrk="1" hangingPunct="1"/>
            <a:r>
              <a:rPr lang="en-US" smtClean="0"/>
              <a:t>Neutralization Reaction</a:t>
            </a:r>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Wingdings 3" charset="2"/>
              <a:buChar char=""/>
              <a:defRPr/>
            </a:pPr>
            <a:r>
              <a:rPr lang="en-US" sz="3200" dirty="0" smtClean="0">
                <a:solidFill>
                  <a:schemeClr val="tx1">
                    <a:lumMod val="75000"/>
                    <a:lumOff val="25000"/>
                  </a:schemeClr>
                </a:solidFill>
              </a:rPr>
              <a:t>The reaction of hydronium ion and hydroxide ion to form water </a:t>
            </a:r>
          </a:p>
          <a:p>
            <a:pPr eaLnBrk="1" fontAlgn="auto" hangingPunct="1">
              <a:spcAft>
                <a:spcPts val="0"/>
              </a:spcAft>
              <a:buFont typeface="Wingdings 3" charset="2"/>
              <a:buChar char=""/>
              <a:defRPr/>
            </a:pPr>
            <a:endParaRPr lang="en-US" sz="3200" dirty="0">
              <a:solidFill>
                <a:schemeClr val="tx1">
                  <a:lumMod val="75000"/>
                  <a:lumOff val="25000"/>
                </a:schemeClr>
              </a:solidFill>
            </a:endParaRPr>
          </a:p>
          <a:p>
            <a:pPr eaLnBrk="1" fontAlgn="auto" hangingPunct="1">
              <a:spcAft>
                <a:spcPts val="0"/>
              </a:spcAft>
              <a:buFont typeface="Wingdings 3" charset="2"/>
              <a:buChar char=""/>
              <a:defRPr/>
            </a:pPr>
            <a:r>
              <a:rPr lang="en-US" sz="3200" dirty="0" smtClean="0">
                <a:solidFill>
                  <a:schemeClr val="tx1">
                    <a:lumMod val="75000"/>
                    <a:lumOff val="25000"/>
                  </a:schemeClr>
                </a:solidFill>
              </a:rPr>
              <a:t>H</a:t>
            </a:r>
            <a:r>
              <a:rPr lang="en-US" sz="3200" baseline="-25000" dirty="0" smtClean="0">
                <a:solidFill>
                  <a:schemeClr val="tx1">
                    <a:lumMod val="75000"/>
                    <a:lumOff val="25000"/>
                  </a:schemeClr>
                </a:solidFill>
              </a:rPr>
              <a:t>3</a:t>
            </a:r>
            <a:r>
              <a:rPr lang="en-US" sz="3200" dirty="0" smtClean="0">
                <a:solidFill>
                  <a:schemeClr val="tx1">
                    <a:lumMod val="75000"/>
                    <a:lumOff val="25000"/>
                  </a:schemeClr>
                </a:solidFill>
              </a:rPr>
              <a:t>O + OH </a:t>
            </a:r>
            <a:r>
              <a:rPr lang="en-US" sz="3200" dirty="0" smtClean="0">
                <a:solidFill>
                  <a:schemeClr val="tx1">
                    <a:lumMod val="75000"/>
                    <a:lumOff val="25000"/>
                  </a:schemeClr>
                </a:solidFill>
                <a:sym typeface="Wingdings" panose="05000000000000000000" pitchFamily="2" charset="2"/>
              </a:rPr>
              <a:t>  2H</a:t>
            </a:r>
            <a:r>
              <a:rPr lang="en-US" sz="3200" baseline="-25000" dirty="0" smtClean="0">
                <a:solidFill>
                  <a:schemeClr val="tx1">
                    <a:lumMod val="75000"/>
                    <a:lumOff val="25000"/>
                  </a:schemeClr>
                </a:solidFill>
                <a:sym typeface="Wingdings" panose="05000000000000000000" pitchFamily="2" charset="2"/>
              </a:rPr>
              <a:t>2</a:t>
            </a:r>
            <a:r>
              <a:rPr lang="en-US" sz="3200" dirty="0" smtClean="0">
                <a:solidFill>
                  <a:schemeClr val="tx1">
                    <a:lumMod val="75000"/>
                    <a:lumOff val="25000"/>
                  </a:schemeClr>
                </a:solidFill>
                <a:sym typeface="Wingdings" panose="05000000000000000000" pitchFamily="2" charset="2"/>
              </a:rPr>
              <a:t>O</a:t>
            </a:r>
            <a:r>
              <a:rPr lang="en-US" sz="3200" dirty="0" smtClean="0">
                <a:solidFill>
                  <a:schemeClr val="tx1">
                    <a:lumMod val="75000"/>
                    <a:lumOff val="25000"/>
                  </a:schemeClr>
                </a:solidFill>
              </a:rPr>
              <a:t> </a:t>
            </a:r>
          </a:p>
          <a:p>
            <a:pPr eaLnBrk="1" fontAlgn="auto" hangingPunct="1">
              <a:spcAft>
                <a:spcPts val="0"/>
              </a:spcAft>
              <a:buFont typeface="Wingdings 3" charset="2"/>
              <a:buChar char=""/>
              <a:defRPr/>
            </a:pPr>
            <a:endParaRPr lang="en-US" sz="3200" dirty="0">
              <a:solidFill>
                <a:schemeClr val="tx1">
                  <a:lumMod val="75000"/>
                  <a:lumOff val="25000"/>
                </a:schemeClr>
              </a:solidFill>
            </a:endParaRPr>
          </a:p>
          <a:p>
            <a:pPr eaLnBrk="1" fontAlgn="auto" hangingPunct="1">
              <a:spcAft>
                <a:spcPts val="0"/>
              </a:spcAft>
              <a:buFont typeface="Wingdings 3" charset="2"/>
              <a:buChar char=""/>
              <a:defRPr/>
            </a:pPr>
            <a:r>
              <a:rPr lang="en-US" sz="3200" dirty="0" smtClean="0">
                <a:solidFill>
                  <a:schemeClr val="tx1">
                    <a:lumMod val="75000"/>
                    <a:lumOff val="25000"/>
                  </a:schemeClr>
                </a:solidFill>
              </a:rPr>
              <a:t>This is the net ionic equation for any reaction between a traditional acid and base</a:t>
            </a:r>
            <a:endParaRPr lang="en-US" sz="3200"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4"/>
          <p:cNvSpPr txBox="1">
            <a:spLocks noChangeArrowheads="1"/>
          </p:cNvSpPr>
          <p:nvPr/>
        </p:nvSpPr>
        <p:spPr bwMode="auto">
          <a:xfrm>
            <a:off x="1524000" y="1219200"/>
            <a:ext cx="9144000" cy="831850"/>
          </a:xfrm>
          <a:prstGeom prst="rect">
            <a:avLst/>
          </a:prstGeom>
          <a:noFill/>
          <a:ln w="9525">
            <a:noFill/>
            <a:miter lim="800000"/>
            <a:headEnd/>
            <a:tailEnd/>
          </a:ln>
        </p:spPr>
        <p:txBody>
          <a:bodyPr>
            <a:spAutoFit/>
          </a:bodyPr>
          <a:lstStyle/>
          <a:p>
            <a:r>
              <a:rPr lang="en-US" altLang="en-US" sz="2400">
                <a:solidFill>
                  <a:srgbClr val="000000"/>
                </a:solidFill>
              </a:rPr>
              <a:t>Unknown to Arrhenius </a:t>
            </a:r>
            <a:r>
              <a:rPr lang="en-US" altLang="en-US" sz="2400" b="1" u="sng">
                <a:solidFill>
                  <a:srgbClr val="54A021"/>
                </a:solidFill>
              </a:rPr>
              <a:t>free H</a:t>
            </a:r>
            <a:r>
              <a:rPr lang="en-US" altLang="en-US" sz="2400" b="1" u="sng" baseline="30000">
                <a:solidFill>
                  <a:srgbClr val="54A021"/>
                </a:solidFill>
              </a:rPr>
              <a:t>+</a:t>
            </a:r>
            <a:r>
              <a:rPr lang="en-US" altLang="en-US" sz="2400">
                <a:solidFill>
                  <a:srgbClr val="000000"/>
                </a:solidFill>
              </a:rPr>
              <a:t> ions </a:t>
            </a:r>
            <a:r>
              <a:rPr lang="en-US" altLang="en-US" sz="2400" b="1" u="sng">
                <a:solidFill>
                  <a:srgbClr val="54A021"/>
                </a:solidFill>
              </a:rPr>
              <a:t>do not</a:t>
            </a:r>
            <a:r>
              <a:rPr lang="en-US" altLang="en-US" sz="2400">
                <a:solidFill>
                  <a:srgbClr val="000000"/>
                </a:solidFill>
              </a:rPr>
              <a:t> exist in water. They </a:t>
            </a:r>
            <a:r>
              <a:rPr lang="en-US" altLang="en-US" sz="2400" b="1" u="sng">
                <a:solidFill>
                  <a:srgbClr val="54A021"/>
                </a:solidFill>
              </a:rPr>
              <a:t>covalently</a:t>
            </a:r>
            <a:r>
              <a:rPr lang="en-US" altLang="en-US" sz="2400">
                <a:solidFill>
                  <a:srgbClr val="000000"/>
                </a:solidFill>
              </a:rPr>
              <a:t> react with water to produce </a:t>
            </a:r>
            <a:r>
              <a:rPr lang="en-US" altLang="en-US" sz="2400" b="1" u="sng">
                <a:solidFill>
                  <a:srgbClr val="54A021"/>
                </a:solidFill>
              </a:rPr>
              <a:t>hydronium ions</a:t>
            </a:r>
            <a:r>
              <a:rPr lang="en-US" altLang="en-US" sz="2400">
                <a:solidFill>
                  <a:srgbClr val="000000"/>
                </a:solidFill>
              </a:rPr>
              <a:t>, H</a:t>
            </a:r>
            <a:r>
              <a:rPr lang="en-US" altLang="en-US" sz="2400" baseline="-25000">
                <a:solidFill>
                  <a:srgbClr val="000000"/>
                </a:solidFill>
              </a:rPr>
              <a:t>3</a:t>
            </a:r>
            <a:r>
              <a:rPr lang="en-US" altLang="en-US" sz="2400">
                <a:solidFill>
                  <a:srgbClr val="000000"/>
                </a:solidFill>
              </a:rPr>
              <a:t>O</a:t>
            </a:r>
            <a:r>
              <a:rPr lang="en-US" altLang="en-US" sz="2400" baseline="30000">
                <a:solidFill>
                  <a:srgbClr val="000000"/>
                </a:solidFill>
              </a:rPr>
              <a:t>+</a:t>
            </a:r>
            <a:r>
              <a:rPr lang="en-US" altLang="en-US" sz="2400">
                <a:solidFill>
                  <a:srgbClr val="000000"/>
                </a:solidFill>
              </a:rPr>
              <a:t>.</a:t>
            </a:r>
          </a:p>
        </p:txBody>
      </p:sp>
      <p:pic>
        <p:nvPicPr>
          <p:cNvPr id="153602" name="Picture 5" descr="09p264"/>
          <p:cNvPicPr>
            <a:picLocks noChangeAspect="1" noChangeArrowheads="1"/>
          </p:cNvPicPr>
          <p:nvPr/>
        </p:nvPicPr>
        <p:blipFill>
          <a:blip r:embed="rId2"/>
          <a:srcRect b="5330"/>
          <a:stretch>
            <a:fillRect/>
          </a:stretch>
        </p:blipFill>
        <p:spPr bwMode="auto">
          <a:xfrm>
            <a:off x="2581275" y="2068513"/>
            <a:ext cx="6270625" cy="2643187"/>
          </a:xfrm>
          <a:prstGeom prst="rect">
            <a:avLst/>
          </a:prstGeom>
          <a:noFill/>
          <a:ln w="9525">
            <a:noFill/>
            <a:miter lim="800000"/>
            <a:headEnd/>
            <a:tailEnd/>
          </a:ln>
        </p:spPr>
      </p:pic>
      <p:sp>
        <p:nvSpPr>
          <p:cNvPr id="153603" name="Text Box 6"/>
          <p:cNvSpPr txBox="1">
            <a:spLocks noChangeArrowheads="1"/>
          </p:cNvSpPr>
          <p:nvPr/>
        </p:nvSpPr>
        <p:spPr bwMode="auto">
          <a:xfrm>
            <a:off x="3502025" y="4364038"/>
            <a:ext cx="5627688" cy="830262"/>
          </a:xfrm>
          <a:prstGeom prst="rect">
            <a:avLst/>
          </a:prstGeom>
          <a:noFill/>
          <a:ln w="9525">
            <a:noFill/>
            <a:miter lim="800000"/>
            <a:headEnd/>
            <a:tailEnd/>
          </a:ln>
        </p:spPr>
        <p:txBody>
          <a:bodyPr wrap="none">
            <a:spAutoFit/>
          </a:bodyPr>
          <a:lstStyle/>
          <a:p>
            <a:r>
              <a:rPr lang="en-US" altLang="en-US" sz="2400">
                <a:solidFill>
                  <a:srgbClr val="000000"/>
                </a:solidFill>
              </a:rPr>
              <a:t>or:</a:t>
            </a:r>
          </a:p>
          <a:p>
            <a:r>
              <a:rPr lang="en-US" altLang="en-US" sz="2400">
                <a:solidFill>
                  <a:srgbClr val="000000"/>
                </a:solidFill>
              </a:rPr>
              <a:t>	H</a:t>
            </a:r>
            <a:r>
              <a:rPr lang="en-US" altLang="en-US" sz="2400" baseline="30000">
                <a:solidFill>
                  <a:srgbClr val="000000"/>
                </a:solidFill>
              </a:rPr>
              <a:t>+ </a:t>
            </a:r>
            <a:r>
              <a:rPr lang="en-US" altLang="en-US">
                <a:solidFill>
                  <a:srgbClr val="000000"/>
                </a:solidFill>
              </a:rPr>
              <a:t>(</a:t>
            </a:r>
            <a:r>
              <a:rPr lang="en-US" altLang="en-US" i="1">
                <a:solidFill>
                  <a:srgbClr val="000000"/>
                </a:solidFill>
              </a:rPr>
              <a:t>aq</a:t>
            </a:r>
            <a:r>
              <a:rPr lang="en-US" altLang="en-US">
                <a:solidFill>
                  <a:srgbClr val="000000"/>
                </a:solidFill>
              </a:rPr>
              <a:t>)</a:t>
            </a:r>
            <a:r>
              <a:rPr lang="en-US" altLang="en-US" sz="2400">
                <a:solidFill>
                  <a:srgbClr val="000000"/>
                </a:solidFill>
              </a:rPr>
              <a:t>   +   H</a:t>
            </a:r>
            <a:r>
              <a:rPr lang="en-US" altLang="en-US" sz="2400" baseline="-25000">
                <a:solidFill>
                  <a:srgbClr val="000000"/>
                </a:solidFill>
              </a:rPr>
              <a:t>2</a:t>
            </a:r>
            <a:r>
              <a:rPr lang="en-US" altLang="en-US" sz="2400">
                <a:solidFill>
                  <a:srgbClr val="000000"/>
                </a:solidFill>
              </a:rPr>
              <a:t>O (</a:t>
            </a:r>
            <a:r>
              <a:rPr lang="en-US" altLang="en-US" sz="2400" i="1">
                <a:solidFill>
                  <a:srgbClr val="000000"/>
                </a:solidFill>
              </a:rPr>
              <a:t>l</a:t>
            </a:r>
            <a:r>
              <a:rPr lang="en-US" altLang="en-US" sz="2400">
                <a:solidFill>
                  <a:srgbClr val="000000"/>
                </a:solidFill>
              </a:rPr>
              <a:t>)   </a:t>
            </a:r>
            <a:r>
              <a:rPr lang="en-US" altLang="en-US" sz="2400">
                <a:solidFill>
                  <a:srgbClr val="000000"/>
                </a:solidFill>
                <a:sym typeface="Wingdings 3" pitchFamily="18" charset="2"/>
              </a:rPr>
              <a:t>   H</a:t>
            </a:r>
            <a:r>
              <a:rPr lang="en-US" altLang="en-US" sz="2400" baseline="-25000">
                <a:solidFill>
                  <a:srgbClr val="000000"/>
                </a:solidFill>
                <a:sym typeface="Wingdings 3" pitchFamily="18" charset="2"/>
              </a:rPr>
              <a:t>3</a:t>
            </a:r>
            <a:r>
              <a:rPr lang="en-US" altLang="en-US" sz="2400">
                <a:solidFill>
                  <a:srgbClr val="000000"/>
                </a:solidFill>
                <a:sym typeface="Wingdings 3" pitchFamily="18" charset="2"/>
              </a:rPr>
              <a:t>O</a:t>
            </a:r>
            <a:r>
              <a:rPr lang="en-US" altLang="en-US" sz="2400" baseline="30000">
                <a:solidFill>
                  <a:srgbClr val="000000"/>
                </a:solidFill>
                <a:sym typeface="Wingdings 3" pitchFamily="18" charset="2"/>
              </a:rPr>
              <a:t>+ </a:t>
            </a:r>
            <a:r>
              <a:rPr lang="en-US" altLang="en-US" sz="2400">
                <a:solidFill>
                  <a:srgbClr val="000000"/>
                </a:solidFill>
                <a:sym typeface="Wingdings 3" pitchFamily="18" charset="2"/>
              </a:rPr>
              <a:t>(</a:t>
            </a:r>
            <a:r>
              <a:rPr lang="en-US" altLang="en-US" sz="2400" i="1">
                <a:solidFill>
                  <a:srgbClr val="000000"/>
                </a:solidFill>
                <a:sym typeface="Wingdings 3" pitchFamily="18" charset="2"/>
              </a:rPr>
              <a:t>aq</a:t>
            </a:r>
            <a:r>
              <a:rPr lang="en-US" altLang="en-US" sz="2400">
                <a:solidFill>
                  <a:srgbClr val="000000"/>
                </a:solidFill>
                <a:sym typeface="Wingdings 3" pitchFamily="18" charset="2"/>
              </a:rPr>
              <a:t>)</a:t>
            </a:r>
          </a:p>
        </p:txBody>
      </p:sp>
      <p:sp>
        <p:nvSpPr>
          <p:cNvPr id="153604" name="Text Box 6"/>
          <p:cNvSpPr txBox="1">
            <a:spLocks noChangeArrowheads="1"/>
          </p:cNvSpPr>
          <p:nvPr/>
        </p:nvSpPr>
        <p:spPr bwMode="auto">
          <a:xfrm>
            <a:off x="2032000" y="5226050"/>
            <a:ext cx="8347075" cy="830263"/>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This new bond is called a </a:t>
            </a:r>
            <a:r>
              <a:rPr lang="en-US" altLang="en-US" sz="2400" b="1" u="sng">
                <a:solidFill>
                  <a:srgbClr val="54A021"/>
                </a:solidFill>
              </a:rPr>
              <a:t>coordinate covalent</a:t>
            </a:r>
            <a:r>
              <a:rPr lang="en-US" altLang="en-US" sz="2400">
                <a:solidFill>
                  <a:srgbClr val="000000"/>
                </a:solidFill>
              </a:rPr>
              <a:t> bond since both new bonding electrons come from the same atom</a:t>
            </a:r>
          </a:p>
        </p:txBody>
      </p:sp>
      <p:sp>
        <p:nvSpPr>
          <p:cNvPr id="153605" name="Title 5"/>
          <p:cNvSpPr>
            <a:spLocks noGrp="1"/>
          </p:cNvSpPr>
          <p:nvPr>
            <p:ph type="title"/>
          </p:nvPr>
        </p:nvSpPr>
        <p:spPr>
          <a:xfrm>
            <a:off x="2209800" y="0"/>
            <a:ext cx="7772400" cy="1143000"/>
          </a:xfrm>
        </p:spPr>
        <p:txBody>
          <a:bodyPr/>
          <a:lstStyle/>
          <a:p>
            <a:pPr eaLnBrk="1" hangingPunct="1"/>
            <a:r>
              <a:rPr lang="en-US" altLang="en-US" b="1" u="sng" smtClean="0"/>
              <a:t>Hydronium Ion</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4"/>
          <p:cNvSpPr txBox="1">
            <a:spLocks noChangeArrowheads="1"/>
          </p:cNvSpPr>
          <p:nvPr/>
        </p:nvSpPr>
        <p:spPr bwMode="auto">
          <a:xfrm>
            <a:off x="1960563" y="1044575"/>
            <a:ext cx="8286750" cy="6370638"/>
          </a:xfrm>
          <a:prstGeom prst="rect">
            <a:avLst/>
          </a:prstGeom>
          <a:noFill/>
          <a:ln w="9525">
            <a:noFill/>
            <a:miter lim="800000"/>
            <a:headEnd/>
            <a:tailEnd/>
          </a:ln>
        </p:spPr>
        <p:txBody>
          <a:bodyPr>
            <a:spAutoFit/>
          </a:bodyPr>
          <a:lstStyle/>
          <a:p>
            <a:pPr>
              <a:spcBef>
                <a:spcPct val="50000"/>
              </a:spcBef>
            </a:pPr>
            <a:r>
              <a:rPr lang="en-US" altLang="en-US" sz="4800">
                <a:solidFill>
                  <a:srgbClr val="000000"/>
                </a:solidFill>
              </a:rPr>
              <a:t>Hydronium ion is the name for H</a:t>
            </a:r>
            <a:r>
              <a:rPr lang="en-US" altLang="en-US" sz="4800" baseline="-25000">
                <a:solidFill>
                  <a:srgbClr val="000000"/>
                </a:solidFill>
              </a:rPr>
              <a:t>3</a:t>
            </a:r>
            <a:r>
              <a:rPr lang="en-US" altLang="en-US" sz="4800">
                <a:solidFill>
                  <a:srgbClr val="000000"/>
                </a:solidFill>
              </a:rPr>
              <a:t>O</a:t>
            </a:r>
            <a:r>
              <a:rPr lang="en-US" altLang="en-US" sz="4800" baseline="30000">
                <a:solidFill>
                  <a:srgbClr val="000000"/>
                </a:solidFill>
              </a:rPr>
              <a:t>+ </a:t>
            </a:r>
            <a:r>
              <a:rPr lang="en-US" altLang="en-US" sz="4800">
                <a:solidFill>
                  <a:srgbClr val="000000"/>
                </a:solidFill>
              </a:rPr>
              <a:t> </a:t>
            </a:r>
          </a:p>
          <a:p>
            <a:pPr>
              <a:spcBef>
                <a:spcPct val="50000"/>
              </a:spcBef>
            </a:pPr>
            <a:r>
              <a:rPr lang="en-US" altLang="en-US" sz="4800">
                <a:solidFill>
                  <a:srgbClr val="000000"/>
                </a:solidFill>
              </a:rPr>
              <a:t> is often times abbreviated as H</a:t>
            </a:r>
            <a:r>
              <a:rPr lang="en-US" altLang="en-US" sz="4800" baseline="30000">
                <a:solidFill>
                  <a:srgbClr val="000000"/>
                </a:solidFill>
              </a:rPr>
              <a:t>+</a:t>
            </a:r>
            <a:r>
              <a:rPr lang="en-US" altLang="en-US" sz="4800">
                <a:solidFill>
                  <a:srgbClr val="000000"/>
                </a:solidFill>
              </a:rPr>
              <a:t> (</a:t>
            </a:r>
            <a:r>
              <a:rPr lang="en-US" altLang="en-US" sz="4800" i="1">
                <a:solidFill>
                  <a:srgbClr val="000000"/>
                </a:solidFill>
              </a:rPr>
              <a:t>aq</a:t>
            </a:r>
            <a:r>
              <a:rPr lang="en-US" altLang="en-US" sz="4800">
                <a:solidFill>
                  <a:srgbClr val="000000"/>
                </a:solidFill>
              </a:rPr>
              <a:t>) </a:t>
            </a:r>
          </a:p>
          <a:p>
            <a:pPr>
              <a:spcBef>
                <a:spcPct val="50000"/>
              </a:spcBef>
            </a:pPr>
            <a:r>
              <a:rPr lang="en-US" altLang="en-US" sz="4800">
                <a:solidFill>
                  <a:srgbClr val="000000"/>
                </a:solidFill>
              </a:rPr>
              <a:t>they both mean the same thing.  </a:t>
            </a:r>
          </a:p>
          <a:p>
            <a:pPr algn="ctr">
              <a:spcBef>
                <a:spcPct val="50000"/>
              </a:spcBef>
            </a:pPr>
            <a:endParaRPr lang="en-US" altLang="en-US" sz="4800">
              <a:solidFill>
                <a:srgbClr val="000000"/>
              </a:solidFill>
            </a:endParaRPr>
          </a:p>
        </p:txBody>
      </p:sp>
      <p:sp>
        <p:nvSpPr>
          <p:cNvPr id="154626" name="Rectangle 2"/>
          <p:cNvSpPr>
            <a:spLocks noChangeArrowheads="1"/>
          </p:cNvSpPr>
          <p:nvPr/>
        </p:nvSpPr>
        <p:spPr bwMode="auto">
          <a:xfrm>
            <a:off x="1524000" y="252413"/>
            <a:ext cx="9144000" cy="768350"/>
          </a:xfrm>
          <a:prstGeom prst="rect">
            <a:avLst/>
          </a:prstGeom>
          <a:noFill/>
          <a:ln w="9525">
            <a:noFill/>
            <a:miter lim="800000"/>
            <a:headEnd/>
            <a:tailEnd/>
          </a:ln>
        </p:spPr>
        <p:txBody>
          <a:bodyPr>
            <a:spAutoFit/>
          </a:bodyPr>
          <a:lstStyle/>
          <a:p>
            <a:pPr algn="ctr"/>
            <a:r>
              <a:rPr lang="en-US" altLang="en-US" sz="4400" b="1" u="sng">
                <a:solidFill>
                  <a:srgbClr val="000000"/>
                </a:solidFill>
              </a:rPr>
              <a:t>Hydronium Ion</a:t>
            </a:r>
            <a:endParaRPr lang="en-US" altLang="en-US" sz="440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ltLang="en-US" smtClean="0"/>
              <a:t>Types of Acids and Bases</a:t>
            </a:r>
          </a:p>
        </p:txBody>
      </p:sp>
      <p:sp>
        <p:nvSpPr>
          <p:cNvPr id="79874" name="Rectangle 3"/>
          <p:cNvSpPr>
            <a:spLocks noGrp="1" noChangeArrowheads="1"/>
          </p:cNvSpPr>
          <p:nvPr>
            <p:ph idx="1"/>
          </p:nvPr>
        </p:nvSpPr>
        <p:spPr/>
        <p:txBody>
          <a:bodyPr/>
          <a:lstStyle/>
          <a:p>
            <a:pPr eaLnBrk="1" hangingPunct="1"/>
            <a:r>
              <a:rPr lang="en-US" altLang="en-US" sz="2800" smtClean="0"/>
              <a:t>In the 1800’s chemical concepts were based on the reactions of aqueous solutions.</a:t>
            </a:r>
          </a:p>
          <a:p>
            <a:pPr eaLnBrk="1" hangingPunct="1"/>
            <a:r>
              <a:rPr lang="en-US" altLang="en-US" sz="2800" smtClean="0"/>
              <a:t>Svante Arrhenius developed a concept of acids and bases relevant to reactions in H</a:t>
            </a:r>
            <a:r>
              <a:rPr lang="en-US" altLang="en-US" sz="2800" baseline="-25000" smtClean="0"/>
              <a:t>2</a:t>
            </a:r>
            <a:r>
              <a:rPr lang="en-US" altLang="en-US" sz="2800" smtClean="0"/>
              <a:t>O.</a:t>
            </a:r>
          </a:p>
          <a:p>
            <a:pPr eaLnBrk="1" hangingPunct="1"/>
            <a:endParaRPr lang="en-US" altLang="en-US" sz="2800" smtClean="0"/>
          </a:p>
          <a:p>
            <a:pPr eaLnBrk="1" hangingPunct="1"/>
            <a:r>
              <a:rPr lang="en-US" altLang="en-US" sz="2800" u="sng" smtClean="0"/>
              <a:t>Arrhenius acid</a:t>
            </a:r>
            <a:r>
              <a:rPr lang="en-US" altLang="en-US" sz="2800" smtClean="0"/>
              <a:t> – produces hydrogen ions in water.</a:t>
            </a:r>
          </a:p>
          <a:p>
            <a:pPr eaLnBrk="1" hangingPunct="1"/>
            <a:r>
              <a:rPr lang="en-US" altLang="en-US" sz="2800" u="sng" smtClean="0"/>
              <a:t>Arrhenius base</a:t>
            </a:r>
            <a:r>
              <a:rPr lang="en-US" altLang="en-US" sz="2800" smtClean="0"/>
              <a:t> – produce hydroxide ions in water.</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altLang="en-US" smtClean="0"/>
              <a:t>Neutralization Reaction </a:t>
            </a:r>
          </a:p>
        </p:txBody>
      </p:sp>
      <p:sp>
        <p:nvSpPr>
          <p:cNvPr id="155650" name="Rectangle 3"/>
          <p:cNvSpPr>
            <a:spLocks noGrp="1" noChangeArrowheads="1"/>
          </p:cNvSpPr>
          <p:nvPr>
            <p:ph idx="1"/>
          </p:nvPr>
        </p:nvSpPr>
        <p:spPr/>
        <p:txBody>
          <a:bodyPr/>
          <a:lstStyle/>
          <a:p>
            <a:pPr eaLnBrk="1" hangingPunct="1"/>
            <a:r>
              <a:rPr lang="en-US" altLang="en-US" sz="4000" smtClean="0"/>
              <a:t>A neutralization reaction is the reaction of an acid with a base to produce salt and water.</a:t>
            </a:r>
          </a:p>
          <a:p>
            <a:pPr eaLnBrk="1" hangingPunct="1"/>
            <a:r>
              <a:rPr lang="en-US" altLang="en-US" sz="4000" smtClean="0"/>
              <a:t>Example </a:t>
            </a:r>
          </a:p>
          <a:p>
            <a:pPr eaLnBrk="1" hangingPunct="1">
              <a:buFontTx/>
              <a:buNone/>
            </a:pPr>
            <a:r>
              <a:rPr lang="en-US" altLang="en-US" sz="4000" smtClean="0"/>
              <a:t>H</a:t>
            </a:r>
            <a:r>
              <a:rPr lang="en-US" altLang="en-US" sz="4000" baseline="-25000" smtClean="0"/>
              <a:t>2</a:t>
            </a:r>
            <a:r>
              <a:rPr lang="en-US" altLang="en-US" sz="4000" smtClean="0"/>
              <a:t>SO4 + NaOH </a:t>
            </a:r>
            <a:r>
              <a:rPr lang="en-US" altLang="en-US" sz="4000" smtClean="0">
                <a:sym typeface="Wingdings" pitchFamily="2" charset="2"/>
              </a:rPr>
              <a:t> NaHSO</a:t>
            </a:r>
            <a:r>
              <a:rPr lang="en-US" altLang="en-US" sz="4000" baseline="-25000" smtClean="0">
                <a:sym typeface="Wingdings" pitchFamily="2" charset="2"/>
              </a:rPr>
              <a:t>4</a:t>
            </a:r>
            <a:r>
              <a:rPr lang="en-US" altLang="en-US" sz="4000" smtClean="0">
                <a:sym typeface="Wingdings" pitchFamily="2" charset="2"/>
              </a:rPr>
              <a:t> + H</a:t>
            </a:r>
            <a:r>
              <a:rPr lang="en-US" altLang="en-US" sz="4000" baseline="-25000" smtClean="0">
                <a:sym typeface="Wingdings" pitchFamily="2" charset="2"/>
              </a:rPr>
              <a:t>2</a:t>
            </a:r>
            <a:r>
              <a:rPr lang="en-US" altLang="en-US" sz="4000" smtClean="0">
                <a:sym typeface="Wingdings" pitchFamily="2" charset="2"/>
              </a:rPr>
              <a:t>O</a:t>
            </a:r>
            <a:endParaRPr lang="en-US" altLang="en-US" sz="4000" smtClean="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altLang="en-US" smtClean="0"/>
              <a:t>Salt Hydrolysis</a:t>
            </a:r>
            <a:br>
              <a:rPr lang="en-US" altLang="en-US" smtClean="0"/>
            </a:br>
            <a:r>
              <a:rPr lang="en-US" altLang="en-US" smtClean="0"/>
              <a:t> Reaction of a salt with water</a:t>
            </a:r>
          </a:p>
        </p:txBody>
      </p:sp>
      <p:sp>
        <p:nvSpPr>
          <p:cNvPr id="87043" name="Rectangle 3"/>
          <p:cNvSpPr>
            <a:spLocks noGrp="1" noChangeArrowheads="1"/>
          </p:cNvSpPr>
          <p:nvPr>
            <p:ph idx="1"/>
          </p:nvPr>
        </p:nvSpPr>
        <p:spPr/>
        <p:txBody>
          <a:bodyPr/>
          <a:lstStyle/>
          <a:p>
            <a:pPr eaLnBrk="1" hangingPunct="1">
              <a:lnSpc>
                <a:spcPct val="90000"/>
              </a:lnSpc>
            </a:pPr>
            <a:r>
              <a:rPr lang="en-US" altLang="en-US" smtClean="0"/>
              <a:t>Salts are ionic compounds derived from acids and bases</a:t>
            </a:r>
          </a:p>
          <a:p>
            <a:pPr eaLnBrk="1" hangingPunct="1">
              <a:lnSpc>
                <a:spcPct val="90000"/>
              </a:lnSpc>
            </a:pPr>
            <a:r>
              <a:rPr lang="en-US" altLang="en-US" smtClean="0"/>
              <a:t>So when dissolved in water some salts produce either:</a:t>
            </a:r>
          </a:p>
          <a:p>
            <a:pPr lvl="1" eaLnBrk="1" hangingPunct="1">
              <a:lnSpc>
                <a:spcPct val="90000"/>
              </a:lnSpc>
            </a:pPr>
            <a:r>
              <a:rPr lang="en-US" altLang="en-US" b="1" smtClean="0"/>
              <a:t>A neutral solution</a:t>
            </a:r>
          </a:p>
          <a:p>
            <a:pPr lvl="1" eaLnBrk="1" hangingPunct="1">
              <a:lnSpc>
                <a:spcPct val="90000"/>
              </a:lnSpc>
            </a:pPr>
            <a:r>
              <a:rPr lang="en-US" altLang="en-US" b="1" smtClean="0"/>
              <a:t>A basic solution</a:t>
            </a:r>
          </a:p>
          <a:p>
            <a:pPr lvl="1" eaLnBrk="1" hangingPunct="1">
              <a:lnSpc>
                <a:spcPct val="90000"/>
              </a:lnSpc>
            </a:pPr>
            <a:r>
              <a:rPr lang="en-US" altLang="en-US" b="1" smtClean="0"/>
              <a:t>An acidic solution</a:t>
            </a:r>
            <a:endParaRPr lang="en-US" altLang="en-US" smtClean="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87043">
                                            <p:txEl>
                                              <p:pRg st="0" end="0"/>
                                            </p:txEl>
                                          </p:spTgt>
                                        </p:tgtEl>
                                        <p:attrNameLst>
                                          <p:attrName>style.visibility</p:attrName>
                                        </p:attrNameLst>
                                      </p:cBhvr>
                                      <p:to>
                                        <p:strVal val="visible"/>
                                      </p:to>
                                    </p:set>
                                    <p:anim to="" calcmode="lin" valueType="num">
                                      <p:cBhvr>
                                        <p:cTn id="7" dur="1" fill="hold"/>
                                        <p:tgtEl>
                                          <p:spTgt spid="870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87043">
                                            <p:txEl>
                                              <p:pRg st="1" end="1"/>
                                            </p:txEl>
                                          </p:spTgt>
                                        </p:tgtEl>
                                        <p:attrNameLst>
                                          <p:attrName>style.visibility</p:attrName>
                                        </p:attrNameLst>
                                      </p:cBhvr>
                                      <p:to>
                                        <p:strVal val="visible"/>
                                      </p:to>
                                    </p:set>
                                    <p:anim to="" calcmode="lin" valueType="num">
                                      <p:cBhvr>
                                        <p:cTn id="12" dur="1" fill="hold"/>
                                        <p:tgtEl>
                                          <p:spTgt spid="870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87043">
                                            <p:txEl>
                                              <p:pRg st="2" end="2"/>
                                            </p:txEl>
                                          </p:spTgt>
                                        </p:tgtEl>
                                        <p:attrNameLst>
                                          <p:attrName>style.visibility</p:attrName>
                                        </p:attrNameLst>
                                      </p:cBhvr>
                                      <p:to>
                                        <p:strVal val="visible"/>
                                      </p:to>
                                    </p:set>
                                    <p:anim to="" calcmode="lin" valueType="num">
                                      <p:cBhvr>
                                        <p:cTn id="17" dur="1" fill="hold"/>
                                        <p:tgtEl>
                                          <p:spTgt spid="8704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87043">
                                            <p:txEl>
                                              <p:pRg st="3" end="3"/>
                                            </p:txEl>
                                          </p:spTgt>
                                        </p:tgtEl>
                                        <p:attrNameLst>
                                          <p:attrName>style.visibility</p:attrName>
                                        </p:attrNameLst>
                                      </p:cBhvr>
                                      <p:to>
                                        <p:strVal val="visible"/>
                                      </p:to>
                                    </p:set>
                                    <p:anim to="" calcmode="lin" valueType="num">
                                      <p:cBhvr>
                                        <p:cTn id="22" dur="1" fill="hold"/>
                                        <p:tgtEl>
                                          <p:spTgt spid="8704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87043">
                                            <p:txEl>
                                              <p:pRg st="4" end="4"/>
                                            </p:txEl>
                                          </p:spTgt>
                                        </p:tgtEl>
                                        <p:attrNameLst>
                                          <p:attrName>style.visibility</p:attrName>
                                        </p:attrNameLst>
                                      </p:cBhvr>
                                      <p:to>
                                        <p:strVal val="visible"/>
                                      </p:to>
                                    </p:set>
                                    <p:anim to="" calcmode="lin" valueType="num">
                                      <p:cBhvr>
                                        <p:cTn id="27" dur="1" fill="hold"/>
                                        <p:tgtEl>
                                          <p:spTgt spid="870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bldLvl="3"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4"/>
          <p:cNvSpPr>
            <a:spLocks noGrp="1" noChangeArrowheads="1"/>
          </p:cNvSpPr>
          <p:nvPr>
            <p:ph type="title"/>
          </p:nvPr>
        </p:nvSpPr>
        <p:spPr>
          <a:xfrm>
            <a:off x="2209800" y="0"/>
            <a:ext cx="7772400" cy="1143000"/>
          </a:xfrm>
        </p:spPr>
        <p:txBody>
          <a:bodyPr/>
          <a:lstStyle/>
          <a:p>
            <a:pPr eaLnBrk="1" hangingPunct="1"/>
            <a:r>
              <a:rPr lang="en-US" altLang="en-US" smtClean="0"/>
              <a:t>Salts</a:t>
            </a:r>
          </a:p>
        </p:txBody>
      </p:sp>
      <p:sp>
        <p:nvSpPr>
          <p:cNvPr id="159746" name="Text Box 5"/>
          <p:cNvSpPr txBox="1">
            <a:spLocks noChangeArrowheads="1"/>
          </p:cNvSpPr>
          <p:nvPr/>
        </p:nvSpPr>
        <p:spPr bwMode="auto">
          <a:xfrm>
            <a:off x="1914525" y="871538"/>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59747" name="Text Box 6"/>
          <p:cNvSpPr txBox="1">
            <a:spLocks noChangeArrowheads="1"/>
          </p:cNvSpPr>
          <p:nvPr/>
        </p:nvSpPr>
        <p:spPr bwMode="auto">
          <a:xfrm>
            <a:off x="1901825" y="3440113"/>
            <a:ext cx="8331200" cy="13843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p:txBody>
      </p:sp>
      <p:sp>
        <p:nvSpPr>
          <p:cNvPr id="159748" name="Text Box 7"/>
          <p:cNvSpPr txBox="1">
            <a:spLocks noChangeArrowheads="1"/>
          </p:cNvSpPr>
          <p:nvPr/>
        </p:nvSpPr>
        <p:spPr bwMode="auto">
          <a:xfrm>
            <a:off x="2511425" y="4237038"/>
            <a:ext cx="2217738" cy="1570037"/>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buFontTx/>
              <a:buAutoNum type="arabicPeriod"/>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buFontTx/>
              <a:buAutoNum type="arabicPeriod"/>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0770"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0771"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0772" name="Text Box 5"/>
          <p:cNvSpPr txBox="1">
            <a:spLocks noChangeArrowheads="1"/>
          </p:cNvSpPr>
          <p:nvPr/>
        </p:nvSpPr>
        <p:spPr bwMode="auto">
          <a:xfrm>
            <a:off x="25273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buFontTx/>
              <a:buChar char="•"/>
            </a:pPr>
            <a:endParaRPr lang="en-US" altLang="en-US" sz="2400">
              <a:solidFill>
                <a:srgbClr val="000000"/>
              </a:solidFill>
            </a:endParaRPr>
          </a:p>
          <a:p>
            <a:pPr marL="457200" indent="-457200">
              <a:spcBef>
                <a:spcPct val="50000"/>
              </a:spcBef>
              <a:buFontTx/>
              <a:buAutoNum type="arabicPeriod"/>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0773"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0774"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0775" name="Text Box 8"/>
          <p:cNvSpPr txBox="1">
            <a:spLocks noChangeArrowheads="1"/>
          </p:cNvSpPr>
          <p:nvPr/>
        </p:nvSpPr>
        <p:spPr bwMode="auto">
          <a:xfrm>
            <a:off x="491807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Reactants are?</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1794"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1795"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1796" name="Text Box 5"/>
          <p:cNvSpPr txBox="1">
            <a:spLocks noChangeArrowheads="1"/>
          </p:cNvSpPr>
          <p:nvPr/>
        </p:nvSpPr>
        <p:spPr bwMode="auto">
          <a:xfrm>
            <a:off x="25273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buFontTx/>
              <a:buChar char="•"/>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1797"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1798"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1799"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1800"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1801"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1802" name="Text Box 11"/>
          <p:cNvSpPr txBox="1">
            <a:spLocks noChangeArrowheads="1"/>
          </p:cNvSpPr>
          <p:nvPr/>
        </p:nvSpPr>
        <p:spPr bwMode="auto">
          <a:xfrm>
            <a:off x="5254625" y="4264025"/>
            <a:ext cx="752475" cy="45720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S.A</a:t>
            </a:r>
            <a:r>
              <a:rPr lang="en-US" altLang="en-US" sz="2400" b="1">
                <a:solidFill>
                  <a:srgbClr val="FF0000"/>
                </a:solidFill>
              </a:rPr>
              <a:t>.</a:t>
            </a:r>
          </a:p>
        </p:txBody>
      </p:sp>
      <p:sp>
        <p:nvSpPr>
          <p:cNvPr id="161803" name="Text Box 12"/>
          <p:cNvSpPr txBox="1">
            <a:spLocks noChangeArrowheads="1"/>
          </p:cNvSpPr>
          <p:nvPr/>
        </p:nvSpPr>
        <p:spPr bwMode="auto">
          <a:xfrm>
            <a:off x="6400800" y="4341813"/>
            <a:ext cx="812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s.b.</a:t>
            </a:r>
          </a:p>
        </p:txBody>
      </p:sp>
      <p:sp>
        <p:nvSpPr>
          <p:cNvPr id="161804" name="Text Box 13"/>
          <p:cNvSpPr txBox="1">
            <a:spLocks noChangeArrowheads="1"/>
          </p:cNvSpPr>
          <p:nvPr/>
        </p:nvSpPr>
        <p:spPr bwMode="auto">
          <a:xfrm>
            <a:off x="2916238" y="4311650"/>
            <a:ext cx="1989137" cy="336550"/>
          </a:xfrm>
          <a:prstGeom prst="rect">
            <a:avLst/>
          </a:prstGeom>
          <a:noFill/>
          <a:ln w="9525">
            <a:noFill/>
            <a:miter lim="800000"/>
            <a:headEnd/>
            <a:tailEnd/>
          </a:ln>
        </p:spPr>
        <p:txBody>
          <a:bodyPr>
            <a:spAutoFit/>
          </a:bodyPr>
          <a:lstStyle/>
          <a:p>
            <a:pPr>
              <a:spcBef>
                <a:spcPct val="50000"/>
              </a:spcBef>
            </a:pPr>
            <a:endParaRPr lang="en-US" altLang="en-US" sz="1600" b="1">
              <a:solidFill>
                <a:srgbClr val="FF0000"/>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2818"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2819"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2820" name="Text Box 5"/>
          <p:cNvSpPr txBox="1">
            <a:spLocks noChangeArrowheads="1"/>
          </p:cNvSpPr>
          <p:nvPr/>
        </p:nvSpPr>
        <p:spPr bwMode="auto">
          <a:xfrm>
            <a:off x="25273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buFontTx/>
              <a:buChar char="•"/>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2821"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2822"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2823"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2824"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2825"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2826" name="Text Box 11"/>
          <p:cNvSpPr txBox="1">
            <a:spLocks noChangeArrowheads="1"/>
          </p:cNvSpPr>
          <p:nvPr/>
        </p:nvSpPr>
        <p:spPr bwMode="auto">
          <a:xfrm>
            <a:off x="5254625" y="4264025"/>
            <a:ext cx="752475" cy="45720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S.A</a:t>
            </a:r>
            <a:r>
              <a:rPr lang="en-US" altLang="en-US" sz="2400" b="1">
                <a:solidFill>
                  <a:srgbClr val="FF0000"/>
                </a:solidFill>
              </a:rPr>
              <a:t>.</a:t>
            </a:r>
          </a:p>
        </p:txBody>
      </p:sp>
      <p:sp>
        <p:nvSpPr>
          <p:cNvPr id="162827" name="Text Box 12"/>
          <p:cNvSpPr txBox="1">
            <a:spLocks noChangeArrowheads="1"/>
          </p:cNvSpPr>
          <p:nvPr/>
        </p:nvSpPr>
        <p:spPr bwMode="auto">
          <a:xfrm>
            <a:off x="6400800" y="4341813"/>
            <a:ext cx="812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s.b.</a:t>
            </a:r>
          </a:p>
        </p:txBody>
      </p:sp>
      <p:sp>
        <p:nvSpPr>
          <p:cNvPr id="162828" name="Text Box 13"/>
          <p:cNvSpPr txBox="1">
            <a:spLocks noChangeArrowheads="1"/>
          </p:cNvSpPr>
          <p:nvPr/>
        </p:nvSpPr>
        <p:spPr bwMode="auto">
          <a:xfrm>
            <a:off x="2916238" y="4311650"/>
            <a:ext cx="1989137"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Neutral salt</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3842"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3843"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3844" name="Text Box 5"/>
          <p:cNvSpPr txBox="1">
            <a:spLocks noChangeArrowheads="1"/>
          </p:cNvSpPr>
          <p:nvPr/>
        </p:nvSpPr>
        <p:spPr bwMode="auto">
          <a:xfrm>
            <a:off x="22225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3845"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3846"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3847"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3848"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3849"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3850" name="Text Box 11"/>
          <p:cNvSpPr txBox="1">
            <a:spLocks noChangeArrowheads="1"/>
          </p:cNvSpPr>
          <p:nvPr/>
        </p:nvSpPr>
        <p:spPr bwMode="auto">
          <a:xfrm>
            <a:off x="4614863" y="5122863"/>
            <a:ext cx="2700337"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r>
              <a:rPr lang="en-US" altLang="en-US" sz="2400">
                <a:solidFill>
                  <a:srgbClr val="000000"/>
                </a:solidFill>
              </a:rPr>
              <a:t> + NaOH</a:t>
            </a:r>
          </a:p>
        </p:txBody>
      </p:sp>
      <p:sp>
        <p:nvSpPr>
          <p:cNvPr id="163851" name="Text Box 12"/>
          <p:cNvSpPr txBox="1">
            <a:spLocks noChangeArrowheads="1"/>
          </p:cNvSpPr>
          <p:nvPr/>
        </p:nvSpPr>
        <p:spPr bwMode="auto">
          <a:xfrm>
            <a:off x="4789488" y="5486400"/>
            <a:ext cx="1320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 </a:t>
            </a:r>
          </a:p>
        </p:txBody>
      </p:sp>
      <p:sp>
        <p:nvSpPr>
          <p:cNvPr id="163852" name="Text Box 13"/>
          <p:cNvSpPr txBox="1">
            <a:spLocks noChangeArrowheads="1"/>
          </p:cNvSpPr>
          <p:nvPr/>
        </p:nvSpPr>
        <p:spPr bwMode="auto">
          <a:xfrm>
            <a:off x="6213475" y="5527675"/>
            <a:ext cx="1350963"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 </a:t>
            </a:r>
          </a:p>
        </p:txBody>
      </p:sp>
      <p:sp>
        <p:nvSpPr>
          <p:cNvPr id="163853" name="Text Box 14"/>
          <p:cNvSpPr txBox="1">
            <a:spLocks noChangeArrowheads="1"/>
          </p:cNvSpPr>
          <p:nvPr/>
        </p:nvSpPr>
        <p:spPr bwMode="auto">
          <a:xfrm>
            <a:off x="2654300" y="5484813"/>
            <a:ext cx="16256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 </a:t>
            </a:r>
          </a:p>
        </p:txBody>
      </p:sp>
      <p:sp>
        <p:nvSpPr>
          <p:cNvPr id="163854" name="Text Box 15"/>
          <p:cNvSpPr txBox="1">
            <a:spLocks noChangeArrowheads="1"/>
          </p:cNvSpPr>
          <p:nvPr/>
        </p:nvSpPr>
        <p:spPr bwMode="auto">
          <a:xfrm>
            <a:off x="2481263" y="4311650"/>
            <a:ext cx="1538287"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Neutral salt</a:t>
            </a:r>
          </a:p>
        </p:txBody>
      </p:sp>
      <p:sp>
        <p:nvSpPr>
          <p:cNvPr id="163855" name="Text Box 16"/>
          <p:cNvSpPr txBox="1">
            <a:spLocks noChangeArrowheads="1"/>
          </p:cNvSpPr>
          <p:nvPr/>
        </p:nvSpPr>
        <p:spPr bwMode="auto">
          <a:xfrm>
            <a:off x="5240338" y="4265613"/>
            <a:ext cx="885825"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63856" name="Text Box 17"/>
          <p:cNvSpPr txBox="1">
            <a:spLocks noChangeArrowheads="1"/>
          </p:cNvSpPr>
          <p:nvPr/>
        </p:nvSpPr>
        <p:spPr bwMode="auto">
          <a:xfrm>
            <a:off x="6315075" y="4265613"/>
            <a:ext cx="1030288"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s.b.</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4866"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4867"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4868" name="Text Box 5"/>
          <p:cNvSpPr txBox="1">
            <a:spLocks noChangeArrowheads="1"/>
          </p:cNvSpPr>
          <p:nvPr/>
        </p:nvSpPr>
        <p:spPr bwMode="auto">
          <a:xfrm>
            <a:off x="22225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4869"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4870"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4871"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4872"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4873"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4874" name="Text Box 11"/>
          <p:cNvSpPr txBox="1">
            <a:spLocks noChangeArrowheads="1"/>
          </p:cNvSpPr>
          <p:nvPr/>
        </p:nvSpPr>
        <p:spPr bwMode="auto">
          <a:xfrm>
            <a:off x="4614863" y="5122863"/>
            <a:ext cx="2700337"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r>
              <a:rPr lang="en-US" altLang="en-US" sz="2400">
                <a:solidFill>
                  <a:srgbClr val="000000"/>
                </a:solidFill>
              </a:rPr>
              <a:t> + NaOH</a:t>
            </a:r>
          </a:p>
        </p:txBody>
      </p:sp>
      <p:sp>
        <p:nvSpPr>
          <p:cNvPr id="164875" name="Text Box 12"/>
          <p:cNvSpPr txBox="1">
            <a:spLocks noChangeArrowheads="1"/>
          </p:cNvSpPr>
          <p:nvPr/>
        </p:nvSpPr>
        <p:spPr bwMode="auto">
          <a:xfrm>
            <a:off x="4789488" y="5486400"/>
            <a:ext cx="1320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w.a.</a:t>
            </a:r>
          </a:p>
        </p:txBody>
      </p:sp>
      <p:sp>
        <p:nvSpPr>
          <p:cNvPr id="164876" name="Text Box 13"/>
          <p:cNvSpPr txBox="1">
            <a:spLocks noChangeArrowheads="1"/>
          </p:cNvSpPr>
          <p:nvPr/>
        </p:nvSpPr>
        <p:spPr bwMode="auto">
          <a:xfrm>
            <a:off x="6213475" y="5527675"/>
            <a:ext cx="1350963"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s.b.</a:t>
            </a:r>
          </a:p>
        </p:txBody>
      </p:sp>
      <p:sp>
        <p:nvSpPr>
          <p:cNvPr id="164877" name="Text Box 15"/>
          <p:cNvSpPr txBox="1">
            <a:spLocks noChangeArrowheads="1"/>
          </p:cNvSpPr>
          <p:nvPr/>
        </p:nvSpPr>
        <p:spPr bwMode="auto">
          <a:xfrm>
            <a:off x="2481263" y="4311650"/>
            <a:ext cx="1538287"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Neutral salt</a:t>
            </a:r>
          </a:p>
        </p:txBody>
      </p:sp>
      <p:sp>
        <p:nvSpPr>
          <p:cNvPr id="164878" name="Text Box 16"/>
          <p:cNvSpPr txBox="1">
            <a:spLocks noChangeArrowheads="1"/>
          </p:cNvSpPr>
          <p:nvPr/>
        </p:nvSpPr>
        <p:spPr bwMode="auto">
          <a:xfrm>
            <a:off x="5240338" y="4265613"/>
            <a:ext cx="885825"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64879" name="Text Box 17"/>
          <p:cNvSpPr txBox="1">
            <a:spLocks noChangeArrowheads="1"/>
          </p:cNvSpPr>
          <p:nvPr/>
        </p:nvSpPr>
        <p:spPr bwMode="auto">
          <a:xfrm>
            <a:off x="6315075" y="4265613"/>
            <a:ext cx="1030288"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s.b.</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5890"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5891"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5892" name="Text Box 5"/>
          <p:cNvSpPr txBox="1">
            <a:spLocks noChangeArrowheads="1"/>
          </p:cNvSpPr>
          <p:nvPr/>
        </p:nvSpPr>
        <p:spPr bwMode="auto">
          <a:xfrm>
            <a:off x="22225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5893"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5894"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5895"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5896"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5897"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5898" name="Text Box 11"/>
          <p:cNvSpPr txBox="1">
            <a:spLocks noChangeArrowheads="1"/>
          </p:cNvSpPr>
          <p:nvPr/>
        </p:nvSpPr>
        <p:spPr bwMode="auto">
          <a:xfrm>
            <a:off x="4614863" y="5122863"/>
            <a:ext cx="2700337"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r>
              <a:rPr lang="en-US" altLang="en-US" sz="2400">
                <a:solidFill>
                  <a:srgbClr val="000000"/>
                </a:solidFill>
              </a:rPr>
              <a:t> + NaOH</a:t>
            </a:r>
          </a:p>
        </p:txBody>
      </p:sp>
      <p:sp>
        <p:nvSpPr>
          <p:cNvPr id="165899" name="Text Box 12"/>
          <p:cNvSpPr txBox="1">
            <a:spLocks noChangeArrowheads="1"/>
          </p:cNvSpPr>
          <p:nvPr/>
        </p:nvSpPr>
        <p:spPr bwMode="auto">
          <a:xfrm>
            <a:off x="4789488" y="5486400"/>
            <a:ext cx="1320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w.a.</a:t>
            </a:r>
          </a:p>
        </p:txBody>
      </p:sp>
      <p:sp>
        <p:nvSpPr>
          <p:cNvPr id="165900" name="Text Box 13"/>
          <p:cNvSpPr txBox="1">
            <a:spLocks noChangeArrowheads="1"/>
          </p:cNvSpPr>
          <p:nvPr/>
        </p:nvSpPr>
        <p:spPr bwMode="auto">
          <a:xfrm>
            <a:off x="6213475" y="5527675"/>
            <a:ext cx="1350963"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s.b.</a:t>
            </a:r>
          </a:p>
        </p:txBody>
      </p:sp>
      <p:sp>
        <p:nvSpPr>
          <p:cNvPr id="165901" name="Text Box 14"/>
          <p:cNvSpPr txBox="1">
            <a:spLocks noChangeArrowheads="1"/>
          </p:cNvSpPr>
          <p:nvPr/>
        </p:nvSpPr>
        <p:spPr bwMode="auto">
          <a:xfrm>
            <a:off x="2654300" y="5484813"/>
            <a:ext cx="16256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basic salt</a:t>
            </a:r>
          </a:p>
        </p:txBody>
      </p:sp>
      <p:sp>
        <p:nvSpPr>
          <p:cNvPr id="165902" name="Text Box 15"/>
          <p:cNvSpPr txBox="1">
            <a:spLocks noChangeArrowheads="1"/>
          </p:cNvSpPr>
          <p:nvPr/>
        </p:nvSpPr>
        <p:spPr bwMode="auto">
          <a:xfrm>
            <a:off x="2481263" y="4311650"/>
            <a:ext cx="1538287"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Neutral salt</a:t>
            </a:r>
          </a:p>
        </p:txBody>
      </p:sp>
      <p:sp>
        <p:nvSpPr>
          <p:cNvPr id="165903" name="Text Box 16"/>
          <p:cNvSpPr txBox="1">
            <a:spLocks noChangeArrowheads="1"/>
          </p:cNvSpPr>
          <p:nvPr/>
        </p:nvSpPr>
        <p:spPr bwMode="auto">
          <a:xfrm>
            <a:off x="5240338" y="4265613"/>
            <a:ext cx="885825"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65904" name="Text Box 17"/>
          <p:cNvSpPr txBox="1">
            <a:spLocks noChangeArrowheads="1"/>
          </p:cNvSpPr>
          <p:nvPr/>
        </p:nvSpPr>
        <p:spPr bwMode="auto">
          <a:xfrm>
            <a:off x="6315075" y="4265613"/>
            <a:ext cx="1030288"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s.b.</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6914"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6915"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6916" name="Text Box 5"/>
          <p:cNvSpPr txBox="1">
            <a:spLocks noChangeArrowheads="1"/>
          </p:cNvSpPr>
          <p:nvPr/>
        </p:nvSpPr>
        <p:spPr bwMode="auto">
          <a:xfrm>
            <a:off x="22225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6917"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6918"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6919"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6920"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6921"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6922" name="Text Box 11"/>
          <p:cNvSpPr txBox="1">
            <a:spLocks noChangeArrowheads="1"/>
          </p:cNvSpPr>
          <p:nvPr/>
        </p:nvSpPr>
        <p:spPr bwMode="auto">
          <a:xfrm>
            <a:off x="4614863" y="5122863"/>
            <a:ext cx="2700337"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r>
              <a:rPr lang="en-US" altLang="en-US" sz="2400">
                <a:solidFill>
                  <a:srgbClr val="000000"/>
                </a:solidFill>
              </a:rPr>
              <a:t> + NaOH</a:t>
            </a:r>
          </a:p>
        </p:txBody>
      </p:sp>
      <p:sp>
        <p:nvSpPr>
          <p:cNvPr id="166923" name="Text Box 12"/>
          <p:cNvSpPr txBox="1">
            <a:spLocks noChangeArrowheads="1"/>
          </p:cNvSpPr>
          <p:nvPr/>
        </p:nvSpPr>
        <p:spPr bwMode="auto">
          <a:xfrm>
            <a:off x="4789488" y="5486400"/>
            <a:ext cx="1320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w.a.</a:t>
            </a:r>
          </a:p>
        </p:txBody>
      </p:sp>
      <p:sp>
        <p:nvSpPr>
          <p:cNvPr id="166924" name="Text Box 13"/>
          <p:cNvSpPr txBox="1">
            <a:spLocks noChangeArrowheads="1"/>
          </p:cNvSpPr>
          <p:nvPr/>
        </p:nvSpPr>
        <p:spPr bwMode="auto">
          <a:xfrm>
            <a:off x="6213475" y="5527675"/>
            <a:ext cx="1350963"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s.b.</a:t>
            </a:r>
          </a:p>
        </p:txBody>
      </p:sp>
      <p:sp>
        <p:nvSpPr>
          <p:cNvPr id="166925" name="Text Box 14"/>
          <p:cNvSpPr txBox="1">
            <a:spLocks noChangeArrowheads="1"/>
          </p:cNvSpPr>
          <p:nvPr/>
        </p:nvSpPr>
        <p:spPr bwMode="auto">
          <a:xfrm>
            <a:off x="2654300" y="5484813"/>
            <a:ext cx="16256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basic salt</a:t>
            </a:r>
          </a:p>
        </p:txBody>
      </p:sp>
      <p:sp>
        <p:nvSpPr>
          <p:cNvPr id="166926" name="Text Box 15"/>
          <p:cNvSpPr txBox="1">
            <a:spLocks noChangeArrowheads="1"/>
          </p:cNvSpPr>
          <p:nvPr/>
        </p:nvSpPr>
        <p:spPr bwMode="auto">
          <a:xfrm>
            <a:off x="2481263" y="4311650"/>
            <a:ext cx="1538287"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Neutral salt</a:t>
            </a:r>
          </a:p>
        </p:txBody>
      </p:sp>
      <p:sp>
        <p:nvSpPr>
          <p:cNvPr id="166927" name="Text Box 16"/>
          <p:cNvSpPr txBox="1">
            <a:spLocks noChangeArrowheads="1"/>
          </p:cNvSpPr>
          <p:nvPr/>
        </p:nvSpPr>
        <p:spPr bwMode="auto">
          <a:xfrm>
            <a:off x="5240338" y="4265613"/>
            <a:ext cx="885825"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66928" name="Text Box 17"/>
          <p:cNvSpPr txBox="1">
            <a:spLocks noChangeArrowheads="1"/>
          </p:cNvSpPr>
          <p:nvPr/>
        </p:nvSpPr>
        <p:spPr bwMode="auto">
          <a:xfrm>
            <a:off x="6315075" y="4265613"/>
            <a:ext cx="1030288"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s.b.</a:t>
            </a:r>
          </a:p>
        </p:txBody>
      </p:sp>
      <p:sp>
        <p:nvSpPr>
          <p:cNvPr id="166929" name="Line 18"/>
          <p:cNvSpPr>
            <a:spLocks noChangeShapeType="1"/>
          </p:cNvSpPr>
          <p:nvPr/>
        </p:nvSpPr>
        <p:spPr bwMode="auto">
          <a:xfrm>
            <a:off x="7315200" y="6169025"/>
            <a:ext cx="696913" cy="0"/>
          </a:xfrm>
          <a:prstGeom prst="line">
            <a:avLst/>
          </a:prstGeom>
          <a:noFill/>
          <a:ln w="38100">
            <a:solidFill>
              <a:schemeClr val="tx1"/>
            </a:solidFill>
            <a:round/>
            <a:headEnd/>
            <a:tailEnd type="triangle" w="med" len="med"/>
          </a:ln>
        </p:spPr>
        <p:txBody>
          <a:bodyPr/>
          <a:lstStyle/>
          <a:p>
            <a:endParaRPr lang="en-US"/>
          </a:p>
        </p:txBody>
      </p:sp>
      <p:sp>
        <p:nvSpPr>
          <p:cNvPr id="166930" name="Rectangle 19"/>
          <p:cNvSpPr>
            <a:spLocks noChangeArrowheads="1"/>
          </p:cNvSpPr>
          <p:nvPr/>
        </p:nvSpPr>
        <p:spPr bwMode="auto">
          <a:xfrm>
            <a:off x="7924800" y="5943600"/>
            <a:ext cx="1195388" cy="457200"/>
          </a:xfrm>
          <a:prstGeom prst="rect">
            <a:avLst/>
          </a:prstGeom>
          <a:noFill/>
          <a:ln w="9525">
            <a:noFill/>
            <a:miter lim="800000"/>
            <a:headEnd/>
            <a:tailEnd/>
          </a:ln>
        </p:spPr>
        <p:txBody>
          <a:bodyPr wrap="none">
            <a:spAutoFit/>
          </a:bodyPr>
          <a:lstStyle/>
          <a:p>
            <a:pPr marL="457200" indent="-457200">
              <a:spcBef>
                <a:spcPct val="50000"/>
              </a:spcBef>
            </a:pPr>
            <a:r>
              <a:rPr lang="en-US" altLang="en-US" sz="2400">
                <a:solidFill>
                  <a:srgbClr val="000000"/>
                </a:solidFill>
              </a:rPr>
              <a:t>  NH</a:t>
            </a:r>
            <a:r>
              <a:rPr lang="en-US" altLang="en-US" sz="2400" baseline="-25000">
                <a:solidFill>
                  <a:srgbClr val="000000"/>
                </a:solidFill>
              </a:rPr>
              <a:t>4</a:t>
            </a:r>
            <a:r>
              <a:rPr lang="en-US" altLang="en-US" sz="2400">
                <a:solidFill>
                  <a:srgbClr val="000000"/>
                </a:solidFill>
              </a:rPr>
              <a:t>Cl</a:t>
            </a:r>
          </a:p>
        </p:txBody>
      </p:sp>
      <p:sp>
        <p:nvSpPr>
          <p:cNvPr id="166931" name="Text Box 20"/>
          <p:cNvSpPr txBox="1">
            <a:spLocks noChangeArrowheads="1"/>
          </p:cNvSpPr>
          <p:nvPr/>
        </p:nvSpPr>
        <p:spPr bwMode="auto">
          <a:xfrm>
            <a:off x="9026525" y="5934075"/>
            <a:ext cx="11906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 HOH</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pPr eaLnBrk="1" hangingPunct="1"/>
            <a:endParaRPr lang="en-US" altLang="en-US" smtClean="0"/>
          </a:p>
        </p:txBody>
      </p:sp>
      <p:sp>
        <p:nvSpPr>
          <p:cNvPr id="233475" name="Rectangle 3"/>
          <p:cNvSpPr>
            <a:spLocks noGrp="1" noChangeArrowheads="1"/>
          </p:cNvSpPr>
          <p:nvPr>
            <p:ph idx="1"/>
          </p:nvPr>
        </p:nvSpPr>
        <p:spPr/>
        <p:txBody>
          <a:bodyPr rtlCol="0">
            <a:normAutofit lnSpcReduction="10000"/>
          </a:bodyPr>
          <a:lstStyle/>
          <a:p>
            <a:pPr eaLnBrk="1" fontAlgn="auto" hangingPunct="1">
              <a:spcAft>
                <a:spcPts val="0"/>
              </a:spcAft>
              <a:buFontTx/>
              <a:buNone/>
              <a:defRPr/>
            </a:pPr>
            <a:r>
              <a:rPr lang="en-US" altLang="en-US" sz="2800" dirty="0" smtClean="0">
                <a:solidFill>
                  <a:schemeClr val="tx1">
                    <a:lumMod val="75000"/>
                    <a:lumOff val="25000"/>
                  </a:schemeClr>
                </a:solidFill>
              </a:rPr>
              <a:t>A broader ,more modern concept of acids and bases was developed later.</a:t>
            </a:r>
          </a:p>
          <a:p>
            <a:pPr eaLnBrk="1" fontAlgn="auto" hangingPunct="1">
              <a:spcAft>
                <a:spcPts val="0"/>
              </a:spcAft>
              <a:buFontTx/>
              <a:buNone/>
              <a:defRPr/>
            </a:pPr>
            <a:endParaRPr lang="en-US" altLang="en-US" sz="2800" dirty="0" smtClean="0">
              <a:solidFill>
                <a:schemeClr val="tx1">
                  <a:lumMod val="75000"/>
                  <a:lumOff val="25000"/>
                </a:schemeClr>
              </a:solidFill>
            </a:endParaRPr>
          </a:p>
          <a:p>
            <a:pPr eaLnBrk="1" fontAlgn="auto" hangingPunct="1">
              <a:spcAft>
                <a:spcPts val="0"/>
              </a:spcAft>
              <a:buFont typeface="Wingdings 3" charset="2"/>
              <a:buNone/>
              <a:defRPr/>
            </a:pPr>
            <a:r>
              <a:rPr lang="en-US" altLang="en-US" sz="2800" u="sng" dirty="0" err="1" smtClean="0">
                <a:solidFill>
                  <a:schemeClr val="tx1">
                    <a:lumMod val="75000"/>
                    <a:lumOff val="25000"/>
                  </a:schemeClr>
                </a:solidFill>
              </a:rPr>
              <a:t>Bronsted</a:t>
            </a:r>
            <a:r>
              <a:rPr lang="en-US" altLang="en-US" sz="2800" u="sng" dirty="0" smtClean="0">
                <a:solidFill>
                  <a:schemeClr val="tx1">
                    <a:lumMod val="75000"/>
                    <a:lumOff val="25000"/>
                  </a:schemeClr>
                </a:solidFill>
              </a:rPr>
              <a:t>-Lowry acid-</a:t>
            </a:r>
            <a:r>
              <a:rPr lang="en-US" altLang="en-US" sz="2800" dirty="0" smtClean="0">
                <a:solidFill>
                  <a:schemeClr val="tx1">
                    <a:lumMod val="75000"/>
                    <a:lumOff val="25000"/>
                  </a:schemeClr>
                </a:solidFill>
              </a:rPr>
              <a:t> donates a hydrogen ion in a reaction. . (proton donors)</a:t>
            </a:r>
          </a:p>
          <a:p>
            <a:pPr eaLnBrk="1" fontAlgn="auto" hangingPunct="1">
              <a:spcAft>
                <a:spcPts val="0"/>
              </a:spcAft>
              <a:buFont typeface="Wingdings 3" charset="2"/>
              <a:buNone/>
              <a:defRPr/>
            </a:pPr>
            <a:endParaRPr lang="en-US" altLang="en-US" sz="2800" dirty="0" smtClean="0">
              <a:solidFill>
                <a:schemeClr val="tx1">
                  <a:lumMod val="75000"/>
                  <a:lumOff val="25000"/>
                </a:schemeClr>
              </a:solidFill>
            </a:endParaRPr>
          </a:p>
          <a:p>
            <a:pPr eaLnBrk="1" fontAlgn="auto" hangingPunct="1">
              <a:spcAft>
                <a:spcPts val="0"/>
              </a:spcAft>
              <a:buFont typeface="Wingdings 3" charset="2"/>
              <a:buNone/>
              <a:defRPr/>
            </a:pPr>
            <a:r>
              <a:rPr lang="en-US" altLang="en-US" sz="2800" u="sng" dirty="0" err="1" smtClean="0">
                <a:solidFill>
                  <a:schemeClr val="tx1">
                    <a:lumMod val="75000"/>
                    <a:lumOff val="25000"/>
                  </a:schemeClr>
                </a:solidFill>
              </a:rPr>
              <a:t>Bronsted</a:t>
            </a:r>
            <a:r>
              <a:rPr lang="en-US" altLang="en-US" sz="2800" u="sng" dirty="0" smtClean="0">
                <a:solidFill>
                  <a:schemeClr val="tx1">
                    <a:lumMod val="75000"/>
                    <a:lumOff val="25000"/>
                  </a:schemeClr>
                </a:solidFill>
              </a:rPr>
              <a:t> – Lowry base</a:t>
            </a:r>
            <a:r>
              <a:rPr lang="en-US" altLang="en-US" sz="2800" dirty="0" smtClean="0">
                <a:solidFill>
                  <a:schemeClr val="tx1">
                    <a:lumMod val="75000"/>
                    <a:lumOff val="25000"/>
                  </a:schemeClr>
                </a:solidFill>
              </a:rPr>
              <a:t> – accepts a hydrogen in a reaction. . (proton acceptors)</a:t>
            </a:r>
          </a:p>
          <a:p>
            <a:pPr eaLnBrk="1" fontAlgn="auto" hangingPunct="1">
              <a:spcAft>
                <a:spcPts val="0"/>
              </a:spcAft>
              <a:buFontTx/>
              <a:buNone/>
              <a:defRPr/>
            </a:pPr>
            <a:endParaRPr lang="en-US" altLang="en-US" dirty="0" smtClean="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7938"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7939"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7940" name="Text Box 5"/>
          <p:cNvSpPr txBox="1">
            <a:spLocks noChangeArrowheads="1"/>
          </p:cNvSpPr>
          <p:nvPr/>
        </p:nvSpPr>
        <p:spPr bwMode="auto">
          <a:xfrm>
            <a:off x="22225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7941"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7942"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7943"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7944"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7945"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7946" name="Text Box 11"/>
          <p:cNvSpPr txBox="1">
            <a:spLocks noChangeArrowheads="1"/>
          </p:cNvSpPr>
          <p:nvPr/>
        </p:nvSpPr>
        <p:spPr bwMode="auto">
          <a:xfrm>
            <a:off x="4614863" y="5122863"/>
            <a:ext cx="2700337"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r>
              <a:rPr lang="en-US" altLang="en-US" sz="2400">
                <a:solidFill>
                  <a:srgbClr val="000000"/>
                </a:solidFill>
              </a:rPr>
              <a:t> + NaOH</a:t>
            </a:r>
          </a:p>
        </p:txBody>
      </p:sp>
      <p:sp>
        <p:nvSpPr>
          <p:cNvPr id="167947" name="Text Box 12"/>
          <p:cNvSpPr txBox="1">
            <a:spLocks noChangeArrowheads="1"/>
          </p:cNvSpPr>
          <p:nvPr/>
        </p:nvSpPr>
        <p:spPr bwMode="auto">
          <a:xfrm>
            <a:off x="4789488" y="5486400"/>
            <a:ext cx="1320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w.a.</a:t>
            </a:r>
          </a:p>
        </p:txBody>
      </p:sp>
      <p:sp>
        <p:nvSpPr>
          <p:cNvPr id="167948" name="Text Box 13"/>
          <p:cNvSpPr txBox="1">
            <a:spLocks noChangeArrowheads="1"/>
          </p:cNvSpPr>
          <p:nvPr/>
        </p:nvSpPr>
        <p:spPr bwMode="auto">
          <a:xfrm>
            <a:off x="6270625" y="5543550"/>
            <a:ext cx="1350963"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s.b.</a:t>
            </a:r>
          </a:p>
        </p:txBody>
      </p:sp>
      <p:sp>
        <p:nvSpPr>
          <p:cNvPr id="167949" name="Text Box 14"/>
          <p:cNvSpPr txBox="1">
            <a:spLocks noChangeArrowheads="1"/>
          </p:cNvSpPr>
          <p:nvPr/>
        </p:nvSpPr>
        <p:spPr bwMode="auto">
          <a:xfrm>
            <a:off x="2654300" y="5484813"/>
            <a:ext cx="16256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basic salt</a:t>
            </a:r>
          </a:p>
        </p:txBody>
      </p:sp>
      <p:sp>
        <p:nvSpPr>
          <p:cNvPr id="167950" name="Text Box 15"/>
          <p:cNvSpPr txBox="1">
            <a:spLocks noChangeArrowheads="1"/>
          </p:cNvSpPr>
          <p:nvPr/>
        </p:nvSpPr>
        <p:spPr bwMode="auto">
          <a:xfrm>
            <a:off x="2481263" y="4311650"/>
            <a:ext cx="1538287"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Neutral salt</a:t>
            </a:r>
          </a:p>
        </p:txBody>
      </p:sp>
      <p:sp>
        <p:nvSpPr>
          <p:cNvPr id="167951" name="Text Box 16"/>
          <p:cNvSpPr txBox="1">
            <a:spLocks noChangeArrowheads="1"/>
          </p:cNvSpPr>
          <p:nvPr/>
        </p:nvSpPr>
        <p:spPr bwMode="auto">
          <a:xfrm>
            <a:off x="5240338" y="4265613"/>
            <a:ext cx="885825"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67952" name="Text Box 17"/>
          <p:cNvSpPr txBox="1">
            <a:spLocks noChangeArrowheads="1"/>
          </p:cNvSpPr>
          <p:nvPr/>
        </p:nvSpPr>
        <p:spPr bwMode="auto">
          <a:xfrm>
            <a:off x="6315075" y="4265613"/>
            <a:ext cx="1030288"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s.b.</a:t>
            </a:r>
          </a:p>
        </p:txBody>
      </p:sp>
      <p:sp>
        <p:nvSpPr>
          <p:cNvPr id="167953" name="Line 18"/>
          <p:cNvSpPr>
            <a:spLocks noChangeShapeType="1"/>
          </p:cNvSpPr>
          <p:nvPr/>
        </p:nvSpPr>
        <p:spPr bwMode="auto">
          <a:xfrm>
            <a:off x="7315200" y="6169025"/>
            <a:ext cx="696913" cy="0"/>
          </a:xfrm>
          <a:prstGeom prst="line">
            <a:avLst/>
          </a:prstGeom>
          <a:noFill/>
          <a:ln w="38100">
            <a:solidFill>
              <a:schemeClr val="tx1"/>
            </a:solidFill>
            <a:round/>
            <a:headEnd/>
            <a:tailEnd type="triangle" w="med" len="med"/>
          </a:ln>
        </p:spPr>
        <p:txBody>
          <a:bodyPr/>
          <a:lstStyle/>
          <a:p>
            <a:endParaRPr lang="en-US"/>
          </a:p>
        </p:txBody>
      </p:sp>
      <p:sp>
        <p:nvSpPr>
          <p:cNvPr id="167954" name="Rectangle 19"/>
          <p:cNvSpPr>
            <a:spLocks noChangeArrowheads="1"/>
          </p:cNvSpPr>
          <p:nvPr/>
        </p:nvSpPr>
        <p:spPr bwMode="auto">
          <a:xfrm>
            <a:off x="7924800" y="5943600"/>
            <a:ext cx="1195388" cy="457200"/>
          </a:xfrm>
          <a:prstGeom prst="rect">
            <a:avLst/>
          </a:prstGeom>
          <a:noFill/>
          <a:ln w="9525">
            <a:noFill/>
            <a:miter lim="800000"/>
            <a:headEnd/>
            <a:tailEnd/>
          </a:ln>
        </p:spPr>
        <p:txBody>
          <a:bodyPr wrap="none">
            <a:spAutoFit/>
          </a:bodyPr>
          <a:lstStyle/>
          <a:p>
            <a:pPr marL="457200" indent="-457200">
              <a:spcBef>
                <a:spcPct val="50000"/>
              </a:spcBef>
            </a:pPr>
            <a:r>
              <a:rPr lang="en-US" altLang="en-US" sz="2400">
                <a:solidFill>
                  <a:srgbClr val="000000"/>
                </a:solidFill>
              </a:rPr>
              <a:t>  NH</a:t>
            </a:r>
            <a:r>
              <a:rPr lang="en-US" altLang="en-US" sz="2400" baseline="-25000">
                <a:solidFill>
                  <a:srgbClr val="000000"/>
                </a:solidFill>
              </a:rPr>
              <a:t>4</a:t>
            </a:r>
            <a:r>
              <a:rPr lang="en-US" altLang="en-US" sz="2400">
                <a:solidFill>
                  <a:srgbClr val="000000"/>
                </a:solidFill>
              </a:rPr>
              <a:t>Cl</a:t>
            </a:r>
          </a:p>
        </p:txBody>
      </p:sp>
      <p:sp>
        <p:nvSpPr>
          <p:cNvPr id="167955" name="Text Box 20"/>
          <p:cNvSpPr txBox="1">
            <a:spLocks noChangeArrowheads="1"/>
          </p:cNvSpPr>
          <p:nvPr/>
        </p:nvSpPr>
        <p:spPr bwMode="auto">
          <a:xfrm>
            <a:off x="9026525" y="5934075"/>
            <a:ext cx="11906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 HOH</a:t>
            </a:r>
          </a:p>
        </p:txBody>
      </p:sp>
      <p:sp>
        <p:nvSpPr>
          <p:cNvPr id="167956" name="Rectangle 21"/>
          <p:cNvSpPr>
            <a:spLocks noChangeArrowheads="1"/>
          </p:cNvSpPr>
          <p:nvPr/>
        </p:nvSpPr>
        <p:spPr bwMode="auto">
          <a:xfrm>
            <a:off x="6018213" y="5986463"/>
            <a:ext cx="1195387" cy="457200"/>
          </a:xfrm>
          <a:prstGeom prst="rect">
            <a:avLst/>
          </a:prstGeom>
          <a:noFill/>
          <a:ln w="9525">
            <a:noFill/>
            <a:miter lim="800000"/>
            <a:headEnd/>
            <a:tailEnd/>
          </a:ln>
        </p:spPr>
        <p:txBody>
          <a:bodyPr wrap="none">
            <a:spAutoFit/>
          </a:bodyPr>
          <a:lstStyle/>
          <a:p>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OH</a:t>
            </a:r>
          </a:p>
        </p:txBody>
      </p:sp>
      <p:sp>
        <p:nvSpPr>
          <p:cNvPr id="167957" name="Text Box 22"/>
          <p:cNvSpPr txBox="1">
            <a:spLocks noChangeArrowheads="1"/>
          </p:cNvSpPr>
          <p:nvPr/>
        </p:nvSpPr>
        <p:spPr bwMode="auto">
          <a:xfrm>
            <a:off x="4933950" y="5994400"/>
            <a:ext cx="1493838"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8962"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8963"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8964" name="Text Box 5"/>
          <p:cNvSpPr txBox="1">
            <a:spLocks noChangeArrowheads="1"/>
          </p:cNvSpPr>
          <p:nvPr/>
        </p:nvSpPr>
        <p:spPr bwMode="auto">
          <a:xfrm>
            <a:off x="22225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8965"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8966"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8967"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8968"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8969"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8970" name="Text Box 11"/>
          <p:cNvSpPr txBox="1">
            <a:spLocks noChangeArrowheads="1"/>
          </p:cNvSpPr>
          <p:nvPr/>
        </p:nvSpPr>
        <p:spPr bwMode="auto">
          <a:xfrm>
            <a:off x="4614863" y="5122863"/>
            <a:ext cx="2700337"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r>
              <a:rPr lang="en-US" altLang="en-US" sz="2400">
                <a:solidFill>
                  <a:srgbClr val="000000"/>
                </a:solidFill>
              </a:rPr>
              <a:t> + NaOH</a:t>
            </a:r>
          </a:p>
        </p:txBody>
      </p:sp>
      <p:sp>
        <p:nvSpPr>
          <p:cNvPr id="168971" name="Text Box 12"/>
          <p:cNvSpPr txBox="1">
            <a:spLocks noChangeArrowheads="1"/>
          </p:cNvSpPr>
          <p:nvPr/>
        </p:nvSpPr>
        <p:spPr bwMode="auto">
          <a:xfrm>
            <a:off x="4789488" y="5486400"/>
            <a:ext cx="1320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w.a.</a:t>
            </a:r>
          </a:p>
        </p:txBody>
      </p:sp>
      <p:sp>
        <p:nvSpPr>
          <p:cNvPr id="168972" name="Text Box 13"/>
          <p:cNvSpPr txBox="1">
            <a:spLocks noChangeArrowheads="1"/>
          </p:cNvSpPr>
          <p:nvPr/>
        </p:nvSpPr>
        <p:spPr bwMode="auto">
          <a:xfrm>
            <a:off x="6270625" y="5543550"/>
            <a:ext cx="1350963"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s.b.</a:t>
            </a:r>
          </a:p>
        </p:txBody>
      </p:sp>
      <p:sp>
        <p:nvSpPr>
          <p:cNvPr id="168973" name="Text Box 14"/>
          <p:cNvSpPr txBox="1">
            <a:spLocks noChangeArrowheads="1"/>
          </p:cNvSpPr>
          <p:nvPr/>
        </p:nvSpPr>
        <p:spPr bwMode="auto">
          <a:xfrm>
            <a:off x="2654300" y="5484813"/>
            <a:ext cx="16256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basic salt</a:t>
            </a:r>
          </a:p>
        </p:txBody>
      </p:sp>
      <p:sp>
        <p:nvSpPr>
          <p:cNvPr id="168974" name="Text Box 15"/>
          <p:cNvSpPr txBox="1">
            <a:spLocks noChangeArrowheads="1"/>
          </p:cNvSpPr>
          <p:nvPr/>
        </p:nvSpPr>
        <p:spPr bwMode="auto">
          <a:xfrm>
            <a:off x="2481263" y="4311650"/>
            <a:ext cx="1538287"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Neutral salt</a:t>
            </a:r>
          </a:p>
        </p:txBody>
      </p:sp>
      <p:sp>
        <p:nvSpPr>
          <p:cNvPr id="168975" name="Text Box 16"/>
          <p:cNvSpPr txBox="1">
            <a:spLocks noChangeArrowheads="1"/>
          </p:cNvSpPr>
          <p:nvPr/>
        </p:nvSpPr>
        <p:spPr bwMode="auto">
          <a:xfrm>
            <a:off x="5240338" y="4265613"/>
            <a:ext cx="885825"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68976" name="Text Box 17"/>
          <p:cNvSpPr txBox="1">
            <a:spLocks noChangeArrowheads="1"/>
          </p:cNvSpPr>
          <p:nvPr/>
        </p:nvSpPr>
        <p:spPr bwMode="auto">
          <a:xfrm>
            <a:off x="6315075" y="4265613"/>
            <a:ext cx="1030288"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s.b.</a:t>
            </a:r>
          </a:p>
        </p:txBody>
      </p:sp>
      <p:sp>
        <p:nvSpPr>
          <p:cNvPr id="168977" name="Line 18"/>
          <p:cNvSpPr>
            <a:spLocks noChangeShapeType="1"/>
          </p:cNvSpPr>
          <p:nvPr/>
        </p:nvSpPr>
        <p:spPr bwMode="auto">
          <a:xfrm>
            <a:off x="7315200" y="6169025"/>
            <a:ext cx="696913" cy="0"/>
          </a:xfrm>
          <a:prstGeom prst="line">
            <a:avLst/>
          </a:prstGeom>
          <a:noFill/>
          <a:ln w="38100">
            <a:solidFill>
              <a:schemeClr val="tx1"/>
            </a:solidFill>
            <a:round/>
            <a:headEnd/>
            <a:tailEnd type="triangle" w="med" len="med"/>
          </a:ln>
        </p:spPr>
        <p:txBody>
          <a:bodyPr/>
          <a:lstStyle/>
          <a:p>
            <a:endParaRPr lang="en-US"/>
          </a:p>
        </p:txBody>
      </p:sp>
      <p:sp>
        <p:nvSpPr>
          <p:cNvPr id="168978" name="Rectangle 19"/>
          <p:cNvSpPr>
            <a:spLocks noChangeArrowheads="1"/>
          </p:cNvSpPr>
          <p:nvPr/>
        </p:nvSpPr>
        <p:spPr bwMode="auto">
          <a:xfrm>
            <a:off x="7924800" y="5943600"/>
            <a:ext cx="1195388" cy="457200"/>
          </a:xfrm>
          <a:prstGeom prst="rect">
            <a:avLst/>
          </a:prstGeom>
          <a:noFill/>
          <a:ln w="9525">
            <a:noFill/>
            <a:miter lim="800000"/>
            <a:headEnd/>
            <a:tailEnd/>
          </a:ln>
        </p:spPr>
        <p:txBody>
          <a:bodyPr wrap="none">
            <a:spAutoFit/>
          </a:bodyPr>
          <a:lstStyle/>
          <a:p>
            <a:pPr marL="457200" indent="-457200">
              <a:spcBef>
                <a:spcPct val="50000"/>
              </a:spcBef>
            </a:pPr>
            <a:r>
              <a:rPr lang="en-US" altLang="en-US" sz="2400">
                <a:solidFill>
                  <a:srgbClr val="000000"/>
                </a:solidFill>
              </a:rPr>
              <a:t>  NH</a:t>
            </a:r>
            <a:r>
              <a:rPr lang="en-US" altLang="en-US" sz="2400" baseline="-25000">
                <a:solidFill>
                  <a:srgbClr val="000000"/>
                </a:solidFill>
              </a:rPr>
              <a:t>4</a:t>
            </a:r>
            <a:r>
              <a:rPr lang="en-US" altLang="en-US" sz="2400">
                <a:solidFill>
                  <a:srgbClr val="000000"/>
                </a:solidFill>
              </a:rPr>
              <a:t>Cl</a:t>
            </a:r>
          </a:p>
        </p:txBody>
      </p:sp>
      <p:sp>
        <p:nvSpPr>
          <p:cNvPr id="168979" name="Text Box 20"/>
          <p:cNvSpPr txBox="1">
            <a:spLocks noChangeArrowheads="1"/>
          </p:cNvSpPr>
          <p:nvPr/>
        </p:nvSpPr>
        <p:spPr bwMode="auto">
          <a:xfrm>
            <a:off x="9026525" y="5934075"/>
            <a:ext cx="11906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 HOH</a:t>
            </a:r>
          </a:p>
        </p:txBody>
      </p:sp>
      <p:sp>
        <p:nvSpPr>
          <p:cNvPr id="168980" name="Rectangle 21"/>
          <p:cNvSpPr>
            <a:spLocks noChangeArrowheads="1"/>
          </p:cNvSpPr>
          <p:nvPr/>
        </p:nvSpPr>
        <p:spPr bwMode="auto">
          <a:xfrm>
            <a:off x="6018213" y="5986463"/>
            <a:ext cx="1195387" cy="457200"/>
          </a:xfrm>
          <a:prstGeom prst="rect">
            <a:avLst/>
          </a:prstGeom>
          <a:noFill/>
          <a:ln w="9525">
            <a:noFill/>
            <a:miter lim="800000"/>
            <a:headEnd/>
            <a:tailEnd/>
          </a:ln>
        </p:spPr>
        <p:txBody>
          <a:bodyPr wrap="none">
            <a:spAutoFit/>
          </a:bodyPr>
          <a:lstStyle/>
          <a:p>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OH</a:t>
            </a:r>
          </a:p>
        </p:txBody>
      </p:sp>
      <p:sp>
        <p:nvSpPr>
          <p:cNvPr id="168981" name="Text Box 22"/>
          <p:cNvSpPr txBox="1">
            <a:spLocks noChangeArrowheads="1"/>
          </p:cNvSpPr>
          <p:nvPr/>
        </p:nvSpPr>
        <p:spPr bwMode="auto">
          <a:xfrm>
            <a:off x="4933950" y="5994400"/>
            <a:ext cx="1493838"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a:t>
            </a:r>
          </a:p>
        </p:txBody>
      </p:sp>
      <p:sp>
        <p:nvSpPr>
          <p:cNvPr id="168982" name="Text Box 23"/>
          <p:cNvSpPr txBox="1">
            <a:spLocks noChangeArrowheads="1"/>
          </p:cNvSpPr>
          <p:nvPr/>
        </p:nvSpPr>
        <p:spPr bwMode="auto">
          <a:xfrm>
            <a:off x="4960938" y="6288088"/>
            <a:ext cx="857250"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68983" name="Text Box 24"/>
          <p:cNvSpPr txBox="1">
            <a:spLocks noChangeArrowheads="1"/>
          </p:cNvSpPr>
          <p:nvPr/>
        </p:nvSpPr>
        <p:spPr bwMode="auto">
          <a:xfrm>
            <a:off x="6327775" y="6296025"/>
            <a:ext cx="1044575"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w.b.</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2152650" y="-261938"/>
            <a:ext cx="7772400" cy="1143001"/>
          </a:xfrm>
        </p:spPr>
        <p:txBody>
          <a:bodyPr/>
          <a:lstStyle/>
          <a:p>
            <a:pPr eaLnBrk="1" hangingPunct="1"/>
            <a:r>
              <a:rPr lang="en-US" altLang="en-US" smtClean="0"/>
              <a:t>Salts</a:t>
            </a:r>
          </a:p>
        </p:txBody>
      </p:sp>
      <p:sp>
        <p:nvSpPr>
          <p:cNvPr id="169986" name="Text Box 3"/>
          <p:cNvSpPr txBox="1">
            <a:spLocks noChangeArrowheads="1"/>
          </p:cNvSpPr>
          <p:nvPr/>
        </p:nvSpPr>
        <p:spPr bwMode="auto">
          <a:xfrm>
            <a:off x="1914525" y="493713"/>
            <a:ext cx="8520113" cy="2492375"/>
          </a:xfrm>
          <a:prstGeom prst="rect">
            <a:avLst/>
          </a:prstGeom>
          <a:noFill/>
          <a:ln w="9525">
            <a:noFill/>
            <a:miter lim="800000"/>
            <a:headEnd/>
            <a:tailEnd/>
          </a:ln>
        </p:spPr>
        <p:txBody>
          <a:bodyPr>
            <a:spAutoFit/>
          </a:bodyPr>
          <a:lstStyle/>
          <a:p>
            <a:pPr>
              <a:spcBef>
                <a:spcPct val="50000"/>
              </a:spcBef>
            </a:pPr>
            <a:r>
              <a:rPr lang="en-US" altLang="en-US" sz="2400" b="1" u="sng">
                <a:solidFill>
                  <a:srgbClr val="3333CC"/>
                </a:solidFill>
              </a:rPr>
              <a:t>Salts</a:t>
            </a:r>
            <a:r>
              <a:rPr lang="en-US" altLang="en-US" sz="2400">
                <a:solidFill>
                  <a:srgbClr val="000000"/>
                </a:solidFill>
              </a:rPr>
              <a:t> are the ionic product of an acid base neutralization reaction.  </a:t>
            </a:r>
          </a:p>
          <a:p>
            <a:pPr>
              <a:spcBef>
                <a:spcPct val="50000"/>
              </a:spcBef>
            </a:pPr>
            <a:r>
              <a:rPr lang="en-US" altLang="en-US" sz="2400" b="1" u="sng">
                <a:solidFill>
                  <a:srgbClr val="3333CC"/>
                </a:solidFill>
              </a:rPr>
              <a:t>Acidic Salts </a:t>
            </a:r>
            <a:r>
              <a:rPr lang="en-US" altLang="en-US" sz="2400">
                <a:solidFill>
                  <a:srgbClr val="000000"/>
                </a:solidFill>
              </a:rPr>
              <a:t>are formed from a strong acid and a weak base.</a:t>
            </a:r>
          </a:p>
          <a:p>
            <a:pPr>
              <a:spcBef>
                <a:spcPct val="50000"/>
              </a:spcBef>
            </a:pPr>
            <a:r>
              <a:rPr lang="en-US" altLang="en-US" sz="2400" b="1" u="sng">
                <a:solidFill>
                  <a:srgbClr val="3333CC"/>
                </a:solidFill>
              </a:rPr>
              <a:t>Neutral salts</a:t>
            </a:r>
            <a:r>
              <a:rPr lang="en-US" altLang="en-US" sz="2400">
                <a:solidFill>
                  <a:srgbClr val="000000"/>
                </a:solidFill>
              </a:rPr>
              <a:t> are formed from a strong acid and strong base.</a:t>
            </a:r>
          </a:p>
          <a:p>
            <a:pPr>
              <a:spcBef>
                <a:spcPct val="50000"/>
              </a:spcBef>
            </a:pPr>
            <a:r>
              <a:rPr lang="en-US" altLang="en-US" sz="2400" b="1" u="sng">
                <a:solidFill>
                  <a:srgbClr val="3333CC"/>
                </a:solidFill>
              </a:rPr>
              <a:t>Basic salts</a:t>
            </a:r>
            <a:r>
              <a:rPr lang="en-US" altLang="en-US" sz="2400">
                <a:solidFill>
                  <a:srgbClr val="000000"/>
                </a:solidFill>
              </a:rPr>
              <a:t> are formed from a strong base and a weak acid.</a:t>
            </a:r>
            <a:endParaRPr lang="en-US" altLang="en-US" sz="2400" b="1" u="sng">
              <a:solidFill>
                <a:srgbClr val="3333CC"/>
              </a:solidFill>
            </a:endParaRPr>
          </a:p>
        </p:txBody>
      </p:sp>
      <p:sp>
        <p:nvSpPr>
          <p:cNvPr id="169987" name="Text Box 4"/>
          <p:cNvSpPr txBox="1">
            <a:spLocks noChangeArrowheads="1"/>
          </p:cNvSpPr>
          <p:nvPr/>
        </p:nvSpPr>
        <p:spPr bwMode="auto">
          <a:xfrm>
            <a:off x="1873250" y="2960688"/>
            <a:ext cx="8331200" cy="1938337"/>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Give the acid and base the following salts were formed from and label the salts as acidic, basic, or neutral.</a:t>
            </a:r>
          </a:p>
          <a:p>
            <a:pPr>
              <a:spcBef>
                <a:spcPct val="50000"/>
              </a:spcBef>
            </a:pPr>
            <a:endParaRPr lang="en-US" altLang="en-US" sz="2400">
              <a:solidFill>
                <a:srgbClr val="000000"/>
              </a:solidFill>
            </a:endParaRPr>
          </a:p>
          <a:p>
            <a:pPr>
              <a:spcBef>
                <a:spcPct val="50000"/>
              </a:spcBef>
            </a:pPr>
            <a:endParaRPr lang="en-US" altLang="en-US" sz="2400">
              <a:solidFill>
                <a:srgbClr val="000000"/>
              </a:solidFill>
            </a:endParaRPr>
          </a:p>
        </p:txBody>
      </p:sp>
      <p:sp>
        <p:nvSpPr>
          <p:cNvPr id="169988" name="Text Box 5"/>
          <p:cNvSpPr txBox="1">
            <a:spLocks noChangeArrowheads="1"/>
          </p:cNvSpPr>
          <p:nvPr/>
        </p:nvSpPr>
        <p:spPr bwMode="auto">
          <a:xfrm>
            <a:off x="2222500" y="3976688"/>
            <a:ext cx="2217738" cy="2492375"/>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altLang="en-US" sz="2400">
                <a:solidFill>
                  <a:srgbClr val="000000"/>
                </a:solidFill>
              </a:rPr>
              <a:t>NaCl</a:t>
            </a:r>
          </a:p>
          <a:p>
            <a:pPr marL="457200" indent="-457200">
              <a:spcBef>
                <a:spcPct val="50000"/>
              </a:spcBef>
            </a:pPr>
            <a:endParaRPr lang="en-US" altLang="en-US" sz="2400">
              <a:solidFill>
                <a:srgbClr val="000000"/>
              </a:solidFill>
            </a:endParaRPr>
          </a:p>
          <a:p>
            <a:pPr marL="457200" indent="-457200">
              <a:spcBef>
                <a:spcPct val="50000"/>
              </a:spcBef>
              <a:buFontTx/>
              <a:buAutoNum type="arabicPeriod" startAt="2"/>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p>
          <a:p>
            <a:pPr marL="457200" indent="-457200">
              <a:spcBef>
                <a:spcPct val="50000"/>
              </a:spcBef>
            </a:pPr>
            <a:endParaRPr lang="en-US" altLang="en-US" sz="2400" baseline="-25000">
              <a:solidFill>
                <a:srgbClr val="000000"/>
              </a:solidFill>
            </a:endParaRPr>
          </a:p>
          <a:p>
            <a:pPr marL="457200" indent="-457200">
              <a:spcBef>
                <a:spcPct val="50000"/>
              </a:spcBef>
              <a:buFontTx/>
              <a:buAutoNum type="arabicPeriod" startAt="3"/>
            </a:pPr>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Cl</a:t>
            </a:r>
          </a:p>
        </p:txBody>
      </p:sp>
      <p:sp>
        <p:nvSpPr>
          <p:cNvPr id="169989" name="Text Box 6"/>
          <p:cNvSpPr txBox="1">
            <a:spLocks noChangeArrowheads="1"/>
          </p:cNvSpPr>
          <p:nvPr/>
        </p:nvSpPr>
        <p:spPr bwMode="auto">
          <a:xfrm>
            <a:off x="8042275" y="4005263"/>
            <a:ext cx="19875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NaCl + HOH</a:t>
            </a:r>
          </a:p>
        </p:txBody>
      </p:sp>
      <p:sp>
        <p:nvSpPr>
          <p:cNvPr id="169990" name="Line 7"/>
          <p:cNvSpPr>
            <a:spLocks noChangeShapeType="1"/>
          </p:cNvSpPr>
          <p:nvPr/>
        </p:nvSpPr>
        <p:spPr bwMode="auto">
          <a:xfrm>
            <a:off x="7402513" y="4252913"/>
            <a:ext cx="609600" cy="0"/>
          </a:xfrm>
          <a:prstGeom prst="line">
            <a:avLst/>
          </a:prstGeom>
          <a:noFill/>
          <a:ln w="38100">
            <a:solidFill>
              <a:schemeClr val="tx1"/>
            </a:solidFill>
            <a:round/>
            <a:headEnd/>
            <a:tailEnd type="triangle" w="med" len="med"/>
          </a:ln>
        </p:spPr>
        <p:txBody>
          <a:bodyPr/>
          <a:lstStyle/>
          <a:p>
            <a:endParaRPr lang="en-US"/>
          </a:p>
        </p:txBody>
      </p:sp>
      <p:sp>
        <p:nvSpPr>
          <p:cNvPr id="169991" name="Text Box 8"/>
          <p:cNvSpPr txBox="1">
            <a:spLocks noChangeArrowheads="1"/>
          </p:cNvSpPr>
          <p:nvPr/>
        </p:nvSpPr>
        <p:spPr bwMode="auto">
          <a:xfrm>
            <a:off x="5165725" y="3976688"/>
            <a:ext cx="2381250"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  NaOH</a:t>
            </a:r>
          </a:p>
        </p:txBody>
      </p:sp>
      <p:sp>
        <p:nvSpPr>
          <p:cNvPr id="169992" name="Text Box 9"/>
          <p:cNvSpPr txBox="1">
            <a:spLocks noChangeArrowheads="1"/>
          </p:cNvSpPr>
          <p:nvPr/>
        </p:nvSpPr>
        <p:spPr bwMode="auto">
          <a:xfrm>
            <a:off x="7912100" y="5094288"/>
            <a:ext cx="31210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NaC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 </a:t>
            </a:r>
            <a:r>
              <a:rPr lang="en-US" altLang="en-US" sz="2400">
                <a:solidFill>
                  <a:srgbClr val="000000"/>
                </a:solidFill>
              </a:rPr>
              <a:t> + HOH</a:t>
            </a:r>
          </a:p>
        </p:txBody>
      </p:sp>
      <p:sp>
        <p:nvSpPr>
          <p:cNvPr id="169993" name="Line 10"/>
          <p:cNvSpPr>
            <a:spLocks noChangeShapeType="1"/>
          </p:cNvSpPr>
          <p:nvPr/>
        </p:nvSpPr>
        <p:spPr bwMode="auto">
          <a:xfrm>
            <a:off x="7299325" y="5340350"/>
            <a:ext cx="623888" cy="0"/>
          </a:xfrm>
          <a:prstGeom prst="line">
            <a:avLst/>
          </a:prstGeom>
          <a:noFill/>
          <a:ln w="38100">
            <a:solidFill>
              <a:schemeClr val="tx1"/>
            </a:solidFill>
            <a:round/>
            <a:headEnd/>
            <a:tailEnd type="triangle" w="med" len="med"/>
          </a:ln>
        </p:spPr>
        <p:txBody>
          <a:bodyPr/>
          <a:lstStyle/>
          <a:p>
            <a:endParaRPr lang="en-US"/>
          </a:p>
        </p:txBody>
      </p:sp>
      <p:sp>
        <p:nvSpPr>
          <p:cNvPr id="169994" name="Text Box 11"/>
          <p:cNvSpPr txBox="1">
            <a:spLocks noChangeArrowheads="1"/>
          </p:cNvSpPr>
          <p:nvPr/>
        </p:nvSpPr>
        <p:spPr bwMode="auto">
          <a:xfrm>
            <a:off x="4614863" y="5122863"/>
            <a:ext cx="2700337"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a:t>
            </a:r>
            <a:r>
              <a:rPr lang="en-US" altLang="en-US" sz="2400" baseline="-25000">
                <a:solidFill>
                  <a:srgbClr val="000000"/>
                </a:solidFill>
              </a:rPr>
              <a:t>2</a:t>
            </a:r>
            <a:r>
              <a:rPr lang="en-US" altLang="en-US" sz="2400">
                <a:solidFill>
                  <a:srgbClr val="000000"/>
                </a:solidFill>
              </a:rPr>
              <a:t>H</a:t>
            </a:r>
            <a:r>
              <a:rPr lang="en-US" altLang="en-US" sz="2400" baseline="-25000">
                <a:solidFill>
                  <a:srgbClr val="000000"/>
                </a:solidFill>
              </a:rPr>
              <a:t>3</a:t>
            </a:r>
            <a:r>
              <a:rPr lang="en-US" altLang="en-US" sz="2400">
                <a:solidFill>
                  <a:srgbClr val="000000"/>
                </a:solidFill>
              </a:rPr>
              <a:t>O</a:t>
            </a:r>
            <a:r>
              <a:rPr lang="en-US" altLang="en-US" sz="2400" baseline="-25000">
                <a:solidFill>
                  <a:srgbClr val="000000"/>
                </a:solidFill>
              </a:rPr>
              <a:t>2</a:t>
            </a:r>
            <a:r>
              <a:rPr lang="en-US" altLang="en-US" sz="2400">
                <a:solidFill>
                  <a:srgbClr val="000000"/>
                </a:solidFill>
              </a:rPr>
              <a:t> + NaOH</a:t>
            </a:r>
          </a:p>
        </p:txBody>
      </p:sp>
      <p:sp>
        <p:nvSpPr>
          <p:cNvPr id="169995" name="Text Box 12"/>
          <p:cNvSpPr txBox="1">
            <a:spLocks noChangeArrowheads="1"/>
          </p:cNvSpPr>
          <p:nvPr/>
        </p:nvSpPr>
        <p:spPr bwMode="auto">
          <a:xfrm>
            <a:off x="4789488" y="5486400"/>
            <a:ext cx="13208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w.a.</a:t>
            </a:r>
          </a:p>
        </p:txBody>
      </p:sp>
      <p:sp>
        <p:nvSpPr>
          <p:cNvPr id="169996" name="Text Box 13"/>
          <p:cNvSpPr txBox="1">
            <a:spLocks noChangeArrowheads="1"/>
          </p:cNvSpPr>
          <p:nvPr/>
        </p:nvSpPr>
        <p:spPr bwMode="auto">
          <a:xfrm>
            <a:off x="6270625" y="5543550"/>
            <a:ext cx="1350963"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s.b.</a:t>
            </a:r>
          </a:p>
        </p:txBody>
      </p:sp>
      <p:sp>
        <p:nvSpPr>
          <p:cNvPr id="169997" name="Text Box 14"/>
          <p:cNvSpPr txBox="1">
            <a:spLocks noChangeArrowheads="1"/>
          </p:cNvSpPr>
          <p:nvPr/>
        </p:nvSpPr>
        <p:spPr bwMode="auto">
          <a:xfrm>
            <a:off x="2654300" y="5484813"/>
            <a:ext cx="1625600" cy="336550"/>
          </a:xfrm>
          <a:prstGeom prst="rect">
            <a:avLst/>
          </a:prstGeom>
          <a:noFill/>
          <a:ln w="9525">
            <a:noFill/>
            <a:miter lim="800000"/>
            <a:headEnd/>
            <a:tailEnd/>
          </a:ln>
        </p:spPr>
        <p:txBody>
          <a:bodyPr>
            <a:spAutoFit/>
          </a:bodyPr>
          <a:lstStyle/>
          <a:p>
            <a:pPr>
              <a:spcBef>
                <a:spcPct val="50000"/>
              </a:spcBef>
            </a:pPr>
            <a:r>
              <a:rPr lang="en-US" altLang="en-US" sz="1600" b="1">
                <a:solidFill>
                  <a:srgbClr val="FF0000"/>
                </a:solidFill>
              </a:rPr>
              <a:t>basic salt</a:t>
            </a:r>
          </a:p>
        </p:txBody>
      </p:sp>
      <p:sp>
        <p:nvSpPr>
          <p:cNvPr id="169998" name="Text Box 15"/>
          <p:cNvSpPr txBox="1">
            <a:spLocks noChangeArrowheads="1"/>
          </p:cNvSpPr>
          <p:nvPr/>
        </p:nvSpPr>
        <p:spPr bwMode="auto">
          <a:xfrm>
            <a:off x="2481263" y="4311650"/>
            <a:ext cx="1538287"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neutral salt</a:t>
            </a:r>
          </a:p>
        </p:txBody>
      </p:sp>
      <p:sp>
        <p:nvSpPr>
          <p:cNvPr id="169999" name="Text Box 16"/>
          <p:cNvSpPr txBox="1">
            <a:spLocks noChangeArrowheads="1"/>
          </p:cNvSpPr>
          <p:nvPr/>
        </p:nvSpPr>
        <p:spPr bwMode="auto">
          <a:xfrm>
            <a:off x="5240338" y="4265613"/>
            <a:ext cx="885825"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70000" name="Text Box 17"/>
          <p:cNvSpPr txBox="1">
            <a:spLocks noChangeArrowheads="1"/>
          </p:cNvSpPr>
          <p:nvPr/>
        </p:nvSpPr>
        <p:spPr bwMode="auto">
          <a:xfrm>
            <a:off x="6315075" y="4265613"/>
            <a:ext cx="1030288"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s.b.</a:t>
            </a:r>
          </a:p>
        </p:txBody>
      </p:sp>
      <p:sp>
        <p:nvSpPr>
          <p:cNvPr id="170001" name="Line 18"/>
          <p:cNvSpPr>
            <a:spLocks noChangeShapeType="1"/>
          </p:cNvSpPr>
          <p:nvPr/>
        </p:nvSpPr>
        <p:spPr bwMode="auto">
          <a:xfrm>
            <a:off x="7315200" y="6169025"/>
            <a:ext cx="696913" cy="0"/>
          </a:xfrm>
          <a:prstGeom prst="line">
            <a:avLst/>
          </a:prstGeom>
          <a:noFill/>
          <a:ln w="38100">
            <a:solidFill>
              <a:schemeClr val="tx1"/>
            </a:solidFill>
            <a:round/>
            <a:headEnd/>
            <a:tailEnd type="triangle" w="med" len="med"/>
          </a:ln>
        </p:spPr>
        <p:txBody>
          <a:bodyPr/>
          <a:lstStyle/>
          <a:p>
            <a:endParaRPr lang="en-US"/>
          </a:p>
        </p:txBody>
      </p:sp>
      <p:sp>
        <p:nvSpPr>
          <p:cNvPr id="170002" name="Rectangle 19"/>
          <p:cNvSpPr>
            <a:spLocks noChangeArrowheads="1"/>
          </p:cNvSpPr>
          <p:nvPr/>
        </p:nvSpPr>
        <p:spPr bwMode="auto">
          <a:xfrm>
            <a:off x="7924800" y="5943600"/>
            <a:ext cx="1195388" cy="457200"/>
          </a:xfrm>
          <a:prstGeom prst="rect">
            <a:avLst/>
          </a:prstGeom>
          <a:noFill/>
          <a:ln w="9525">
            <a:noFill/>
            <a:miter lim="800000"/>
            <a:headEnd/>
            <a:tailEnd/>
          </a:ln>
        </p:spPr>
        <p:txBody>
          <a:bodyPr wrap="none">
            <a:spAutoFit/>
          </a:bodyPr>
          <a:lstStyle/>
          <a:p>
            <a:pPr marL="457200" indent="-457200">
              <a:spcBef>
                <a:spcPct val="50000"/>
              </a:spcBef>
            </a:pPr>
            <a:r>
              <a:rPr lang="en-US" altLang="en-US" sz="2400">
                <a:solidFill>
                  <a:srgbClr val="000000"/>
                </a:solidFill>
              </a:rPr>
              <a:t>  NH</a:t>
            </a:r>
            <a:r>
              <a:rPr lang="en-US" altLang="en-US" sz="2400" baseline="-25000">
                <a:solidFill>
                  <a:srgbClr val="000000"/>
                </a:solidFill>
              </a:rPr>
              <a:t>4</a:t>
            </a:r>
            <a:r>
              <a:rPr lang="en-US" altLang="en-US" sz="2400">
                <a:solidFill>
                  <a:srgbClr val="000000"/>
                </a:solidFill>
              </a:rPr>
              <a:t>Cl</a:t>
            </a:r>
          </a:p>
        </p:txBody>
      </p:sp>
      <p:sp>
        <p:nvSpPr>
          <p:cNvPr id="170003" name="Text Box 20"/>
          <p:cNvSpPr txBox="1">
            <a:spLocks noChangeArrowheads="1"/>
          </p:cNvSpPr>
          <p:nvPr/>
        </p:nvSpPr>
        <p:spPr bwMode="auto">
          <a:xfrm>
            <a:off x="9026525" y="5934075"/>
            <a:ext cx="1190625"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 HOH</a:t>
            </a:r>
          </a:p>
        </p:txBody>
      </p:sp>
      <p:sp>
        <p:nvSpPr>
          <p:cNvPr id="170004" name="Rectangle 21"/>
          <p:cNvSpPr>
            <a:spLocks noChangeArrowheads="1"/>
          </p:cNvSpPr>
          <p:nvPr/>
        </p:nvSpPr>
        <p:spPr bwMode="auto">
          <a:xfrm>
            <a:off x="6018213" y="5986463"/>
            <a:ext cx="1195387" cy="457200"/>
          </a:xfrm>
          <a:prstGeom prst="rect">
            <a:avLst/>
          </a:prstGeom>
          <a:noFill/>
          <a:ln w="9525">
            <a:noFill/>
            <a:miter lim="800000"/>
            <a:headEnd/>
            <a:tailEnd/>
          </a:ln>
        </p:spPr>
        <p:txBody>
          <a:bodyPr wrap="none">
            <a:spAutoFit/>
          </a:bodyPr>
          <a:lstStyle/>
          <a:p>
            <a:r>
              <a:rPr lang="en-US" altLang="en-US" sz="2400">
                <a:solidFill>
                  <a:srgbClr val="000000"/>
                </a:solidFill>
              </a:rPr>
              <a:t>NH</a:t>
            </a:r>
            <a:r>
              <a:rPr lang="en-US" altLang="en-US" sz="2400" baseline="-25000">
                <a:solidFill>
                  <a:srgbClr val="000000"/>
                </a:solidFill>
              </a:rPr>
              <a:t>4</a:t>
            </a:r>
            <a:r>
              <a:rPr lang="en-US" altLang="en-US" sz="2400">
                <a:solidFill>
                  <a:srgbClr val="000000"/>
                </a:solidFill>
              </a:rPr>
              <a:t>OH</a:t>
            </a:r>
          </a:p>
        </p:txBody>
      </p:sp>
      <p:sp>
        <p:nvSpPr>
          <p:cNvPr id="170005" name="Text Box 22"/>
          <p:cNvSpPr txBox="1">
            <a:spLocks noChangeArrowheads="1"/>
          </p:cNvSpPr>
          <p:nvPr/>
        </p:nvSpPr>
        <p:spPr bwMode="auto">
          <a:xfrm>
            <a:off x="4933950" y="5994400"/>
            <a:ext cx="1493838" cy="457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HCl  +</a:t>
            </a:r>
          </a:p>
        </p:txBody>
      </p:sp>
      <p:sp>
        <p:nvSpPr>
          <p:cNvPr id="170006" name="Text Box 23"/>
          <p:cNvSpPr txBox="1">
            <a:spLocks noChangeArrowheads="1"/>
          </p:cNvSpPr>
          <p:nvPr/>
        </p:nvSpPr>
        <p:spPr bwMode="auto">
          <a:xfrm>
            <a:off x="4960938" y="6288088"/>
            <a:ext cx="857250"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s.a.</a:t>
            </a:r>
          </a:p>
        </p:txBody>
      </p:sp>
      <p:sp>
        <p:nvSpPr>
          <p:cNvPr id="170007" name="Text Box 24"/>
          <p:cNvSpPr txBox="1">
            <a:spLocks noChangeArrowheads="1"/>
          </p:cNvSpPr>
          <p:nvPr/>
        </p:nvSpPr>
        <p:spPr bwMode="auto">
          <a:xfrm>
            <a:off x="6327775" y="6296025"/>
            <a:ext cx="1044575" cy="366713"/>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w.b.</a:t>
            </a:r>
          </a:p>
        </p:txBody>
      </p:sp>
      <p:sp>
        <p:nvSpPr>
          <p:cNvPr id="170008" name="Text Box 25"/>
          <p:cNvSpPr txBox="1">
            <a:spLocks noChangeArrowheads="1"/>
          </p:cNvSpPr>
          <p:nvPr/>
        </p:nvSpPr>
        <p:spPr bwMode="auto">
          <a:xfrm>
            <a:off x="2640013" y="6313488"/>
            <a:ext cx="1668462" cy="366712"/>
          </a:xfrm>
          <a:prstGeom prst="rect">
            <a:avLst/>
          </a:prstGeom>
          <a:noFill/>
          <a:ln w="9525">
            <a:noFill/>
            <a:miter lim="800000"/>
            <a:headEnd/>
            <a:tailEnd/>
          </a:ln>
        </p:spPr>
        <p:txBody>
          <a:bodyPr>
            <a:spAutoFit/>
          </a:bodyPr>
          <a:lstStyle/>
          <a:p>
            <a:pPr>
              <a:spcBef>
                <a:spcPct val="50000"/>
              </a:spcBef>
            </a:pPr>
            <a:r>
              <a:rPr lang="en-US" altLang="en-US" b="1">
                <a:solidFill>
                  <a:srgbClr val="FF0000"/>
                </a:solidFill>
              </a:rPr>
              <a:t>acidic salt</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p:txBody>
          <a:bodyPr/>
          <a:lstStyle/>
          <a:p>
            <a:pPr eaLnBrk="1" hangingPunct="1"/>
            <a:r>
              <a:rPr lang="en-US" altLang="en-US" smtClean="0"/>
              <a:t>Acid – Base Reactions</a:t>
            </a:r>
          </a:p>
        </p:txBody>
      </p:sp>
      <p:sp>
        <p:nvSpPr>
          <p:cNvPr id="171010" name="Rectangle 3"/>
          <p:cNvSpPr>
            <a:spLocks noGrp="1" noChangeArrowheads="1"/>
          </p:cNvSpPr>
          <p:nvPr>
            <p:ph type="body" idx="1"/>
          </p:nvPr>
        </p:nvSpPr>
        <p:spPr>
          <a:xfrm>
            <a:off x="1524000" y="2438400"/>
            <a:ext cx="3429000" cy="3352800"/>
          </a:xfrm>
        </p:spPr>
        <p:txBody>
          <a:bodyPr/>
          <a:lstStyle/>
          <a:p>
            <a:pPr eaLnBrk="1" hangingPunct="1"/>
            <a:r>
              <a:rPr lang="en-US" altLang="en-US" sz="2000" smtClean="0"/>
              <a:t>A reaction between an acid and a base is called </a:t>
            </a:r>
            <a:r>
              <a:rPr lang="en-US" altLang="en-US" sz="2000" i="1" smtClean="0"/>
              <a:t>neutralization</a:t>
            </a:r>
            <a:r>
              <a:rPr lang="en-US" altLang="en-US" sz="2000" smtClean="0"/>
              <a:t>. An acid-base mixture is not as acidic or basic as the individual starting solutions.</a:t>
            </a:r>
          </a:p>
          <a:p>
            <a:pPr eaLnBrk="1" hangingPunct="1"/>
            <a:endParaRPr lang="en-US" altLang="en-US" sz="2000" smtClean="0"/>
          </a:p>
        </p:txBody>
      </p:sp>
      <p:pic>
        <p:nvPicPr>
          <p:cNvPr id="171011" name="Picture 4" descr="Acids_L108_Neutralization1_sx6837b3"/>
          <p:cNvPicPr>
            <a:picLocks noChangeAspect="1" noChangeArrowheads="1"/>
          </p:cNvPicPr>
          <p:nvPr/>
        </p:nvPicPr>
        <p:blipFill>
          <a:blip r:embed="rId2"/>
          <a:srcRect/>
          <a:stretch>
            <a:fillRect/>
          </a:stretch>
        </p:blipFill>
        <p:spPr bwMode="auto">
          <a:xfrm>
            <a:off x="4876800" y="2209800"/>
            <a:ext cx="2290763" cy="2203450"/>
          </a:xfrm>
          <a:prstGeom prst="rect">
            <a:avLst/>
          </a:prstGeom>
          <a:noFill/>
          <a:ln w="9525">
            <a:noFill/>
            <a:miter lim="800000"/>
            <a:headEnd/>
            <a:tailEnd/>
          </a:ln>
        </p:spPr>
      </p:pic>
      <p:pic>
        <p:nvPicPr>
          <p:cNvPr id="36869" name="Picture 5" descr="Acids_L108_Neutralization2_sx6837b3"/>
          <p:cNvPicPr>
            <a:picLocks noChangeAspect="1" noChangeArrowheads="1"/>
          </p:cNvPicPr>
          <p:nvPr/>
        </p:nvPicPr>
        <p:blipFill>
          <a:blip r:embed="rId3"/>
          <a:srcRect/>
          <a:stretch>
            <a:fillRect/>
          </a:stretch>
        </p:blipFill>
        <p:spPr bwMode="auto">
          <a:xfrm>
            <a:off x="7086600" y="2209800"/>
            <a:ext cx="2439988" cy="2203450"/>
          </a:xfrm>
          <a:prstGeom prst="rect">
            <a:avLst/>
          </a:prstGeom>
          <a:noFill/>
          <a:ln w="9525">
            <a:noFill/>
            <a:miter lim="800000"/>
            <a:headEnd/>
            <a:tailEnd/>
          </a:ln>
        </p:spPr>
      </p:pic>
      <p:pic>
        <p:nvPicPr>
          <p:cNvPr id="36870" name="Picture 6" descr="Acids_L108_Neutralization3_sx6837b3"/>
          <p:cNvPicPr>
            <a:picLocks noChangeAspect="1" noChangeArrowheads="1"/>
          </p:cNvPicPr>
          <p:nvPr/>
        </p:nvPicPr>
        <p:blipFill>
          <a:blip r:embed="rId4"/>
          <a:srcRect/>
          <a:stretch>
            <a:fillRect/>
          </a:stretch>
        </p:blipFill>
        <p:spPr bwMode="auto">
          <a:xfrm>
            <a:off x="4876800" y="4343400"/>
            <a:ext cx="4732338" cy="2014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68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p:txBody>
          <a:bodyPr/>
          <a:lstStyle/>
          <a:p>
            <a:pPr eaLnBrk="1" hangingPunct="1"/>
            <a:r>
              <a:rPr lang="en-US" altLang="en-US" smtClean="0"/>
              <a:t>Acid – Base reactions</a:t>
            </a:r>
          </a:p>
        </p:txBody>
      </p:sp>
      <p:sp>
        <p:nvSpPr>
          <p:cNvPr id="172034" name="Rectangle 4"/>
          <p:cNvSpPr>
            <a:spLocks noGrp="1" noChangeArrowheads="1"/>
          </p:cNvSpPr>
          <p:nvPr>
            <p:ph type="body" sz="half" idx="2"/>
          </p:nvPr>
        </p:nvSpPr>
        <p:spPr/>
        <p:txBody>
          <a:bodyPr/>
          <a:lstStyle/>
          <a:p>
            <a:pPr eaLnBrk="1" hangingPunct="1"/>
            <a:r>
              <a:rPr lang="en-US" altLang="en-US" sz="2000" smtClean="0"/>
              <a:t>Each salt listed in this table can be formed by the reaction between an acid and a base.</a:t>
            </a:r>
          </a:p>
          <a:p>
            <a:pPr eaLnBrk="1" hangingPunct="1"/>
            <a:endParaRPr lang="en-US" altLang="en-US" sz="2000" smtClean="0"/>
          </a:p>
        </p:txBody>
      </p:sp>
      <p:pic>
        <p:nvPicPr>
          <p:cNvPr id="172035" name="Picture 5" descr="Acids_L109_CmmnSalts_sx6838a3"/>
          <p:cNvPicPr>
            <a:picLocks noGrp="1" noChangeAspect="1" noChangeArrowheads="1"/>
          </p:cNvPicPr>
          <p:nvPr>
            <p:ph type="clipArt" sz="half" idx="1"/>
          </p:nvPr>
        </p:nvPicPr>
        <p:blipFill>
          <a:blip r:embed="rId2"/>
          <a:srcRect/>
          <a:stretch>
            <a:fillRect/>
          </a:stretch>
        </p:blipFill>
        <p:spPr>
          <a:xfrm>
            <a:off x="1905000" y="1752600"/>
            <a:ext cx="4202113" cy="4876800"/>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p:txBody>
          <a:bodyPr/>
          <a:lstStyle/>
          <a:p>
            <a:pPr eaLnBrk="1" hangingPunct="1"/>
            <a:r>
              <a:rPr lang="en-US" altLang="en-US" smtClean="0"/>
              <a:t>What kind of reaction?</a:t>
            </a:r>
          </a:p>
        </p:txBody>
      </p:sp>
      <p:sp>
        <p:nvSpPr>
          <p:cNvPr id="173058" name="Content Placeholder 2"/>
          <p:cNvSpPr>
            <a:spLocks noGrp="1"/>
          </p:cNvSpPr>
          <p:nvPr>
            <p:ph idx="1"/>
          </p:nvPr>
        </p:nvSpPr>
        <p:spPr/>
        <p:txBody>
          <a:bodyPr/>
          <a:lstStyle/>
          <a:p>
            <a:pPr eaLnBrk="1" hangingPunct="1"/>
            <a:endParaRPr lang="en-US" altLang="en-US" smtClean="0"/>
          </a:p>
        </p:txBody>
      </p:sp>
      <p:sp>
        <p:nvSpPr>
          <p:cNvPr id="4" name="Explosion 1 3"/>
          <p:cNvSpPr>
            <a:spLocks noChangeArrowheads="1"/>
          </p:cNvSpPr>
          <p:nvPr/>
        </p:nvSpPr>
        <p:spPr bwMode="auto">
          <a:xfrm>
            <a:off x="2362200" y="1447800"/>
            <a:ext cx="8001000" cy="5181600"/>
          </a:xfrm>
          <a:prstGeom prst="irregularSeal1">
            <a:avLst/>
          </a:prstGeom>
          <a:solidFill>
            <a:srgbClr val="9900CC"/>
          </a:solidFill>
          <a:ln w="9525">
            <a:solidFill>
              <a:schemeClr val="tx1"/>
            </a:solidFill>
            <a:round/>
            <a:headEnd/>
            <a:tailEnd/>
          </a:ln>
        </p:spPr>
        <p:txBody>
          <a:bodyPr/>
          <a:lstStyle/>
          <a:p>
            <a:pPr eaLnBrk="0" hangingPunct="0"/>
            <a:endParaRPr lang="en-US" altLang="en-US" sz="2400">
              <a:solidFill>
                <a:srgbClr val="000000"/>
              </a:solidFill>
              <a:latin typeface="Times New Roman" pitchFamily="18" charset="0"/>
            </a:endParaRPr>
          </a:p>
          <a:p>
            <a:pPr algn="ctr" eaLnBrk="0" hangingPunct="0"/>
            <a:r>
              <a:rPr lang="en-US" altLang="en-US" sz="4000">
                <a:solidFill>
                  <a:srgbClr val="FFFFFF"/>
                </a:solidFill>
                <a:latin typeface="Times New Roman" pitchFamily="18" charset="0"/>
              </a:rPr>
              <a:t>Double Replacement Reaction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0" y="0"/>
            <a:ext cx="9144000" cy="608013"/>
          </a:xfrm>
        </p:spPr>
        <p:txBody>
          <a:bodyPr/>
          <a:lstStyle/>
          <a:p>
            <a:pPr>
              <a:defRPr/>
            </a:pPr>
            <a:r>
              <a:rPr lang="en-US" altLang="en-US" b="1">
                <a:solidFill>
                  <a:srgbClr val="FF3399"/>
                </a:solidFill>
                <a:effectLst>
                  <a:outerShdw blurRad="38100" dist="38100" dir="2700000" algn="tl">
                    <a:srgbClr val="000000"/>
                  </a:outerShdw>
                </a:effectLst>
                <a:latin typeface="Arial" panose="020B0604020202020204" pitchFamily="34" charset="0"/>
              </a:rPr>
              <a:t>Acids &amp; Bases</a:t>
            </a:r>
            <a:endParaRPr lang="en-US" altLang="en-US" b="1">
              <a:solidFill>
                <a:srgbClr val="FFCCFF"/>
              </a:solidFill>
              <a:effectLst>
                <a:outerShdw blurRad="38100" dist="38100" dir="2700000" algn="tl">
                  <a:srgbClr val="000000"/>
                </a:outerShdw>
              </a:effectLst>
              <a:latin typeface="Arial" panose="020B0604020202020204" pitchFamily="34" charset="0"/>
            </a:endParaRPr>
          </a:p>
        </p:txBody>
      </p:sp>
      <p:sp>
        <p:nvSpPr>
          <p:cNvPr id="174083" name="Rectangle 3"/>
          <p:cNvSpPr>
            <a:spLocks noGrp="1" noChangeArrowheads="1"/>
          </p:cNvSpPr>
          <p:nvPr>
            <p:ph type="body" idx="1"/>
          </p:nvPr>
        </p:nvSpPr>
        <p:spPr>
          <a:xfrm>
            <a:off x="1752600" y="609600"/>
            <a:ext cx="8915400" cy="6248400"/>
          </a:xfrm>
        </p:spPr>
        <p:txBody>
          <a:bodyPr/>
          <a:lstStyle/>
          <a:p>
            <a:pPr>
              <a:buFontTx/>
              <a:buNone/>
            </a:pPr>
            <a:r>
              <a:rPr lang="en-US" altLang="en-US" sz="2000" b="1" smtClean="0">
                <a:solidFill>
                  <a:srgbClr val="FF3399"/>
                </a:solidFill>
                <a:latin typeface="Arial" charset="0"/>
              </a:rPr>
              <a:t>For the following identify the acid and the base as strong or weak .</a:t>
            </a:r>
            <a:endParaRPr lang="en-US" altLang="en-US" smtClean="0">
              <a:solidFill>
                <a:srgbClr val="FF3399"/>
              </a:solidFill>
              <a:latin typeface="Arial" charset="0"/>
            </a:endParaRPr>
          </a:p>
          <a:p>
            <a:pPr>
              <a:buFontTx/>
              <a:buNone/>
            </a:pPr>
            <a:endParaRPr lang="en-US" altLang="en-US" i="1" smtClean="0">
              <a:latin typeface="Arial" charset="0"/>
            </a:endParaRPr>
          </a:p>
          <a:p>
            <a:pPr>
              <a:buFontTx/>
              <a:buNone/>
            </a:pPr>
            <a:r>
              <a:rPr lang="en-US" altLang="en-US" b="1" smtClean="0">
                <a:latin typeface="Arial" charset="0"/>
              </a:rPr>
              <a:t>a. Al(OH)</a:t>
            </a:r>
            <a:r>
              <a:rPr lang="en-US" altLang="en-US" b="1" baseline="-25000" smtClean="0">
                <a:latin typeface="Arial" charset="0"/>
              </a:rPr>
              <a:t>3</a:t>
            </a:r>
            <a:r>
              <a:rPr lang="en-US" altLang="en-US" b="1" smtClean="0">
                <a:latin typeface="Arial" charset="0"/>
              </a:rPr>
              <a:t> +   HCl  </a:t>
            </a:r>
            <a:r>
              <a:rPr lang="en-US" altLang="en-US" b="1" smtClean="0">
                <a:latin typeface="Arial" charset="0"/>
                <a:sym typeface="Symbol" pitchFamily="18" charset="2"/>
              </a:rPr>
              <a:t></a:t>
            </a:r>
            <a:endParaRPr lang="en-US" altLang="en-US" b="1" smtClean="0">
              <a:latin typeface="Arial" charset="0"/>
            </a:endParaRPr>
          </a:p>
          <a:p>
            <a:pPr>
              <a:buFontTx/>
              <a:buNone/>
            </a:pPr>
            <a:endParaRPr lang="en-US" altLang="en-US" b="1" smtClean="0">
              <a:latin typeface="Arial" charset="0"/>
            </a:endParaRPr>
          </a:p>
          <a:p>
            <a:pPr>
              <a:buFontTx/>
              <a:buNone/>
            </a:pPr>
            <a:r>
              <a:rPr lang="en-US" altLang="en-US" b="1" smtClean="0">
                <a:latin typeface="Arial" charset="0"/>
              </a:rPr>
              <a:t>b. Ba(OH)</a:t>
            </a:r>
            <a:r>
              <a:rPr lang="en-US" altLang="en-US" b="1" baseline="-25000" smtClean="0">
                <a:latin typeface="Arial" charset="0"/>
              </a:rPr>
              <a:t>2</a:t>
            </a:r>
            <a:r>
              <a:rPr lang="en-US" altLang="en-US" b="1" smtClean="0">
                <a:latin typeface="Arial" charset="0"/>
              </a:rPr>
              <a:t> +    HC</a:t>
            </a:r>
            <a:r>
              <a:rPr lang="en-US" altLang="en-US" b="1" baseline="-25000" smtClean="0">
                <a:latin typeface="Arial" charset="0"/>
              </a:rPr>
              <a:t>2</a:t>
            </a:r>
            <a:r>
              <a:rPr lang="en-US" altLang="en-US" b="1" smtClean="0">
                <a:latin typeface="Arial" charset="0"/>
              </a:rPr>
              <a:t>H</a:t>
            </a:r>
            <a:r>
              <a:rPr lang="en-US" altLang="en-US" b="1" baseline="-25000" smtClean="0">
                <a:latin typeface="Arial" charset="0"/>
              </a:rPr>
              <a:t>3</a:t>
            </a:r>
            <a:r>
              <a:rPr lang="en-US" altLang="en-US" b="1" smtClean="0">
                <a:latin typeface="Arial" charset="0"/>
              </a:rPr>
              <a:t>O</a:t>
            </a:r>
            <a:r>
              <a:rPr lang="en-US" altLang="en-US" b="1" baseline="-25000" smtClean="0">
                <a:latin typeface="Arial" charset="0"/>
              </a:rPr>
              <a:t>2</a:t>
            </a:r>
            <a:r>
              <a:rPr lang="en-US" altLang="en-US" b="1" smtClean="0">
                <a:latin typeface="Arial" charset="0"/>
              </a:rPr>
              <a:t>  </a:t>
            </a:r>
            <a:r>
              <a:rPr lang="en-US" altLang="en-US" b="1" smtClean="0">
                <a:latin typeface="Arial" charset="0"/>
                <a:sym typeface="Symbol" pitchFamily="18" charset="2"/>
              </a:rPr>
              <a:t></a:t>
            </a:r>
            <a:endParaRPr lang="en-US" altLang="en-US" b="1" smtClean="0">
              <a:latin typeface="Arial" charset="0"/>
            </a:endParaRPr>
          </a:p>
          <a:p>
            <a:pPr>
              <a:buFontTx/>
              <a:buNone/>
            </a:pPr>
            <a:endParaRPr lang="en-US" altLang="en-US" b="1" smtClean="0">
              <a:latin typeface="Arial" charset="0"/>
            </a:endParaRPr>
          </a:p>
          <a:p>
            <a:pPr>
              <a:buFontTx/>
              <a:buNone/>
            </a:pPr>
            <a:r>
              <a:rPr lang="en-US" altLang="en-US" b="1" smtClean="0">
                <a:latin typeface="Arial" charset="0"/>
              </a:rPr>
              <a:t>c.   KOH  +  H</a:t>
            </a:r>
            <a:r>
              <a:rPr lang="en-US" altLang="en-US" b="1" baseline="-25000" smtClean="0">
                <a:latin typeface="Arial" charset="0"/>
              </a:rPr>
              <a:t>2</a:t>
            </a:r>
            <a:r>
              <a:rPr lang="en-US" altLang="en-US" b="1" smtClean="0">
                <a:latin typeface="Arial" charset="0"/>
              </a:rPr>
              <a:t>SO</a:t>
            </a:r>
            <a:r>
              <a:rPr lang="en-US" altLang="en-US" b="1" baseline="-25000" smtClean="0">
                <a:latin typeface="Arial" charset="0"/>
              </a:rPr>
              <a:t>4</a:t>
            </a:r>
            <a:r>
              <a:rPr lang="en-US" altLang="en-US" b="1" smtClean="0">
                <a:latin typeface="Arial" charset="0"/>
              </a:rPr>
              <a:t> </a:t>
            </a:r>
            <a:r>
              <a:rPr lang="en-US" altLang="en-US" b="1" smtClean="0">
                <a:latin typeface="Arial" charset="0"/>
                <a:sym typeface="Symbol" pitchFamily="18" charset="2"/>
              </a:rPr>
              <a:t></a:t>
            </a:r>
            <a:endParaRPr lang="en-US" altLang="en-US" b="1" smtClean="0">
              <a:latin typeface="Arial" charset="0"/>
            </a:endParaRPr>
          </a:p>
          <a:p>
            <a:pPr>
              <a:buFontTx/>
              <a:buNone/>
            </a:pPr>
            <a:endParaRPr lang="en-US" altLang="en-US" b="1" smtClean="0">
              <a:latin typeface="Arial" charset="0"/>
            </a:endParaRPr>
          </a:p>
          <a:p>
            <a:pPr>
              <a:buFontTx/>
              <a:buNone/>
            </a:pPr>
            <a:r>
              <a:rPr lang="en-US" altLang="en-US" b="1" smtClean="0">
                <a:latin typeface="Arial" charset="0"/>
              </a:rPr>
              <a:t>d.   NH</a:t>
            </a:r>
            <a:r>
              <a:rPr lang="en-US" altLang="en-US" b="1" baseline="-25000" smtClean="0">
                <a:latin typeface="Arial" charset="0"/>
              </a:rPr>
              <a:t>3</a:t>
            </a:r>
            <a:r>
              <a:rPr lang="en-US" altLang="en-US" b="1" smtClean="0">
                <a:latin typeface="Arial" charset="0"/>
              </a:rPr>
              <a:t> + H</a:t>
            </a:r>
            <a:r>
              <a:rPr lang="en-US" altLang="en-US" b="1" baseline="-25000" smtClean="0">
                <a:latin typeface="Arial" charset="0"/>
              </a:rPr>
              <a:t>2</a:t>
            </a:r>
            <a:r>
              <a:rPr lang="en-US" altLang="en-US" b="1" smtClean="0">
                <a:latin typeface="Arial" charset="0"/>
              </a:rPr>
              <a:t>O </a:t>
            </a:r>
            <a:r>
              <a:rPr lang="en-US" altLang="en-US" b="1" smtClean="0">
                <a:latin typeface="Arial" charset="0"/>
                <a:sym typeface="Symbol" pitchFamily="18" charset="2"/>
              </a:rPr>
              <a:t></a:t>
            </a:r>
            <a:endParaRPr lang="en-US" altLang="en-US" i="1" smtClean="0">
              <a:latin typeface="Arial" charset="0"/>
              <a:sym typeface="Symbol" pitchFamily="18" charset="2"/>
            </a:endParaRPr>
          </a:p>
        </p:txBody>
      </p:sp>
      <p:sp>
        <p:nvSpPr>
          <p:cNvPr id="88068" name="Text Box 4"/>
          <p:cNvSpPr txBox="1">
            <a:spLocks noChangeArrowheads="1"/>
          </p:cNvSpPr>
          <p:nvPr/>
        </p:nvSpPr>
        <p:spPr bwMode="auto">
          <a:xfrm>
            <a:off x="1981200" y="2362200"/>
            <a:ext cx="1760538" cy="457200"/>
          </a:xfrm>
          <a:prstGeom prst="rect">
            <a:avLst/>
          </a:prstGeom>
          <a:noFill/>
          <a:ln w="9525">
            <a:noFill/>
            <a:miter lim="800000"/>
            <a:headEnd/>
            <a:tailEnd/>
          </a:ln>
        </p:spPr>
        <p:txBody>
          <a:bodyPr wrap="none">
            <a:spAutoFit/>
          </a:bodyPr>
          <a:lstStyle/>
          <a:p>
            <a:pPr>
              <a:spcBef>
                <a:spcPct val="50000"/>
              </a:spcBef>
            </a:pPr>
            <a:r>
              <a:rPr lang="en-US" altLang="en-US" sz="2400" b="1">
                <a:solidFill>
                  <a:srgbClr val="66CCFF"/>
                </a:solidFill>
              </a:rPr>
              <a:t>Weak base</a:t>
            </a:r>
            <a:endParaRPr lang="en-US" altLang="en-US" sz="3200">
              <a:solidFill>
                <a:srgbClr val="FF0066"/>
              </a:solidFill>
            </a:endParaRPr>
          </a:p>
        </p:txBody>
      </p:sp>
      <p:sp>
        <p:nvSpPr>
          <p:cNvPr id="88069" name="Text Box 5"/>
          <p:cNvSpPr txBox="1">
            <a:spLocks noChangeArrowheads="1"/>
          </p:cNvSpPr>
          <p:nvPr/>
        </p:nvSpPr>
        <p:spPr bwMode="auto">
          <a:xfrm>
            <a:off x="4038600" y="2362200"/>
            <a:ext cx="2514600" cy="457200"/>
          </a:xfrm>
          <a:prstGeom prst="rect">
            <a:avLst/>
          </a:prstGeom>
          <a:noFill/>
          <a:ln w="9525">
            <a:noFill/>
            <a:miter lim="800000"/>
            <a:headEnd/>
            <a:tailEnd/>
          </a:ln>
        </p:spPr>
        <p:txBody>
          <a:bodyPr>
            <a:spAutoFit/>
          </a:bodyPr>
          <a:lstStyle/>
          <a:p>
            <a:pPr>
              <a:spcBef>
                <a:spcPct val="50000"/>
              </a:spcBef>
            </a:pPr>
            <a:r>
              <a:rPr lang="en-US" altLang="en-US" sz="2400" b="1">
                <a:solidFill>
                  <a:srgbClr val="FF0066"/>
                </a:solidFill>
              </a:rPr>
              <a:t>Strong acid</a:t>
            </a:r>
            <a:endParaRPr lang="en-US" altLang="en-US" sz="2400">
              <a:solidFill>
                <a:srgbClr val="FF0066"/>
              </a:solidFill>
            </a:endParaRPr>
          </a:p>
        </p:txBody>
      </p:sp>
      <p:sp>
        <p:nvSpPr>
          <p:cNvPr id="88070" name="Text Box 6"/>
          <p:cNvSpPr txBox="1">
            <a:spLocks noChangeArrowheads="1"/>
          </p:cNvSpPr>
          <p:nvPr/>
        </p:nvSpPr>
        <p:spPr bwMode="auto">
          <a:xfrm>
            <a:off x="4572000" y="3581400"/>
            <a:ext cx="1674813" cy="457200"/>
          </a:xfrm>
          <a:prstGeom prst="rect">
            <a:avLst/>
          </a:prstGeom>
          <a:noFill/>
          <a:ln w="9525">
            <a:noFill/>
            <a:miter lim="800000"/>
            <a:headEnd/>
            <a:tailEnd/>
          </a:ln>
        </p:spPr>
        <p:txBody>
          <a:bodyPr wrap="none">
            <a:spAutoFit/>
          </a:bodyPr>
          <a:lstStyle/>
          <a:p>
            <a:pPr>
              <a:spcBef>
                <a:spcPct val="50000"/>
              </a:spcBef>
            </a:pPr>
            <a:r>
              <a:rPr lang="en-US" altLang="en-US" sz="2400" b="1">
                <a:solidFill>
                  <a:srgbClr val="FF0066"/>
                </a:solidFill>
              </a:rPr>
              <a:t>Weak acid</a:t>
            </a:r>
            <a:endParaRPr lang="en-US" altLang="en-US" sz="3200" b="1">
              <a:solidFill>
                <a:srgbClr val="FF0066"/>
              </a:solidFill>
            </a:endParaRPr>
          </a:p>
        </p:txBody>
      </p:sp>
      <p:sp>
        <p:nvSpPr>
          <p:cNvPr id="88071" name="Text Box 7"/>
          <p:cNvSpPr txBox="1">
            <a:spLocks noChangeArrowheads="1"/>
          </p:cNvSpPr>
          <p:nvPr/>
        </p:nvSpPr>
        <p:spPr bwMode="auto">
          <a:xfrm>
            <a:off x="3962400" y="4648200"/>
            <a:ext cx="1858963" cy="457200"/>
          </a:xfrm>
          <a:prstGeom prst="rect">
            <a:avLst/>
          </a:prstGeom>
          <a:noFill/>
          <a:ln w="9525">
            <a:noFill/>
            <a:miter lim="800000"/>
            <a:headEnd/>
            <a:tailEnd/>
          </a:ln>
        </p:spPr>
        <p:txBody>
          <a:bodyPr wrap="none">
            <a:spAutoFit/>
          </a:bodyPr>
          <a:lstStyle/>
          <a:p>
            <a:pPr>
              <a:spcBef>
                <a:spcPct val="50000"/>
              </a:spcBef>
            </a:pPr>
            <a:r>
              <a:rPr lang="en-US" altLang="en-US" sz="2400" b="1">
                <a:solidFill>
                  <a:srgbClr val="FF0066"/>
                </a:solidFill>
              </a:rPr>
              <a:t>Strong acid</a:t>
            </a:r>
            <a:endParaRPr lang="en-US" altLang="en-US" sz="2800">
              <a:solidFill>
                <a:srgbClr val="000000"/>
              </a:solidFill>
              <a:latin typeface="Times New Roman" pitchFamily="18" charset="0"/>
            </a:endParaRPr>
          </a:p>
        </p:txBody>
      </p:sp>
      <p:sp>
        <p:nvSpPr>
          <p:cNvPr id="88075" name="Text Box 11"/>
          <p:cNvSpPr txBox="1">
            <a:spLocks noChangeArrowheads="1"/>
          </p:cNvSpPr>
          <p:nvPr/>
        </p:nvSpPr>
        <p:spPr bwMode="auto">
          <a:xfrm>
            <a:off x="1905000" y="3581400"/>
            <a:ext cx="1944688" cy="457200"/>
          </a:xfrm>
          <a:prstGeom prst="rect">
            <a:avLst/>
          </a:prstGeom>
          <a:noFill/>
          <a:ln w="9525">
            <a:noFill/>
            <a:miter lim="800000"/>
            <a:headEnd/>
            <a:tailEnd/>
          </a:ln>
        </p:spPr>
        <p:txBody>
          <a:bodyPr wrap="none">
            <a:spAutoFit/>
          </a:bodyPr>
          <a:lstStyle/>
          <a:p>
            <a:pPr>
              <a:spcBef>
                <a:spcPct val="50000"/>
              </a:spcBef>
            </a:pPr>
            <a:r>
              <a:rPr lang="en-US" altLang="en-US" sz="2400" b="1">
                <a:solidFill>
                  <a:srgbClr val="66CCFF"/>
                </a:solidFill>
              </a:rPr>
              <a:t>Strong base</a:t>
            </a:r>
            <a:endParaRPr lang="en-US" altLang="en-US" sz="2400">
              <a:solidFill>
                <a:srgbClr val="000000"/>
              </a:solidFill>
              <a:latin typeface="Times New Roman" pitchFamily="18" charset="0"/>
            </a:endParaRPr>
          </a:p>
        </p:txBody>
      </p:sp>
      <p:sp>
        <p:nvSpPr>
          <p:cNvPr id="88076" name="Text Box 12"/>
          <p:cNvSpPr txBox="1">
            <a:spLocks noChangeArrowheads="1"/>
          </p:cNvSpPr>
          <p:nvPr/>
        </p:nvSpPr>
        <p:spPr bwMode="auto">
          <a:xfrm>
            <a:off x="1905000" y="4724400"/>
            <a:ext cx="1944688" cy="457200"/>
          </a:xfrm>
          <a:prstGeom prst="rect">
            <a:avLst/>
          </a:prstGeom>
          <a:noFill/>
          <a:ln w="9525">
            <a:noFill/>
            <a:miter lim="800000"/>
            <a:headEnd/>
            <a:tailEnd/>
          </a:ln>
        </p:spPr>
        <p:txBody>
          <a:bodyPr wrap="none">
            <a:spAutoFit/>
          </a:bodyPr>
          <a:lstStyle/>
          <a:p>
            <a:pPr>
              <a:spcBef>
                <a:spcPct val="50000"/>
              </a:spcBef>
            </a:pPr>
            <a:r>
              <a:rPr lang="en-US" altLang="en-US" sz="2400" b="1">
                <a:solidFill>
                  <a:srgbClr val="66CCFF"/>
                </a:solidFill>
              </a:rPr>
              <a:t>Strong base</a:t>
            </a:r>
            <a:endParaRPr lang="en-US" altLang="en-US" sz="2400">
              <a:solidFill>
                <a:srgbClr val="000000"/>
              </a:solidFill>
              <a:latin typeface="Times New Roman" pitchFamily="18" charset="0"/>
            </a:endParaRPr>
          </a:p>
        </p:txBody>
      </p:sp>
      <p:sp>
        <p:nvSpPr>
          <p:cNvPr id="88077" name="Text Box 13"/>
          <p:cNvSpPr txBox="1">
            <a:spLocks noChangeArrowheads="1"/>
          </p:cNvSpPr>
          <p:nvPr/>
        </p:nvSpPr>
        <p:spPr bwMode="auto">
          <a:xfrm>
            <a:off x="1905000" y="6019800"/>
            <a:ext cx="1905000" cy="457200"/>
          </a:xfrm>
          <a:prstGeom prst="rect">
            <a:avLst/>
          </a:prstGeom>
          <a:noFill/>
          <a:ln w="9525">
            <a:noFill/>
            <a:miter lim="800000"/>
            <a:headEnd/>
            <a:tailEnd/>
          </a:ln>
        </p:spPr>
        <p:txBody>
          <a:bodyPr>
            <a:spAutoFit/>
          </a:bodyPr>
          <a:lstStyle/>
          <a:p>
            <a:pPr>
              <a:spcBef>
                <a:spcPct val="50000"/>
              </a:spcBef>
            </a:pPr>
            <a:r>
              <a:rPr lang="en-US" altLang="en-US" sz="2400" b="1">
                <a:solidFill>
                  <a:srgbClr val="66CCFF"/>
                </a:solidFill>
              </a:rPr>
              <a:t>Weak base</a:t>
            </a:r>
            <a:endParaRPr lang="en-US" altLang="en-US" sz="2400">
              <a:solidFill>
                <a:srgbClr val="000000"/>
              </a:solidFill>
              <a:latin typeface="Times New Roman" pitchFamily="18" charset="0"/>
            </a:endParaRPr>
          </a:p>
        </p:txBody>
      </p:sp>
      <p:sp>
        <p:nvSpPr>
          <p:cNvPr id="88078" name="Text Box 14"/>
          <p:cNvSpPr txBox="1">
            <a:spLocks noChangeArrowheads="1"/>
          </p:cNvSpPr>
          <p:nvPr/>
        </p:nvSpPr>
        <p:spPr bwMode="auto">
          <a:xfrm>
            <a:off x="3657600" y="5867400"/>
            <a:ext cx="1674813" cy="457200"/>
          </a:xfrm>
          <a:prstGeom prst="rect">
            <a:avLst/>
          </a:prstGeom>
          <a:noFill/>
          <a:ln w="9525">
            <a:noFill/>
            <a:miter lim="800000"/>
            <a:headEnd/>
            <a:tailEnd/>
          </a:ln>
        </p:spPr>
        <p:txBody>
          <a:bodyPr wrap="none">
            <a:spAutoFit/>
          </a:bodyPr>
          <a:lstStyle/>
          <a:p>
            <a:pPr>
              <a:spcBef>
                <a:spcPct val="50000"/>
              </a:spcBef>
            </a:pPr>
            <a:r>
              <a:rPr lang="en-US" altLang="en-US" sz="2400" b="1">
                <a:solidFill>
                  <a:srgbClr val="FF0066"/>
                </a:solidFill>
              </a:rPr>
              <a:t>Weak acid</a:t>
            </a:r>
            <a:endParaRPr lang="en-US" altLang="en-US" sz="240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dissolve">
                                      <p:cBhvr>
                                        <p:cTn id="7" dur="500"/>
                                        <p:tgtEl>
                                          <p:spTgt spid="880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dissolve">
                                      <p:cBhvr>
                                        <p:cTn id="12" dur="500"/>
                                        <p:tgtEl>
                                          <p:spTgt spid="880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807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807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8076"/>
                                        </p:tgtEl>
                                        <p:attrNameLst>
                                          <p:attrName>style.visibility</p:attrName>
                                        </p:attrNameLst>
                                      </p:cBhvr>
                                      <p:to>
                                        <p:strVal val="visible"/>
                                      </p:to>
                                    </p:set>
                                    <p:animEffect transition="in" filter="dissolve">
                                      <p:cBhvr>
                                        <p:cTn id="25" dur="500"/>
                                        <p:tgtEl>
                                          <p:spTgt spid="8807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8071"/>
                                        </p:tgtEl>
                                        <p:attrNameLst>
                                          <p:attrName>style.visibility</p:attrName>
                                        </p:attrNameLst>
                                      </p:cBhvr>
                                      <p:to>
                                        <p:strVal val="visible"/>
                                      </p:to>
                                    </p:set>
                                    <p:animEffect transition="in" filter="dissolve">
                                      <p:cBhvr>
                                        <p:cTn id="30" dur="500"/>
                                        <p:tgtEl>
                                          <p:spTgt spid="8807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807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8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utoUpdateAnimBg="0"/>
      <p:bldP spid="88069" grpId="0" autoUpdateAnimBg="0"/>
      <p:bldP spid="88070" grpId="0" autoUpdateAnimBg="0"/>
      <p:bldP spid="88071" grpId="0" autoUpdateAnimBg="0"/>
      <p:bldP spid="88075" grpId="0" autoUpdateAnimBg="0"/>
      <p:bldP spid="88076" grpId="0" autoUpdateAnimBg="0"/>
      <p:bldP spid="88077" grpId="0" autoUpdateAnimBg="0"/>
      <p:bldP spid="8807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438400" y="0"/>
            <a:ext cx="7391400" cy="608013"/>
          </a:xfrm>
        </p:spPr>
        <p:txBody>
          <a:bodyPr/>
          <a:lstStyle/>
          <a:p>
            <a:pPr>
              <a:defRPr/>
            </a:pPr>
            <a:r>
              <a:rPr lang="en-US" altLang="en-US" b="1">
                <a:solidFill>
                  <a:srgbClr val="FF3399"/>
                </a:solidFill>
                <a:effectLst>
                  <a:outerShdw blurRad="38100" dist="38100" dir="2700000" algn="tl">
                    <a:srgbClr val="000000"/>
                  </a:outerShdw>
                </a:effectLst>
                <a:latin typeface="Arial" panose="020B0604020202020204" pitchFamily="34" charset="0"/>
              </a:rPr>
              <a:t>Acids &amp; Bases</a:t>
            </a:r>
            <a:endParaRPr lang="en-US" altLang="en-US" b="1">
              <a:solidFill>
                <a:srgbClr val="FFCCFF"/>
              </a:solidFill>
              <a:effectLst>
                <a:outerShdw blurRad="38100" dist="38100" dir="2700000" algn="tl">
                  <a:srgbClr val="000000"/>
                </a:outerShdw>
              </a:effectLst>
              <a:latin typeface="Arial" panose="020B0604020202020204" pitchFamily="34" charset="0"/>
            </a:endParaRPr>
          </a:p>
        </p:txBody>
      </p:sp>
      <p:sp>
        <p:nvSpPr>
          <p:cNvPr id="175107" name="Rectangle 3"/>
          <p:cNvSpPr>
            <a:spLocks noGrp="1" noChangeArrowheads="1"/>
          </p:cNvSpPr>
          <p:nvPr>
            <p:ph type="body" idx="1"/>
          </p:nvPr>
        </p:nvSpPr>
        <p:spPr>
          <a:xfrm>
            <a:off x="1752600" y="609600"/>
            <a:ext cx="8915400" cy="6248400"/>
          </a:xfrm>
        </p:spPr>
        <p:txBody>
          <a:bodyPr/>
          <a:lstStyle/>
          <a:p>
            <a:pPr>
              <a:buFontTx/>
              <a:buNone/>
            </a:pPr>
            <a:r>
              <a:rPr lang="en-US" altLang="en-US" sz="2000" b="1" smtClean="0">
                <a:solidFill>
                  <a:srgbClr val="FF3399"/>
                </a:solidFill>
                <a:latin typeface="Arial" charset="0"/>
              </a:rPr>
              <a:t>For the following predict the product.  To check your answer left click on the mouse.  Draw a mechanism detailing the proton movement.</a:t>
            </a:r>
            <a:endParaRPr lang="en-US" altLang="en-US" smtClean="0">
              <a:latin typeface="Arial" charset="0"/>
            </a:endParaRPr>
          </a:p>
          <a:p>
            <a:pPr>
              <a:buFontTx/>
              <a:buNone/>
            </a:pPr>
            <a:endParaRPr lang="en-US" altLang="en-US" b="1" smtClean="0">
              <a:latin typeface="Arial" charset="0"/>
            </a:endParaRPr>
          </a:p>
          <a:p>
            <a:pPr>
              <a:buFontTx/>
              <a:buNone/>
            </a:pPr>
            <a:r>
              <a:rPr lang="en-US" altLang="en-US" b="1" smtClean="0">
                <a:latin typeface="Arial" charset="0"/>
              </a:rPr>
              <a:t>a. Al(OH)</a:t>
            </a:r>
            <a:r>
              <a:rPr lang="en-US" altLang="en-US" b="1" baseline="-25000" smtClean="0">
                <a:latin typeface="Arial" charset="0"/>
              </a:rPr>
              <a:t>3</a:t>
            </a:r>
            <a:r>
              <a:rPr lang="en-US" altLang="en-US" b="1" smtClean="0">
                <a:latin typeface="Arial" charset="0"/>
              </a:rPr>
              <a:t> +   HCl  </a:t>
            </a:r>
            <a:r>
              <a:rPr lang="en-US" altLang="en-US" b="1" smtClean="0">
                <a:latin typeface="Arial" charset="0"/>
                <a:sym typeface="Symbol" pitchFamily="18" charset="2"/>
              </a:rPr>
              <a:t></a:t>
            </a:r>
            <a:endParaRPr lang="en-US" altLang="en-US" b="1" smtClean="0">
              <a:latin typeface="Arial" charset="0"/>
            </a:endParaRPr>
          </a:p>
          <a:p>
            <a:pPr>
              <a:buFontTx/>
              <a:buNone/>
            </a:pPr>
            <a:endParaRPr lang="en-US" altLang="en-US" b="1" smtClean="0">
              <a:latin typeface="Arial" charset="0"/>
            </a:endParaRPr>
          </a:p>
          <a:p>
            <a:pPr>
              <a:buFontTx/>
              <a:buNone/>
            </a:pPr>
            <a:r>
              <a:rPr lang="en-US" altLang="en-US" b="1" smtClean="0">
                <a:latin typeface="Arial" charset="0"/>
              </a:rPr>
              <a:t>b. Ba(OH)</a:t>
            </a:r>
            <a:r>
              <a:rPr lang="en-US" altLang="en-US" b="1" baseline="-25000" smtClean="0">
                <a:latin typeface="Arial" charset="0"/>
              </a:rPr>
              <a:t>2</a:t>
            </a:r>
            <a:r>
              <a:rPr lang="en-US" altLang="en-US" b="1" smtClean="0">
                <a:latin typeface="Arial" charset="0"/>
              </a:rPr>
              <a:t> +    HC</a:t>
            </a:r>
            <a:r>
              <a:rPr lang="en-US" altLang="en-US" b="1" baseline="-25000" smtClean="0">
                <a:latin typeface="Arial" charset="0"/>
              </a:rPr>
              <a:t>2</a:t>
            </a:r>
            <a:r>
              <a:rPr lang="en-US" altLang="en-US" b="1" smtClean="0">
                <a:latin typeface="Arial" charset="0"/>
              </a:rPr>
              <a:t>H</a:t>
            </a:r>
            <a:r>
              <a:rPr lang="en-US" altLang="en-US" b="1" baseline="-25000" smtClean="0">
                <a:latin typeface="Arial" charset="0"/>
              </a:rPr>
              <a:t>3</a:t>
            </a:r>
            <a:r>
              <a:rPr lang="en-US" altLang="en-US" b="1" smtClean="0">
                <a:latin typeface="Arial" charset="0"/>
              </a:rPr>
              <a:t>O</a:t>
            </a:r>
            <a:r>
              <a:rPr lang="en-US" altLang="en-US" b="1" baseline="-25000" smtClean="0">
                <a:latin typeface="Arial" charset="0"/>
              </a:rPr>
              <a:t>2</a:t>
            </a:r>
            <a:r>
              <a:rPr lang="en-US" altLang="en-US" b="1" smtClean="0">
                <a:latin typeface="Arial" charset="0"/>
              </a:rPr>
              <a:t>  </a:t>
            </a:r>
            <a:r>
              <a:rPr lang="en-US" altLang="en-US" b="1" smtClean="0">
                <a:latin typeface="Arial" charset="0"/>
                <a:sym typeface="Symbol" pitchFamily="18" charset="2"/>
              </a:rPr>
              <a:t></a:t>
            </a:r>
            <a:endParaRPr lang="en-US" altLang="en-US" b="1" smtClean="0">
              <a:latin typeface="Arial" charset="0"/>
            </a:endParaRPr>
          </a:p>
          <a:p>
            <a:pPr>
              <a:buFontTx/>
              <a:buNone/>
            </a:pPr>
            <a:endParaRPr lang="en-US" altLang="en-US" b="1" smtClean="0">
              <a:latin typeface="Arial" charset="0"/>
            </a:endParaRPr>
          </a:p>
          <a:p>
            <a:pPr>
              <a:buFontTx/>
              <a:buNone/>
            </a:pPr>
            <a:r>
              <a:rPr lang="en-US" altLang="en-US" b="1" smtClean="0">
                <a:latin typeface="Arial" charset="0"/>
              </a:rPr>
              <a:t>c.   KOH  +  H</a:t>
            </a:r>
            <a:r>
              <a:rPr lang="en-US" altLang="en-US" b="1" baseline="-25000" smtClean="0">
                <a:latin typeface="Arial" charset="0"/>
              </a:rPr>
              <a:t>2</a:t>
            </a:r>
            <a:r>
              <a:rPr lang="en-US" altLang="en-US" b="1" smtClean="0">
                <a:latin typeface="Arial" charset="0"/>
              </a:rPr>
              <a:t>SO</a:t>
            </a:r>
            <a:r>
              <a:rPr lang="en-US" altLang="en-US" b="1" baseline="-25000" smtClean="0">
                <a:latin typeface="Arial" charset="0"/>
              </a:rPr>
              <a:t>4</a:t>
            </a:r>
            <a:r>
              <a:rPr lang="en-US" altLang="en-US" b="1" smtClean="0">
                <a:latin typeface="Arial" charset="0"/>
              </a:rPr>
              <a:t> </a:t>
            </a:r>
            <a:r>
              <a:rPr lang="en-US" altLang="en-US" b="1" smtClean="0">
                <a:latin typeface="Arial" charset="0"/>
                <a:sym typeface="Symbol" pitchFamily="18" charset="2"/>
              </a:rPr>
              <a:t></a:t>
            </a:r>
            <a:endParaRPr lang="en-US" altLang="en-US" b="1" smtClean="0">
              <a:latin typeface="Arial" charset="0"/>
            </a:endParaRPr>
          </a:p>
          <a:p>
            <a:pPr>
              <a:buFontTx/>
              <a:buNone/>
            </a:pPr>
            <a:endParaRPr lang="en-US" altLang="en-US" b="1" smtClean="0">
              <a:latin typeface="Arial" charset="0"/>
            </a:endParaRPr>
          </a:p>
          <a:p>
            <a:pPr>
              <a:buFontTx/>
              <a:buNone/>
            </a:pPr>
            <a:r>
              <a:rPr lang="en-US" altLang="en-US" b="1" smtClean="0">
                <a:latin typeface="Arial" charset="0"/>
              </a:rPr>
              <a:t>d.   NH</a:t>
            </a:r>
            <a:r>
              <a:rPr lang="en-US" altLang="en-US" b="1" baseline="-25000" smtClean="0">
                <a:latin typeface="Arial" charset="0"/>
              </a:rPr>
              <a:t>3</a:t>
            </a:r>
            <a:r>
              <a:rPr lang="en-US" altLang="en-US" b="1" smtClean="0">
                <a:latin typeface="Arial" charset="0"/>
              </a:rPr>
              <a:t> + H</a:t>
            </a:r>
            <a:r>
              <a:rPr lang="en-US" altLang="en-US" b="1" baseline="-25000" smtClean="0">
                <a:latin typeface="Arial" charset="0"/>
              </a:rPr>
              <a:t>2</a:t>
            </a:r>
            <a:r>
              <a:rPr lang="en-US" altLang="en-US" b="1" smtClean="0">
                <a:latin typeface="Arial" charset="0"/>
              </a:rPr>
              <a:t>O </a:t>
            </a:r>
            <a:r>
              <a:rPr lang="en-US" altLang="en-US" b="1" smtClean="0">
                <a:latin typeface="Arial" charset="0"/>
                <a:sym typeface="Symbol" pitchFamily="18" charset="2"/>
              </a:rPr>
              <a:t></a:t>
            </a:r>
            <a:endParaRPr lang="en-US" altLang="en-US" i="1" smtClean="0">
              <a:latin typeface="Arial" charset="0"/>
              <a:sym typeface="Symbol" pitchFamily="18" charset="2"/>
            </a:endParaRPr>
          </a:p>
        </p:txBody>
      </p:sp>
      <p:sp>
        <p:nvSpPr>
          <p:cNvPr id="91140" name="Text Box 4"/>
          <p:cNvSpPr txBox="1">
            <a:spLocks noChangeArrowheads="1"/>
          </p:cNvSpPr>
          <p:nvPr/>
        </p:nvSpPr>
        <p:spPr bwMode="auto">
          <a:xfrm>
            <a:off x="5715000" y="1981200"/>
            <a:ext cx="2735263" cy="584200"/>
          </a:xfrm>
          <a:prstGeom prst="rect">
            <a:avLst/>
          </a:prstGeom>
          <a:noFill/>
          <a:ln w="9525">
            <a:noFill/>
            <a:miter lim="800000"/>
            <a:headEnd/>
            <a:tailEnd/>
          </a:ln>
        </p:spPr>
        <p:txBody>
          <a:bodyPr wrap="none">
            <a:spAutoFit/>
          </a:bodyPr>
          <a:lstStyle/>
          <a:p>
            <a:pPr>
              <a:spcBef>
                <a:spcPct val="50000"/>
              </a:spcBef>
            </a:pPr>
            <a:r>
              <a:rPr lang="en-US" altLang="en-US" sz="3200" b="1">
                <a:solidFill>
                  <a:srgbClr val="FF0066"/>
                </a:solidFill>
              </a:rPr>
              <a:t>AlCl</a:t>
            </a:r>
            <a:r>
              <a:rPr lang="en-US" altLang="en-US" sz="3200" b="1" baseline="-25000">
                <a:solidFill>
                  <a:srgbClr val="FF0066"/>
                </a:solidFill>
              </a:rPr>
              <a:t>3</a:t>
            </a:r>
            <a:r>
              <a:rPr lang="en-US" altLang="en-US" sz="3200" b="1">
                <a:solidFill>
                  <a:srgbClr val="FF0066"/>
                </a:solidFill>
              </a:rPr>
              <a:t> + 3 H</a:t>
            </a:r>
            <a:r>
              <a:rPr lang="en-US" altLang="en-US" sz="3200" b="1" baseline="-25000">
                <a:solidFill>
                  <a:srgbClr val="FF0066"/>
                </a:solidFill>
              </a:rPr>
              <a:t>2</a:t>
            </a:r>
            <a:r>
              <a:rPr lang="en-US" altLang="en-US" sz="3200" b="1">
                <a:solidFill>
                  <a:srgbClr val="FF0066"/>
                </a:solidFill>
              </a:rPr>
              <a:t>O</a:t>
            </a:r>
            <a:endParaRPr lang="en-US" altLang="en-US" sz="3200">
              <a:solidFill>
                <a:srgbClr val="FF0066"/>
              </a:solidFill>
            </a:endParaRPr>
          </a:p>
        </p:txBody>
      </p:sp>
      <p:sp>
        <p:nvSpPr>
          <p:cNvPr id="91141" name="Text Box 5"/>
          <p:cNvSpPr txBox="1">
            <a:spLocks noChangeArrowheads="1"/>
          </p:cNvSpPr>
          <p:nvPr/>
        </p:nvSpPr>
        <p:spPr bwMode="auto">
          <a:xfrm>
            <a:off x="6934200" y="3124200"/>
            <a:ext cx="3733800" cy="519113"/>
          </a:xfrm>
          <a:prstGeom prst="rect">
            <a:avLst/>
          </a:prstGeom>
          <a:noFill/>
          <a:ln w="9525">
            <a:noFill/>
            <a:miter lim="800000"/>
            <a:headEnd/>
            <a:tailEnd/>
          </a:ln>
        </p:spPr>
        <p:txBody>
          <a:bodyPr>
            <a:spAutoFit/>
          </a:bodyPr>
          <a:lstStyle/>
          <a:p>
            <a:pPr>
              <a:spcBef>
                <a:spcPct val="50000"/>
              </a:spcBef>
            </a:pPr>
            <a:r>
              <a:rPr lang="en-US" altLang="en-US" sz="2800" b="1">
                <a:solidFill>
                  <a:srgbClr val="FF0066"/>
                </a:solidFill>
              </a:rPr>
              <a:t>Ba(C</a:t>
            </a:r>
            <a:r>
              <a:rPr lang="en-US" altLang="en-US" sz="2800" b="1" baseline="-25000">
                <a:solidFill>
                  <a:srgbClr val="FF0066"/>
                </a:solidFill>
              </a:rPr>
              <a:t>2</a:t>
            </a:r>
            <a:r>
              <a:rPr lang="en-US" altLang="en-US" sz="2800" b="1">
                <a:solidFill>
                  <a:srgbClr val="FF0066"/>
                </a:solidFill>
              </a:rPr>
              <a:t>H</a:t>
            </a:r>
            <a:r>
              <a:rPr lang="en-US" altLang="en-US" sz="2800" b="1" baseline="-25000">
                <a:solidFill>
                  <a:srgbClr val="FF0066"/>
                </a:solidFill>
              </a:rPr>
              <a:t>3</a:t>
            </a:r>
            <a:r>
              <a:rPr lang="en-US" altLang="en-US" sz="2800" b="1">
                <a:solidFill>
                  <a:srgbClr val="FF0066"/>
                </a:solidFill>
              </a:rPr>
              <a:t>O</a:t>
            </a:r>
            <a:r>
              <a:rPr lang="en-US" altLang="en-US" sz="2800" b="1" baseline="-25000">
                <a:solidFill>
                  <a:srgbClr val="FF0066"/>
                </a:solidFill>
              </a:rPr>
              <a:t>2</a:t>
            </a:r>
            <a:r>
              <a:rPr lang="en-US" altLang="en-US" sz="2800" b="1">
                <a:solidFill>
                  <a:srgbClr val="FF0066"/>
                </a:solidFill>
              </a:rPr>
              <a:t>)</a:t>
            </a:r>
            <a:r>
              <a:rPr lang="en-US" altLang="en-US" sz="2800" b="1" baseline="-25000">
                <a:solidFill>
                  <a:srgbClr val="FF0066"/>
                </a:solidFill>
              </a:rPr>
              <a:t>2</a:t>
            </a:r>
            <a:r>
              <a:rPr lang="en-US" altLang="en-US" sz="2800" b="1">
                <a:solidFill>
                  <a:srgbClr val="FF0066"/>
                </a:solidFill>
              </a:rPr>
              <a:t> + 2 H</a:t>
            </a:r>
            <a:r>
              <a:rPr lang="en-US" altLang="en-US" sz="2800" b="1" baseline="-25000">
                <a:solidFill>
                  <a:srgbClr val="FF0066"/>
                </a:solidFill>
              </a:rPr>
              <a:t>2</a:t>
            </a:r>
            <a:r>
              <a:rPr lang="en-US" altLang="en-US" sz="2800" b="1">
                <a:solidFill>
                  <a:srgbClr val="FF0066"/>
                </a:solidFill>
              </a:rPr>
              <a:t>O</a:t>
            </a:r>
            <a:endParaRPr lang="en-US" altLang="en-US" sz="3200">
              <a:solidFill>
                <a:srgbClr val="FF0066"/>
              </a:solidFill>
            </a:endParaRPr>
          </a:p>
        </p:txBody>
      </p:sp>
      <p:sp>
        <p:nvSpPr>
          <p:cNvPr id="91142" name="Text Box 6"/>
          <p:cNvSpPr txBox="1">
            <a:spLocks noChangeArrowheads="1"/>
          </p:cNvSpPr>
          <p:nvPr/>
        </p:nvSpPr>
        <p:spPr bwMode="auto">
          <a:xfrm>
            <a:off x="5867400" y="4191000"/>
            <a:ext cx="2955925" cy="584200"/>
          </a:xfrm>
          <a:prstGeom prst="rect">
            <a:avLst/>
          </a:prstGeom>
          <a:noFill/>
          <a:ln w="9525">
            <a:noFill/>
            <a:miter lim="800000"/>
            <a:headEnd/>
            <a:tailEnd/>
          </a:ln>
        </p:spPr>
        <p:txBody>
          <a:bodyPr wrap="none">
            <a:spAutoFit/>
          </a:bodyPr>
          <a:lstStyle/>
          <a:p>
            <a:pPr>
              <a:spcBef>
                <a:spcPct val="50000"/>
              </a:spcBef>
            </a:pPr>
            <a:r>
              <a:rPr lang="en-US" altLang="en-US" sz="3200" b="1">
                <a:solidFill>
                  <a:srgbClr val="FF0066"/>
                </a:solidFill>
              </a:rPr>
              <a:t>K</a:t>
            </a:r>
            <a:r>
              <a:rPr lang="en-US" altLang="en-US" sz="3200" b="1" baseline="-25000">
                <a:solidFill>
                  <a:srgbClr val="FF0066"/>
                </a:solidFill>
              </a:rPr>
              <a:t>2</a:t>
            </a:r>
            <a:r>
              <a:rPr lang="en-US" altLang="en-US" sz="3200" b="1">
                <a:solidFill>
                  <a:srgbClr val="FF0066"/>
                </a:solidFill>
              </a:rPr>
              <a:t>SO</a:t>
            </a:r>
            <a:r>
              <a:rPr lang="en-US" altLang="en-US" sz="3200" b="1" baseline="-25000">
                <a:solidFill>
                  <a:srgbClr val="FF0066"/>
                </a:solidFill>
              </a:rPr>
              <a:t>4</a:t>
            </a:r>
            <a:r>
              <a:rPr lang="en-US" altLang="en-US" sz="3200" b="1">
                <a:solidFill>
                  <a:srgbClr val="FF0066"/>
                </a:solidFill>
              </a:rPr>
              <a:t> + 2 H</a:t>
            </a:r>
            <a:r>
              <a:rPr lang="en-US" altLang="en-US" sz="3200" b="1" baseline="-25000">
                <a:solidFill>
                  <a:srgbClr val="FF0066"/>
                </a:solidFill>
              </a:rPr>
              <a:t>2</a:t>
            </a:r>
            <a:r>
              <a:rPr lang="en-US" altLang="en-US" sz="3200" b="1">
                <a:solidFill>
                  <a:srgbClr val="FF0066"/>
                </a:solidFill>
              </a:rPr>
              <a:t>O</a:t>
            </a:r>
          </a:p>
        </p:txBody>
      </p:sp>
      <p:sp>
        <p:nvSpPr>
          <p:cNvPr id="91143" name="Text Box 7"/>
          <p:cNvSpPr txBox="1">
            <a:spLocks noChangeArrowheads="1"/>
          </p:cNvSpPr>
          <p:nvPr/>
        </p:nvSpPr>
        <p:spPr bwMode="auto">
          <a:xfrm>
            <a:off x="5029200" y="5486400"/>
            <a:ext cx="2265363" cy="584200"/>
          </a:xfrm>
          <a:prstGeom prst="rect">
            <a:avLst/>
          </a:prstGeom>
          <a:noFill/>
          <a:ln w="9525">
            <a:noFill/>
            <a:miter lim="800000"/>
            <a:headEnd/>
            <a:tailEnd/>
          </a:ln>
        </p:spPr>
        <p:txBody>
          <a:bodyPr wrap="none">
            <a:spAutoFit/>
          </a:bodyPr>
          <a:lstStyle/>
          <a:p>
            <a:pPr>
              <a:spcBef>
                <a:spcPct val="50000"/>
              </a:spcBef>
            </a:pPr>
            <a:r>
              <a:rPr lang="en-US" altLang="en-US" sz="3200" b="1">
                <a:solidFill>
                  <a:srgbClr val="FF0066"/>
                </a:solidFill>
              </a:rPr>
              <a:t>NH</a:t>
            </a:r>
            <a:r>
              <a:rPr lang="en-US" altLang="en-US" sz="3200" b="1" baseline="-25000">
                <a:solidFill>
                  <a:srgbClr val="FF0066"/>
                </a:solidFill>
              </a:rPr>
              <a:t>4</a:t>
            </a:r>
            <a:r>
              <a:rPr lang="en-US" altLang="en-US" sz="3200" b="1" baseline="30000">
                <a:solidFill>
                  <a:srgbClr val="FF0066"/>
                </a:solidFill>
              </a:rPr>
              <a:t>+</a:t>
            </a:r>
            <a:r>
              <a:rPr lang="en-US" altLang="en-US" sz="3200" b="1">
                <a:solidFill>
                  <a:srgbClr val="FF0066"/>
                </a:solidFill>
              </a:rPr>
              <a:t> + OH</a:t>
            </a:r>
            <a:r>
              <a:rPr lang="en-US" altLang="en-US" sz="3200" b="1" baseline="30000">
                <a:solidFill>
                  <a:srgbClr val="FF0066"/>
                </a:solidFill>
              </a:rPr>
              <a:t>-</a:t>
            </a:r>
            <a:endParaRPr lang="en-US" altLang="en-US" sz="2400">
              <a:solidFill>
                <a:srgbClr val="000000"/>
              </a:solidFill>
              <a:latin typeface="Times New Roman" pitchFamily="18" charset="0"/>
            </a:endParaRPr>
          </a:p>
        </p:txBody>
      </p:sp>
      <p:sp>
        <p:nvSpPr>
          <p:cNvPr id="91144" name="Text Box 8"/>
          <p:cNvSpPr txBox="1">
            <a:spLocks noChangeArrowheads="1"/>
          </p:cNvSpPr>
          <p:nvPr/>
        </p:nvSpPr>
        <p:spPr bwMode="auto">
          <a:xfrm>
            <a:off x="2209800" y="4267200"/>
            <a:ext cx="685800" cy="579438"/>
          </a:xfrm>
          <a:prstGeom prst="rect">
            <a:avLst/>
          </a:prstGeom>
          <a:noFill/>
          <a:ln w="9525">
            <a:noFill/>
            <a:miter lim="800000"/>
            <a:headEnd/>
            <a:tailEnd/>
          </a:ln>
        </p:spPr>
        <p:txBody>
          <a:bodyPr>
            <a:spAutoFit/>
          </a:bodyPr>
          <a:lstStyle/>
          <a:p>
            <a:pPr>
              <a:spcBef>
                <a:spcPct val="50000"/>
              </a:spcBef>
            </a:pPr>
            <a:r>
              <a:rPr lang="en-US" altLang="en-US" sz="3200" b="1">
                <a:solidFill>
                  <a:srgbClr val="FF0066"/>
                </a:solidFill>
              </a:rPr>
              <a:t>2</a:t>
            </a:r>
            <a:endParaRPr lang="en-US" altLang="en-US" sz="2400">
              <a:solidFill>
                <a:srgbClr val="000000"/>
              </a:solidFill>
              <a:latin typeface="Times New Roman" pitchFamily="18" charset="0"/>
            </a:endParaRPr>
          </a:p>
        </p:txBody>
      </p:sp>
      <p:sp>
        <p:nvSpPr>
          <p:cNvPr id="91145" name="Text Box 9"/>
          <p:cNvSpPr txBox="1">
            <a:spLocks noChangeArrowheads="1"/>
          </p:cNvSpPr>
          <p:nvPr/>
        </p:nvSpPr>
        <p:spPr bwMode="auto">
          <a:xfrm>
            <a:off x="4191000" y="3048000"/>
            <a:ext cx="457200" cy="579438"/>
          </a:xfrm>
          <a:prstGeom prst="rect">
            <a:avLst/>
          </a:prstGeom>
          <a:noFill/>
          <a:ln w="9525">
            <a:noFill/>
            <a:miter lim="800000"/>
            <a:headEnd/>
            <a:tailEnd/>
          </a:ln>
        </p:spPr>
        <p:txBody>
          <a:bodyPr>
            <a:spAutoFit/>
          </a:bodyPr>
          <a:lstStyle/>
          <a:p>
            <a:pPr>
              <a:spcBef>
                <a:spcPct val="50000"/>
              </a:spcBef>
            </a:pPr>
            <a:r>
              <a:rPr lang="en-US" altLang="en-US" sz="3200" b="1">
                <a:solidFill>
                  <a:srgbClr val="FF0066"/>
                </a:solidFill>
              </a:rPr>
              <a:t>2</a:t>
            </a:r>
            <a:endParaRPr lang="en-US" altLang="en-US" sz="2400">
              <a:solidFill>
                <a:srgbClr val="000000"/>
              </a:solidFill>
              <a:latin typeface="Times New Roman" pitchFamily="18" charset="0"/>
            </a:endParaRPr>
          </a:p>
        </p:txBody>
      </p:sp>
      <p:sp>
        <p:nvSpPr>
          <p:cNvPr id="91146" name="Text Box 10"/>
          <p:cNvSpPr txBox="1">
            <a:spLocks noChangeArrowheads="1"/>
          </p:cNvSpPr>
          <p:nvPr/>
        </p:nvSpPr>
        <p:spPr bwMode="auto">
          <a:xfrm>
            <a:off x="4038600" y="1981200"/>
            <a:ext cx="409575" cy="579438"/>
          </a:xfrm>
          <a:prstGeom prst="rect">
            <a:avLst/>
          </a:prstGeom>
          <a:noFill/>
          <a:ln w="9525">
            <a:noFill/>
            <a:miter lim="800000"/>
            <a:headEnd/>
            <a:tailEnd/>
          </a:ln>
        </p:spPr>
        <p:txBody>
          <a:bodyPr wrap="none">
            <a:spAutoFit/>
          </a:bodyPr>
          <a:lstStyle/>
          <a:p>
            <a:pPr>
              <a:spcBef>
                <a:spcPct val="50000"/>
              </a:spcBef>
            </a:pPr>
            <a:r>
              <a:rPr lang="en-US" altLang="en-US" sz="3200" b="1">
                <a:solidFill>
                  <a:srgbClr val="FF0066"/>
                </a:solidFill>
              </a:rPr>
              <a:t>3</a:t>
            </a:r>
            <a:endParaRPr lang="en-US" altLang="en-US" sz="240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wd">
                                    <p:tmPct val="100000"/>
                                  </p:iterate>
                                  <p:childTnLst>
                                    <p:set>
                                      <p:cBhvr>
                                        <p:cTn id="6" dur="1" fill="hold">
                                          <p:stCondLst>
                                            <p:cond delay="0"/>
                                          </p:stCondLst>
                                        </p:cTn>
                                        <p:tgtEl>
                                          <p:spTgt spid="91140"/>
                                        </p:tgtEl>
                                        <p:attrNameLst>
                                          <p:attrName>style.visibility</p:attrName>
                                        </p:attrNameLst>
                                      </p:cBhvr>
                                      <p:to>
                                        <p:strVal val="visible"/>
                                      </p:to>
                                    </p:set>
                                    <p:animEffect transition="in" filter="dissolve">
                                      <p:cBhvr>
                                        <p:cTn id="7" dur="300"/>
                                        <p:tgtEl>
                                          <p:spTgt spid="91140"/>
                                        </p:tgtEl>
                                      </p:cBhvr>
                                    </p:animEffect>
                                  </p:childTnLst>
                                </p:cTn>
                              </p:par>
                            </p:childTnLst>
                          </p:cTn>
                        </p:par>
                        <p:par>
                          <p:cTn id="8" fill="hold" nodeType="afterGroup">
                            <p:stCondLst>
                              <p:cond delay="1200"/>
                            </p:stCondLst>
                            <p:childTnLst>
                              <p:par>
                                <p:cTn id="9" presetID="9" presetClass="entr" presetSubtype="0" fill="hold" grpId="0" nodeType="afterEffect">
                                  <p:stCondLst>
                                    <p:cond delay="1000"/>
                                  </p:stCondLst>
                                  <p:childTnLst>
                                    <p:set>
                                      <p:cBhvr>
                                        <p:cTn id="10" dur="1" fill="hold">
                                          <p:stCondLst>
                                            <p:cond delay="0"/>
                                          </p:stCondLst>
                                        </p:cTn>
                                        <p:tgtEl>
                                          <p:spTgt spid="91146"/>
                                        </p:tgtEl>
                                        <p:attrNameLst>
                                          <p:attrName>style.visibility</p:attrName>
                                        </p:attrNameLst>
                                      </p:cBhvr>
                                      <p:to>
                                        <p:strVal val="visible"/>
                                      </p:to>
                                    </p:set>
                                    <p:animEffect transition="in" filter="dissolve">
                                      <p:cBhvr>
                                        <p:cTn id="11" dur="500"/>
                                        <p:tgtEl>
                                          <p:spTgt spid="911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wd">
                                    <p:tmPct val="100000"/>
                                  </p:iterate>
                                  <p:childTnLst>
                                    <p:set>
                                      <p:cBhvr>
                                        <p:cTn id="15" dur="1" fill="hold">
                                          <p:stCondLst>
                                            <p:cond delay="0"/>
                                          </p:stCondLst>
                                        </p:cTn>
                                        <p:tgtEl>
                                          <p:spTgt spid="91141"/>
                                        </p:tgtEl>
                                        <p:attrNameLst>
                                          <p:attrName>style.visibility</p:attrName>
                                        </p:attrNameLst>
                                      </p:cBhvr>
                                      <p:to>
                                        <p:strVal val="visible"/>
                                      </p:to>
                                    </p:set>
                                    <p:animEffect transition="in" filter="dissolve">
                                      <p:cBhvr>
                                        <p:cTn id="16" dur="300"/>
                                        <p:tgtEl>
                                          <p:spTgt spid="91141"/>
                                        </p:tgtEl>
                                      </p:cBhvr>
                                    </p:animEffect>
                                  </p:childTnLst>
                                </p:cTn>
                              </p:par>
                            </p:childTnLst>
                          </p:cTn>
                        </p:par>
                        <p:par>
                          <p:cTn id="17" fill="hold" nodeType="afterGroup">
                            <p:stCondLst>
                              <p:cond delay="1200"/>
                            </p:stCondLst>
                            <p:childTnLst>
                              <p:par>
                                <p:cTn id="18" presetID="9" presetClass="entr" presetSubtype="0" fill="hold" grpId="0" nodeType="afterEffect">
                                  <p:stCondLst>
                                    <p:cond delay="1000"/>
                                  </p:stCondLst>
                                  <p:childTnLst>
                                    <p:set>
                                      <p:cBhvr>
                                        <p:cTn id="19" dur="1" fill="hold">
                                          <p:stCondLst>
                                            <p:cond delay="0"/>
                                          </p:stCondLst>
                                        </p:cTn>
                                        <p:tgtEl>
                                          <p:spTgt spid="91145"/>
                                        </p:tgtEl>
                                        <p:attrNameLst>
                                          <p:attrName>style.visibility</p:attrName>
                                        </p:attrNameLst>
                                      </p:cBhvr>
                                      <p:to>
                                        <p:strVal val="visible"/>
                                      </p:to>
                                    </p:set>
                                    <p:animEffect transition="in" filter="dissolve">
                                      <p:cBhvr>
                                        <p:cTn id="20" dur="500"/>
                                        <p:tgtEl>
                                          <p:spTgt spid="9114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iterate type="wd">
                                    <p:tmPct val="100000"/>
                                  </p:iterate>
                                  <p:childTnLst>
                                    <p:set>
                                      <p:cBhvr>
                                        <p:cTn id="24" dur="1" fill="hold">
                                          <p:stCondLst>
                                            <p:cond delay="0"/>
                                          </p:stCondLst>
                                        </p:cTn>
                                        <p:tgtEl>
                                          <p:spTgt spid="91142"/>
                                        </p:tgtEl>
                                        <p:attrNameLst>
                                          <p:attrName>style.visibility</p:attrName>
                                        </p:attrNameLst>
                                      </p:cBhvr>
                                      <p:to>
                                        <p:strVal val="visible"/>
                                      </p:to>
                                    </p:set>
                                    <p:animEffect transition="in" filter="dissolve">
                                      <p:cBhvr>
                                        <p:cTn id="25" dur="300"/>
                                        <p:tgtEl>
                                          <p:spTgt spid="91142"/>
                                        </p:tgtEl>
                                      </p:cBhvr>
                                    </p:animEffect>
                                  </p:childTnLst>
                                </p:cTn>
                              </p:par>
                            </p:childTnLst>
                          </p:cTn>
                        </p:par>
                        <p:par>
                          <p:cTn id="26" fill="hold" nodeType="afterGroup">
                            <p:stCondLst>
                              <p:cond delay="1200"/>
                            </p:stCondLst>
                            <p:childTnLst>
                              <p:par>
                                <p:cTn id="27" presetID="9" presetClass="entr" presetSubtype="0" fill="hold" grpId="0" nodeType="afterEffect">
                                  <p:stCondLst>
                                    <p:cond delay="1000"/>
                                  </p:stCondLst>
                                  <p:childTnLst>
                                    <p:set>
                                      <p:cBhvr>
                                        <p:cTn id="28" dur="1" fill="hold">
                                          <p:stCondLst>
                                            <p:cond delay="0"/>
                                          </p:stCondLst>
                                        </p:cTn>
                                        <p:tgtEl>
                                          <p:spTgt spid="91144"/>
                                        </p:tgtEl>
                                        <p:attrNameLst>
                                          <p:attrName>style.visibility</p:attrName>
                                        </p:attrNameLst>
                                      </p:cBhvr>
                                      <p:to>
                                        <p:strVal val="visible"/>
                                      </p:to>
                                    </p:set>
                                    <p:animEffect transition="in" filter="dissolve">
                                      <p:cBhvr>
                                        <p:cTn id="29" dur="500"/>
                                        <p:tgtEl>
                                          <p:spTgt spid="9114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iterate type="wd">
                                    <p:tmPct val="100000"/>
                                  </p:iterate>
                                  <p:childTnLst>
                                    <p:set>
                                      <p:cBhvr>
                                        <p:cTn id="33" dur="1" fill="hold">
                                          <p:stCondLst>
                                            <p:cond delay="0"/>
                                          </p:stCondLst>
                                        </p:cTn>
                                        <p:tgtEl>
                                          <p:spTgt spid="91143"/>
                                        </p:tgtEl>
                                        <p:attrNameLst>
                                          <p:attrName>style.visibility</p:attrName>
                                        </p:attrNameLst>
                                      </p:cBhvr>
                                      <p:to>
                                        <p:strVal val="visible"/>
                                      </p:to>
                                    </p:set>
                                    <p:animEffect transition="in" filter="dissolve">
                                      <p:cBhvr>
                                        <p:cTn id="34" dur="300"/>
                                        <p:tgtEl>
                                          <p:spTgt spid="91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utoUpdateAnimBg="0"/>
      <p:bldP spid="91141" grpId="0" autoUpdateAnimBg="0"/>
      <p:bldP spid="91142" grpId="0" autoUpdateAnimBg="0"/>
      <p:bldP spid="91143" grpId="0" autoUpdateAnimBg="0"/>
      <p:bldP spid="91144" grpId="0" autoUpdateAnimBg="0"/>
      <p:bldP spid="91145" grpId="0" autoUpdateAnimBg="0"/>
      <p:bldP spid="9114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p:txBody>
          <a:bodyPr/>
          <a:lstStyle/>
          <a:p>
            <a:pPr eaLnBrk="1" hangingPunct="1"/>
            <a:r>
              <a:rPr lang="en-US" altLang="en-US" smtClean="0"/>
              <a:t>pH Scale</a:t>
            </a:r>
          </a:p>
        </p:txBody>
      </p:sp>
      <p:sp>
        <p:nvSpPr>
          <p:cNvPr id="176130" name="Rectangle 4"/>
          <p:cNvSpPr>
            <a:spLocks noGrp="1" noChangeArrowheads="1"/>
          </p:cNvSpPr>
          <p:nvPr>
            <p:ph type="body" sz="half" idx="2"/>
          </p:nvPr>
        </p:nvSpPr>
        <p:spPr>
          <a:xfrm>
            <a:off x="4648200" y="2209800"/>
            <a:ext cx="5181600" cy="4191000"/>
          </a:xfrm>
        </p:spPr>
        <p:txBody>
          <a:bodyPr/>
          <a:lstStyle/>
          <a:p>
            <a:pPr eaLnBrk="1" hangingPunct="1"/>
            <a:r>
              <a:rPr lang="en-US" altLang="en-US" sz="2000" b="1" smtClean="0">
                <a:solidFill>
                  <a:srgbClr val="FF3399"/>
                </a:solidFill>
              </a:rPr>
              <a:t>pH</a:t>
            </a:r>
            <a:r>
              <a:rPr lang="en-US" altLang="en-US" sz="2000" b="1" smtClean="0">
                <a:solidFill>
                  <a:schemeClr val="tx1"/>
                </a:solidFill>
              </a:rPr>
              <a:t> </a:t>
            </a:r>
            <a:r>
              <a:rPr lang="en-US" altLang="en-US" sz="2000" smtClean="0">
                <a:solidFill>
                  <a:schemeClr val="tx1"/>
                </a:solidFill>
              </a:rPr>
              <a:t>is a measure of how acidic or basic a solution is.</a:t>
            </a:r>
          </a:p>
          <a:p>
            <a:pPr eaLnBrk="1" hangingPunct="1">
              <a:lnSpc>
                <a:spcPct val="90000"/>
              </a:lnSpc>
              <a:spcAft>
                <a:spcPct val="20000"/>
              </a:spcAft>
              <a:buClrTx/>
              <a:buFontTx/>
              <a:buChar char="•"/>
            </a:pPr>
            <a:r>
              <a:rPr lang="en-US" altLang="en-US" sz="2000" smtClean="0">
                <a:solidFill>
                  <a:schemeClr val="tx1"/>
                </a:solidFill>
              </a:rPr>
              <a:t>The pH scale ranges from 0 to 14. </a:t>
            </a:r>
          </a:p>
          <a:p>
            <a:pPr eaLnBrk="1" hangingPunct="1">
              <a:spcAft>
                <a:spcPct val="20000"/>
              </a:spcAft>
              <a:buClrTx/>
              <a:buFontTx/>
              <a:buChar char="•"/>
            </a:pPr>
            <a:r>
              <a:rPr lang="en-US" altLang="en-US" sz="2000" smtClean="0">
                <a:solidFill>
                  <a:schemeClr val="tx1"/>
                </a:solidFill>
              </a:rPr>
              <a:t>French for hydrogen power (pouvoir hydrogene)</a:t>
            </a:r>
          </a:p>
          <a:p>
            <a:pPr eaLnBrk="1" hangingPunct="1">
              <a:spcAft>
                <a:spcPct val="20000"/>
              </a:spcAft>
              <a:buClrTx/>
              <a:buFontTx/>
              <a:buChar char="•"/>
            </a:pPr>
            <a:r>
              <a:rPr lang="en-US" altLang="en-US" sz="2000" smtClean="0">
                <a:solidFill>
                  <a:schemeClr val="tx1"/>
                </a:solidFill>
              </a:rPr>
              <a:t>Is used to indicate the hydronium ion concentration of a solution</a:t>
            </a:r>
          </a:p>
          <a:p>
            <a:pPr eaLnBrk="1" hangingPunct="1">
              <a:spcAft>
                <a:spcPct val="20000"/>
              </a:spcAft>
              <a:buClrTx/>
              <a:buFontTx/>
              <a:buChar char="•"/>
            </a:pPr>
            <a:endParaRPr lang="en-US" altLang="en-US" sz="2000" smtClean="0">
              <a:solidFill>
                <a:schemeClr val="tx1"/>
              </a:solidFill>
            </a:endParaRPr>
          </a:p>
          <a:p>
            <a:pPr eaLnBrk="1" hangingPunct="1">
              <a:spcAft>
                <a:spcPct val="20000"/>
              </a:spcAft>
              <a:buClrTx/>
              <a:buFontTx/>
              <a:buChar char="•"/>
            </a:pPr>
            <a:endParaRPr lang="en-US" altLang="en-US" sz="2000" smtClean="0">
              <a:solidFill>
                <a:schemeClr val="tx1"/>
              </a:solidFill>
            </a:endParaRPr>
          </a:p>
          <a:p>
            <a:pPr eaLnBrk="1" hangingPunct="1"/>
            <a:endParaRPr lang="en-US" altLang="en-US" sz="2000" smtClean="0">
              <a:solidFill>
                <a:schemeClr val="tx1"/>
              </a:solidFill>
            </a:endParaRPr>
          </a:p>
        </p:txBody>
      </p:sp>
      <p:pic>
        <p:nvPicPr>
          <p:cNvPr id="176131" name="Picture 5" descr="Acids_L107_PHScale_sx6687a3"/>
          <p:cNvPicPr>
            <a:picLocks noGrp="1" noChangeAspect="1" noChangeArrowheads="1"/>
          </p:cNvPicPr>
          <p:nvPr>
            <p:ph type="clipArt" sz="half" idx="1"/>
          </p:nvPr>
        </p:nvPicPr>
        <p:blipFill>
          <a:blip r:embed="rId2"/>
          <a:srcRect/>
          <a:stretch>
            <a:fillRect/>
          </a:stretch>
        </p:blipFill>
        <p:spPr>
          <a:xfrm>
            <a:off x="1524000" y="0"/>
            <a:ext cx="2444750" cy="6858000"/>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2"/>
          <p:cNvSpPr txBox="1">
            <a:spLocks noChangeArrowheads="1"/>
          </p:cNvSpPr>
          <p:nvPr/>
        </p:nvSpPr>
        <p:spPr bwMode="auto">
          <a:xfrm>
            <a:off x="2438400" y="457200"/>
            <a:ext cx="1924050" cy="585788"/>
          </a:xfrm>
          <a:prstGeom prst="rect">
            <a:avLst/>
          </a:prstGeom>
          <a:noFill/>
          <a:ln w="9525">
            <a:noFill/>
            <a:miter lim="800000"/>
            <a:headEnd/>
            <a:tailEnd/>
          </a:ln>
        </p:spPr>
        <p:txBody>
          <a:bodyPr wrap="none">
            <a:spAutoFit/>
          </a:bodyPr>
          <a:lstStyle/>
          <a:p>
            <a:pPr>
              <a:lnSpc>
                <a:spcPct val="90000"/>
              </a:lnSpc>
              <a:spcBef>
                <a:spcPct val="20000"/>
              </a:spcBef>
              <a:spcAft>
                <a:spcPct val="20000"/>
              </a:spcAft>
              <a:tabLst>
                <a:tab pos="228600" algn="l"/>
                <a:tab pos="1943100" algn="l"/>
              </a:tabLst>
            </a:pPr>
            <a:r>
              <a:rPr lang="en-US" altLang="en-US" sz="3600" b="1">
                <a:solidFill>
                  <a:srgbClr val="000000"/>
                </a:solidFill>
                <a:latin typeface="Times New Roman" pitchFamily="18" charset="0"/>
                <a:cs typeface="Times New Roman" pitchFamily="18" charset="0"/>
              </a:rPr>
              <a:t>pH Scale</a:t>
            </a:r>
          </a:p>
        </p:txBody>
      </p:sp>
      <p:sp>
        <p:nvSpPr>
          <p:cNvPr id="35843" name="Text Box 3"/>
          <p:cNvSpPr txBox="1">
            <a:spLocks noChangeArrowheads="1"/>
          </p:cNvSpPr>
          <p:nvPr/>
        </p:nvSpPr>
        <p:spPr bwMode="auto">
          <a:xfrm>
            <a:off x="2057400" y="1219200"/>
            <a:ext cx="7696200" cy="979488"/>
          </a:xfrm>
          <a:prstGeom prst="rect">
            <a:avLst/>
          </a:prstGeom>
          <a:noFill/>
          <a:ln w="9525">
            <a:noFill/>
            <a:miter lim="800000"/>
            <a:headEnd/>
            <a:tailEnd/>
          </a:ln>
        </p:spPr>
        <p:txBody>
          <a:bodyPr>
            <a:spAutoFit/>
          </a:bodyPr>
          <a:lstStyle/>
          <a:p>
            <a:pPr marL="342900" indent="-342900">
              <a:lnSpc>
                <a:spcPct val="90000"/>
              </a:lnSpc>
              <a:spcBef>
                <a:spcPct val="20000"/>
              </a:spcBef>
              <a:spcAft>
                <a:spcPct val="20000"/>
              </a:spcAft>
              <a:buFontTx/>
              <a:buChar char="•"/>
              <a:tabLst>
                <a:tab pos="228600" algn="l"/>
                <a:tab pos="1943100" algn="l"/>
              </a:tabLst>
            </a:pPr>
            <a:r>
              <a:rPr lang="en-US" altLang="en-US" sz="3200">
                <a:solidFill>
                  <a:srgbClr val="000000"/>
                </a:solidFill>
                <a:latin typeface="Times New Roman" pitchFamily="18" charset="0"/>
                <a:cs typeface="Times New Roman" pitchFamily="18" charset="0"/>
              </a:rPr>
              <a:t>A change of 1 pH unit represents a tenfold change in the acidity of the solution. </a:t>
            </a:r>
          </a:p>
        </p:txBody>
      </p:sp>
      <p:sp>
        <p:nvSpPr>
          <p:cNvPr id="35846" name="Text Box 6"/>
          <p:cNvSpPr txBox="1">
            <a:spLocks noChangeArrowheads="1"/>
          </p:cNvSpPr>
          <p:nvPr/>
        </p:nvSpPr>
        <p:spPr bwMode="auto">
          <a:xfrm>
            <a:off x="2057400" y="2193925"/>
            <a:ext cx="8229600" cy="1865313"/>
          </a:xfrm>
          <a:prstGeom prst="rect">
            <a:avLst/>
          </a:prstGeom>
          <a:noFill/>
          <a:ln w="9525">
            <a:noFill/>
            <a:miter lim="800000"/>
            <a:headEnd/>
            <a:tailEnd/>
          </a:ln>
        </p:spPr>
        <p:txBody>
          <a:bodyPr>
            <a:spAutoFit/>
          </a:bodyPr>
          <a:lstStyle/>
          <a:p>
            <a:pPr marL="342900" indent="-342900">
              <a:lnSpc>
                <a:spcPct val="90000"/>
              </a:lnSpc>
              <a:spcBef>
                <a:spcPct val="20000"/>
              </a:spcBef>
              <a:spcAft>
                <a:spcPct val="20000"/>
              </a:spcAft>
              <a:buFontTx/>
              <a:buChar char="•"/>
              <a:tabLst>
                <a:tab pos="228600" algn="l"/>
                <a:tab pos="1943100" algn="l"/>
              </a:tabLst>
            </a:pPr>
            <a:r>
              <a:rPr lang="en-US" altLang="en-US" sz="3200">
                <a:solidFill>
                  <a:srgbClr val="000000"/>
                </a:solidFill>
                <a:latin typeface="Times New Roman" pitchFamily="18" charset="0"/>
                <a:cs typeface="Times New Roman" pitchFamily="18" charset="0"/>
              </a:rPr>
              <a:t>For example, if one solution has a pH of 1 and a second solution has a pH of 2, the first solution is not twice as acidic as the second—it is ten times more acidic.</a:t>
            </a:r>
            <a:r>
              <a:rPr lang="en-US" altLang="en-US" sz="3200">
                <a:solidFill>
                  <a:srgbClr val="336666"/>
                </a:solidFill>
                <a:latin typeface="Times New Roman" pitchFamily="18" charset="0"/>
                <a:cs typeface="Times New Roman" pitchFamily="18" charset="0"/>
              </a:rPr>
              <a:t> </a:t>
            </a:r>
          </a:p>
        </p:txBody>
      </p:sp>
      <p:pic>
        <p:nvPicPr>
          <p:cNvPr id="35847" name="Picture 7" descr="im52"/>
          <p:cNvPicPr>
            <a:picLocks noChangeAspect="1" noChangeArrowheads="1"/>
          </p:cNvPicPr>
          <p:nvPr/>
        </p:nvPicPr>
        <p:blipFill>
          <a:blip r:embed="rId2"/>
          <a:srcRect/>
          <a:stretch>
            <a:fillRect/>
          </a:stretch>
        </p:blipFill>
        <p:spPr bwMode="auto">
          <a:xfrm>
            <a:off x="1752600" y="4068763"/>
            <a:ext cx="8534400" cy="27574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box(out)">
                                      <p:cBhvr>
                                        <p:cTn id="7" dur="500"/>
                                        <p:tgtEl>
                                          <p:spTgt spid="35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box(out)">
                                      <p:cBhvr>
                                        <p:cTn id="12" dur="500"/>
                                        <p:tgtEl>
                                          <p:spTgt spid="35846"/>
                                        </p:tgtEl>
                                      </p:cBhvr>
                                    </p:animEffect>
                                  </p:childTnLst>
                                </p:cTn>
                              </p:par>
                            </p:childTnLst>
                          </p:cTn>
                        </p:par>
                        <p:par>
                          <p:cTn id="13" fill="hold" nodeType="afterGroup">
                            <p:stCondLst>
                              <p:cond delay="500"/>
                            </p:stCondLst>
                            <p:childTnLst>
                              <p:par>
                                <p:cTn id="14" presetID="4" presetClass="entr" presetSubtype="32" fill="hold" nodeType="afterEffect">
                                  <p:stCondLst>
                                    <p:cond delay="0"/>
                                  </p:stCondLst>
                                  <p:childTnLst>
                                    <p:set>
                                      <p:cBhvr>
                                        <p:cTn id="15" dur="1" fill="hold">
                                          <p:stCondLst>
                                            <p:cond delay="0"/>
                                          </p:stCondLst>
                                        </p:cTn>
                                        <p:tgtEl>
                                          <p:spTgt spid="35847"/>
                                        </p:tgtEl>
                                        <p:attrNameLst>
                                          <p:attrName>style.visibility</p:attrName>
                                        </p:attrNameLst>
                                      </p:cBhvr>
                                      <p:to>
                                        <p:strVal val="visible"/>
                                      </p:to>
                                    </p:set>
                                    <p:animEffect transition="in" filter="box(out)">
                                      <p:cBhvr>
                                        <p:cTn id="16"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P spid="3584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2151063" y="0"/>
            <a:ext cx="7772400" cy="1143000"/>
          </a:xfrm>
        </p:spPr>
        <p:txBody>
          <a:bodyPr/>
          <a:lstStyle/>
          <a:p>
            <a:pPr eaLnBrk="1" hangingPunct="1"/>
            <a:r>
              <a:rPr lang="en-US" altLang="en-US" b="1" u="sng" smtClean="0"/>
              <a:t>What is H</a:t>
            </a:r>
            <a:r>
              <a:rPr lang="en-US" altLang="en-US" b="1" u="sng" baseline="30000" smtClean="0"/>
              <a:t>+</a:t>
            </a:r>
            <a:r>
              <a:rPr lang="en-US" altLang="en-US" b="1" u="sng" smtClean="0"/>
              <a:t>?</a:t>
            </a:r>
          </a:p>
        </p:txBody>
      </p:sp>
      <p:sp>
        <p:nvSpPr>
          <p:cNvPr id="83970" name="Text Box 4"/>
          <p:cNvSpPr txBox="1">
            <a:spLocks noChangeArrowheads="1"/>
          </p:cNvSpPr>
          <p:nvPr/>
        </p:nvSpPr>
        <p:spPr bwMode="auto">
          <a:xfrm>
            <a:off x="3333750" y="3065463"/>
            <a:ext cx="450850" cy="641350"/>
          </a:xfrm>
          <a:prstGeom prst="rect">
            <a:avLst/>
          </a:prstGeom>
          <a:noFill/>
          <a:ln w="9525">
            <a:noFill/>
            <a:miter lim="800000"/>
            <a:headEnd/>
            <a:tailEnd/>
          </a:ln>
        </p:spPr>
        <p:txBody>
          <a:bodyPr wrap="none">
            <a:spAutoFit/>
          </a:bodyPr>
          <a:lstStyle/>
          <a:p>
            <a:r>
              <a:rPr lang="en-US" altLang="en-US" sz="3600"/>
              <a:t>+</a:t>
            </a:r>
          </a:p>
        </p:txBody>
      </p:sp>
      <p:sp>
        <p:nvSpPr>
          <p:cNvPr id="83971" name="Oval 8"/>
          <p:cNvSpPr>
            <a:spLocks noChangeArrowheads="1"/>
          </p:cNvSpPr>
          <p:nvPr/>
        </p:nvSpPr>
        <p:spPr bwMode="auto">
          <a:xfrm>
            <a:off x="2989263" y="2859088"/>
            <a:ext cx="1133475" cy="1117600"/>
          </a:xfrm>
          <a:prstGeom prst="ellipse">
            <a:avLst/>
          </a:prstGeom>
          <a:solidFill>
            <a:srgbClr val="FFFFFF">
              <a:alpha val="0"/>
            </a:srgbClr>
          </a:solidFill>
          <a:ln w="9525" algn="ctr">
            <a:solidFill>
              <a:schemeClr val="tx1"/>
            </a:solidFill>
            <a:round/>
            <a:headEnd/>
            <a:tailEnd/>
          </a:ln>
        </p:spPr>
        <p:txBody>
          <a:bodyPr wrap="none" anchor="ctr"/>
          <a:lstStyle/>
          <a:p>
            <a:endParaRPr lang="en-US" altLang="en-US" sz="2400"/>
          </a:p>
        </p:txBody>
      </p:sp>
      <p:sp>
        <p:nvSpPr>
          <p:cNvPr id="83972" name="Text Box 9"/>
          <p:cNvSpPr txBox="1">
            <a:spLocks noChangeArrowheads="1"/>
          </p:cNvSpPr>
          <p:nvPr/>
        </p:nvSpPr>
        <p:spPr bwMode="auto">
          <a:xfrm>
            <a:off x="3397250" y="2378075"/>
            <a:ext cx="681038" cy="762000"/>
          </a:xfrm>
          <a:prstGeom prst="rect">
            <a:avLst/>
          </a:prstGeom>
          <a:noFill/>
          <a:ln w="9525">
            <a:noFill/>
            <a:miter lim="800000"/>
            <a:headEnd/>
            <a:tailEnd/>
          </a:ln>
        </p:spPr>
        <p:txBody>
          <a:bodyPr>
            <a:spAutoFit/>
          </a:bodyPr>
          <a:lstStyle/>
          <a:p>
            <a:pPr>
              <a:spcBef>
                <a:spcPct val="50000"/>
              </a:spcBef>
            </a:pPr>
            <a:r>
              <a:rPr lang="en-US" altLang="en-US" sz="3200"/>
              <a:t>e</a:t>
            </a:r>
            <a:r>
              <a:rPr lang="en-US" altLang="en-US" sz="4400" baseline="30000"/>
              <a:t>-</a:t>
            </a:r>
            <a:endParaRPr lang="en-US" altLang="en-US" sz="4400"/>
          </a:p>
        </p:txBody>
      </p:sp>
      <p:sp>
        <p:nvSpPr>
          <p:cNvPr id="83973" name="Text Box 10"/>
          <p:cNvSpPr txBox="1">
            <a:spLocks noChangeArrowheads="1"/>
          </p:cNvSpPr>
          <p:nvPr/>
        </p:nvSpPr>
        <p:spPr bwMode="auto">
          <a:xfrm>
            <a:off x="6357938" y="3119438"/>
            <a:ext cx="1363662" cy="641350"/>
          </a:xfrm>
          <a:prstGeom prst="rect">
            <a:avLst/>
          </a:prstGeom>
          <a:noFill/>
          <a:ln w="9525">
            <a:noFill/>
            <a:miter lim="800000"/>
            <a:headEnd/>
            <a:tailEnd/>
          </a:ln>
        </p:spPr>
        <p:txBody>
          <a:bodyPr>
            <a:spAutoFit/>
          </a:bodyPr>
          <a:lstStyle/>
          <a:p>
            <a:pPr>
              <a:spcBef>
                <a:spcPct val="50000"/>
              </a:spcBef>
            </a:pPr>
            <a:r>
              <a:rPr lang="en-US" altLang="en-US" sz="3600"/>
              <a:t>+</a:t>
            </a:r>
          </a:p>
        </p:txBody>
      </p:sp>
      <p:sp>
        <p:nvSpPr>
          <p:cNvPr id="83974" name="Text Box 11"/>
          <p:cNvSpPr txBox="1">
            <a:spLocks noChangeArrowheads="1"/>
          </p:cNvSpPr>
          <p:nvPr/>
        </p:nvSpPr>
        <p:spPr bwMode="auto">
          <a:xfrm>
            <a:off x="2887663" y="4325938"/>
            <a:ext cx="2017712" cy="457200"/>
          </a:xfrm>
          <a:prstGeom prst="rect">
            <a:avLst/>
          </a:prstGeom>
          <a:noFill/>
          <a:ln w="9525">
            <a:noFill/>
            <a:miter lim="800000"/>
            <a:headEnd/>
            <a:tailEnd/>
          </a:ln>
        </p:spPr>
        <p:txBody>
          <a:bodyPr>
            <a:spAutoFit/>
          </a:bodyPr>
          <a:lstStyle/>
          <a:p>
            <a:pPr>
              <a:spcBef>
                <a:spcPct val="50000"/>
              </a:spcBef>
            </a:pPr>
            <a:r>
              <a:rPr lang="en-US" altLang="en-US" sz="2400"/>
              <a:t>Hydrogen (H)</a:t>
            </a:r>
          </a:p>
        </p:txBody>
      </p:sp>
      <p:sp>
        <p:nvSpPr>
          <p:cNvPr id="83975" name="Text Box 12"/>
          <p:cNvSpPr txBox="1">
            <a:spLocks noChangeArrowheads="1"/>
          </p:cNvSpPr>
          <p:nvPr/>
        </p:nvSpPr>
        <p:spPr bwMode="auto">
          <a:xfrm>
            <a:off x="5878513" y="4238625"/>
            <a:ext cx="1944687" cy="457200"/>
          </a:xfrm>
          <a:prstGeom prst="rect">
            <a:avLst/>
          </a:prstGeom>
          <a:noFill/>
          <a:ln w="9525">
            <a:noFill/>
            <a:miter lim="800000"/>
            <a:headEnd/>
            <a:tailEnd/>
          </a:ln>
        </p:spPr>
        <p:txBody>
          <a:bodyPr>
            <a:spAutoFit/>
          </a:bodyPr>
          <a:lstStyle/>
          <a:p>
            <a:pPr>
              <a:spcBef>
                <a:spcPct val="50000"/>
              </a:spcBef>
            </a:pPr>
            <a:r>
              <a:rPr lang="en-US" altLang="en-US" sz="2400"/>
              <a:t>Proton (H</a:t>
            </a:r>
            <a:r>
              <a:rPr lang="en-US" altLang="en-US" sz="2400" baseline="30000"/>
              <a:t>+</a:t>
            </a:r>
            <a:r>
              <a:rPr lang="en-US" altLang="en-US" sz="2400"/>
              <a:t>)</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pPr eaLnBrk="1" hangingPunct="1"/>
            <a:r>
              <a:rPr lang="en-US" altLang="en-US" smtClean="0">
                <a:solidFill>
                  <a:schemeClr val="tx1"/>
                </a:solidFill>
              </a:rPr>
              <a:t>pH scale</a:t>
            </a:r>
            <a:endParaRPr lang="en-US" altLang="en-US" smtClean="0"/>
          </a:p>
        </p:txBody>
      </p:sp>
      <p:sp>
        <p:nvSpPr>
          <p:cNvPr id="178179" name="Rectangle 5"/>
          <p:cNvSpPr>
            <a:spLocks noGrp="1" noChangeArrowheads="1"/>
          </p:cNvSpPr>
          <p:nvPr>
            <p:ph idx="1"/>
          </p:nvPr>
        </p:nvSpPr>
        <p:spPr/>
        <p:txBody>
          <a:bodyPr/>
          <a:lstStyle/>
          <a:p>
            <a:pPr eaLnBrk="1" hangingPunct="1"/>
            <a:r>
              <a:rPr lang="en-US" altLang="en-US" smtClean="0"/>
              <a:t>The pH scale is used to measure the [H</a:t>
            </a:r>
            <a:r>
              <a:rPr lang="en-US" altLang="en-US" sz="4000" baseline="30000" smtClean="0"/>
              <a:t>+</a:t>
            </a:r>
            <a:r>
              <a:rPr lang="en-US" altLang="en-US" smtClean="0"/>
              <a:t>] and [OH</a:t>
            </a:r>
            <a:r>
              <a:rPr lang="en-US" altLang="en-US" sz="4000" baseline="30000" smtClean="0"/>
              <a:t>-</a:t>
            </a:r>
            <a:r>
              <a:rPr lang="en-US" altLang="en-US" smtClean="0"/>
              <a:t>] in solution.  </a:t>
            </a:r>
          </a:p>
        </p:txBody>
      </p:sp>
      <p:grpSp>
        <p:nvGrpSpPr>
          <p:cNvPr id="2" name="Group 15"/>
          <p:cNvGrpSpPr>
            <a:grpSpLocks/>
          </p:cNvGrpSpPr>
          <p:nvPr/>
        </p:nvGrpSpPr>
        <p:grpSpPr bwMode="auto">
          <a:xfrm>
            <a:off x="2209800" y="3200400"/>
            <a:ext cx="7696200" cy="2438400"/>
            <a:chOff x="432" y="2016"/>
            <a:chExt cx="4848" cy="1536"/>
          </a:xfrm>
        </p:grpSpPr>
        <p:sp>
          <p:nvSpPr>
            <p:cNvPr id="178182" name="Rectangle 6"/>
            <p:cNvSpPr>
              <a:spLocks noChangeArrowheads="1"/>
            </p:cNvSpPr>
            <p:nvPr/>
          </p:nvSpPr>
          <p:spPr bwMode="auto">
            <a:xfrm>
              <a:off x="432" y="2016"/>
              <a:ext cx="4848" cy="1536"/>
            </a:xfrm>
            <a:prstGeom prst="rect">
              <a:avLst/>
            </a:prstGeom>
            <a:gradFill rotWithShape="0">
              <a:gsLst>
                <a:gs pos="0">
                  <a:srgbClr val="FF3399"/>
                </a:gs>
                <a:gs pos="25000">
                  <a:srgbClr val="FF6633"/>
                </a:gs>
                <a:gs pos="50000">
                  <a:srgbClr val="FFFF00"/>
                </a:gs>
                <a:gs pos="75000">
                  <a:srgbClr val="01A78F"/>
                </a:gs>
                <a:gs pos="100000">
                  <a:srgbClr val="3366FF"/>
                </a:gs>
              </a:gsLst>
              <a:lin ang="0" scaled="1"/>
            </a:gradFill>
            <a:ln w="28575">
              <a:solidFill>
                <a:schemeClr val="tx1"/>
              </a:solidFill>
              <a:miter lim="800000"/>
              <a:headEnd/>
              <a:tailEnd/>
            </a:ln>
          </p:spPr>
          <p:txBody>
            <a:bodyPr wrap="none" anchor="ctr"/>
            <a:lstStyle/>
            <a:p>
              <a:pPr algn="ctr" eaLnBrk="0" hangingPunct="0"/>
              <a:endParaRPr lang="en-US" altLang="en-US" sz="2400">
                <a:solidFill>
                  <a:srgbClr val="000000"/>
                </a:solidFill>
                <a:latin typeface="Times New Roman" pitchFamily="18" charset="0"/>
              </a:endParaRPr>
            </a:p>
          </p:txBody>
        </p:sp>
        <p:sp>
          <p:nvSpPr>
            <p:cNvPr id="178183" name="Line 7"/>
            <p:cNvSpPr>
              <a:spLocks noChangeShapeType="1"/>
            </p:cNvSpPr>
            <p:nvPr/>
          </p:nvSpPr>
          <p:spPr bwMode="auto">
            <a:xfrm flipV="1">
              <a:off x="432" y="2016"/>
              <a:ext cx="4848" cy="1536"/>
            </a:xfrm>
            <a:prstGeom prst="line">
              <a:avLst/>
            </a:prstGeom>
            <a:noFill/>
            <a:ln w="28575">
              <a:solidFill>
                <a:schemeClr val="tx1"/>
              </a:solidFill>
              <a:round/>
              <a:headEnd/>
              <a:tailEnd/>
            </a:ln>
          </p:spPr>
          <p:txBody>
            <a:bodyPr wrap="none" anchor="ctr"/>
            <a:lstStyle/>
            <a:p>
              <a:endParaRPr lang="en-US"/>
            </a:p>
          </p:txBody>
        </p:sp>
        <p:sp>
          <p:nvSpPr>
            <p:cNvPr id="178184" name="Text Box 8"/>
            <p:cNvSpPr txBox="1">
              <a:spLocks noChangeArrowheads="1"/>
            </p:cNvSpPr>
            <p:nvPr/>
          </p:nvSpPr>
          <p:spPr bwMode="auto">
            <a:xfrm>
              <a:off x="816" y="2162"/>
              <a:ext cx="1145" cy="756"/>
            </a:xfrm>
            <a:prstGeom prst="rect">
              <a:avLst/>
            </a:prstGeom>
            <a:noFill/>
            <a:ln w="9525">
              <a:noFill/>
              <a:miter lim="800000"/>
              <a:headEnd/>
              <a:tailEnd/>
            </a:ln>
          </p:spPr>
          <p:txBody>
            <a:bodyPr wrap="none">
              <a:spAutoFit/>
            </a:bodyPr>
            <a:lstStyle/>
            <a:p>
              <a:pPr eaLnBrk="0" hangingPunct="0"/>
              <a:r>
                <a:rPr lang="en-US" altLang="en-US" sz="7200">
                  <a:solidFill>
                    <a:srgbClr val="9900CC"/>
                  </a:solidFill>
                  <a:latin typeface="Times New Roman" pitchFamily="18" charset="0"/>
                </a:rPr>
                <a:t>[H</a:t>
              </a:r>
              <a:r>
                <a:rPr lang="en-US" altLang="en-US" sz="7200" b="1" baseline="30000">
                  <a:solidFill>
                    <a:srgbClr val="9900CC"/>
                  </a:solidFill>
                  <a:latin typeface="Times New Roman" pitchFamily="18" charset="0"/>
                </a:rPr>
                <a:t>+</a:t>
              </a:r>
              <a:r>
                <a:rPr lang="en-US" altLang="en-US" sz="7200">
                  <a:solidFill>
                    <a:srgbClr val="9900CC"/>
                  </a:solidFill>
                  <a:latin typeface="Times New Roman" pitchFamily="18" charset="0"/>
                </a:rPr>
                <a:t>]</a:t>
              </a:r>
              <a:endParaRPr lang="en-US" altLang="en-US" sz="2400">
                <a:solidFill>
                  <a:srgbClr val="000000"/>
                </a:solidFill>
                <a:latin typeface="Times New Roman" pitchFamily="18" charset="0"/>
              </a:endParaRPr>
            </a:p>
          </p:txBody>
        </p:sp>
        <p:sp>
          <p:nvSpPr>
            <p:cNvPr id="178185" name="Text Box 10"/>
            <p:cNvSpPr txBox="1">
              <a:spLocks noChangeArrowheads="1"/>
            </p:cNvSpPr>
            <p:nvPr/>
          </p:nvSpPr>
          <p:spPr bwMode="auto">
            <a:xfrm>
              <a:off x="3600" y="2544"/>
              <a:ext cx="1489" cy="749"/>
            </a:xfrm>
            <a:prstGeom prst="rect">
              <a:avLst/>
            </a:prstGeom>
            <a:noFill/>
            <a:ln w="9525">
              <a:noFill/>
              <a:miter lim="800000"/>
              <a:headEnd/>
              <a:tailEnd/>
            </a:ln>
          </p:spPr>
          <p:txBody>
            <a:bodyPr wrap="none">
              <a:spAutoFit/>
            </a:bodyPr>
            <a:lstStyle/>
            <a:p>
              <a:pPr eaLnBrk="0" hangingPunct="0"/>
              <a:r>
                <a:rPr lang="en-US" altLang="en-US" sz="7200">
                  <a:solidFill>
                    <a:srgbClr val="FF0066"/>
                  </a:solidFill>
                  <a:latin typeface="Times New Roman" pitchFamily="18" charset="0"/>
                </a:rPr>
                <a:t>[OH</a:t>
              </a:r>
              <a:r>
                <a:rPr lang="en-US" altLang="en-US" sz="8800" baseline="30000">
                  <a:solidFill>
                    <a:srgbClr val="FF0066"/>
                  </a:solidFill>
                  <a:latin typeface="Times New Roman" pitchFamily="18" charset="0"/>
                </a:rPr>
                <a:t>-</a:t>
              </a:r>
              <a:r>
                <a:rPr lang="en-US" altLang="en-US" sz="7200">
                  <a:solidFill>
                    <a:srgbClr val="FF0066"/>
                  </a:solidFill>
                  <a:latin typeface="Times New Roman" pitchFamily="18" charset="0"/>
                </a:rPr>
                <a:t>]</a:t>
              </a:r>
              <a:endParaRPr lang="en-US" altLang="en-US" sz="2400">
                <a:solidFill>
                  <a:srgbClr val="000000"/>
                </a:solidFill>
                <a:latin typeface="Times New Roman" pitchFamily="18" charset="0"/>
              </a:endParaRPr>
            </a:p>
          </p:txBody>
        </p:sp>
      </p:grpSp>
      <p:sp>
        <p:nvSpPr>
          <p:cNvPr id="15374" name="Text Box 14"/>
          <p:cNvSpPr txBox="1">
            <a:spLocks noChangeArrowheads="1"/>
          </p:cNvSpPr>
          <p:nvPr/>
        </p:nvSpPr>
        <p:spPr bwMode="auto">
          <a:xfrm>
            <a:off x="2133600" y="5638800"/>
            <a:ext cx="7835900" cy="457200"/>
          </a:xfrm>
          <a:prstGeom prst="rect">
            <a:avLst/>
          </a:prstGeom>
          <a:noFill/>
          <a:ln w="9525">
            <a:noFill/>
            <a:miter lim="800000"/>
            <a:headEnd/>
            <a:tailEnd/>
          </a:ln>
        </p:spPr>
        <p:txBody>
          <a:bodyPr wrap="none">
            <a:spAutoFit/>
          </a:bodyPr>
          <a:lstStyle/>
          <a:p>
            <a:pPr eaLnBrk="0" hangingPunct="0"/>
            <a:r>
              <a:rPr lang="en-US" altLang="en-US" sz="2400">
                <a:solidFill>
                  <a:srgbClr val="000000"/>
                </a:solidFill>
                <a:latin typeface="Times New Roman" pitchFamily="18" charset="0"/>
              </a:rPr>
              <a:t>0     1     2    3     4     5     6      7     8     9   </a:t>
            </a:r>
            <a:r>
              <a:rPr lang="en-US" altLang="en-US">
                <a:solidFill>
                  <a:srgbClr val="000000"/>
                </a:solidFill>
                <a:latin typeface="Times New Roman" pitchFamily="18" charset="0"/>
              </a:rPr>
              <a:t> </a:t>
            </a:r>
            <a:r>
              <a:rPr lang="en-US" altLang="en-US" sz="2000" b="1">
                <a:solidFill>
                  <a:srgbClr val="000000"/>
                </a:solidFill>
                <a:latin typeface="Times New Roman" pitchFamily="18" charset="0"/>
              </a:rPr>
              <a:t>10     11     12    13    14</a:t>
            </a:r>
            <a:endParaRPr lang="en-US" altLang="en-US" sz="2400">
              <a:solidFill>
                <a:srgbClr val="FF0066"/>
              </a:solidFill>
              <a:latin typeface="Times New Roman"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74"/>
                                        </p:tgtEl>
                                        <p:attrNameLst>
                                          <p:attrName>style.visibility</p:attrName>
                                        </p:attrNameLst>
                                      </p:cBhvr>
                                      <p:to>
                                        <p:strVal val="visible"/>
                                      </p:to>
                                    </p:set>
                                    <p:anim calcmode="lin" valueType="num">
                                      <p:cBhvr additive="base">
                                        <p:cTn id="13" dur="500" fill="hold"/>
                                        <p:tgtEl>
                                          <p:spTgt spid="15374"/>
                                        </p:tgtEl>
                                        <p:attrNameLst>
                                          <p:attrName>ppt_x</p:attrName>
                                        </p:attrNameLst>
                                      </p:cBhvr>
                                      <p:tavLst>
                                        <p:tav tm="0">
                                          <p:val>
                                            <p:strVal val="0-#ppt_w/2"/>
                                          </p:val>
                                        </p:tav>
                                        <p:tav tm="100000">
                                          <p:val>
                                            <p:strVal val="#ppt_x"/>
                                          </p:val>
                                        </p:tav>
                                      </p:tavLst>
                                    </p:anim>
                                    <p:anim calcmode="lin" valueType="num">
                                      <p:cBhvr additive="base">
                                        <p:cTn id="14" dur="500" fill="hold"/>
                                        <p:tgtEl>
                                          <p:spTgt spid="153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5"/>
          <p:cNvSpPr>
            <a:spLocks noGrp="1" noChangeArrowheads="1"/>
          </p:cNvSpPr>
          <p:nvPr>
            <p:ph idx="1"/>
          </p:nvPr>
        </p:nvSpPr>
        <p:spPr>
          <a:xfrm>
            <a:off x="2209800" y="609600"/>
            <a:ext cx="7772400" cy="4114800"/>
          </a:xfrm>
        </p:spPr>
        <p:txBody>
          <a:bodyPr/>
          <a:lstStyle/>
          <a:p>
            <a:pPr eaLnBrk="1" hangingPunct="1">
              <a:lnSpc>
                <a:spcPct val="90000"/>
              </a:lnSpc>
            </a:pPr>
            <a:r>
              <a:rPr lang="en-US" altLang="en-US" smtClean="0"/>
              <a:t>pH values greater than 7 have low [H+] and are basic (8, 9, 10 . . .)</a:t>
            </a:r>
          </a:p>
          <a:p>
            <a:pPr eaLnBrk="1" hangingPunct="1">
              <a:lnSpc>
                <a:spcPct val="90000"/>
              </a:lnSpc>
            </a:pPr>
            <a:r>
              <a:rPr lang="en-US" altLang="en-US" smtClean="0"/>
              <a:t>pH values less than 7 have high [H+] and are acidic (6, 5, 4 . . .) </a:t>
            </a:r>
          </a:p>
          <a:p>
            <a:pPr eaLnBrk="1" hangingPunct="1"/>
            <a:endParaRPr lang="en-US" altLang="en-US" smtClean="0"/>
          </a:p>
        </p:txBody>
      </p:sp>
      <p:grpSp>
        <p:nvGrpSpPr>
          <p:cNvPr id="2" name="Group 15"/>
          <p:cNvGrpSpPr>
            <a:grpSpLocks/>
          </p:cNvGrpSpPr>
          <p:nvPr/>
        </p:nvGrpSpPr>
        <p:grpSpPr bwMode="auto">
          <a:xfrm>
            <a:off x="2209800" y="3200400"/>
            <a:ext cx="7696200" cy="2438400"/>
            <a:chOff x="432" y="2016"/>
            <a:chExt cx="4848" cy="1536"/>
          </a:xfrm>
        </p:grpSpPr>
        <p:sp>
          <p:nvSpPr>
            <p:cNvPr id="180229" name="Rectangle 6"/>
            <p:cNvSpPr>
              <a:spLocks noChangeArrowheads="1"/>
            </p:cNvSpPr>
            <p:nvPr/>
          </p:nvSpPr>
          <p:spPr bwMode="auto">
            <a:xfrm>
              <a:off x="432" y="2016"/>
              <a:ext cx="4848" cy="1536"/>
            </a:xfrm>
            <a:prstGeom prst="rect">
              <a:avLst/>
            </a:prstGeom>
            <a:gradFill rotWithShape="0">
              <a:gsLst>
                <a:gs pos="0">
                  <a:srgbClr val="FF3399"/>
                </a:gs>
                <a:gs pos="25000">
                  <a:srgbClr val="FF6633"/>
                </a:gs>
                <a:gs pos="50000">
                  <a:srgbClr val="FFFF00"/>
                </a:gs>
                <a:gs pos="75000">
                  <a:srgbClr val="01A78F"/>
                </a:gs>
                <a:gs pos="100000">
                  <a:srgbClr val="3366FF"/>
                </a:gs>
              </a:gsLst>
              <a:lin ang="0" scaled="1"/>
            </a:gradFill>
            <a:ln w="28575">
              <a:solidFill>
                <a:schemeClr val="tx1"/>
              </a:solidFill>
              <a:miter lim="800000"/>
              <a:headEnd/>
              <a:tailEnd/>
            </a:ln>
          </p:spPr>
          <p:txBody>
            <a:bodyPr wrap="none" anchor="ctr"/>
            <a:lstStyle/>
            <a:p>
              <a:pPr algn="ctr" eaLnBrk="0" hangingPunct="0"/>
              <a:endParaRPr lang="en-US" altLang="en-US" sz="2400">
                <a:solidFill>
                  <a:srgbClr val="000000"/>
                </a:solidFill>
                <a:latin typeface="Times New Roman" pitchFamily="18" charset="0"/>
              </a:endParaRPr>
            </a:p>
          </p:txBody>
        </p:sp>
        <p:sp>
          <p:nvSpPr>
            <p:cNvPr id="180230" name="Line 7"/>
            <p:cNvSpPr>
              <a:spLocks noChangeShapeType="1"/>
            </p:cNvSpPr>
            <p:nvPr/>
          </p:nvSpPr>
          <p:spPr bwMode="auto">
            <a:xfrm flipV="1">
              <a:off x="432" y="2016"/>
              <a:ext cx="4848" cy="1536"/>
            </a:xfrm>
            <a:prstGeom prst="line">
              <a:avLst/>
            </a:prstGeom>
            <a:noFill/>
            <a:ln w="28575">
              <a:solidFill>
                <a:schemeClr val="tx1"/>
              </a:solidFill>
              <a:round/>
              <a:headEnd/>
              <a:tailEnd/>
            </a:ln>
          </p:spPr>
          <p:txBody>
            <a:bodyPr wrap="none" anchor="ctr"/>
            <a:lstStyle/>
            <a:p>
              <a:endParaRPr lang="en-US"/>
            </a:p>
          </p:txBody>
        </p:sp>
        <p:sp>
          <p:nvSpPr>
            <p:cNvPr id="180231" name="Text Box 8"/>
            <p:cNvSpPr txBox="1">
              <a:spLocks noChangeArrowheads="1"/>
            </p:cNvSpPr>
            <p:nvPr/>
          </p:nvSpPr>
          <p:spPr bwMode="auto">
            <a:xfrm>
              <a:off x="816" y="2162"/>
              <a:ext cx="1145" cy="756"/>
            </a:xfrm>
            <a:prstGeom prst="rect">
              <a:avLst/>
            </a:prstGeom>
            <a:noFill/>
            <a:ln w="9525">
              <a:noFill/>
              <a:miter lim="800000"/>
              <a:headEnd/>
              <a:tailEnd/>
            </a:ln>
          </p:spPr>
          <p:txBody>
            <a:bodyPr wrap="none">
              <a:spAutoFit/>
            </a:bodyPr>
            <a:lstStyle/>
            <a:p>
              <a:pPr eaLnBrk="0" hangingPunct="0"/>
              <a:r>
                <a:rPr lang="en-US" altLang="en-US" sz="7200">
                  <a:solidFill>
                    <a:srgbClr val="9900CC"/>
                  </a:solidFill>
                  <a:latin typeface="Times New Roman" pitchFamily="18" charset="0"/>
                </a:rPr>
                <a:t>[H</a:t>
              </a:r>
              <a:r>
                <a:rPr lang="en-US" altLang="en-US" sz="7200" b="1" baseline="30000">
                  <a:solidFill>
                    <a:srgbClr val="9900CC"/>
                  </a:solidFill>
                  <a:latin typeface="Times New Roman" pitchFamily="18" charset="0"/>
                </a:rPr>
                <a:t>+</a:t>
              </a:r>
              <a:r>
                <a:rPr lang="en-US" altLang="en-US" sz="7200">
                  <a:solidFill>
                    <a:srgbClr val="9900CC"/>
                  </a:solidFill>
                  <a:latin typeface="Times New Roman" pitchFamily="18" charset="0"/>
                </a:rPr>
                <a:t>]</a:t>
              </a:r>
              <a:endParaRPr lang="en-US" altLang="en-US" sz="2400">
                <a:solidFill>
                  <a:srgbClr val="000000"/>
                </a:solidFill>
                <a:latin typeface="Times New Roman" pitchFamily="18" charset="0"/>
              </a:endParaRPr>
            </a:p>
          </p:txBody>
        </p:sp>
        <p:sp>
          <p:nvSpPr>
            <p:cNvPr id="180232" name="Text Box 10"/>
            <p:cNvSpPr txBox="1">
              <a:spLocks noChangeArrowheads="1"/>
            </p:cNvSpPr>
            <p:nvPr/>
          </p:nvSpPr>
          <p:spPr bwMode="auto">
            <a:xfrm>
              <a:off x="3600" y="2544"/>
              <a:ext cx="1489" cy="749"/>
            </a:xfrm>
            <a:prstGeom prst="rect">
              <a:avLst/>
            </a:prstGeom>
            <a:noFill/>
            <a:ln w="9525">
              <a:noFill/>
              <a:miter lim="800000"/>
              <a:headEnd/>
              <a:tailEnd/>
            </a:ln>
          </p:spPr>
          <p:txBody>
            <a:bodyPr wrap="none">
              <a:spAutoFit/>
            </a:bodyPr>
            <a:lstStyle/>
            <a:p>
              <a:pPr eaLnBrk="0" hangingPunct="0"/>
              <a:r>
                <a:rPr lang="en-US" altLang="en-US" sz="7200">
                  <a:solidFill>
                    <a:srgbClr val="FF0066"/>
                  </a:solidFill>
                  <a:latin typeface="Times New Roman" pitchFamily="18" charset="0"/>
                </a:rPr>
                <a:t>[OH</a:t>
              </a:r>
              <a:r>
                <a:rPr lang="en-US" altLang="en-US" sz="8800" baseline="30000">
                  <a:solidFill>
                    <a:srgbClr val="FF0066"/>
                  </a:solidFill>
                  <a:latin typeface="Times New Roman" pitchFamily="18" charset="0"/>
                </a:rPr>
                <a:t>-</a:t>
              </a:r>
              <a:r>
                <a:rPr lang="en-US" altLang="en-US" sz="7200">
                  <a:solidFill>
                    <a:srgbClr val="FF0066"/>
                  </a:solidFill>
                  <a:latin typeface="Times New Roman" pitchFamily="18" charset="0"/>
                </a:rPr>
                <a:t>]</a:t>
              </a:r>
              <a:endParaRPr lang="en-US" altLang="en-US" sz="2400">
                <a:solidFill>
                  <a:srgbClr val="000000"/>
                </a:solidFill>
                <a:latin typeface="Times New Roman" pitchFamily="18" charset="0"/>
              </a:endParaRPr>
            </a:p>
          </p:txBody>
        </p:sp>
      </p:grpSp>
      <p:sp>
        <p:nvSpPr>
          <p:cNvPr id="15374" name="Text Box 14"/>
          <p:cNvSpPr txBox="1">
            <a:spLocks noChangeArrowheads="1"/>
          </p:cNvSpPr>
          <p:nvPr/>
        </p:nvSpPr>
        <p:spPr bwMode="auto">
          <a:xfrm>
            <a:off x="2133600" y="5638800"/>
            <a:ext cx="7835900" cy="457200"/>
          </a:xfrm>
          <a:prstGeom prst="rect">
            <a:avLst/>
          </a:prstGeom>
          <a:noFill/>
          <a:ln w="9525">
            <a:noFill/>
            <a:miter lim="800000"/>
            <a:headEnd/>
            <a:tailEnd/>
          </a:ln>
        </p:spPr>
        <p:txBody>
          <a:bodyPr wrap="none">
            <a:spAutoFit/>
          </a:bodyPr>
          <a:lstStyle/>
          <a:p>
            <a:pPr eaLnBrk="0" hangingPunct="0"/>
            <a:r>
              <a:rPr lang="en-US" altLang="en-US" sz="2400">
                <a:solidFill>
                  <a:srgbClr val="000000"/>
                </a:solidFill>
                <a:latin typeface="Times New Roman" pitchFamily="18" charset="0"/>
              </a:rPr>
              <a:t>0     1     2    3     4     5     6      7     8     9   </a:t>
            </a:r>
            <a:r>
              <a:rPr lang="en-US" altLang="en-US">
                <a:solidFill>
                  <a:srgbClr val="000000"/>
                </a:solidFill>
                <a:latin typeface="Times New Roman" pitchFamily="18" charset="0"/>
              </a:rPr>
              <a:t> </a:t>
            </a:r>
            <a:r>
              <a:rPr lang="en-US" altLang="en-US" sz="2000" b="1">
                <a:solidFill>
                  <a:srgbClr val="000000"/>
                </a:solidFill>
                <a:latin typeface="Times New Roman" pitchFamily="18" charset="0"/>
              </a:rPr>
              <a:t>10     11     12    13    14</a:t>
            </a:r>
            <a:endParaRPr lang="en-US" altLang="en-US" sz="2400">
              <a:solidFill>
                <a:srgbClr val="FF0066"/>
              </a:solidFill>
              <a:latin typeface="Times New Roman"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74"/>
                                        </p:tgtEl>
                                        <p:attrNameLst>
                                          <p:attrName>style.visibility</p:attrName>
                                        </p:attrNameLst>
                                      </p:cBhvr>
                                      <p:to>
                                        <p:strVal val="visible"/>
                                      </p:to>
                                    </p:set>
                                    <p:anim calcmode="lin" valueType="num">
                                      <p:cBhvr additive="base">
                                        <p:cTn id="13" dur="500" fill="hold"/>
                                        <p:tgtEl>
                                          <p:spTgt spid="15374"/>
                                        </p:tgtEl>
                                        <p:attrNameLst>
                                          <p:attrName>ppt_x</p:attrName>
                                        </p:attrNameLst>
                                      </p:cBhvr>
                                      <p:tavLst>
                                        <p:tav tm="0">
                                          <p:val>
                                            <p:strVal val="0-#ppt_w/2"/>
                                          </p:val>
                                        </p:tav>
                                        <p:tav tm="100000">
                                          <p:val>
                                            <p:strVal val="#ppt_x"/>
                                          </p:val>
                                        </p:tav>
                                      </p:tavLst>
                                    </p:anim>
                                    <p:anim calcmode="lin" valueType="num">
                                      <p:cBhvr additive="base">
                                        <p:cTn id="14" dur="500" fill="hold"/>
                                        <p:tgtEl>
                                          <p:spTgt spid="153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p:txBody>
          <a:bodyPr/>
          <a:lstStyle/>
          <a:p>
            <a:pPr eaLnBrk="1" hangingPunct="1"/>
            <a:r>
              <a:rPr lang="en-US" altLang="en-US" sz="5400" smtClean="0"/>
              <a:t>AND….</a:t>
            </a:r>
            <a:endParaRPr lang="en-US" altLang="en-US" smtClean="0"/>
          </a:p>
        </p:txBody>
      </p:sp>
      <p:sp>
        <p:nvSpPr>
          <p:cNvPr id="38915" name="Rectangle 3"/>
          <p:cNvSpPr>
            <a:spLocks noGrp="1" noChangeArrowheads="1"/>
          </p:cNvSpPr>
          <p:nvPr>
            <p:ph idx="1"/>
          </p:nvPr>
        </p:nvSpPr>
        <p:spPr>
          <a:xfrm>
            <a:off x="2209800" y="1676400"/>
            <a:ext cx="7772400" cy="3352800"/>
          </a:xfrm>
        </p:spPr>
        <p:txBody>
          <a:bodyPr/>
          <a:lstStyle/>
          <a:p>
            <a:pPr eaLnBrk="1" hangingPunct="1">
              <a:lnSpc>
                <a:spcPct val="90000"/>
              </a:lnSpc>
            </a:pPr>
            <a:endParaRPr lang="en-US" altLang="en-US" sz="2800" smtClean="0"/>
          </a:p>
          <a:p>
            <a:pPr eaLnBrk="1" hangingPunct="1">
              <a:lnSpc>
                <a:spcPct val="90000"/>
              </a:lnSpc>
            </a:pPr>
            <a:r>
              <a:rPr lang="en-US" altLang="en-US" smtClean="0"/>
              <a:t>Because pH numbers represent log values based on the power of 10</a:t>
            </a:r>
            <a:r>
              <a:rPr lang="en-US" altLang="en-US" sz="2800" smtClean="0"/>
              <a:t>  </a:t>
            </a:r>
          </a:p>
          <a:p>
            <a:pPr lvl="1" eaLnBrk="1" hangingPunct="1">
              <a:lnSpc>
                <a:spcPct val="90000"/>
              </a:lnSpc>
              <a:buFontTx/>
              <a:buNone/>
            </a:pPr>
            <a:r>
              <a:rPr lang="en-US" altLang="en-US" sz="2400" smtClean="0"/>
              <a:t>	</a:t>
            </a:r>
            <a:r>
              <a:rPr lang="en-US" altLang="en-US" sz="3200" smtClean="0"/>
              <a:t>pH 5 is </a:t>
            </a:r>
            <a:r>
              <a:rPr lang="en-US" altLang="en-US" sz="4000" b="1" smtClean="0">
                <a:solidFill>
                  <a:srgbClr val="660066"/>
                </a:solidFill>
              </a:rPr>
              <a:t>10 times</a:t>
            </a:r>
            <a:r>
              <a:rPr lang="en-US" altLang="en-US" sz="4000" smtClean="0">
                <a:solidFill>
                  <a:srgbClr val="660066"/>
                </a:solidFill>
              </a:rPr>
              <a:t> </a:t>
            </a:r>
            <a:r>
              <a:rPr lang="en-US" altLang="en-US" sz="3200" smtClean="0"/>
              <a:t>more acidic than pH 6</a:t>
            </a:r>
          </a:p>
          <a:p>
            <a:pPr lvl="1" eaLnBrk="1" hangingPunct="1">
              <a:lnSpc>
                <a:spcPct val="90000"/>
              </a:lnSpc>
              <a:buFontTx/>
              <a:buNone/>
            </a:pPr>
            <a:r>
              <a:rPr lang="en-US" altLang="en-US" sz="3200" smtClean="0"/>
              <a:t>	pH 4 is </a:t>
            </a:r>
            <a:r>
              <a:rPr lang="en-US" altLang="en-US" sz="3600" b="1" smtClean="0">
                <a:solidFill>
                  <a:srgbClr val="660066"/>
                </a:solidFill>
              </a:rPr>
              <a:t>100 times</a:t>
            </a:r>
            <a:r>
              <a:rPr lang="en-US" altLang="en-US" sz="3600" smtClean="0">
                <a:solidFill>
                  <a:srgbClr val="660066"/>
                </a:solidFill>
              </a:rPr>
              <a:t> </a:t>
            </a:r>
            <a:r>
              <a:rPr lang="en-US" altLang="en-US" sz="3200" smtClean="0"/>
              <a:t>more acidic than pH 6</a:t>
            </a:r>
            <a:endParaRPr lang="en-US" altLang="en-US" sz="2400" smtClean="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8915">
                                            <p:txEl>
                                              <p:pRg st="1" end="1"/>
                                            </p:txEl>
                                          </p:spTgt>
                                        </p:tgtEl>
                                        <p:attrNameLst>
                                          <p:attrName>style.visibility</p:attrName>
                                        </p:attrNameLst>
                                      </p:cBhvr>
                                      <p:to>
                                        <p:strVal val="visible"/>
                                      </p:to>
                                    </p:set>
                                    <p:anim to="" calcmode="lin" valueType="num">
                                      <p:cBhvr>
                                        <p:cTn id="7" dur="1" fill="hold"/>
                                        <p:tgtEl>
                                          <p:spTgt spid="38915">
                                            <p:txEl>
                                              <p:pRg st="1" end="1"/>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8915">
                                            <p:txEl>
                                              <p:pRg st="2" end="2"/>
                                            </p:txEl>
                                          </p:spTgt>
                                        </p:tgtEl>
                                        <p:attrNameLst>
                                          <p:attrName>style.visibility</p:attrName>
                                        </p:attrNameLst>
                                      </p:cBhvr>
                                      <p:to>
                                        <p:strVal val="visible"/>
                                      </p:to>
                                    </p:set>
                                    <p:anim to="" calcmode="lin" valueType="num">
                                      <p:cBhvr>
                                        <p:cTn id="12" dur="1" fill="hold"/>
                                        <p:tgtEl>
                                          <p:spTgt spid="3891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8915">
                                            <p:txEl>
                                              <p:pRg st="3" end="3"/>
                                            </p:txEl>
                                          </p:spTgt>
                                        </p:tgtEl>
                                        <p:attrNameLst>
                                          <p:attrName>style.visibility</p:attrName>
                                        </p:attrNameLst>
                                      </p:cBhvr>
                                      <p:to>
                                        <p:strVal val="visible"/>
                                      </p:to>
                                    </p:set>
                                    <p:anim to="" calcmode="lin" valueType="num">
                                      <p:cBhvr>
                                        <p:cTn id="17" dur="1" fill="hold"/>
                                        <p:tgtEl>
                                          <p:spTgt spid="3891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2"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5"/>
          <p:cNvGrpSpPr>
            <a:grpSpLocks/>
          </p:cNvGrpSpPr>
          <p:nvPr/>
        </p:nvGrpSpPr>
        <p:grpSpPr bwMode="auto">
          <a:xfrm>
            <a:off x="2209800" y="1524000"/>
            <a:ext cx="7696200" cy="2438400"/>
            <a:chOff x="432" y="2016"/>
            <a:chExt cx="4848" cy="1536"/>
          </a:xfrm>
        </p:grpSpPr>
        <p:sp>
          <p:nvSpPr>
            <p:cNvPr id="184324" name="Rectangle 6"/>
            <p:cNvSpPr>
              <a:spLocks noChangeArrowheads="1"/>
            </p:cNvSpPr>
            <p:nvPr/>
          </p:nvSpPr>
          <p:spPr bwMode="auto">
            <a:xfrm>
              <a:off x="432" y="2016"/>
              <a:ext cx="4848" cy="1536"/>
            </a:xfrm>
            <a:prstGeom prst="rect">
              <a:avLst/>
            </a:prstGeom>
            <a:gradFill rotWithShape="0">
              <a:gsLst>
                <a:gs pos="0">
                  <a:srgbClr val="FF3399"/>
                </a:gs>
                <a:gs pos="25000">
                  <a:srgbClr val="FF6633"/>
                </a:gs>
                <a:gs pos="50000">
                  <a:srgbClr val="FFFF00"/>
                </a:gs>
                <a:gs pos="75000">
                  <a:srgbClr val="01A78F"/>
                </a:gs>
                <a:gs pos="100000">
                  <a:srgbClr val="3366FF"/>
                </a:gs>
              </a:gsLst>
              <a:lin ang="0" scaled="1"/>
            </a:gradFill>
            <a:ln w="28575">
              <a:solidFill>
                <a:schemeClr val="tx1"/>
              </a:solidFill>
              <a:miter lim="800000"/>
              <a:headEnd/>
              <a:tailEnd/>
            </a:ln>
          </p:spPr>
          <p:txBody>
            <a:bodyPr wrap="none" anchor="ctr"/>
            <a:lstStyle/>
            <a:p>
              <a:pPr algn="ctr" eaLnBrk="0" hangingPunct="0"/>
              <a:endParaRPr lang="en-US" altLang="en-US" sz="2400">
                <a:solidFill>
                  <a:srgbClr val="000000"/>
                </a:solidFill>
                <a:latin typeface="Times New Roman" pitchFamily="18" charset="0"/>
              </a:endParaRPr>
            </a:p>
          </p:txBody>
        </p:sp>
        <p:sp>
          <p:nvSpPr>
            <p:cNvPr id="184325" name="Line 7"/>
            <p:cNvSpPr>
              <a:spLocks noChangeShapeType="1"/>
            </p:cNvSpPr>
            <p:nvPr/>
          </p:nvSpPr>
          <p:spPr bwMode="auto">
            <a:xfrm flipV="1">
              <a:off x="432" y="2016"/>
              <a:ext cx="4848" cy="1536"/>
            </a:xfrm>
            <a:prstGeom prst="line">
              <a:avLst/>
            </a:prstGeom>
            <a:noFill/>
            <a:ln w="28575">
              <a:solidFill>
                <a:schemeClr val="tx1"/>
              </a:solidFill>
              <a:round/>
              <a:headEnd/>
              <a:tailEnd/>
            </a:ln>
          </p:spPr>
          <p:txBody>
            <a:bodyPr wrap="none" anchor="ctr"/>
            <a:lstStyle/>
            <a:p>
              <a:endParaRPr lang="en-US"/>
            </a:p>
          </p:txBody>
        </p:sp>
        <p:sp>
          <p:nvSpPr>
            <p:cNvPr id="184326" name="Text Box 8"/>
            <p:cNvSpPr txBox="1">
              <a:spLocks noChangeArrowheads="1"/>
            </p:cNvSpPr>
            <p:nvPr/>
          </p:nvSpPr>
          <p:spPr bwMode="auto">
            <a:xfrm>
              <a:off x="816" y="2162"/>
              <a:ext cx="1145" cy="756"/>
            </a:xfrm>
            <a:prstGeom prst="rect">
              <a:avLst/>
            </a:prstGeom>
            <a:noFill/>
            <a:ln w="9525">
              <a:noFill/>
              <a:miter lim="800000"/>
              <a:headEnd/>
              <a:tailEnd/>
            </a:ln>
          </p:spPr>
          <p:txBody>
            <a:bodyPr wrap="none">
              <a:spAutoFit/>
            </a:bodyPr>
            <a:lstStyle/>
            <a:p>
              <a:pPr eaLnBrk="0" hangingPunct="0"/>
              <a:r>
                <a:rPr lang="en-US" altLang="en-US" sz="7200">
                  <a:solidFill>
                    <a:srgbClr val="9900CC"/>
                  </a:solidFill>
                  <a:latin typeface="Times New Roman" pitchFamily="18" charset="0"/>
                </a:rPr>
                <a:t>[H</a:t>
              </a:r>
              <a:r>
                <a:rPr lang="en-US" altLang="en-US" sz="7200" b="1" baseline="30000">
                  <a:solidFill>
                    <a:srgbClr val="9900CC"/>
                  </a:solidFill>
                  <a:latin typeface="Times New Roman" pitchFamily="18" charset="0"/>
                </a:rPr>
                <a:t>+</a:t>
              </a:r>
              <a:r>
                <a:rPr lang="en-US" altLang="en-US" sz="7200">
                  <a:solidFill>
                    <a:srgbClr val="9900CC"/>
                  </a:solidFill>
                  <a:latin typeface="Times New Roman" pitchFamily="18" charset="0"/>
                </a:rPr>
                <a:t>]</a:t>
              </a:r>
              <a:endParaRPr lang="en-US" altLang="en-US" sz="2400">
                <a:solidFill>
                  <a:srgbClr val="000000"/>
                </a:solidFill>
                <a:latin typeface="Times New Roman" pitchFamily="18" charset="0"/>
              </a:endParaRPr>
            </a:p>
          </p:txBody>
        </p:sp>
        <p:sp>
          <p:nvSpPr>
            <p:cNvPr id="184327" name="Text Box 10"/>
            <p:cNvSpPr txBox="1">
              <a:spLocks noChangeArrowheads="1"/>
            </p:cNvSpPr>
            <p:nvPr/>
          </p:nvSpPr>
          <p:spPr bwMode="auto">
            <a:xfrm>
              <a:off x="3600" y="2544"/>
              <a:ext cx="1489" cy="749"/>
            </a:xfrm>
            <a:prstGeom prst="rect">
              <a:avLst/>
            </a:prstGeom>
            <a:noFill/>
            <a:ln w="9525">
              <a:noFill/>
              <a:miter lim="800000"/>
              <a:headEnd/>
              <a:tailEnd/>
            </a:ln>
          </p:spPr>
          <p:txBody>
            <a:bodyPr wrap="none">
              <a:spAutoFit/>
            </a:bodyPr>
            <a:lstStyle/>
            <a:p>
              <a:pPr eaLnBrk="0" hangingPunct="0"/>
              <a:r>
                <a:rPr lang="en-US" altLang="en-US" sz="7200">
                  <a:solidFill>
                    <a:srgbClr val="FF0066"/>
                  </a:solidFill>
                  <a:latin typeface="Times New Roman" pitchFamily="18" charset="0"/>
                </a:rPr>
                <a:t>[OH</a:t>
              </a:r>
              <a:r>
                <a:rPr lang="en-US" altLang="en-US" sz="8800" baseline="30000">
                  <a:solidFill>
                    <a:srgbClr val="FF0066"/>
                  </a:solidFill>
                  <a:latin typeface="Times New Roman" pitchFamily="18" charset="0"/>
                </a:rPr>
                <a:t>-</a:t>
              </a:r>
              <a:r>
                <a:rPr lang="en-US" altLang="en-US" sz="7200">
                  <a:solidFill>
                    <a:srgbClr val="FF0066"/>
                  </a:solidFill>
                  <a:latin typeface="Times New Roman" pitchFamily="18" charset="0"/>
                </a:rPr>
                <a:t>]</a:t>
              </a:r>
              <a:endParaRPr lang="en-US" altLang="en-US" sz="2400">
                <a:solidFill>
                  <a:srgbClr val="000000"/>
                </a:solidFill>
                <a:latin typeface="Times New Roman" pitchFamily="18" charset="0"/>
              </a:endParaRPr>
            </a:p>
          </p:txBody>
        </p:sp>
      </p:grpSp>
      <p:sp>
        <p:nvSpPr>
          <p:cNvPr id="15374" name="Text Box 14"/>
          <p:cNvSpPr txBox="1">
            <a:spLocks noChangeArrowheads="1"/>
          </p:cNvSpPr>
          <p:nvPr/>
        </p:nvSpPr>
        <p:spPr bwMode="auto">
          <a:xfrm>
            <a:off x="2209800" y="4114800"/>
            <a:ext cx="7835900" cy="457200"/>
          </a:xfrm>
          <a:prstGeom prst="rect">
            <a:avLst/>
          </a:prstGeom>
          <a:noFill/>
          <a:ln w="9525">
            <a:noFill/>
            <a:miter lim="800000"/>
            <a:headEnd/>
            <a:tailEnd/>
          </a:ln>
        </p:spPr>
        <p:txBody>
          <a:bodyPr wrap="none">
            <a:spAutoFit/>
          </a:bodyPr>
          <a:lstStyle/>
          <a:p>
            <a:pPr eaLnBrk="0" hangingPunct="0"/>
            <a:r>
              <a:rPr lang="en-US" altLang="en-US" sz="2400">
                <a:solidFill>
                  <a:srgbClr val="000000"/>
                </a:solidFill>
                <a:latin typeface="Times New Roman" pitchFamily="18" charset="0"/>
              </a:rPr>
              <a:t>0     1     2    3     4     5     6      7     8     9   </a:t>
            </a:r>
            <a:r>
              <a:rPr lang="en-US" altLang="en-US">
                <a:solidFill>
                  <a:srgbClr val="000000"/>
                </a:solidFill>
                <a:latin typeface="Times New Roman" pitchFamily="18" charset="0"/>
              </a:rPr>
              <a:t> </a:t>
            </a:r>
            <a:r>
              <a:rPr lang="en-US" altLang="en-US" sz="2000" b="1">
                <a:solidFill>
                  <a:srgbClr val="000000"/>
                </a:solidFill>
                <a:latin typeface="Times New Roman" pitchFamily="18" charset="0"/>
              </a:rPr>
              <a:t>10     11     12    13    14</a:t>
            </a:r>
            <a:endParaRPr lang="en-US" altLang="en-US" sz="2400">
              <a:solidFill>
                <a:srgbClr val="FF0066"/>
              </a:solidFill>
              <a:latin typeface="Times New Roman"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74"/>
                                        </p:tgtEl>
                                        <p:attrNameLst>
                                          <p:attrName>style.visibility</p:attrName>
                                        </p:attrNameLst>
                                      </p:cBhvr>
                                      <p:to>
                                        <p:strVal val="visible"/>
                                      </p:to>
                                    </p:set>
                                    <p:anim calcmode="lin" valueType="num">
                                      <p:cBhvr additive="base">
                                        <p:cTn id="13" dur="500" fill="hold"/>
                                        <p:tgtEl>
                                          <p:spTgt spid="15374"/>
                                        </p:tgtEl>
                                        <p:attrNameLst>
                                          <p:attrName>ppt_x</p:attrName>
                                        </p:attrNameLst>
                                      </p:cBhvr>
                                      <p:tavLst>
                                        <p:tav tm="0">
                                          <p:val>
                                            <p:strVal val="0-#ppt_w/2"/>
                                          </p:val>
                                        </p:tav>
                                        <p:tav tm="100000">
                                          <p:val>
                                            <p:strVal val="#ppt_x"/>
                                          </p:val>
                                        </p:tav>
                                      </p:tavLst>
                                    </p:anim>
                                    <p:anim calcmode="lin" valueType="num">
                                      <p:cBhvr additive="base">
                                        <p:cTn id="14" dur="500" fill="hold"/>
                                        <p:tgtEl>
                                          <p:spTgt spid="153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8" name="Rectangle 2"/>
          <p:cNvSpPr>
            <a:spLocks noGrp="1" noChangeArrowheads="1"/>
          </p:cNvSpPr>
          <p:nvPr>
            <p:ph type="title"/>
          </p:nvPr>
        </p:nvSpPr>
        <p:spPr>
          <a:xfrm>
            <a:off x="2209800" y="228600"/>
            <a:ext cx="7772400" cy="1143000"/>
          </a:xfrm>
        </p:spPr>
        <p:txBody>
          <a:bodyPr/>
          <a:lstStyle/>
          <a:p>
            <a:pPr eaLnBrk="1" hangingPunct="1"/>
            <a:r>
              <a:rPr lang="en-US" altLang="en-US" smtClean="0"/>
              <a:t>Water is neutral</a:t>
            </a:r>
          </a:p>
        </p:txBody>
      </p:sp>
      <p:sp>
        <p:nvSpPr>
          <p:cNvPr id="73731" name="Rectangle 3"/>
          <p:cNvSpPr>
            <a:spLocks noGrp="1" noChangeArrowheads="1"/>
          </p:cNvSpPr>
          <p:nvPr>
            <p:ph idx="1"/>
          </p:nvPr>
        </p:nvSpPr>
        <p:spPr>
          <a:xfrm>
            <a:off x="2209800" y="1371600"/>
            <a:ext cx="7772400" cy="4724400"/>
          </a:xfrm>
        </p:spPr>
        <p:txBody>
          <a:bodyPr/>
          <a:lstStyle/>
          <a:p>
            <a:pPr eaLnBrk="1" hangingPunct="1"/>
            <a:r>
              <a:rPr lang="en-US" altLang="en-US" smtClean="0"/>
              <a:t>Water ionizes (only slightly) into equal concentrations  of H+ and OH-  ions.</a:t>
            </a:r>
          </a:p>
          <a:p>
            <a:pPr eaLnBrk="1" hangingPunct="1"/>
            <a:r>
              <a:rPr lang="en-US" altLang="en-US" smtClean="0"/>
              <a:t>In 1.0L of water there are</a:t>
            </a:r>
          </a:p>
          <a:p>
            <a:pPr eaLnBrk="1" hangingPunct="1">
              <a:buFontTx/>
              <a:buNone/>
            </a:pPr>
            <a:r>
              <a:rPr lang="en-US" altLang="en-US" smtClean="0"/>
              <a:t>   [H+] = 1.0x10</a:t>
            </a:r>
            <a:r>
              <a:rPr lang="en-US" altLang="en-US" baseline="30000" smtClean="0"/>
              <a:t>-7 </a:t>
            </a:r>
            <a:r>
              <a:rPr lang="en-US" altLang="en-US" smtClean="0"/>
              <a:t>M   and   [H+] = 1.0x10</a:t>
            </a:r>
            <a:r>
              <a:rPr lang="en-US" altLang="en-US" baseline="30000" smtClean="0"/>
              <a:t>-7 </a:t>
            </a:r>
            <a:r>
              <a:rPr lang="en-US" altLang="en-US" smtClean="0"/>
              <a:t>M</a:t>
            </a:r>
          </a:p>
          <a:p>
            <a:pPr eaLnBrk="1" hangingPunct="1"/>
            <a:r>
              <a:rPr lang="en-US" altLang="en-US" smtClean="0"/>
              <a:t>When multiplied together they give you the ion product constant for water!</a:t>
            </a:r>
          </a:p>
          <a:p>
            <a:pPr lvl="2"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graphicFrame>
        <p:nvGraphicFramePr>
          <p:cNvPr id="7" name="Object 13"/>
          <p:cNvGraphicFramePr>
            <a:graphicFrameLocks noChangeAspect="1"/>
          </p:cNvGraphicFramePr>
          <p:nvPr/>
        </p:nvGraphicFramePr>
        <p:xfrm>
          <a:off x="4343400" y="4800600"/>
          <a:ext cx="3689350" cy="1644650"/>
        </p:xfrm>
        <a:graphic>
          <a:graphicData uri="http://schemas.openxmlformats.org/presentationml/2006/ole">
            <p:oleObj spid="_x0000_s6157" name="Equation" r:id="rId4" imgW="1054100" imgH="469900" progId="Equation.3">
              <p:embed/>
            </p:oleObj>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bldLvl="3"/>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pPr eaLnBrk="1" hangingPunct="1"/>
            <a:endParaRPr lang="en-US" smtClean="0"/>
          </a:p>
        </p:txBody>
      </p:sp>
      <p:sp>
        <p:nvSpPr>
          <p:cNvPr id="189442" name="Content Placeholder 2"/>
          <p:cNvSpPr>
            <a:spLocks noGrp="1"/>
          </p:cNvSpPr>
          <p:nvPr>
            <p:ph idx="1"/>
          </p:nvPr>
        </p:nvSpPr>
        <p:spPr/>
        <p:txBody>
          <a:bodyPr/>
          <a:lstStyle/>
          <a:p>
            <a:pPr eaLnBrk="1" hangingPunct="1"/>
            <a:endParaRPr lang="en-US" smtClean="0"/>
          </a:p>
        </p:txBody>
      </p:sp>
      <p:sp>
        <p:nvSpPr>
          <p:cNvPr id="4" name="Rectangle 3"/>
          <p:cNvSpPr/>
          <p:nvPr/>
        </p:nvSpPr>
        <p:spPr>
          <a:xfrm>
            <a:off x="280988" y="2967038"/>
            <a:ext cx="11550650" cy="1200150"/>
          </a:xfrm>
          <a:prstGeom prst="rect">
            <a:avLst/>
          </a:prstGeom>
          <a:noFill/>
        </p:spPr>
        <p:txBody>
          <a:bodyPr>
            <a:spAutoFit/>
          </a:bodyPr>
          <a:lstStyle/>
          <a:p>
            <a:pPr algn="ctr" fontAlgn="auto">
              <a:spcBef>
                <a:spcPts val="0"/>
              </a:spcBef>
              <a:spcAft>
                <a:spcPts val="0"/>
              </a:spcAft>
              <a:defRPr/>
            </a:pPr>
            <a:r>
              <a:rPr lang="en-US" sz="7200" b="1" i="1" u="sng" dirty="0">
                <a:ln w="0"/>
                <a:effectLst>
                  <a:outerShdw blurRad="38100" dist="19050" dir="2700000" algn="tl" rotWithShape="0">
                    <a:schemeClr val="dk1">
                      <a:alpha val="40000"/>
                    </a:schemeClr>
                  </a:outerShdw>
                </a:effectLst>
                <a:latin typeface="+mn-lt"/>
                <a:cs typeface="+mn-cs"/>
              </a:rPr>
              <a:t>Ways to Check for PH</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p:txBody>
          <a:bodyPr/>
          <a:lstStyle/>
          <a:p>
            <a:pPr eaLnBrk="1" hangingPunct="1"/>
            <a:r>
              <a:rPr lang="en-US" altLang="en-US" smtClean="0"/>
              <a:t>pH paper</a:t>
            </a:r>
          </a:p>
        </p:txBody>
      </p:sp>
      <p:pic>
        <p:nvPicPr>
          <p:cNvPr id="190466" name="Picture 2" descr="http://tbn0.google.com/images?q=tbn:M6BvJEJBykPVhM:http://www.chem.ucla.edu/~gchemlab/ph-paper.jpg">
            <a:hlinkClick r:id="rId2"/>
          </p:cNvPr>
          <p:cNvPicPr>
            <a:picLocks noGrp="1" noChangeAspect="1" noChangeArrowheads="1"/>
          </p:cNvPicPr>
          <p:nvPr>
            <p:ph sz="half" idx="1"/>
          </p:nvPr>
        </p:nvPicPr>
        <p:blipFill>
          <a:blip r:embed="rId3"/>
          <a:srcRect/>
          <a:stretch>
            <a:fillRect/>
          </a:stretch>
        </p:blipFill>
        <p:spPr>
          <a:xfrm>
            <a:off x="2514600" y="2209800"/>
            <a:ext cx="3048000" cy="2667000"/>
          </a:xfrm>
        </p:spPr>
      </p:pic>
      <p:sp>
        <p:nvSpPr>
          <p:cNvPr id="190467" name="Content Placeholder 5"/>
          <p:cNvSpPr>
            <a:spLocks noGrp="1"/>
          </p:cNvSpPr>
          <p:nvPr>
            <p:ph sz="half" idx="2"/>
          </p:nvPr>
        </p:nvSpPr>
        <p:spPr>
          <a:xfrm>
            <a:off x="5089525" y="2160588"/>
            <a:ext cx="4184650" cy="3881437"/>
          </a:xfrm>
        </p:spPr>
        <p:txBody>
          <a:bodyPr/>
          <a:lstStyle/>
          <a:p>
            <a:pPr eaLnBrk="1" hangingPunct="1"/>
            <a:r>
              <a:rPr lang="en-US" altLang="en-US" smtClean="0"/>
              <a:t>pH paper changes color to indicate a specific pH value.</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89" name="Text Box 2"/>
          <p:cNvSpPr txBox="1">
            <a:spLocks noChangeArrowheads="1"/>
          </p:cNvSpPr>
          <p:nvPr/>
        </p:nvSpPr>
        <p:spPr bwMode="auto">
          <a:xfrm>
            <a:off x="1905000" y="152400"/>
            <a:ext cx="8153400" cy="366713"/>
          </a:xfrm>
          <a:prstGeom prst="rect">
            <a:avLst/>
          </a:prstGeom>
          <a:noFill/>
          <a:ln w="9525">
            <a:noFill/>
            <a:miter lim="800000"/>
            <a:headEnd/>
            <a:tailEnd/>
          </a:ln>
        </p:spPr>
        <p:txBody>
          <a:bodyPr>
            <a:spAutoFit/>
          </a:bodyPr>
          <a:lstStyle/>
          <a:p>
            <a:pPr>
              <a:spcBef>
                <a:spcPct val="50000"/>
              </a:spcBef>
            </a:pPr>
            <a:r>
              <a:rPr lang="en-US" altLang="en-US" b="1">
                <a:solidFill>
                  <a:srgbClr val="650016"/>
                </a:solidFill>
              </a:rPr>
              <a:t>Fig 16.6</a:t>
            </a:r>
            <a:endParaRPr lang="en-US" altLang="en-US" sz="1400">
              <a:solidFill>
                <a:srgbClr val="000000"/>
              </a:solidFill>
              <a:latin typeface="Times New Roman" pitchFamily="18" charset="0"/>
            </a:endParaRPr>
          </a:p>
        </p:txBody>
      </p:sp>
      <p:sp>
        <p:nvSpPr>
          <p:cNvPr id="191490" name="Text Box 3">
            <a:hlinkClick r:id="rId3" action="ppaction://hlinksldjump"/>
          </p:cNvPr>
          <p:cNvSpPr txBox="1">
            <a:spLocks noChangeArrowheads="1"/>
          </p:cNvSpPr>
          <p:nvPr/>
        </p:nvSpPr>
        <p:spPr bwMode="auto">
          <a:xfrm>
            <a:off x="8991600" y="6172200"/>
            <a:ext cx="806450" cy="366713"/>
          </a:xfrm>
          <a:prstGeom prst="rect">
            <a:avLst/>
          </a:prstGeom>
          <a:noFill/>
          <a:ln w="9525">
            <a:noFill/>
            <a:miter lim="800000"/>
            <a:headEnd/>
            <a:tailEnd/>
          </a:ln>
        </p:spPr>
        <p:txBody>
          <a:bodyPr wrap="none">
            <a:spAutoFit/>
          </a:bodyPr>
          <a:lstStyle/>
          <a:p>
            <a:r>
              <a:rPr lang="en-US" altLang="en-US">
                <a:solidFill>
                  <a:srgbClr val="000000"/>
                </a:solidFill>
              </a:rPr>
              <a:t>BACK</a:t>
            </a:r>
            <a:endParaRPr lang="en-US" altLang="en-US" sz="1600">
              <a:solidFill>
                <a:srgbClr val="000000"/>
              </a:solidFill>
              <a:latin typeface="Times New Roman" pitchFamily="18" charset="0"/>
            </a:endParaRPr>
          </a:p>
        </p:txBody>
      </p:sp>
      <p:sp>
        <p:nvSpPr>
          <p:cNvPr id="191491" name="Text Box 6"/>
          <p:cNvSpPr txBox="1">
            <a:spLocks noChangeArrowheads="1"/>
          </p:cNvSpPr>
          <p:nvPr/>
        </p:nvSpPr>
        <p:spPr bwMode="auto">
          <a:xfrm>
            <a:off x="6934200" y="4648200"/>
            <a:ext cx="3200400" cy="1169988"/>
          </a:xfrm>
          <a:prstGeom prst="rect">
            <a:avLst/>
          </a:prstGeom>
          <a:noFill/>
          <a:ln w="9525">
            <a:noFill/>
            <a:miter lim="800000"/>
            <a:headEnd/>
            <a:tailEnd/>
          </a:ln>
        </p:spPr>
        <p:txBody>
          <a:bodyPr>
            <a:spAutoFit/>
          </a:bodyPr>
          <a:lstStyle/>
          <a:p>
            <a:r>
              <a:rPr lang="en-US" altLang="en-US" sz="1400" b="1">
                <a:solidFill>
                  <a:srgbClr val="000000"/>
                </a:solidFill>
              </a:rPr>
              <a:t>Figure 16.6  A digital pH meter.</a:t>
            </a:r>
            <a:r>
              <a:rPr lang="en-US" altLang="en-US" sz="1400">
                <a:solidFill>
                  <a:srgbClr val="000000"/>
                </a:solidFill>
              </a:rPr>
              <a:t> The device is a millivoltmeter, and the electrodes immersed in the solution being tested produce a voltage that depends on the pH of the solution.</a:t>
            </a:r>
          </a:p>
        </p:txBody>
      </p:sp>
      <p:pic>
        <p:nvPicPr>
          <p:cNvPr id="191492" name="Picture 7" descr="16_06"/>
          <p:cNvPicPr>
            <a:picLocks noChangeAspect="1" noChangeArrowheads="1"/>
          </p:cNvPicPr>
          <p:nvPr/>
        </p:nvPicPr>
        <p:blipFill>
          <a:blip r:embed="rId4"/>
          <a:srcRect/>
          <a:stretch>
            <a:fillRect/>
          </a:stretch>
        </p:blipFill>
        <p:spPr bwMode="auto">
          <a:xfrm>
            <a:off x="1981200" y="750888"/>
            <a:ext cx="4673600" cy="59420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4"/>
          <p:cNvSpPr>
            <a:spLocks noGrp="1" noChangeArrowheads="1"/>
          </p:cNvSpPr>
          <p:nvPr>
            <p:ph type="title"/>
          </p:nvPr>
        </p:nvSpPr>
        <p:spPr/>
        <p:txBody>
          <a:bodyPr/>
          <a:lstStyle/>
          <a:p>
            <a:pPr eaLnBrk="1" hangingPunct="1"/>
            <a:r>
              <a:rPr lang="en-US" altLang="en-US" smtClean="0"/>
              <a:t>Situations in which pH is controlled</a:t>
            </a:r>
          </a:p>
        </p:txBody>
      </p:sp>
      <p:sp>
        <p:nvSpPr>
          <p:cNvPr id="193538" name="Rectangle 5"/>
          <p:cNvSpPr>
            <a:spLocks noGrp="1" noChangeArrowheads="1"/>
          </p:cNvSpPr>
          <p:nvPr>
            <p:ph idx="1"/>
          </p:nvPr>
        </p:nvSpPr>
        <p:spPr/>
        <p:txBody>
          <a:bodyPr/>
          <a:lstStyle/>
          <a:p>
            <a:pPr eaLnBrk="1" hangingPunct="1"/>
            <a:r>
              <a:rPr lang="en-US" altLang="en-US" smtClean="0"/>
              <a:t>“Heartburn”</a:t>
            </a:r>
          </a:p>
          <a:p>
            <a:pPr eaLnBrk="1" hangingPunct="1"/>
            <a:r>
              <a:rPr lang="en-US" altLang="en-US" smtClean="0"/>
              <a:t>Planting vegetables and flowers</a:t>
            </a:r>
          </a:p>
          <a:p>
            <a:pPr eaLnBrk="1" hangingPunct="1"/>
            <a:r>
              <a:rPr lang="en-US" altLang="en-US" smtClean="0"/>
              <a:t>Fish Tanks and Ponds</a:t>
            </a:r>
          </a:p>
          <a:p>
            <a:pPr eaLnBrk="1" hangingPunct="1"/>
            <a:r>
              <a:rPr lang="en-US" altLang="en-US" smtClean="0"/>
              <a:t>Blood</a:t>
            </a:r>
          </a:p>
          <a:p>
            <a:pPr eaLnBrk="1" hangingPunct="1"/>
            <a:r>
              <a:rPr lang="en-US" altLang="en-US" smtClean="0"/>
              <a:t>Swimming pools</a:t>
            </a:r>
          </a:p>
          <a:p>
            <a:pPr eaLnBrk="1" hangingPunct="1"/>
            <a:endParaRPr lang="en-US" altLang="en-US" smtClean="0"/>
          </a:p>
        </p:txBody>
      </p:sp>
      <p:pic>
        <p:nvPicPr>
          <p:cNvPr id="193539" name="Picture 3"/>
          <p:cNvPicPr>
            <a:picLocks noChangeAspect="1"/>
          </p:cNvPicPr>
          <p:nvPr/>
        </p:nvPicPr>
        <p:blipFill>
          <a:blip r:embed="rId3"/>
          <a:srcRect/>
          <a:stretch>
            <a:fillRect/>
          </a:stretch>
        </p:blipFill>
        <p:spPr bwMode="auto">
          <a:xfrm>
            <a:off x="6923088" y="2662238"/>
            <a:ext cx="5268912" cy="4195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2286000" y="609600"/>
            <a:ext cx="7772400" cy="1143000"/>
          </a:xfrm>
        </p:spPr>
        <p:txBody>
          <a:bodyPr/>
          <a:lstStyle/>
          <a:p>
            <a:pPr eaLnBrk="1" hangingPunct="1"/>
            <a:r>
              <a:rPr lang="en-US" altLang="en-US" smtClean="0"/>
              <a:t>pH numbers?</a:t>
            </a:r>
          </a:p>
        </p:txBody>
      </p:sp>
      <p:sp>
        <p:nvSpPr>
          <p:cNvPr id="34819" name="Rectangle 3"/>
          <p:cNvSpPr>
            <a:spLocks noGrp="1" noChangeArrowheads="1"/>
          </p:cNvSpPr>
          <p:nvPr>
            <p:ph idx="1"/>
          </p:nvPr>
        </p:nvSpPr>
        <p:spPr>
          <a:xfrm>
            <a:off x="2209800" y="1752600"/>
            <a:ext cx="7772400" cy="2667000"/>
          </a:xfrm>
        </p:spPr>
        <p:txBody>
          <a:bodyPr/>
          <a:lstStyle/>
          <a:p>
            <a:pPr eaLnBrk="1" hangingPunct="1"/>
            <a:r>
              <a:rPr lang="en-US" smtClean="0"/>
              <a:t>The concept of pH was first introduced by </a:t>
            </a:r>
            <a:r>
              <a:rPr lang="en-US" u="sng" smtClean="0"/>
              <a:t>Danish chemist</a:t>
            </a:r>
            <a:r>
              <a:rPr lang="en-US" altLang="en-US" u="sng" smtClean="0"/>
              <a:t> S</a:t>
            </a:r>
            <a:r>
              <a:rPr lang="en-US" altLang="en-US" sz="2400" u="sng" smtClean="0"/>
              <a:t>Ø</a:t>
            </a:r>
            <a:r>
              <a:rPr lang="en-US" altLang="en-US" u="sng" smtClean="0"/>
              <a:t>ren S</a:t>
            </a:r>
            <a:r>
              <a:rPr lang="en-US" altLang="en-US" sz="2400" u="sng" smtClean="0"/>
              <a:t>Ø</a:t>
            </a:r>
            <a:r>
              <a:rPr lang="en-US" altLang="en-US" u="sng" smtClean="0"/>
              <a:t>renson</a:t>
            </a:r>
            <a:r>
              <a:rPr lang="en-US" u="sng" smtClean="0"/>
              <a:t> </a:t>
            </a:r>
            <a:r>
              <a:rPr lang="en-US" smtClean="0"/>
              <a:t>in 1909</a:t>
            </a:r>
            <a:endParaRPr lang="en-US" altLang="en-US" smtClean="0"/>
          </a:p>
          <a:p>
            <a:pPr eaLnBrk="1" hangingPunct="1"/>
            <a:r>
              <a:rPr lang="en-US" altLang="en-US" smtClean="0"/>
              <a:t>S</a:t>
            </a:r>
            <a:r>
              <a:rPr lang="en-US" altLang="en-US" sz="2400" smtClean="0"/>
              <a:t>Ø</a:t>
            </a:r>
            <a:r>
              <a:rPr lang="en-US" altLang="en-US" smtClean="0"/>
              <a:t>ren S</a:t>
            </a:r>
            <a:r>
              <a:rPr lang="en-US" altLang="en-US" sz="2400" smtClean="0"/>
              <a:t>Ø</a:t>
            </a:r>
            <a:r>
              <a:rPr lang="en-US" altLang="en-US" smtClean="0"/>
              <a:t>renson decide that expressing    [H</a:t>
            </a:r>
            <a:r>
              <a:rPr lang="en-US" altLang="en-US" baseline="30000" smtClean="0"/>
              <a:t>+</a:t>
            </a:r>
            <a:r>
              <a:rPr lang="en-US" altLang="en-US" smtClean="0"/>
              <a:t>] in scientific notation is tooooooo looooooooooooong</a:t>
            </a:r>
          </a:p>
          <a:p>
            <a:pPr eaLnBrk="1" hangingPunct="1"/>
            <a:r>
              <a:rPr lang="en-US" altLang="en-US" smtClean="0"/>
              <a:t>It’s more convenient to express [H</a:t>
            </a:r>
            <a:r>
              <a:rPr lang="en-US" altLang="en-US" baseline="30000" smtClean="0"/>
              <a:t>+</a:t>
            </a:r>
            <a:r>
              <a:rPr lang="en-US" altLang="en-US" smtClean="0"/>
              <a:t>] in terms of pH (0-14)</a:t>
            </a:r>
          </a:p>
        </p:txBody>
      </p:sp>
      <p:sp>
        <p:nvSpPr>
          <p:cNvPr id="34820" name="Text Box 4"/>
          <p:cNvSpPr txBox="1">
            <a:spLocks noChangeArrowheads="1"/>
          </p:cNvSpPr>
          <p:nvPr/>
        </p:nvSpPr>
        <p:spPr bwMode="auto">
          <a:xfrm>
            <a:off x="2286000" y="5156200"/>
            <a:ext cx="7086600" cy="1508125"/>
          </a:xfrm>
          <a:prstGeom prst="rect">
            <a:avLst/>
          </a:prstGeom>
          <a:noFill/>
          <a:ln w="9525">
            <a:noFill/>
            <a:miter lim="800000"/>
            <a:headEnd/>
            <a:tailEnd/>
          </a:ln>
        </p:spPr>
        <p:txBody>
          <a:bodyPr>
            <a:spAutoFit/>
          </a:bodyPr>
          <a:lstStyle/>
          <a:p>
            <a:pPr algn="ctr" eaLnBrk="0" hangingPunct="0"/>
            <a:r>
              <a:rPr lang="en-US" altLang="en-US" sz="3200">
                <a:solidFill>
                  <a:srgbClr val="000000"/>
                </a:solidFill>
                <a:latin typeface="Times New Roman" pitchFamily="18" charset="0"/>
              </a:rPr>
              <a:t>pH = </a:t>
            </a:r>
            <a:r>
              <a:rPr lang="en-US" altLang="en-US" sz="4400">
                <a:solidFill>
                  <a:srgbClr val="000000"/>
                </a:solidFill>
                <a:latin typeface="Times New Roman" pitchFamily="18" charset="0"/>
              </a:rPr>
              <a:t>-</a:t>
            </a:r>
            <a:r>
              <a:rPr lang="en-US" altLang="en-US" sz="3200">
                <a:solidFill>
                  <a:srgbClr val="000000"/>
                </a:solidFill>
                <a:latin typeface="Times New Roman" pitchFamily="18" charset="0"/>
              </a:rPr>
              <a:t>log [H</a:t>
            </a:r>
            <a:r>
              <a:rPr lang="en-US" altLang="en-US" sz="3200" baseline="30000">
                <a:solidFill>
                  <a:srgbClr val="000000"/>
                </a:solidFill>
                <a:latin typeface="Times New Roman" pitchFamily="18" charset="0"/>
              </a:rPr>
              <a:t>+</a:t>
            </a:r>
            <a:r>
              <a:rPr lang="en-US" altLang="en-US" sz="3200">
                <a:solidFill>
                  <a:srgbClr val="000000"/>
                </a:solidFill>
                <a:latin typeface="Times New Roman" pitchFamily="18" charset="0"/>
              </a:rPr>
              <a:t>]</a:t>
            </a:r>
          </a:p>
          <a:p>
            <a:pPr eaLnBrk="0" hangingPunct="0"/>
            <a:endParaRPr lang="en-US" altLang="en-US" sz="2400">
              <a:solidFill>
                <a:srgbClr val="000000"/>
              </a:solidFill>
              <a:latin typeface="Times New Roman" pitchFamily="18" charset="0"/>
            </a:endParaRPr>
          </a:p>
          <a:p>
            <a:pPr algn="ctr" eaLnBrk="0" hangingPunct="0"/>
            <a:endParaRPr lang="en-US" altLang="en-US" sz="2400">
              <a:solidFill>
                <a:srgbClr val="000000"/>
              </a:solidFill>
              <a:latin typeface="Times New Roman" pitchFamily="18" charset="0"/>
            </a:endParaRPr>
          </a:p>
        </p:txBody>
      </p:sp>
      <p:pic>
        <p:nvPicPr>
          <p:cNvPr id="195588" name="Picture 1"/>
          <p:cNvPicPr>
            <a:picLocks noChangeAspect="1"/>
          </p:cNvPicPr>
          <p:nvPr/>
        </p:nvPicPr>
        <p:blipFill>
          <a:blip r:embed="rId3"/>
          <a:srcRect/>
          <a:stretch>
            <a:fillRect/>
          </a:stretch>
        </p:blipFill>
        <p:spPr bwMode="auto">
          <a:xfrm>
            <a:off x="9982200" y="0"/>
            <a:ext cx="2209800" cy="285750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34819">
                                            <p:txEl>
                                              <p:pRg st="0" end="0"/>
                                            </p:txEl>
                                          </p:spTgt>
                                        </p:tgtEl>
                                        <p:attrNameLst>
                                          <p:attrName>style.visibility</p:attrName>
                                        </p:attrNameLst>
                                      </p:cBhvr>
                                      <p:to>
                                        <p:strVal val="visible"/>
                                      </p:to>
                                    </p:set>
                                    <p:anim to="" calcmode="lin" valueType="num">
                                      <p:cBhvr>
                                        <p:cTn id="7" dur="1" fill="hold"/>
                                        <p:tgtEl>
                                          <p:spTgt spid="3481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34819">
                                            <p:txEl>
                                              <p:pRg st="1" end="1"/>
                                            </p:txEl>
                                          </p:spTgt>
                                        </p:tgtEl>
                                        <p:attrNameLst>
                                          <p:attrName>style.visibility</p:attrName>
                                        </p:attrNameLst>
                                      </p:cBhvr>
                                      <p:to>
                                        <p:strVal val="visible"/>
                                      </p:to>
                                    </p:set>
                                    <p:anim to="" calcmode="lin" valueType="num">
                                      <p:cBhvr>
                                        <p:cTn id="12" dur="1" fill="hold"/>
                                        <p:tgtEl>
                                          <p:spTgt spid="3481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34819">
                                            <p:txEl>
                                              <p:pRg st="2" end="2"/>
                                            </p:txEl>
                                          </p:spTgt>
                                        </p:tgtEl>
                                        <p:attrNameLst>
                                          <p:attrName>style.visibility</p:attrName>
                                        </p:attrNameLst>
                                      </p:cBhvr>
                                      <p:to>
                                        <p:strVal val="visible"/>
                                      </p:to>
                                    </p:set>
                                    <p:anim to="" calcmode="lin" valueType="num">
                                      <p:cBhvr>
                                        <p:cTn id="17" dur="1" fill="hold"/>
                                        <p:tgtEl>
                                          <p:spTgt spid="3481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34820">
                                            <p:txEl>
                                              <p:pRg st="0" end="0"/>
                                            </p:txEl>
                                          </p:spTgt>
                                        </p:tgtEl>
                                        <p:attrNameLst>
                                          <p:attrName>style.visibility</p:attrName>
                                        </p:attrNameLst>
                                      </p:cBhvr>
                                      <p:to>
                                        <p:strVal val="visible"/>
                                      </p:to>
                                    </p:set>
                                    <p:anim to="" calcmode="lin" valueType="num">
                                      <p:cBhvr>
                                        <p:cTn id="22" dur="1" fill="hold"/>
                                        <p:tgtEl>
                                          <p:spTgt spid="34820">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P spid="34820" grpId="0" build="p" autoUpdateAnimBg="0"/>
    </p:bldLst>
  </p:timing>
</p:sld>
</file>

<file path=ppt/theme/theme1.xml><?xml version="1.0" encoding="utf-8"?>
<a:theme xmlns:a="http://schemas.openxmlformats.org/drawingml/2006/main" name="Science Fair Project">
  <a:themeElements>
    <a:clrScheme name="Science Fair Project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Science Fair Projec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defRPr>
        </a:defPPr>
      </a:lstStyle>
    </a:lnDef>
  </a:objectDefaults>
  <a:extraClrSchemeLst>
    <a:extraClrScheme>
      <a:clrScheme name="Science Fair Project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Science Fair Project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Science Fair Project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Science Fair Project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Science Fair Project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Science Fair Project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Science Fair Project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Science Fair Project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Science Fair Project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Science Fair Project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adial">
  <a:themeElements>
    <a:clrScheme name="Radial 13">
      <a:dk1>
        <a:srgbClr val="000000"/>
      </a:dk1>
      <a:lt1>
        <a:srgbClr val="FFFFFF"/>
      </a:lt1>
      <a:dk2>
        <a:srgbClr val="FFFFFF"/>
      </a:dk2>
      <a:lt2>
        <a:srgbClr val="DC7004"/>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3333FF"/>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Radial 11">
        <a:dk1>
          <a:srgbClr val="000000"/>
        </a:dk1>
        <a:lt1>
          <a:srgbClr val="FFFFFF"/>
        </a:lt1>
        <a:dk2>
          <a:srgbClr val="FFFFFF"/>
        </a:dk2>
        <a:lt2>
          <a:srgbClr val="00CC00"/>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12">
        <a:dk1>
          <a:srgbClr val="000000"/>
        </a:dk1>
        <a:lt1>
          <a:srgbClr val="FFFFFF"/>
        </a:lt1>
        <a:dk2>
          <a:srgbClr val="FFFFFF"/>
        </a:dk2>
        <a:lt2>
          <a:srgbClr val="FF9900"/>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3333CC"/>
        </a:folHlink>
      </a:clrScheme>
      <a:clrMap bg1="lt1" tx1="dk1" bg2="lt2" tx2="dk2" accent1="accent1" accent2="accent2" accent3="accent3" accent4="accent4" accent5="accent5" accent6="accent6" hlink="hlink" folHlink="folHlink"/>
    </a:extraClrScheme>
    <a:extraClrScheme>
      <a:clrScheme name="Radial 13">
        <a:dk1>
          <a:srgbClr val="000000"/>
        </a:dk1>
        <a:lt1>
          <a:srgbClr val="FFFFFF"/>
        </a:lt1>
        <a:dk2>
          <a:srgbClr val="FFFFFF"/>
        </a:dk2>
        <a:lt2>
          <a:srgbClr val="DC7004"/>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3333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Narrow" panose="020B060602020203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Narrow" panose="020B060602020203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icrosoft Office 98">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icrosoft Office 98">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TotalTime>
  <Words>7554</Words>
  <Application>Microsoft Office PowerPoint</Application>
  <PresentationFormat>Custom</PresentationFormat>
  <Paragraphs>1436</Paragraphs>
  <Slides>208</Slides>
  <Notes>69</Notes>
  <HiddenSlides>1</HiddenSlides>
  <MMClips>7</MMClips>
  <ScaleCrop>false</ScaleCrop>
  <HeadingPairs>
    <vt:vector size="8" baseType="variant">
      <vt:variant>
        <vt:lpstr>Fonts Used</vt:lpstr>
      </vt:variant>
      <vt:variant>
        <vt:i4>16</vt:i4>
      </vt:variant>
      <vt:variant>
        <vt:lpstr>Design Template</vt:lpstr>
      </vt:variant>
      <vt:variant>
        <vt:i4>56</vt:i4>
      </vt:variant>
      <vt:variant>
        <vt:lpstr>Embedded OLE Servers</vt:lpstr>
      </vt:variant>
      <vt:variant>
        <vt:i4>2</vt:i4>
      </vt:variant>
      <vt:variant>
        <vt:lpstr>Slide Titles</vt:lpstr>
      </vt:variant>
      <vt:variant>
        <vt:i4>208</vt:i4>
      </vt:variant>
    </vt:vector>
  </HeadingPairs>
  <TitlesOfParts>
    <vt:vector size="282" baseType="lpstr">
      <vt:lpstr>Arial</vt:lpstr>
      <vt:lpstr>Verdana</vt:lpstr>
      <vt:lpstr>Wingdings</vt:lpstr>
      <vt:lpstr>Calibri</vt:lpstr>
      <vt:lpstr>Trebuchet MS</vt:lpstr>
      <vt:lpstr>Wingdings 3</vt:lpstr>
      <vt:lpstr>Times New Roman</vt:lpstr>
      <vt:lpstr>Arial Black</vt:lpstr>
      <vt:lpstr>Arial Narrow</vt:lpstr>
      <vt:lpstr>Jester</vt:lpstr>
      <vt:lpstr>MS PGothic</vt:lpstr>
      <vt:lpstr>Arial Unicode MS</vt:lpstr>
      <vt:lpstr>Symbol</vt:lpstr>
      <vt:lpstr>Comic Sans MS</vt:lpstr>
      <vt:lpstr>Geneva</vt:lpstr>
      <vt:lpstr>Tw Cen MT</vt:lpstr>
      <vt:lpstr>Science Fair Project</vt:lpstr>
      <vt:lpstr>Radial</vt:lpstr>
      <vt:lpstr>1_Facet</vt:lpstr>
      <vt:lpstr>Blank Presentation</vt:lpstr>
      <vt:lpstr>Microsoft Office 98</vt:lpstr>
      <vt:lpstr>Science Fair Project</vt:lpstr>
      <vt:lpstr>Science Fair Project</vt:lpstr>
      <vt:lpstr>Science Fair Project</vt:lpstr>
      <vt:lpstr>Science Fair Project</vt:lpstr>
      <vt:lpstr>Science Fair Project</vt:lpstr>
      <vt:lpstr>Science Fair Project</vt:lpstr>
      <vt:lpstr>Science Fair Project</vt:lpstr>
      <vt:lpstr>Science Fair Project</vt:lpstr>
      <vt:lpstr>Science Fair Project</vt:lpstr>
      <vt:lpstr>Science Fair Project</vt:lpstr>
      <vt:lpstr>Science Fair Project</vt:lpstr>
      <vt:lpstr>Science Fair Project</vt:lpstr>
      <vt:lpstr>Radial</vt:lpstr>
      <vt:lpstr>Radial</vt:lpstr>
      <vt:lpstr>Radial</vt:lpstr>
      <vt:lpstr>Radial</vt:lpstr>
      <vt:lpstr>Radial</vt:lpstr>
      <vt:lpstr>Radial</vt:lpstr>
      <vt:lpstr>Radial</vt:lpstr>
      <vt:lpstr>Radial</vt:lpstr>
      <vt:lpstr>Radial</vt:lpstr>
      <vt:lpstr>Radial</vt:lpstr>
      <vt:lpstr>Radial</vt:lpstr>
      <vt:lpstr>Radial</vt:lpstr>
      <vt:lpstr>1_Facet</vt:lpstr>
      <vt:lpstr>1_Facet</vt:lpstr>
      <vt:lpstr>1_Facet</vt:lpstr>
      <vt:lpstr>1_Facet</vt:lpstr>
      <vt:lpstr>1_Facet</vt:lpstr>
      <vt:lpstr>1_Facet</vt:lpstr>
      <vt:lpstr>1_Facet</vt:lpstr>
      <vt:lpstr>1_Facet</vt:lpstr>
      <vt:lpstr>1_Facet</vt:lpstr>
      <vt:lpstr>1_Facet</vt:lpstr>
      <vt:lpstr>1_Facet</vt:lpstr>
      <vt:lpstr>1_Facet</vt:lpstr>
      <vt:lpstr>1_Facet</vt:lpstr>
      <vt:lpstr>1_Facet</vt:lpstr>
      <vt:lpstr>1_Facet</vt:lpstr>
      <vt:lpstr>Blank Presentation</vt:lpstr>
      <vt:lpstr>Blank Presentation</vt:lpstr>
      <vt:lpstr>Blank Presentation</vt:lpstr>
      <vt:lpstr>Blank Presentation</vt:lpstr>
      <vt:lpstr>Blank Presentation</vt:lpstr>
      <vt:lpstr>Blank Presentation</vt:lpstr>
      <vt:lpstr>Blank Presentation</vt:lpstr>
      <vt:lpstr>Blank Presentation</vt:lpstr>
      <vt:lpstr>Blank Presentation</vt:lpstr>
      <vt:lpstr>Blank Presentation</vt:lpstr>
      <vt:lpstr>Blank Presentation</vt:lpstr>
      <vt:lpstr>Default Design</vt:lpstr>
      <vt:lpstr>Equation</vt:lpstr>
      <vt:lpstr>Clip</vt:lpstr>
      <vt:lpstr>Acids, Bases,        &amp; Salts</vt:lpstr>
      <vt:lpstr>Traditional definition of acid</vt:lpstr>
      <vt:lpstr>Traditional definition of a base</vt:lpstr>
      <vt:lpstr>History of Acids and Bases</vt:lpstr>
      <vt:lpstr>Arrhenius Theory</vt:lpstr>
      <vt:lpstr>Slide 6</vt:lpstr>
      <vt:lpstr>Types of Acids and Bases</vt:lpstr>
      <vt:lpstr>Slide 8</vt:lpstr>
      <vt:lpstr>What is H+?</vt:lpstr>
      <vt:lpstr>Slide 10</vt:lpstr>
      <vt:lpstr>BrØnsted-Lowry Acids and Bases</vt:lpstr>
      <vt:lpstr>NH3, a BrØnsted-Lowry Base</vt:lpstr>
      <vt:lpstr>Conjugate Acid-Base Pairs</vt:lpstr>
      <vt:lpstr>Slide 14</vt:lpstr>
      <vt:lpstr>Conjugate Acids and Bases</vt:lpstr>
      <vt:lpstr>Conjugate Acid-Base Pairs</vt:lpstr>
      <vt:lpstr>Conjugate Acid-Base Pairs</vt:lpstr>
      <vt:lpstr>Learning Check</vt:lpstr>
      <vt:lpstr>Solution</vt:lpstr>
      <vt:lpstr>Learning Check</vt:lpstr>
      <vt:lpstr>Solution</vt:lpstr>
      <vt:lpstr>Learning Check</vt:lpstr>
      <vt:lpstr>Slide 23</vt:lpstr>
      <vt:lpstr>Lewis Acids</vt:lpstr>
      <vt:lpstr>Lewis Bases</vt:lpstr>
      <vt:lpstr>Slide 26</vt:lpstr>
      <vt:lpstr>What is an ACID?</vt:lpstr>
      <vt:lpstr>Properties of an Acid</vt:lpstr>
      <vt:lpstr>Uses of Acids</vt:lpstr>
      <vt:lpstr>How the Fizz is Made</vt:lpstr>
      <vt:lpstr>Candy Experiment </vt:lpstr>
      <vt:lpstr>Slide 32</vt:lpstr>
      <vt:lpstr>Slide 33</vt:lpstr>
      <vt:lpstr>Slide 34</vt:lpstr>
      <vt:lpstr>Dropping “Something” into a Bottle of Soda Will Cause More Gas Bubbles to Suddenly Form </vt:lpstr>
      <vt:lpstr>What makes Pop Rocks pop? </vt:lpstr>
      <vt:lpstr>Common Acids </vt:lpstr>
      <vt:lpstr>Remember</vt:lpstr>
      <vt:lpstr>Slide 39</vt:lpstr>
      <vt:lpstr>Weak vs. Strong Acids</vt:lpstr>
      <vt:lpstr>How can we identify strong and weak acids Easy, memorize them!</vt:lpstr>
      <vt:lpstr>Slide 42</vt:lpstr>
      <vt:lpstr>Slide 43</vt:lpstr>
      <vt:lpstr>Types of Aqueous Acids</vt:lpstr>
      <vt:lpstr>How to name an Acid</vt:lpstr>
      <vt:lpstr>Binary Acids and ternary acids</vt:lpstr>
      <vt:lpstr>First Rule for naming an Acid</vt:lpstr>
      <vt:lpstr>Second Rule for naming an Acid</vt:lpstr>
      <vt:lpstr>Third Rule for naming an Acid</vt:lpstr>
      <vt:lpstr>Naming Acids</vt:lpstr>
      <vt:lpstr>Oxyacids</vt:lpstr>
      <vt:lpstr>Slide 52</vt:lpstr>
      <vt:lpstr>Slide 53</vt:lpstr>
      <vt:lpstr>Slide 54</vt:lpstr>
      <vt:lpstr>Slide 55</vt:lpstr>
      <vt:lpstr>Writing the Formulas for the Acids</vt:lpstr>
      <vt:lpstr>Slide 57</vt:lpstr>
      <vt:lpstr>Acid?  Yes or No</vt:lpstr>
      <vt:lpstr>What is a BASE? </vt:lpstr>
      <vt:lpstr>Properties of a Base</vt:lpstr>
      <vt:lpstr>Uses of Bases</vt:lpstr>
      <vt:lpstr>Common Bases</vt:lpstr>
      <vt:lpstr>How to name a Base</vt:lpstr>
      <vt:lpstr>Naming Bases</vt:lpstr>
      <vt:lpstr>Weak vs. Strong Bases</vt:lpstr>
      <vt:lpstr>Base? Yes or No</vt:lpstr>
      <vt:lpstr>Neutralization Reaction</vt:lpstr>
      <vt:lpstr>Hydronium Ion</vt:lpstr>
      <vt:lpstr>Slide 69</vt:lpstr>
      <vt:lpstr>Neutralization Reaction </vt:lpstr>
      <vt:lpstr>Salt Hydrolysis  Reaction of a salt with water</vt:lpstr>
      <vt:lpstr>Salts</vt:lpstr>
      <vt:lpstr>Salts</vt:lpstr>
      <vt:lpstr>Salts</vt:lpstr>
      <vt:lpstr>Salts</vt:lpstr>
      <vt:lpstr>Salts</vt:lpstr>
      <vt:lpstr>Salts</vt:lpstr>
      <vt:lpstr>Salts</vt:lpstr>
      <vt:lpstr>Salts</vt:lpstr>
      <vt:lpstr>Salts</vt:lpstr>
      <vt:lpstr>Salts</vt:lpstr>
      <vt:lpstr>Salts</vt:lpstr>
      <vt:lpstr>Acid – Base Reactions</vt:lpstr>
      <vt:lpstr>Acid – Base reactions</vt:lpstr>
      <vt:lpstr>What kind of reaction?</vt:lpstr>
      <vt:lpstr>Acids &amp; Bases</vt:lpstr>
      <vt:lpstr>Acids &amp; Bases</vt:lpstr>
      <vt:lpstr>pH Scale</vt:lpstr>
      <vt:lpstr>Slide 89</vt:lpstr>
      <vt:lpstr>pH scale</vt:lpstr>
      <vt:lpstr>Slide 91</vt:lpstr>
      <vt:lpstr>AND….</vt:lpstr>
      <vt:lpstr>Slide 93</vt:lpstr>
      <vt:lpstr>Water is neutral</vt:lpstr>
      <vt:lpstr>Slide 95</vt:lpstr>
      <vt:lpstr>pH paper</vt:lpstr>
      <vt:lpstr>Slide 97</vt:lpstr>
      <vt:lpstr>Situations in which pH is controlled</vt:lpstr>
      <vt:lpstr>pH numbers?</vt:lpstr>
      <vt:lpstr>Slide 100</vt:lpstr>
      <vt:lpstr>Slide 101</vt:lpstr>
      <vt:lpstr>FORMULAS</vt:lpstr>
      <vt:lpstr>Slide 103</vt:lpstr>
      <vt:lpstr>Slide 104</vt:lpstr>
      <vt:lpstr>Slide 105</vt:lpstr>
      <vt:lpstr>pH practice</vt:lpstr>
      <vt:lpstr>Now for some examples</vt:lpstr>
      <vt:lpstr>Now for an example</vt:lpstr>
      <vt:lpstr>Given the following [H3O] concentration determine the pH</vt:lpstr>
      <vt:lpstr>Determine the pH of each of the following solutions</vt:lpstr>
      <vt:lpstr>Given the following [OH] concentration determine the pH</vt:lpstr>
      <vt:lpstr>Determine the pH of each solution when given the following</vt:lpstr>
      <vt:lpstr>Given the following pH values, determine the [H3O] </vt:lpstr>
      <vt:lpstr>Given the following pOH values, determine the [H3O] </vt:lpstr>
      <vt:lpstr>Determine the [H3O] for each of the solutions with the following pH solution</vt:lpstr>
      <vt:lpstr>pH &amp; indicators  Table M</vt:lpstr>
      <vt:lpstr>Indicators</vt:lpstr>
      <vt:lpstr>Slide 118</vt:lpstr>
      <vt:lpstr> Indicators are general divide into 3 types</vt:lpstr>
      <vt:lpstr>Universal Indicator</vt:lpstr>
      <vt:lpstr>Slide 121</vt:lpstr>
      <vt:lpstr>Slide 122</vt:lpstr>
      <vt:lpstr>Slide 123</vt:lpstr>
      <vt:lpstr>Slide 124</vt:lpstr>
      <vt:lpstr>Amphoteric / Amphiprotic substance</vt:lpstr>
      <vt:lpstr>Buffers</vt:lpstr>
      <vt:lpstr>Buffer Capacity</vt:lpstr>
      <vt:lpstr>Slide 128</vt:lpstr>
      <vt:lpstr>Slide 129</vt:lpstr>
      <vt:lpstr>EQUIVALENTS NORMALITY     </vt:lpstr>
      <vt:lpstr>EQUIVALENTS OF ACIDS AND BASES   </vt:lpstr>
      <vt:lpstr>Slide 132</vt:lpstr>
      <vt:lpstr>Bases </vt:lpstr>
      <vt:lpstr>Therefore for:</vt:lpstr>
      <vt:lpstr>Equivalent Weight </vt:lpstr>
      <vt:lpstr>Slide 136</vt:lpstr>
      <vt:lpstr>Problems Involving Equivalents </vt:lpstr>
      <vt:lpstr>Example problem and solutions </vt:lpstr>
      <vt:lpstr>Slide 139</vt:lpstr>
      <vt:lpstr>OR   Using dimensional analysis:  </vt:lpstr>
      <vt:lpstr>Ex Determine the mass of 1 equivalent of 1 eq of H2S</vt:lpstr>
      <vt:lpstr>NORMALITY </vt:lpstr>
      <vt:lpstr>Example Problem </vt:lpstr>
      <vt:lpstr>Solution</vt:lpstr>
      <vt:lpstr>Determine the number of equivalents need to make : </vt:lpstr>
      <vt:lpstr>Determine the normality of solution  of 1 mole of H2SO4 dissolved in 1 liter of solution </vt:lpstr>
      <vt:lpstr>How many milliliters of 1.5 N H2SO4 solution would be required to prepare 500 ml of 1.2 N  solution of H2SO4</vt:lpstr>
      <vt:lpstr>Solution: </vt:lpstr>
      <vt:lpstr>EX What volume of .75 N H3PO4 would be required to prepare 2.5 L of .2 M H3PO4 solution</vt:lpstr>
      <vt:lpstr>Molarity</vt:lpstr>
      <vt:lpstr>Molarity</vt:lpstr>
      <vt:lpstr>Molarity Example 1</vt:lpstr>
      <vt:lpstr>Molarity Example 2</vt:lpstr>
      <vt:lpstr>Working Backwards</vt:lpstr>
      <vt:lpstr>Example 3</vt:lpstr>
      <vt:lpstr>Example 4</vt:lpstr>
      <vt:lpstr>Conversion of Normality to Molarity and Molarity to Normality </vt:lpstr>
      <vt:lpstr>Slide 158</vt:lpstr>
      <vt:lpstr>Ex What is the molarity of .06 N Sr(OH)2 solution</vt:lpstr>
      <vt:lpstr>M1V1 =M2V2</vt:lpstr>
      <vt:lpstr>Solution</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Titrations</vt:lpstr>
      <vt:lpstr>Titration</vt:lpstr>
      <vt:lpstr>Slide 190</vt:lpstr>
      <vt:lpstr>Slide 191</vt:lpstr>
      <vt:lpstr>EX Titration Problem </vt:lpstr>
      <vt:lpstr>Solution</vt:lpstr>
      <vt:lpstr>EX If 15 ml of .025M aq sulfuric aid is required to neutralize 10 ml of aq solution of potassium hydroxide, what is the molarity of KOH solution </vt:lpstr>
      <vt:lpstr>Slide 195</vt:lpstr>
      <vt:lpstr>Slide 196</vt:lpstr>
      <vt:lpstr>Slide 197</vt:lpstr>
      <vt:lpstr>Chemical Reactions of Acids, Bases and oxides</vt:lpstr>
      <vt:lpstr>Types of Reactions</vt:lpstr>
      <vt:lpstr>What type of Reaction?</vt:lpstr>
      <vt:lpstr>Write the balanced equation for the reaction that occurs between</vt:lpstr>
      <vt:lpstr>2. Acids react with metal oxides</vt:lpstr>
      <vt:lpstr>Acids react with carbonates</vt:lpstr>
      <vt:lpstr>Hydroxides react with nonmetal oxides</vt:lpstr>
      <vt:lpstr>Oxidizing reactions</vt:lpstr>
      <vt:lpstr>Hot concentrated sulfuric acid reacts to form hydrogen sulfide and water</vt:lpstr>
      <vt:lpstr>Nitric acid produces several different products depending upon the acid concentration and the reactant </vt:lpstr>
      <vt:lpstr>Concentrated nitric acid produces the nitrogen contaning product, nitrogen dioxide and water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Acids, Bases, &amp; Salts</dc:title>
  <dc:creator>kim owen</dc:creator>
  <cp:lastModifiedBy>owenkl</cp:lastModifiedBy>
  <cp:revision>69</cp:revision>
  <dcterms:created xsi:type="dcterms:W3CDTF">2014-06-30T20:45:45Z</dcterms:created>
  <dcterms:modified xsi:type="dcterms:W3CDTF">2022-04-28T15:23:18Z</dcterms:modified>
</cp:coreProperties>
</file>