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8"/>
  </p:notesMasterIdLst>
  <p:sldIdLst>
    <p:sldId id="256" r:id="rId2"/>
    <p:sldId id="261" r:id="rId3"/>
    <p:sldId id="257" r:id="rId4"/>
    <p:sldId id="262" r:id="rId5"/>
    <p:sldId id="258" r:id="rId6"/>
    <p:sldId id="259" r:id="rId7"/>
    <p:sldId id="298" r:id="rId8"/>
    <p:sldId id="263" r:id="rId9"/>
    <p:sldId id="307" r:id="rId10"/>
    <p:sldId id="321" r:id="rId11"/>
    <p:sldId id="299" r:id="rId12"/>
    <p:sldId id="300" r:id="rId13"/>
    <p:sldId id="301" r:id="rId14"/>
    <p:sldId id="302" r:id="rId15"/>
    <p:sldId id="303" r:id="rId16"/>
    <p:sldId id="306" r:id="rId17"/>
    <p:sldId id="305" r:id="rId18"/>
    <p:sldId id="304" r:id="rId19"/>
    <p:sldId id="264" r:id="rId20"/>
    <p:sldId id="284" r:id="rId21"/>
    <p:sldId id="285" r:id="rId22"/>
    <p:sldId id="266" r:id="rId23"/>
    <p:sldId id="267" r:id="rId24"/>
    <p:sldId id="268" r:id="rId25"/>
    <p:sldId id="269" r:id="rId26"/>
    <p:sldId id="311" r:id="rId27"/>
    <p:sldId id="312" r:id="rId28"/>
    <p:sldId id="313" r:id="rId29"/>
    <p:sldId id="314" r:id="rId30"/>
    <p:sldId id="317" r:id="rId31"/>
    <p:sldId id="318" r:id="rId32"/>
    <p:sldId id="316" r:id="rId33"/>
    <p:sldId id="319" r:id="rId34"/>
    <p:sldId id="320" r:id="rId35"/>
    <p:sldId id="273" r:id="rId36"/>
    <p:sldId id="277" r:id="rId37"/>
    <p:sldId id="280" r:id="rId38"/>
    <p:sldId id="290" r:id="rId39"/>
    <p:sldId id="288" r:id="rId40"/>
    <p:sldId id="322" r:id="rId41"/>
    <p:sldId id="324" r:id="rId42"/>
    <p:sldId id="323" r:id="rId43"/>
    <p:sldId id="265" r:id="rId44"/>
    <p:sldId id="274" r:id="rId45"/>
    <p:sldId id="275" r:id="rId46"/>
    <p:sldId id="327" r:id="rId47"/>
    <p:sldId id="326" r:id="rId48"/>
    <p:sldId id="329" r:id="rId49"/>
    <p:sldId id="330" r:id="rId50"/>
    <p:sldId id="270" r:id="rId51"/>
    <p:sldId id="332" r:id="rId52"/>
    <p:sldId id="328" r:id="rId53"/>
    <p:sldId id="333" r:id="rId54"/>
    <p:sldId id="272" r:id="rId55"/>
    <p:sldId id="331" r:id="rId56"/>
    <p:sldId id="325" r:id="rId57"/>
    <p:sldId id="334" r:id="rId58"/>
    <p:sldId id="335" r:id="rId59"/>
    <p:sldId id="279" r:id="rId60"/>
    <p:sldId id="282" r:id="rId61"/>
    <p:sldId id="278" r:id="rId62"/>
    <p:sldId id="337" r:id="rId63"/>
    <p:sldId id="338" r:id="rId64"/>
    <p:sldId id="339" r:id="rId65"/>
    <p:sldId id="283" r:id="rId66"/>
    <p:sldId id="336" r:id="rId67"/>
    <p:sldId id="342" r:id="rId68"/>
    <p:sldId id="340" r:id="rId69"/>
    <p:sldId id="341" r:id="rId70"/>
    <p:sldId id="343" r:id="rId71"/>
    <p:sldId id="344" r:id="rId72"/>
    <p:sldId id="345" r:id="rId73"/>
    <p:sldId id="402" r:id="rId74"/>
    <p:sldId id="346" r:id="rId75"/>
    <p:sldId id="466" r:id="rId76"/>
    <p:sldId id="454" r:id="rId77"/>
    <p:sldId id="455" r:id="rId78"/>
    <p:sldId id="456" r:id="rId79"/>
    <p:sldId id="457" r:id="rId80"/>
    <p:sldId id="458" r:id="rId81"/>
    <p:sldId id="459" r:id="rId82"/>
    <p:sldId id="347" r:id="rId83"/>
    <p:sldId id="460" r:id="rId84"/>
    <p:sldId id="462" r:id="rId85"/>
    <p:sldId id="463" r:id="rId86"/>
    <p:sldId id="465" r:id="rId87"/>
    <p:sldId id="348" r:id="rId88"/>
    <p:sldId id="349" r:id="rId89"/>
    <p:sldId id="403" r:id="rId90"/>
    <p:sldId id="461" r:id="rId91"/>
    <p:sldId id="350" r:id="rId92"/>
    <p:sldId id="353" r:id="rId93"/>
    <p:sldId id="354" r:id="rId94"/>
    <p:sldId id="355" r:id="rId95"/>
    <p:sldId id="356" r:id="rId96"/>
    <p:sldId id="357" r:id="rId97"/>
    <p:sldId id="358" r:id="rId98"/>
    <p:sldId id="359" r:id="rId99"/>
    <p:sldId id="361" r:id="rId100"/>
    <p:sldId id="362" r:id="rId101"/>
    <p:sldId id="467" r:id="rId102"/>
    <p:sldId id="468" r:id="rId103"/>
    <p:sldId id="469" r:id="rId104"/>
    <p:sldId id="470" r:id="rId105"/>
    <p:sldId id="379" r:id="rId106"/>
    <p:sldId id="471" r:id="rId107"/>
    <p:sldId id="481" r:id="rId108"/>
    <p:sldId id="472" r:id="rId109"/>
    <p:sldId id="473" r:id="rId110"/>
    <p:sldId id="474" r:id="rId111"/>
    <p:sldId id="475" r:id="rId112"/>
    <p:sldId id="476" r:id="rId113"/>
    <p:sldId id="477" r:id="rId114"/>
    <p:sldId id="478" r:id="rId115"/>
    <p:sldId id="479" r:id="rId116"/>
    <p:sldId id="363" r:id="rId117"/>
    <p:sldId id="364" r:id="rId118"/>
    <p:sldId id="367" r:id="rId119"/>
    <p:sldId id="369" r:id="rId120"/>
    <p:sldId id="375" r:id="rId121"/>
    <p:sldId id="376" r:id="rId122"/>
    <p:sldId id="377" r:id="rId123"/>
    <p:sldId id="378" r:id="rId124"/>
    <p:sldId id="388" r:id="rId125"/>
    <p:sldId id="389" r:id="rId126"/>
    <p:sldId id="390" r:id="rId127"/>
    <p:sldId id="482" r:id="rId128"/>
    <p:sldId id="391" r:id="rId129"/>
    <p:sldId id="392" r:id="rId130"/>
    <p:sldId id="393" r:id="rId131"/>
    <p:sldId id="395" r:id="rId132"/>
    <p:sldId id="396" r:id="rId133"/>
    <p:sldId id="484" r:id="rId134"/>
    <p:sldId id="483" r:id="rId135"/>
    <p:sldId id="397" r:id="rId136"/>
    <p:sldId id="398" r:id="rId137"/>
    <p:sldId id="399" r:id="rId138"/>
    <p:sldId id="400" r:id="rId139"/>
    <p:sldId id="401" r:id="rId140"/>
    <p:sldId id="423" r:id="rId141"/>
    <p:sldId id="424" r:id="rId142"/>
    <p:sldId id="425" r:id="rId143"/>
    <p:sldId id="426" r:id="rId144"/>
    <p:sldId id="427" r:id="rId145"/>
    <p:sldId id="428" r:id="rId146"/>
    <p:sldId id="429" r:id="rId147"/>
    <p:sldId id="432" r:id="rId148"/>
    <p:sldId id="435" r:id="rId149"/>
    <p:sldId id="436" r:id="rId150"/>
    <p:sldId id="437" r:id="rId151"/>
    <p:sldId id="442" r:id="rId152"/>
    <p:sldId id="444" r:id="rId153"/>
    <p:sldId id="445" r:id="rId154"/>
    <p:sldId id="446" r:id="rId155"/>
    <p:sldId id="447" r:id="rId156"/>
    <p:sldId id="448" r:id="rId157"/>
    <p:sldId id="449" r:id="rId158"/>
    <p:sldId id="450" r:id="rId159"/>
    <p:sldId id="451" r:id="rId160"/>
    <p:sldId id="452" r:id="rId161"/>
    <p:sldId id="453" r:id="rId162"/>
    <p:sldId id="485" r:id="rId163"/>
    <p:sldId id="486" r:id="rId164"/>
    <p:sldId id="487" r:id="rId165"/>
    <p:sldId id="488" r:id="rId166"/>
    <p:sldId id="489" r:id="rId1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8" autoAdjust="0"/>
  </p:normalViewPr>
  <p:slideViewPr>
    <p:cSldViewPr>
      <p:cViewPr>
        <p:scale>
          <a:sx n="66" d="100"/>
          <a:sy n="66" d="100"/>
        </p:scale>
        <p:origin x="-2094" y="-5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102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5.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93.wmf"/><Relationship Id="rId1" Type="http://schemas.openxmlformats.org/officeDocument/2006/relationships/image" Target="../media/image9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5.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9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99.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01.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0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E280D9-0117-4CD3-B43E-D8D3BAE20772}" type="datetimeFigureOut">
              <a:rPr lang="en-US" smtClean="0"/>
              <a:pPr/>
              <a:t>7/25/2011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DCE53D-57CF-4F7B-BE9C-6AC7B67843D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DCE53D-57CF-4F7B-BE9C-6AC7B67843D9}" type="slidenum">
              <a:rPr lang="en-US" smtClean="0"/>
              <a:pPr/>
              <a:t>40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89FBFEF-02A0-4CD3-8B7D-05EE7C69F5FE}" type="datetimeFigureOut">
              <a:rPr lang="en-US" smtClean="0"/>
              <a:pPr/>
              <a:t>7/25/2011</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06EE8C3-2665-460A-89CE-FDFE53F8C41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89FBFEF-02A0-4CD3-8B7D-05EE7C69F5FE}" type="datetimeFigureOut">
              <a:rPr lang="en-US" smtClean="0"/>
              <a:pPr/>
              <a:t>7/25/2011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06EE8C3-2665-460A-89CE-FDFE53F8C41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A89FBFEF-02A0-4CD3-8B7D-05EE7C69F5FE}" type="datetimeFigureOut">
              <a:rPr lang="en-US" smtClean="0"/>
              <a:pPr/>
              <a:t>7/25/2011</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06EE8C3-2665-460A-89CE-FDFE53F8C41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489" y="1599640"/>
            <a:ext cx="4045238" cy="4527176"/>
          </a:xfrm>
        </p:spPr>
        <p:txBody>
          <a:bodyPr lIns="82058" tIns="41029" rIns="82058" bIns="410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273" y="1599640"/>
            <a:ext cx="4045239" cy="4527176"/>
          </a:xfrm>
        </p:spPr>
        <p:txBody>
          <a:bodyPr lIns="82058" tIns="41029" rIns="82058" bIns="410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489" y="6245879"/>
            <a:ext cx="2133023" cy="476250"/>
          </a:xfrm>
        </p:spPr>
        <p:txBody>
          <a:bodyPr lIns="82058" rIns="82058"/>
          <a:lstStyle>
            <a:lvl1pPr>
              <a:defRPr/>
            </a:lvl1pPr>
          </a:lstStyle>
          <a:p>
            <a:endParaRPr lang="en-US"/>
          </a:p>
        </p:txBody>
      </p:sp>
      <p:sp>
        <p:nvSpPr>
          <p:cNvPr id="6" name="Footer Placeholder 5"/>
          <p:cNvSpPr>
            <a:spLocks noGrp="1"/>
          </p:cNvSpPr>
          <p:nvPr>
            <p:ph type="ftr" sz="quarter" idx="11"/>
          </p:nvPr>
        </p:nvSpPr>
        <p:spPr>
          <a:xfrm>
            <a:off x="3124489" y="6245879"/>
            <a:ext cx="2895023" cy="476250"/>
          </a:xfrm>
        </p:spPr>
        <p:txBody>
          <a:bodyPr lIns="82058" rIns="82058"/>
          <a:lstStyle>
            <a:lvl1pPr>
              <a:defRPr/>
            </a:lvl1pPr>
          </a:lstStyle>
          <a:p>
            <a:endParaRPr lang="en-US"/>
          </a:p>
        </p:txBody>
      </p:sp>
      <p:sp>
        <p:nvSpPr>
          <p:cNvPr id="7" name="Slide Number Placeholder 6"/>
          <p:cNvSpPr>
            <a:spLocks noGrp="1"/>
          </p:cNvSpPr>
          <p:nvPr>
            <p:ph type="sldNum" sz="quarter" idx="12"/>
          </p:nvPr>
        </p:nvSpPr>
        <p:spPr>
          <a:xfrm>
            <a:off x="6553489" y="6245879"/>
            <a:ext cx="2133023" cy="476250"/>
          </a:xfrm>
        </p:spPr>
        <p:txBody>
          <a:bodyPr/>
          <a:lstStyle>
            <a:lvl1pPr>
              <a:defRPr/>
            </a:lvl1pPr>
          </a:lstStyle>
          <a:p>
            <a:fld id="{83391443-CB77-4A23-A1BF-8E70F709F854}"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489" y="1599640"/>
            <a:ext cx="4045238" cy="4527176"/>
          </a:xfrm>
        </p:spPr>
        <p:txBody>
          <a:bodyPr lIns="82058" tIns="41029" rIns="82058" bIns="410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1273" y="1599640"/>
            <a:ext cx="4045239" cy="2196353"/>
          </a:xfrm>
        </p:spPr>
        <p:txBody>
          <a:bodyPr lIns="82058" tIns="41029" rIns="82058" bIns="410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1273" y="3930463"/>
            <a:ext cx="4045239" cy="2196353"/>
          </a:xfrm>
        </p:spPr>
        <p:txBody>
          <a:bodyPr lIns="82058" tIns="41029" rIns="82058" bIns="410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489" y="6245879"/>
            <a:ext cx="2133023" cy="476250"/>
          </a:xfrm>
        </p:spPr>
        <p:txBody>
          <a:bodyPr lIns="82058" rIns="82058"/>
          <a:lstStyle>
            <a:lvl1pPr>
              <a:defRPr/>
            </a:lvl1pPr>
          </a:lstStyle>
          <a:p>
            <a:endParaRPr lang="en-US"/>
          </a:p>
        </p:txBody>
      </p:sp>
      <p:sp>
        <p:nvSpPr>
          <p:cNvPr id="7" name="Footer Placeholder 6"/>
          <p:cNvSpPr>
            <a:spLocks noGrp="1"/>
          </p:cNvSpPr>
          <p:nvPr>
            <p:ph type="ftr" sz="quarter" idx="11"/>
          </p:nvPr>
        </p:nvSpPr>
        <p:spPr>
          <a:xfrm>
            <a:off x="3124489" y="6245879"/>
            <a:ext cx="2895023" cy="476250"/>
          </a:xfrm>
        </p:spPr>
        <p:txBody>
          <a:bodyPr lIns="82058" rIns="82058"/>
          <a:lstStyle>
            <a:lvl1pPr>
              <a:defRPr/>
            </a:lvl1pPr>
          </a:lstStyle>
          <a:p>
            <a:endParaRPr lang="en-US"/>
          </a:p>
        </p:txBody>
      </p:sp>
      <p:sp>
        <p:nvSpPr>
          <p:cNvPr id="8" name="Slide Number Placeholder 7"/>
          <p:cNvSpPr>
            <a:spLocks noGrp="1"/>
          </p:cNvSpPr>
          <p:nvPr>
            <p:ph type="sldNum" sz="quarter" idx="12"/>
          </p:nvPr>
        </p:nvSpPr>
        <p:spPr>
          <a:xfrm>
            <a:off x="6553489" y="6245879"/>
            <a:ext cx="2133023" cy="476250"/>
          </a:xfrm>
        </p:spPr>
        <p:txBody>
          <a:bodyPr/>
          <a:lstStyle>
            <a:lvl1pPr>
              <a:defRPr/>
            </a:lvl1pPr>
          </a:lstStyle>
          <a:p>
            <a:fld id="{3DD41E2C-D609-418A-823E-51CBD35D0951}"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E75A3D3-A532-4CBB-8547-D6C8E77002D0}"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2C60D787-493E-4DE5-9C24-CEC8CFFA20A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89FBFEF-02A0-4CD3-8B7D-05EE7C69F5FE}" type="datetimeFigureOut">
              <a:rPr lang="en-US" smtClean="0"/>
              <a:pPr/>
              <a:t>7/25/2011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06EE8C3-2665-460A-89CE-FDFE53F8C41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A89FBFEF-02A0-4CD3-8B7D-05EE7C69F5FE}" type="datetimeFigureOut">
              <a:rPr lang="en-US" smtClean="0"/>
              <a:pPr/>
              <a:t>7/25/2011</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06EE8C3-2665-460A-89CE-FDFE53F8C41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89FBFEF-02A0-4CD3-8B7D-05EE7C69F5FE}" type="datetimeFigureOut">
              <a:rPr lang="en-US" smtClean="0"/>
              <a:pPr/>
              <a:t>7/25/2011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06EE8C3-2665-460A-89CE-FDFE53F8C41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89FBFEF-02A0-4CD3-8B7D-05EE7C69F5FE}" type="datetimeFigureOut">
              <a:rPr lang="en-US" smtClean="0"/>
              <a:pPr/>
              <a:t>7/25/2011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06EE8C3-2665-460A-89CE-FDFE53F8C41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89FBFEF-02A0-4CD3-8B7D-05EE7C69F5FE}" type="datetimeFigureOut">
              <a:rPr lang="en-US" smtClean="0"/>
              <a:pPr/>
              <a:t>7/25/2011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06EE8C3-2665-460A-89CE-FDFE53F8C4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A89FBFEF-02A0-4CD3-8B7D-05EE7C69F5FE}" type="datetimeFigureOut">
              <a:rPr lang="en-US" smtClean="0"/>
              <a:pPr/>
              <a:t>7/25/2011</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06EE8C3-2665-460A-89CE-FDFE53F8C4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89FBFEF-02A0-4CD3-8B7D-05EE7C69F5FE}" type="datetimeFigureOut">
              <a:rPr lang="en-US" smtClean="0"/>
              <a:pPr/>
              <a:t>7/25/2011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06EE8C3-2665-460A-89CE-FDFE53F8C41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A89FBFEF-02A0-4CD3-8B7D-05EE7C69F5FE}" type="datetimeFigureOut">
              <a:rPr lang="en-US" smtClean="0"/>
              <a:pPr/>
              <a:t>7/25/2011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06EE8C3-2665-460A-89CE-FDFE53F8C410}"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7"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89FBFEF-02A0-4CD3-8B7D-05EE7C69F5FE}" type="datetimeFigureOut">
              <a:rPr lang="en-US" smtClean="0"/>
              <a:pPr/>
              <a:t>7/25/2011</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06EE8C3-2665-460A-89CE-FDFE53F8C41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image" Target="../media/image74.jpeg"/></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104.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109.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114.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3.vml"/></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4.vml"/></Relationships>
</file>

<file path=ppt/slides/_rels/slide119.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4.xml"/><Relationship Id="rId1" Type="http://schemas.openxmlformats.org/officeDocument/2006/relationships/vmlDrawing" Target="../drawings/vmlDrawing15.vml"/><Relationship Id="rId4" Type="http://schemas.openxmlformats.org/officeDocument/2006/relationships/oleObject" Target="../embeddings/oleObject21.bin"/></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7.vml"/></Relationships>
</file>

<file path=ppt/slides/_rels/slide123.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125.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12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hyperlink" Target="http://upload.wikimedia.org/wikipedia/commons/b/bb/Tetrahydrofuran-2D-skeletal-A.png"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20.vml"/></Relationships>
</file>

<file path=ppt/slides/_rels/slide12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21.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05.gif"/><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22.vml"/></Relationships>
</file>

<file path=ppt/slides/_rels/slide136.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14.xml"/></Relationships>
</file>

<file path=ppt/slides/_rels/slide138.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15.xml"/></Relationships>
</file>

<file path=ppt/slides/_rels/slide139.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120.wmf"/><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121.jpeg"/><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127.wmf"/><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128.wmf"/><Relationship Id="rId1" Type="http://schemas.openxmlformats.org/officeDocument/2006/relationships/slideLayout" Target="../slideLayouts/slideLayout15.xml"/></Relationships>
</file>

<file path=ppt/slides/_rels/slide159.xml.rels><?xml version="1.0" encoding="UTF-8" standalone="yes"?>
<Relationships xmlns="http://schemas.openxmlformats.org/package/2006/relationships"><Relationship Id="rId2" Type="http://schemas.openxmlformats.org/officeDocument/2006/relationships/image" Target="../media/image129.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130.jpeg"/><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2" Type="http://schemas.openxmlformats.org/officeDocument/2006/relationships/image" Target="../media/image131.jpe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132.gif"/><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133.gif"/><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3.v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134.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image" Target="../media/image23.gif"/></Relationships>
</file>

<file path=ppt/slides/_rels/slide3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2.xml"/><Relationship Id="rId5" Type="http://schemas.openxmlformats.org/officeDocument/2006/relationships/image" Target="../media/image23.gif"/><Relationship Id="rId4" Type="http://schemas.openxmlformats.org/officeDocument/2006/relationships/image" Target="../media/image24.gif"/></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upload.wikimedia.org/wikipedia/commons/c/cf/Cis-trans_isomerism_of_decahydronaphthalene.png"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8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9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9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Unit 2: </a:t>
            </a:r>
            <a:r>
              <a:rPr lang="en-US" dirty="0" err="1" smtClean="0"/>
              <a:t>Alkanes</a:t>
            </a:r>
            <a:r>
              <a:rPr lang="en-US" dirty="0" smtClean="0"/>
              <a:t>, alkenes and alkynes</a:t>
            </a:r>
            <a:endParaRPr lang="en-US" dirty="0"/>
          </a:p>
        </p:txBody>
      </p:sp>
      <p:sp>
        <p:nvSpPr>
          <p:cNvPr id="6" name="Text Placeholder 5"/>
          <p:cNvSpPr>
            <a:spLocks noGrp="1"/>
          </p:cNvSpPr>
          <p:nvPr>
            <p:ph type="body" sz="half" idx="2"/>
          </p:nvPr>
        </p:nvSpPr>
        <p:spPr/>
        <p:txBody>
          <a:bodyPr/>
          <a:lstStyle/>
          <a:p>
            <a:endParaRPr lang="en-US"/>
          </a:p>
        </p:txBody>
      </p:sp>
      <p:sp>
        <p:nvSpPr>
          <p:cNvPr id="5" name="Picture Placeholder 4"/>
          <p:cNvSpPr>
            <a:spLocks noGrp="1"/>
          </p:cNvSpPr>
          <p:nvPr>
            <p:ph type="pic" idx="1"/>
          </p:nvPr>
        </p:nvSpPr>
        <p:spPr/>
      </p:sp>
      <p:pic>
        <p:nvPicPr>
          <p:cNvPr id="7" name="Picture 6" descr="http://rds.yahoo.com/_ylt=A0PDoYAMoA5OQysA0P.jzbkF/SIG=12k35jj9g/EXP=1309610124/**http%3a/www.londonstimes.us/toons/cartoons/richdiesslin_geeks.gif"/>
          <p:cNvPicPr/>
          <p:nvPr/>
        </p:nvPicPr>
        <p:blipFill>
          <a:blip r:embed="rId2" cstate="print"/>
          <a:srcRect/>
          <a:stretch>
            <a:fillRect/>
          </a:stretch>
        </p:blipFill>
        <p:spPr bwMode="auto">
          <a:xfrm>
            <a:off x="685800" y="1066800"/>
            <a:ext cx="41148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Little chains coming off the parent chain are called </a:t>
            </a:r>
            <a:r>
              <a:rPr lang="en-US" dirty="0" smtClean="0">
                <a:solidFill>
                  <a:schemeClr val="accent1">
                    <a:lumMod val="75000"/>
                  </a:schemeClr>
                </a:solidFill>
              </a:rPr>
              <a:t>alkyl groups </a:t>
            </a:r>
            <a:r>
              <a:rPr lang="en-US" dirty="0" smtClean="0"/>
              <a:t>and have a </a:t>
            </a:r>
            <a:r>
              <a:rPr lang="en-US" dirty="0" err="1" smtClean="0">
                <a:solidFill>
                  <a:schemeClr val="accent1">
                    <a:lumMod val="75000"/>
                  </a:schemeClr>
                </a:solidFill>
              </a:rPr>
              <a:t>yl</a:t>
            </a:r>
            <a:r>
              <a:rPr lang="en-US" dirty="0" smtClean="0"/>
              <a:t> ending using the prefixes for the number of carbons</a:t>
            </a:r>
          </a:p>
          <a:p>
            <a:r>
              <a:rPr lang="en-US" dirty="0" smtClean="0"/>
              <a:t>They also can be abbreviated  further</a:t>
            </a:r>
          </a:p>
          <a:p>
            <a:r>
              <a:rPr lang="en-US" dirty="0" smtClean="0"/>
              <a:t>Example:</a:t>
            </a:r>
          </a:p>
          <a:p>
            <a:r>
              <a:rPr lang="en-US" dirty="0" smtClean="0"/>
              <a:t> </a:t>
            </a:r>
            <a:r>
              <a:rPr lang="en-US" dirty="0" smtClean="0">
                <a:solidFill>
                  <a:schemeClr val="accent1">
                    <a:lumMod val="75000"/>
                  </a:schemeClr>
                </a:solidFill>
              </a:rPr>
              <a:t>ethyl  Et- </a:t>
            </a:r>
          </a:p>
          <a:p>
            <a:r>
              <a:rPr lang="en-US" dirty="0" err="1" smtClean="0">
                <a:solidFill>
                  <a:schemeClr val="accent1">
                    <a:lumMod val="75000"/>
                  </a:schemeClr>
                </a:solidFill>
              </a:rPr>
              <a:t>Propyl</a:t>
            </a:r>
            <a:r>
              <a:rPr lang="en-US" dirty="0" smtClean="0">
                <a:solidFill>
                  <a:schemeClr val="accent1">
                    <a:lumMod val="75000"/>
                  </a:schemeClr>
                </a:solidFill>
              </a:rPr>
              <a:t>  Pr-</a:t>
            </a:r>
          </a:p>
          <a:p>
            <a:r>
              <a:rPr lang="en-US" dirty="0" smtClean="0">
                <a:solidFill>
                  <a:schemeClr val="accent1">
                    <a:lumMod val="75000"/>
                  </a:schemeClr>
                </a:solidFill>
              </a:rPr>
              <a:t>Isopropyl  </a:t>
            </a:r>
            <a:r>
              <a:rPr lang="en-US" dirty="0" err="1" smtClean="0">
                <a:solidFill>
                  <a:schemeClr val="accent1">
                    <a:lumMod val="75000"/>
                  </a:schemeClr>
                </a:solidFill>
              </a:rPr>
              <a:t>iPr</a:t>
            </a:r>
            <a:r>
              <a:rPr lang="en-US" dirty="0" smtClean="0">
                <a:solidFill>
                  <a:schemeClr val="accent1">
                    <a:lumMod val="75000"/>
                  </a:schemeClr>
                </a:solidFill>
              </a:rPr>
              <a:t>-</a:t>
            </a:r>
            <a:endParaRPr lang="en-US"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0" name="Rectangle 4"/>
          <p:cNvSpPr>
            <a:spLocks noGrp="1" noChangeArrowheads="1"/>
          </p:cNvSpPr>
          <p:nvPr>
            <p:ph type="title"/>
          </p:nvPr>
        </p:nvSpPr>
        <p:spPr/>
        <p:txBody>
          <a:bodyPr/>
          <a:lstStyle/>
          <a:p>
            <a:r>
              <a:rPr lang="en-US" sz="3900" dirty="0" err="1"/>
              <a:t>Prepartion</a:t>
            </a:r>
            <a:r>
              <a:rPr lang="en-US" sz="3900" dirty="0"/>
              <a:t> of Alkenes</a:t>
            </a:r>
          </a:p>
        </p:txBody>
      </p:sp>
      <p:sp>
        <p:nvSpPr>
          <p:cNvPr id="4" name="Text Placeholder 3"/>
          <p:cNvSpPr>
            <a:spLocks noGrp="1"/>
          </p:cNvSpPr>
          <p:nvPr>
            <p:ph type="body" idx="2"/>
          </p:nvPr>
        </p:nvSpPr>
        <p:spPr/>
        <p:txBody>
          <a:bodyPr/>
          <a:lstStyle/>
          <a:p>
            <a:endParaRPr lang="en-US"/>
          </a:p>
        </p:txBody>
      </p:sp>
      <p:sp>
        <p:nvSpPr>
          <p:cNvPr id="3" name="Content Placeholder 2"/>
          <p:cNvSpPr>
            <a:spLocks noGrp="1"/>
          </p:cNvSpPr>
          <p:nvPr>
            <p:ph sz="half" idx="1"/>
          </p:nvPr>
        </p:nvSpPr>
        <p:spPr/>
        <p:txBody>
          <a:bodyPr>
            <a:normAutofit lnSpcReduction="10000"/>
          </a:bodyPr>
          <a:lstStyle/>
          <a:p>
            <a:r>
              <a:rPr lang="en-US" dirty="0" smtClean="0"/>
              <a:t>The most common reaction of </a:t>
            </a:r>
            <a:r>
              <a:rPr lang="en-US" dirty="0" err="1" smtClean="0">
                <a:solidFill>
                  <a:schemeClr val="bg2">
                    <a:lumMod val="50000"/>
                  </a:schemeClr>
                </a:solidFill>
              </a:rPr>
              <a:t>alkanes</a:t>
            </a:r>
            <a:r>
              <a:rPr lang="en-US" dirty="0" smtClean="0">
                <a:solidFill>
                  <a:schemeClr val="bg2">
                    <a:lumMod val="50000"/>
                  </a:schemeClr>
                </a:solidFill>
              </a:rPr>
              <a:t> is substitution reactions</a:t>
            </a:r>
          </a:p>
          <a:p>
            <a:r>
              <a:rPr lang="en-US" dirty="0" smtClean="0"/>
              <a:t>The most common reaction of </a:t>
            </a:r>
            <a:r>
              <a:rPr lang="en-US" dirty="0" smtClean="0">
                <a:solidFill>
                  <a:schemeClr val="bg2">
                    <a:lumMod val="50000"/>
                  </a:schemeClr>
                </a:solidFill>
              </a:rPr>
              <a:t>alkenes  is addition reactions</a:t>
            </a:r>
          </a:p>
          <a:p>
            <a:endParaRPr lang="en-US" dirty="0" smtClean="0"/>
          </a:p>
          <a:p>
            <a:r>
              <a:rPr lang="en-US" dirty="0" smtClean="0"/>
              <a:t>In addition reactions,  a reagent is added to the carbons of the double bond to give a product with a C-C SINGLE BOND</a:t>
            </a:r>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457200" y="274638"/>
            <a:ext cx="8229600" cy="639762"/>
          </a:xfrm>
        </p:spPr>
        <p:txBody>
          <a:bodyPr/>
          <a:lstStyle/>
          <a:p>
            <a:r>
              <a:rPr lang="en-US" sz="4000"/>
              <a:t>Addition Reactions</a:t>
            </a:r>
          </a:p>
        </p:txBody>
      </p:sp>
      <p:pic>
        <p:nvPicPr>
          <p:cNvPr id="4102" name="Picture 6" descr="07p206"/>
          <p:cNvPicPr>
            <a:picLocks noGrp="1" noChangeAspect="1" noChangeArrowheads="1"/>
          </p:cNvPicPr>
          <p:nvPr>
            <p:ph idx="1"/>
          </p:nvPr>
        </p:nvPicPr>
        <p:blipFill>
          <a:blip r:embed="rId2" cstate="print">
            <a:clrChange>
              <a:clrFrom>
                <a:srgbClr val="FFFFFF"/>
              </a:clrFrom>
              <a:clrTo>
                <a:srgbClr val="FFFFFF">
                  <a:alpha val="0"/>
                </a:srgbClr>
              </a:clrTo>
            </a:clrChange>
            <a:lum bright="-12000"/>
          </a:blip>
          <a:srcRect/>
          <a:stretch>
            <a:fillRect/>
          </a:stretch>
        </p:blipFill>
        <p:spPr>
          <a:xfrm>
            <a:off x="1066800" y="990600"/>
            <a:ext cx="7086600" cy="5668963"/>
          </a:xfrm>
          <a:noFill/>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Addition of Halogens</a:t>
            </a:r>
          </a:p>
        </p:txBody>
      </p:sp>
      <p:graphicFrame>
        <p:nvGraphicFramePr>
          <p:cNvPr id="24580" name="Object 4"/>
          <p:cNvGraphicFramePr>
            <a:graphicFrameLocks noChangeAspect="1"/>
          </p:cNvGraphicFramePr>
          <p:nvPr>
            <p:ph sz="half" idx="1"/>
          </p:nvPr>
        </p:nvGraphicFramePr>
        <p:xfrm>
          <a:off x="1143000" y="1295400"/>
          <a:ext cx="6858000" cy="1938338"/>
        </p:xfrm>
        <a:graphic>
          <a:graphicData uri="http://schemas.openxmlformats.org/presentationml/2006/ole">
            <p:oleObj spid="_x0000_s158722" name="Document" r:id="rId3" imgW="4819680" imgH="1362240" progId="">
              <p:embed/>
            </p:oleObj>
          </a:graphicData>
        </a:graphic>
      </p:graphicFrame>
      <p:pic>
        <p:nvPicPr>
          <p:cNvPr id="24582" name="Picture 6" descr="07p208b"/>
          <p:cNvPicPr>
            <a:picLocks noGrp="1" noChangeAspect="1" noChangeArrowheads="1"/>
          </p:cNvPicPr>
          <p:nvPr>
            <p:ph sz="half" idx="2"/>
          </p:nvPr>
        </p:nvPicPr>
        <p:blipFill>
          <a:blip r:embed="rId4" cstate="print">
            <a:clrChange>
              <a:clrFrom>
                <a:srgbClr val="FFFFFF"/>
              </a:clrFrom>
              <a:clrTo>
                <a:srgbClr val="FFFFFF">
                  <a:alpha val="0"/>
                </a:srgbClr>
              </a:clrTo>
            </a:clrChange>
          </a:blip>
          <a:srcRect/>
          <a:stretch>
            <a:fillRect/>
          </a:stretch>
        </p:blipFill>
        <p:spPr>
          <a:xfrm>
            <a:off x="1371600" y="3733800"/>
            <a:ext cx="6629400" cy="2889250"/>
          </a:xfrm>
          <a:noFill/>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Examples</a:t>
            </a:r>
          </a:p>
        </p:txBody>
      </p:sp>
      <p:graphicFrame>
        <p:nvGraphicFramePr>
          <p:cNvPr id="32772" name="Object 4"/>
          <p:cNvGraphicFramePr>
            <a:graphicFrameLocks noChangeAspect="1"/>
          </p:cNvGraphicFramePr>
          <p:nvPr>
            <p:ph sz="half" idx="1"/>
          </p:nvPr>
        </p:nvGraphicFramePr>
        <p:xfrm>
          <a:off x="609600" y="1447800"/>
          <a:ext cx="7696200" cy="1238250"/>
        </p:xfrm>
        <a:graphic>
          <a:graphicData uri="http://schemas.openxmlformats.org/presentationml/2006/ole">
            <p:oleObj spid="_x0000_s159746" name="Document" r:id="rId3" imgW="6048360" imgH="971640" progId="">
              <p:embed/>
            </p:oleObj>
          </a:graphicData>
        </a:graphic>
      </p:graphicFrame>
      <p:graphicFrame>
        <p:nvGraphicFramePr>
          <p:cNvPr id="32774" name="Object 6"/>
          <p:cNvGraphicFramePr>
            <a:graphicFrameLocks noChangeAspect="1"/>
          </p:cNvGraphicFramePr>
          <p:nvPr>
            <p:ph sz="quarter" idx="2"/>
          </p:nvPr>
        </p:nvGraphicFramePr>
        <p:xfrm>
          <a:off x="533400" y="4191000"/>
          <a:ext cx="4724400" cy="692150"/>
        </p:xfrm>
        <a:graphic>
          <a:graphicData uri="http://schemas.openxmlformats.org/presentationml/2006/ole">
            <p:oleObj spid="_x0000_s159747" name="Document" r:id="rId4" imgW="4029120" imgH="590400" progId="">
              <p:embed/>
            </p:oleObj>
          </a:graphicData>
        </a:graphic>
      </p:graphicFrame>
      <p:graphicFrame>
        <p:nvGraphicFramePr>
          <p:cNvPr id="32776" name="Object 8"/>
          <p:cNvGraphicFramePr>
            <a:graphicFrameLocks noChangeAspect="1"/>
          </p:cNvGraphicFramePr>
          <p:nvPr>
            <p:ph sz="quarter" idx="3"/>
          </p:nvPr>
        </p:nvGraphicFramePr>
        <p:xfrm>
          <a:off x="5410200" y="3733800"/>
          <a:ext cx="3124200" cy="1717675"/>
        </p:xfrm>
        <a:graphic>
          <a:graphicData uri="http://schemas.openxmlformats.org/presentationml/2006/ole">
            <p:oleObj spid="_x0000_s159748" name="Document" r:id="rId5" imgW="2476440" imgH="136224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74"/>
                                        </p:tgtEl>
                                        <p:attrNameLst>
                                          <p:attrName>style.visibility</p:attrName>
                                        </p:attrNameLst>
                                      </p:cBhvr>
                                      <p:to>
                                        <p:strVal val="visible"/>
                                      </p:to>
                                    </p:set>
                                    <p:anim calcmode="lin" valueType="num">
                                      <p:cBhvr additive="base">
                                        <p:cTn id="7" dur="500" fill="hold"/>
                                        <p:tgtEl>
                                          <p:spTgt spid="32774"/>
                                        </p:tgtEl>
                                        <p:attrNameLst>
                                          <p:attrName>ppt_x</p:attrName>
                                        </p:attrNameLst>
                                      </p:cBhvr>
                                      <p:tavLst>
                                        <p:tav tm="0">
                                          <p:val>
                                            <p:strVal val="#ppt_x"/>
                                          </p:val>
                                        </p:tav>
                                        <p:tav tm="100000">
                                          <p:val>
                                            <p:strVal val="#ppt_x"/>
                                          </p:val>
                                        </p:tav>
                                      </p:tavLst>
                                    </p:anim>
                                    <p:anim calcmode="lin" valueType="num">
                                      <p:cBhvr additive="base">
                                        <p:cTn id="8" dur="500" fill="hold"/>
                                        <p:tgtEl>
                                          <p:spTgt spid="327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776"/>
                                        </p:tgtEl>
                                        <p:attrNameLst>
                                          <p:attrName>style.visibility</p:attrName>
                                        </p:attrNameLst>
                                      </p:cBhvr>
                                      <p:to>
                                        <p:strVal val="visible"/>
                                      </p:to>
                                    </p:set>
                                    <p:anim calcmode="lin" valueType="num">
                                      <p:cBhvr additive="base">
                                        <p:cTn id="13" dur="500" fill="hold"/>
                                        <p:tgtEl>
                                          <p:spTgt spid="32776"/>
                                        </p:tgtEl>
                                        <p:attrNameLst>
                                          <p:attrName>ppt_x</p:attrName>
                                        </p:attrNameLst>
                                      </p:cBhvr>
                                      <p:tavLst>
                                        <p:tav tm="0">
                                          <p:val>
                                            <p:strVal val="#ppt_x"/>
                                          </p:val>
                                        </p:tav>
                                        <p:tav tm="100000">
                                          <p:val>
                                            <p:strVal val="#ppt_x"/>
                                          </p:val>
                                        </p:tav>
                                      </p:tavLst>
                                    </p:anim>
                                    <p:anim calcmode="lin" valueType="num">
                                      <p:cBhvr additive="base">
                                        <p:cTn id="14" dur="500" fill="hold"/>
                                        <p:tgtEl>
                                          <p:spTgt spid="327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Mechanism</a:t>
            </a:r>
          </a:p>
        </p:txBody>
      </p:sp>
      <p:pic>
        <p:nvPicPr>
          <p:cNvPr id="36869" name="Picture 5" descr="07p209a"/>
          <p:cNvPicPr>
            <a:picLocks noGrp="1" noChangeAspect="1" noChangeArrowheads="1"/>
          </p:cNvPicPr>
          <p:nvPr>
            <p:ph idx="1"/>
          </p:nvPr>
        </p:nvPicPr>
        <p:blipFill>
          <a:blip r:embed="rId2" cstate="print">
            <a:clrChange>
              <a:clrFrom>
                <a:srgbClr val="FFFFFF"/>
              </a:clrFrom>
              <a:clrTo>
                <a:srgbClr val="FFFFFF">
                  <a:alpha val="0"/>
                </a:srgbClr>
              </a:clrTo>
            </a:clrChange>
            <a:lum bright="-12000"/>
          </a:blip>
          <a:srcRect/>
          <a:stretch>
            <a:fillRect/>
          </a:stretch>
        </p:blipFill>
        <p:spPr>
          <a:xfrm>
            <a:off x="457200" y="2443163"/>
            <a:ext cx="8229600" cy="2840037"/>
          </a:xfrm>
          <a:noFill/>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ctrTitle"/>
          </p:nvPr>
        </p:nvSpPr>
        <p:spPr/>
        <p:txBody>
          <a:bodyPr/>
          <a:lstStyle/>
          <a:p>
            <a:r>
              <a:rPr lang="en-US"/>
              <a:t>Hydrogenation</a:t>
            </a:r>
          </a:p>
        </p:txBody>
      </p:sp>
      <p:sp>
        <p:nvSpPr>
          <p:cNvPr id="54277" name="Rectangle 5"/>
          <p:cNvSpPr>
            <a:spLocks noGrp="1" noChangeArrowheads="1"/>
          </p:cNvSpPr>
          <p:nvPr>
            <p:ph type="subTitle" idx="1"/>
          </p:nvPr>
        </p:nvSpPr>
        <p:spPr/>
        <p:txBody>
          <a:bodyPr/>
          <a:lstStyle/>
          <a:p>
            <a:r>
              <a:rPr lang="en-US"/>
              <a:t>Addition of Hydrogen</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Rectangle 5"/>
          <p:cNvSpPr>
            <a:spLocks noChangeArrowheads="1"/>
          </p:cNvSpPr>
          <p:nvPr/>
        </p:nvSpPr>
        <p:spPr bwMode="auto">
          <a:xfrm>
            <a:off x="595313" y="1219200"/>
            <a:ext cx="8015287" cy="2133600"/>
          </a:xfrm>
          <a:prstGeom prst="rect">
            <a:avLst/>
          </a:prstGeom>
          <a:noFill/>
          <a:ln w="9525">
            <a:noFill/>
            <a:miter lim="800000"/>
            <a:headEnd/>
            <a:tailEnd/>
          </a:ln>
          <a:effectLst/>
        </p:spPr>
        <p:txBody>
          <a:bodyPr lIns="101870" tIns="50935" rIns="101870" bIns="50935"/>
          <a:lstStyle/>
          <a:p>
            <a:pPr marL="382588" indent="-382588" defTabSz="1019175">
              <a:lnSpc>
                <a:spcPct val="90000"/>
              </a:lnSpc>
              <a:spcBef>
                <a:spcPct val="20000"/>
              </a:spcBef>
              <a:buFontTx/>
              <a:buChar char="•"/>
            </a:pPr>
            <a:r>
              <a:rPr lang="en-US" altLang="en-US" sz="2400"/>
              <a:t>Addition of H-H across C=C</a:t>
            </a:r>
          </a:p>
          <a:p>
            <a:pPr marL="382588" indent="-382588" defTabSz="1019175">
              <a:lnSpc>
                <a:spcPct val="90000"/>
              </a:lnSpc>
              <a:spcBef>
                <a:spcPct val="20000"/>
              </a:spcBef>
              <a:buFontTx/>
              <a:buChar char="•"/>
            </a:pPr>
            <a:r>
              <a:rPr lang="en-US" altLang="en-US" sz="2400"/>
              <a:t>Reduction in general is addition of H</a:t>
            </a:r>
            <a:r>
              <a:rPr lang="en-US" altLang="en-US" sz="2400" baseline="-25000"/>
              <a:t>2 </a:t>
            </a:r>
            <a:r>
              <a:rPr lang="en-US" altLang="en-US" sz="2400"/>
              <a:t>or its equivalent </a:t>
            </a:r>
          </a:p>
          <a:p>
            <a:pPr marL="382588" indent="-382588" defTabSz="1019175">
              <a:lnSpc>
                <a:spcPct val="90000"/>
              </a:lnSpc>
              <a:spcBef>
                <a:spcPct val="20000"/>
              </a:spcBef>
              <a:buFontTx/>
              <a:buChar char="•"/>
            </a:pPr>
            <a:r>
              <a:rPr lang="en-US" altLang="en-US" sz="2400"/>
              <a:t>Requires Pt, Pd, or Ni as powders on carbon and H</a:t>
            </a:r>
            <a:r>
              <a:rPr lang="en-US" altLang="en-US" sz="2400" baseline="-25000"/>
              <a:t>2</a:t>
            </a:r>
          </a:p>
          <a:p>
            <a:pPr marL="382588" indent="-382588" defTabSz="1019175">
              <a:lnSpc>
                <a:spcPct val="90000"/>
              </a:lnSpc>
              <a:spcBef>
                <a:spcPct val="20000"/>
              </a:spcBef>
              <a:buFontTx/>
              <a:buChar char="•"/>
            </a:pPr>
            <a:r>
              <a:rPr lang="en-US" altLang="en-US" sz="2400"/>
              <a:t>Hydrogen is first adsorbed on catalyst</a:t>
            </a:r>
          </a:p>
          <a:p>
            <a:pPr marL="382588" indent="-382588" defTabSz="1019175">
              <a:lnSpc>
                <a:spcPct val="90000"/>
              </a:lnSpc>
              <a:spcBef>
                <a:spcPct val="20000"/>
              </a:spcBef>
              <a:buFontTx/>
              <a:buChar char="•"/>
            </a:pPr>
            <a:r>
              <a:rPr lang="en-US" altLang="en-US" sz="2400"/>
              <a:t>Reaction is heterogeneous</a:t>
            </a:r>
          </a:p>
        </p:txBody>
      </p:sp>
      <p:sp>
        <p:nvSpPr>
          <p:cNvPr id="57350" name="Rectangle 6"/>
          <p:cNvSpPr>
            <a:spLocks noChangeArrowheads="1"/>
          </p:cNvSpPr>
          <p:nvPr/>
        </p:nvSpPr>
        <p:spPr bwMode="auto">
          <a:xfrm>
            <a:off x="1676400" y="152400"/>
            <a:ext cx="5791200" cy="1077218"/>
          </a:xfrm>
          <a:prstGeom prst="rect">
            <a:avLst/>
          </a:prstGeom>
          <a:noFill/>
          <a:ln w="9525">
            <a:noFill/>
            <a:miter lim="800000"/>
            <a:headEnd/>
            <a:tailEnd/>
          </a:ln>
          <a:effectLst/>
        </p:spPr>
        <p:txBody>
          <a:bodyPr wrap="square">
            <a:spAutoFit/>
          </a:bodyPr>
          <a:lstStyle/>
          <a:p>
            <a:pPr algn="ctr"/>
            <a:r>
              <a:rPr lang="en-US" sz="3200" dirty="0" smtClean="0">
                <a:solidFill>
                  <a:schemeClr val="tx2"/>
                </a:solidFill>
              </a:rPr>
              <a:t>Hydrogenation of Alkenes </a:t>
            </a:r>
            <a:r>
              <a:rPr lang="en-US" sz="3200" dirty="0" smtClean="0">
                <a:solidFill>
                  <a:schemeClr val="tx2"/>
                </a:solidFill>
              </a:rPr>
              <a:t> also called</a:t>
            </a:r>
            <a:r>
              <a:rPr lang="en-US" sz="3200" dirty="0" smtClean="0"/>
              <a:t>–</a:t>
            </a:r>
            <a:r>
              <a:rPr lang="en-US" altLang="en-US" sz="3200" dirty="0" smtClean="0">
                <a:solidFill>
                  <a:schemeClr val="tx2"/>
                </a:solidFill>
              </a:rPr>
              <a:t>Reduction </a:t>
            </a:r>
            <a:r>
              <a:rPr lang="en-US" altLang="en-US" sz="3200" dirty="0">
                <a:solidFill>
                  <a:schemeClr val="tx2"/>
                </a:solidFill>
              </a:rPr>
              <a:t>of Alkenes</a:t>
            </a:r>
            <a:endParaRPr lang="en-US" sz="3200" dirty="0">
              <a:solidFill>
                <a:schemeClr val="tx2"/>
              </a:solidFill>
            </a:endParaRPr>
          </a:p>
        </p:txBody>
      </p:sp>
      <p:graphicFrame>
        <p:nvGraphicFramePr>
          <p:cNvPr id="57351" name="Object 7"/>
          <p:cNvGraphicFramePr>
            <a:graphicFrameLocks noChangeAspect="1"/>
          </p:cNvGraphicFramePr>
          <p:nvPr/>
        </p:nvGraphicFramePr>
        <p:xfrm>
          <a:off x="1143000" y="3429000"/>
          <a:ext cx="6781800" cy="2452688"/>
        </p:xfrm>
        <a:graphic>
          <a:graphicData uri="http://schemas.openxmlformats.org/presentationml/2006/ole">
            <p:oleObj spid="_x0000_s160770" name="Document" r:id="rId3" imgW="4819680" imgH="1743120" progId="">
              <p:embed/>
            </p:oleObj>
          </a:graphicData>
        </a:graphic>
      </p:graphicFrame>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Hydrogenation of </a:t>
            </a:r>
            <a:r>
              <a:rPr lang="en-US" dirty="0" err="1" smtClean="0"/>
              <a:t>alkene</a:t>
            </a:r>
            <a:endParaRPr lang="en-US" dirty="0"/>
          </a:p>
        </p:txBody>
      </p:sp>
      <p:sp>
        <p:nvSpPr>
          <p:cNvPr id="3" name="Content Placeholder 2"/>
          <p:cNvSpPr>
            <a:spLocks noGrp="1"/>
          </p:cNvSpPr>
          <p:nvPr>
            <p:ph idx="1"/>
          </p:nvPr>
        </p:nvSpPr>
        <p:spPr/>
        <p:txBody>
          <a:bodyPr/>
          <a:lstStyle/>
          <a:p>
            <a:r>
              <a:rPr lang="en-US" sz="3600" dirty="0" smtClean="0"/>
              <a:t>The double bond of an </a:t>
            </a:r>
            <a:r>
              <a:rPr lang="en-US" sz="3600" dirty="0" err="1" smtClean="0"/>
              <a:t>alkene</a:t>
            </a:r>
            <a:r>
              <a:rPr lang="en-US" sz="3600" dirty="0" smtClean="0"/>
              <a:t> will react with </a:t>
            </a:r>
            <a:r>
              <a:rPr lang="en-US" sz="3600" dirty="0" smtClean="0"/>
              <a:t>hydrogen gas</a:t>
            </a:r>
            <a:r>
              <a:rPr lang="en-US" sz="3600" dirty="0" smtClean="0"/>
              <a:t>, H2, in the presence of certain metal </a:t>
            </a:r>
            <a:r>
              <a:rPr lang="en-US" sz="3600" dirty="0" smtClean="0"/>
              <a:t>catalysts  (</a:t>
            </a:r>
            <a:r>
              <a:rPr lang="en-US" sz="3600" dirty="0" smtClean="0"/>
              <a:t>usually platinum or palladium) in such a way that </a:t>
            </a:r>
            <a:r>
              <a:rPr lang="en-US" sz="3600" dirty="0" smtClean="0"/>
              <a:t>one hydrogen </a:t>
            </a:r>
            <a:r>
              <a:rPr lang="en-US" sz="3600" dirty="0" smtClean="0"/>
              <a:t>is added to each of the carbons that had </a:t>
            </a:r>
            <a:r>
              <a:rPr lang="en-US" sz="3600" dirty="0" smtClean="0"/>
              <a:t>been joined </a:t>
            </a:r>
            <a:r>
              <a:rPr lang="en-US" sz="3600" dirty="0" smtClean="0"/>
              <a:t>by the double bond</a:t>
            </a:r>
            <a:r>
              <a:rPr lang="en-US" dirty="0" smtClean="0"/>
              <a:t>.</a:t>
            </a:r>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6" name="Object 4"/>
          <p:cNvGraphicFramePr>
            <a:graphicFrameLocks noChangeAspect="1"/>
          </p:cNvGraphicFramePr>
          <p:nvPr/>
        </p:nvGraphicFramePr>
        <p:xfrm>
          <a:off x="1066800" y="4267200"/>
          <a:ext cx="7086600" cy="1296988"/>
        </p:xfrm>
        <a:graphic>
          <a:graphicData uri="http://schemas.openxmlformats.org/presentationml/2006/ole">
            <p:oleObj spid="_x0000_s161794" name="Document" r:id="rId3" imgW="5619600" imgH="1028880" progId="">
              <p:embed/>
            </p:oleObj>
          </a:graphicData>
        </a:graphic>
      </p:graphicFrame>
      <p:graphicFrame>
        <p:nvGraphicFramePr>
          <p:cNvPr id="59397" name="Object 5"/>
          <p:cNvGraphicFramePr>
            <a:graphicFrameLocks noChangeAspect="1"/>
          </p:cNvGraphicFramePr>
          <p:nvPr/>
        </p:nvGraphicFramePr>
        <p:xfrm>
          <a:off x="1066800" y="2362200"/>
          <a:ext cx="7086600" cy="1370013"/>
        </p:xfrm>
        <a:graphic>
          <a:graphicData uri="http://schemas.openxmlformats.org/presentationml/2006/ole">
            <p:oleObj spid="_x0000_s161795" name="Document" r:id="rId4" imgW="5619600" imgH="1085760" progId="">
              <p:embed/>
            </p:oleObj>
          </a:graphicData>
        </a:graphic>
      </p:graphicFrame>
      <p:graphicFrame>
        <p:nvGraphicFramePr>
          <p:cNvPr id="59399" name="Object 7"/>
          <p:cNvGraphicFramePr>
            <a:graphicFrameLocks noChangeAspect="1"/>
          </p:cNvGraphicFramePr>
          <p:nvPr/>
        </p:nvGraphicFramePr>
        <p:xfrm>
          <a:off x="914400" y="762000"/>
          <a:ext cx="7391400" cy="944563"/>
        </p:xfrm>
        <a:graphic>
          <a:graphicData uri="http://schemas.openxmlformats.org/presentationml/2006/ole">
            <p:oleObj spid="_x0000_s161796" name="Document" r:id="rId5" imgW="5810400" imgH="74304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9397"/>
                                        </p:tgtEl>
                                        <p:attrNameLst>
                                          <p:attrName>style.visibility</p:attrName>
                                        </p:attrNameLst>
                                      </p:cBhvr>
                                      <p:to>
                                        <p:strVal val="visible"/>
                                      </p:to>
                                    </p:set>
                                    <p:animEffect transition="in" filter="box(in)">
                                      <p:cBhvr>
                                        <p:cTn id="7" dur="500"/>
                                        <p:tgtEl>
                                          <p:spTgt spid="5939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9396"/>
                                        </p:tgtEl>
                                        <p:attrNameLst>
                                          <p:attrName>style.visibility</p:attrName>
                                        </p:attrNameLst>
                                      </p:cBhvr>
                                      <p:to>
                                        <p:strVal val="visible"/>
                                      </p:to>
                                    </p:set>
                                    <p:animEffect transition="in" filter="box(in)">
                                      <p:cBhvr>
                                        <p:cTn id="12" dur="500"/>
                                        <p:tgtEl>
                                          <p:spTgt spid="59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Rectangle 4"/>
          <p:cNvSpPr>
            <a:spLocks noGrp="1" noChangeArrowheads="1"/>
          </p:cNvSpPr>
          <p:nvPr>
            <p:ph type="title"/>
          </p:nvPr>
        </p:nvSpPr>
        <p:spPr>
          <a:xfrm>
            <a:off x="457200" y="274638"/>
            <a:ext cx="8229600" cy="715962"/>
          </a:xfrm>
        </p:spPr>
        <p:txBody>
          <a:bodyPr/>
          <a:lstStyle/>
          <a:p>
            <a:r>
              <a:rPr lang="en-US" sz="4000"/>
              <a:t>Mechanism</a:t>
            </a:r>
          </a:p>
        </p:txBody>
      </p:sp>
      <p:pic>
        <p:nvPicPr>
          <p:cNvPr id="128008" name="Picture 8"/>
          <p:cNvPicPr>
            <a:picLocks noGrp="1" noChangeAspect="1" noChangeArrowheads="1"/>
          </p:cNvPicPr>
          <p:nvPr>
            <p:ph idx="1"/>
          </p:nvPr>
        </p:nvPicPr>
        <p:blipFill>
          <a:blip r:embed="rId2" cstate="print">
            <a:clrChange>
              <a:clrFrom>
                <a:srgbClr val="FFFFFF"/>
              </a:clrFrom>
              <a:clrTo>
                <a:srgbClr val="FFFFFF">
                  <a:alpha val="0"/>
                </a:srgbClr>
              </a:clrTo>
            </a:clrChange>
            <a:lum bright="-12000"/>
          </a:blip>
          <a:srcRect/>
          <a:stretch>
            <a:fillRect/>
          </a:stretch>
        </p:blipFill>
        <p:spPr>
          <a:xfrm>
            <a:off x="1676400" y="1230313"/>
            <a:ext cx="5791200" cy="5264150"/>
          </a:xfrm>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r>
              <a:rPr lang="en-US" dirty="0" smtClean="0"/>
              <a:t>Example: 3-methylhexane </a:t>
            </a:r>
          </a:p>
          <a:p>
            <a:endParaRPr lang="en-US" dirty="0" smtClean="0"/>
          </a:p>
        </p:txBody>
      </p:sp>
      <p:pic>
        <p:nvPicPr>
          <p:cNvPr id="1026" name="Picture 2" descr="http://rds.yahoo.com/_ylt=A0PDoS_EVQ5O_hkABFKjzbkF/SIG=12e8vmekn/EXP=1309591108/**http%3a/www2.ucdsb.on.ca/tiss/stretton/graphics/4ethoct.gif"/>
          <p:cNvPicPr>
            <a:picLocks noChangeAspect="1" noChangeArrowheads="1"/>
          </p:cNvPicPr>
          <p:nvPr/>
        </p:nvPicPr>
        <p:blipFill>
          <a:blip r:embed="rId2" cstate="print"/>
          <a:srcRect/>
          <a:stretch>
            <a:fillRect/>
          </a:stretch>
        </p:blipFill>
        <p:spPr bwMode="auto">
          <a:xfrm>
            <a:off x="1219200" y="2438400"/>
            <a:ext cx="5029200" cy="3133725"/>
          </a:xfrm>
          <a:prstGeom prst="rect">
            <a:avLst/>
          </a:prstGeom>
          <a:noFill/>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fontScale="90000"/>
          </a:bodyPr>
          <a:lstStyle/>
          <a:p>
            <a:r>
              <a:rPr lang="en-US"/>
              <a:t>Addition of Water to Alkenes</a:t>
            </a:r>
          </a:p>
        </p:txBody>
      </p:sp>
      <p:sp>
        <p:nvSpPr>
          <p:cNvPr id="62467" name="Rectangle 3"/>
          <p:cNvSpPr>
            <a:spLocks noGrp="1" noChangeArrowheads="1"/>
          </p:cNvSpPr>
          <p:nvPr>
            <p:ph type="body" idx="1"/>
          </p:nvPr>
        </p:nvSpPr>
        <p:spPr>
          <a:xfrm>
            <a:off x="457200" y="2209800"/>
            <a:ext cx="8229600" cy="3916363"/>
          </a:xfrm>
        </p:spPr>
        <p:txBody>
          <a:bodyPr/>
          <a:lstStyle/>
          <a:p>
            <a:r>
              <a:rPr lang="en-US"/>
              <a:t>Acid-Catalyzed Hydration</a:t>
            </a:r>
          </a:p>
          <a:p>
            <a:r>
              <a:rPr lang="en-US"/>
              <a:t>Oxymercuration-Demercuration</a:t>
            </a:r>
          </a:p>
          <a:p>
            <a:r>
              <a:rPr lang="en-US"/>
              <a:t>Hydroboration-Oxydation</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t>Acid-Catalyzed Hydration</a:t>
            </a:r>
          </a:p>
        </p:txBody>
      </p:sp>
      <p:graphicFrame>
        <p:nvGraphicFramePr>
          <p:cNvPr id="63492" name="Object 4"/>
          <p:cNvGraphicFramePr>
            <a:graphicFrameLocks noChangeAspect="1"/>
          </p:cNvGraphicFramePr>
          <p:nvPr>
            <p:ph idx="1"/>
          </p:nvPr>
        </p:nvGraphicFramePr>
        <p:xfrm>
          <a:off x="685800" y="2209800"/>
          <a:ext cx="7620000" cy="2154238"/>
        </p:xfrm>
        <a:graphic>
          <a:graphicData uri="http://schemas.openxmlformats.org/presentationml/2006/ole">
            <p:oleObj spid="_x0000_s162818" name="Document" r:id="rId3" imgW="4819680" imgH="1362240" progId="">
              <p:embed/>
            </p:oleObj>
          </a:graphicData>
        </a:graphic>
      </p:graphicFrame>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39" name="Object 3"/>
          <p:cNvGraphicFramePr>
            <a:graphicFrameLocks noChangeAspect="1"/>
          </p:cNvGraphicFramePr>
          <p:nvPr>
            <p:ph idx="1"/>
          </p:nvPr>
        </p:nvGraphicFramePr>
        <p:xfrm>
          <a:off x="457200" y="2541588"/>
          <a:ext cx="8229600" cy="2641600"/>
        </p:xfrm>
        <a:graphic>
          <a:graphicData uri="http://schemas.openxmlformats.org/presentationml/2006/ole">
            <p:oleObj spid="_x0000_s163842" name="Photo Editor Photo" r:id="rId3" imgW="9523810" imgH="3057143" progId="">
              <p:embed/>
            </p:oleObj>
          </a:graphicData>
        </a:graphic>
      </p:graphicFrame>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t>Mechanism</a:t>
            </a:r>
          </a:p>
        </p:txBody>
      </p:sp>
      <p:graphicFrame>
        <p:nvGraphicFramePr>
          <p:cNvPr id="67589" name="Object 5"/>
          <p:cNvGraphicFramePr>
            <a:graphicFrameLocks noChangeAspect="1"/>
          </p:cNvGraphicFramePr>
          <p:nvPr>
            <p:ph idx="1"/>
          </p:nvPr>
        </p:nvGraphicFramePr>
        <p:xfrm>
          <a:off x="838200" y="1447800"/>
          <a:ext cx="7135813" cy="4879975"/>
        </p:xfrm>
        <a:graphic>
          <a:graphicData uri="http://schemas.openxmlformats.org/presentationml/2006/ole">
            <p:oleObj spid="_x0000_s164866" name="Document" r:id="rId3" imgW="4248000" imgH="2905200" progId="">
              <p:embed/>
            </p:oleObj>
          </a:graphicData>
        </a:graphic>
      </p:graphicFrame>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Rectangle 4"/>
          <p:cNvSpPr>
            <a:spLocks noGrp="1" noChangeArrowheads="1"/>
          </p:cNvSpPr>
          <p:nvPr>
            <p:ph type="title"/>
          </p:nvPr>
        </p:nvSpPr>
        <p:spPr/>
        <p:txBody>
          <a:bodyPr/>
          <a:lstStyle/>
          <a:p>
            <a:r>
              <a:rPr lang="en-US"/>
              <a:t>Mechanism</a:t>
            </a:r>
          </a:p>
        </p:txBody>
      </p:sp>
      <p:pic>
        <p:nvPicPr>
          <p:cNvPr id="130054" name="Picture 6"/>
          <p:cNvPicPr>
            <a:picLocks noGrp="1" noChangeAspect="1" noChangeArrowheads="1"/>
          </p:cNvPicPr>
          <p:nvPr>
            <p:ph idx="1"/>
          </p:nvPr>
        </p:nvPicPr>
        <p:blipFill>
          <a:blip r:embed="rId2" cstate="print">
            <a:clrChange>
              <a:clrFrom>
                <a:srgbClr val="FFFFFF"/>
              </a:clrFrom>
              <a:clrTo>
                <a:srgbClr val="FFFFFF">
                  <a:alpha val="0"/>
                </a:srgbClr>
              </a:clrTo>
            </a:clrChange>
            <a:lum bright="-12000"/>
          </a:blip>
          <a:srcRect/>
          <a:stretch>
            <a:fillRect/>
          </a:stretch>
        </p:blipFill>
        <p:spPr>
          <a:xfrm>
            <a:off x="1524000" y="1025525"/>
            <a:ext cx="6019800" cy="5746750"/>
          </a:xfrm>
          <a:noFill/>
          <a:ln/>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Dehydration of an Alcohol</a:t>
            </a:r>
            <a:br>
              <a:rPr lang="en-US" dirty="0" smtClean="0"/>
            </a:br>
            <a:endParaRPr lang="en-US" dirty="0"/>
          </a:p>
        </p:txBody>
      </p:sp>
      <p:sp>
        <p:nvSpPr>
          <p:cNvPr id="5" name="Content Placeholder 4"/>
          <p:cNvSpPr>
            <a:spLocks noGrp="1"/>
          </p:cNvSpPr>
          <p:nvPr>
            <p:ph type="subTitle" idx="1"/>
          </p:nvPr>
        </p:nvSpPr>
        <p:spPr/>
        <p:txBody>
          <a:bodyPr/>
          <a:lstStyle/>
          <a:p>
            <a:r>
              <a:rPr lang="en-US" dirty="0" smtClean="0"/>
              <a:t>Alcohols can be </a:t>
            </a:r>
            <a:r>
              <a:rPr lang="en-US" dirty="0" smtClean="0"/>
              <a:t>dehydrated ( removing the water ) </a:t>
            </a:r>
            <a:r>
              <a:rPr lang="en-US" dirty="0" smtClean="0"/>
              <a:t>by heating them with a strong acid to form alkenes</a:t>
            </a:r>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normAutofit fontScale="90000"/>
          </a:bodyPr>
          <a:lstStyle/>
          <a:p>
            <a:r>
              <a:rPr lang="en-US" dirty="0" smtClean="0"/>
              <a:t>Dehydration of an Alcohol</a:t>
            </a:r>
            <a:br>
              <a:rPr lang="en-US" dirty="0" smtClean="0"/>
            </a:br>
            <a:endParaRPr lang="en-US" dirty="0"/>
          </a:p>
        </p:txBody>
      </p:sp>
      <p:graphicFrame>
        <p:nvGraphicFramePr>
          <p:cNvPr id="210948" name="Object 4"/>
          <p:cNvGraphicFramePr>
            <a:graphicFrameLocks noChangeAspect="1"/>
          </p:cNvGraphicFramePr>
          <p:nvPr>
            <p:ph idx="1"/>
          </p:nvPr>
        </p:nvGraphicFramePr>
        <p:xfrm>
          <a:off x="152400" y="2819400"/>
          <a:ext cx="8711653" cy="1889125"/>
        </p:xfrm>
        <a:graphic>
          <a:graphicData uri="http://schemas.openxmlformats.org/presentationml/2006/ole">
            <p:oleObj spid="_x0000_s6146" name="Struct" r:id="rId3" imgW="3316680" imgH="718920" progId="">
              <p:embed/>
            </p:oleObj>
          </a:graphicData>
        </a:graphic>
      </p:graphicFrame>
      <p:sp>
        <p:nvSpPr>
          <p:cNvPr id="5" name="Slide Number Placeholder 5"/>
          <p:cNvSpPr>
            <a:spLocks noGrp="1"/>
          </p:cNvSpPr>
          <p:nvPr>
            <p:ph type="sldNum" sz="quarter" idx="12"/>
          </p:nvPr>
        </p:nvSpPr>
        <p:spPr/>
        <p:txBody>
          <a:bodyPr/>
          <a:lstStyle/>
          <a:p>
            <a:fld id="{69C5C613-A73E-4C84-8D7A-6772F86C3EC6}" type="slidenum">
              <a:rPr lang="en-US" smtClean="0"/>
              <a:pPr/>
              <a:t>116</a:t>
            </a:fld>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87435C-F89F-467B-ADE6-3AC7A8F40192}" type="slidenum">
              <a:rPr lang="en-US"/>
              <a:pPr/>
              <a:t>117</a:t>
            </a:fld>
            <a:endParaRPr lang="en-US"/>
          </a:p>
        </p:txBody>
      </p:sp>
      <p:graphicFrame>
        <p:nvGraphicFramePr>
          <p:cNvPr id="209922" name="Object 2"/>
          <p:cNvGraphicFramePr>
            <a:graphicFrameLocks noChangeAspect="1"/>
          </p:cNvGraphicFramePr>
          <p:nvPr/>
        </p:nvGraphicFramePr>
        <p:xfrm>
          <a:off x="346364" y="176493"/>
          <a:ext cx="8382000" cy="6143625"/>
        </p:xfrm>
        <a:graphic>
          <a:graphicData uri="http://schemas.openxmlformats.org/presentationml/2006/ole">
            <p:oleObj spid="_x0000_s7170" name="Slide" r:id="rId3" imgW="4572000" imgH="3429000" progId="PowerPoint.Slide.8">
              <p:embed/>
            </p:oleObj>
          </a:graphicData>
        </a:graphic>
      </p:graphicFrame>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61BBA0C-39A7-4C19-9CEF-E23DF1AD242F}" type="slidenum">
              <a:rPr lang="en-US"/>
              <a:pPr/>
              <a:t>118</a:t>
            </a:fld>
            <a:endParaRPr lang="en-US"/>
          </a:p>
        </p:txBody>
      </p:sp>
      <p:graphicFrame>
        <p:nvGraphicFramePr>
          <p:cNvPr id="215042" name="Object 2"/>
          <p:cNvGraphicFramePr>
            <a:graphicFrameLocks noChangeAspect="1"/>
          </p:cNvGraphicFramePr>
          <p:nvPr/>
        </p:nvGraphicFramePr>
        <p:xfrm>
          <a:off x="346364" y="336177"/>
          <a:ext cx="8104909" cy="6261287"/>
        </p:xfrm>
        <a:graphic>
          <a:graphicData uri="http://schemas.openxmlformats.org/presentationml/2006/ole">
            <p:oleObj spid="_x0000_s10242" name="Slide" r:id="rId3" imgW="4572000" imgH="3429000" progId="PowerPoint.Slide.8">
              <p:embed/>
            </p:oleObj>
          </a:graphicData>
        </a:graphic>
      </p:graphicFrame>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Elimination Reactions</a:t>
            </a:r>
          </a:p>
        </p:txBody>
      </p:sp>
      <p:pic>
        <p:nvPicPr>
          <p:cNvPr id="16389" name="Picture 5" descr="07p207a"/>
          <p:cNvPicPr>
            <a:picLocks noGrp="1" noChangeAspect="1" noChangeArrowheads="1"/>
          </p:cNvPicPr>
          <p:nvPr>
            <p:ph idx="1"/>
          </p:nvPr>
        </p:nvPicPr>
        <p:blipFill>
          <a:blip r:embed="rId2" cstate="print">
            <a:clrChange>
              <a:clrFrom>
                <a:srgbClr val="FFFFFF"/>
              </a:clrFrom>
              <a:clrTo>
                <a:srgbClr val="FFFFFF">
                  <a:alpha val="0"/>
                </a:srgbClr>
              </a:clrTo>
            </a:clrChange>
          </a:blip>
          <a:srcRect b="5717"/>
          <a:stretch>
            <a:fillRect/>
          </a:stretch>
        </p:blipFill>
        <p:spPr>
          <a:xfrm>
            <a:off x="609600" y="1676400"/>
            <a:ext cx="7927975" cy="4267200"/>
          </a:xfrm>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If there are two chains of equal length, choose the chain that has the highest number of </a:t>
            </a:r>
            <a:r>
              <a:rPr lang="en-US" dirty="0" err="1" smtClean="0"/>
              <a:t>substituents</a:t>
            </a:r>
            <a:r>
              <a:rPr lang="en-US" dirty="0" smtClean="0"/>
              <a:t>. </a:t>
            </a:r>
          </a:p>
          <a:p>
            <a:r>
              <a:rPr lang="en-US" dirty="0" smtClean="0"/>
              <a:t>The numbering system in the second drawing is the correct one. </a:t>
            </a:r>
          </a:p>
          <a:p>
            <a:r>
              <a:rPr lang="en-US" dirty="0" smtClean="0"/>
              <a:t>The correct name is:</a:t>
            </a:r>
            <a:r>
              <a:rPr lang="en-US" b="1" dirty="0" smtClean="0"/>
              <a:t>3-ethyl-2-methylhexane</a:t>
            </a:r>
            <a:r>
              <a:rPr lang="en-US" dirty="0" smtClean="0"/>
              <a:t>.</a:t>
            </a:r>
          </a:p>
          <a:p>
            <a:r>
              <a:rPr lang="en-US" dirty="0" smtClean="0"/>
              <a:t>The incorrect numbering system would have lead to the incorrect name 3-isopropylhexane</a:t>
            </a:r>
          </a:p>
          <a:p>
            <a:endParaRPr lang="en-US" dirty="0" smtClean="0"/>
          </a:p>
          <a:p>
            <a:endParaRPr lang="en-US" dirty="0" smtClean="0"/>
          </a:p>
          <a:p>
            <a:endParaRPr lang="en-US" dirty="0" smtClean="0"/>
          </a:p>
          <a:p>
            <a:endParaRPr lang="en-US" dirty="0" smtClean="0"/>
          </a:p>
          <a:p>
            <a:r>
              <a:rPr lang="en-US" dirty="0" smtClean="0"/>
              <a:t/>
            </a:r>
            <a:br>
              <a:rPr lang="en-US" dirty="0" smtClean="0"/>
            </a:br>
            <a:endParaRPr lang="en-US" dirty="0" smtClean="0"/>
          </a:p>
          <a:p>
            <a:endParaRPr lang="en-US" dirty="0"/>
          </a:p>
        </p:txBody>
      </p:sp>
      <p:pic>
        <p:nvPicPr>
          <p:cNvPr id="5" name="Picture 4" descr="http://research.cm.utexas.edu/nbauld/teach/Image59.gif"/>
          <p:cNvPicPr/>
          <p:nvPr/>
        </p:nvPicPr>
        <p:blipFill>
          <a:blip r:embed="rId2" cstate="print"/>
          <a:srcRect/>
          <a:stretch>
            <a:fillRect/>
          </a:stretch>
        </p:blipFill>
        <p:spPr bwMode="auto">
          <a:xfrm>
            <a:off x="1447800" y="4343400"/>
            <a:ext cx="57150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p:txBody>
          <a:bodyPr/>
          <a:lstStyle/>
          <a:p>
            <a:r>
              <a:rPr lang="en-US"/>
              <a:t>Halohydrin Formation</a:t>
            </a:r>
          </a:p>
        </p:txBody>
      </p:sp>
      <p:graphicFrame>
        <p:nvGraphicFramePr>
          <p:cNvPr id="43013" name="Object 5"/>
          <p:cNvGraphicFramePr>
            <a:graphicFrameLocks noChangeAspect="1"/>
          </p:cNvGraphicFramePr>
          <p:nvPr>
            <p:ph sz="half" idx="1"/>
          </p:nvPr>
        </p:nvGraphicFramePr>
        <p:xfrm>
          <a:off x="762000" y="1524000"/>
          <a:ext cx="7162800" cy="2024063"/>
        </p:xfrm>
        <a:graphic>
          <a:graphicData uri="http://schemas.openxmlformats.org/presentationml/2006/ole">
            <p:oleObj spid="_x0000_s14338" name="Document" r:id="rId3" imgW="4819680" imgH="1362240" progId="">
              <p:embed/>
            </p:oleObj>
          </a:graphicData>
        </a:graphic>
      </p:graphicFrame>
      <p:graphicFrame>
        <p:nvGraphicFramePr>
          <p:cNvPr id="43015" name="Object 7"/>
          <p:cNvGraphicFramePr>
            <a:graphicFrameLocks noChangeAspect="1"/>
          </p:cNvGraphicFramePr>
          <p:nvPr>
            <p:ph sz="half" idx="2"/>
          </p:nvPr>
        </p:nvGraphicFramePr>
        <p:xfrm>
          <a:off x="381000" y="4038600"/>
          <a:ext cx="8153400" cy="2012950"/>
        </p:xfrm>
        <a:graphic>
          <a:graphicData uri="http://schemas.openxmlformats.org/presentationml/2006/ole">
            <p:oleObj spid="_x0000_s14339" name="Document" r:id="rId4" imgW="5514840" imgH="1362240" progId="">
              <p:embed/>
            </p:oleObj>
          </a:graphicData>
        </a:graphic>
      </p:graphicFrame>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a:t>Mechanism</a:t>
            </a:r>
          </a:p>
        </p:txBody>
      </p:sp>
      <p:graphicFrame>
        <p:nvGraphicFramePr>
          <p:cNvPr id="48134" name="Object 6"/>
          <p:cNvGraphicFramePr>
            <a:graphicFrameLocks noChangeAspect="1"/>
          </p:cNvGraphicFramePr>
          <p:nvPr>
            <p:ph idx="1"/>
          </p:nvPr>
        </p:nvGraphicFramePr>
        <p:xfrm>
          <a:off x="1000125" y="1493837"/>
          <a:ext cx="7381875" cy="4678363"/>
        </p:xfrm>
        <a:graphic>
          <a:graphicData uri="http://schemas.openxmlformats.org/presentationml/2006/ole">
            <p:oleObj spid="_x0000_s15362" name="Document" r:id="rId3" imgW="5772240" imgH="3657600" progId="">
              <p:embed/>
            </p:oleObj>
          </a:graphicData>
        </a:graphic>
      </p:graphicFrame>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52" name="Object 4"/>
          <p:cNvGraphicFramePr>
            <a:graphicFrameLocks noChangeAspect="1"/>
          </p:cNvGraphicFramePr>
          <p:nvPr/>
        </p:nvGraphicFramePr>
        <p:xfrm>
          <a:off x="1489075" y="152400"/>
          <a:ext cx="5784850" cy="6705600"/>
        </p:xfrm>
        <a:graphic>
          <a:graphicData uri="http://schemas.openxmlformats.org/presentationml/2006/ole">
            <p:oleObj spid="_x0000_s16386" name="Photo Editor Photo" r:id="rId3" imgW="6200000" imgH="7190476" progId="">
              <p:embed/>
            </p:oleObj>
          </a:graphicData>
        </a:graphic>
      </p:graphicFrame>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3" name="Picture 7" descr="07p212b"/>
          <p:cNvPicPr>
            <a:picLocks noGrp="1" noChangeAspect="1" noChangeArrowheads="1"/>
          </p:cNvPicPr>
          <p:nvPr>
            <p:ph idx="1"/>
          </p:nvPr>
        </p:nvPicPr>
        <p:blipFill>
          <a:blip r:embed="rId2" cstate="print">
            <a:clrChange>
              <a:clrFrom>
                <a:srgbClr val="FFFFFF"/>
              </a:clrFrom>
              <a:clrTo>
                <a:srgbClr val="FFFFFF">
                  <a:alpha val="0"/>
                </a:srgbClr>
              </a:clrTo>
            </a:clrChange>
          </a:blip>
          <a:srcRect/>
          <a:stretch>
            <a:fillRect/>
          </a:stretch>
        </p:blipFill>
        <p:spPr>
          <a:xfrm>
            <a:off x="228600" y="3276600"/>
            <a:ext cx="8229600" cy="1473200"/>
          </a:xfrm>
          <a:noFill/>
          <a:ln/>
        </p:spPr>
      </p:pic>
      <p:sp>
        <p:nvSpPr>
          <p:cNvPr id="50186" name="Rectangle 10"/>
          <p:cNvSpPr>
            <a:spLocks noChangeArrowheads="1"/>
          </p:cNvSpPr>
          <p:nvPr/>
        </p:nvSpPr>
        <p:spPr bwMode="auto">
          <a:xfrm>
            <a:off x="381000" y="685800"/>
            <a:ext cx="8153400" cy="946150"/>
          </a:xfrm>
          <a:prstGeom prst="rect">
            <a:avLst/>
          </a:prstGeom>
          <a:noFill/>
          <a:ln w="9525">
            <a:noFill/>
            <a:miter lim="800000"/>
            <a:headEnd/>
            <a:tailEnd/>
          </a:ln>
          <a:effectLst/>
        </p:spPr>
        <p:txBody>
          <a:bodyPr>
            <a:spAutoFit/>
          </a:bodyPr>
          <a:lstStyle/>
          <a:p>
            <a:pPr lvl="1"/>
            <a:r>
              <a:rPr lang="en-US" altLang="en-US" sz="2800"/>
              <a:t>Orientation of the OH toward the more stable cabocation (</a:t>
            </a:r>
            <a:r>
              <a:rPr lang="en-US" altLang="en-US" sz="2800">
                <a:solidFill>
                  <a:schemeClr val="tx2"/>
                </a:solidFill>
              </a:rPr>
              <a:t>f</a:t>
            </a:r>
            <a:r>
              <a:rPr lang="en-US" sz="2800">
                <a:solidFill>
                  <a:schemeClr val="tx2"/>
                </a:solidFill>
              </a:rPr>
              <a:t>ollows Markovnikov addition)</a:t>
            </a:r>
            <a:endParaRPr lang="en-US" altLang="en-US" sz="2800">
              <a:solidFill>
                <a:schemeClr val="tx2"/>
              </a:solidFill>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noChangeArrowheads="1"/>
          </p:cNvSpPr>
          <p:nvPr>
            <p:ph type="title"/>
          </p:nvPr>
        </p:nvSpPr>
        <p:spPr/>
        <p:txBody>
          <a:bodyPr/>
          <a:lstStyle/>
          <a:p>
            <a:r>
              <a:rPr lang="en-US"/>
              <a:t>Markovnikov Addition</a:t>
            </a:r>
          </a:p>
        </p:txBody>
      </p:sp>
      <p:graphicFrame>
        <p:nvGraphicFramePr>
          <p:cNvPr id="69635" name="Object 3"/>
          <p:cNvGraphicFramePr>
            <a:graphicFrameLocks noChangeAspect="1"/>
          </p:cNvGraphicFramePr>
          <p:nvPr>
            <p:ph idx="1"/>
          </p:nvPr>
        </p:nvGraphicFramePr>
        <p:xfrm>
          <a:off x="838200" y="2514600"/>
          <a:ext cx="7315200" cy="1831975"/>
        </p:xfrm>
        <a:graphic>
          <a:graphicData uri="http://schemas.openxmlformats.org/presentationml/2006/ole">
            <p:oleObj spid="_x0000_s22530" name="Document" r:id="rId3" imgW="4791240" imgH="1200240" progId="">
              <p:embed/>
            </p:oleObj>
          </a:graphicData>
        </a:graphic>
      </p:graphicFrame>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5" name="Picture 5" descr="070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828800" y="290513"/>
            <a:ext cx="5202238" cy="6567487"/>
          </a:xfrm>
          <a:prstGeom prst="rect">
            <a:avLst/>
          </a:prstGeom>
          <a:noFill/>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fontScale="90000"/>
          </a:bodyPr>
          <a:lstStyle/>
          <a:p>
            <a:r>
              <a:rPr lang="en-US"/>
              <a:t>Oxymercuration-Demercuration</a:t>
            </a:r>
          </a:p>
        </p:txBody>
      </p:sp>
      <p:graphicFrame>
        <p:nvGraphicFramePr>
          <p:cNvPr id="72707" name="Object 3"/>
          <p:cNvGraphicFramePr>
            <a:graphicFrameLocks noChangeAspect="1"/>
          </p:cNvGraphicFramePr>
          <p:nvPr>
            <p:ph idx="1"/>
          </p:nvPr>
        </p:nvGraphicFramePr>
        <p:xfrm>
          <a:off x="457200" y="3733800"/>
          <a:ext cx="8229600" cy="2024063"/>
        </p:xfrm>
        <a:graphic>
          <a:graphicData uri="http://schemas.openxmlformats.org/presentationml/2006/ole">
            <p:oleObj spid="_x0000_s23554" name="Photo Editor Photo" r:id="rId3" imgW="9523810" imgH="2343477" progId="">
              <p:embed/>
            </p:oleObj>
          </a:graphicData>
        </a:graphic>
      </p:graphicFrame>
      <p:sp>
        <p:nvSpPr>
          <p:cNvPr id="72709" name="Rectangle 5"/>
          <p:cNvSpPr>
            <a:spLocks noChangeArrowheads="1"/>
          </p:cNvSpPr>
          <p:nvPr/>
        </p:nvSpPr>
        <p:spPr bwMode="auto">
          <a:xfrm>
            <a:off x="914400" y="1371600"/>
            <a:ext cx="7772400" cy="2308324"/>
          </a:xfrm>
          <a:prstGeom prst="rect">
            <a:avLst/>
          </a:prstGeom>
          <a:noFill/>
          <a:ln w="9525">
            <a:noFill/>
            <a:miter lim="800000"/>
            <a:headEnd/>
            <a:tailEnd/>
          </a:ln>
          <a:effectLst/>
        </p:spPr>
        <p:txBody>
          <a:bodyPr>
            <a:spAutoFit/>
          </a:bodyPr>
          <a:lstStyle/>
          <a:p>
            <a:r>
              <a:rPr lang="en-US" altLang="en-US" sz="2400" dirty="0">
                <a:solidFill>
                  <a:schemeClr val="tx2"/>
                </a:solidFill>
              </a:rPr>
              <a:t>Use mercuric acetate in THF followed by sodium </a:t>
            </a:r>
            <a:r>
              <a:rPr lang="en-US" altLang="en-US" sz="2400" dirty="0" err="1">
                <a:solidFill>
                  <a:schemeClr val="tx2"/>
                </a:solidFill>
              </a:rPr>
              <a:t>borohydride</a:t>
            </a:r>
            <a:endParaRPr lang="en-US" altLang="en-US" sz="2400" dirty="0">
              <a:solidFill>
                <a:schemeClr val="tx2"/>
              </a:solidFill>
            </a:endParaRPr>
          </a:p>
          <a:p>
            <a:r>
              <a:rPr lang="en-US" altLang="en-US" sz="2400" dirty="0" err="1">
                <a:solidFill>
                  <a:schemeClr val="tx2"/>
                </a:solidFill>
              </a:rPr>
              <a:t>Markovnikov</a:t>
            </a:r>
            <a:r>
              <a:rPr lang="en-US" altLang="en-US" sz="2400" dirty="0">
                <a:solidFill>
                  <a:schemeClr val="tx2"/>
                </a:solidFill>
              </a:rPr>
              <a:t> orientation</a:t>
            </a:r>
          </a:p>
          <a:p>
            <a:pPr lvl="1"/>
            <a:r>
              <a:rPr lang="en-US" altLang="en-US" sz="2400" dirty="0">
                <a:solidFill>
                  <a:schemeClr val="tx2"/>
                </a:solidFill>
              </a:rPr>
              <a:t>via </a:t>
            </a:r>
            <a:r>
              <a:rPr lang="en-US" altLang="en-US" sz="2400" dirty="0" err="1">
                <a:solidFill>
                  <a:schemeClr val="tx2"/>
                </a:solidFill>
              </a:rPr>
              <a:t>mercurinium</a:t>
            </a:r>
            <a:r>
              <a:rPr lang="en-US" altLang="en-US" sz="2400" dirty="0">
                <a:solidFill>
                  <a:schemeClr val="tx2"/>
                </a:solidFill>
              </a:rPr>
              <a:t> </a:t>
            </a:r>
            <a:r>
              <a:rPr lang="en-US" altLang="en-US" sz="2400" dirty="0" smtClean="0">
                <a:solidFill>
                  <a:schemeClr val="tx2"/>
                </a:solidFill>
              </a:rPr>
              <a:t>ion</a:t>
            </a:r>
          </a:p>
          <a:p>
            <a:pPr lvl="1"/>
            <a:r>
              <a:rPr lang="en-US" sz="2400" dirty="0" smtClean="0">
                <a:solidFill>
                  <a:schemeClr val="tx2"/>
                </a:solidFill>
              </a:rPr>
              <a:t>This is another alternative for converting alkenes to alcohols with </a:t>
            </a:r>
            <a:r>
              <a:rPr lang="en-US" sz="2400" dirty="0" err="1" smtClean="0">
                <a:solidFill>
                  <a:schemeClr val="tx2"/>
                </a:solidFill>
              </a:rPr>
              <a:t>Markovnikov</a:t>
            </a:r>
            <a:r>
              <a:rPr lang="en-US" sz="2400" dirty="0" smtClean="0">
                <a:solidFill>
                  <a:schemeClr val="tx2"/>
                </a:solidFill>
              </a:rPr>
              <a:t> orientation </a:t>
            </a:r>
            <a:endParaRPr lang="en-US" sz="2400" dirty="0">
              <a:solidFill>
                <a:schemeClr val="tx2"/>
              </a:solidFill>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Tetrahydrofuran</a:t>
            </a:r>
            <a:r>
              <a:rPr lang="en-US" dirty="0" smtClean="0"/>
              <a:t> (THF)</a:t>
            </a:r>
            <a:endParaRPr lang="en-US" dirty="0"/>
          </a:p>
        </p:txBody>
      </p:sp>
      <p:pic>
        <p:nvPicPr>
          <p:cNvPr id="4" name="Content Placeholder 3" descr="File:Tetrahydrofuran-2D-skeletal-A.png">
            <a:hlinkClick r:id="rId2"/>
          </p:cNvPr>
          <p:cNvPicPr>
            <a:picLocks noGrp="1"/>
          </p:cNvPicPr>
          <p:nvPr>
            <p:ph idx="1"/>
          </p:nvPr>
        </p:nvPicPr>
        <p:blipFill>
          <a:blip r:embed="rId3" cstate="print"/>
          <a:srcRect/>
          <a:stretch>
            <a:fillRect/>
          </a:stretch>
        </p:blipFill>
        <p:spPr bwMode="auto">
          <a:xfrm>
            <a:off x="1799023" y="1609725"/>
            <a:ext cx="4555354" cy="4846638"/>
          </a:xfrm>
          <a:prstGeom prst="rect">
            <a:avLst/>
          </a:prstGeom>
          <a:noFill/>
          <a:ln w="9525">
            <a:noFill/>
            <a:miter lim="800000"/>
            <a:headEnd/>
            <a:tailEnd/>
          </a:ln>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6" name="Object 4"/>
          <p:cNvGraphicFramePr>
            <a:graphicFrameLocks noChangeAspect="1"/>
          </p:cNvGraphicFramePr>
          <p:nvPr/>
        </p:nvGraphicFramePr>
        <p:xfrm>
          <a:off x="2895600" y="228600"/>
          <a:ext cx="5348288" cy="6629400"/>
        </p:xfrm>
        <a:graphic>
          <a:graphicData uri="http://schemas.openxmlformats.org/presentationml/2006/ole">
            <p:oleObj spid="_x0000_s24578" name="Photo Editor Photo" r:id="rId3" imgW="5800000" imgH="7190476" progId="">
              <p:embed/>
            </p:oleObj>
          </a:graphicData>
        </a:graphic>
      </p:graphicFrame>
      <p:sp>
        <p:nvSpPr>
          <p:cNvPr id="74757" name="Text Box 5"/>
          <p:cNvSpPr txBox="1">
            <a:spLocks noChangeArrowheads="1"/>
          </p:cNvSpPr>
          <p:nvPr/>
        </p:nvSpPr>
        <p:spPr bwMode="auto">
          <a:xfrm>
            <a:off x="381000" y="533400"/>
            <a:ext cx="2971800" cy="579438"/>
          </a:xfrm>
          <a:prstGeom prst="rect">
            <a:avLst/>
          </a:prstGeom>
          <a:noFill/>
          <a:ln w="9525">
            <a:noFill/>
            <a:miter lim="800000"/>
            <a:headEnd/>
            <a:tailEnd/>
          </a:ln>
          <a:effectLst/>
        </p:spPr>
        <p:txBody>
          <a:bodyPr>
            <a:spAutoFit/>
          </a:bodyPr>
          <a:lstStyle/>
          <a:p>
            <a:pPr>
              <a:spcBef>
                <a:spcPct val="50000"/>
              </a:spcBef>
            </a:pPr>
            <a:r>
              <a:rPr lang="en-US" sz="3200"/>
              <a:t>Mechanism</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t>Hydroboration-Oxidation</a:t>
            </a:r>
          </a:p>
        </p:txBody>
      </p:sp>
      <p:graphicFrame>
        <p:nvGraphicFramePr>
          <p:cNvPr id="75779" name="Object 3"/>
          <p:cNvGraphicFramePr>
            <a:graphicFrameLocks noChangeAspect="1"/>
          </p:cNvGraphicFramePr>
          <p:nvPr>
            <p:ph idx="1"/>
          </p:nvPr>
        </p:nvGraphicFramePr>
        <p:xfrm>
          <a:off x="990600" y="1600200"/>
          <a:ext cx="7424738" cy="1562100"/>
        </p:xfrm>
        <a:graphic>
          <a:graphicData uri="http://schemas.openxmlformats.org/presentationml/2006/ole">
            <p:oleObj spid="_x0000_s25602" name="Document" r:id="rId3" imgW="5705640" imgH="1200240" progId="">
              <p:embed/>
            </p:oleObj>
          </a:graphicData>
        </a:graphic>
      </p:graphicFrame>
      <p:sp>
        <p:nvSpPr>
          <p:cNvPr id="75781" name="Rectangle 5"/>
          <p:cNvSpPr>
            <a:spLocks noChangeArrowheads="1"/>
          </p:cNvSpPr>
          <p:nvPr/>
        </p:nvSpPr>
        <p:spPr bwMode="auto">
          <a:xfrm>
            <a:off x="1066800" y="3733800"/>
            <a:ext cx="7391400" cy="3046988"/>
          </a:xfrm>
          <a:prstGeom prst="rect">
            <a:avLst/>
          </a:prstGeom>
          <a:noFill/>
          <a:ln w="9525">
            <a:noFill/>
            <a:miter lim="800000"/>
            <a:headEnd/>
            <a:tailEnd/>
          </a:ln>
          <a:effectLst/>
        </p:spPr>
        <p:txBody>
          <a:bodyPr>
            <a:spAutoFit/>
          </a:bodyPr>
          <a:lstStyle/>
          <a:p>
            <a:pPr>
              <a:buFontTx/>
              <a:buChar char="•"/>
            </a:pPr>
            <a:r>
              <a:rPr lang="en-US" altLang="en-US" sz="2400" dirty="0"/>
              <a:t>Herbert Brown  invented </a:t>
            </a:r>
            <a:r>
              <a:rPr lang="en-US" altLang="en-US" sz="2400" dirty="0" err="1"/>
              <a:t>hydroboration</a:t>
            </a:r>
            <a:r>
              <a:rPr lang="en-US" altLang="en-US" sz="2400" dirty="0"/>
              <a:t> (received the 1979 Nobel Chemistry Prize</a:t>
            </a:r>
            <a:r>
              <a:rPr lang="en-US" altLang="en-US" sz="2400" dirty="0" smtClean="0"/>
              <a:t>.)</a:t>
            </a:r>
          </a:p>
          <a:p>
            <a:pPr>
              <a:buFontTx/>
              <a:buChar char="•"/>
            </a:pPr>
            <a:r>
              <a:rPr lang="en-US" altLang="en-US" sz="2400" dirty="0" smtClean="0">
                <a:solidFill>
                  <a:schemeClr val="tx2"/>
                </a:solidFill>
              </a:rPr>
              <a:t>Involves the addition of hydrogen-boron bond to an </a:t>
            </a:r>
            <a:r>
              <a:rPr lang="en-US" altLang="en-US" sz="2400" dirty="0" err="1" smtClean="0">
                <a:solidFill>
                  <a:schemeClr val="tx2"/>
                </a:solidFill>
              </a:rPr>
              <a:t>alkene</a:t>
            </a:r>
            <a:r>
              <a:rPr lang="en-US" altLang="en-US" sz="2400" dirty="0" smtClean="0">
                <a:solidFill>
                  <a:schemeClr val="tx2"/>
                </a:solidFill>
              </a:rPr>
              <a:t> </a:t>
            </a:r>
            <a:endParaRPr lang="en-US" altLang="en-US" sz="2400" dirty="0">
              <a:solidFill>
                <a:schemeClr val="tx2"/>
              </a:solidFill>
            </a:endParaRPr>
          </a:p>
          <a:p>
            <a:endParaRPr lang="en-US" altLang="en-US" sz="2400" dirty="0">
              <a:solidFill>
                <a:schemeClr val="tx2"/>
              </a:solidFill>
            </a:endParaRPr>
          </a:p>
          <a:p>
            <a:pPr>
              <a:buFontTx/>
              <a:buChar char="•"/>
            </a:pPr>
            <a:r>
              <a:rPr lang="en-US" altLang="en-US" sz="2400" dirty="0" err="1">
                <a:solidFill>
                  <a:schemeClr val="tx2"/>
                </a:solidFill>
              </a:rPr>
              <a:t>Borane</a:t>
            </a:r>
            <a:r>
              <a:rPr lang="en-US" altLang="en-US" sz="2400" dirty="0">
                <a:solidFill>
                  <a:schemeClr val="tx2"/>
                </a:solidFill>
              </a:rPr>
              <a:t> (BH3) is electron deficient is a Lewis acid</a:t>
            </a:r>
          </a:p>
          <a:p>
            <a:endParaRPr lang="en-US" altLang="en-US" sz="2400" dirty="0">
              <a:solidFill>
                <a:schemeClr val="tx2"/>
              </a:solidFill>
            </a:endParaRPr>
          </a:p>
          <a:p>
            <a:pPr>
              <a:buFontTx/>
              <a:buChar char="•"/>
            </a:pPr>
            <a:r>
              <a:rPr lang="en-US" altLang="en-US" sz="2400" dirty="0" err="1">
                <a:solidFill>
                  <a:schemeClr val="tx2"/>
                </a:solidFill>
              </a:rPr>
              <a:t>Borane</a:t>
            </a:r>
            <a:r>
              <a:rPr lang="en-US" altLang="en-US" sz="2400" dirty="0">
                <a:solidFill>
                  <a:schemeClr val="tx2"/>
                </a:solidFill>
              </a:rPr>
              <a:t> adds to an </a:t>
            </a:r>
            <a:r>
              <a:rPr lang="en-US" altLang="en-US" sz="2400" dirty="0" err="1">
                <a:solidFill>
                  <a:schemeClr val="tx2"/>
                </a:solidFill>
              </a:rPr>
              <a:t>alkene</a:t>
            </a:r>
            <a:r>
              <a:rPr lang="en-US" altLang="en-US" sz="2400" dirty="0">
                <a:solidFill>
                  <a:schemeClr val="tx2"/>
                </a:solidFill>
              </a:rPr>
              <a:t> to give an </a:t>
            </a:r>
            <a:r>
              <a:rPr lang="en-US" altLang="en-US" sz="2400" dirty="0" err="1">
                <a:solidFill>
                  <a:schemeClr val="tx2"/>
                </a:solidFill>
              </a:rPr>
              <a:t>organoborane</a:t>
            </a:r>
            <a:endParaRPr lang="en-US" altLang="en-US" sz="2400" dirty="0">
              <a:solidFill>
                <a:schemeClr val="tx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NOTE</a:t>
            </a:r>
            <a:endParaRPr lang="en-US" dirty="0"/>
          </a:p>
        </p:txBody>
      </p:sp>
      <p:sp>
        <p:nvSpPr>
          <p:cNvPr id="3" name="Content Placeholder 2"/>
          <p:cNvSpPr>
            <a:spLocks noGrp="1"/>
          </p:cNvSpPr>
          <p:nvPr>
            <p:ph idx="1"/>
          </p:nvPr>
        </p:nvSpPr>
        <p:spPr/>
        <p:txBody>
          <a:bodyPr/>
          <a:lstStyle/>
          <a:p>
            <a:r>
              <a:rPr lang="en-US" dirty="0" smtClean="0"/>
              <a:t>:</a:t>
            </a:r>
            <a:r>
              <a:rPr lang="en-US" b="1" dirty="0" smtClean="0"/>
              <a:t> WHEN THERE IS MORE THAN ONE SUBSTITUENT, THE SUBSTITUENTS ARE LISTED IN ALPHABETICAL ORDER,</a:t>
            </a:r>
            <a:r>
              <a:rPr lang="en-US" dirty="0" smtClean="0"/>
              <a:t> not arranged according to the numbers of their respective positions (see above: 3-ethyl-2-methyl not 2-methyl-3-ethyl).</a:t>
            </a:r>
            <a:br>
              <a:rPr lang="en-US" dirty="0" smtClean="0"/>
            </a:br>
            <a:endParaRPr lang="en-US" dirty="0" smtClean="0"/>
          </a:p>
          <a:p>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p:cNvPicPr>
            <a:picLocks noGrp="1" noChangeAspect="1" noChangeArrowheads="1"/>
          </p:cNvPicPr>
          <p:nvPr>
            <p:ph idx="1"/>
          </p:nvPr>
        </p:nvPicPr>
        <p:blipFill>
          <a:blip r:embed="rId2" cstate="print">
            <a:clrChange>
              <a:clrFrom>
                <a:srgbClr val="FFFFFF"/>
              </a:clrFrom>
              <a:clrTo>
                <a:srgbClr val="FFFFFF">
                  <a:alpha val="0"/>
                </a:srgbClr>
              </a:clrTo>
            </a:clrChange>
          </a:blip>
          <a:srcRect/>
          <a:stretch>
            <a:fillRect/>
          </a:stretch>
        </p:blipFill>
        <p:spPr>
          <a:xfrm>
            <a:off x="457200" y="2389188"/>
            <a:ext cx="8229600" cy="2946400"/>
          </a:xfrm>
          <a:noFill/>
          <a:ln/>
        </p:spPr>
      </p:pic>
      <p:sp>
        <p:nvSpPr>
          <p:cNvPr id="79879" name="Rectangle 7"/>
          <p:cNvSpPr>
            <a:spLocks noGrp="1" noChangeArrowheads="1"/>
          </p:cNvSpPr>
          <p:nvPr>
            <p:ph type="title"/>
          </p:nvPr>
        </p:nvSpPr>
        <p:spPr/>
        <p:txBody>
          <a:bodyPr/>
          <a:lstStyle/>
          <a:p>
            <a:r>
              <a:rPr lang="en-US"/>
              <a:t>Hydroboration-Oxidation</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defTabSz="1019175"/>
            <a:r>
              <a:rPr lang="en-US" altLang="en-US"/>
              <a:t> </a:t>
            </a:r>
            <a:endParaRPr lang="en-CA"/>
          </a:p>
        </p:txBody>
      </p:sp>
      <p:sp>
        <p:nvSpPr>
          <p:cNvPr id="84995" name="Rectangle 3"/>
          <p:cNvSpPr>
            <a:spLocks noGrp="1" noChangeArrowheads="1"/>
          </p:cNvSpPr>
          <p:nvPr>
            <p:ph type="body" idx="1"/>
          </p:nvPr>
        </p:nvSpPr>
        <p:spPr>
          <a:xfrm>
            <a:off x="762000" y="1681163"/>
            <a:ext cx="7770813" cy="1681162"/>
          </a:xfrm>
        </p:spPr>
        <p:txBody>
          <a:bodyPr>
            <a:normAutofit fontScale="92500" lnSpcReduction="10000"/>
          </a:bodyPr>
          <a:lstStyle/>
          <a:p>
            <a:pPr marL="382588" indent="-382588" defTabSz="1019175">
              <a:lnSpc>
                <a:spcPct val="90000"/>
              </a:lnSpc>
            </a:pPr>
            <a:r>
              <a:rPr lang="en-US" altLang="en-US" sz="2400"/>
              <a:t>Addition of H-BH</a:t>
            </a:r>
            <a:r>
              <a:rPr lang="en-US" altLang="en-US" sz="2400" baseline="-25000"/>
              <a:t>2</a:t>
            </a:r>
            <a:r>
              <a:rPr lang="en-US" altLang="en-US" sz="2400"/>
              <a:t> (from BH</a:t>
            </a:r>
            <a:r>
              <a:rPr lang="en-US" altLang="en-US" sz="2400" baseline="-25000"/>
              <a:t>3</a:t>
            </a:r>
            <a:r>
              <a:rPr lang="en-US" altLang="en-US" sz="2400"/>
              <a:t>-THF complex) to three alkenes gives a trialkylborane</a:t>
            </a:r>
          </a:p>
          <a:p>
            <a:pPr marL="382588" indent="-382588" defTabSz="1019175">
              <a:lnSpc>
                <a:spcPct val="90000"/>
              </a:lnSpc>
            </a:pPr>
            <a:r>
              <a:rPr lang="en-US" altLang="en-US" sz="2400"/>
              <a:t>Oxidation with alkaline hydrogen peroxide in water produces the alcohol derived from the alkene</a:t>
            </a:r>
            <a:r>
              <a:rPr lang="en-US" altLang="en-US" sz="2900"/>
              <a:t/>
            </a:r>
            <a:br>
              <a:rPr lang="en-US" altLang="en-US" sz="2900"/>
            </a:br>
            <a:endParaRPr lang="en-CA" sz="2900"/>
          </a:p>
        </p:txBody>
      </p:sp>
      <p:sp>
        <p:nvSpPr>
          <p:cNvPr id="84996" name="Text Box 4"/>
          <p:cNvSpPr txBox="1">
            <a:spLocks noChangeArrowheads="1"/>
          </p:cNvSpPr>
          <p:nvPr/>
        </p:nvSpPr>
        <p:spPr bwMode="auto">
          <a:xfrm>
            <a:off x="885825" y="301625"/>
            <a:ext cx="7150100" cy="323850"/>
          </a:xfrm>
          <a:prstGeom prst="rect">
            <a:avLst/>
          </a:prstGeom>
          <a:noFill/>
          <a:ln w="9525">
            <a:noFill/>
            <a:miter lim="800000"/>
            <a:headEnd/>
            <a:tailEnd/>
          </a:ln>
          <a:effectLst/>
        </p:spPr>
        <p:txBody>
          <a:bodyPr lIns="82058" tIns="41029" rIns="82058" bIns="41029">
            <a:spAutoFit/>
          </a:bodyPr>
          <a:lstStyle/>
          <a:p>
            <a:pPr defTabSz="820738"/>
            <a:endParaRPr lang="en-CA" sz="1600"/>
          </a:p>
        </p:txBody>
      </p:sp>
      <p:sp>
        <p:nvSpPr>
          <p:cNvPr id="84997" name="Text Box 5"/>
          <p:cNvSpPr txBox="1">
            <a:spLocks noChangeArrowheads="1"/>
          </p:cNvSpPr>
          <p:nvPr/>
        </p:nvSpPr>
        <p:spPr bwMode="auto">
          <a:xfrm>
            <a:off x="1039813" y="469900"/>
            <a:ext cx="7134225" cy="1057275"/>
          </a:xfrm>
          <a:prstGeom prst="rect">
            <a:avLst/>
          </a:prstGeom>
          <a:noFill/>
          <a:ln w="9525">
            <a:noFill/>
            <a:miter lim="800000"/>
            <a:headEnd/>
            <a:tailEnd/>
          </a:ln>
          <a:effectLst/>
        </p:spPr>
        <p:txBody>
          <a:bodyPr lIns="82058" tIns="41029" rIns="82058" bIns="41029">
            <a:spAutoFit/>
          </a:bodyPr>
          <a:lstStyle/>
          <a:p>
            <a:pPr defTabSz="820738">
              <a:spcBef>
                <a:spcPct val="50000"/>
              </a:spcBef>
            </a:pPr>
            <a:r>
              <a:rPr lang="en-US" sz="3200"/>
              <a:t>Hydroboration-Oxidation Forms an Alcohol from an Alkene</a:t>
            </a:r>
            <a:endParaRPr lang="en-CA" sz="3200"/>
          </a:p>
        </p:txBody>
      </p:sp>
      <p:pic>
        <p:nvPicPr>
          <p:cNvPr id="84998" name="Picture 6"/>
          <p:cNvPicPr>
            <a:picLocks noChangeAspect="1" noChangeArrowheads="1"/>
          </p:cNvPicPr>
          <p:nvPr/>
        </p:nvPicPr>
        <p:blipFill>
          <a:blip r:embed="rId2" cstate="print">
            <a:clrChange>
              <a:clrFrom>
                <a:srgbClr val="FFFFFF"/>
              </a:clrFrom>
              <a:clrTo>
                <a:srgbClr val="FFFFFF">
                  <a:alpha val="0"/>
                </a:srgbClr>
              </a:clrTo>
            </a:clrChange>
            <a:lum bright="-6000"/>
          </a:blip>
          <a:srcRect/>
          <a:stretch>
            <a:fillRect/>
          </a:stretch>
        </p:blipFill>
        <p:spPr bwMode="auto">
          <a:xfrm>
            <a:off x="381000" y="3657600"/>
            <a:ext cx="8532813" cy="2376488"/>
          </a:xfrm>
          <a:prstGeom prst="rect">
            <a:avLst/>
          </a:prstGeom>
          <a:noFill/>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normAutofit fontScale="90000"/>
          </a:bodyPr>
          <a:lstStyle/>
          <a:p>
            <a:r>
              <a:rPr lang="en-US" altLang="en-US" sz="4000"/>
              <a:t>Orientation in Hydration via Hydroboration</a:t>
            </a:r>
            <a:endParaRPr lang="en-US" sz="4000"/>
          </a:p>
        </p:txBody>
      </p:sp>
      <p:sp>
        <p:nvSpPr>
          <p:cNvPr id="81923" name="Rectangle 3"/>
          <p:cNvSpPr>
            <a:spLocks noGrp="1" noChangeArrowheads="1"/>
          </p:cNvSpPr>
          <p:nvPr>
            <p:ph type="body" idx="1"/>
          </p:nvPr>
        </p:nvSpPr>
        <p:spPr/>
        <p:txBody>
          <a:bodyPr/>
          <a:lstStyle/>
          <a:p>
            <a:r>
              <a:rPr lang="en-US" altLang="en-US" sz="2900"/>
              <a:t>Regiochemistry is opposite to Markovnikov orientation (</a:t>
            </a:r>
            <a:r>
              <a:rPr lang="en-US" altLang="en-US" sz="2900" b="1"/>
              <a:t>Anti-Markovnikov</a:t>
            </a:r>
            <a:r>
              <a:rPr lang="en-US" altLang="en-US" sz="2900"/>
              <a:t>)</a:t>
            </a:r>
          </a:p>
          <a:p>
            <a:pPr lvl="1"/>
            <a:r>
              <a:rPr lang="en-US" altLang="en-US" sz="2700"/>
              <a:t>OH is added to carbon with most H’s</a:t>
            </a:r>
          </a:p>
          <a:p>
            <a:pPr lvl="1">
              <a:buFontTx/>
              <a:buNone/>
            </a:pPr>
            <a:endParaRPr lang="en-US" altLang="en-US" sz="2700"/>
          </a:p>
          <a:p>
            <a:r>
              <a:rPr lang="en-US" altLang="en-US" sz="2900"/>
              <a:t>H and OH add with </a:t>
            </a:r>
            <a:r>
              <a:rPr lang="en-US" altLang="en-US" sz="2900" b="1"/>
              <a:t>syn stereochemistry</a:t>
            </a:r>
            <a:r>
              <a:rPr lang="en-US" altLang="en-US" sz="2900"/>
              <a:t>, to the same face of the alkene (opposite of anti addition)</a:t>
            </a:r>
          </a:p>
          <a:p>
            <a:pPr>
              <a:buFontTx/>
              <a:buNone/>
            </a:pPr>
            <a:endParaRPr 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Diels alder reaction </a:t>
            </a:r>
            <a:endParaRPr lang="en-US" dirty="0"/>
          </a:p>
        </p:txBody>
      </p:sp>
      <p:sp>
        <p:nvSpPr>
          <p:cNvPr id="3" name="Content Placeholder 2"/>
          <p:cNvSpPr>
            <a:spLocks noGrp="1"/>
          </p:cNvSpPr>
          <p:nvPr>
            <p:ph idx="1"/>
          </p:nvPr>
        </p:nvSpPr>
        <p:spPr/>
        <p:txBody>
          <a:bodyPr/>
          <a:lstStyle/>
          <a:p>
            <a:r>
              <a:rPr lang="en-US" dirty="0" smtClean="0"/>
              <a:t>This is an example of a </a:t>
            </a:r>
            <a:r>
              <a:rPr lang="en-US" dirty="0" err="1" smtClean="0"/>
              <a:t>cycloaddition</a:t>
            </a:r>
            <a:r>
              <a:rPr lang="en-US" dirty="0" smtClean="0"/>
              <a:t> reaction.</a:t>
            </a:r>
          </a:p>
          <a:p>
            <a:r>
              <a:rPr lang="en-US" dirty="0" smtClean="0"/>
              <a:t>It is used to make cyclic compounds.</a:t>
            </a:r>
          </a:p>
          <a:p>
            <a:r>
              <a:rPr lang="en-US" dirty="0" smtClean="0"/>
              <a:t>The two reactants arte a </a:t>
            </a:r>
            <a:r>
              <a:rPr lang="en-US" dirty="0" err="1" smtClean="0"/>
              <a:t>diene</a:t>
            </a:r>
            <a:r>
              <a:rPr lang="en-US" dirty="0" smtClean="0"/>
              <a:t> ( </a:t>
            </a:r>
            <a:r>
              <a:rPr lang="en-US" dirty="0" err="1" smtClean="0"/>
              <a:t>alkene</a:t>
            </a:r>
            <a:r>
              <a:rPr lang="en-US" dirty="0" smtClean="0"/>
              <a:t> with 2 double bonds ) and a </a:t>
            </a:r>
            <a:r>
              <a:rPr lang="en-US" dirty="0" err="1" smtClean="0"/>
              <a:t>dienophile</a:t>
            </a:r>
            <a:r>
              <a:rPr lang="en-US" dirty="0" smtClean="0"/>
              <a:t> </a:t>
            </a:r>
            <a:endParaRPr lang="en-US"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Diels alder reaction </a:t>
            </a:r>
            <a:endParaRPr lang="en-US" dirty="0"/>
          </a:p>
        </p:txBody>
      </p:sp>
      <p:pic>
        <p:nvPicPr>
          <p:cNvPr id="8" name="Content Placeholder 7" descr="http://rds.yahoo.com/_ylt=A0PDoS8VMy5OqFEAEH6jzbkF/SIG=13h2fd77s/EXP=1311679381/**http%3a/content.answcdn.com/main/content/img/McGrawHill/Encyclopedia/images/CE193000RX0010.gif"/>
          <p:cNvPicPr>
            <a:picLocks noGrp="1"/>
          </p:cNvPicPr>
          <p:nvPr>
            <p:ph idx="1"/>
          </p:nvPr>
        </p:nvPicPr>
        <p:blipFill>
          <a:blip r:embed="rId2" cstate="print"/>
          <a:srcRect/>
          <a:stretch>
            <a:fillRect/>
          </a:stretch>
        </p:blipFill>
        <p:spPr bwMode="auto">
          <a:xfrm>
            <a:off x="609601" y="2057400"/>
            <a:ext cx="6553200" cy="3810000"/>
          </a:xfrm>
          <a:prstGeom prst="rect">
            <a:avLst/>
          </a:prstGeom>
          <a:noFill/>
          <a:ln w="9525">
            <a:noFill/>
            <a:miter lim="800000"/>
            <a:headEnd/>
            <a:tailEnd/>
          </a:ln>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ChangeArrowheads="1"/>
          </p:cNvSpPr>
          <p:nvPr>
            <p:ph type="title"/>
          </p:nvPr>
        </p:nvSpPr>
        <p:spPr/>
        <p:txBody>
          <a:bodyPr/>
          <a:lstStyle/>
          <a:p>
            <a:r>
              <a:rPr lang="en-US"/>
              <a:t>Anti-Markovnikov Addition</a:t>
            </a:r>
          </a:p>
        </p:txBody>
      </p:sp>
      <p:graphicFrame>
        <p:nvGraphicFramePr>
          <p:cNvPr id="88067" name="Object 3"/>
          <p:cNvGraphicFramePr>
            <a:graphicFrameLocks noChangeAspect="1"/>
          </p:cNvGraphicFramePr>
          <p:nvPr>
            <p:ph idx="1"/>
          </p:nvPr>
        </p:nvGraphicFramePr>
        <p:xfrm>
          <a:off x="533400" y="2590800"/>
          <a:ext cx="8077200" cy="1741488"/>
        </p:xfrm>
        <a:graphic>
          <a:graphicData uri="http://schemas.openxmlformats.org/presentationml/2006/ole">
            <p:oleObj spid="_x0000_s26626" name="Document" r:id="rId3" imgW="6315120" imgH="1362240" progId="">
              <p:embed/>
            </p:oleObj>
          </a:graphicData>
        </a:graphic>
      </p:graphicFrame>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3" name="Rectangle 7"/>
          <p:cNvSpPr>
            <a:spLocks noGrp="1" noChangeArrowheads="1"/>
          </p:cNvSpPr>
          <p:nvPr>
            <p:ph type="title"/>
          </p:nvPr>
        </p:nvSpPr>
        <p:spPr/>
        <p:txBody>
          <a:bodyPr/>
          <a:lstStyle/>
          <a:p>
            <a:r>
              <a:rPr lang="en-US"/>
              <a:t>Syn Addition</a:t>
            </a:r>
          </a:p>
        </p:txBody>
      </p:sp>
      <p:pic>
        <p:nvPicPr>
          <p:cNvPr id="86020" name="Picture 4"/>
          <p:cNvPicPr>
            <a:picLocks noGrp="1" noChangeAspect="1" noChangeArrowheads="1"/>
          </p:cNvPicPr>
          <p:nvPr>
            <p:ph idx="4294967295"/>
          </p:nvPr>
        </p:nvPicPr>
        <p:blipFill>
          <a:blip r:embed="rId2" cstate="print">
            <a:clrChange>
              <a:clrFrom>
                <a:srgbClr val="FFFFFF"/>
              </a:clrFrom>
              <a:clrTo>
                <a:srgbClr val="FFFFFF">
                  <a:alpha val="0"/>
                </a:srgbClr>
              </a:clrTo>
            </a:clrChange>
            <a:lum bright="-12000"/>
          </a:blip>
          <a:srcRect/>
          <a:stretch>
            <a:fillRect/>
          </a:stretch>
        </p:blipFill>
        <p:spPr>
          <a:xfrm>
            <a:off x="228600" y="2667000"/>
            <a:ext cx="8229600" cy="2179638"/>
          </a:xfrm>
          <a:noFill/>
          <a:ln/>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defTabSz="1019175"/>
            <a:r>
              <a:rPr lang="en-US" altLang="en-US"/>
              <a:t>Mechanism of Hydroboration</a:t>
            </a:r>
          </a:p>
        </p:txBody>
      </p:sp>
      <p:sp>
        <p:nvSpPr>
          <p:cNvPr id="92163" name="Rectangle 3"/>
          <p:cNvSpPr>
            <a:spLocks noGrp="1" noChangeArrowheads="1"/>
          </p:cNvSpPr>
          <p:nvPr>
            <p:ph type="body" sz="half" idx="1"/>
          </p:nvPr>
        </p:nvSpPr>
        <p:spPr>
          <a:xfrm>
            <a:off x="457200" y="1600200"/>
            <a:ext cx="4041775" cy="4525963"/>
          </a:xfrm>
        </p:spPr>
        <p:txBody>
          <a:bodyPr/>
          <a:lstStyle/>
          <a:p>
            <a:pPr marL="382588" indent="-382588" defTabSz="1019175"/>
            <a:r>
              <a:rPr lang="en-US" altLang="en-US" sz="2500"/>
              <a:t>Borane is a Lewis acid</a:t>
            </a:r>
          </a:p>
          <a:p>
            <a:pPr marL="382588" indent="-382588" defTabSz="1019175"/>
            <a:r>
              <a:rPr lang="en-US" altLang="en-US" sz="2500"/>
              <a:t>Alkene is Lewis base</a:t>
            </a:r>
          </a:p>
          <a:p>
            <a:pPr marL="382588" indent="-382588" defTabSz="1019175"/>
            <a:r>
              <a:rPr lang="en-US" altLang="en-US" sz="2500"/>
              <a:t>Transition state involves anionic development on B</a:t>
            </a:r>
          </a:p>
          <a:p>
            <a:pPr marL="382588" indent="-382588" defTabSz="1019175"/>
            <a:r>
              <a:rPr lang="en-US" altLang="en-US" sz="2500"/>
              <a:t>The components of BH</a:t>
            </a:r>
            <a:r>
              <a:rPr lang="en-US" altLang="en-US" sz="2500" baseline="-25000"/>
              <a:t>3</a:t>
            </a:r>
            <a:r>
              <a:rPr lang="en-US" altLang="en-US" sz="2500"/>
              <a:t> are across C=C</a:t>
            </a:r>
          </a:p>
        </p:txBody>
      </p:sp>
      <p:pic>
        <p:nvPicPr>
          <p:cNvPr id="92164" name="Picture 4"/>
          <p:cNvPicPr>
            <a:picLocks noGrp="1" noChangeAspect="1" noChangeArrowheads="1"/>
          </p:cNvPicPr>
          <p:nvPr>
            <p:ph type="clipArt" sz="half" idx="2"/>
          </p:nvPr>
        </p:nvPicPr>
        <p:blipFill>
          <a:blip r:embed="rId2" cstate="print">
            <a:clrChange>
              <a:clrFrom>
                <a:srgbClr val="FEFEFA"/>
              </a:clrFrom>
              <a:clrTo>
                <a:srgbClr val="FEFEFA">
                  <a:alpha val="0"/>
                </a:srgbClr>
              </a:clrTo>
            </a:clrChange>
            <a:lum bright="-12000"/>
          </a:blip>
          <a:srcRect/>
          <a:stretch>
            <a:fillRect/>
          </a:stretch>
        </p:blipFill>
        <p:spPr>
          <a:xfrm>
            <a:off x="5105400" y="1295400"/>
            <a:ext cx="1781175" cy="5311775"/>
          </a:xfrm>
          <a:noFill/>
          <a:ln/>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3" name="Picture 7"/>
          <p:cNvPicPr>
            <a:picLocks noGrp="1" noChangeAspect="1" noChangeArrowheads="1"/>
          </p:cNvPicPr>
          <p:nvPr>
            <p:ph/>
          </p:nvPr>
        </p:nvPicPr>
        <p:blipFill>
          <a:blip r:embed="rId2" cstate="print">
            <a:clrChange>
              <a:clrFrom>
                <a:srgbClr val="FEF1E0"/>
              </a:clrFrom>
              <a:clrTo>
                <a:srgbClr val="FEF1E0">
                  <a:alpha val="0"/>
                </a:srgbClr>
              </a:clrTo>
            </a:clrChange>
            <a:lum bright="-24000"/>
          </a:blip>
          <a:srcRect t="6511" b="3635"/>
          <a:stretch>
            <a:fillRect/>
          </a:stretch>
        </p:blipFill>
        <p:spPr>
          <a:xfrm>
            <a:off x="1295400" y="228600"/>
            <a:ext cx="6705600" cy="6411913"/>
          </a:xfrm>
          <a:noFill/>
          <a:ln/>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4" name="Picture 6"/>
          <p:cNvPicPr>
            <a:picLocks noGrp="1" noChangeAspect="1" noChangeArrowheads="1"/>
          </p:cNvPicPr>
          <p:nvPr>
            <p:ph/>
          </p:nvPr>
        </p:nvPicPr>
        <p:blipFill>
          <a:blip r:embed="rId2" cstate="print">
            <a:clrChange>
              <a:clrFrom>
                <a:srgbClr val="FEF1E0"/>
              </a:clrFrom>
              <a:clrTo>
                <a:srgbClr val="FEF1E0">
                  <a:alpha val="0"/>
                </a:srgbClr>
              </a:clrTo>
            </a:clrChange>
            <a:lum bright="-18000"/>
          </a:blip>
          <a:srcRect t="5270" b="1199"/>
          <a:stretch>
            <a:fillRect/>
          </a:stretch>
        </p:blipFill>
        <p:spPr>
          <a:xfrm>
            <a:off x="1752600" y="228600"/>
            <a:ext cx="5470525" cy="6324600"/>
          </a:xfrm>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There is also a tie-breaker for numbering the parent chain.</a:t>
            </a:r>
            <a:r>
              <a:rPr lang="en-US" b="1" dirty="0" smtClean="0"/>
              <a:t> If a first substituent occurs equally close to either terminus of the parent chain, the nearness of the second substituent to the termini of the chain is determinative (and so on, to the third or fourth substituent, if necessary).</a:t>
            </a:r>
            <a:r>
              <a:rPr lang="en-US" dirty="0" smtClean="0"/>
              <a:t/>
            </a:r>
            <a:br>
              <a:rPr lang="en-US" dirty="0" smtClean="0"/>
            </a:br>
            <a:endParaRPr lang="en-US" dirty="0" smtClean="0"/>
          </a:p>
          <a:p>
            <a:pPr marL="514350" indent="-514350">
              <a:buFont typeface="+mj-lt"/>
              <a:buAutoNum type="arabicPeriod"/>
            </a:pPr>
            <a:r>
              <a:rPr lang="en-US" dirty="0" smtClean="0"/>
              <a:t>Example:</a:t>
            </a:r>
            <a:br>
              <a:rPr lang="en-US" dirty="0" smtClean="0"/>
            </a:br>
            <a:endParaRPr lang="en-US" dirty="0" smtClean="0"/>
          </a:p>
          <a:p>
            <a:endParaRPr lang="en-US" dirty="0"/>
          </a:p>
        </p:txBody>
      </p:sp>
      <p:pic>
        <p:nvPicPr>
          <p:cNvPr id="5" name="Picture 4" descr="http://research.cm.utexas.edu/nbauld/teach/Image60.gif"/>
          <p:cNvPicPr/>
          <p:nvPr/>
        </p:nvPicPr>
        <p:blipFill>
          <a:blip r:embed="rId2" cstate="print"/>
          <a:srcRect/>
          <a:stretch>
            <a:fillRect/>
          </a:stretch>
        </p:blipFill>
        <p:spPr bwMode="auto">
          <a:xfrm>
            <a:off x="2971800" y="4572000"/>
            <a:ext cx="54864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en-US" b="1"/>
              <a:t>Hydrogenation Data Helps to Determine Stability</a:t>
            </a:r>
            <a:r>
              <a:rPr lang="en-US" b="1">
                <a:latin typeface="Symbol" pitchFamily="18" charset="2"/>
              </a:rPr>
              <a:t/>
            </a:r>
            <a:br>
              <a:rPr lang="en-US" b="1">
                <a:latin typeface="Symbol" pitchFamily="18" charset="2"/>
              </a:rPr>
            </a:br>
            <a:r>
              <a:rPr lang="en-US" b="1">
                <a:solidFill>
                  <a:srgbClr val="FF0000"/>
                </a:solidFill>
                <a:latin typeface="Symbol" pitchFamily="18" charset="2"/>
              </a:rPr>
              <a:t>D</a:t>
            </a:r>
            <a:r>
              <a:rPr lang="en-US" b="1">
                <a:solidFill>
                  <a:srgbClr val="FF0000"/>
                </a:solidFill>
              </a:rPr>
              <a:t>H</a:t>
            </a:r>
            <a:r>
              <a:rPr lang="en-US" sz="2400" b="1">
                <a:solidFill>
                  <a:srgbClr val="FF0000"/>
                </a:solidFill>
              </a:rPr>
              <a:t>hydrogenation</a:t>
            </a:r>
            <a:r>
              <a:rPr lang="en-US" b="1">
                <a:solidFill>
                  <a:srgbClr val="FF0000"/>
                </a:solidFill>
              </a:rPr>
              <a:t> of Alkenes</a:t>
            </a:r>
            <a:endParaRPr lang="en-US" b="1">
              <a:solidFill>
                <a:srgbClr val="FF0000"/>
              </a:solidFill>
              <a:latin typeface="Symbol" pitchFamily="18" charset="2"/>
            </a:endParaRPr>
          </a:p>
        </p:txBody>
      </p:sp>
      <p:pic>
        <p:nvPicPr>
          <p:cNvPr id="22533" name="Picture 5" descr="C:\My Documents\My Pictures\Wade delta H alkenes.bmp"/>
          <p:cNvPicPr>
            <a:picLocks noGrp="1" noChangeAspect="1" noChangeArrowheads="1"/>
          </p:cNvPicPr>
          <p:nvPr>
            <p:ph idx="1"/>
          </p:nvPr>
        </p:nvPicPr>
        <p:blipFill>
          <a:blip r:embed="rId2" cstate="print"/>
          <a:srcRect/>
          <a:stretch>
            <a:fillRect/>
          </a:stretch>
        </p:blipFill>
        <p:spPr>
          <a:xfrm>
            <a:off x="0" y="2743200"/>
            <a:ext cx="9144000" cy="2743200"/>
          </a:xfrm>
          <a:noFill/>
          <a:ln/>
        </p:spPr>
      </p:pic>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US" b="1">
                <a:solidFill>
                  <a:srgbClr val="FF0000"/>
                </a:solidFill>
              </a:rPr>
              <a:t>Enthalpy Change Shows Relative Energy of Alkene</a:t>
            </a:r>
          </a:p>
        </p:txBody>
      </p:sp>
      <p:pic>
        <p:nvPicPr>
          <p:cNvPr id="23557" name="Picture 5" descr="C:\My Documents\My Pictures\Wade alkene stability profile.bmp"/>
          <p:cNvPicPr>
            <a:picLocks noGrp="1" noChangeAspect="1" noChangeArrowheads="1"/>
          </p:cNvPicPr>
          <p:nvPr>
            <p:ph idx="1"/>
          </p:nvPr>
        </p:nvPicPr>
        <p:blipFill>
          <a:blip r:embed="rId2" cstate="print"/>
          <a:srcRect/>
          <a:stretch>
            <a:fillRect/>
          </a:stretch>
        </p:blipFill>
        <p:spPr>
          <a:xfrm>
            <a:off x="685800" y="2070100"/>
            <a:ext cx="7772400" cy="3935413"/>
          </a:xfrm>
          <a:noFill/>
          <a:ln/>
        </p:spPr>
      </p:pic>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Rectangle 5"/>
          <p:cNvSpPr>
            <a:spLocks noGrp="1" noChangeArrowheads="1"/>
          </p:cNvSpPr>
          <p:nvPr>
            <p:ph type="title"/>
          </p:nvPr>
        </p:nvSpPr>
        <p:spPr/>
        <p:txBody>
          <a:bodyPr>
            <a:normAutofit fontScale="90000"/>
          </a:bodyPr>
          <a:lstStyle/>
          <a:p>
            <a:r>
              <a:rPr lang="en-US" altLang="en-US" b="1">
                <a:solidFill>
                  <a:srgbClr val="FF0000"/>
                </a:solidFill>
              </a:rPr>
              <a:t>Both </a:t>
            </a:r>
            <a:r>
              <a:rPr lang="en-US" altLang="en-US" b="1" i="1">
                <a:solidFill>
                  <a:srgbClr val="FF0000"/>
                </a:solidFill>
              </a:rPr>
              <a:t>cis</a:t>
            </a:r>
            <a:r>
              <a:rPr lang="en-US" altLang="en-US" b="1">
                <a:solidFill>
                  <a:srgbClr val="FF0000"/>
                </a:solidFill>
              </a:rPr>
              <a:t> and </a:t>
            </a:r>
            <a:r>
              <a:rPr lang="en-US" altLang="en-US" b="1" i="1">
                <a:solidFill>
                  <a:srgbClr val="FF0000"/>
                </a:solidFill>
              </a:rPr>
              <a:t>trans</a:t>
            </a:r>
            <a:r>
              <a:rPr lang="en-US" altLang="en-US" b="1">
                <a:solidFill>
                  <a:srgbClr val="FF0000"/>
                </a:solidFill>
              </a:rPr>
              <a:t> 2-Butene are Hydrogenated to Butane</a:t>
            </a:r>
          </a:p>
        </p:txBody>
      </p:sp>
      <p:sp>
        <p:nvSpPr>
          <p:cNvPr id="110598" name="Rectangle 6"/>
          <p:cNvSpPr>
            <a:spLocks noGrp="1" noChangeArrowheads="1"/>
          </p:cNvSpPr>
          <p:nvPr>
            <p:ph idx="1"/>
          </p:nvPr>
        </p:nvSpPr>
        <p:spPr/>
        <p:txBody>
          <a:bodyPr/>
          <a:lstStyle/>
          <a:p>
            <a:endParaRPr lang="en-US"/>
          </a:p>
        </p:txBody>
      </p:sp>
      <p:sp>
        <p:nvSpPr>
          <p:cNvPr id="110595" name="Rectangle 3" descr="06p198a"/>
          <p:cNvSpPr>
            <a:spLocks noGrp="1" noChangeAspect="1" noChangeArrowheads="1"/>
          </p:cNvSpPr>
          <p:nvPr/>
        </p:nvSpPr>
        <p:spPr bwMode="auto">
          <a:xfrm>
            <a:off x="0" y="2330450"/>
            <a:ext cx="9144000" cy="2195513"/>
          </a:xfrm>
          <a:prstGeom prst="rect">
            <a:avLst/>
          </a:prstGeom>
          <a:blipFill dpi="0" rotWithShape="1">
            <a:blip r:embed="rId2" cstate="print"/>
            <a:srcRect/>
            <a:stretch>
              <a:fillRect r="-43"/>
            </a:stretch>
          </a:blipFill>
          <a:ln w="9525">
            <a:noFill/>
            <a:miter lim="800000"/>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5" name="Rectangle 5"/>
          <p:cNvSpPr>
            <a:spLocks noGrp="1" noChangeArrowheads="1"/>
          </p:cNvSpPr>
          <p:nvPr>
            <p:ph type="title"/>
          </p:nvPr>
        </p:nvSpPr>
        <p:spPr/>
        <p:txBody>
          <a:bodyPr>
            <a:normAutofit fontScale="90000"/>
          </a:bodyPr>
          <a:lstStyle/>
          <a:p>
            <a:r>
              <a:rPr lang="en-US" altLang="en-US" b="1">
                <a:solidFill>
                  <a:srgbClr val="FF0000"/>
                </a:solidFill>
              </a:rPr>
              <a:t>“E” is More Stable than “Z” </a:t>
            </a:r>
            <a:br>
              <a:rPr lang="en-US" altLang="en-US" b="1">
                <a:solidFill>
                  <a:srgbClr val="FF0000"/>
                </a:solidFill>
              </a:rPr>
            </a:br>
            <a:r>
              <a:rPr lang="en-US" altLang="en-US" b="1">
                <a:solidFill>
                  <a:srgbClr val="FF0000"/>
                </a:solidFill>
              </a:rPr>
              <a:t>by 2.3 KJ/mol</a:t>
            </a:r>
          </a:p>
        </p:txBody>
      </p:sp>
      <p:sp>
        <p:nvSpPr>
          <p:cNvPr id="112646" name="Rectangle 6"/>
          <p:cNvSpPr>
            <a:spLocks noGrp="1" noChangeArrowheads="1"/>
          </p:cNvSpPr>
          <p:nvPr>
            <p:ph idx="1"/>
          </p:nvPr>
        </p:nvSpPr>
        <p:spPr/>
        <p:txBody>
          <a:bodyPr/>
          <a:lstStyle/>
          <a:p>
            <a:endParaRPr lang="en-US"/>
          </a:p>
        </p:txBody>
      </p:sp>
      <p:sp>
        <p:nvSpPr>
          <p:cNvPr id="112643" name="Rectangle 3" descr="06p198b"/>
          <p:cNvSpPr>
            <a:spLocks noGrp="1" noChangeAspect="1" noChangeArrowheads="1"/>
          </p:cNvSpPr>
          <p:nvPr/>
        </p:nvSpPr>
        <p:spPr bwMode="auto">
          <a:xfrm>
            <a:off x="0" y="2133600"/>
            <a:ext cx="9144000" cy="3052763"/>
          </a:xfrm>
          <a:prstGeom prst="rect">
            <a:avLst/>
          </a:prstGeom>
          <a:blipFill dpi="0" rotWithShape="1">
            <a:blip r:embed="rId2" cstate="print"/>
            <a:srcRect/>
            <a:stretch>
              <a:fillRect b="-44"/>
            </a:stretch>
          </a:blipFill>
          <a:ln w="9525">
            <a:noFill/>
            <a:miter lim="800000"/>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3" name="Rectangle 5"/>
          <p:cNvSpPr>
            <a:spLocks noGrp="1" noChangeArrowheads="1"/>
          </p:cNvSpPr>
          <p:nvPr>
            <p:ph type="title"/>
          </p:nvPr>
        </p:nvSpPr>
        <p:spPr/>
        <p:txBody>
          <a:bodyPr>
            <a:normAutofit fontScale="90000"/>
          </a:bodyPr>
          <a:lstStyle/>
          <a:p>
            <a:r>
              <a:rPr lang="en-US" altLang="en-US" b="1">
                <a:solidFill>
                  <a:srgbClr val="FF0000"/>
                </a:solidFill>
              </a:rPr>
              <a:t>Relative Stabilities of Alkenes</a:t>
            </a:r>
          </a:p>
        </p:txBody>
      </p:sp>
      <p:sp>
        <p:nvSpPr>
          <p:cNvPr id="114694" name="Rectangle 6"/>
          <p:cNvSpPr>
            <a:spLocks noGrp="1" noChangeArrowheads="1"/>
          </p:cNvSpPr>
          <p:nvPr>
            <p:ph idx="1"/>
          </p:nvPr>
        </p:nvSpPr>
        <p:spPr/>
        <p:txBody>
          <a:bodyPr/>
          <a:lstStyle/>
          <a:p>
            <a:endParaRPr lang="en-US"/>
          </a:p>
        </p:txBody>
      </p:sp>
      <p:sp>
        <p:nvSpPr>
          <p:cNvPr id="114691" name="Rectangle 3" descr="06p199"/>
          <p:cNvSpPr>
            <a:spLocks noGrp="1" noChangeAspect="1" noChangeArrowheads="1"/>
          </p:cNvSpPr>
          <p:nvPr/>
        </p:nvSpPr>
        <p:spPr bwMode="auto">
          <a:xfrm>
            <a:off x="0" y="2509838"/>
            <a:ext cx="9144000" cy="1838325"/>
          </a:xfrm>
          <a:prstGeom prst="rect">
            <a:avLst/>
          </a:prstGeom>
          <a:blipFill dpi="0" rotWithShape="1">
            <a:blip r:embed="rId2" cstate="print"/>
            <a:srcRect/>
            <a:stretch>
              <a:fillRect r="-21"/>
            </a:stretch>
          </a:blipFill>
          <a:ln w="9525">
            <a:noFill/>
            <a:miter lim="800000"/>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hidden="1"/>
          <p:cNvSpPr>
            <a:spLocks noGrp="1" noChangeArrowheads="1"/>
          </p:cNvSpPr>
          <p:nvPr>
            <p:ph type="title"/>
          </p:nvPr>
        </p:nvSpPr>
        <p:spPr/>
        <p:txBody>
          <a:bodyPr/>
          <a:lstStyle/>
          <a:p>
            <a:endParaRPr lang="en-US" altLang="en-US"/>
          </a:p>
        </p:txBody>
      </p:sp>
      <p:sp>
        <p:nvSpPr>
          <p:cNvPr id="117763" name="Rectangle 3" descr="06p200a"/>
          <p:cNvSpPr>
            <a:spLocks noGrp="1" noChangeAspect="1" noChangeArrowheads="1"/>
          </p:cNvSpPr>
          <p:nvPr/>
        </p:nvSpPr>
        <p:spPr bwMode="auto">
          <a:xfrm>
            <a:off x="0" y="2203450"/>
            <a:ext cx="9144000" cy="2449513"/>
          </a:xfrm>
          <a:prstGeom prst="rect">
            <a:avLst/>
          </a:prstGeom>
          <a:blipFill dpi="0" rotWithShape="1">
            <a:blip r:embed="rId2" cstate="print"/>
            <a:srcRect/>
            <a:stretch>
              <a:fillRect b="-44"/>
            </a:stretch>
          </a:blipFill>
          <a:ln w="9525">
            <a:noFill/>
            <a:miter lim="800000"/>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0602.jpg                                                       00035054Casper                         BA5763D6:"/>
          <p:cNvPicPr>
            <a:picLocks noChangeAspect="1" noChangeArrowheads="1"/>
          </p:cNvPicPr>
          <p:nvPr/>
        </p:nvPicPr>
        <p:blipFill>
          <a:blip r:embed="rId2" cstate="print"/>
          <a:srcRect/>
          <a:stretch>
            <a:fillRect/>
          </a:stretch>
        </p:blipFill>
        <p:spPr bwMode="auto">
          <a:xfrm>
            <a:off x="215900" y="950913"/>
            <a:ext cx="8710613" cy="4956175"/>
          </a:xfrm>
          <a:prstGeom prst="rect">
            <a:avLst/>
          </a:prstGeom>
          <a:noFill/>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b="1">
                <a:solidFill>
                  <a:srgbClr val="FF0000"/>
                </a:solidFill>
              </a:rPr>
              <a:t>HBr Addition</a:t>
            </a:r>
          </a:p>
        </p:txBody>
      </p:sp>
      <p:pic>
        <p:nvPicPr>
          <p:cNvPr id="27653" name="Picture 5" descr="C:\My Documents\My Pictures\Wade HBr addn.bmp"/>
          <p:cNvPicPr>
            <a:picLocks noGrp="1" noChangeAspect="1" noChangeArrowheads="1"/>
          </p:cNvPicPr>
          <p:nvPr>
            <p:ph idx="1"/>
          </p:nvPr>
        </p:nvPicPr>
        <p:blipFill>
          <a:blip r:embed="rId2" cstate="print"/>
          <a:srcRect/>
          <a:stretch>
            <a:fillRect/>
          </a:stretch>
        </p:blipFill>
        <p:spPr>
          <a:xfrm>
            <a:off x="304800" y="1828800"/>
            <a:ext cx="8458200" cy="4240213"/>
          </a:xfrm>
          <a:noFill/>
          <a:ln/>
        </p:spPr>
      </p:pic>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533400" y="2438400"/>
            <a:ext cx="7772400" cy="1143000"/>
          </a:xfrm>
        </p:spPr>
        <p:txBody>
          <a:bodyPr>
            <a:normAutofit fontScale="90000"/>
          </a:bodyPr>
          <a:lstStyle/>
          <a:p>
            <a:r>
              <a:rPr lang="en-US" sz="4800" b="1">
                <a:solidFill>
                  <a:srgbClr val="FF0000"/>
                </a:solidFill>
              </a:rPr>
              <a:t>Markovnikov’s Rule</a:t>
            </a:r>
            <a:br>
              <a:rPr lang="en-US" sz="4800" b="1">
                <a:solidFill>
                  <a:srgbClr val="FF0000"/>
                </a:solidFill>
              </a:rPr>
            </a:br>
            <a:r>
              <a:rPr lang="en-US"/>
              <a:t/>
            </a:r>
            <a:br>
              <a:rPr lang="en-US"/>
            </a:br>
            <a:r>
              <a:rPr lang="en-US">
                <a:solidFill>
                  <a:schemeClr val="accent2"/>
                </a:solidFill>
              </a:rPr>
              <a:t>The addition of H-X across a double bond results in the more highly substituted alkyl halide as the major product.</a:t>
            </a:r>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descr="06p202b"/>
          <p:cNvSpPr>
            <a:spLocks noGrp="1" noChangeAspect="1" noChangeArrowheads="1"/>
          </p:cNvSpPr>
          <p:nvPr/>
        </p:nvSpPr>
        <p:spPr bwMode="auto">
          <a:xfrm>
            <a:off x="0" y="1878013"/>
            <a:ext cx="9144000" cy="3100387"/>
          </a:xfrm>
          <a:prstGeom prst="rect">
            <a:avLst/>
          </a:prstGeom>
          <a:blipFill dpi="0" rotWithShape="1">
            <a:blip r:embed="rId2" cstate="print"/>
            <a:srcRect/>
            <a:stretch>
              <a:fillRect r="-18"/>
            </a:stretch>
          </a:blipFill>
          <a:ln w="9525">
            <a:noFill/>
            <a:miter lim="800000"/>
            <a:headEnd/>
            <a:tailEnd/>
          </a:ln>
          <a:effectLst/>
        </p:spPr>
        <p:txBody>
          <a:bodyPr/>
          <a:lstStyle/>
          <a:p>
            <a:endParaRPr lang="en-US"/>
          </a:p>
        </p:txBody>
      </p:sp>
      <p:sp>
        <p:nvSpPr>
          <p:cNvPr id="122885" name="Rectangle 5"/>
          <p:cNvSpPr>
            <a:spLocks noGrp="1" noChangeArrowheads="1"/>
          </p:cNvSpPr>
          <p:nvPr>
            <p:ph type="title"/>
          </p:nvPr>
        </p:nvSpPr>
        <p:spPr/>
        <p:txBody>
          <a:bodyPr/>
          <a:lstStyle/>
          <a:p>
            <a:r>
              <a:rPr lang="en-US" b="1">
                <a:solidFill>
                  <a:srgbClr val="FF0000"/>
                </a:solidFill>
              </a:rPr>
              <a:t>Depicting a Reaction</a:t>
            </a:r>
          </a:p>
        </p:txBody>
      </p:sp>
      <p:sp>
        <p:nvSpPr>
          <p:cNvPr id="122886" name="Rectangle 6"/>
          <p:cNvSpPr>
            <a:spLocks noGrp="1" noChangeArrowheads="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endParaRPr lang="en-US" dirty="0" smtClean="0"/>
          </a:p>
          <a:p>
            <a:r>
              <a:rPr lang="en-US" dirty="0" smtClean="0"/>
              <a:t>Note that in the first numbering system, the first substituent when numbering from left to right is an ethyl group at the 3 position; also when numbering from right to left (second structure) the first substituent is encountered at the 3 position also (methyl). </a:t>
            </a:r>
          </a:p>
          <a:p>
            <a:r>
              <a:rPr lang="en-US" dirty="0" smtClean="0"/>
              <a:t>A tie-breaker is therefore needed.</a:t>
            </a:r>
          </a:p>
          <a:p>
            <a:r>
              <a:rPr lang="en-US" dirty="0" smtClean="0"/>
              <a:t> In the left to right numbering, the second substituent is encountered at the 4 position (methyl) , while in the right to left numbering, the second substituent (also methyl) is at the 6 position. </a:t>
            </a:r>
          </a:p>
          <a:p>
            <a:r>
              <a:rPr lang="en-US" dirty="0" smtClean="0"/>
              <a:t>So the left to right system is chosen. </a:t>
            </a:r>
          </a:p>
          <a:p>
            <a:r>
              <a:rPr lang="en-US" dirty="0" smtClean="0"/>
              <a:t/>
            </a:r>
            <a:br>
              <a:rPr lang="en-US" dirty="0" smtClean="0"/>
            </a:br>
            <a:endParaRPr lang="en-US" dirty="0" smtClean="0"/>
          </a:p>
          <a:p>
            <a:endParaRPr lang="en-US" dirty="0"/>
          </a:p>
        </p:txBody>
      </p:sp>
      <p:pic>
        <p:nvPicPr>
          <p:cNvPr id="4" name="Picture 3" descr="http://research.cm.utexas.edu/nbauld/teach/Image60.gif"/>
          <p:cNvPicPr/>
          <p:nvPr/>
        </p:nvPicPr>
        <p:blipFill>
          <a:blip r:embed="rId2" cstate="print"/>
          <a:srcRect/>
          <a:stretch>
            <a:fillRect/>
          </a:stretch>
        </p:blipFill>
        <p:spPr bwMode="auto">
          <a:xfrm>
            <a:off x="1143000" y="152400"/>
            <a:ext cx="54864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r>
              <a:rPr lang="en-US" b="1">
                <a:solidFill>
                  <a:srgbClr val="FF0000"/>
                </a:solidFill>
              </a:rPr>
              <a:t>Addition of HBr or HCl</a:t>
            </a:r>
            <a:br>
              <a:rPr lang="en-US" b="1">
                <a:solidFill>
                  <a:srgbClr val="FF0000"/>
                </a:solidFill>
              </a:rPr>
            </a:br>
            <a:r>
              <a:rPr lang="en-US" b="1">
                <a:solidFill>
                  <a:srgbClr val="009900"/>
                </a:solidFill>
              </a:rPr>
              <a:t>Markovnikov Addition</a:t>
            </a:r>
          </a:p>
        </p:txBody>
      </p:sp>
      <p:pic>
        <p:nvPicPr>
          <p:cNvPr id="3078" name="Picture 6"/>
          <p:cNvPicPr>
            <a:picLocks noGrp="1" noChangeAspect="1" noChangeArrowheads="1"/>
          </p:cNvPicPr>
          <p:nvPr>
            <p:ph idx="1"/>
          </p:nvPr>
        </p:nvPicPr>
        <p:blipFill>
          <a:blip r:embed="rId2" cstate="print"/>
          <a:srcRect/>
          <a:stretch>
            <a:fillRect/>
          </a:stretch>
        </p:blipFill>
        <p:spPr>
          <a:xfrm>
            <a:off x="685800" y="2071688"/>
            <a:ext cx="7772400" cy="3932237"/>
          </a:xfrm>
          <a:noFill/>
          <a:ln/>
        </p:spPr>
      </p:pic>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hidden="1"/>
          <p:cNvSpPr>
            <a:spLocks noGrp="1" noChangeArrowheads="1"/>
          </p:cNvSpPr>
          <p:nvPr>
            <p:ph type="title"/>
          </p:nvPr>
        </p:nvSpPr>
        <p:spPr/>
        <p:txBody>
          <a:bodyPr/>
          <a:lstStyle/>
          <a:p>
            <a:endParaRPr lang="en-US" altLang="en-US"/>
          </a:p>
        </p:txBody>
      </p:sp>
      <p:sp>
        <p:nvSpPr>
          <p:cNvPr id="148483" name="Rectangle 3" descr="06p206c"/>
          <p:cNvSpPr>
            <a:spLocks noGrp="1" noChangeAspect="1" noChangeArrowheads="1"/>
          </p:cNvSpPr>
          <p:nvPr/>
        </p:nvSpPr>
        <p:spPr bwMode="auto">
          <a:xfrm>
            <a:off x="0" y="685800"/>
            <a:ext cx="9144000" cy="2725738"/>
          </a:xfrm>
          <a:prstGeom prst="rect">
            <a:avLst/>
          </a:prstGeom>
          <a:blipFill dpi="0" rotWithShape="1">
            <a:blip r:embed="rId2" cstate="print"/>
            <a:srcRect/>
            <a:stretch>
              <a:fillRect r="-30"/>
            </a:stretch>
          </a:blipFill>
          <a:ln w="9525">
            <a:noFill/>
            <a:miter lim="800000"/>
            <a:headEnd/>
            <a:tailEnd/>
          </a:ln>
          <a:effectLst/>
        </p:spPr>
        <p:txBody>
          <a:bodyPr/>
          <a:lstStyle/>
          <a:p>
            <a:endParaRPr lang="en-US"/>
          </a:p>
        </p:txBody>
      </p:sp>
      <p:sp>
        <p:nvSpPr>
          <p:cNvPr id="148484" name="Rectangle 4" descr="06p207"/>
          <p:cNvSpPr>
            <a:spLocks noGrp="1" noChangeAspect="1" noChangeArrowheads="1"/>
          </p:cNvSpPr>
          <p:nvPr/>
        </p:nvSpPr>
        <p:spPr bwMode="auto">
          <a:xfrm>
            <a:off x="0" y="4495800"/>
            <a:ext cx="9144000" cy="1617663"/>
          </a:xfrm>
          <a:prstGeom prst="rect">
            <a:avLst/>
          </a:prstGeom>
          <a:blipFill dpi="0" rotWithShape="1">
            <a:blip r:embed="rId3" cstate="print"/>
            <a:srcRect/>
            <a:stretch>
              <a:fillRect b="-51"/>
            </a:stretch>
          </a:blipFill>
          <a:ln w="9525">
            <a:noFill/>
            <a:miter lim="800000"/>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hidden="1"/>
          <p:cNvSpPr>
            <a:spLocks noGrp="1" noChangeArrowheads="1"/>
          </p:cNvSpPr>
          <p:nvPr>
            <p:ph type="title"/>
          </p:nvPr>
        </p:nvSpPr>
        <p:spPr/>
        <p:txBody>
          <a:bodyPr/>
          <a:lstStyle/>
          <a:p>
            <a:endParaRPr lang="en-US" altLang="en-US"/>
          </a:p>
        </p:txBody>
      </p:sp>
      <p:sp>
        <p:nvSpPr>
          <p:cNvPr id="128003" name="Rectangle 3" descr="06p204b"/>
          <p:cNvSpPr>
            <a:spLocks noGrp="1" noChangeAspect="1" noChangeArrowheads="1"/>
          </p:cNvSpPr>
          <p:nvPr/>
        </p:nvSpPr>
        <p:spPr bwMode="auto">
          <a:xfrm>
            <a:off x="0" y="2541588"/>
            <a:ext cx="9144000" cy="1773237"/>
          </a:xfrm>
          <a:prstGeom prst="rect">
            <a:avLst/>
          </a:prstGeom>
          <a:blipFill dpi="0" rotWithShape="1">
            <a:blip r:embed="rId2" cstate="print"/>
            <a:srcRect/>
            <a:stretch>
              <a:fillRect b="-39"/>
            </a:stretch>
          </a:blipFill>
          <a:ln w="9525">
            <a:noFill/>
            <a:miter lim="800000"/>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hidden="1"/>
          <p:cNvSpPr>
            <a:spLocks noGrp="1" noChangeArrowheads="1"/>
          </p:cNvSpPr>
          <p:nvPr>
            <p:ph type="title"/>
          </p:nvPr>
        </p:nvSpPr>
        <p:spPr/>
        <p:txBody>
          <a:bodyPr/>
          <a:lstStyle/>
          <a:p>
            <a:endParaRPr lang="en-US" altLang="en-US"/>
          </a:p>
        </p:txBody>
      </p:sp>
      <p:sp>
        <p:nvSpPr>
          <p:cNvPr id="129027" name="Rectangle 3" descr="06p205a"/>
          <p:cNvSpPr>
            <a:spLocks noGrp="1" noChangeAspect="1" noChangeArrowheads="1"/>
          </p:cNvSpPr>
          <p:nvPr/>
        </p:nvSpPr>
        <p:spPr bwMode="auto">
          <a:xfrm>
            <a:off x="0" y="1466850"/>
            <a:ext cx="9144000" cy="3922713"/>
          </a:xfrm>
          <a:prstGeom prst="rect">
            <a:avLst/>
          </a:prstGeom>
          <a:blipFill dpi="0" rotWithShape="1">
            <a:blip r:embed="rId2" cstate="print"/>
            <a:srcRect/>
            <a:stretch>
              <a:fillRect b="-2"/>
            </a:stretch>
          </a:blipFill>
          <a:ln w="9525">
            <a:noFill/>
            <a:miter lim="800000"/>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hidden="1"/>
          <p:cNvSpPr>
            <a:spLocks noGrp="1" noChangeArrowheads="1"/>
          </p:cNvSpPr>
          <p:nvPr>
            <p:ph type="title"/>
          </p:nvPr>
        </p:nvSpPr>
        <p:spPr/>
        <p:txBody>
          <a:bodyPr/>
          <a:lstStyle/>
          <a:p>
            <a:endParaRPr lang="en-US" altLang="en-US"/>
          </a:p>
        </p:txBody>
      </p:sp>
      <p:sp>
        <p:nvSpPr>
          <p:cNvPr id="126979" name="Rectangle 3" descr="06p203b"/>
          <p:cNvSpPr>
            <a:spLocks noGrp="1" noChangeAspect="1" noChangeArrowheads="1"/>
          </p:cNvSpPr>
          <p:nvPr/>
        </p:nvSpPr>
        <p:spPr bwMode="auto">
          <a:xfrm>
            <a:off x="115888" y="0"/>
            <a:ext cx="8910637" cy="6858000"/>
          </a:xfrm>
          <a:prstGeom prst="rect">
            <a:avLst/>
          </a:prstGeom>
          <a:blipFill dpi="0" rotWithShape="1">
            <a:blip r:embed="rId2" cstate="print"/>
            <a:srcRect/>
            <a:stretch>
              <a:fillRect r="-2"/>
            </a:stretch>
          </a:blipFill>
          <a:ln w="9525">
            <a:noFill/>
            <a:miter lim="800000"/>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3" name="Rectangle 5"/>
          <p:cNvSpPr>
            <a:spLocks noGrp="1" noChangeArrowheads="1"/>
          </p:cNvSpPr>
          <p:nvPr>
            <p:ph type="title"/>
          </p:nvPr>
        </p:nvSpPr>
        <p:spPr/>
        <p:txBody>
          <a:bodyPr>
            <a:normAutofit fontScale="90000"/>
          </a:bodyPr>
          <a:lstStyle/>
          <a:p>
            <a:r>
              <a:rPr lang="en-US" altLang="en-US" b="1">
                <a:solidFill>
                  <a:srgbClr val="FF0000"/>
                </a:solidFill>
              </a:rPr>
              <a:t>What Alkenes are Needed to form Theses Alkyl Halides?</a:t>
            </a:r>
          </a:p>
        </p:txBody>
      </p:sp>
      <p:sp>
        <p:nvSpPr>
          <p:cNvPr id="130054" name="Rectangle 6"/>
          <p:cNvSpPr>
            <a:spLocks noGrp="1" noChangeArrowheads="1"/>
          </p:cNvSpPr>
          <p:nvPr>
            <p:ph idx="1"/>
          </p:nvPr>
        </p:nvSpPr>
        <p:spPr/>
        <p:txBody>
          <a:bodyPr/>
          <a:lstStyle/>
          <a:p>
            <a:endParaRPr lang="en-US"/>
          </a:p>
        </p:txBody>
      </p:sp>
      <p:sp>
        <p:nvSpPr>
          <p:cNvPr id="130051" name="Rectangle 3" descr="06p206b"/>
          <p:cNvSpPr>
            <a:spLocks noGrp="1" noChangeAspect="1" noChangeArrowheads="1"/>
          </p:cNvSpPr>
          <p:nvPr/>
        </p:nvSpPr>
        <p:spPr bwMode="auto">
          <a:xfrm>
            <a:off x="0" y="2230438"/>
            <a:ext cx="9144000" cy="2395537"/>
          </a:xfrm>
          <a:prstGeom prst="rect">
            <a:avLst/>
          </a:prstGeom>
          <a:blipFill dpi="0" rotWithShape="1">
            <a:blip r:embed="rId2" cstate="print"/>
            <a:srcRect/>
            <a:stretch>
              <a:fillRect b="-8"/>
            </a:stretch>
          </a:blipFill>
          <a:ln w="9525">
            <a:noFill/>
            <a:miter lim="800000"/>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4800" b="1">
                <a:solidFill>
                  <a:srgbClr val="FF0000"/>
                </a:solidFill>
              </a:rPr>
              <a:t>Definitions</a:t>
            </a:r>
          </a:p>
        </p:txBody>
      </p:sp>
      <p:sp>
        <p:nvSpPr>
          <p:cNvPr id="50179" name="Rectangle 3"/>
          <p:cNvSpPr>
            <a:spLocks noGrp="1" noChangeArrowheads="1"/>
          </p:cNvSpPr>
          <p:nvPr>
            <p:ph type="body" idx="1"/>
          </p:nvPr>
        </p:nvSpPr>
        <p:spPr/>
        <p:txBody>
          <a:bodyPr/>
          <a:lstStyle/>
          <a:p>
            <a:r>
              <a:rPr lang="en-US" b="1">
                <a:solidFill>
                  <a:srgbClr val="009900"/>
                </a:solidFill>
              </a:rPr>
              <a:t>Regioisomers </a:t>
            </a:r>
            <a:r>
              <a:rPr lang="en-US"/>
              <a:t>– two constitutional isomers that could result from an addition reaction. </a:t>
            </a:r>
            <a:endParaRPr lang="en-US" b="1">
              <a:solidFill>
                <a:srgbClr val="009900"/>
              </a:solidFill>
            </a:endParaRPr>
          </a:p>
          <a:p>
            <a:r>
              <a:rPr lang="en-US" b="1">
                <a:solidFill>
                  <a:srgbClr val="009900"/>
                </a:solidFill>
              </a:rPr>
              <a:t>Regiospecific</a:t>
            </a:r>
            <a:r>
              <a:rPr lang="en-US"/>
              <a:t> – only one regiosisomer forms at the expense of the other.</a:t>
            </a:r>
          </a:p>
          <a:p>
            <a:r>
              <a:rPr lang="en-US" b="1">
                <a:solidFill>
                  <a:srgbClr val="009900"/>
                </a:solidFill>
              </a:rPr>
              <a:t>Regioselective</a:t>
            </a:r>
            <a:r>
              <a:rPr lang="en-US"/>
              <a:t> – both regioisomers are formed, but one is formed in preference.</a:t>
            </a:r>
          </a:p>
        </p:txBody>
      </p:sp>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381000"/>
            <a:ext cx="7772400" cy="1143000"/>
          </a:xfrm>
        </p:spPr>
        <p:txBody>
          <a:bodyPr>
            <a:normAutofit fontScale="90000"/>
          </a:bodyPr>
          <a:lstStyle/>
          <a:p>
            <a:r>
              <a:rPr lang="en-US" b="1">
                <a:solidFill>
                  <a:srgbClr val="FF0000"/>
                </a:solidFill>
              </a:rPr>
              <a:t>Determine the major product:</a:t>
            </a:r>
          </a:p>
        </p:txBody>
      </p:sp>
      <p:pic>
        <p:nvPicPr>
          <p:cNvPr id="32772" name="Picture 4"/>
          <p:cNvPicPr>
            <a:picLocks noGrp="1" noChangeAspect="1" noChangeArrowheads="1"/>
          </p:cNvPicPr>
          <p:nvPr>
            <p:ph idx="1"/>
          </p:nvPr>
        </p:nvPicPr>
        <p:blipFill>
          <a:blip r:embed="rId2" cstate="print"/>
          <a:srcRect/>
          <a:stretch>
            <a:fillRect/>
          </a:stretch>
        </p:blipFill>
        <p:spPr>
          <a:xfrm>
            <a:off x="762000" y="1600200"/>
            <a:ext cx="4537075" cy="4648200"/>
          </a:xfrm>
          <a:noFill/>
          <a:ln/>
        </p:spPr>
      </p:pic>
    </p:spTree>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p:cNvPicPr>
            <a:picLocks noGrp="1" noChangeAspect="1" noChangeArrowheads="1"/>
          </p:cNvPicPr>
          <p:nvPr>
            <p:ph/>
          </p:nvPr>
        </p:nvPicPr>
        <p:blipFill>
          <a:blip r:embed="rId2" cstate="print"/>
          <a:srcRect/>
          <a:stretch>
            <a:fillRect/>
          </a:stretch>
        </p:blipFill>
        <p:spPr>
          <a:xfrm>
            <a:off x="685800" y="685800"/>
            <a:ext cx="7772400" cy="5227638"/>
          </a:xfrm>
          <a:noFill/>
          <a:ln/>
        </p:spPr>
      </p:pic>
    </p:spTree>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304800"/>
            <a:ext cx="7772400" cy="1143000"/>
          </a:xfrm>
        </p:spPr>
        <p:txBody>
          <a:bodyPr/>
          <a:lstStyle/>
          <a:p>
            <a:r>
              <a:rPr lang="en-US" b="1">
                <a:solidFill>
                  <a:srgbClr val="FF0000"/>
                </a:solidFill>
              </a:rPr>
              <a:t>Rearrangements</a:t>
            </a:r>
          </a:p>
        </p:txBody>
      </p:sp>
      <p:pic>
        <p:nvPicPr>
          <p:cNvPr id="36870" name="Picture 6"/>
          <p:cNvPicPr>
            <a:picLocks noGrp="1" noChangeAspect="1" noChangeArrowheads="1"/>
          </p:cNvPicPr>
          <p:nvPr>
            <p:ph idx="1"/>
          </p:nvPr>
        </p:nvPicPr>
        <p:blipFill>
          <a:blip r:embed="rId2" cstate="print"/>
          <a:srcRect/>
          <a:stretch>
            <a:fillRect/>
          </a:stretch>
        </p:blipFill>
        <p:spPr>
          <a:xfrm>
            <a:off x="1066800" y="1447800"/>
            <a:ext cx="7250113" cy="4724400"/>
          </a:xfrm>
          <a:noFill/>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Complex Substituent Nomenclature</a:t>
            </a:r>
            <a:endParaRPr lang="en-US" dirty="0"/>
          </a:p>
        </p:txBody>
      </p:sp>
      <p:sp>
        <p:nvSpPr>
          <p:cNvPr id="3" name="Content Placeholder 2"/>
          <p:cNvSpPr>
            <a:spLocks noGrp="1"/>
          </p:cNvSpPr>
          <p:nvPr>
            <p:ph idx="1"/>
          </p:nvPr>
        </p:nvSpPr>
        <p:spPr/>
        <p:txBody>
          <a:bodyPr>
            <a:normAutofit/>
          </a:bodyPr>
          <a:lstStyle/>
          <a:p>
            <a:r>
              <a:rPr lang="en-US" dirty="0" err="1" smtClean="0"/>
              <a:t>Substituents</a:t>
            </a:r>
            <a:r>
              <a:rPr lang="en-US" dirty="0" smtClean="0"/>
              <a:t> other than methyl, ethyl, </a:t>
            </a:r>
            <a:r>
              <a:rPr lang="en-US" dirty="0" err="1" smtClean="0"/>
              <a:t>propyl</a:t>
            </a:r>
            <a:r>
              <a:rPr lang="en-US" dirty="0" smtClean="0"/>
              <a:t>, butyl etc. are also named preferably using IUPAC systematic nomenclature. </a:t>
            </a:r>
          </a:p>
          <a:p>
            <a:r>
              <a:rPr lang="en-US" dirty="0" smtClean="0"/>
              <a:t>The rules are essentially the same as for naming </a:t>
            </a:r>
            <a:r>
              <a:rPr lang="en-US" dirty="0" err="1" smtClean="0"/>
              <a:t>alkanes</a:t>
            </a:r>
            <a:r>
              <a:rPr lang="en-US" dirty="0" smtClean="0"/>
              <a:t> except for the following: </a:t>
            </a:r>
          </a:p>
          <a:p>
            <a:r>
              <a:rPr lang="en-US" dirty="0" smtClean="0"/>
              <a:t>(1)</a:t>
            </a:r>
            <a:r>
              <a:rPr lang="en-US" b="1" dirty="0" smtClean="0"/>
              <a:t> Numbering in the parent chain of the substituent begins at the carbon atom having the unspecified valence</a:t>
            </a:r>
            <a:r>
              <a:rPr lang="en-US" dirty="0" smtClean="0"/>
              <a:t> </a:t>
            </a:r>
          </a:p>
          <a:p>
            <a:r>
              <a:rPr lang="en-US" dirty="0" smtClean="0"/>
              <a:t>(2) </a:t>
            </a:r>
            <a:r>
              <a:rPr lang="en-US" b="1" dirty="0" smtClean="0"/>
              <a:t>the family suffix for a substituent , as noted earlier, is -</a:t>
            </a:r>
            <a:r>
              <a:rPr lang="en-US" b="1" dirty="0" err="1" smtClean="0"/>
              <a:t>yl</a:t>
            </a:r>
            <a:r>
              <a:rPr lang="en-US" dirty="0" smtClean="0"/>
              <a:t>. </a:t>
            </a:r>
            <a:endParaRPr lang="en-US"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hidden="1"/>
          <p:cNvSpPr>
            <a:spLocks noGrp="1" noChangeArrowheads="1"/>
          </p:cNvSpPr>
          <p:nvPr>
            <p:ph type="title"/>
          </p:nvPr>
        </p:nvSpPr>
        <p:spPr/>
        <p:txBody>
          <a:bodyPr/>
          <a:lstStyle/>
          <a:p>
            <a:endParaRPr lang="en-US" altLang="en-US"/>
          </a:p>
        </p:txBody>
      </p:sp>
      <p:sp>
        <p:nvSpPr>
          <p:cNvPr id="139267" name="Rectangle 3" descr="06p212a"/>
          <p:cNvSpPr>
            <a:spLocks noGrp="1" noChangeAspect="1" noChangeArrowheads="1"/>
          </p:cNvSpPr>
          <p:nvPr/>
        </p:nvSpPr>
        <p:spPr bwMode="auto">
          <a:xfrm>
            <a:off x="0" y="1082675"/>
            <a:ext cx="9144000" cy="4691063"/>
          </a:xfrm>
          <a:prstGeom prst="rect">
            <a:avLst/>
          </a:prstGeom>
          <a:blipFill dpi="0" rotWithShape="1">
            <a:blip r:embed="rId2" cstate="print"/>
            <a:srcRect/>
            <a:stretch>
              <a:fillRect r="-4"/>
            </a:stretch>
          </a:blipFill>
          <a:ln w="9525">
            <a:noFill/>
            <a:miter lim="800000"/>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3" name="Rectangle 5"/>
          <p:cNvSpPr>
            <a:spLocks noGrp="1" noChangeArrowheads="1"/>
          </p:cNvSpPr>
          <p:nvPr>
            <p:ph type="title"/>
          </p:nvPr>
        </p:nvSpPr>
        <p:spPr>
          <a:xfrm>
            <a:off x="685800" y="381000"/>
            <a:ext cx="7772400" cy="1143000"/>
          </a:xfrm>
        </p:spPr>
        <p:txBody>
          <a:bodyPr/>
          <a:lstStyle/>
          <a:p>
            <a:r>
              <a:rPr lang="en-US" altLang="en-US" b="1">
                <a:solidFill>
                  <a:srgbClr val="FF0000"/>
                </a:solidFill>
              </a:rPr>
              <a:t>Propose a Mechanism</a:t>
            </a:r>
          </a:p>
        </p:txBody>
      </p:sp>
      <p:sp>
        <p:nvSpPr>
          <p:cNvPr id="140294" name="Rectangle 6"/>
          <p:cNvSpPr>
            <a:spLocks noGrp="1" noChangeArrowheads="1"/>
          </p:cNvSpPr>
          <p:nvPr>
            <p:ph idx="1"/>
          </p:nvPr>
        </p:nvSpPr>
        <p:spPr/>
        <p:txBody>
          <a:bodyPr/>
          <a:lstStyle/>
          <a:p>
            <a:endParaRPr lang="en-US"/>
          </a:p>
        </p:txBody>
      </p:sp>
      <p:sp>
        <p:nvSpPr>
          <p:cNvPr id="140291" name="Rectangle 3" descr="06p213a"/>
          <p:cNvSpPr>
            <a:spLocks noGrp="1" noChangeAspect="1" noChangeArrowheads="1"/>
          </p:cNvSpPr>
          <p:nvPr/>
        </p:nvSpPr>
        <p:spPr bwMode="auto">
          <a:xfrm>
            <a:off x="0" y="2366963"/>
            <a:ext cx="9144000" cy="2122487"/>
          </a:xfrm>
          <a:prstGeom prst="rect">
            <a:avLst/>
          </a:prstGeom>
          <a:blipFill dpi="0" rotWithShape="1">
            <a:blip r:embed="rId2" cstate="print"/>
            <a:srcRect/>
            <a:stretch>
              <a:fillRect r="-51"/>
            </a:stretch>
          </a:blipFill>
          <a:ln w="9525">
            <a:noFill/>
            <a:miter lim="800000"/>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Alkynes or acetylenes</a:t>
            </a:r>
            <a:endParaRPr lang="en-US" dirty="0"/>
          </a:p>
        </p:txBody>
      </p:sp>
      <p:sp>
        <p:nvSpPr>
          <p:cNvPr id="3" name="Content Placeholder 2"/>
          <p:cNvSpPr>
            <a:spLocks noGrp="1"/>
          </p:cNvSpPr>
          <p:nvPr>
            <p:ph idx="1"/>
          </p:nvPr>
        </p:nvSpPr>
        <p:spPr/>
        <p:txBody>
          <a:bodyPr/>
          <a:lstStyle/>
          <a:p>
            <a:endParaRPr lang="en-US" dirty="0" smtClean="0"/>
          </a:p>
          <a:p>
            <a:r>
              <a:rPr lang="en-US" dirty="0" smtClean="0"/>
              <a:t> Alkynes or acetylenes are compounds that contain a carbon–carbon triple bond. </a:t>
            </a:r>
          </a:p>
          <a:p>
            <a:r>
              <a:rPr lang="en-US" dirty="0" smtClean="0"/>
              <a:t> </a:t>
            </a:r>
          </a:p>
          <a:p>
            <a:endParaRPr lang="en-US" dirty="0" smtClean="0"/>
          </a:p>
          <a:p>
            <a:r>
              <a:rPr lang="en-US" dirty="0" smtClean="0"/>
              <a:t>The triple bond results in a molecular formula of C</a:t>
            </a:r>
            <a:r>
              <a:rPr lang="en-US" baseline="30000" dirty="0" smtClean="0"/>
              <a:t>n</a:t>
            </a:r>
            <a:r>
              <a:rPr lang="en-US" dirty="0" smtClean="0"/>
              <a:t>H</a:t>
            </a:r>
            <a:r>
              <a:rPr lang="en-US" baseline="30000" dirty="0" smtClean="0"/>
              <a:t>2n-2 </a:t>
            </a:r>
            <a:endParaRPr lang="en-US" baseline="30000" dirty="0" smtClean="0"/>
          </a:p>
          <a:p>
            <a:endParaRPr lang="en-US" dirty="0" smtClean="0"/>
          </a:p>
          <a:p>
            <a:r>
              <a:rPr lang="en-US" dirty="0" smtClean="0"/>
              <a:t> The triple bond contributes two elements of </a:t>
            </a:r>
            <a:r>
              <a:rPr lang="en-US" dirty="0" err="1" smtClean="0"/>
              <a:t>unsaturation</a:t>
            </a:r>
            <a:r>
              <a:rPr lang="en-US" dirty="0" smtClean="0"/>
              <a:t>.</a:t>
            </a:r>
            <a:endParaRPr lang="en-US" dirty="0"/>
          </a:p>
        </p:txBody>
      </p:sp>
      <p:pic>
        <p:nvPicPr>
          <p:cNvPr id="4" name="Picture 3" descr="http://chemistry.boisestate.edu/people/richardbanks/organic/nomenclature/alkyne1.gif"/>
          <p:cNvPicPr/>
          <p:nvPr/>
        </p:nvPicPr>
        <p:blipFill>
          <a:blip r:embed="rId2" cstate="print"/>
          <a:srcRect/>
          <a:stretch>
            <a:fillRect/>
          </a:stretch>
        </p:blipFill>
        <p:spPr bwMode="auto">
          <a:xfrm>
            <a:off x="2438400" y="3133724"/>
            <a:ext cx="3367087" cy="676275"/>
          </a:xfrm>
          <a:prstGeom prst="rect">
            <a:avLst/>
          </a:prstGeom>
          <a:noFill/>
          <a:ln w="9525">
            <a:noFill/>
            <a:miter lim="800000"/>
            <a:headEnd/>
            <a:tailEnd/>
          </a:ln>
        </p:spPr>
      </p:pic>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t>
            </a:r>
            <a:r>
              <a:rPr lang="en-US" u="sng" dirty="0" smtClean="0"/>
              <a:t>Nomenclature of Alkynes</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A common name that you should know is...</a:t>
            </a:r>
          </a:p>
          <a:p>
            <a:r>
              <a:rPr lang="en-US" dirty="0" smtClean="0"/>
              <a:t>acetylene </a:t>
            </a:r>
          </a:p>
          <a:p>
            <a:endParaRPr lang="en-US" dirty="0" smtClean="0"/>
          </a:p>
          <a:p>
            <a:r>
              <a:rPr lang="en-US" dirty="0" smtClean="0"/>
              <a:t> </a:t>
            </a:r>
            <a:r>
              <a:rPr lang="en-US" dirty="0" smtClean="0"/>
              <a:t>IUPAC nomenclature is similar to that for alkenes, except the –</a:t>
            </a:r>
            <a:r>
              <a:rPr lang="en-US" dirty="0" err="1" smtClean="0"/>
              <a:t>ane</a:t>
            </a:r>
            <a:r>
              <a:rPr lang="en-US" dirty="0" smtClean="0"/>
              <a:t> ending is replaced with –</a:t>
            </a:r>
            <a:r>
              <a:rPr lang="en-US" dirty="0" err="1" smtClean="0"/>
              <a:t>yne</a:t>
            </a:r>
            <a:r>
              <a:rPr lang="en-US" dirty="0" smtClean="0"/>
              <a:t>. </a:t>
            </a:r>
          </a:p>
          <a:p>
            <a:r>
              <a:rPr lang="en-US" dirty="0" smtClean="0"/>
              <a:t>The chain is numbered from the end </a:t>
            </a:r>
            <a:r>
              <a:rPr lang="en-US" u="sng" dirty="0" smtClean="0"/>
              <a:t>closest to the triple bond. </a:t>
            </a:r>
          </a:p>
          <a:p>
            <a:r>
              <a:rPr lang="en-US" dirty="0" smtClean="0"/>
              <a:t> </a:t>
            </a:r>
            <a:r>
              <a:rPr lang="en-US" dirty="0" smtClean="0"/>
              <a:t>When additional functional groups are present, the suffixes are combined</a:t>
            </a:r>
            <a:endParaRPr lang="en-US" dirty="0"/>
          </a:p>
        </p:txBody>
      </p:sp>
      <p:pic>
        <p:nvPicPr>
          <p:cNvPr id="4" name="Picture 3" descr="http://chemistry.boisestate.edu/people/richardbanks/organic/nomenclature/alkyne3.gif"/>
          <p:cNvPicPr/>
          <p:nvPr/>
        </p:nvPicPr>
        <p:blipFill>
          <a:blip r:embed="rId2" cstate="print"/>
          <a:srcRect/>
          <a:stretch>
            <a:fillRect/>
          </a:stretch>
        </p:blipFill>
        <p:spPr bwMode="auto">
          <a:xfrm>
            <a:off x="3048000" y="2590800"/>
            <a:ext cx="1143000" cy="228600"/>
          </a:xfrm>
          <a:prstGeom prst="rect">
            <a:avLst/>
          </a:prstGeom>
          <a:noFill/>
          <a:ln w="9525">
            <a:noFill/>
            <a:miter lim="800000"/>
            <a:headEnd/>
            <a:tailEnd/>
          </a:ln>
        </p:spPr>
      </p:pic>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When additional functional groups are present, the suffixes are combined</a:t>
            </a:r>
          </a:p>
          <a:p>
            <a:endParaRPr lang="en-US" dirty="0" smtClean="0"/>
          </a:p>
          <a:p>
            <a:r>
              <a:rPr lang="en-US" dirty="0" smtClean="0"/>
              <a:t>Ex 2-methy-1penten-3yne</a:t>
            </a:r>
          </a:p>
          <a:p>
            <a:r>
              <a:rPr lang="en-US" dirty="0" smtClean="0"/>
              <a:t>H</a:t>
            </a:r>
            <a:r>
              <a:rPr lang="en-US" baseline="-25000" dirty="0" smtClean="0"/>
              <a:t>2</a:t>
            </a:r>
            <a:r>
              <a:rPr lang="en-US" dirty="0" smtClean="0"/>
              <a:t>C=C-C</a:t>
            </a:r>
            <a:r>
              <a:rPr lang="en-US" b="1" u="sng" dirty="0" smtClean="0"/>
              <a:t>=</a:t>
            </a:r>
            <a:r>
              <a:rPr lang="en-US" dirty="0" smtClean="0"/>
              <a:t>C-CH</a:t>
            </a:r>
            <a:r>
              <a:rPr lang="en-US" baseline="-25000" dirty="0" smtClean="0"/>
              <a:t>3</a:t>
            </a:r>
          </a:p>
          <a:p>
            <a:r>
              <a:rPr lang="en-US" dirty="0" smtClean="0"/>
              <a:t> </a:t>
            </a:r>
            <a:r>
              <a:rPr lang="en-US" dirty="0" smtClean="0"/>
              <a:t>      CH</a:t>
            </a:r>
            <a:r>
              <a:rPr lang="en-US" baseline="-25000" dirty="0" smtClean="0"/>
              <a:t>3</a:t>
            </a:r>
            <a:endParaRPr lang="en-US" baseline="-25000" dirty="0" smtClean="0"/>
          </a:p>
          <a:p>
            <a:endParaRPr lang="en-US" dirty="0" smtClean="0"/>
          </a:p>
          <a:p>
            <a:endParaRPr lang="en-US" dirty="0" smtClean="0"/>
          </a:p>
          <a:p>
            <a:r>
              <a:rPr lang="en-US" dirty="0" smtClean="0"/>
              <a:t>Ex 3-butyn-2-ol</a:t>
            </a:r>
            <a:endParaRPr lang="en-US" dirty="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 reaction of </a:t>
            </a:r>
            <a:r>
              <a:rPr lang="en-US" dirty="0" err="1" smtClean="0"/>
              <a:t>alkyne</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 reaction of </a:t>
            </a:r>
            <a:r>
              <a:rPr lang="en-US" dirty="0" err="1" smtClean="0"/>
              <a:t>alkyne</a:t>
            </a:r>
            <a:endParaRPr lang="en-US" dirty="0"/>
          </a:p>
        </p:txBody>
      </p:sp>
      <p:pic>
        <p:nvPicPr>
          <p:cNvPr id="4" name="Content Placeholder 3" descr="http://rds.yahoo.com/_ylt=A0PDoS6oOy5O5CAApyKjzbkF/SIG=12uvmela3/EXP=1311681576/**http%3a/www2.chemistry.msu.edu/faculty/reusch/VirtTxtJml/Images2/addrx3.gif"/>
          <p:cNvPicPr>
            <a:picLocks noGrp="1"/>
          </p:cNvPicPr>
          <p:nvPr>
            <p:ph idx="1"/>
          </p:nvPr>
        </p:nvPicPr>
        <p:blipFill>
          <a:blip r:embed="rId2" cstate="print"/>
          <a:srcRect/>
          <a:stretch>
            <a:fillRect/>
          </a:stretch>
        </p:blipFill>
        <p:spPr bwMode="auto">
          <a:xfrm>
            <a:off x="609600" y="1828800"/>
            <a:ext cx="6934199" cy="4572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304800"/>
            <a:ext cx="7239000" cy="4846320"/>
          </a:xfrm>
        </p:spPr>
        <p:txBody>
          <a:bodyPr/>
          <a:lstStyle/>
          <a:p>
            <a:r>
              <a:rPr lang="en-US" dirty="0" smtClean="0"/>
              <a:t>Examples of the IUPAC naming of a number of </a:t>
            </a:r>
            <a:r>
              <a:rPr lang="en-US" dirty="0" err="1" smtClean="0"/>
              <a:t>substituents</a:t>
            </a:r>
            <a:r>
              <a:rPr lang="en-US" dirty="0" smtClean="0"/>
              <a:t> are given below. Also given are the "common" or "trivial" names of the more common </a:t>
            </a:r>
            <a:r>
              <a:rPr lang="en-US" dirty="0" err="1" smtClean="0"/>
              <a:t>substituents</a:t>
            </a:r>
            <a:r>
              <a:rPr lang="en-US" dirty="0" smtClean="0"/>
              <a:t>. </a:t>
            </a:r>
          </a:p>
          <a:p>
            <a:endParaRPr lang="en-US" dirty="0"/>
          </a:p>
        </p:txBody>
      </p:sp>
      <p:pic>
        <p:nvPicPr>
          <p:cNvPr id="4" name="Picture 3" descr="http://research.cm.utexas.edu/nbauld/teach/Image61.gif"/>
          <p:cNvPicPr/>
          <p:nvPr/>
        </p:nvPicPr>
        <p:blipFill>
          <a:blip r:embed="rId2" cstate="print"/>
          <a:srcRect/>
          <a:stretch>
            <a:fillRect/>
          </a:stretch>
        </p:blipFill>
        <p:spPr bwMode="auto">
          <a:xfrm>
            <a:off x="1219200" y="2438400"/>
            <a:ext cx="59436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905000"/>
          </a:xfrm>
        </p:spPr>
        <p:txBody>
          <a:bodyPr>
            <a:normAutofit fontScale="90000"/>
          </a:bodyPr>
          <a:lstStyle/>
          <a:p>
            <a:r>
              <a:rPr lang="en-US" i="1" dirty="0" smtClean="0"/>
              <a:t/>
            </a:r>
            <a:br>
              <a:rPr lang="en-US" i="1" dirty="0" smtClean="0"/>
            </a:br>
            <a:r>
              <a:rPr lang="en-US" dirty="0" smtClean="0"/>
              <a:t/>
            </a:r>
            <a:br>
              <a:rPr lang="en-US" dirty="0" smtClean="0"/>
            </a:br>
            <a:r>
              <a:rPr lang="en-US" i="1" dirty="0" smtClean="0"/>
              <a:t/>
            </a:r>
            <a:br>
              <a:rPr lang="en-US" i="1" dirty="0" smtClean="0"/>
            </a:br>
            <a:r>
              <a:rPr lang="en-US" dirty="0" smtClean="0"/>
              <a:t/>
            </a:r>
            <a:br>
              <a:rPr lang="en-US" dirty="0" smtClean="0"/>
            </a:br>
            <a:r>
              <a:rPr lang="en-US" i="1" dirty="0" smtClean="0"/>
              <a:t/>
            </a:r>
            <a:br>
              <a:rPr lang="en-US" i="1" dirty="0" smtClean="0"/>
            </a:br>
            <a:r>
              <a:rPr lang="en-US" dirty="0" smtClean="0"/>
              <a:t/>
            </a:r>
            <a:br>
              <a:rPr lang="en-US" dirty="0" smtClean="0"/>
            </a:br>
            <a:r>
              <a:rPr lang="en-US" sz="2700" i="1" dirty="0" smtClean="0"/>
              <a:t>PRIMARY, SECONDARY, TERTIARY, AND QUATERNARY CARBON ATOMS</a:t>
            </a:r>
            <a:r>
              <a:rPr lang="en-US" sz="2700" dirty="0" smtClean="0"/>
              <a:t> </a:t>
            </a:r>
            <a:br>
              <a:rPr lang="en-US" sz="2700" dirty="0" smtClean="0"/>
            </a:br>
            <a:endParaRPr lang="en-US" sz="2700" dirty="0"/>
          </a:p>
        </p:txBody>
      </p:sp>
      <p:sp>
        <p:nvSpPr>
          <p:cNvPr id="3" name="Content Placeholder 2"/>
          <p:cNvSpPr>
            <a:spLocks noGrp="1"/>
          </p:cNvSpPr>
          <p:nvPr>
            <p:ph idx="1"/>
          </p:nvPr>
        </p:nvSpPr>
        <p:spPr/>
        <p:txBody>
          <a:bodyPr>
            <a:normAutofit/>
          </a:bodyPr>
          <a:lstStyle/>
          <a:p>
            <a:r>
              <a:rPr lang="en-US" b="1" dirty="0" smtClean="0"/>
              <a:t>Primary </a:t>
            </a:r>
            <a:r>
              <a:rPr lang="en-US" b="1" dirty="0" err="1" smtClean="0"/>
              <a:t>carbons:a</a:t>
            </a:r>
            <a:r>
              <a:rPr lang="en-US" dirty="0" err="1" smtClean="0"/>
              <a:t>re</a:t>
            </a:r>
            <a:r>
              <a:rPr lang="en-US" dirty="0" smtClean="0"/>
              <a:t> carbons which are attached to only one other carbon atom. In an </a:t>
            </a:r>
            <a:r>
              <a:rPr lang="en-US" dirty="0" err="1" smtClean="0"/>
              <a:t>alkane</a:t>
            </a:r>
            <a:r>
              <a:rPr lang="en-US" dirty="0" smtClean="0"/>
              <a:t>, these are methyl groups. </a:t>
            </a:r>
          </a:p>
          <a:p>
            <a:r>
              <a:rPr lang="en-US" b="1" dirty="0" smtClean="0"/>
              <a:t>Secondary carbons:</a:t>
            </a:r>
            <a:r>
              <a:rPr lang="en-US" dirty="0" smtClean="0"/>
              <a:t> are carbons which are attached to two other carbon atoms. </a:t>
            </a:r>
          </a:p>
          <a:p>
            <a:r>
              <a:rPr lang="en-US" dirty="0" smtClean="0"/>
              <a:t> </a:t>
            </a:r>
            <a:r>
              <a:rPr lang="en-US" b="1" dirty="0" smtClean="0"/>
              <a:t>Tertiary carbons: </a:t>
            </a:r>
            <a:r>
              <a:rPr lang="en-US" dirty="0" smtClean="0"/>
              <a:t> are carbons bonded to three other carbons.</a:t>
            </a:r>
          </a:p>
          <a:p>
            <a:r>
              <a:rPr lang="en-US" dirty="0" smtClean="0"/>
              <a:t>. </a:t>
            </a:r>
            <a:r>
              <a:rPr lang="en-US" b="1" dirty="0" smtClean="0"/>
              <a:t>Quaternary carbons</a:t>
            </a:r>
            <a:r>
              <a:rPr lang="en-US" dirty="0" smtClean="0"/>
              <a:t> are carbon atoms which are directly bonded to four other carbon atoms. </a:t>
            </a:r>
            <a:br>
              <a:rPr lang="en-US" dirty="0" smtClean="0"/>
            </a:br>
            <a:endParaRPr lang="en-US" dirty="0" smtClean="0"/>
          </a:p>
          <a:p>
            <a:endParaRPr lang="en-US" dirty="0"/>
          </a:p>
        </p:txBody>
      </p:sp>
      <p:pic>
        <p:nvPicPr>
          <p:cNvPr id="4" name="Picture 3" descr="http://research.cm.utexas.edu/nbauld/teach/Image62.gif"/>
          <p:cNvPicPr/>
          <p:nvPr/>
        </p:nvPicPr>
        <p:blipFill>
          <a:blip r:embed="rId2" cstate="print"/>
          <a:srcRect/>
          <a:stretch>
            <a:fillRect/>
          </a:stretch>
        </p:blipFill>
        <p:spPr bwMode="auto">
          <a:xfrm>
            <a:off x="3886200" y="5382895"/>
            <a:ext cx="2449830" cy="14751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a:t>Copyright © Houghton Mifflin Company.  All rights reserved.</a:t>
            </a:r>
          </a:p>
        </p:txBody>
      </p:sp>
      <p:sp>
        <p:nvSpPr>
          <p:cNvPr id="5" name="Slide Number Placeholder 3"/>
          <p:cNvSpPr>
            <a:spLocks noGrp="1"/>
          </p:cNvSpPr>
          <p:nvPr>
            <p:ph type="sldNum" sz="quarter" idx="11"/>
          </p:nvPr>
        </p:nvSpPr>
        <p:spPr/>
        <p:txBody>
          <a:bodyPr/>
          <a:lstStyle/>
          <a:p>
            <a:r>
              <a:rPr lang="en-US"/>
              <a:t>2 | </a:t>
            </a:r>
            <a:fld id="{C7E7DE26-3D99-43F7-A815-9CD5102263F6}" type="slidenum">
              <a:rPr lang="en-US"/>
              <a:pPr/>
              <a:t>19</a:t>
            </a:fld>
            <a:endParaRPr lang="en-US"/>
          </a:p>
        </p:txBody>
      </p:sp>
      <p:sp>
        <p:nvSpPr>
          <p:cNvPr id="83970" name="Rectangle 2"/>
          <p:cNvSpPr>
            <a:spLocks noGrp="1" noChangeArrowheads="1"/>
          </p:cNvSpPr>
          <p:nvPr>
            <p:ph type="title"/>
          </p:nvPr>
        </p:nvSpPr>
        <p:spPr/>
        <p:txBody>
          <a:bodyPr>
            <a:normAutofit fontScale="90000"/>
          </a:bodyPr>
          <a:lstStyle/>
          <a:p>
            <a:r>
              <a:rPr lang="en-US">
                <a:solidFill>
                  <a:schemeClr val="tx1"/>
                </a:solidFill>
                <a:cs typeface="Arial" charset="0"/>
              </a:rPr>
              <a:t>Examples of Use of the IUPAC Rules</a:t>
            </a:r>
          </a:p>
        </p:txBody>
      </p:sp>
      <p:pic>
        <p:nvPicPr>
          <p:cNvPr id="83972" name="Picture 4" descr="C:\Documents and Settings\Joe Hill\Desktop\hart\Art\48.gif"/>
          <p:cNvPicPr>
            <a:picLocks noChangeAspect="1" noChangeArrowheads="1"/>
          </p:cNvPicPr>
          <p:nvPr/>
        </p:nvPicPr>
        <p:blipFill>
          <a:blip r:embed="rId2" cstate="print"/>
          <a:srcRect/>
          <a:stretch>
            <a:fillRect/>
          </a:stretch>
        </p:blipFill>
        <p:spPr bwMode="auto">
          <a:xfrm>
            <a:off x="2057400" y="1066800"/>
            <a:ext cx="5257800" cy="5127625"/>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Hydrocarbons</a:t>
            </a:r>
            <a:endParaRPr lang="en-US" dirty="0"/>
          </a:p>
        </p:txBody>
      </p:sp>
      <p:sp>
        <p:nvSpPr>
          <p:cNvPr id="3" name="Content Placeholder 2"/>
          <p:cNvSpPr>
            <a:spLocks noGrp="1"/>
          </p:cNvSpPr>
          <p:nvPr>
            <p:ph idx="1"/>
          </p:nvPr>
        </p:nvSpPr>
        <p:spPr/>
        <p:txBody>
          <a:bodyPr>
            <a:normAutofit lnSpcReduction="10000"/>
          </a:bodyPr>
          <a:lstStyle/>
          <a:p>
            <a:r>
              <a:rPr lang="en-US" dirty="0" smtClean="0"/>
              <a:t>Are compounds that contain only carbon and hydrogen.</a:t>
            </a:r>
          </a:p>
          <a:p>
            <a:r>
              <a:rPr lang="en-US" dirty="0" smtClean="0"/>
              <a:t>There are three main classes of hydrocarbons based on the types of carbon-carbon bonds present:</a:t>
            </a:r>
          </a:p>
          <a:p>
            <a:r>
              <a:rPr lang="en-US" dirty="0" smtClean="0"/>
              <a:t>1. </a:t>
            </a:r>
            <a:r>
              <a:rPr lang="en-US" dirty="0" smtClean="0">
                <a:solidFill>
                  <a:schemeClr val="tx2">
                    <a:lumMod val="75000"/>
                  </a:schemeClr>
                </a:solidFill>
              </a:rPr>
              <a:t>Saturated hydrocarbons</a:t>
            </a:r>
            <a:r>
              <a:rPr lang="en-US" dirty="0" smtClean="0"/>
              <a:t>: contain single bonds only ( </a:t>
            </a:r>
            <a:r>
              <a:rPr lang="en-US" dirty="0" err="1" smtClean="0"/>
              <a:t>alkanes</a:t>
            </a:r>
            <a:r>
              <a:rPr lang="en-US" dirty="0" smtClean="0"/>
              <a:t>)</a:t>
            </a:r>
          </a:p>
          <a:p>
            <a:r>
              <a:rPr lang="en-US" dirty="0" smtClean="0"/>
              <a:t>2. </a:t>
            </a:r>
            <a:r>
              <a:rPr lang="en-US" dirty="0" smtClean="0">
                <a:solidFill>
                  <a:schemeClr val="tx2">
                    <a:lumMod val="75000"/>
                  </a:schemeClr>
                </a:solidFill>
              </a:rPr>
              <a:t>Unsaturated hydrocarbons</a:t>
            </a:r>
            <a:r>
              <a:rPr lang="en-US" dirty="0" smtClean="0"/>
              <a:t>: contain multiple bonds ..double or triple (alkenes, alkynes</a:t>
            </a:r>
          </a:p>
          <a:p>
            <a:r>
              <a:rPr lang="en-US" dirty="0" smtClean="0"/>
              <a:t>3. </a:t>
            </a:r>
            <a:r>
              <a:rPr lang="en-US" dirty="0" smtClean="0">
                <a:solidFill>
                  <a:schemeClr val="tx2">
                    <a:lumMod val="75000"/>
                  </a:schemeClr>
                </a:solidFill>
              </a:rPr>
              <a:t>Aromatic hydrocarbons</a:t>
            </a:r>
            <a:r>
              <a:rPr lang="en-US" dirty="0" smtClean="0"/>
              <a:t>: contain cyclic compounds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a:t>Copyright © Houghton Mifflin Company.  All rights reserved.</a:t>
            </a:r>
          </a:p>
        </p:txBody>
      </p:sp>
      <p:sp>
        <p:nvSpPr>
          <p:cNvPr id="5" name="Slide Number Placeholder 3"/>
          <p:cNvSpPr>
            <a:spLocks noGrp="1"/>
          </p:cNvSpPr>
          <p:nvPr>
            <p:ph type="sldNum" sz="quarter" idx="11"/>
          </p:nvPr>
        </p:nvSpPr>
        <p:spPr/>
        <p:txBody>
          <a:bodyPr/>
          <a:lstStyle/>
          <a:p>
            <a:r>
              <a:rPr lang="en-US"/>
              <a:t>2 | </a:t>
            </a:r>
            <a:fld id="{7E48D2E8-D6DA-406A-8C34-8DBE67C9AE60}" type="slidenum">
              <a:rPr lang="en-US"/>
              <a:pPr/>
              <a:t>20</a:t>
            </a:fld>
            <a:endParaRPr lang="en-US"/>
          </a:p>
        </p:txBody>
      </p:sp>
      <p:sp>
        <p:nvSpPr>
          <p:cNvPr id="113666" name="Rectangle 2"/>
          <p:cNvSpPr>
            <a:spLocks noGrp="1" noChangeArrowheads="1"/>
          </p:cNvSpPr>
          <p:nvPr>
            <p:ph type="title"/>
          </p:nvPr>
        </p:nvSpPr>
        <p:spPr/>
        <p:txBody>
          <a:bodyPr/>
          <a:lstStyle/>
          <a:p>
            <a:r>
              <a:rPr lang="en-US">
                <a:solidFill>
                  <a:schemeClr val="tx1"/>
                </a:solidFill>
              </a:rPr>
              <a:t>Methane -- ball-and-stick</a:t>
            </a:r>
          </a:p>
        </p:txBody>
      </p:sp>
      <p:pic>
        <p:nvPicPr>
          <p:cNvPr id="113667" name="Picture 3" descr="C:\Documents and Settings\Joe Hill\Desktop\hart\Art\61a.gif"/>
          <p:cNvPicPr>
            <a:picLocks noChangeAspect="1" noChangeArrowheads="1"/>
          </p:cNvPicPr>
          <p:nvPr/>
        </p:nvPicPr>
        <p:blipFill>
          <a:blip r:embed="rId2" cstate="print"/>
          <a:srcRect/>
          <a:stretch>
            <a:fillRect/>
          </a:stretch>
        </p:blipFill>
        <p:spPr bwMode="auto">
          <a:xfrm>
            <a:off x="2743200" y="1752600"/>
            <a:ext cx="3919538" cy="3962400"/>
          </a:xfrm>
          <a:prstGeom prst="rect">
            <a:avLst/>
          </a:prstGeom>
          <a:noFill/>
          <a:ln w="9525">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a:t>Copyright © Houghton Mifflin Company.  All rights reserved.</a:t>
            </a:r>
          </a:p>
        </p:txBody>
      </p:sp>
      <p:sp>
        <p:nvSpPr>
          <p:cNvPr id="5" name="Slide Number Placeholder 3"/>
          <p:cNvSpPr>
            <a:spLocks noGrp="1"/>
          </p:cNvSpPr>
          <p:nvPr>
            <p:ph type="sldNum" sz="quarter" idx="11"/>
          </p:nvPr>
        </p:nvSpPr>
        <p:spPr/>
        <p:txBody>
          <a:bodyPr/>
          <a:lstStyle/>
          <a:p>
            <a:r>
              <a:rPr lang="en-US"/>
              <a:t>2 | </a:t>
            </a:r>
            <a:fld id="{ED857BAD-221B-45A7-84AC-227B20CE4468}" type="slidenum">
              <a:rPr lang="en-US"/>
              <a:pPr/>
              <a:t>21</a:t>
            </a:fld>
            <a:endParaRPr lang="en-US"/>
          </a:p>
        </p:txBody>
      </p:sp>
      <p:sp>
        <p:nvSpPr>
          <p:cNvPr id="114690" name="Rectangle 2"/>
          <p:cNvSpPr>
            <a:spLocks noGrp="1" noChangeArrowheads="1"/>
          </p:cNvSpPr>
          <p:nvPr>
            <p:ph type="title"/>
          </p:nvPr>
        </p:nvSpPr>
        <p:spPr/>
        <p:txBody>
          <a:bodyPr>
            <a:normAutofit fontScale="90000"/>
          </a:bodyPr>
          <a:lstStyle/>
          <a:p>
            <a:r>
              <a:rPr lang="en-US">
                <a:solidFill>
                  <a:schemeClr val="tx1"/>
                </a:solidFill>
              </a:rPr>
              <a:t>Methane -- space-filling model</a:t>
            </a:r>
          </a:p>
        </p:txBody>
      </p:sp>
      <p:pic>
        <p:nvPicPr>
          <p:cNvPr id="114692" name="Picture 4" descr="C:\Documents and Settings\Joe Hill\Desktop\hart\Art\61d.gif"/>
          <p:cNvPicPr>
            <a:picLocks noChangeAspect="1" noChangeArrowheads="1"/>
          </p:cNvPicPr>
          <p:nvPr/>
        </p:nvPicPr>
        <p:blipFill>
          <a:blip r:embed="rId2" cstate="print"/>
          <a:srcRect/>
          <a:stretch>
            <a:fillRect/>
          </a:stretch>
        </p:blipFill>
        <p:spPr bwMode="auto">
          <a:xfrm>
            <a:off x="2362200" y="1600200"/>
            <a:ext cx="4495800" cy="4387850"/>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a:t>Copyright © Houghton Mifflin Company.  All rights reserved.</a:t>
            </a:r>
          </a:p>
        </p:txBody>
      </p:sp>
      <p:sp>
        <p:nvSpPr>
          <p:cNvPr id="5" name="Slide Number Placeholder 3"/>
          <p:cNvSpPr>
            <a:spLocks noGrp="1"/>
          </p:cNvSpPr>
          <p:nvPr>
            <p:ph type="sldNum" sz="quarter" idx="11"/>
          </p:nvPr>
        </p:nvSpPr>
        <p:spPr/>
        <p:txBody>
          <a:bodyPr/>
          <a:lstStyle/>
          <a:p>
            <a:r>
              <a:rPr lang="en-US"/>
              <a:t>2 | </a:t>
            </a:r>
            <a:fld id="{1C232A90-B35C-4909-9607-6DBEA56FF257}" type="slidenum">
              <a:rPr lang="en-US"/>
              <a:pPr/>
              <a:t>22</a:t>
            </a:fld>
            <a:endParaRPr lang="en-US"/>
          </a:p>
        </p:txBody>
      </p:sp>
      <p:sp>
        <p:nvSpPr>
          <p:cNvPr id="91138" name="Rectangle 2"/>
          <p:cNvSpPr>
            <a:spLocks noGrp="1" noChangeArrowheads="1"/>
          </p:cNvSpPr>
          <p:nvPr>
            <p:ph type="title"/>
          </p:nvPr>
        </p:nvSpPr>
        <p:spPr/>
        <p:txBody>
          <a:bodyPr>
            <a:normAutofit fontScale="90000"/>
          </a:bodyPr>
          <a:lstStyle/>
          <a:p>
            <a:r>
              <a:rPr lang="en-US">
                <a:solidFill>
                  <a:schemeClr val="tx1"/>
                </a:solidFill>
              </a:rPr>
              <a:t>2,2-Dimethylpropane ball-and-stick model</a:t>
            </a:r>
          </a:p>
        </p:txBody>
      </p:sp>
      <p:pic>
        <p:nvPicPr>
          <p:cNvPr id="91139" name="Picture 3" descr="C:\Documents and Settings\Joe Hill\Desktop\hart\Art\52a.gif"/>
          <p:cNvPicPr>
            <a:picLocks noChangeAspect="1" noChangeArrowheads="1"/>
          </p:cNvPicPr>
          <p:nvPr/>
        </p:nvPicPr>
        <p:blipFill>
          <a:blip r:embed="rId2" cstate="print"/>
          <a:srcRect/>
          <a:stretch>
            <a:fillRect/>
          </a:stretch>
        </p:blipFill>
        <p:spPr bwMode="auto">
          <a:xfrm>
            <a:off x="2405063" y="1257300"/>
            <a:ext cx="4332287" cy="4343400"/>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a:t>Copyright © Houghton Mifflin Company.  All rights reserved.</a:t>
            </a:r>
          </a:p>
        </p:txBody>
      </p:sp>
      <p:sp>
        <p:nvSpPr>
          <p:cNvPr id="5" name="Slide Number Placeholder 3"/>
          <p:cNvSpPr>
            <a:spLocks noGrp="1"/>
          </p:cNvSpPr>
          <p:nvPr>
            <p:ph type="sldNum" sz="quarter" idx="11"/>
          </p:nvPr>
        </p:nvSpPr>
        <p:spPr/>
        <p:txBody>
          <a:bodyPr/>
          <a:lstStyle/>
          <a:p>
            <a:r>
              <a:rPr lang="en-US"/>
              <a:t>2 | </a:t>
            </a:r>
            <a:fld id="{1870FBE3-F1B4-4594-83C3-95C563F7E533}" type="slidenum">
              <a:rPr lang="en-US"/>
              <a:pPr/>
              <a:t>23</a:t>
            </a:fld>
            <a:endParaRPr lang="en-US"/>
          </a:p>
        </p:txBody>
      </p:sp>
      <p:sp>
        <p:nvSpPr>
          <p:cNvPr id="92162" name="Rectangle 2"/>
          <p:cNvSpPr>
            <a:spLocks noGrp="1" noChangeArrowheads="1"/>
          </p:cNvSpPr>
          <p:nvPr>
            <p:ph type="title"/>
          </p:nvPr>
        </p:nvSpPr>
        <p:spPr/>
        <p:txBody>
          <a:bodyPr>
            <a:normAutofit fontScale="90000"/>
          </a:bodyPr>
          <a:lstStyle/>
          <a:p>
            <a:r>
              <a:rPr lang="en-US">
                <a:solidFill>
                  <a:schemeClr val="tx1"/>
                </a:solidFill>
              </a:rPr>
              <a:t>Pentane: ball-and-stick model</a:t>
            </a:r>
          </a:p>
        </p:txBody>
      </p:sp>
      <p:pic>
        <p:nvPicPr>
          <p:cNvPr id="92166" name="Picture 6" descr="C:\Documents and Settings\Joe Hill\Desktop\hart\Art\52b.gif"/>
          <p:cNvPicPr>
            <a:picLocks noChangeAspect="1" noChangeArrowheads="1"/>
          </p:cNvPicPr>
          <p:nvPr/>
        </p:nvPicPr>
        <p:blipFill>
          <a:blip r:embed="rId2" cstate="print"/>
          <a:srcRect/>
          <a:stretch>
            <a:fillRect/>
          </a:stretch>
        </p:blipFill>
        <p:spPr bwMode="auto">
          <a:xfrm>
            <a:off x="1474788" y="1839913"/>
            <a:ext cx="6194425" cy="3178175"/>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a:t>Copyright © Houghton Mifflin Company.  All rights reserved.</a:t>
            </a:r>
          </a:p>
        </p:txBody>
      </p:sp>
      <p:sp>
        <p:nvSpPr>
          <p:cNvPr id="5" name="Slide Number Placeholder 3"/>
          <p:cNvSpPr>
            <a:spLocks noGrp="1"/>
          </p:cNvSpPr>
          <p:nvPr>
            <p:ph type="sldNum" sz="quarter" idx="11"/>
          </p:nvPr>
        </p:nvSpPr>
        <p:spPr/>
        <p:txBody>
          <a:bodyPr/>
          <a:lstStyle/>
          <a:p>
            <a:r>
              <a:rPr lang="en-US"/>
              <a:t>2 | </a:t>
            </a:r>
            <a:fld id="{85F2E276-BCD4-47AF-866C-1A2B363B27B5}" type="slidenum">
              <a:rPr lang="en-US"/>
              <a:pPr/>
              <a:t>24</a:t>
            </a:fld>
            <a:endParaRPr lang="en-US"/>
          </a:p>
        </p:txBody>
      </p:sp>
      <p:sp>
        <p:nvSpPr>
          <p:cNvPr id="93186" name="Rectangle 2"/>
          <p:cNvSpPr>
            <a:spLocks noGrp="1" noChangeArrowheads="1"/>
          </p:cNvSpPr>
          <p:nvPr>
            <p:ph type="title"/>
          </p:nvPr>
        </p:nvSpPr>
        <p:spPr/>
        <p:txBody>
          <a:bodyPr>
            <a:normAutofit fontScale="90000"/>
          </a:bodyPr>
          <a:lstStyle/>
          <a:p>
            <a:r>
              <a:rPr lang="en-US">
                <a:solidFill>
                  <a:schemeClr val="tx1"/>
                </a:solidFill>
              </a:rPr>
              <a:t>2,2-Dimethylpropane space filling model</a:t>
            </a:r>
          </a:p>
        </p:txBody>
      </p:sp>
      <p:pic>
        <p:nvPicPr>
          <p:cNvPr id="93187" name="Picture 3" descr="C:\Documents and Settings\Joe Hill\Desktop\hart\Art\52c.gif"/>
          <p:cNvPicPr>
            <a:picLocks noChangeAspect="1" noChangeArrowheads="1"/>
          </p:cNvPicPr>
          <p:nvPr/>
        </p:nvPicPr>
        <p:blipFill>
          <a:blip r:embed="rId2" cstate="print"/>
          <a:srcRect/>
          <a:stretch>
            <a:fillRect/>
          </a:stretch>
        </p:blipFill>
        <p:spPr bwMode="auto">
          <a:xfrm>
            <a:off x="2274888" y="1295400"/>
            <a:ext cx="4594225" cy="4572000"/>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a:t>Copyright © Houghton Mifflin Company.  All rights reserved.</a:t>
            </a:r>
          </a:p>
        </p:txBody>
      </p:sp>
      <p:sp>
        <p:nvSpPr>
          <p:cNvPr id="5" name="Slide Number Placeholder 3"/>
          <p:cNvSpPr>
            <a:spLocks noGrp="1"/>
          </p:cNvSpPr>
          <p:nvPr>
            <p:ph type="sldNum" sz="quarter" idx="11"/>
          </p:nvPr>
        </p:nvSpPr>
        <p:spPr/>
        <p:txBody>
          <a:bodyPr/>
          <a:lstStyle/>
          <a:p>
            <a:r>
              <a:rPr lang="en-US"/>
              <a:t>2 | </a:t>
            </a:r>
            <a:fld id="{36DB5FE1-079D-42FB-8C0C-3742D4E13AB7}" type="slidenum">
              <a:rPr lang="en-US"/>
              <a:pPr/>
              <a:t>25</a:t>
            </a:fld>
            <a:endParaRPr lang="en-US"/>
          </a:p>
        </p:txBody>
      </p:sp>
      <p:sp>
        <p:nvSpPr>
          <p:cNvPr id="94210" name="Rectangle 2"/>
          <p:cNvSpPr>
            <a:spLocks noGrp="1" noChangeArrowheads="1"/>
          </p:cNvSpPr>
          <p:nvPr>
            <p:ph type="title"/>
          </p:nvPr>
        </p:nvSpPr>
        <p:spPr/>
        <p:txBody>
          <a:bodyPr>
            <a:normAutofit fontScale="90000"/>
          </a:bodyPr>
          <a:lstStyle/>
          <a:p>
            <a:r>
              <a:rPr lang="en-US">
                <a:solidFill>
                  <a:schemeClr val="tx1"/>
                </a:solidFill>
              </a:rPr>
              <a:t>Pentane: space filling model</a:t>
            </a:r>
          </a:p>
        </p:txBody>
      </p:sp>
      <p:pic>
        <p:nvPicPr>
          <p:cNvPr id="94211" name="Picture 3" descr="C:\Documents and Settings\Joe Hill\Desktop\hart\Art\52d.gif"/>
          <p:cNvPicPr>
            <a:picLocks noChangeAspect="1" noChangeArrowheads="1"/>
          </p:cNvPicPr>
          <p:nvPr/>
        </p:nvPicPr>
        <p:blipFill>
          <a:blip r:embed="rId2" cstate="print"/>
          <a:srcRect/>
          <a:stretch>
            <a:fillRect/>
          </a:stretch>
        </p:blipFill>
        <p:spPr bwMode="auto">
          <a:xfrm>
            <a:off x="1525588" y="1651000"/>
            <a:ext cx="6092825" cy="3554413"/>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err="1" smtClean="0"/>
              <a:t>Cycloalkanes</a:t>
            </a:r>
            <a:endParaRPr lang="en-US" dirty="0"/>
          </a:p>
        </p:txBody>
      </p:sp>
      <p:sp>
        <p:nvSpPr>
          <p:cNvPr id="3" name="Content Placeholder 2"/>
          <p:cNvSpPr>
            <a:spLocks noGrp="1"/>
          </p:cNvSpPr>
          <p:nvPr>
            <p:ph idx="1"/>
          </p:nvPr>
        </p:nvSpPr>
        <p:spPr/>
        <p:txBody>
          <a:bodyPr>
            <a:normAutofit fontScale="85000" lnSpcReduction="20000"/>
          </a:bodyPr>
          <a:lstStyle/>
          <a:p>
            <a:r>
              <a:rPr lang="en-US" u="sng" dirty="0" err="1" smtClean="0"/>
              <a:t>Cycloalkanes</a:t>
            </a:r>
            <a:r>
              <a:rPr lang="en-US" u="sng" dirty="0" smtClean="0"/>
              <a:t> </a:t>
            </a:r>
            <a:r>
              <a:rPr lang="en-US" dirty="0" smtClean="0"/>
              <a:t>are </a:t>
            </a:r>
            <a:r>
              <a:rPr lang="en-US" dirty="0" err="1" smtClean="0"/>
              <a:t>alkanes</a:t>
            </a:r>
            <a:r>
              <a:rPr lang="en-US" dirty="0" smtClean="0"/>
              <a:t> in which the carbon skeleton is cyclic. </a:t>
            </a:r>
          </a:p>
          <a:p>
            <a:r>
              <a:rPr lang="en-US" dirty="0" smtClean="0"/>
              <a:t> Basically any ring size, even including very large sizes, is possible. </a:t>
            </a:r>
          </a:p>
          <a:p>
            <a:r>
              <a:rPr lang="en-US" dirty="0" smtClean="0"/>
              <a:t>The general formula is C</a:t>
            </a:r>
            <a:r>
              <a:rPr lang="en-US" baseline="-25000" dirty="0" smtClean="0"/>
              <a:t>n</a:t>
            </a:r>
            <a:r>
              <a:rPr lang="en-US" dirty="0" smtClean="0"/>
              <a:t>H</a:t>
            </a:r>
            <a:r>
              <a:rPr lang="en-US" baseline="-25000" dirty="0" smtClean="0"/>
              <a:t>2n</a:t>
            </a:r>
            <a:r>
              <a:rPr lang="en-US" dirty="0" smtClean="0"/>
              <a:t>, since there are two less hydrogen atoms in these compounds than in </a:t>
            </a:r>
            <a:r>
              <a:rPr lang="en-US" u="sng" dirty="0" err="1" smtClean="0"/>
              <a:t>acylic</a:t>
            </a:r>
            <a:r>
              <a:rPr lang="en-US" u="sng" dirty="0" smtClean="0"/>
              <a:t> </a:t>
            </a:r>
            <a:r>
              <a:rPr lang="en-US" dirty="0" err="1" smtClean="0"/>
              <a:t>alkanes</a:t>
            </a:r>
            <a:r>
              <a:rPr lang="en-US" dirty="0" smtClean="0"/>
              <a:t> .</a:t>
            </a:r>
          </a:p>
          <a:p>
            <a:r>
              <a:rPr lang="en-US" dirty="0" smtClean="0"/>
              <a:t> Note that they consist solely of </a:t>
            </a:r>
            <a:r>
              <a:rPr lang="en-US" dirty="0" err="1" smtClean="0"/>
              <a:t>methylene</a:t>
            </a:r>
            <a:r>
              <a:rPr lang="en-US" dirty="0" smtClean="0"/>
              <a:t> groups, having no terminal methyl groups as do </a:t>
            </a:r>
            <a:r>
              <a:rPr lang="en-US" dirty="0" err="1" smtClean="0"/>
              <a:t>alkanes</a:t>
            </a:r>
            <a:r>
              <a:rPr lang="en-US" dirty="0" smtClean="0"/>
              <a:t>. </a:t>
            </a:r>
          </a:p>
          <a:p>
            <a:r>
              <a:rPr lang="en-US" dirty="0" smtClean="0"/>
              <a:t>They are named simply as the acyclic </a:t>
            </a:r>
            <a:r>
              <a:rPr lang="en-US" dirty="0" err="1" smtClean="0"/>
              <a:t>alkane</a:t>
            </a:r>
            <a:r>
              <a:rPr lang="en-US" dirty="0" smtClean="0"/>
              <a:t> of the same number of carbon atoms, with the prefix "</a:t>
            </a:r>
            <a:r>
              <a:rPr lang="en-US" dirty="0" err="1" smtClean="0"/>
              <a:t>cyclo</a:t>
            </a:r>
            <a:r>
              <a:rPr lang="en-US" dirty="0" smtClean="0"/>
              <a:t>" attached to that name, using no separator.</a:t>
            </a:r>
            <a:br>
              <a:rPr lang="en-US" dirty="0" smtClean="0"/>
            </a:br>
            <a:endParaRPr lang="en-US" dirty="0" smtClean="0"/>
          </a:p>
          <a:p>
            <a:r>
              <a:rPr lang="en-US" dirty="0" smtClean="0"/>
              <a:t/>
            </a:r>
            <a:br>
              <a:rPr lang="en-US" dirty="0" smtClean="0"/>
            </a:br>
            <a:r>
              <a:rPr lang="en-US" dirty="0" smtClean="0"/>
              <a:t/>
            </a:r>
            <a:br>
              <a:rPr lang="en-US" dirty="0" smtClean="0"/>
            </a:br>
            <a:endParaRPr lang="en-US"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cycloalkanes</a:t>
            </a:r>
            <a:endParaRPr lang="en-US" dirty="0"/>
          </a:p>
        </p:txBody>
      </p:sp>
      <p:pic>
        <p:nvPicPr>
          <p:cNvPr id="4" name="Content Placeholder 3" descr="http://research.cm.utexas.edu/nbauld/teach/Image63.gif"/>
          <p:cNvPicPr>
            <a:picLocks noGrp="1"/>
          </p:cNvPicPr>
          <p:nvPr>
            <p:ph sz="half" idx="1"/>
          </p:nvPr>
        </p:nvPicPr>
        <p:blipFill>
          <a:blip r:embed="rId2" cstate="print"/>
          <a:stretch>
            <a:fillRect/>
          </a:stretch>
        </p:blipFill>
        <p:spPr bwMode="auto">
          <a:xfrm>
            <a:off x="457200" y="2514600"/>
            <a:ext cx="4343400" cy="3745247"/>
          </a:xfrm>
          <a:prstGeom prst="rect">
            <a:avLst/>
          </a:prstGeom>
          <a:noFill/>
          <a:ln w="9525">
            <a:noFill/>
            <a:miter lim="800000"/>
            <a:headEnd/>
            <a:tailEnd/>
          </a:ln>
        </p:spPr>
      </p:pic>
      <p:sp>
        <p:nvSpPr>
          <p:cNvPr id="6" name="Content Placeholder 5"/>
          <p:cNvSpPr>
            <a:spLocks noGrp="1"/>
          </p:cNvSpPr>
          <p:nvPr>
            <p:ph sz="half" idx="2"/>
          </p:nvPr>
        </p:nvSpPr>
        <p:spPr/>
        <p:txBody>
          <a:bodyPr/>
          <a:lstStyle/>
          <a:p>
            <a:r>
              <a:rPr lang="en-US" dirty="0" smtClean="0"/>
              <a:t>Substituent Nomenclature is also useful in naming </a:t>
            </a:r>
            <a:r>
              <a:rPr lang="en-US" dirty="0" err="1" smtClean="0"/>
              <a:t>cycloalkanes</a:t>
            </a:r>
            <a:r>
              <a:rPr lang="en-US" dirty="0" smtClean="0"/>
              <a:t>. </a:t>
            </a:r>
          </a:p>
          <a:p>
            <a:r>
              <a:rPr lang="en-US" dirty="0" smtClean="0"/>
              <a:t/>
            </a:r>
            <a:br>
              <a:rPr lang="en-US" dirty="0" smtClean="0"/>
            </a:br>
            <a:endParaRPr lang="en-US" dirty="0" smtClean="0"/>
          </a:p>
          <a:p>
            <a:endParaRPr lang="en-US" dirty="0"/>
          </a:p>
        </p:txBody>
      </p:sp>
      <p:pic>
        <p:nvPicPr>
          <p:cNvPr id="7" name="Picture 6" descr="http://research.cm.utexas.edu/nbauld/teach/Image64.gif"/>
          <p:cNvPicPr/>
          <p:nvPr/>
        </p:nvPicPr>
        <p:blipFill>
          <a:blip r:embed="rId3" cstate="print"/>
          <a:srcRect/>
          <a:stretch>
            <a:fillRect/>
          </a:stretch>
        </p:blipFill>
        <p:spPr bwMode="auto">
          <a:xfrm>
            <a:off x="4724400" y="4419600"/>
            <a:ext cx="38100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u="sng" dirty="0" smtClean="0"/>
              <a:t>Parent Chain</a:t>
            </a:r>
            <a:r>
              <a:rPr lang="en-US" dirty="0" smtClean="0"/>
              <a:t/>
            </a:r>
            <a:br>
              <a:rPr lang="en-US" dirty="0" smtClean="0"/>
            </a:br>
            <a:endParaRPr lang="en-US" dirty="0"/>
          </a:p>
        </p:txBody>
      </p:sp>
      <p:sp>
        <p:nvSpPr>
          <p:cNvPr id="6" name="Content Placeholder 5"/>
          <p:cNvSpPr>
            <a:spLocks noGrp="1"/>
          </p:cNvSpPr>
          <p:nvPr>
            <p:ph idx="1"/>
          </p:nvPr>
        </p:nvSpPr>
        <p:spPr/>
        <p:txBody>
          <a:bodyPr/>
          <a:lstStyle/>
          <a:p>
            <a:r>
              <a:rPr lang="en-US" dirty="0" smtClean="0"/>
              <a:t> Use the </a:t>
            </a:r>
            <a:r>
              <a:rPr lang="en-US" dirty="0" err="1" smtClean="0"/>
              <a:t>cycloalkane</a:t>
            </a:r>
            <a:r>
              <a:rPr lang="en-US" dirty="0" smtClean="0"/>
              <a:t> as the parent chain if it has a greater number of carbons than any </a:t>
            </a:r>
            <a:r>
              <a:rPr lang="en-US" dirty="0" err="1" smtClean="0"/>
              <a:t>alkylsubstituent</a:t>
            </a:r>
            <a:r>
              <a:rPr lang="en-US" dirty="0" smtClean="0"/>
              <a:t>. </a:t>
            </a:r>
          </a:p>
          <a:p>
            <a:r>
              <a:rPr lang="en-US" dirty="0" smtClean="0"/>
              <a:t>If an alkyl chain off the </a:t>
            </a:r>
            <a:r>
              <a:rPr lang="en-US" dirty="0" err="1" smtClean="0"/>
              <a:t>cycloalkane</a:t>
            </a:r>
            <a:r>
              <a:rPr lang="en-US" dirty="0" smtClean="0"/>
              <a:t> has a greater number of carbons, then use the alkyl chain as the parent and the </a:t>
            </a:r>
            <a:r>
              <a:rPr lang="en-US" dirty="0" err="1" smtClean="0"/>
              <a:t>cycloalkane</a:t>
            </a:r>
            <a:r>
              <a:rPr lang="en-US" dirty="0" smtClean="0"/>
              <a:t> as a </a:t>
            </a:r>
            <a:r>
              <a:rPr lang="en-US" dirty="0" err="1" smtClean="0"/>
              <a:t>cycloalkyl</a:t>
            </a:r>
            <a:r>
              <a:rPr lang="en-US" dirty="0" smtClean="0"/>
              <a:t>-substituent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20040"/>
            <a:ext cx="7239000" cy="1432560"/>
          </a:xfrm>
        </p:spPr>
        <p:txBody>
          <a:bodyPr>
            <a:normAutofit fontScale="90000"/>
          </a:bodyPr>
          <a:lstStyle/>
          <a:p>
            <a:r>
              <a:rPr lang="en-US" i="1" dirty="0" smtClean="0"/>
              <a:t>Nomenclature of Substituted </a:t>
            </a:r>
            <a:r>
              <a:rPr lang="en-US" i="1" dirty="0" err="1" smtClean="0"/>
              <a:t>Cycloalkanes</a:t>
            </a:r>
            <a:r>
              <a:rPr lang="en-US" i="1" dirty="0" smtClean="0"/>
              <a:t>:</a:t>
            </a:r>
            <a:r>
              <a:rPr lang="en-US" dirty="0" smtClean="0"/>
              <a:t/>
            </a:r>
            <a:br>
              <a:rPr lang="en-US" dirty="0" smtClean="0"/>
            </a:br>
            <a:endParaRPr lang="en-US" dirty="0"/>
          </a:p>
        </p:txBody>
      </p:sp>
      <p:sp>
        <p:nvSpPr>
          <p:cNvPr id="6" name="Content Placeholder 5"/>
          <p:cNvSpPr>
            <a:spLocks noGrp="1"/>
          </p:cNvSpPr>
          <p:nvPr>
            <p:ph idx="1"/>
          </p:nvPr>
        </p:nvSpPr>
        <p:spPr/>
        <p:txBody>
          <a:bodyPr>
            <a:normAutofit fontScale="92500"/>
          </a:bodyPr>
          <a:lstStyle/>
          <a:p>
            <a:r>
              <a:rPr lang="en-US" i="1" dirty="0" smtClean="0"/>
              <a:t>In naming substituted </a:t>
            </a:r>
            <a:r>
              <a:rPr lang="en-US" i="1" dirty="0" err="1" smtClean="0"/>
              <a:t>cycloalkanes</a:t>
            </a:r>
            <a:r>
              <a:rPr lang="en-US" i="1" dirty="0" smtClean="0"/>
              <a:t>, some additional rules are needed: </a:t>
            </a:r>
            <a:endParaRPr lang="en-US" dirty="0" smtClean="0"/>
          </a:p>
          <a:p>
            <a:r>
              <a:rPr lang="en-US" dirty="0" smtClean="0"/>
              <a:t>If there is only one substituent, no </a:t>
            </a:r>
            <a:r>
              <a:rPr lang="en-US" dirty="0" err="1" smtClean="0"/>
              <a:t>locant</a:t>
            </a:r>
            <a:r>
              <a:rPr lang="en-US" dirty="0" smtClean="0"/>
              <a:t> is needed. By definition, that ring position attached to the substituent would be number 1. </a:t>
            </a:r>
          </a:p>
          <a:p>
            <a:r>
              <a:rPr lang="en-US" dirty="0" smtClean="0"/>
              <a:t>If there are two </a:t>
            </a:r>
            <a:r>
              <a:rPr lang="en-US" dirty="0" err="1" smtClean="0"/>
              <a:t>substituents</a:t>
            </a:r>
            <a:r>
              <a:rPr lang="en-US" dirty="0" smtClean="0"/>
              <a:t>, the number 1 carbon is one of the two substituted carbons, but which? The one which would be listed first in the alphabetized list of substituent . </a:t>
            </a:r>
          </a:p>
          <a:p>
            <a:r>
              <a:rPr lang="en-US" dirty="0" smtClean="0"/>
              <a:t>Number toward the second substituent in the direction which yields the lower number for the carbon bearing that second substituent. </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err="1" smtClean="0"/>
              <a:t>Alkanes</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 </a:t>
            </a:r>
            <a:r>
              <a:rPr lang="en-US" b="1" u="sng" dirty="0" smtClean="0"/>
              <a:t> </a:t>
            </a:r>
            <a:r>
              <a:rPr lang="en-US" dirty="0" err="1" smtClean="0"/>
              <a:t>Alkanes</a:t>
            </a:r>
            <a:r>
              <a:rPr lang="en-US" dirty="0" smtClean="0"/>
              <a:t> are the simplest organic molecules, they only contain C and hydrogen, and only contain single bonds. </a:t>
            </a:r>
          </a:p>
          <a:p>
            <a:r>
              <a:rPr lang="en-US" dirty="0" smtClean="0"/>
              <a:t>Compounds that have the maximum number of bonded </a:t>
            </a:r>
            <a:r>
              <a:rPr lang="en-US" dirty="0" err="1" smtClean="0"/>
              <a:t>hydrogens</a:t>
            </a:r>
            <a:r>
              <a:rPr lang="en-US" dirty="0" smtClean="0"/>
              <a:t>, are said to be saturated. </a:t>
            </a:r>
          </a:p>
          <a:p>
            <a:r>
              <a:rPr lang="en-US" dirty="0" err="1" smtClean="0"/>
              <a:t>Alkanes</a:t>
            </a:r>
            <a:r>
              <a:rPr lang="en-US" dirty="0" smtClean="0"/>
              <a:t> are saturated hydrocarbons. </a:t>
            </a:r>
          </a:p>
          <a:p>
            <a:r>
              <a:rPr lang="en-US" dirty="0" smtClean="0">
                <a:solidFill>
                  <a:schemeClr val="tx2">
                    <a:lumMod val="75000"/>
                  </a:schemeClr>
                </a:solidFill>
              </a:rPr>
              <a:t>General Formula: C</a:t>
            </a:r>
            <a:r>
              <a:rPr lang="en-US" baseline="30000" dirty="0" smtClean="0">
                <a:solidFill>
                  <a:schemeClr val="tx2">
                    <a:lumMod val="75000"/>
                  </a:schemeClr>
                </a:solidFill>
              </a:rPr>
              <a:t>n</a:t>
            </a:r>
            <a:r>
              <a:rPr lang="en-US" dirty="0" smtClean="0">
                <a:solidFill>
                  <a:schemeClr val="tx2">
                    <a:lumMod val="75000"/>
                  </a:schemeClr>
                </a:solidFill>
              </a:rPr>
              <a:t>H</a:t>
            </a:r>
            <a:r>
              <a:rPr lang="en-US" baseline="30000" dirty="0" smtClean="0">
                <a:solidFill>
                  <a:schemeClr val="tx2">
                    <a:lumMod val="75000"/>
                  </a:schemeClr>
                </a:solidFill>
              </a:rPr>
              <a:t>2n+2 </a:t>
            </a:r>
            <a:endParaRPr lang="en-US" dirty="0" smtClean="0">
              <a:solidFill>
                <a:schemeClr val="tx2">
                  <a:lumMod val="75000"/>
                </a:schemeClr>
              </a:solidFill>
            </a:endParaRPr>
          </a:p>
          <a:p>
            <a:r>
              <a:rPr lang="en-US" dirty="0" smtClean="0"/>
              <a:t>The simplest members of this group are the n-</a:t>
            </a:r>
            <a:r>
              <a:rPr lang="en-US" dirty="0" err="1" smtClean="0"/>
              <a:t>alkanes</a:t>
            </a:r>
            <a:r>
              <a:rPr lang="en-US" dirty="0" smtClean="0"/>
              <a:t>. </a:t>
            </a:r>
          </a:p>
          <a:p>
            <a:r>
              <a:rPr lang="en-US" dirty="0" smtClean="0"/>
              <a:t>The n-</a:t>
            </a:r>
            <a:r>
              <a:rPr lang="en-US" dirty="0" err="1" smtClean="0"/>
              <a:t>alkanes</a:t>
            </a:r>
            <a:r>
              <a:rPr lang="en-US" dirty="0" smtClean="0"/>
              <a:t> are straight chain molecules, but there are also branched </a:t>
            </a:r>
            <a:r>
              <a:rPr lang="en-US" dirty="0" err="1" smtClean="0"/>
              <a:t>alkanes</a:t>
            </a:r>
            <a:r>
              <a:rPr lang="en-US" dirty="0" smtClean="0"/>
              <a:t> (isomers).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p:txBody>
          <a:bodyPr/>
          <a:lstStyle/>
          <a:p>
            <a:r>
              <a:rPr lang="en-US" dirty="0" smtClean="0"/>
              <a:t>1,2,4 </a:t>
            </a:r>
            <a:r>
              <a:rPr lang="en-US" dirty="0" err="1" smtClean="0"/>
              <a:t>trimethyl</a:t>
            </a:r>
            <a:r>
              <a:rPr lang="en-US" dirty="0" smtClean="0"/>
              <a:t> </a:t>
            </a:r>
            <a:r>
              <a:rPr lang="en-US" dirty="0" err="1" smtClean="0"/>
              <a:t>cyclohexane</a:t>
            </a:r>
            <a:endParaRPr lang="en-US" dirty="0" smtClean="0"/>
          </a:p>
          <a:p>
            <a:endParaRPr lang="en-US" dirty="0" smtClean="0"/>
          </a:p>
          <a:p>
            <a:endParaRPr lang="en-US" dirty="0" smtClean="0"/>
          </a:p>
          <a:p>
            <a:endParaRPr lang="en-US" dirty="0" smtClean="0"/>
          </a:p>
          <a:p>
            <a:endParaRPr lang="en-US" dirty="0"/>
          </a:p>
        </p:txBody>
      </p:sp>
      <p:sp>
        <p:nvSpPr>
          <p:cNvPr id="6" name="Content Placeholder 5"/>
          <p:cNvSpPr>
            <a:spLocks noGrp="1"/>
          </p:cNvSpPr>
          <p:nvPr>
            <p:ph sz="half" idx="2"/>
          </p:nvPr>
        </p:nvSpPr>
        <p:spPr/>
        <p:txBody>
          <a:bodyPr/>
          <a:lstStyle/>
          <a:p>
            <a:r>
              <a:rPr lang="en-US" dirty="0" smtClean="0"/>
              <a:t>Methyl </a:t>
            </a:r>
            <a:r>
              <a:rPr lang="en-US" dirty="0" err="1" smtClean="0"/>
              <a:t>cyclobutane</a:t>
            </a:r>
            <a:endParaRPr lang="en-US" dirty="0"/>
          </a:p>
        </p:txBody>
      </p:sp>
      <p:pic>
        <p:nvPicPr>
          <p:cNvPr id="7" name="Picture 6" descr="ca5.gif"/>
          <p:cNvPicPr/>
          <p:nvPr/>
        </p:nvPicPr>
        <p:blipFill>
          <a:blip r:embed="rId2" cstate="print"/>
          <a:srcRect/>
          <a:stretch>
            <a:fillRect/>
          </a:stretch>
        </p:blipFill>
        <p:spPr bwMode="auto">
          <a:xfrm>
            <a:off x="381000" y="2743200"/>
            <a:ext cx="3048000" cy="2895600"/>
          </a:xfrm>
          <a:prstGeom prst="rect">
            <a:avLst/>
          </a:prstGeom>
          <a:noFill/>
          <a:ln w="9525">
            <a:noFill/>
            <a:miter lim="800000"/>
            <a:headEnd/>
            <a:tailEnd/>
          </a:ln>
        </p:spPr>
      </p:pic>
      <p:pic>
        <p:nvPicPr>
          <p:cNvPr id="8" name="Content Placeholder 3" descr="http://rds.yahoo.com/_ylt=A0PDoTANcw5O_TEAlQ2jzbkF/SIG=12c0nas0u/EXP=1309598605/**http%3a/erkki.kennesaw.edu/schem211/methylcyclobutane.gif"/>
          <p:cNvPicPr>
            <a:picLocks/>
          </p:cNvPicPr>
          <p:nvPr/>
        </p:nvPicPr>
        <p:blipFill>
          <a:blip r:embed="rId3" cstate="print"/>
          <a:stretch>
            <a:fillRect/>
          </a:stretch>
        </p:blipFill>
        <p:spPr bwMode="auto">
          <a:xfrm>
            <a:off x="4267200" y="2743200"/>
            <a:ext cx="31242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smtClean="0"/>
              <a:t>Numbering the </a:t>
            </a:r>
            <a:r>
              <a:rPr lang="en-US" u="sng" dirty="0" err="1" smtClean="0"/>
              <a:t>Cycloalkane</a:t>
            </a:r>
            <a:endParaRPr lang="en-US" dirty="0"/>
          </a:p>
        </p:txBody>
      </p:sp>
      <p:sp>
        <p:nvSpPr>
          <p:cNvPr id="6" name="Content Placeholder 5"/>
          <p:cNvSpPr>
            <a:spLocks noGrp="1"/>
          </p:cNvSpPr>
          <p:nvPr>
            <p:ph idx="1"/>
          </p:nvPr>
        </p:nvSpPr>
        <p:spPr/>
        <p:txBody>
          <a:bodyPr/>
          <a:lstStyle/>
          <a:p>
            <a:pPr lvl="0"/>
            <a:r>
              <a:rPr lang="en-US" dirty="0" smtClean="0"/>
              <a:t>When numbering the carbons of a </a:t>
            </a:r>
            <a:r>
              <a:rPr lang="en-US" dirty="0" err="1" smtClean="0"/>
              <a:t>cycloalkane</a:t>
            </a:r>
            <a:r>
              <a:rPr lang="en-US" dirty="0" smtClean="0"/>
              <a:t>, start with a substituted carbon so that the substituted carbons have the lowest numbers (sum).</a:t>
            </a:r>
          </a:p>
          <a:p>
            <a:r>
              <a:rPr lang="en-US" dirty="0" smtClean="0"/>
              <a:t> When two or more different </a:t>
            </a:r>
            <a:r>
              <a:rPr lang="en-US" dirty="0" err="1" smtClean="0"/>
              <a:t>substituents</a:t>
            </a:r>
            <a:r>
              <a:rPr lang="en-US" dirty="0" smtClean="0"/>
              <a:t> are present, number according to alphabetical order.</a:t>
            </a:r>
          </a:p>
          <a:p>
            <a:r>
              <a:rPr lang="en-US" dirty="0" smtClean="0"/>
              <a:t> example:  1 ethyl,2 </a:t>
            </a:r>
            <a:r>
              <a:rPr lang="en-US" dirty="0" err="1" smtClean="0"/>
              <a:t>propyl</a:t>
            </a:r>
            <a:r>
              <a:rPr lang="en-US" dirty="0" smtClean="0"/>
              <a:t>, 3 methyl </a:t>
            </a:r>
            <a:r>
              <a:rPr lang="en-US" dirty="0" err="1" smtClean="0"/>
              <a:t>cyclopentane</a:t>
            </a:r>
            <a:endParaRPr lang="en-US" dirty="0"/>
          </a:p>
        </p:txBody>
      </p:sp>
      <p:pic>
        <p:nvPicPr>
          <p:cNvPr id="7" name="Picture 6" descr="ca17.gif"/>
          <p:cNvPicPr/>
          <p:nvPr/>
        </p:nvPicPr>
        <p:blipFill>
          <a:blip r:embed="rId2" cstate="print"/>
          <a:srcRect/>
          <a:stretch>
            <a:fillRect/>
          </a:stretch>
        </p:blipFill>
        <p:spPr bwMode="auto">
          <a:xfrm>
            <a:off x="5562600" y="4953000"/>
            <a:ext cx="28956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Halogen </a:t>
            </a:r>
            <a:r>
              <a:rPr lang="en-US" u="sng" dirty="0" err="1" smtClean="0"/>
              <a:t>Substituents</a:t>
            </a:r>
            <a:endParaRPr lang="en-US" dirty="0"/>
          </a:p>
        </p:txBody>
      </p:sp>
      <p:sp>
        <p:nvSpPr>
          <p:cNvPr id="3" name="Content Placeholder 2"/>
          <p:cNvSpPr>
            <a:spLocks noGrp="1"/>
          </p:cNvSpPr>
          <p:nvPr>
            <p:ph idx="1"/>
          </p:nvPr>
        </p:nvSpPr>
        <p:spPr/>
        <p:txBody>
          <a:bodyPr/>
          <a:lstStyle/>
          <a:p>
            <a:r>
              <a:rPr lang="en-US" dirty="0" smtClean="0"/>
              <a:t>Halogen </a:t>
            </a:r>
            <a:r>
              <a:rPr lang="en-US" dirty="0" err="1" smtClean="0"/>
              <a:t>substituents</a:t>
            </a:r>
            <a:r>
              <a:rPr lang="en-US" dirty="0" smtClean="0"/>
              <a:t> are treated exactly like alkyl groups</a:t>
            </a:r>
          </a:p>
          <a:p>
            <a:r>
              <a:rPr lang="en-US" dirty="0" smtClean="0"/>
              <a:t>The halogen </a:t>
            </a:r>
            <a:r>
              <a:rPr lang="en-US" dirty="0" err="1" smtClean="0"/>
              <a:t>substituents</a:t>
            </a:r>
            <a:r>
              <a:rPr lang="en-US" dirty="0" smtClean="0"/>
              <a:t> are named by changing the </a:t>
            </a:r>
            <a:r>
              <a:rPr lang="en-US" dirty="0" err="1" smtClean="0">
                <a:solidFill>
                  <a:schemeClr val="accent1">
                    <a:lumMod val="75000"/>
                  </a:schemeClr>
                </a:solidFill>
              </a:rPr>
              <a:t>ine</a:t>
            </a:r>
            <a:r>
              <a:rPr lang="en-US" dirty="0" smtClean="0"/>
              <a:t> ending of the element to </a:t>
            </a:r>
            <a:r>
              <a:rPr lang="en-US" dirty="0" smtClean="0">
                <a:solidFill>
                  <a:schemeClr val="accent1">
                    <a:lumMod val="75000"/>
                  </a:schemeClr>
                </a:solidFill>
              </a:rPr>
              <a:t>–o</a:t>
            </a:r>
          </a:p>
          <a:p>
            <a:r>
              <a:rPr lang="en-US" dirty="0" smtClean="0">
                <a:solidFill>
                  <a:schemeClr val="accent1">
                    <a:lumMod val="75000"/>
                  </a:schemeClr>
                </a:solidFill>
              </a:rPr>
              <a:t>F- </a:t>
            </a:r>
            <a:r>
              <a:rPr lang="en-US" dirty="0" err="1" smtClean="0">
                <a:solidFill>
                  <a:schemeClr val="accent1">
                    <a:lumMod val="75000"/>
                  </a:schemeClr>
                </a:solidFill>
              </a:rPr>
              <a:t>flouro</a:t>
            </a:r>
            <a:endParaRPr lang="en-US" dirty="0" smtClean="0">
              <a:solidFill>
                <a:schemeClr val="accent1">
                  <a:lumMod val="75000"/>
                </a:schemeClr>
              </a:solidFill>
            </a:endParaRPr>
          </a:p>
          <a:p>
            <a:r>
              <a:rPr lang="en-US" dirty="0" err="1" smtClean="0">
                <a:solidFill>
                  <a:schemeClr val="accent1">
                    <a:lumMod val="75000"/>
                  </a:schemeClr>
                </a:solidFill>
              </a:rPr>
              <a:t>Cl</a:t>
            </a:r>
            <a:r>
              <a:rPr lang="en-US" dirty="0" smtClean="0">
                <a:solidFill>
                  <a:schemeClr val="accent1">
                    <a:lumMod val="75000"/>
                  </a:schemeClr>
                </a:solidFill>
              </a:rPr>
              <a:t>- </a:t>
            </a:r>
            <a:r>
              <a:rPr lang="en-US" dirty="0" err="1" smtClean="0">
                <a:solidFill>
                  <a:schemeClr val="accent1">
                    <a:lumMod val="75000"/>
                  </a:schemeClr>
                </a:solidFill>
              </a:rPr>
              <a:t>cholor</a:t>
            </a:r>
            <a:endParaRPr lang="en-US" dirty="0" smtClean="0">
              <a:solidFill>
                <a:schemeClr val="accent1">
                  <a:lumMod val="75000"/>
                </a:schemeClr>
              </a:solidFill>
            </a:endParaRPr>
          </a:p>
          <a:p>
            <a:r>
              <a:rPr lang="en-US" dirty="0" smtClean="0">
                <a:solidFill>
                  <a:schemeClr val="accent1">
                    <a:lumMod val="75000"/>
                  </a:schemeClr>
                </a:solidFill>
              </a:rPr>
              <a:t>Br- </a:t>
            </a:r>
            <a:r>
              <a:rPr lang="en-US" dirty="0" err="1" smtClean="0">
                <a:solidFill>
                  <a:schemeClr val="accent1">
                    <a:lumMod val="75000"/>
                  </a:schemeClr>
                </a:solidFill>
              </a:rPr>
              <a:t>bromo</a:t>
            </a:r>
            <a:endParaRPr lang="en-US" dirty="0" smtClean="0">
              <a:solidFill>
                <a:schemeClr val="accent1">
                  <a:lumMod val="75000"/>
                </a:schemeClr>
              </a:solidFill>
            </a:endParaRPr>
          </a:p>
          <a:p>
            <a:r>
              <a:rPr lang="en-US" dirty="0" smtClean="0">
                <a:solidFill>
                  <a:schemeClr val="accent1">
                    <a:lumMod val="75000"/>
                  </a:schemeClr>
                </a:solidFill>
              </a:rPr>
              <a:t>I- </a:t>
            </a:r>
            <a:r>
              <a:rPr lang="en-US" dirty="0" err="1" smtClean="0">
                <a:solidFill>
                  <a:schemeClr val="accent1">
                    <a:lumMod val="75000"/>
                  </a:schemeClr>
                </a:solidFill>
              </a:rPr>
              <a:t>iodo</a:t>
            </a:r>
            <a:r>
              <a:rPr lang="en-US" dirty="0" smtClean="0"/>
              <a:t/>
            </a:r>
            <a:br>
              <a:rPr lang="en-US" dirty="0" smtClean="0"/>
            </a:br>
            <a:endParaRPr lang="en-US" dirty="0" smtClean="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Naming</a:t>
            </a:r>
            <a:endParaRPr lang="en-US" dirty="0"/>
          </a:p>
        </p:txBody>
      </p:sp>
      <p:pic>
        <p:nvPicPr>
          <p:cNvPr id="4" name="Content Placeholder 3" descr="ca12.gif"/>
          <p:cNvPicPr>
            <a:picLocks noGrp="1"/>
          </p:cNvPicPr>
          <p:nvPr>
            <p:ph idx="1"/>
          </p:nvPr>
        </p:nvPicPr>
        <p:blipFill>
          <a:blip r:embed="rId2" cstate="print"/>
          <a:srcRect/>
          <a:stretch>
            <a:fillRect/>
          </a:stretch>
        </p:blipFill>
        <p:spPr bwMode="auto">
          <a:xfrm>
            <a:off x="381000" y="1524000"/>
            <a:ext cx="3352800" cy="2438400"/>
          </a:xfrm>
          <a:prstGeom prst="rect">
            <a:avLst/>
          </a:prstGeom>
          <a:noFill/>
          <a:ln w="9525">
            <a:noFill/>
            <a:miter lim="800000"/>
            <a:headEnd/>
            <a:tailEnd/>
          </a:ln>
        </p:spPr>
      </p:pic>
      <p:pic>
        <p:nvPicPr>
          <p:cNvPr id="5" name="Picture 4" descr="ca3.gif"/>
          <p:cNvPicPr/>
          <p:nvPr/>
        </p:nvPicPr>
        <p:blipFill>
          <a:blip r:embed="rId3" cstate="print"/>
          <a:srcRect/>
          <a:stretch>
            <a:fillRect/>
          </a:stretch>
        </p:blipFill>
        <p:spPr bwMode="auto">
          <a:xfrm>
            <a:off x="5257800" y="1828800"/>
            <a:ext cx="2209800" cy="2667000"/>
          </a:xfrm>
          <a:prstGeom prst="rect">
            <a:avLst/>
          </a:prstGeom>
          <a:noFill/>
          <a:ln w="9525">
            <a:noFill/>
            <a:miter lim="800000"/>
            <a:headEnd/>
            <a:tailEnd/>
          </a:ln>
        </p:spPr>
      </p:pic>
      <p:pic>
        <p:nvPicPr>
          <p:cNvPr id="6" name="Picture 5" descr="ca4.gif"/>
          <p:cNvPicPr/>
          <p:nvPr/>
        </p:nvPicPr>
        <p:blipFill>
          <a:blip r:embed="rId4" cstate="print"/>
          <a:srcRect/>
          <a:stretch>
            <a:fillRect/>
          </a:stretch>
        </p:blipFill>
        <p:spPr bwMode="auto">
          <a:xfrm>
            <a:off x="5562600" y="5029200"/>
            <a:ext cx="1676400" cy="1600200"/>
          </a:xfrm>
          <a:prstGeom prst="rect">
            <a:avLst/>
          </a:prstGeom>
          <a:noFill/>
          <a:ln w="9525">
            <a:noFill/>
            <a:miter lim="800000"/>
            <a:headEnd/>
            <a:tailEnd/>
          </a:ln>
        </p:spPr>
      </p:pic>
      <p:pic>
        <p:nvPicPr>
          <p:cNvPr id="7" name="Picture 6" descr="ca8.gif"/>
          <p:cNvPicPr/>
          <p:nvPr/>
        </p:nvPicPr>
        <p:blipFill>
          <a:blip r:embed="rId5" cstate="print"/>
          <a:srcRect/>
          <a:stretch>
            <a:fillRect/>
          </a:stretch>
        </p:blipFill>
        <p:spPr bwMode="auto">
          <a:xfrm>
            <a:off x="762000" y="4114800"/>
            <a:ext cx="22098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1,2 </a:t>
            </a:r>
            <a:r>
              <a:rPr lang="en-US" dirty="0" err="1" smtClean="0"/>
              <a:t>dichoro</a:t>
            </a:r>
            <a:r>
              <a:rPr lang="en-US" dirty="0" smtClean="0"/>
              <a:t>, 4 </a:t>
            </a:r>
            <a:r>
              <a:rPr lang="en-US" dirty="0" err="1" smtClean="0"/>
              <a:t>propyl</a:t>
            </a:r>
            <a:r>
              <a:rPr lang="en-US" dirty="0" smtClean="0"/>
              <a:t> </a:t>
            </a:r>
            <a:r>
              <a:rPr lang="en-US" dirty="0" err="1" smtClean="0"/>
              <a:t>cyclohexane</a:t>
            </a:r>
            <a:endParaRPr lang="en-US" dirty="0" smtClean="0"/>
          </a:p>
          <a:p>
            <a:r>
              <a:rPr lang="en-US" dirty="0" smtClean="0"/>
              <a:t> 1 </a:t>
            </a:r>
            <a:r>
              <a:rPr lang="en-US" dirty="0" err="1" smtClean="0"/>
              <a:t>choro</a:t>
            </a:r>
            <a:r>
              <a:rPr lang="en-US" dirty="0" smtClean="0"/>
              <a:t>, 3 methyl </a:t>
            </a:r>
            <a:r>
              <a:rPr lang="en-US" dirty="0" err="1" smtClean="0"/>
              <a:t>cyclpentane</a:t>
            </a:r>
            <a:endParaRPr lang="en-US" dirty="0" smtClean="0"/>
          </a:p>
          <a:p>
            <a:r>
              <a:rPr lang="en-US" dirty="0" smtClean="0"/>
              <a:t>1 </a:t>
            </a:r>
            <a:r>
              <a:rPr lang="en-US" dirty="0" err="1" smtClean="0"/>
              <a:t>bromo</a:t>
            </a:r>
            <a:r>
              <a:rPr lang="en-US" dirty="0" smtClean="0"/>
              <a:t>, 2 </a:t>
            </a:r>
            <a:r>
              <a:rPr lang="en-US" dirty="0" err="1" smtClean="0"/>
              <a:t>choro</a:t>
            </a:r>
            <a:r>
              <a:rPr lang="en-US" dirty="0" smtClean="0"/>
              <a:t> </a:t>
            </a:r>
            <a:r>
              <a:rPr lang="en-US" dirty="0" err="1" smtClean="0"/>
              <a:t>cyclobutane</a:t>
            </a:r>
            <a:endParaRPr lang="en-US" dirty="0" smtClean="0"/>
          </a:p>
          <a:p>
            <a:r>
              <a:rPr lang="en-US" dirty="0" smtClean="0"/>
              <a:t>1 </a:t>
            </a:r>
            <a:r>
              <a:rPr lang="en-US" dirty="0" err="1" smtClean="0"/>
              <a:t>bromo</a:t>
            </a:r>
            <a:r>
              <a:rPr lang="en-US" dirty="0" smtClean="0"/>
              <a:t>, 2 </a:t>
            </a:r>
            <a:r>
              <a:rPr lang="en-US" dirty="0" err="1" smtClean="0"/>
              <a:t>chloro</a:t>
            </a:r>
            <a:r>
              <a:rPr lang="en-US" dirty="0" smtClean="0"/>
              <a:t>, 3 methyl </a:t>
            </a:r>
            <a:r>
              <a:rPr lang="en-US" dirty="0" err="1" smtClean="0"/>
              <a:t>cyclobutane</a:t>
            </a:r>
            <a:endParaRPr lang="en-US" dirty="0" smtClean="0"/>
          </a:p>
          <a:p>
            <a:endParaRPr lang="en-US" dirty="0"/>
          </a:p>
        </p:txBody>
      </p:sp>
      <p:pic>
        <p:nvPicPr>
          <p:cNvPr id="4" name="Content Placeholder 3" descr="ca12.gif"/>
          <p:cNvPicPr>
            <a:picLocks/>
          </p:cNvPicPr>
          <p:nvPr/>
        </p:nvPicPr>
        <p:blipFill>
          <a:blip r:embed="rId2" cstate="print"/>
          <a:srcRect/>
          <a:stretch>
            <a:fillRect/>
          </a:stretch>
        </p:blipFill>
        <p:spPr bwMode="auto">
          <a:xfrm>
            <a:off x="0" y="3886200"/>
            <a:ext cx="2971800" cy="2438400"/>
          </a:xfrm>
          <a:prstGeom prst="rect">
            <a:avLst/>
          </a:prstGeom>
          <a:noFill/>
          <a:ln w="9525">
            <a:noFill/>
            <a:miter lim="800000"/>
            <a:headEnd/>
            <a:tailEnd/>
          </a:ln>
        </p:spPr>
      </p:pic>
      <p:pic>
        <p:nvPicPr>
          <p:cNvPr id="5" name="Picture 4" descr="ca3.gif"/>
          <p:cNvPicPr/>
          <p:nvPr/>
        </p:nvPicPr>
        <p:blipFill>
          <a:blip r:embed="rId3" cstate="print"/>
          <a:srcRect/>
          <a:stretch>
            <a:fillRect/>
          </a:stretch>
        </p:blipFill>
        <p:spPr bwMode="auto">
          <a:xfrm>
            <a:off x="2895600" y="3962400"/>
            <a:ext cx="2209800" cy="2667000"/>
          </a:xfrm>
          <a:prstGeom prst="rect">
            <a:avLst/>
          </a:prstGeom>
          <a:noFill/>
          <a:ln w="9525">
            <a:noFill/>
            <a:miter lim="800000"/>
            <a:headEnd/>
            <a:tailEnd/>
          </a:ln>
        </p:spPr>
      </p:pic>
      <p:pic>
        <p:nvPicPr>
          <p:cNvPr id="6" name="Picture 5" descr="ca8.gif"/>
          <p:cNvPicPr/>
          <p:nvPr/>
        </p:nvPicPr>
        <p:blipFill>
          <a:blip r:embed="rId4" cstate="print"/>
          <a:srcRect/>
          <a:stretch>
            <a:fillRect/>
          </a:stretch>
        </p:blipFill>
        <p:spPr bwMode="auto">
          <a:xfrm>
            <a:off x="5105400" y="4191000"/>
            <a:ext cx="2209800" cy="2133600"/>
          </a:xfrm>
          <a:prstGeom prst="rect">
            <a:avLst/>
          </a:prstGeom>
          <a:noFill/>
          <a:ln w="9525">
            <a:noFill/>
            <a:miter lim="800000"/>
            <a:headEnd/>
            <a:tailEnd/>
          </a:ln>
        </p:spPr>
      </p:pic>
      <p:pic>
        <p:nvPicPr>
          <p:cNvPr id="7" name="Picture 6" descr="ca4.gif"/>
          <p:cNvPicPr/>
          <p:nvPr/>
        </p:nvPicPr>
        <p:blipFill>
          <a:blip r:embed="rId5" cstate="print"/>
          <a:srcRect/>
          <a:stretch>
            <a:fillRect/>
          </a:stretch>
        </p:blipFill>
        <p:spPr bwMode="auto">
          <a:xfrm>
            <a:off x="6248400" y="1524000"/>
            <a:ext cx="16764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a:t>Copyright © Houghton Mifflin Company.  All rights reserved.</a:t>
            </a:r>
          </a:p>
        </p:txBody>
      </p:sp>
      <p:sp>
        <p:nvSpPr>
          <p:cNvPr id="5" name="Slide Number Placeholder 3"/>
          <p:cNvSpPr>
            <a:spLocks noGrp="1"/>
          </p:cNvSpPr>
          <p:nvPr>
            <p:ph type="sldNum" sz="quarter" idx="11"/>
          </p:nvPr>
        </p:nvSpPr>
        <p:spPr/>
        <p:txBody>
          <a:bodyPr/>
          <a:lstStyle/>
          <a:p>
            <a:r>
              <a:rPr lang="en-US"/>
              <a:t>2 | </a:t>
            </a:r>
            <a:fld id="{A8BF2569-76D4-46D4-AFF7-4B85B24BBC6D}" type="slidenum">
              <a:rPr lang="en-US"/>
              <a:pPr/>
              <a:t>35</a:t>
            </a:fld>
            <a:endParaRPr lang="en-US"/>
          </a:p>
        </p:txBody>
      </p:sp>
      <p:sp>
        <p:nvSpPr>
          <p:cNvPr id="98306" name="Rectangle 2"/>
          <p:cNvSpPr>
            <a:spLocks noGrp="1" noChangeArrowheads="1"/>
          </p:cNvSpPr>
          <p:nvPr>
            <p:ph type="title"/>
          </p:nvPr>
        </p:nvSpPr>
        <p:spPr/>
        <p:txBody>
          <a:bodyPr>
            <a:normAutofit fontScale="90000"/>
          </a:bodyPr>
          <a:lstStyle/>
          <a:p>
            <a:r>
              <a:rPr lang="en-US">
                <a:solidFill>
                  <a:schemeClr val="tx1"/>
                </a:solidFill>
              </a:rPr>
              <a:t>Ball-and-stick model of cyclopropane</a:t>
            </a:r>
          </a:p>
        </p:txBody>
      </p:sp>
      <p:pic>
        <p:nvPicPr>
          <p:cNvPr id="98307" name="Picture 3" descr="C:\Documents and Settings\Joe Hill\Desktop\hart\Art\55.gif"/>
          <p:cNvPicPr>
            <a:picLocks noChangeAspect="1" noChangeArrowheads="1"/>
          </p:cNvPicPr>
          <p:nvPr/>
        </p:nvPicPr>
        <p:blipFill>
          <a:blip r:embed="rId2" cstate="print"/>
          <a:srcRect/>
          <a:stretch>
            <a:fillRect/>
          </a:stretch>
        </p:blipFill>
        <p:spPr bwMode="auto">
          <a:xfrm>
            <a:off x="2868613" y="1674813"/>
            <a:ext cx="3406775" cy="3508375"/>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a:t>Copyright © Houghton Mifflin Company.  All rights reserved.</a:t>
            </a:r>
          </a:p>
        </p:txBody>
      </p:sp>
      <p:sp>
        <p:nvSpPr>
          <p:cNvPr id="5" name="Slide Number Placeholder 3"/>
          <p:cNvSpPr>
            <a:spLocks noGrp="1"/>
          </p:cNvSpPr>
          <p:nvPr>
            <p:ph type="sldNum" sz="quarter" idx="11"/>
          </p:nvPr>
        </p:nvSpPr>
        <p:spPr/>
        <p:txBody>
          <a:bodyPr/>
          <a:lstStyle/>
          <a:p>
            <a:r>
              <a:rPr lang="en-US"/>
              <a:t>2 | </a:t>
            </a:r>
            <a:fld id="{E787A156-3814-4A18-9143-88CFC8338EF0}" type="slidenum">
              <a:rPr lang="en-US"/>
              <a:pPr/>
              <a:t>36</a:t>
            </a:fld>
            <a:endParaRPr lang="en-US"/>
          </a:p>
        </p:txBody>
      </p:sp>
      <p:sp>
        <p:nvSpPr>
          <p:cNvPr id="102402" name="Rectangle 2"/>
          <p:cNvSpPr>
            <a:spLocks noGrp="1" noChangeArrowheads="1"/>
          </p:cNvSpPr>
          <p:nvPr>
            <p:ph type="title"/>
          </p:nvPr>
        </p:nvSpPr>
        <p:spPr/>
        <p:txBody>
          <a:bodyPr>
            <a:normAutofit fontScale="90000"/>
          </a:bodyPr>
          <a:lstStyle/>
          <a:p>
            <a:r>
              <a:rPr lang="en-US">
                <a:solidFill>
                  <a:schemeClr val="tx1"/>
                </a:solidFill>
              </a:rPr>
              <a:t>Ball-and-stick model of cyclopentane</a:t>
            </a:r>
          </a:p>
        </p:txBody>
      </p:sp>
      <p:pic>
        <p:nvPicPr>
          <p:cNvPr id="102403" name="Picture 3" descr="C:\Documents and Settings\Joe Hill\Desktop\hart\Art\56d.gif"/>
          <p:cNvPicPr>
            <a:picLocks noChangeAspect="1" noChangeArrowheads="1"/>
          </p:cNvPicPr>
          <p:nvPr/>
        </p:nvPicPr>
        <p:blipFill>
          <a:blip r:embed="rId2" cstate="print"/>
          <a:srcRect/>
          <a:stretch>
            <a:fillRect/>
          </a:stretch>
        </p:blipFill>
        <p:spPr bwMode="auto">
          <a:xfrm>
            <a:off x="2325688" y="1474788"/>
            <a:ext cx="4492625" cy="3908425"/>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a:t>Copyright © Houghton Mifflin Company.  All rights reserved.</a:t>
            </a:r>
          </a:p>
        </p:txBody>
      </p:sp>
      <p:sp>
        <p:nvSpPr>
          <p:cNvPr id="5" name="Slide Number Placeholder 3"/>
          <p:cNvSpPr>
            <a:spLocks noGrp="1"/>
          </p:cNvSpPr>
          <p:nvPr>
            <p:ph type="sldNum" sz="quarter" idx="11"/>
          </p:nvPr>
        </p:nvSpPr>
        <p:spPr/>
        <p:txBody>
          <a:bodyPr/>
          <a:lstStyle/>
          <a:p>
            <a:r>
              <a:rPr lang="en-US"/>
              <a:t>2 | </a:t>
            </a:r>
            <a:fld id="{8A3CB7ED-41F4-4610-B620-AF9A51DDEBBD}" type="slidenum">
              <a:rPr lang="en-US"/>
              <a:pPr/>
              <a:t>37</a:t>
            </a:fld>
            <a:endParaRPr lang="en-US"/>
          </a:p>
        </p:txBody>
      </p:sp>
      <p:sp>
        <p:nvSpPr>
          <p:cNvPr id="109570" name="Rectangle 2"/>
          <p:cNvSpPr>
            <a:spLocks noGrp="1" noChangeArrowheads="1"/>
          </p:cNvSpPr>
          <p:nvPr>
            <p:ph type="title"/>
          </p:nvPr>
        </p:nvSpPr>
        <p:spPr/>
        <p:txBody>
          <a:bodyPr>
            <a:normAutofit fontScale="90000"/>
          </a:bodyPr>
          <a:lstStyle/>
          <a:p>
            <a:r>
              <a:rPr lang="en-US">
                <a:solidFill>
                  <a:schemeClr val="tx1"/>
                </a:solidFill>
              </a:rPr>
              <a:t>Ball-and-stick model of boat cyclohexane</a:t>
            </a:r>
          </a:p>
        </p:txBody>
      </p:sp>
      <p:pic>
        <p:nvPicPr>
          <p:cNvPr id="109571" name="Picture 3" descr="C:\Documents and Settings\Joe Hill\Desktop\hart\Art\58d.gif"/>
          <p:cNvPicPr>
            <a:picLocks noChangeAspect="1" noChangeArrowheads="1"/>
          </p:cNvPicPr>
          <p:nvPr/>
        </p:nvPicPr>
        <p:blipFill>
          <a:blip r:embed="rId2" cstate="print"/>
          <a:srcRect/>
          <a:stretch>
            <a:fillRect/>
          </a:stretch>
        </p:blipFill>
        <p:spPr bwMode="auto">
          <a:xfrm>
            <a:off x="2417763" y="1743075"/>
            <a:ext cx="4308475" cy="3371850"/>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a:t>Copyright © Houghton Mifflin Company.  All rights reserved.</a:t>
            </a:r>
          </a:p>
        </p:txBody>
      </p:sp>
      <p:sp>
        <p:nvSpPr>
          <p:cNvPr id="5" name="Slide Number Placeholder 3"/>
          <p:cNvSpPr>
            <a:spLocks noGrp="1"/>
          </p:cNvSpPr>
          <p:nvPr>
            <p:ph type="sldNum" sz="quarter" idx="11"/>
          </p:nvPr>
        </p:nvSpPr>
        <p:spPr/>
        <p:txBody>
          <a:bodyPr/>
          <a:lstStyle/>
          <a:p>
            <a:r>
              <a:rPr lang="en-US"/>
              <a:t>2 | </a:t>
            </a:r>
            <a:fld id="{DE3C807D-7647-4D71-8D97-90A7545A9D6C}" type="slidenum">
              <a:rPr lang="en-US"/>
              <a:pPr/>
              <a:t>38</a:t>
            </a:fld>
            <a:endParaRPr lang="en-US"/>
          </a:p>
        </p:txBody>
      </p:sp>
      <p:sp>
        <p:nvSpPr>
          <p:cNvPr id="119810" name="Rectangle 2"/>
          <p:cNvSpPr>
            <a:spLocks noGrp="1" noChangeArrowheads="1"/>
          </p:cNvSpPr>
          <p:nvPr>
            <p:ph type="title"/>
          </p:nvPr>
        </p:nvSpPr>
        <p:spPr/>
        <p:txBody>
          <a:bodyPr>
            <a:normAutofit fontScale="90000"/>
          </a:bodyPr>
          <a:lstStyle/>
          <a:p>
            <a:r>
              <a:rPr lang="en-US">
                <a:solidFill>
                  <a:schemeClr val="tx1"/>
                </a:solidFill>
              </a:rPr>
              <a:t>Ball-and-stick model of methylcyclohexane</a:t>
            </a:r>
          </a:p>
        </p:txBody>
      </p:sp>
      <p:pic>
        <p:nvPicPr>
          <p:cNvPr id="119811" name="Picture 3" descr="C:\Documents and Settings\Joe Hill\Desktop\hart\Art\69a.gif"/>
          <p:cNvPicPr>
            <a:picLocks noChangeAspect="1" noChangeArrowheads="1"/>
          </p:cNvPicPr>
          <p:nvPr/>
        </p:nvPicPr>
        <p:blipFill>
          <a:blip r:embed="rId2" cstate="print"/>
          <a:srcRect/>
          <a:stretch>
            <a:fillRect/>
          </a:stretch>
        </p:blipFill>
        <p:spPr bwMode="auto">
          <a:xfrm>
            <a:off x="1776413" y="1582738"/>
            <a:ext cx="5589587" cy="3692525"/>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a:t>Copyright © Houghton Mifflin Company.  All rights reserved.</a:t>
            </a:r>
          </a:p>
        </p:txBody>
      </p:sp>
      <p:sp>
        <p:nvSpPr>
          <p:cNvPr id="5" name="Slide Number Placeholder 3"/>
          <p:cNvSpPr>
            <a:spLocks noGrp="1"/>
          </p:cNvSpPr>
          <p:nvPr>
            <p:ph type="sldNum" sz="quarter" idx="11"/>
          </p:nvPr>
        </p:nvSpPr>
        <p:spPr/>
        <p:txBody>
          <a:bodyPr/>
          <a:lstStyle/>
          <a:p>
            <a:r>
              <a:rPr lang="en-US"/>
              <a:t>2 | </a:t>
            </a:r>
            <a:fld id="{6BD972C0-CC24-4241-9842-3FF3A50BF0F3}" type="slidenum">
              <a:rPr lang="en-US"/>
              <a:pPr/>
              <a:t>39</a:t>
            </a:fld>
            <a:endParaRPr lang="en-US"/>
          </a:p>
        </p:txBody>
      </p:sp>
      <p:sp>
        <p:nvSpPr>
          <p:cNvPr id="117762" name="Rectangle 2"/>
          <p:cNvSpPr>
            <a:spLocks noGrp="1" noChangeArrowheads="1"/>
          </p:cNvSpPr>
          <p:nvPr>
            <p:ph type="title"/>
          </p:nvPr>
        </p:nvSpPr>
        <p:spPr/>
        <p:txBody>
          <a:bodyPr>
            <a:normAutofit fontScale="90000"/>
          </a:bodyPr>
          <a:lstStyle/>
          <a:p>
            <a:r>
              <a:rPr lang="en-US">
                <a:solidFill>
                  <a:schemeClr val="tx1"/>
                </a:solidFill>
              </a:rPr>
              <a:t>tetra-t-butylmethane -- ball-and-stick</a:t>
            </a:r>
          </a:p>
        </p:txBody>
      </p:sp>
      <p:pic>
        <p:nvPicPr>
          <p:cNvPr id="117763" name="Picture 3" descr="C:\Documents and Settings\Joe Hill\Desktop\hart\Art\61c.gif"/>
          <p:cNvPicPr>
            <a:picLocks noChangeAspect="1" noChangeArrowheads="1"/>
          </p:cNvPicPr>
          <p:nvPr/>
        </p:nvPicPr>
        <p:blipFill>
          <a:blip r:embed="rId2" cstate="print"/>
          <a:srcRect/>
          <a:stretch>
            <a:fillRect/>
          </a:stretch>
        </p:blipFill>
        <p:spPr bwMode="auto">
          <a:xfrm>
            <a:off x="2362200" y="1371600"/>
            <a:ext cx="4648200" cy="4552950"/>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a:t>Copyright © Houghton Mifflin Company.  All rights reserved.</a:t>
            </a:r>
          </a:p>
        </p:txBody>
      </p:sp>
      <p:sp>
        <p:nvSpPr>
          <p:cNvPr id="5" name="Slide Number Placeholder 3"/>
          <p:cNvSpPr>
            <a:spLocks noGrp="1"/>
          </p:cNvSpPr>
          <p:nvPr>
            <p:ph type="sldNum" sz="quarter" idx="11"/>
          </p:nvPr>
        </p:nvSpPr>
        <p:spPr/>
        <p:txBody>
          <a:bodyPr/>
          <a:lstStyle/>
          <a:p>
            <a:r>
              <a:rPr lang="en-US"/>
              <a:t>2 | </a:t>
            </a:r>
            <a:fld id="{E92AE86D-62E8-49FD-9645-2E594E46A706}" type="slidenum">
              <a:rPr lang="en-US"/>
              <a:pPr/>
              <a:t>4</a:t>
            </a:fld>
            <a:endParaRPr lang="en-US"/>
          </a:p>
        </p:txBody>
      </p:sp>
      <p:sp>
        <p:nvSpPr>
          <p:cNvPr id="82946" name="Rectangle 2"/>
          <p:cNvSpPr>
            <a:spLocks noGrp="1" noChangeArrowheads="1"/>
          </p:cNvSpPr>
          <p:nvPr>
            <p:ph type="title"/>
          </p:nvPr>
        </p:nvSpPr>
        <p:spPr/>
        <p:txBody>
          <a:bodyPr>
            <a:normAutofit fontScale="90000"/>
          </a:bodyPr>
          <a:lstStyle/>
          <a:p>
            <a:r>
              <a:rPr lang="en-US" dirty="0">
                <a:solidFill>
                  <a:schemeClr val="tx1"/>
                </a:solidFill>
                <a:cs typeface="Arial" charset="0"/>
              </a:rPr>
              <a:t>Names and Formulas of the First Ten </a:t>
            </a:r>
            <a:r>
              <a:rPr lang="en-US" dirty="0" err="1">
                <a:solidFill>
                  <a:schemeClr val="tx1"/>
                </a:solidFill>
                <a:cs typeface="Arial" charset="0"/>
              </a:rPr>
              <a:t>Unbranched</a:t>
            </a:r>
            <a:r>
              <a:rPr lang="en-US" dirty="0">
                <a:solidFill>
                  <a:schemeClr val="tx1"/>
                </a:solidFill>
                <a:cs typeface="Arial" charset="0"/>
              </a:rPr>
              <a:t> </a:t>
            </a:r>
            <a:r>
              <a:rPr lang="en-US" dirty="0" err="1">
                <a:solidFill>
                  <a:schemeClr val="tx1"/>
                </a:solidFill>
                <a:cs typeface="Arial" charset="0"/>
              </a:rPr>
              <a:t>Alkanes</a:t>
            </a:r>
            <a:endParaRPr lang="en-US" dirty="0">
              <a:solidFill>
                <a:schemeClr val="tx1"/>
              </a:solidFill>
              <a:cs typeface="Arial" charset="0"/>
            </a:endParaRPr>
          </a:p>
        </p:txBody>
      </p:sp>
      <p:pic>
        <p:nvPicPr>
          <p:cNvPr id="82948" name="Picture 4" descr="C:\Documents and Settings\Joe Hill\Desktop\hart\Art\43.gif"/>
          <p:cNvPicPr>
            <a:picLocks noChangeAspect="1" noChangeArrowheads="1"/>
          </p:cNvPicPr>
          <p:nvPr/>
        </p:nvPicPr>
        <p:blipFill>
          <a:blip r:embed="rId2" cstate="print"/>
          <a:srcRect/>
          <a:stretch>
            <a:fillRect/>
          </a:stretch>
        </p:blipFill>
        <p:spPr bwMode="auto">
          <a:xfrm>
            <a:off x="1219200" y="1422400"/>
            <a:ext cx="6629400" cy="4673600"/>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Sources and properties of </a:t>
            </a:r>
            <a:r>
              <a:rPr lang="en-US" dirty="0" err="1" smtClean="0"/>
              <a:t>Alkanes</a:t>
            </a:r>
            <a:r>
              <a:rPr lang="en-US" dirty="0" smtClean="0"/>
              <a:t> </a:t>
            </a:r>
            <a:endParaRPr lang="en-US" dirty="0"/>
          </a:p>
        </p:txBody>
      </p:sp>
      <p:sp>
        <p:nvSpPr>
          <p:cNvPr id="4" name="Content Placeholder 3"/>
          <p:cNvSpPr>
            <a:spLocks noGrp="1"/>
          </p:cNvSpPr>
          <p:nvPr>
            <p:ph idx="1"/>
          </p:nvPr>
        </p:nvSpPr>
        <p:spPr>
          <a:xfrm>
            <a:off x="457200" y="1600200"/>
            <a:ext cx="7239000" cy="4846320"/>
          </a:xfrm>
        </p:spPr>
        <p:txBody>
          <a:bodyPr>
            <a:normAutofit/>
          </a:bodyPr>
          <a:lstStyle/>
          <a:p>
            <a:r>
              <a:rPr lang="en-US" dirty="0" smtClean="0"/>
              <a:t>The 2 most important natural sources of </a:t>
            </a:r>
            <a:r>
              <a:rPr lang="en-US" dirty="0" err="1" smtClean="0"/>
              <a:t>Alkanes</a:t>
            </a:r>
            <a:r>
              <a:rPr lang="en-US" dirty="0" smtClean="0"/>
              <a:t> are petroleum and natural gases ( 80% methane and 5 to 10% ethane with remainder some higher </a:t>
            </a:r>
            <a:r>
              <a:rPr lang="en-US" dirty="0" err="1" smtClean="0"/>
              <a:t>alkanes</a:t>
            </a:r>
            <a:endParaRPr lang="en-US" dirty="0" smtClean="0"/>
          </a:p>
          <a:p>
            <a:r>
              <a:rPr lang="en-US" dirty="0" smtClean="0"/>
              <a:t>Natural gas, gasoline, oils and paraffin wax are all </a:t>
            </a:r>
            <a:r>
              <a:rPr lang="en-US" dirty="0" err="1" smtClean="0"/>
              <a:t>alkanes</a:t>
            </a:r>
            <a:r>
              <a:rPr lang="en-US" dirty="0" smtClean="0"/>
              <a:t>, and so </a:t>
            </a:r>
            <a:r>
              <a:rPr lang="en-US" dirty="0" err="1" smtClean="0"/>
              <a:t>alkanes</a:t>
            </a:r>
            <a:r>
              <a:rPr lang="en-US" dirty="0" smtClean="0"/>
              <a:t> are often used as fuels, lubricants and solvents. </a:t>
            </a:r>
          </a:p>
          <a:p>
            <a:r>
              <a:rPr lang="en-US" dirty="0" err="1" smtClean="0"/>
              <a:t>Alkanes</a:t>
            </a:r>
            <a:r>
              <a:rPr lang="en-US" dirty="0" smtClean="0"/>
              <a:t> are non-polar, and are said to be Hydrophobic (‘water hating’) since they do not dissolve in water.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Typically the density of </a:t>
            </a:r>
            <a:r>
              <a:rPr lang="en-US" dirty="0" err="1" smtClean="0"/>
              <a:t>alkanes</a:t>
            </a:r>
            <a:r>
              <a:rPr lang="en-US" dirty="0" smtClean="0"/>
              <a:t> is around 0.7g/ml, and so when an </a:t>
            </a:r>
            <a:r>
              <a:rPr lang="en-US" dirty="0" err="1" smtClean="0"/>
              <a:t>alkane</a:t>
            </a:r>
            <a:r>
              <a:rPr lang="en-US" dirty="0" smtClean="0"/>
              <a:t> and water are mixed, they will form two separate phases, with the </a:t>
            </a:r>
            <a:r>
              <a:rPr lang="en-US" dirty="0" err="1" smtClean="0"/>
              <a:t>alkane</a:t>
            </a:r>
            <a:r>
              <a:rPr lang="en-US" dirty="0" smtClean="0"/>
              <a:t> on top. (Oil floats on water)</a:t>
            </a:r>
          </a:p>
          <a:p>
            <a:r>
              <a:rPr lang="en-US" dirty="0" smtClean="0"/>
              <a:t> So </a:t>
            </a:r>
            <a:r>
              <a:rPr lang="en-US" dirty="0" err="1" smtClean="0"/>
              <a:t>alkanes</a:t>
            </a:r>
            <a:r>
              <a:rPr lang="en-US" dirty="0" smtClean="0"/>
              <a:t> are insoluble in water</a:t>
            </a:r>
          </a:p>
          <a:p>
            <a:r>
              <a:rPr lang="en-US" dirty="0" smtClean="0"/>
              <a:t>They have lower boiling points for a given molecular weight than most other organic compounds since they are </a:t>
            </a:r>
            <a:r>
              <a:rPr lang="en-US" dirty="0" err="1" smtClean="0"/>
              <a:t>nonpolar</a:t>
            </a:r>
            <a:r>
              <a:rPr lang="en-US" dirty="0" smtClean="0"/>
              <a:t>.</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They are constantly moving and the electrons in a </a:t>
            </a:r>
            <a:r>
              <a:rPr lang="en-US" dirty="0" err="1" smtClean="0"/>
              <a:t>nonpolar</a:t>
            </a:r>
            <a:r>
              <a:rPr lang="en-US" dirty="0" smtClean="0"/>
              <a:t> molecule can become unevenly distributed causing the molecule to have partially positive and partially negative ends..thus weekly attracted to each other ( Van </a:t>
            </a:r>
            <a:r>
              <a:rPr lang="en-US" dirty="0" err="1" smtClean="0"/>
              <a:t>der</a:t>
            </a:r>
            <a:r>
              <a:rPr lang="en-US" dirty="0" smtClean="0"/>
              <a:t> Waals attraction) </a:t>
            </a:r>
          </a:p>
          <a:p>
            <a:r>
              <a:rPr lang="en-US" dirty="0" smtClean="0"/>
              <a:t>The boiling points of </a:t>
            </a:r>
            <a:r>
              <a:rPr lang="en-US" dirty="0" err="1" smtClean="0"/>
              <a:t>alkanes</a:t>
            </a:r>
            <a:r>
              <a:rPr lang="en-US" dirty="0" smtClean="0"/>
              <a:t> rise as the </a:t>
            </a:r>
            <a:r>
              <a:rPr lang="en-US" dirty="0" err="1" smtClean="0"/>
              <a:t>chan</a:t>
            </a:r>
            <a:r>
              <a:rPr lang="en-US" dirty="0" smtClean="0"/>
              <a:t> length increases and falls as the chains become branched and more nearly spherical in shape</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a:t>Copyright © Houghton Mifflin Company.  All rights reserved.</a:t>
            </a:r>
          </a:p>
        </p:txBody>
      </p:sp>
      <p:sp>
        <p:nvSpPr>
          <p:cNvPr id="5" name="Slide Number Placeholder 3"/>
          <p:cNvSpPr>
            <a:spLocks noGrp="1"/>
          </p:cNvSpPr>
          <p:nvPr>
            <p:ph type="sldNum" sz="quarter" idx="11"/>
          </p:nvPr>
        </p:nvSpPr>
        <p:spPr/>
        <p:txBody>
          <a:bodyPr/>
          <a:lstStyle/>
          <a:p>
            <a:r>
              <a:rPr lang="en-US"/>
              <a:t>2 | </a:t>
            </a:r>
            <a:fld id="{8C171975-FF6A-46AE-A424-957DC5DCB42A}" type="slidenum">
              <a:rPr lang="en-US"/>
              <a:pPr/>
              <a:t>43</a:t>
            </a:fld>
            <a:endParaRPr lang="en-US"/>
          </a:p>
        </p:txBody>
      </p:sp>
      <p:sp>
        <p:nvSpPr>
          <p:cNvPr id="90114" name="Rectangle 2"/>
          <p:cNvSpPr>
            <a:spLocks noGrp="1" noChangeArrowheads="1"/>
          </p:cNvSpPr>
          <p:nvPr>
            <p:ph type="title"/>
          </p:nvPr>
        </p:nvSpPr>
        <p:spPr/>
        <p:txBody>
          <a:bodyPr>
            <a:normAutofit fontScale="90000"/>
          </a:bodyPr>
          <a:lstStyle/>
          <a:p>
            <a:r>
              <a:rPr lang="en-US">
                <a:solidFill>
                  <a:schemeClr val="tx1"/>
                </a:solidFill>
              </a:rPr>
              <a:t>Boiling points of the normal alkanes</a:t>
            </a:r>
          </a:p>
        </p:txBody>
      </p:sp>
      <p:pic>
        <p:nvPicPr>
          <p:cNvPr id="90115" name="Picture 3" descr="C:\Documents and Settings\Joe Hill\Desktop\hart\Art\51.gif"/>
          <p:cNvPicPr>
            <a:picLocks noChangeAspect="1" noChangeArrowheads="1"/>
          </p:cNvPicPr>
          <p:nvPr/>
        </p:nvPicPr>
        <p:blipFill>
          <a:blip r:embed="rId2" cstate="print"/>
          <a:srcRect/>
          <a:stretch>
            <a:fillRect/>
          </a:stretch>
        </p:blipFill>
        <p:spPr bwMode="auto">
          <a:xfrm>
            <a:off x="457200" y="1600200"/>
            <a:ext cx="8191500" cy="4178300"/>
          </a:xfrm>
          <a:prstGeom prst="rect">
            <a:avLst/>
          </a:prstGeom>
          <a:noFill/>
          <a:ln w="1905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a:t>Copyright © Houghton Mifflin Company.  All rights reserved.</a:t>
            </a:r>
          </a:p>
        </p:txBody>
      </p:sp>
      <p:sp>
        <p:nvSpPr>
          <p:cNvPr id="5" name="Slide Number Placeholder 3"/>
          <p:cNvSpPr>
            <a:spLocks noGrp="1"/>
          </p:cNvSpPr>
          <p:nvPr>
            <p:ph type="sldNum" sz="quarter" idx="11"/>
          </p:nvPr>
        </p:nvSpPr>
        <p:spPr/>
        <p:txBody>
          <a:bodyPr/>
          <a:lstStyle/>
          <a:p>
            <a:r>
              <a:rPr lang="en-US"/>
              <a:t>2 | </a:t>
            </a:r>
            <a:fld id="{9EF6E519-882A-40E8-8F85-3C78B7391B78}" type="slidenum">
              <a:rPr lang="en-US"/>
              <a:pPr/>
              <a:t>44</a:t>
            </a:fld>
            <a:endParaRPr lang="en-US"/>
          </a:p>
        </p:txBody>
      </p:sp>
      <p:sp>
        <p:nvSpPr>
          <p:cNvPr id="99330" name="Rectangle 2"/>
          <p:cNvSpPr>
            <a:spLocks noGrp="1" noChangeArrowheads="1"/>
          </p:cNvSpPr>
          <p:nvPr>
            <p:ph type="title"/>
          </p:nvPr>
        </p:nvSpPr>
        <p:spPr/>
        <p:txBody>
          <a:bodyPr/>
          <a:lstStyle/>
          <a:p>
            <a:r>
              <a:rPr lang="en-US">
                <a:solidFill>
                  <a:schemeClr val="tx1"/>
                </a:solidFill>
              </a:rPr>
              <a:t>Cyclobutane structure</a:t>
            </a:r>
          </a:p>
        </p:txBody>
      </p:sp>
      <p:pic>
        <p:nvPicPr>
          <p:cNvPr id="99331" name="Picture 3" descr="C:\Documents and Settings\Joe Hill\Desktop\hart\Art\56a.gif"/>
          <p:cNvPicPr>
            <a:picLocks noChangeAspect="1" noChangeArrowheads="1"/>
          </p:cNvPicPr>
          <p:nvPr/>
        </p:nvPicPr>
        <p:blipFill>
          <a:blip r:embed="rId2" cstate="print"/>
          <a:srcRect/>
          <a:stretch>
            <a:fillRect/>
          </a:stretch>
        </p:blipFill>
        <p:spPr bwMode="auto">
          <a:xfrm>
            <a:off x="2286000" y="1428750"/>
            <a:ext cx="4572000" cy="4000500"/>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a:t>Copyright © Houghton Mifflin Company.  All rights reserved.</a:t>
            </a:r>
          </a:p>
        </p:txBody>
      </p:sp>
      <p:sp>
        <p:nvSpPr>
          <p:cNvPr id="5" name="Slide Number Placeholder 3"/>
          <p:cNvSpPr>
            <a:spLocks noGrp="1"/>
          </p:cNvSpPr>
          <p:nvPr>
            <p:ph type="sldNum" sz="quarter" idx="11"/>
          </p:nvPr>
        </p:nvSpPr>
        <p:spPr/>
        <p:txBody>
          <a:bodyPr/>
          <a:lstStyle/>
          <a:p>
            <a:r>
              <a:rPr lang="en-US"/>
              <a:t>2 | </a:t>
            </a:r>
            <a:fld id="{D083DA34-0EF6-4695-941E-16548B7648E2}" type="slidenum">
              <a:rPr lang="en-US"/>
              <a:pPr/>
              <a:t>45</a:t>
            </a:fld>
            <a:endParaRPr lang="en-US"/>
          </a:p>
        </p:txBody>
      </p:sp>
      <p:sp>
        <p:nvSpPr>
          <p:cNvPr id="100354" name="Rectangle 2"/>
          <p:cNvSpPr>
            <a:spLocks noGrp="1" noChangeArrowheads="1"/>
          </p:cNvSpPr>
          <p:nvPr>
            <p:ph type="title"/>
          </p:nvPr>
        </p:nvSpPr>
        <p:spPr/>
        <p:txBody>
          <a:bodyPr/>
          <a:lstStyle/>
          <a:p>
            <a:r>
              <a:rPr lang="en-US">
                <a:solidFill>
                  <a:schemeClr val="tx1"/>
                </a:solidFill>
              </a:rPr>
              <a:t>Cyclopentane structure</a:t>
            </a:r>
          </a:p>
        </p:txBody>
      </p:sp>
      <p:pic>
        <p:nvPicPr>
          <p:cNvPr id="100357" name="Picture 5" descr="C:\Documents and Settings\Joe Hill\Desktop\hart\Art\56c.gif"/>
          <p:cNvPicPr>
            <a:picLocks noChangeAspect="1" noChangeArrowheads="1"/>
          </p:cNvPicPr>
          <p:nvPr/>
        </p:nvPicPr>
        <p:blipFill>
          <a:blip r:embed="rId2" cstate="print"/>
          <a:srcRect/>
          <a:stretch>
            <a:fillRect/>
          </a:stretch>
        </p:blipFill>
        <p:spPr bwMode="auto">
          <a:xfrm>
            <a:off x="1903413" y="1295400"/>
            <a:ext cx="5337175" cy="4572000"/>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Conformations of </a:t>
            </a:r>
            <a:r>
              <a:rPr lang="en-US" dirty="0" err="1" smtClean="0"/>
              <a:t>alkanes</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t>The shapes of molecules often affects their properties</a:t>
            </a:r>
          </a:p>
          <a:p>
            <a:r>
              <a:rPr lang="en-US" dirty="0" smtClean="0"/>
              <a:t>One can have an infinite number of shapes as a consequence of rotating one carbon atom with respect to the other carbon atoms.. This is called conformations or conformers.</a:t>
            </a:r>
          </a:p>
          <a:p>
            <a:r>
              <a:rPr lang="en-US" dirty="0" smtClean="0"/>
              <a:t>Conformers are </a:t>
            </a:r>
            <a:r>
              <a:rPr lang="en-US" dirty="0" err="1" smtClean="0"/>
              <a:t>stereoisomers</a:t>
            </a:r>
            <a:r>
              <a:rPr lang="en-US" dirty="0" smtClean="0"/>
              <a:t> ( isomers in which the atoms are connected in the same order but differ in arranged space)</a:t>
            </a:r>
          </a:p>
          <a:p>
            <a:r>
              <a:rPr lang="en-US" dirty="0" smtClean="0"/>
              <a:t>Examples include staggered conformation and eclipse conformation</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normAutofit lnSpcReduction="10000"/>
          </a:bodyPr>
          <a:lstStyle/>
          <a:p>
            <a:r>
              <a:rPr lang="en-US" b="1" i="1" dirty="0" smtClean="0"/>
              <a:t>Definition</a:t>
            </a:r>
            <a:r>
              <a:rPr lang="en-US" b="1" dirty="0" smtClean="0"/>
              <a:t>: </a:t>
            </a:r>
            <a:r>
              <a:rPr lang="en-US" b="1" u="sng" dirty="0" smtClean="0"/>
              <a:t>CONFORMATIONS</a:t>
            </a:r>
            <a:r>
              <a:rPr lang="en-US" b="1" dirty="0" smtClean="0"/>
              <a:t>--Different spatial arrangements (structures) of a molecule which are generated by the relatively easy rotation around a single bond (usually a C-C single bond). </a:t>
            </a:r>
            <a:br>
              <a:rPr lang="en-US" b="1" dirty="0" smtClean="0"/>
            </a:br>
            <a:endParaRPr lang="en-US" dirty="0" smtClean="0"/>
          </a:p>
          <a:p>
            <a:r>
              <a:rPr lang="en-US" dirty="0" smtClean="0"/>
              <a:t>The staggered conformation is the most stable and eclipse least stable</a:t>
            </a:r>
          </a:p>
          <a:p>
            <a:r>
              <a:rPr lang="en-US" dirty="0" smtClean="0"/>
              <a:t>The most important thing to remember about conformers is that they are just different forms of a single molecule that can be converted into one another by rotation</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err="1" smtClean="0"/>
              <a:t>Torsional</a:t>
            </a:r>
            <a:r>
              <a:rPr lang="en-US" b="1" dirty="0" smtClean="0"/>
              <a:t> </a:t>
            </a:r>
            <a:r>
              <a:rPr lang="en-US" b="1" dirty="0" err="1" smtClean="0"/>
              <a:t>Strain:An</a:t>
            </a:r>
            <a:r>
              <a:rPr lang="en-US" b="1" dirty="0" smtClean="0"/>
              <a:t> energy increase caused by the eclipsing of bonds. </a:t>
            </a:r>
          </a:p>
          <a:p>
            <a:r>
              <a:rPr lang="en-US" b="1" dirty="0" smtClean="0"/>
              <a:t>Strain :Any increase in energy of a molecule, particularly an increase relative to that which would normally be expected. </a:t>
            </a:r>
          </a:p>
          <a:p>
            <a:r>
              <a:rPr lang="en-US" b="1" dirty="0" smtClean="0"/>
              <a:t>Eclipsing :The relationship between two bonds when the dihedral angle is zero. </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Drawing Conformations </a:t>
            </a:r>
            <a:br>
              <a:rPr lang="en-US" dirty="0" smtClean="0"/>
            </a:br>
            <a:endParaRPr lang="en-US" dirty="0"/>
          </a:p>
        </p:txBody>
      </p:sp>
      <p:sp>
        <p:nvSpPr>
          <p:cNvPr id="3" name="Content Placeholder 2"/>
          <p:cNvSpPr>
            <a:spLocks noGrp="1"/>
          </p:cNvSpPr>
          <p:nvPr>
            <p:ph idx="1"/>
          </p:nvPr>
        </p:nvSpPr>
        <p:spPr/>
        <p:txBody>
          <a:bodyPr/>
          <a:lstStyle/>
          <a:p>
            <a:r>
              <a:rPr lang="en-US" dirty="0" smtClean="0"/>
              <a:t>There are three common ways of drawing conformations: </a:t>
            </a:r>
          </a:p>
          <a:p>
            <a:r>
              <a:rPr lang="en-US" dirty="0" smtClean="0">
                <a:solidFill>
                  <a:schemeClr val="accent1">
                    <a:lumMod val="75000"/>
                  </a:schemeClr>
                </a:solidFill>
              </a:rPr>
              <a:t>Wedges</a:t>
            </a:r>
            <a:r>
              <a:rPr lang="en-US" dirty="0" smtClean="0"/>
              <a:t> (discussed earlier) </a:t>
            </a:r>
          </a:p>
          <a:p>
            <a:r>
              <a:rPr lang="en-US" dirty="0" smtClean="0">
                <a:solidFill>
                  <a:schemeClr val="accent1">
                    <a:lumMod val="75000"/>
                  </a:schemeClr>
                </a:solidFill>
              </a:rPr>
              <a:t>Newman Projections</a:t>
            </a:r>
            <a:r>
              <a:rPr lang="en-US" dirty="0" smtClean="0"/>
              <a:t>:</a:t>
            </a:r>
            <a:endParaRPr lang="en-US" sz="2000" dirty="0" smtClean="0"/>
          </a:p>
          <a:p>
            <a:r>
              <a:rPr lang="en-US" dirty="0" smtClean="0">
                <a:solidFill>
                  <a:schemeClr val="accent1">
                    <a:lumMod val="75000"/>
                  </a:schemeClr>
                </a:solidFill>
              </a:rPr>
              <a:t>Sawhorse Structures</a:t>
            </a:r>
            <a:endParaRPr lang="en-US"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Any series that differs only by an increasing number of –CH</a:t>
            </a:r>
            <a:r>
              <a:rPr lang="en-US" baseline="30000" dirty="0" smtClean="0"/>
              <a:t>2</a:t>
            </a:r>
            <a:r>
              <a:rPr lang="en-US" dirty="0" smtClean="0"/>
              <a:t>- groups is known as a </a:t>
            </a:r>
            <a:r>
              <a:rPr lang="en-US" b="1" dirty="0" smtClean="0"/>
              <a:t>Homologous series. The individual members are said to be </a:t>
            </a:r>
            <a:r>
              <a:rPr lang="en-US" b="1" dirty="0" err="1" smtClean="0">
                <a:solidFill>
                  <a:schemeClr val="accent1">
                    <a:lumMod val="75000"/>
                  </a:schemeClr>
                </a:solidFill>
              </a:rPr>
              <a:t>homologs</a:t>
            </a:r>
            <a:r>
              <a:rPr lang="en-US" b="1" dirty="0" smtClean="0">
                <a:solidFill>
                  <a:schemeClr val="accent1">
                    <a:lumMod val="75000"/>
                  </a:schemeClr>
                </a:solidFill>
              </a:rPr>
              <a:t> </a:t>
            </a:r>
            <a:r>
              <a:rPr lang="en-US" b="1" dirty="0" smtClean="0"/>
              <a:t>of each  other. </a:t>
            </a:r>
          </a:p>
          <a:p>
            <a:r>
              <a:rPr lang="en-US" b="1" dirty="0" smtClean="0"/>
              <a:t>The </a:t>
            </a:r>
            <a:r>
              <a:rPr lang="en-US" b="1" dirty="0" smtClean="0">
                <a:solidFill>
                  <a:schemeClr val="tx2">
                    <a:lumMod val="75000"/>
                  </a:schemeClr>
                </a:solidFill>
              </a:rPr>
              <a:t>–CH</a:t>
            </a:r>
            <a:r>
              <a:rPr lang="en-US" b="1" baseline="-25000" dirty="0" smtClean="0">
                <a:solidFill>
                  <a:schemeClr val="tx2">
                    <a:lumMod val="75000"/>
                  </a:schemeClr>
                </a:solidFill>
              </a:rPr>
              <a:t>2</a:t>
            </a:r>
            <a:r>
              <a:rPr lang="en-US" b="1" dirty="0" smtClean="0">
                <a:solidFill>
                  <a:schemeClr val="tx2">
                    <a:lumMod val="75000"/>
                  </a:schemeClr>
                </a:solidFill>
              </a:rPr>
              <a:t>- </a:t>
            </a:r>
            <a:r>
              <a:rPr lang="en-US" b="1" dirty="0" smtClean="0"/>
              <a:t>group is called </a:t>
            </a:r>
            <a:r>
              <a:rPr lang="en-US" b="1" dirty="0" smtClean="0">
                <a:solidFill>
                  <a:schemeClr val="tx1">
                    <a:lumMod val="95000"/>
                    <a:lumOff val="5000"/>
                  </a:schemeClr>
                </a:solidFill>
              </a:rPr>
              <a:t>a</a:t>
            </a:r>
            <a:r>
              <a:rPr lang="en-US" b="1" dirty="0" smtClean="0">
                <a:solidFill>
                  <a:schemeClr val="tx2">
                    <a:lumMod val="75000"/>
                  </a:schemeClr>
                </a:solidFill>
              </a:rPr>
              <a:t> </a:t>
            </a:r>
            <a:r>
              <a:rPr lang="en-US" b="1" dirty="0" err="1" smtClean="0">
                <a:solidFill>
                  <a:schemeClr val="tx2">
                    <a:lumMod val="75000"/>
                  </a:schemeClr>
                </a:solidFill>
              </a:rPr>
              <a:t>methylene</a:t>
            </a:r>
            <a:r>
              <a:rPr lang="en-US" b="1" dirty="0" smtClean="0">
                <a:solidFill>
                  <a:schemeClr val="tx2">
                    <a:lumMod val="75000"/>
                  </a:schemeClr>
                </a:solidFill>
              </a:rPr>
              <a:t> group</a:t>
            </a:r>
          </a:p>
          <a:p>
            <a:endParaRPr lang="en-US"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a:t>Copyright © Houghton Mifflin Company.  All rights reserved.</a:t>
            </a:r>
          </a:p>
        </p:txBody>
      </p:sp>
      <p:sp>
        <p:nvSpPr>
          <p:cNvPr id="5" name="Slide Number Placeholder 3"/>
          <p:cNvSpPr>
            <a:spLocks noGrp="1"/>
          </p:cNvSpPr>
          <p:nvPr>
            <p:ph type="sldNum" sz="quarter" idx="11"/>
          </p:nvPr>
        </p:nvSpPr>
        <p:spPr/>
        <p:txBody>
          <a:bodyPr/>
          <a:lstStyle/>
          <a:p>
            <a:r>
              <a:rPr lang="en-US"/>
              <a:t>2 | </a:t>
            </a:r>
            <a:fld id="{05D1FB0E-19D5-42DA-A957-55083C089433}" type="slidenum">
              <a:rPr lang="en-US"/>
              <a:pPr/>
              <a:t>50</a:t>
            </a:fld>
            <a:endParaRPr lang="en-US"/>
          </a:p>
        </p:txBody>
      </p:sp>
      <p:sp>
        <p:nvSpPr>
          <p:cNvPr id="95234" name="Rectangle 2"/>
          <p:cNvSpPr>
            <a:spLocks noGrp="1" noChangeArrowheads="1"/>
          </p:cNvSpPr>
          <p:nvPr>
            <p:ph type="title"/>
          </p:nvPr>
        </p:nvSpPr>
        <p:spPr/>
        <p:txBody>
          <a:bodyPr>
            <a:normAutofit fontScale="90000"/>
          </a:bodyPr>
          <a:lstStyle/>
          <a:p>
            <a:r>
              <a:rPr lang="en-US">
                <a:solidFill>
                  <a:schemeClr val="tx1"/>
                </a:solidFill>
              </a:rPr>
              <a:t>2,2-Dimethylpropane dash-wedge model</a:t>
            </a:r>
          </a:p>
        </p:txBody>
      </p:sp>
      <p:pic>
        <p:nvPicPr>
          <p:cNvPr id="95235" name="Picture 3" descr="C:\Documents and Settings\Joe Hill\Desktop\hart\Art\52e.gif"/>
          <p:cNvPicPr>
            <a:picLocks noChangeAspect="1" noChangeArrowheads="1"/>
          </p:cNvPicPr>
          <p:nvPr/>
        </p:nvPicPr>
        <p:blipFill>
          <a:blip r:embed="rId2" cstate="print"/>
          <a:srcRect/>
          <a:stretch>
            <a:fillRect/>
          </a:stretch>
        </p:blipFill>
        <p:spPr bwMode="auto">
          <a:xfrm>
            <a:off x="2438400" y="1219200"/>
            <a:ext cx="4462463" cy="4872038"/>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lumMod val="75000"/>
                  </a:schemeClr>
                </a:solidFill>
              </a:rPr>
              <a:t>Newman Projections</a:t>
            </a:r>
            <a:r>
              <a:rPr lang="en-US" dirty="0" smtClean="0"/>
              <a:t>:</a:t>
            </a:r>
            <a:r>
              <a:rPr lang="en-US" sz="3200" dirty="0" smtClean="0"/>
              <a:t/>
            </a:r>
            <a:br>
              <a:rPr lang="en-US" sz="3200" dirty="0" smtClean="0"/>
            </a:br>
            <a:endParaRPr lang="en-US" dirty="0"/>
          </a:p>
        </p:txBody>
      </p:sp>
      <p:sp>
        <p:nvSpPr>
          <p:cNvPr id="3" name="Content Placeholder 2"/>
          <p:cNvSpPr>
            <a:spLocks noGrp="1"/>
          </p:cNvSpPr>
          <p:nvPr>
            <p:ph idx="1"/>
          </p:nvPr>
        </p:nvSpPr>
        <p:spPr/>
        <p:txBody>
          <a:bodyPr/>
          <a:lstStyle/>
          <a:p>
            <a:r>
              <a:rPr lang="en-US" sz="2800" dirty="0" smtClean="0"/>
              <a:t>The molecule is drawn as if it is viewed straight down the C-C bond</a:t>
            </a:r>
            <a:endParaRPr lang="en-US" dirty="0" smtClean="0"/>
          </a:p>
          <a:p>
            <a:r>
              <a:rPr lang="en-US" dirty="0" smtClean="0"/>
              <a:t>The front carbon is drawn with 3 bonds in a Y shape </a:t>
            </a:r>
          </a:p>
          <a:p>
            <a:r>
              <a:rPr lang="en-US" dirty="0" smtClean="0"/>
              <a:t>The back carbon is drawn as a circle with 3 bonds pointing out from it. </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research.cm.utexas.edu/nbauld/teach/ethcon.jpeg"/>
          <p:cNvPicPr>
            <a:picLocks noGrp="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lumMod val="75000"/>
                  </a:schemeClr>
                </a:solidFill>
              </a:rPr>
              <a:t>Sawhorse Structures</a:t>
            </a:r>
            <a:br>
              <a:rPr lang="en-US" dirty="0" smtClean="0">
                <a:solidFill>
                  <a:schemeClr val="accent1">
                    <a:lumMod val="75000"/>
                  </a:schemeClr>
                </a:solidFill>
              </a:rPr>
            </a:br>
            <a:endParaRPr lang="en-US" dirty="0"/>
          </a:p>
        </p:txBody>
      </p:sp>
      <p:sp>
        <p:nvSpPr>
          <p:cNvPr id="3" name="Content Placeholder 2"/>
          <p:cNvSpPr>
            <a:spLocks noGrp="1"/>
          </p:cNvSpPr>
          <p:nvPr>
            <p:ph idx="1"/>
          </p:nvPr>
        </p:nvSpPr>
        <p:spPr/>
        <p:txBody>
          <a:bodyPr/>
          <a:lstStyle/>
          <a:p>
            <a:r>
              <a:rPr lang="en-US" dirty="0" smtClean="0"/>
              <a:t>These picture the molecule as viewed looking down on the C-C bond at an angle from above. </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a:t>Copyright © Houghton Mifflin Company.  All rights reserved.</a:t>
            </a:r>
          </a:p>
        </p:txBody>
      </p:sp>
      <p:sp>
        <p:nvSpPr>
          <p:cNvPr id="5" name="Slide Number Placeholder 3"/>
          <p:cNvSpPr>
            <a:spLocks noGrp="1"/>
          </p:cNvSpPr>
          <p:nvPr>
            <p:ph type="sldNum" sz="quarter" idx="11"/>
          </p:nvPr>
        </p:nvSpPr>
        <p:spPr/>
        <p:txBody>
          <a:bodyPr/>
          <a:lstStyle/>
          <a:p>
            <a:r>
              <a:rPr lang="en-US"/>
              <a:t>2 | </a:t>
            </a:r>
            <a:fld id="{09AD5692-A181-4DF6-B974-3293F3C1DC24}" type="slidenum">
              <a:rPr lang="en-US"/>
              <a:pPr/>
              <a:t>54</a:t>
            </a:fld>
            <a:endParaRPr lang="en-US"/>
          </a:p>
        </p:txBody>
      </p:sp>
      <p:sp>
        <p:nvSpPr>
          <p:cNvPr id="97282" name="Rectangle 2"/>
          <p:cNvSpPr>
            <a:spLocks noGrp="1" noChangeArrowheads="1"/>
          </p:cNvSpPr>
          <p:nvPr>
            <p:ph type="title"/>
          </p:nvPr>
        </p:nvSpPr>
        <p:spPr/>
        <p:txBody>
          <a:bodyPr>
            <a:normAutofit fontScale="90000"/>
          </a:bodyPr>
          <a:lstStyle/>
          <a:p>
            <a:r>
              <a:rPr lang="en-US">
                <a:solidFill>
                  <a:schemeClr val="tx1"/>
                </a:solidFill>
              </a:rPr>
              <a:t>Two of the possible conformations for ethane: staggered and eclipsed. </a:t>
            </a:r>
          </a:p>
        </p:txBody>
      </p:sp>
      <p:pic>
        <p:nvPicPr>
          <p:cNvPr id="97283" name="Picture 3" descr="C:\Documents and Settings\Joe Hill\Desktop\hart\Art\53.gif"/>
          <p:cNvPicPr>
            <a:picLocks noChangeAspect="1" noChangeArrowheads="1"/>
          </p:cNvPicPr>
          <p:nvPr/>
        </p:nvPicPr>
        <p:blipFill>
          <a:blip r:embed="rId2" cstate="print"/>
          <a:srcRect/>
          <a:stretch>
            <a:fillRect/>
          </a:stretch>
        </p:blipFill>
        <p:spPr bwMode="auto">
          <a:xfrm>
            <a:off x="914400" y="1371600"/>
            <a:ext cx="7467600" cy="4735513"/>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Boat and Chair Conformations </a:t>
            </a:r>
            <a:br>
              <a:rPr lang="en-US" dirty="0" smtClean="0"/>
            </a:br>
            <a:endParaRPr lang="en-US" dirty="0"/>
          </a:p>
        </p:txBody>
      </p:sp>
      <p:sp>
        <p:nvSpPr>
          <p:cNvPr id="3" name="Content Placeholder 2"/>
          <p:cNvSpPr>
            <a:spLocks noGrp="1"/>
          </p:cNvSpPr>
          <p:nvPr>
            <p:ph idx="1"/>
          </p:nvPr>
        </p:nvSpPr>
        <p:spPr/>
        <p:txBody>
          <a:bodyPr/>
          <a:lstStyle/>
          <a:p>
            <a:r>
              <a:rPr lang="en-US" dirty="0" err="1" smtClean="0"/>
              <a:t>Cyclohexane</a:t>
            </a:r>
            <a:r>
              <a:rPr lang="en-US" dirty="0" smtClean="0"/>
              <a:t> adopts a puckered structure. The most stable conformation for </a:t>
            </a:r>
            <a:r>
              <a:rPr lang="en-US" dirty="0" err="1" smtClean="0"/>
              <a:t>cyclohexane</a:t>
            </a:r>
            <a:r>
              <a:rPr lang="en-US" dirty="0" smtClean="0"/>
              <a:t> is called the </a:t>
            </a:r>
            <a:r>
              <a:rPr lang="en-US" b="1" dirty="0" smtClean="0"/>
              <a:t>chair conformation. </a:t>
            </a:r>
          </a:p>
          <a:p>
            <a:r>
              <a:rPr lang="en-US" dirty="0" smtClean="0"/>
              <a:t>In the chair conformation, all the bond angles are 109.5° and all the C-H bonds are staggered  </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p:nvPr/>
        </p:nvPicPr>
        <p:blipFill>
          <a:blip r:embed="rId2" cstate="print"/>
          <a:srcRect/>
          <a:stretch>
            <a:fillRect/>
          </a:stretch>
        </p:blipFill>
        <p:spPr bwMode="auto">
          <a:xfrm>
            <a:off x="0" y="762000"/>
            <a:ext cx="78486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Boat Conformation </a:t>
            </a:r>
            <a:br>
              <a:rPr lang="en-US" dirty="0" smtClean="0"/>
            </a:br>
            <a:endParaRPr lang="en-US" dirty="0"/>
          </a:p>
        </p:txBody>
      </p:sp>
      <p:sp>
        <p:nvSpPr>
          <p:cNvPr id="4" name="Content Placeholder 3"/>
          <p:cNvSpPr>
            <a:spLocks noGrp="1"/>
          </p:cNvSpPr>
          <p:nvPr>
            <p:ph idx="1"/>
          </p:nvPr>
        </p:nvSpPr>
        <p:spPr/>
        <p:txBody>
          <a:bodyPr/>
          <a:lstStyle/>
          <a:p>
            <a:r>
              <a:rPr lang="en-US" dirty="0" err="1" smtClean="0"/>
              <a:t>Cyclohexane</a:t>
            </a:r>
            <a:r>
              <a:rPr lang="en-US" dirty="0" smtClean="0"/>
              <a:t> can also exist in another conformation called the </a:t>
            </a:r>
            <a:r>
              <a:rPr lang="en-US" b="1" dirty="0" smtClean="0"/>
              <a:t>boat </a:t>
            </a:r>
            <a:endParaRPr lang="en-US" dirty="0"/>
          </a:p>
        </p:txBody>
      </p:sp>
      <p:pic>
        <p:nvPicPr>
          <p:cNvPr id="6" name="Picture 5"/>
          <p:cNvPicPr/>
          <p:nvPr/>
        </p:nvPicPr>
        <p:blipFill>
          <a:blip r:embed="rId2" cstate="print"/>
          <a:srcRect/>
          <a:stretch>
            <a:fillRect/>
          </a:stretch>
        </p:blipFill>
        <p:spPr bwMode="auto">
          <a:xfrm>
            <a:off x="457200" y="2362200"/>
            <a:ext cx="59436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boat is just a chair with the footrest flipped up. </a:t>
            </a:r>
          </a:p>
          <a:p>
            <a:r>
              <a:rPr lang="en-US" dirty="0" smtClean="0"/>
              <a:t>This also has bond angles of 109.5° and thus avoids any angle strain, but there is </a:t>
            </a:r>
            <a:r>
              <a:rPr lang="en-US" dirty="0" err="1" smtClean="0"/>
              <a:t>torsional</a:t>
            </a:r>
            <a:r>
              <a:rPr lang="en-US" dirty="0" smtClean="0"/>
              <a:t> strain. </a:t>
            </a:r>
          </a:p>
          <a:p>
            <a:r>
              <a:rPr lang="en-US" dirty="0" smtClean="0"/>
              <a:t>The two </a:t>
            </a:r>
            <a:r>
              <a:rPr lang="en-US" dirty="0" err="1" smtClean="0"/>
              <a:t>hydrogens</a:t>
            </a:r>
            <a:r>
              <a:rPr lang="en-US" dirty="0" smtClean="0"/>
              <a:t> at the ends of the boat are in close contact, causing </a:t>
            </a:r>
            <a:r>
              <a:rPr lang="en-US" dirty="0" err="1" smtClean="0"/>
              <a:t>torsional</a:t>
            </a:r>
            <a:r>
              <a:rPr lang="en-US" dirty="0" smtClean="0"/>
              <a:t> strain </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a:t>Copyright © Houghton Mifflin Company.  All rights reserved.</a:t>
            </a:r>
          </a:p>
        </p:txBody>
      </p:sp>
      <p:sp>
        <p:nvSpPr>
          <p:cNvPr id="5" name="Slide Number Placeholder 3"/>
          <p:cNvSpPr>
            <a:spLocks noGrp="1"/>
          </p:cNvSpPr>
          <p:nvPr>
            <p:ph type="sldNum" sz="quarter" idx="11"/>
          </p:nvPr>
        </p:nvSpPr>
        <p:spPr/>
        <p:txBody>
          <a:bodyPr/>
          <a:lstStyle/>
          <a:p>
            <a:r>
              <a:rPr lang="en-US"/>
              <a:t>2 | </a:t>
            </a:r>
            <a:fld id="{0FB425A0-0FA8-427B-A645-5E140BAF70C4}" type="slidenum">
              <a:rPr lang="en-US"/>
              <a:pPr/>
              <a:t>59</a:t>
            </a:fld>
            <a:endParaRPr lang="en-US"/>
          </a:p>
        </p:txBody>
      </p:sp>
      <p:sp>
        <p:nvSpPr>
          <p:cNvPr id="108546" name="Rectangle 2"/>
          <p:cNvSpPr>
            <a:spLocks noGrp="1" noChangeArrowheads="1"/>
          </p:cNvSpPr>
          <p:nvPr>
            <p:ph type="title"/>
          </p:nvPr>
        </p:nvSpPr>
        <p:spPr/>
        <p:txBody>
          <a:bodyPr/>
          <a:lstStyle/>
          <a:p>
            <a:r>
              <a:rPr lang="en-US">
                <a:solidFill>
                  <a:schemeClr val="tx1"/>
                </a:solidFill>
              </a:rPr>
              <a:t>Boat cyclohexane</a:t>
            </a:r>
          </a:p>
        </p:txBody>
      </p:sp>
      <p:pic>
        <p:nvPicPr>
          <p:cNvPr id="108547" name="Picture 3" descr="C:\Documents and Settings\Joe Hill\Desktop\hart\Art\58c.gif"/>
          <p:cNvPicPr>
            <a:picLocks noChangeAspect="1" noChangeArrowheads="1"/>
          </p:cNvPicPr>
          <p:nvPr/>
        </p:nvPicPr>
        <p:blipFill>
          <a:blip r:embed="rId2" cstate="print"/>
          <a:srcRect/>
          <a:stretch>
            <a:fillRect/>
          </a:stretch>
        </p:blipFill>
        <p:spPr bwMode="auto">
          <a:xfrm>
            <a:off x="1947863" y="1219200"/>
            <a:ext cx="5246687" cy="4743450"/>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Nomenclature of Organic Compounds</a:t>
            </a:r>
            <a:endParaRPr lang="en-US" dirty="0"/>
          </a:p>
        </p:txBody>
      </p:sp>
      <p:sp>
        <p:nvSpPr>
          <p:cNvPr id="3" name="Content Placeholder 2"/>
          <p:cNvSpPr>
            <a:spLocks noGrp="1"/>
          </p:cNvSpPr>
          <p:nvPr>
            <p:ph idx="1"/>
          </p:nvPr>
        </p:nvSpPr>
        <p:spPr/>
        <p:txBody>
          <a:bodyPr/>
          <a:lstStyle/>
          <a:p>
            <a:r>
              <a:rPr lang="en-US" dirty="0" smtClean="0"/>
              <a:t>In the early days of organic chemistry, new compounds were given names based on their origin or molecular shapes ex limonene ( lemons) </a:t>
            </a:r>
            <a:r>
              <a:rPr lang="en-US" dirty="0" err="1" smtClean="0"/>
              <a:t>cubane</a:t>
            </a:r>
            <a:r>
              <a:rPr lang="en-US" dirty="0" smtClean="0"/>
              <a:t> ( shape)</a:t>
            </a:r>
          </a:p>
          <a:p>
            <a:r>
              <a:rPr lang="en-US" dirty="0" smtClean="0"/>
              <a:t>Today, because of the shear number of organic compounds, a systematic naming system is used. </a:t>
            </a:r>
          </a:p>
          <a:p>
            <a:r>
              <a:rPr lang="en-US" dirty="0" smtClean="0"/>
              <a:t>This naming system was devised by the International union of Pure and Applied Chemistry (IUPAC)</a:t>
            </a:r>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a:t>Copyright © Houghton Mifflin Company.  All rights reserved.</a:t>
            </a:r>
          </a:p>
        </p:txBody>
      </p:sp>
      <p:sp>
        <p:nvSpPr>
          <p:cNvPr id="5" name="Slide Number Placeholder 3"/>
          <p:cNvSpPr>
            <a:spLocks noGrp="1"/>
          </p:cNvSpPr>
          <p:nvPr>
            <p:ph type="sldNum" sz="quarter" idx="11"/>
          </p:nvPr>
        </p:nvSpPr>
        <p:spPr/>
        <p:txBody>
          <a:bodyPr/>
          <a:lstStyle/>
          <a:p>
            <a:r>
              <a:rPr lang="en-US"/>
              <a:t>2 | </a:t>
            </a:r>
            <a:fld id="{DCFC5C9D-76EF-4406-AA53-FCE4A890BFD8}" type="slidenum">
              <a:rPr lang="en-US"/>
              <a:pPr/>
              <a:t>60</a:t>
            </a:fld>
            <a:endParaRPr lang="en-US"/>
          </a:p>
        </p:txBody>
      </p:sp>
      <p:sp>
        <p:nvSpPr>
          <p:cNvPr id="111618" name="Rectangle 2"/>
          <p:cNvSpPr>
            <a:spLocks noGrp="1" noChangeArrowheads="1"/>
          </p:cNvSpPr>
          <p:nvPr>
            <p:ph type="title"/>
          </p:nvPr>
        </p:nvSpPr>
        <p:spPr/>
        <p:txBody>
          <a:bodyPr>
            <a:normAutofit fontScale="90000"/>
          </a:bodyPr>
          <a:lstStyle/>
          <a:p>
            <a:r>
              <a:rPr lang="en-US">
                <a:solidFill>
                  <a:schemeClr val="tx1"/>
                </a:solidFill>
              </a:rPr>
              <a:t>Ball-and-stick model of glucose</a:t>
            </a:r>
          </a:p>
        </p:txBody>
      </p:sp>
      <p:pic>
        <p:nvPicPr>
          <p:cNvPr id="111619" name="Picture 3" descr="C:\Documents and Settings\Joe Hill\Desktop\hart\Art\59b.gif"/>
          <p:cNvPicPr>
            <a:picLocks noChangeAspect="1" noChangeArrowheads="1"/>
          </p:cNvPicPr>
          <p:nvPr/>
        </p:nvPicPr>
        <p:blipFill>
          <a:blip r:embed="rId2" cstate="print"/>
          <a:srcRect/>
          <a:stretch>
            <a:fillRect/>
          </a:stretch>
        </p:blipFill>
        <p:spPr bwMode="auto">
          <a:xfrm>
            <a:off x="1811338" y="1360488"/>
            <a:ext cx="5521325" cy="4137025"/>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a:t>Copyright © Houghton Mifflin Company.  All rights reserved.</a:t>
            </a:r>
          </a:p>
        </p:txBody>
      </p:sp>
      <p:sp>
        <p:nvSpPr>
          <p:cNvPr id="5" name="Slide Number Placeholder 3"/>
          <p:cNvSpPr>
            <a:spLocks noGrp="1"/>
          </p:cNvSpPr>
          <p:nvPr>
            <p:ph type="sldNum" sz="quarter" idx="11"/>
          </p:nvPr>
        </p:nvSpPr>
        <p:spPr/>
        <p:txBody>
          <a:bodyPr/>
          <a:lstStyle/>
          <a:p>
            <a:r>
              <a:rPr lang="en-US"/>
              <a:t>2 | </a:t>
            </a:r>
            <a:fld id="{7E15B6BB-2F93-4B4E-A25D-40D030ABC97F}" type="slidenum">
              <a:rPr lang="en-US"/>
              <a:pPr/>
              <a:t>61</a:t>
            </a:fld>
            <a:endParaRPr lang="en-US"/>
          </a:p>
        </p:txBody>
      </p:sp>
      <p:sp>
        <p:nvSpPr>
          <p:cNvPr id="105474" name="Rectangle 2"/>
          <p:cNvSpPr>
            <a:spLocks noGrp="1" noChangeArrowheads="1"/>
          </p:cNvSpPr>
          <p:nvPr>
            <p:ph type="title"/>
          </p:nvPr>
        </p:nvSpPr>
        <p:spPr>
          <a:xfrm>
            <a:off x="0" y="304800"/>
            <a:ext cx="9144000" cy="1143000"/>
          </a:xfrm>
        </p:spPr>
        <p:txBody>
          <a:bodyPr>
            <a:normAutofit fontScale="90000"/>
          </a:bodyPr>
          <a:lstStyle/>
          <a:p>
            <a:r>
              <a:rPr lang="en-US">
                <a:solidFill>
                  <a:schemeClr val="tx1"/>
                </a:solidFill>
              </a:rPr>
              <a:t>The chair conformation of cyclohexane, shown in ball-and-stick and space-filling models. </a:t>
            </a:r>
          </a:p>
        </p:txBody>
      </p:sp>
      <p:pic>
        <p:nvPicPr>
          <p:cNvPr id="105475" name="Picture 3" descr="C:\Documents and Settings\Joe Hill\Desktop\hart\Art\58.gif"/>
          <p:cNvPicPr>
            <a:picLocks noChangeAspect="1" noChangeArrowheads="1"/>
          </p:cNvPicPr>
          <p:nvPr/>
        </p:nvPicPr>
        <p:blipFill>
          <a:blip r:embed="rId2" cstate="print"/>
          <a:srcRect/>
          <a:stretch>
            <a:fillRect/>
          </a:stretch>
        </p:blipFill>
        <p:spPr bwMode="auto">
          <a:xfrm>
            <a:off x="304800" y="2057400"/>
            <a:ext cx="8534400" cy="3814763"/>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Cis</a:t>
            </a:r>
            <a:r>
              <a:rPr lang="en-US" dirty="0" smtClean="0"/>
              <a:t>-trans isomers</a:t>
            </a:r>
            <a:endParaRPr lang="en-US" dirty="0"/>
          </a:p>
        </p:txBody>
      </p:sp>
      <p:sp>
        <p:nvSpPr>
          <p:cNvPr id="3" name="Content Placeholder 2"/>
          <p:cNvSpPr>
            <a:spLocks noGrp="1"/>
          </p:cNvSpPr>
          <p:nvPr>
            <p:ph idx="1"/>
          </p:nvPr>
        </p:nvSpPr>
        <p:spPr/>
        <p:txBody>
          <a:bodyPr/>
          <a:lstStyle/>
          <a:p>
            <a:r>
              <a:rPr lang="en-US" dirty="0" smtClean="0"/>
              <a:t>These are </a:t>
            </a:r>
            <a:r>
              <a:rPr lang="en-US" dirty="0" err="1" smtClean="0"/>
              <a:t>stereoisomers</a:t>
            </a:r>
            <a:r>
              <a:rPr lang="en-US" dirty="0" smtClean="0"/>
              <a:t> meaning they have the same order of attachment of atoms, but different arrangements.</a:t>
            </a:r>
          </a:p>
          <a:p>
            <a:r>
              <a:rPr lang="en-US" dirty="0" smtClean="0"/>
              <a:t>This differing in the way the atoms or groups are positioned in space gives them different physical and chemical properties</a:t>
            </a:r>
          </a:p>
          <a:p>
            <a:endParaRPr lang="en-US" dirty="0"/>
          </a:p>
        </p:txBody>
      </p:sp>
      <p:pic>
        <p:nvPicPr>
          <p:cNvPr id="4" name="Picture 3" descr="http://rds.yahoo.com/_ylt=A0PDoS7flQ5OPjIATDmjzbkF/SIG=13eg1bk9p/EXP=1309607519/**http%3a/img.sparknotes.com/figures/9/9005bd81e1ce84d70031e984a922c7d4/Cis-Trans_Isomers.jpg"/>
          <p:cNvPicPr/>
          <p:nvPr/>
        </p:nvPicPr>
        <p:blipFill>
          <a:blip r:embed="rId2" cstate="print"/>
          <a:srcRect/>
          <a:stretch>
            <a:fillRect/>
          </a:stretch>
        </p:blipFill>
        <p:spPr bwMode="auto">
          <a:xfrm>
            <a:off x="1066800" y="4114800"/>
            <a:ext cx="54102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polycyclic</a:t>
            </a:r>
            <a:endParaRPr lang="en-US" dirty="0"/>
          </a:p>
        </p:txBody>
      </p:sp>
      <p:sp>
        <p:nvSpPr>
          <p:cNvPr id="3" name="Content Placeholder 2"/>
          <p:cNvSpPr>
            <a:spLocks noGrp="1"/>
          </p:cNvSpPr>
          <p:nvPr>
            <p:ph idx="1"/>
          </p:nvPr>
        </p:nvSpPr>
        <p:spPr/>
        <p:txBody>
          <a:bodyPr/>
          <a:lstStyle/>
          <a:p>
            <a:r>
              <a:rPr lang="en-US" dirty="0" smtClean="0"/>
              <a:t>When two or more rings are joined, the molecule is said to be polycyclic. (A molecule with two joined rings is </a:t>
            </a:r>
            <a:r>
              <a:rPr lang="en-US" dirty="0" err="1" smtClean="0"/>
              <a:t>bicyclic</a:t>
            </a:r>
            <a:r>
              <a:rPr lang="en-US" dirty="0" smtClean="0"/>
              <a:t>, etc.) </a:t>
            </a:r>
          </a:p>
          <a:p>
            <a:r>
              <a:rPr lang="en-US" dirty="0" err="1" smtClean="0">
                <a:solidFill>
                  <a:schemeClr val="accent1">
                    <a:lumMod val="75000"/>
                  </a:schemeClr>
                </a:solidFill>
              </a:rPr>
              <a:t>Decalin</a:t>
            </a:r>
            <a:r>
              <a:rPr lang="en-US" dirty="0" smtClean="0"/>
              <a:t> is probably the most common </a:t>
            </a:r>
            <a:r>
              <a:rPr lang="en-US" dirty="0" err="1" smtClean="0"/>
              <a:t>bicyclic</a:t>
            </a:r>
            <a:r>
              <a:rPr lang="en-US" dirty="0" smtClean="0"/>
              <a:t> </a:t>
            </a:r>
            <a:r>
              <a:rPr lang="en-US" dirty="0" err="1" smtClean="0"/>
              <a:t>alkane</a:t>
            </a:r>
            <a:r>
              <a:rPr lang="en-US" dirty="0" smtClean="0"/>
              <a:t>. </a:t>
            </a:r>
          </a:p>
          <a:p>
            <a:r>
              <a:rPr lang="en-US" dirty="0" smtClean="0"/>
              <a:t>It can exist in two geometric isomers (</a:t>
            </a:r>
            <a:r>
              <a:rPr lang="en-US" dirty="0" err="1" smtClean="0"/>
              <a:t>cis</a:t>
            </a:r>
            <a:r>
              <a:rPr lang="en-US" dirty="0" smtClean="0"/>
              <a:t> and trans </a:t>
            </a:r>
            <a:r>
              <a:rPr lang="en-US" dirty="0" err="1" smtClean="0"/>
              <a:t>decalin</a:t>
            </a:r>
            <a:r>
              <a:rPr lang="en-US" dirty="0" smtClean="0"/>
              <a:t>).</a:t>
            </a:r>
            <a:endParaRPr lang="en-US" dirty="0"/>
          </a:p>
        </p:txBody>
      </p:sp>
      <p:pic>
        <p:nvPicPr>
          <p:cNvPr id="4" name="Picture 3" descr="http://0.tqn.com/d/chemistry/1/0/i/E/1/decalin.jpg"/>
          <p:cNvPicPr/>
          <p:nvPr/>
        </p:nvPicPr>
        <p:blipFill>
          <a:blip r:embed="rId2" cstate="print"/>
          <a:srcRect/>
          <a:stretch>
            <a:fillRect/>
          </a:stretch>
        </p:blipFill>
        <p:spPr bwMode="auto">
          <a:xfrm>
            <a:off x="304800" y="4724400"/>
            <a:ext cx="1906270" cy="11214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 on left, </a:t>
            </a:r>
            <a:r>
              <a:rPr lang="en-US" dirty="0" err="1" smtClean="0"/>
              <a:t>cis</a:t>
            </a:r>
            <a:r>
              <a:rPr lang="en-US" dirty="0" smtClean="0"/>
              <a:t> on right</a:t>
            </a:r>
            <a:endParaRPr lang="en-US" dirty="0"/>
          </a:p>
        </p:txBody>
      </p:sp>
      <p:pic>
        <p:nvPicPr>
          <p:cNvPr id="4" name="Content Placeholder 3" descr="File:Cis-trans isomerism of decahydronaphthalene.png">
            <a:hlinkClick r:id="rId2"/>
          </p:cNvPr>
          <p:cNvPicPr>
            <a:picLocks noGrp="1"/>
          </p:cNvPicPr>
          <p:nvPr>
            <p:ph idx="1"/>
          </p:nvPr>
        </p:nvPicPr>
        <p:blipFill>
          <a:blip r:embed="rId3" cstate="print"/>
          <a:srcRect/>
          <a:stretch>
            <a:fillRect/>
          </a:stretch>
        </p:blipFill>
        <p:spPr bwMode="auto">
          <a:xfrm>
            <a:off x="914400" y="1676400"/>
            <a:ext cx="53340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a:t>Copyright © Houghton Mifflin Company.  All rights reserved.</a:t>
            </a:r>
          </a:p>
        </p:txBody>
      </p:sp>
      <p:sp>
        <p:nvSpPr>
          <p:cNvPr id="5" name="Slide Number Placeholder 3"/>
          <p:cNvSpPr>
            <a:spLocks noGrp="1"/>
          </p:cNvSpPr>
          <p:nvPr>
            <p:ph type="sldNum" sz="quarter" idx="11"/>
          </p:nvPr>
        </p:nvSpPr>
        <p:spPr/>
        <p:txBody>
          <a:bodyPr/>
          <a:lstStyle/>
          <a:p>
            <a:r>
              <a:rPr lang="en-US"/>
              <a:t>2 | </a:t>
            </a:r>
            <a:fld id="{26ABBAEE-B1BD-4AC3-9268-FE113252C17D}" type="slidenum">
              <a:rPr lang="en-US"/>
              <a:pPr/>
              <a:t>65</a:t>
            </a:fld>
            <a:endParaRPr lang="en-US"/>
          </a:p>
        </p:txBody>
      </p:sp>
      <p:sp>
        <p:nvSpPr>
          <p:cNvPr id="112642" name="Rectangle 2"/>
          <p:cNvSpPr>
            <a:spLocks noGrp="1" noChangeArrowheads="1"/>
          </p:cNvSpPr>
          <p:nvPr>
            <p:ph type="title"/>
          </p:nvPr>
        </p:nvSpPr>
        <p:spPr/>
        <p:txBody>
          <a:bodyPr>
            <a:normAutofit fontScale="90000"/>
          </a:bodyPr>
          <a:lstStyle/>
          <a:p>
            <a:r>
              <a:rPr lang="en-US">
                <a:solidFill>
                  <a:schemeClr val="tx1"/>
                </a:solidFill>
              </a:rPr>
              <a:t>The relationships of the various types of isomers.</a:t>
            </a:r>
          </a:p>
        </p:txBody>
      </p:sp>
      <p:pic>
        <p:nvPicPr>
          <p:cNvPr id="112643" name="Picture 3" descr="C:\Documents and Settings\Joe Hill\Desktop\hart\Art\61.gif"/>
          <p:cNvPicPr>
            <a:picLocks noChangeAspect="1" noChangeArrowheads="1"/>
          </p:cNvPicPr>
          <p:nvPr/>
        </p:nvPicPr>
        <p:blipFill>
          <a:blip r:embed="rId2" cstate="print"/>
          <a:srcRect/>
          <a:stretch>
            <a:fillRect/>
          </a:stretch>
        </p:blipFill>
        <p:spPr bwMode="auto">
          <a:xfrm>
            <a:off x="304800" y="1981200"/>
            <a:ext cx="8458200" cy="3408363"/>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Reactions of </a:t>
            </a:r>
            <a:r>
              <a:rPr lang="en-US" dirty="0" err="1" smtClean="0"/>
              <a:t>Alkanes</a:t>
            </a:r>
            <a:endParaRPr lang="en-US" dirty="0"/>
          </a:p>
        </p:txBody>
      </p:sp>
      <p:sp>
        <p:nvSpPr>
          <p:cNvPr id="4" name="Content Placeholder 3"/>
          <p:cNvSpPr>
            <a:spLocks noGrp="1"/>
          </p:cNvSpPr>
          <p:nvPr>
            <p:ph idx="1"/>
          </p:nvPr>
        </p:nvSpPr>
        <p:spPr/>
        <p:txBody>
          <a:bodyPr>
            <a:normAutofit fontScale="92500"/>
          </a:bodyPr>
          <a:lstStyle/>
          <a:p>
            <a:r>
              <a:rPr lang="en-US" dirty="0" err="1" smtClean="0"/>
              <a:t>Alkanes</a:t>
            </a:r>
            <a:r>
              <a:rPr lang="en-US" dirty="0" smtClean="0"/>
              <a:t> are relatively inert and do not react with most acids, bases, oxidizing and reducing agents</a:t>
            </a:r>
          </a:p>
          <a:p>
            <a:r>
              <a:rPr lang="en-US" dirty="0" smtClean="0"/>
              <a:t>However, they do react with some reagents such as oxygen t and halogens</a:t>
            </a:r>
          </a:p>
          <a:p>
            <a:r>
              <a:rPr lang="en-US" dirty="0" smtClean="0"/>
              <a:t>Most of the reactions are exothermic in nature </a:t>
            </a:r>
          </a:p>
          <a:p>
            <a:r>
              <a:rPr lang="en-US" dirty="0" smtClean="0"/>
              <a:t>Short chain </a:t>
            </a:r>
            <a:r>
              <a:rPr lang="en-US" dirty="0" err="1" smtClean="0"/>
              <a:t>alkanes</a:t>
            </a:r>
            <a:r>
              <a:rPr lang="en-US" dirty="0" smtClean="0"/>
              <a:t> are obtained  by the ‘catalytic cracking’ of larger chain </a:t>
            </a:r>
            <a:r>
              <a:rPr lang="en-US" dirty="0" err="1" smtClean="0"/>
              <a:t>alkanes</a:t>
            </a:r>
            <a:r>
              <a:rPr lang="en-US" dirty="0" smtClean="0"/>
              <a:t> such as crude oil or petroleum refining. </a:t>
            </a:r>
          </a:p>
          <a:p>
            <a:r>
              <a:rPr lang="en-US" dirty="0" smtClean="0"/>
              <a:t>The process of using hydrogen gas to ensure all the products are </a:t>
            </a:r>
            <a:r>
              <a:rPr lang="en-US" dirty="0" err="1" smtClean="0"/>
              <a:t>alkanes</a:t>
            </a:r>
            <a:r>
              <a:rPr lang="en-US" dirty="0" smtClean="0"/>
              <a:t> is called </a:t>
            </a:r>
            <a:r>
              <a:rPr lang="en-US" dirty="0" err="1" smtClean="0"/>
              <a:t>Hydrocracking</a:t>
            </a:r>
            <a:r>
              <a:rPr lang="en-US" dirty="0" smtClean="0"/>
              <a:t>. </a:t>
            </a:r>
          </a:p>
          <a:p>
            <a:endParaRPr lang="en-US" dirty="0" smtClean="0"/>
          </a:p>
          <a:p>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Combustion reaction of </a:t>
            </a:r>
            <a:r>
              <a:rPr lang="en-US" dirty="0" err="1" smtClean="0"/>
              <a:t>alkane</a:t>
            </a:r>
            <a:endParaRPr lang="en-US" dirty="0"/>
          </a:p>
        </p:txBody>
      </p:sp>
      <p:sp>
        <p:nvSpPr>
          <p:cNvPr id="3" name="Content Placeholder 2"/>
          <p:cNvSpPr>
            <a:spLocks noGrp="1"/>
          </p:cNvSpPr>
          <p:nvPr>
            <p:ph idx="1"/>
          </p:nvPr>
        </p:nvSpPr>
        <p:spPr/>
        <p:txBody>
          <a:bodyPr>
            <a:normAutofit/>
          </a:bodyPr>
          <a:lstStyle/>
          <a:p>
            <a:r>
              <a:rPr lang="pl-PL" sz="2000" dirty="0" smtClean="0"/>
              <a:t>CH</a:t>
            </a:r>
            <a:r>
              <a:rPr lang="pl-PL" sz="2000" baseline="-25000" dirty="0" smtClean="0"/>
              <a:t>3</a:t>
            </a:r>
            <a:r>
              <a:rPr lang="pl-PL" sz="2000" dirty="0" smtClean="0"/>
              <a:t>-CH</a:t>
            </a:r>
            <a:r>
              <a:rPr lang="pl-PL" sz="2000" baseline="-25000" dirty="0" smtClean="0"/>
              <a:t>2</a:t>
            </a:r>
            <a:r>
              <a:rPr lang="pl-PL" sz="2000" dirty="0" smtClean="0"/>
              <a:t>-CH</a:t>
            </a:r>
            <a:r>
              <a:rPr lang="pl-PL" sz="2000" baseline="-25000" dirty="0" smtClean="0"/>
              <a:t>3</a:t>
            </a:r>
            <a:r>
              <a:rPr lang="pl-PL" sz="2000" dirty="0" smtClean="0"/>
              <a:t>   +   5 O</a:t>
            </a:r>
            <a:r>
              <a:rPr lang="pl-PL" sz="2000" baseline="-25000" dirty="0" smtClean="0"/>
              <a:t>2</a:t>
            </a:r>
            <a:r>
              <a:rPr lang="pl-PL" sz="2000" dirty="0" smtClean="0"/>
              <a:t>   ——</a:t>
            </a:r>
            <a:r>
              <a:rPr lang="pl-PL" sz="2000" b="1" dirty="0" smtClean="0"/>
              <a:t>&gt;</a:t>
            </a:r>
            <a:r>
              <a:rPr lang="pl-PL" sz="2000" dirty="0" smtClean="0"/>
              <a:t>  3 CO</a:t>
            </a:r>
            <a:r>
              <a:rPr lang="pl-PL" sz="2000" baseline="-25000" dirty="0" smtClean="0"/>
              <a:t>2</a:t>
            </a:r>
            <a:r>
              <a:rPr lang="pl-PL" sz="2000" dirty="0" smtClean="0"/>
              <a:t>   +   4 H</a:t>
            </a:r>
            <a:r>
              <a:rPr lang="pl-PL" sz="2000" baseline="-25000" dirty="0" smtClean="0"/>
              <a:t>2</a:t>
            </a:r>
            <a:r>
              <a:rPr lang="pl-PL" sz="2000" dirty="0" smtClean="0"/>
              <a:t>O   +   heat</a:t>
            </a:r>
            <a:endParaRPr lang="en-US" sz="2000" dirty="0" smtClean="0"/>
          </a:p>
          <a:p>
            <a:endParaRPr lang="en-US" sz="2000" dirty="0" smtClean="0"/>
          </a:p>
          <a:p>
            <a:r>
              <a:rPr lang="en-US" sz="2000" dirty="0" err="1" smtClean="0"/>
              <a:t>Alkane</a:t>
            </a:r>
            <a:r>
              <a:rPr lang="en-US" sz="2000" dirty="0" smtClean="0"/>
              <a:t> plus oxygen gives carbon dioxide, water and heat</a:t>
            </a:r>
          </a:p>
          <a:p>
            <a:r>
              <a:rPr lang="en-US" sz="2000" dirty="0" smtClean="0"/>
              <a:t> </a:t>
            </a:r>
            <a:endParaRPr lang="en-US" sz="20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Halogenation</a:t>
            </a:r>
            <a:r>
              <a:rPr lang="en-US" dirty="0" smtClean="0"/>
              <a:t> of </a:t>
            </a:r>
            <a:r>
              <a:rPr lang="en-US" dirty="0" err="1" smtClean="0"/>
              <a:t>alkane</a:t>
            </a:r>
            <a:endParaRPr lang="en-US" dirty="0"/>
          </a:p>
        </p:txBody>
      </p:sp>
      <p:sp>
        <p:nvSpPr>
          <p:cNvPr id="3" name="Content Placeholder 2"/>
          <p:cNvSpPr>
            <a:spLocks noGrp="1"/>
          </p:cNvSpPr>
          <p:nvPr>
            <p:ph idx="1"/>
          </p:nvPr>
        </p:nvSpPr>
        <p:spPr/>
        <p:txBody>
          <a:bodyPr>
            <a:normAutofit/>
          </a:bodyPr>
          <a:lstStyle/>
          <a:p>
            <a:r>
              <a:rPr lang="en-US" dirty="0" smtClean="0"/>
              <a:t>Reaction of an </a:t>
            </a:r>
            <a:r>
              <a:rPr lang="en-US" dirty="0" err="1" smtClean="0"/>
              <a:t>alkane</a:t>
            </a:r>
            <a:r>
              <a:rPr lang="en-US" dirty="0" smtClean="0"/>
              <a:t> with </a:t>
            </a:r>
            <a:r>
              <a:rPr lang="en-US" dirty="0" err="1" smtClean="0"/>
              <a:t>flourine</a:t>
            </a:r>
            <a:r>
              <a:rPr lang="en-US" dirty="0" smtClean="0"/>
              <a:t> is explosive even in the cold and dark, and you tend to get carbon and hydrogen fluoride produced. </a:t>
            </a:r>
          </a:p>
          <a:p>
            <a:r>
              <a:rPr lang="en-US" dirty="0" smtClean="0"/>
              <a:t> The violence of the reaction drops considerably as you go from fluorine to chlorine to bromine.</a:t>
            </a:r>
          </a:p>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rds.yahoo.com/_ylt=A0PDoX7mnQ5Oc1QABiCjzbkF/SIG=1244a3ivt/EXP=1309609574/**http%3a/www.tutornext.com/system/files/u64/28.JPG"/>
          <p:cNvPicPr>
            <a:picLocks noGrp="1"/>
          </p:cNvPicPr>
          <p:nvPr>
            <p:ph idx="1"/>
          </p:nvPr>
        </p:nvPicPr>
        <p:blipFill>
          <a:blip r:embed="rId2" cstate="print"/>
          <a:srcRect/>
          <a:stretch>
            <a:fillRect/>
          </a:stretch>
        </p:blipFill>
        <p:spPr bwMode="auto">
          <a:xfrm>
            <a:off x="1371600" y="1447800"/>
            <a:ext cx="65532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Nomenclature of </a:t>
            </a:r>
            <a:r>
              <a:rPr lang="en-US" u="sng" dirty="0" err="1" smtClean="0"/>
              <a:t>Alkanes</a:t>
            </a:r>
            <a:r>
              <a:rPr lang="en-US" u="sng" dirty="0" smtClean="0"/>
              <a:t> </a:t>
            </a:r>
            <a:br>
              <a:rPr lang="en-US" u="sng" dirty="0" smtClean="0"/>
            </a:br>
            <a:endParaRPr lang="en-US" dirty="0"/>
          </a:p>
        </p:txBody>
      </p:sp>
      <p:sp>
        <p:nvSpPr>
          <p:cNvPr id="3" name="Content Placeholder 2"/>
          <p:cNvSpPr>
            <a:spLocks noGrp="1"/>
          </p:cNvSpPr>
          <p:nvPr>
            <p:ph idx="1"/>
          </p:nvPr>
        </p:nvSpPr>
        <p:spPr/>
        <p:txBody>
          <a:bodyPr/>
          <a:lstStyle/>
          <a:p>
            <a:r>
              <a:rPr lang="en-US" dirty="0" smtClean="0"/>
              <a:t>There are two general types of nomenclature: </a:t>
            </a:r>
          </a:p>
          <a:p>
            <a:r>
              <a:rPr lang="en-US" dirty="0" smtClean="0"/>
              <a:t>trivial names (acetone, acetic acid) </a:t>
            </a:r>
          </a:p>
          <a:p>
            <a:r>
              <a:rPr lang="en-US" dirty="0" smtClean="0"/>
              <a:t>IUPAC System (</a:t>
            </a:r>
            <a:r>
              <a:rPr lang="en-US" dirty="0" err="1" smtClean="0"/>
              <a:t>propanone</a:t>
            </a:r>
            <a:r>
              <a:rPr lang="en-US" dirty="0" smtClean="0"/>
              <a:t>, </a:t>
            </a:r>
            <a:r>
              <a:rPr lang="en-US" dirty="0" err="1" smtClean="0"/>
              <a:t>ethanoic</a:t>
            </a:r>
            <a:r>
              <a:rPr lang="en-US" dirty="0" smtClean="0"/>
              <a:t> acid) </a:t>
            </a:r>
          </a:p>
          <a:p>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Alkenes</a:t>
            </a:r>
            <a:endParaRPr lang="en-US" dirty="0"/>
          </a:p>
        </p:txBody>
      </p:sp>
      <p:sp>
        <p:nvSpPr>
          <p:cNvPr id="3" name="Content Placeholder 2"/>
          <p:cNvSpPr>
            <a:spLocks noGrp="1"/>
          </p:cNvSpPr>
          <p:nvPr>
            <p:ph idx="1"/>
          </p:nvPr>
        </p:nvSpPr>
        <p:spPr/>
        <p:txBody>
          <a:bodyPr/>
          <a:lstStyle/>
          <a:p>
            <a:endParaRPr lang="en-US" dirty="0" smtClean="0"/>
          </a:p>
          <a:p>
            <a:r>
              <a:rPr lang="en-US" dirty="0" smtClean="0"/>
              <a:t> Alkenes ( also called olefins) are hydrocarbons which have carbon–carbon double bonds. </a:t>
            </a:r>
          </a:p>
          <a:p>
            <a:r>
              <a:rPr lang="en-US" dirty="0" smtClean="0"/>
              <a:t>A double bond is a σ bond and a π bond</a:t>
            </a:r>
          </a:p>
          <a:p>
            <a:endParaRPr lang="en-US" dirty="0" smtClean="0"/>
          </a:p>
          <a:p>
            <a:r>
              <a:rPr lang="en-US" dirty="0" smtClean="0"/>
              <a:t>Alkenes have physical properties similar to those of </a:t>
            </a:r>
            <a:r>
              <a:rPr lang="en-US" dirty="0" err="1" smtClean="0"/>
              <a:t>alkanes</a:t>
            </a:r>
            <a:r>
              <a:rPr lang="en-US" dirty="0" smtClean="0"/>
              <a:t>…they are less dense than water and since they are </a:t>
            </a:r>
            <a:r>
              <a:rPr lang="en-US" dirty="0" err="1" smtClean="0"/>
              <a:t>nonpolar</a:t>
            </a:r>
            <a:r>
              <a:rPr lang="en-US" dirty="0" smtClean="0"/>
              <a:t>, they  are not very soluble in it.</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Elements of </a:t>
            </a:r>
            <a:r>
              <a:rPr lang="en-US" u="sng" dirty="0" err="1" smtClean="0"/>
              <a:t>Unsaturation</a:t>
            </a:r>
            <a:r>
              <a:rPr lang="en-US" u="sng" dirty="0" smtClean="0"/>
              <a:t> </a:t>
            </a:r>
            <a:br>
              <a:rPr lang="en-US" u="sng" dirty="0" smtClean="0"/>
            </a:br>
            <a:endParaRPr lang="en-US" dirty="0"/>
          </a:p>
        </p:txBody>
      </p:sp>
      <p:sp>
        <p:nvSpPr>
          <p:cNvPr id="3" name="Content Placeholder 2"/>
          <p:cNvSpPr>
            <a:spLocks noGrp="1"/>
          </p:cNvSpPr>
          <p:nvPr>
            <p:ph idx="1"/>
          </p:nvPr>
        </p:nvSpPr>
        <p:spPr/>
        <p:txBody>
          <a:bodyPr/>
          <a:lstStyle/>
          <a:p>
            <a:r>
              <a:rPr lang="en-US" dirty="0" err="1" smtClean="0"/>
              <a:t>Alkanes</a:t>
            </a:r>
            <a:r>
              <a:rPr lang="en-US" dirty="0" smtClean="0"/>
              <a:t> are said to be </a:t>
            </a:r>
            <a:r>
              <a:rPr lang="en-US" b="1" dirty="0" smtClean="0"/>
              <a:t>saturated since they have they maximum number of bonds to hydrogen. </a:t>
            </a:r>
          </a:p>
          <a:p>
            <a:r>
              <a:rPr lang="en-US" dirty="0" smtClean="0"/>
              <a:t>An </a:t>
            </a:r>
            <a:r>
              <a:rPr lang="en-US" dirty="0" err="1" smtClean="0"/>
              <a:t>alkene</a:t>
            </a:r>
            <a:r>
              <a:rPr lang="en-US" dirty="0" smtClean="0"/>
              <a:t> is </a:t>
            </a:r>
            <a:r>
              <a:rPr lang="en-US" b="1" dirty="0" smtClean="0"/>
              <a:t>unsaturated. </a:t>
            </a:r>
          </a:p>
          <a:p>
            <a:r>
              <a:rPr lang="en-US" dirty="0" smtClean="0"/>
              <a:t>An </a:t>
            </a:r>
            <a:r>
              <a:rPr lang="en-US" b="1" dirty="0" smtClean="0"/>
              <a:t>element of </a:t>
            </a:r>
            <a:r>
              <a:rPr lang="en-US" b="1" dirty="0" err="1" smtClean="0"/>
              <a:t>unsaturation</a:t>
            </a:r>
            <a:r>
              <a:rPr lang="en-US" b="1" dirty="0" smtClean="0"/>
              <a:t> relates to </a:t>
            </a:r>
            <a:r>
              <a:rPr lang="en-US" b="1" u="sng" dirty="0" smtClean="0"/>
              <a:t>2 missing </a:t>
            </a:r>
            <a:r>
              <a:rPr lang="en-US" b="1" u="sng" dirty="0" err="1" smtClean="0"/>
              <a:t>hydrogens</a:t>
            </a:r>
            <a:r>
              <a:rPr lang="en-US" b="1" u="sng" dirty="0" smtClean="0"/>
              <a:t> from the saturated formula (C</a:t>
            </a:r>
            <a:r>
              <a:rPr lang="en-US" b="1" u="sng" baseline="30000" dirty="0" smtClean="0"/>
              <a:t>n</a:t>
            </a:r>
            <a:r>
              <a:rPr lang="en-US" b="1" u="sng" dirty="0" smtClean="0"/>
              <a:t>H</a:t>
            </a:r>
            <a:r>
              <a:rPr lang="en-US" b="1" u="sng" baseline="30000" dirty="0" smtClean="0"/>
              <a:t>2n+2</a:t>
            </a:r>
            <a:r>
              <a:rPr lang="en-US" b="1" u="sng" dirty="0" smtClean="0"/>
              <a:t>). </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863142DA-2D39-474B-9AAB-2CFB4068990D}" type="slidenum">
              <a:rPr lang="en-US"/>
              <a:pPr/>
              <a:t>72</a:t>
            </a:fld>
            <a:endParaRPr lang="en-US"/>
          </a:p>
        </p:txBody>
      </p:sp>
      <p:sp>
        <p:nvSpPr>
          <p:cNvPr id="137223" name="Rectangle 7"/>
          <p:cNvSpPr>
            <a:spLocks noGrp="1" noChangeArrowheads="1"/>
          </p:cNvSpPr>
          <p:nvPr>
            <p:ph type="title"/>
          </p:nvPr>
        </p:nvSpPr>
        <p:spPr>
          <a:xfrm>
            <a:off x="457489" y="274544"/>
            <a:ext cx="8229023" cy="733985"/>
          </a:xfrm>
          <a:noFill/>
          <a:ln/>
        </p:spPr>
        <p:txBody>
          <a:bodyPr lIns="91418" tIns="45709" rIns="91418" bIns="45709">
            <a:normAutofit fontScale="90000"/>
          </a:bodyPr>
          <a:lstStyle/>
          <a:p>
            <a:r>
              <a:rPr lang="en-US" altLang="en-US" sz="2900" dirty="0"/>
              <a:t>Many Alkenes Are Known by Common Names</a:t>
            </a:r>
          </a:p>
        </p:txBody>
      </p:sp>
      <p:sp>
        <p:nvSpPr>
          <p:cNvPr id="137224" name="Rectangle 8"/>
          <p:cNvSpPr>
            <a:spLocks noGrp="1" noChangeArrowheads="1"/>
          </p:cNvSpPr>
          <p:nvPr>
            <p:ph type="body" sz="half" idx="1"/>
          </p:nvPr>
        </p:nvSpPr>
        <p:spPr>
          <a:xfrm>
            <a:off x="457489" y="1599640"/>
            <a:ext cx="4040909" cy="4527176"/>
          </a:xfrm>
          <a:noFill/>
          <a:ln/>
        </p:spPr>
        <p:txBody>
          <a:bodyPr lIns="91418" tIns="45709" rIns="91418" bIns="45709"/>
          <a:lstStyle/>
          <a:p>
            <a:r>
              <a:rPr lang="en-US" altLang="en-US" sz="2500" dirty="0"/>
              <a:t>Ethylene = </a:t>
            </a:r>
            <a:r>
              <a:rPr lang="en-US" altLang="en-US" sz="2500" dirty="0" err="1"/>
              <a:t>ethene</a:t>
            </a:r>
            <a:endParaRPr lang="en-US" altLang="en-US" sz="2500" dirty="0"/>
          </a:p>
          <a:p>
            <a:r>
              <a:rPr lang="en-US" altLang="en-US" sz="2500" dirty="0"/>
              <a:t>Propylene = </a:t>
            </a:r>
            <a:r>
              <a:rPr lang="en-US" altLang="en-US" sz="2500" dirty="0" err="1"/>
              <a:t>propene</a:t>
            </a:r>
            <a:endParaRPr lang="en-US" altLang="en-US" sz="2500" dirty="0"/>
          </a:p>
          <a:p>
            <a:r>
              <a:rPr lang="en-US" altLang="en-US" sz="2500" dirty="0"/>
              <a:t>Isobutylene = 2-methylpropene</a:t>
            </a:r>
          </a:p>
          <a:p>
            <a:r>
              <a:rPr lang="en-US" altLang="en-US" sz="2500" dirty="0"/>
              <a:t>Isoprene = </a:t>
            </a:r>
            <a:r>
              <a:rPr lang="en-US" altLang="en-US" sz="2500" dirty="0" smtClean="0"/>
              <a:t>2-methyl-1,3-butadiene</a:t>
            </a:r>
          </a:p>
          <a:p>
            <a:r>
              <a:rPr lang="en-US" altLang="en-US" sz="2500" dirty="0" smtClean="0"/>
              <a:t>Acetylene = </a:t>
            </a:r>
            <a:r>
              <a:rPr lang="en-US" altLang="en-US" sz="2500" dirty="0" err="1" smtClean="0"/>
              <a:t>ethyne</a:t>
            </a:r>
            <a:endParaRPr lang="en-US" altLang="en-US" sz="2500" dirty="0"/>
          </a:p>
          <a:p>
            <a:pPr>
              <a:lnSpc>
                <a:spcPct val="90000"/>
              </a:lnSpc>
              <a:spcBef>
                <a:spcPct val="0"/>
              </a:spcBef>
              <a:buClr>
                <a:srgbClr val="00C1C2"/>
              </a:buClr>
              <a:buSzPct val="46000"/>
              <a:buFont typeface="Monotype Sorts" pitchFamily="2" charset="2"/>
              <a:buChar char="l"/>
            </a:pPr>
            <a:endParaRPr lang="en-US" altLang="en-US" sz="3100" dirty="0"/>
          </a:p>
        </p:txBody>
      </p:sp>
      <p:pic>
        <p:nvPicPr>
          <p:cNvPr id="137227" name="Picture 11"/>
          <p:cNvPicPr>
            <a:picLocks noChangeAspect="1" noChangeArrowheads="1"/>
          </p:cNvPicPr>
          <p:nvPr/>
        </p:nvPicPr>
        <p:blipFill>
          <a:blip r:embed="rId2" cstate="print">
            <a:clrChange>
              <a:clrFrom>
                <a:srgbClr val="F8F6E2"/>
              </a:clrFrom>
              <a:clrTo>
                <a:srgbClr val="F8F6E2">
                  <a:alpha val="0"/>
                </a:srgbClr>
              </a:clrTo>
            </a:clrChange>
            <a:lum bright="-12000"/>
          </a:blip>
          <a:srcRect/>
          <a:stretch>
            <a:fillRect/>
          </a:stretch>
        </p:blipFill>
        <p:spPr bwMode="auto">
          <a:xfrm>
            <a:off x="4087091" y="1613647"/>
            <a:ext cx="4658591" cy="3807199"/>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Note that some common named alkyl groups  need to be memorized</a:t>
            </a:r>
            <a:endParaRPr lang="en-US" dirty="0"/>
          </a:p>
        </p:txBody>
      </p:sp>
      <p:sp>
        <p:nvSpPr>
          <p:cNvPr id="3" name="Text Placeholder 2"/>
          <p:cNvSpPr>
            <a:spLocks noGrp="1"/>
          </p:cNvSpPr>
          <p:nvPr>
            <p:ph type="body" sz="half" idx="1"/>
          </p:nvPr>
        </p:nvSpPr>
        <p:spPr/>
        <p:txBody>
          <a:bodyPr>
            <a:normAutofit fontScale="92500" lnSpcReduction="20000"/>
          </a:bodyPr>
          <a:lstStyle/>
          <a:p>
            <a:r>
              <a:rPr lang="en-US" dirty="0" smtClean="0"/>
              <a:t>Isopropyl </a:t>
            </a:r>
          </a:p>
          <a:p>
            <a:r>
              <a:rPr lang="en-US" dirty="0" smtClean="0"/>
              <a:t>CH</a:t>
            </a:r>
            <a:r>
              <a:rPr lang="en-US" baseline="-25000" dirty="0" smtClean="0"/>
              <a:t>3</a:t>
            </a:r>
            <a:r>
              <a:rPr lang="en-US" dirty="0" smtClean="0"/>
              <a:t>CHCH</a:t>
            </a:r>
            <a:r>
              <a:rPr lang="en-US" baseline="-25000" dirty="0" smtClean="0"/>
              <a:t>3</a:t>
            </a:r>
          </a:p>
          <a:p>
            <a:endParaRPr lang="en-US" dirty="0" smtClean="0"/>
          </a:p>
          <a:p>
            <a:r>
              <a:rPr lang="en-US" dirty="0" err="1" smtClean="0"/>
              <a:t>Tertbutyl</a:t>
            </a:r>
            <a:endParaRPr lang="en-US" dirty="0" smtClean="0"/>
          </a:p>
          <a:p>
            <a:r>
              <a:rPr lang="en-US" dirty="0" smtClean="0"/>
              <a:t>       CH</a:t>
            </a:r>
            <a:r>
              <a:rPr lang="en-US" baseline="-25000" dirty="0" smtClean="0"/>
              <a:t>3</a:t>
            </a:r>
          </a:p>
          <a:p>
            <a:r>
              <a:rPr lang="en-US" dirty="0" smtClean="0"/>
              <a:t>CH</a:t>
            </a:r>
            <a:r>
              <a:rPr lang="en-US" baseline="-25000" dirty="0" smtClean="0"/>
              <a:t>3</a:t>
            </a:r>
            <a:r>
              <a:rPr lang="en-US" dirty="0" smtClean="0"/>
              <a:t>-C-</a:t>
            </a:r>
          </a:p>
          <a:p>
            <a:r>
              <a:rPr lang="en-US" dirty="0" smtClean="0"/>
              <a:t>       CH</a:t>
            </a:r>
            <a:r>
              <a:rPr lang="en-US" baseline="-25000" dirty="0" smtClean="0"/>
              <a:t>3</a:t>
            </a:r>
          </a:p>
          <a:p>
            <a:endParaRPr lang="en-US" dirty="0" smtClean="0"/>
          </a:p>
          <a:p>
            <a:r>
              <a:rPr lang="en-US" dirty="0" smtClean="0"/>
              <a:t>Vinyl  CH</a:t>
            </a:r>
            <a:r>
              <a:rPr lang="en-US" baseline="-25000" dirty="0" smtClean="0"/>
              <a:t>2</a:t>
            </a:r>
            <a:r>
              <a:rPr lang="en-US" dirty="0" smtClean="0"/>
              <a:t>=CH-</a:t>
            </a:r>
          </a:p>
          <a:p>
            <a:endParaRPr lang="en-US" dirty="0" smtClean="0"/>
          </a:p>
          <a:p>
            <a:r>
              <a:rPr lang="en-US" sz="2000" dirty="0" smtClean="0"/>
              <a:t>Example vinyl chloride</a:t>
            </a:r>
          </a:p>
          <a:p>
            <a:r>
              <a:rPr lang="en-US" sz="2000" dirty="0" smtClean="0"/>
              <a:t> CH</a:t>
            </a:r>
            <a:r>
              <a:rPr lang="en-US" baseline="-25000" dirty="0" smtClean="0"/>
              <a:t>2</a:t>
            </a:r>
            <a:r>
              <a:rPr lang="en-US" sz="2000" dirty="0" smtClean="0"/>
              <a:t>=</a:t>
            </a:r>
            <a:r>
              <a:rPr lang="en-US" sz="2000" dirty="0" err="1" smtClean="0"/>
              <a:t>CHCl</a:t>
            </a:r>
            <a:endParaRPr lang="en-US" sz="2000" dirty="0"/>
          </a:p>
        </p:txBody>
      </p:sp>
      <p:sp>
        <p:nvSpPr>
          <p:cNvPr id="4" name="Content Placeholder 3"/>
          <p:cNvSpPr>
            <a:spLocks noGrp="1"/>
          </p:cNvSpPr>
          <p:nvPr>
            <p:ph sz="half" idx="2"/>
          </p:nvPr>
        </p:nvSpPr>
        <p:spPr/>
        <p:txBody>
          <a:bodyPr>
            <a:normAutofit lnSpcReduction="10000"/>
          </a:bodyPr>
          <a:lstStyle/>
          <a:p>
            <a:r>
              <a:rPr lang="en-US" dirty="0" smtClean="0"/>
              <a:t> </a:t>
            </a:r>
            <a:r>
              <a:rPr lang="en-US" dirty="0" err="1" smtClean="0"/>
              <a:t>isopropenyl</a:t>
            </a:r>
            <a:endParaRPr lang="en-US" dirty="0" smtClean="0"/>
          </a:p>
          <a:p>
            <a:r>
              <a:rPr lang="en-US" dirty="0" smtClean="0"/>
              <a:t>CH</a:t>
            </a:r>
            <a:r>
              <a:rPr lang="en-US" baseline="-25000" dirty="0" smtClean="0"/>
              <a:t>2</a:t>
            </a:r>
            <a:r>
              <a:rPr lang="en-US" dirty="0" smtClean="0"/>
              <a:t>=C-</a:t>
            </a:r>
          </a:p>
          <a:p>
            <a:r>
              <a:rPr lang="en-US" dirty="0" smtClean="0"/>
              <a:t>         CH</a:t>
            </a:r>
            <a:r>
              <a:rPr lang="en-US" baseline="-25000" dirty="0" smtClean="0"/>
              <a:t>3</a:t>
            </a:r>
          </a:p>
          <a:p>
            <a:endParaRPr lang="en-US" dirty="0" smtClean="0"/>
          </a:p>
          <a:p>
            <a:r>
              <a:rPr lang="en-US" sz="2000" dirty="0" smtClean="0"/>
              <a:t>Example </a:t>
            </a:r>
            <a:r>
              <a:rPr lang="en-US" sz="2000" dirty="0" err="1" smtClean="0"/>
              <a:t>isopropenyl</a:t>
            </a:r>
            <a:r>
              <a:rPr lang="en-US" sz="2000" dirty="0" smtClean="0"/>
              <a:t> chloride</a:t>
            </a:r>
          </a:p>
          <a:p>
            <a:r>
              <a:rPr lang="en-US" dirty="0" smtClean="0"/>
              <a:t>CH</a:t>
            </a:r>
            <a:r>
              <a:rPr lang="en-US" baseline="-25000" dirty="0" smtClean="0"/>
              <a:t>2</a:t>
            </a:r>
            <a:r>
              <a:rPr lang="en-US" dirty="0" smtClean="0"/>
              <a:t>=</a:t>
            </a:r>
            <a:r>
              <a:rPr lang="en-US" dirty="0" err="1" smtClean="0"/>
              <a:t>CCl</a:t>
            </a:r>
            <a:endParaRPr lang="en-US" dirty="0" smtClean="0"/>
          </a:p>
          <a:p>
            <a:r>
              <a:rPr lang="en-US" dirty="0" smtClean="0"/>
              <a:t>         CH</a:t>
            </a:r>
            <a:r>
              <a:rPr lang="en-US" baseline="-25000" dirty="0" smtClean="0"/>
              <a:t>3</a:t>
            </a:r>
          </a:p>
          <a:p>
            <a:endParaRPr lang="en-US" dirty="0" smtClean="0"/>
          </a:p>
          <a:p>
            <a:r>
              <a:rPr lang="en-US" dirty="0" err="1" smtClean="0"/>
              <a:t>Allyl</a:t>
            </a:r>
            <a:r>
              <a:rPr lang="en-US" dirty="0" smtClean="0"/>
              <a:t>=  CH</a:t>
            </a:r>
            <a:r>
              <a:rPr lang="en-US" baseline="-25000" dirty="0" smtClean="0"/>
              <a:t>2</a:t>
            </a:r>
            <a:r>
              <a:rPr lang="en-US" dirty="0" smtClean="0"/>
              <a:t>=CHCH</a:t>
            </a:r>
            <a:r>
              <a:rPr lang="en-US" baseline="-25000" dirty="0" smtClean="0"/>
              <a:t>2</a:t>
            </a:r>
          </a:p>
          <a:p>
            <a:r>
              <a:rPr lang="en-US" sz="2000" dirty="0" smtClean="0"/>
              <a:t>Example </a:t>
            </a:r>
            <a:r>
              <a:rPr lang="en-US" sz="2000" dirty="0" err="1" smtClean="0"/>
              <a:t>allyl</a:t>
            </a:r>
            <a:r>
              <a:rPr lang="en-US" sz="2000" dirty="0" smtClean="0"/>
              <a:t> chloride</a:t>
            </a:r>
          </a:p>
          <a:p>
            <a:r>
              <a:rPr lang="en-US" sz="2000" dirty="0" smtClean="0"/>
              <a:t>CH</a:t>
            </a:r>
            <a:r>
              <a:rPr lang="en-US" sz="2000" baseline="-25000" dirty="0" smtClean="0"/>
              <a:t>2</a:t>
            </a:r>
            <a:r>
              <a:rPr lang="en-US" sz="2000" dirty="0" smtClean="0"/>
              <a:t>=CHCH</a:t>
            </a:r>
            <a:r>
              <a:rPr lang="en-US" sz="2000" baseline="-25000" dirty="0" smtClean="0"/>
              <a:t>2</a:t>
            </a:r>
            <a:r>
              <a:rPr lang="en-US" sz="2000" dirty="0" smtClean="0"/>
              <a:t>Cl</a:t>
            </a:r>
            <a:endParaRPr lang="en-US" sz="20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ADC4754C-2982-4AF4-8791-14D95DC706CC}" type="slidenum">
              <a:rPr lang="en-US"/>
              <a:pPr/>
              <a:t>74</a:t>
            </a:fld>
            <a:endParaRPr lang="en-US"/>
          </a:p>
        </p:txBody>
      </p:sp>
      <p:sp>
        <p:nvSpPr>
          <p:cNvPr id="136196" name="Rectangle 4"/>
          <p:cNvSpPr>
            <a:spLocks noGrp="1" noChangeArrowheads="1"/>
          </p:cNvSpPr>
          <p:nvPr>
            <p:ph type="title"/>
          </p:nvPr>
        </p:nvSpPr>
        <p:spPr>
          <a:xfrm>
            <a:off x="457489" y="274544"/>
            <a:ext cx="8229023" cy="733985"/>
          </a:xfrm>
          <a:noFill/>
          <a:ln/>
        </p:spPr>
        <p:txBody>
          <a:bodyPr lIns="91418" tIns="45709" rIns="91418" bIns="45709"/>
          <a:lstStyle/>
          <a:p>
            <a:pPr defTabSz="820583"/>
            <a:r>
              <a:rPr lang="en-US" altLang="en-US" sz="2900" dirty="0"/>
              <a:t>Nomenclature</a:t>
            </a:r>
          </a:p>
        </p:txBody>
      </p:sp>
      <p:sp>
        <p:nvSpPr>
          <p:cNvPr id="136197" name="Rectangle 5"/>
          <p:cNvSpPr>
            <a:spLocks noGrp="1" noChangeArrowheads="1"/>
          </p:cNvSpPr>
          <p:nvPr>
            <p:ph type="body" idx="1"/>
          </p:nvPr>
        </p:nvSpPr>
        <p:spPr>
          <a:xfrm>
            <a:off x="415637" y="1143000"/>
            <a:ext cx="8312727" cy="4572000"/>
          </a:xfrm>
          <a:noFill/>
          <a:ln/>
        </p:spPr>
        <p:txBody>
          <a:bodyPr lIns="91418" tIns="45709" rIns="91418" bIns="45709">
            <a:normAutofit/>
          </a:bodyPr>
          <a:lstStyle/>
          <a:p>
            <a:pPr marL="307718" indent="-307718" defTabSz="820583"/>
            <a:r>
              <a:rPr lang="en-US" sz="2400" dirty="0" smtClean="0"/>
              <a:t>Simple alkenes are named like </a:t>
            </a:r>
            <a:r>
              <a:rPr lang="en-US" sz="2400" dirty="0" err="1" smtClean="0"/>
              <a:t>alkanes</a:t>
            </a:r>
            <a:r>
              <a:rPr lang="en-US" sz="2400" dirty="0" smtClean="0"/>
              <a:t> (root from the longest carbon chain), but the –</a:t>
            </a:r>
            <a:r>
              <a:rPr lang="en-US" sz="2400" b="1" dirty="0" err="1" smtClean="0"/>
              <a:t>ane</a:t>
            </a:r>
            <a:r>
              <a:rPr lang="en-US" sz="2400" b="1" dirty="0" smtClean="0"/>
              <a:t> suffix is replaced by-</a:t>
            </a:r>
            <a:r>
              <a:rPr lang="en-US" sz="2400" b="1" dirty="0" err="1" smtClean="0"/>
              <a:t>ene</a:t>
            </a:r>
            <a:r>
              <a:rPr lang="en-US" sz="2400" b="1" dirty="0" smtClean="0"/>
              <a:t> </a:t>
            </a:r>
            <a:endParaRPr lang="en-US" altLang="en-US" sz="2200" dirty="0" smtClean="0"/>
          </a:p>
          <a:p>
            <a:pPr marL="307718" indent="-307718" defTabSz="820583"/>
            <a:endParaRPr lang="en-US" altLang="en-US" sz="2200" dirty="0"/>
          </a:p>
          <a:p>
            <a:pPr marL="307718" indent="-307718" defTabSz="820583"/>
            <a:r>
              <a:rPr lang="en-US" altLang="en-US" sz="2200" dirty="0"/>
              <a:t>Find longest continuous carbon chain </a:t>
            </a:r>
            <a:r>
              <a:rPr lang="en-US" altLang="en-US" sz="2200" b="1" u="sng" dirty="0"/>
              <a:t>containing the double bond</a:t>
            </a:r>
            <a:r>
              <a:rPr lang="en-US" altLang="en-US" sz="2200" dirty="0"/>
              <a:t> for root name</a:t>
            </a:r>
          </a:p>
          <a:p>
            <a:pPr marL="307718" indent="-307718" defTabSz="820583">
              <a:buNone/>
            </a:pPr>
            <a:endParaRPr lang="en-US" altLang="en-US" sz="2200" dirty="0"/>
          </a:p>
          <a:p>
            <a:pPr marL="307718" indent="-307718" defTabSz="820583"/>
            <a:r>
              <a:rPr lang="en-US" sz="2400" dirty="0" smtClean="0"/>
              <a:t>When the chain is longer than 3 carbons, number the atoms such that the double bond is given the </a:t>
            </a:r>
            <a:r>
              <a:rPr lang="en-US" sz="2400" u="sng" dirty="0" smtClean="0"/>
              <a:t>lowest number (i.e. start at the end nearest the double bond). </a:t>
            </a:r>
            <a:endParaRPr lang="en-US" altLang="en-US" sz="2200" dirty="0"/>
          </a:p>
          <a:p>
            <a:pPr marL="307718" indent="-307718" defTabSz="820583"/>
            <a:r>
              <a:rPr lang="en-US" altLang="en-US" sz="2200" dirty="0"/>
              <a:t>Rings have “</a:t>
            </a:r>
            <a:r>
              <a:rPr lang="en-US" altLang="en-US" sz="2200" dirty="0" err="1"/>
              <a:t>cyclo</a:t>
            </a:r>
            <a:r>
              <a:rPr lang="en-US" altLang="en-US" sz="2200" dirty="0"/>
              <a:t>” prefix</a:t>
            </a:r>
          </a:p>
          <a:p>
            <a:pPr marL="307718" indent="-307718" defTabSz="820583">
              <a:spcBef>
                <a:spcPct val="0"/>
              </a:spcBef>
              <a:buClr>
                <a:srgbClr val="00C1C2"/>
              </a:buClr>
              <a:buSzPct val="46000"/>
              <a:buFont typeface="Monotype Sorts" pitchFamily="2" charset="2"/>
              <a:buChar char="l"/>
            </a:pPr>
            <a:endParaRPr lang="en-US" altLang="en-US" sz="22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t>
            </a:r>
            <a:r>
              <a:rPr lang="en-US" dirty="0" err="1" smtClean="0"/>
              <a:t>Alkadienes</a:t>
            </a:r>
            <a:endParaRPr lang="en-US" dirty="0"/>
          </a:p>
        </p:txBody>
      </p:sp>
      <p:sp>
        <p:nvSpPr>
          <p:cNvPr id="3" name="Content Placeholder 2"/>
          <p:cNvSpPr>
            <a:spLocks noGrp="1"/>
          </p:cNvSpPr>
          <p:nvPr>
            <p:ph idx="1"/>
          </p:nvPr>
        </p:nvSpPr>
        <p:spPr/>
        <p:txBody>
          <a:bodyPr/>
          <a:lstStyle/>
          <a:p>
            <a:r>
              <a:rPr lang="en-US" dirty="0" smtClean="0"/>
              <a:t>When  more than one multiple bonds are present in a molecule, it is useful to classify the structure</a:t>
            </a:r>
          </a:p>
          <a:p>
            <a:r>
              <a:rPr lang="en-US" dirty="0" smtClean="0">
                <a:solidFill>
                  <a:schemeClr val="tx2"/>
                </a:solidFill>
              </a:rPr>
              <a:t>Cumulated</a:t>
            </a:r>
            <a:r>
              <a:rPr lang="en-US" dirty="0" smtClean="0"/>
              <a:t>: when the double bonds are next to one another ex </a:t>
            </a:r>
            <a:r>
              <a:rPr lang="en-US" dirty="0" smtClean="0">
                <a:solidFill>
                  <a:srgbClr val="FF0000"/>
                </a:solidFill>
              </a:rPr>
              <a:t>c=c=c</a:t>
            </a:r>
          </a:p>
          <a:p>
            <a:r>
              <a:rPr lang="en-US" dirty="0" smtClean="0">
                <a:solidFill>
                  <a:schemeClr val="tx2"/>
                </a:solidFill>
              </a:rPr>
              <a:t>Conjugated</a:t>
            </a:r>
            <a:r>
              <a:rPr lang="en-US" dirty="0" smtClean="0"/>
              <a:t> are when the multiple bonds alternate with a single bond ex </a:t>
            </a:r>
            <a:r>
              <a:rPr lang="en-US" dirty="0" smtClean="0">
                <a:solidFill>
                  <a:srgbClr val="FF0000"/>
                </a:solidFill>
              </a:rPr>
              <a:t>c=c-c=c</a:t>
            </a:r>
          </a:p>
          <a:p>
            <a:r>
              <a:rPr lang="en-US" dirty="0" smtClean="0">
                <a:solidFill>
                  <a:schemeClr val="tx2"/>
                </a:solidFill>
              </a:rPr>
              <a:t>Isolated or </a:t>
            </a:r>
            <a:r>
              <a:rPr lang="en-US" dirty="0" err="1" smtClean="0">
                <a:solidFill>
                  <a:schemeClr val="tx2"/>
                </a:solidFill>
              </a:rPr>
              <a:t>nonconjugated</a:t>
            </a:r>
            <a:r>
              <a:rPr lang="en-US" dirty="0" smtClean="0">
                <a:solidFill>
                  <a:schemeClr val="tx2"/>
                </a:solidFill>
              </a:rPr>
              <a:t> </a:t>
            </a:r>
            <a:r>
              <a:rPr lang="en-US" dirty="0" smtClean="0"/>
              <a:t>are when more than one single bond separates the multiple bonds ex </a:t>
            </a:r>
            <a:r>
              <a:rPr lang="en-US" dirty="0" smtClean="0">
                <a:solidFill>
                  <a:srgbClr val="FF0000"/>
                </a:solidFill>
              </a:rPr>
              <a:t>c=c-c-c-c-=c-c </a:t>
            </a:r>
          </a:p>
          <a:p>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b="1"/>
              <a:t>Alkene Nomenclature</a:t>
            </a:r>
          </a:p>
        </p:txBody>
      </p:sp>
      <p:pic>
        <p:nvPicPr>
          <p:cNvPr id="13317" name="Picture 5" descr="C:\My Documents\My Pictures\Wade alkene nomenclature.bmp"/>
          <p:cNvPicPr>
            <a:picLocks noGrp="1" noChangeAspect="1" noChangeArrowheads="1"/>
          </p:cNvPicPr>
          <p:nvPr>
            <p:ph idx="1"/>
          </p:nvPr>
        </p:nvPicPr>
        <p:blipFill>
          <a:blip r:embed="rId2" cstate="print"/>
          <a:srcRect/>
          <a:stretch>
            <a:fillRect/>
          </a:stretch>
        </p:blipFill>
        <p:spPr>
          <a:xfrm>
            <a:off x="0" y="2133600"/>
            <a:ext cx="8839200" cy="3276600"/>
          </a:xfrm>
          <a:noFill/>
          <a:ln/>
        </p:spPr>
      </p:pic>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hidden="1"/>
          <p:cNvSpPr>
            <a:spLocks noGrp="1" noChangeArrowheads="1"/>
          </p:cNvSpPr>
          <p:nvPr>
            <p:ph type="title"/>
          </p:nvPr>
        </p:nvSpPr>
        <p:spPr/>
        <p:txBody>
          <a:bodyPr/>
          <a:lstStyle/>
          <a:p>
            <a:endParaRPr lang="en-US" altLang="en-US"/>
          </a:p>
        </p:txBody>
      </p:sp>
      <p:sp>
        <p:nvSpPr>
          <p:cNvPr id="90115" name="Rectangle 3" descr="06p189c"/>
          <p:cNvSpPr>
            <a:spLocks noGrp="1" noChangeAspect="1" noChangeArrowheads="1"/>
          </p:cNvSpPr>
          <p:nvPr/>
        </p:nvSpPr>
        <p:spPr bwMode="auto">
          <a:xfrm>
            <a:off x="0" y="638175"/>
            <a:ext cx="9144000" cy="5581650"/>
          </a:xfrm>
          <a:prstGeom prst="rect">
            <a:avLst/>
          </a:prstGeom>
          <a:blipFill dpi="0" rotWithShape="1">
            <a:blip r:embed="rId2" cstate="print"/>
            <a:srcRect/>
            <a:stretch>
              <a:fillRect r="-11"/>
            </a:stretch>
          </a:blipFill>
          <a:ln w="9525">
            <a:noFill/>
            <a:miter lim="800000"/>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2" name="Rectangle 6"/>
          <p:cNvSpPr>
            <a:spLocks noGrp="1" noChangeArrowheads="1"/>
          </p:cNvSpPr>
          <p:nvPr>
            <p:ph type="title"/>
          </p:nvPr>
        </p:nvSpPr>
        <p:spPr>
          <a:xfrm>
            <a:off x="685800" y="228600"/>
            <a:ext cx="7772400" cy="1143000"/>
          </a:xfrm>
        </p:spPr>
        <p:txBody>
          <a:bodyPr/>
          <a:lstStyle/>
          <a:p>
            <a:r>
              <a:rPr lang="en-US" altLang="en-US" b="1">
                <a:solidFill>
                  <a:srgbClr val="FF0000"/>
                </a:solidFill>
              </a:rPr>
              <a:t>Cyclic alkenes</a:t>
            </a:r>
          </a:p>
        </p:txBody>
      </p:sp>
      <p:sp>
        <p:nvSpPr>
          <p:cNvPr id="91143" name="Rectangle 7"/>
          <p:cNvSpPr>
            <a:spLocks noGrp="1" noChangeArrowheads="1"/>
          </p:cNvSpPr>
          <p:nvPr>
            <p:ph idx="1"/>
          </p:nvPr>
        </p:nvSpPr>
        <p:spPr/>
        <p:txBody>
          <a:bodyPr/>
          <a:lstStyle/>
          <a:p>
            <a:endParaRPr lang="en-US"/>
          </a:p>
        </p:txBody>
      </p:sp>
      <p:sp>
        <p:nvSpPr>
          <p:cNvPr id="91139" name="Rectangle 3" descr="06p190a"/>
          <p:cNvSpPr>
            <a:spLocks noGrp="1" noChangeAspect="1" noChangeArrowheads="1"/>
          </p:cNvSpPr>
          <p:nvPr/>
        </p:nvSpPr>
        <p:spPr bwMode="auto">
          <a:xfrm>
            <a:off x="0" y="1981200"/>
            <a:ext cx="9144000" cy="2266950"/>
          </a:xfrm>
          <a:prstGeom prst="rect">
            <a:avLst/>
          </a:prstGeom>
          <a:blipFill dpi="0" rotWithShape="1">
            <a:blip r:embed="rId2" cstate="print"/>
            <a:srcRect/>
            <a:stretch>
              <a:fillRect b="-34"/>
            </a:stretch>
          </a:blipFill>
          <a:ln w="9525">
            <a:noFill/>
            <a:miter lim="800000"/>
            <a:headEnd/>
            <a:tailEnd/>
          </a:ln>
          <a:effectLst/>
        </p:spPr>
        <p:txBody>
          <a:bodyPr/>
          <a:lstStyle/>
          <a:p>
            <a:pPr algn="ctr"/>
            <a:endParaRPr lang="en-US" altLang="en-US" sz="4400" baseline="0">
              <a:solidFill>
                <a:schemeClr val="tx2"/>
              </a:solidFill>
              <a:latin typeface="Arial" charset="0"/>
            </a:endParaRPr>
          </a:p>
          <a:p>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0"/>
            <a:ext cx="7772400" cy="1143000"/>
          </a:xfrm>
        </p:spPr>
        <p:txBody>
          <a:bodyPr/>
          <a:lstStyle/>
          <a:p>
            <a:r>
              <a:rPr lang="en-US" b="1"/>
              <a:t>Alkyl Groups with </a:t>
            </a:r>
            <a:r>
              <a:rPr lang="en-US" b="1">
                <a:latin typeface="Symbol" pitchFamily="18" charset="2"/>
              </a:rPr>
              <a:t>p</a:t>
            </a:r>
            <a:r>
              <a:rPr lang="en-US" b="1"/>
              <a:t>-Bonds</a:t>
            </a:r>
          </a:p>
        </p:txBody>
      </p:sp>
      <p:pic>
        <p:nvPicPr>
          <p:cNvPr id="14344" name="Picture 8"/>
          <p:cNvPicPr>
            <a:picLocks noGrp="1" noChangeAspect="1" noChangeArrowheads="1"/>
          </p:cNvPicPr>
          <p:nvPr>
            <p:ph idx="1"/>
          </p:nvPr>
        </p:nvPicPr>
        <p:blipFill>
          <a:blip r:embed="rId2" cstate="print"/>
          <a:srcRect/>
          <a:stretch>
            <a:fillRect/>
          </a:stretch>
        </p:blipFill>
        <p:spPr>
          <a:xfrm>
            <a:off x="685800" y="2328863"/>
            <a:ext cx="7904163" cy="4529137"/>
          </a:xfrm>
          <a:noFill/>
          <a:ln/>
        </p:spPr>
      </p:pic>
      <p:sp>
        <p:nvSpPr>
          <p:cNvPr id="14345" name="Rectangle 9" descr="06p190b"/>
          <p:cNvSpPr>
            <a:spLocks noGrp="1" noChangeAspect="1" noChangeArrowheads="1"/>
          </p:cNvSpPr>
          <p:nvPr/>
        </p:nvSpPr>
        <p:spPr bwMode="auto">
          <a:xfrm>
            <a:off x="0" y="1143000"/>
            <a:ext cx="9144000" cy="1089025"/>
          </a:xfrm>
          <a:prstGeom prst="rect">
            <a:avLst/>
          </a:prstGeom>
          <a:blipFill dpi="0" rotWithShape="1">
            <a:blip r:embed="rId3" cstate="print"/>
            <a:srcRect/>
            <a:stretch>
              <a:fillRect r="-82"/>
            </a:stretch>
          </a:blipFill>
          <a:ln w="9525">
            <a:noFill/>
            <a:miter lim="800000"/>
            <a:headEnd/>
            <a:tailEnd/>
          </a:ln>
          <a:effectLst/>
        </p:spPr>
        <p:txBody>
          <a:bodyPr/>
          <a:lstStyle/>
          <a:p>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239000" cy="1295400"/>
          </a:xfrm>
        </p:spPr>
        <p:txBody>
          <a:bodyPr>
            <a:normAutofit fontScale="90000"/>
          </a:bodyPr>
          <a:lstStyle/>
          <a:p>
            <a:r>
              <a:rPr lang="en-US" dirty="0" smtClean="0"/>
              <a:t/>
            </a:r>
            <a:br>
              <a:rPr lang="en-US" dirty="0" smtClean="0"/>
            </a:br>
            <a:r>
              <a:rPr lang="en-US" dirty="0" smtClean="0"/>
              <a:t/>
            </a:r>
            <a:br>
              <a:rPr lang="en-US" dirty="0" smtClean="0"/>
            </a:br>
            <a:r>
              <a:rPr lang="en-US" dirty="0" smtClean="0"/>
              <a:t>IUPAC Rules: </a:t>
            </a:r>
            <a:r>
              <a:rPr lang="en-US" sz="2700" dirty="0" smtClean="0"/>
              <a:t>The systematic way to name all organic compounds. </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For </a:t>
            </a:r>
            <a:r>
              <a:rPr lang="en-US" dirty="0" err="1" smtClean="0"/>
              <a:t>alkanes</a:t>
            </a:r>
            <a:r>
              <a:rPr lang="en-US" dirty="0" smtClean="0"/>
              <a:t>: </a:t>
            </a:r>
          </a:p>
          <a:p>
            <a:r>
              <a:rPr lang="en-US" dirty="0" smtClean="0"/>
              <a:t>(1) Find the longest continuous chain of carbon atoms. This is the base name of the compound. </a:t>
            </a:r>
          </a:p>
          <a:p>
            <a:r>
              <a:rPr lang="en-US" dirty="0" smtClean="0"/>
              <a:t>(2) Number the longest chain beginning with the end nearest a substituent. </a:t>
            </a:r>
          </a:p>
          <a:p>
            <a:r>
              <a:rPr lang="en-US" dirty="0" smtClean="0"/>
              <a:t>(3) Name the substituent groups attached to the longest chain as alkyl groups. Also state the location of each alkyl group according to its numbered carbon on the main chain. </a:t>
            </a:r>
          </a:p>
          <a:p>
            <a:r>
              <a:rPr lang="en-US" dirty="0" smtClean="0"/>
              <a:t>(4) When two or more </a:t>
            </a:r>
            <a:r>
              <a:rPr lang="en-US" dirty="0" err="1" smtClean="0"/>
              <a:t>substituents</a:t>
            </a:r>
            <a:r>
              <a:rPr lang="en-US" dirty="0" smtClean="0"/>
              <a:t> are present, list them in alphabetical order. If two or more of the same alkyl groups are present, use the prefixes </a:t>
            </a:r>
            <a:r>
              <a:rPr lang="en-US" dirty="0" err="1" smtClean="0"/>
              <a:t>di</a:t>
            </a:r>
            <a:r>
              <a:rPr lang="en-US" dirty="0" smtClean="0"/>
              <a:t>-, tri- etc to avoid repetition. </a:t>
            </a:r>
          </a:p>
          <a:p>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US" b="1">
                <a:solidFill>
                  <a:srgbClr val="FF0000"/>
                </a:solidFill>
              </a:rPr>
              <a:t>Alkylidene</a:t>
            </a:r>
            <a:r>
              <a:rPr lang="en-US" b="1"/>
              <a:t> Groups</a:t>
            </a:r>
            <a:br>
              <a:rPr lang="en-US" b="1"/>
            </a:br>
            <a:r>
              <a:rPr lang="en-US" b="1"/>
              <a:t>Double Bonds Fused to Rings</a:t>
            </a:r>
          </a:p>
        </p:txBody>
      </p:sp>
      <p:pic>
        <p:nvPicPr>
          <p:cNvPr id="15368" name="Picture 8"/>
          <p:cNvPicPr>
            <a:picLocks noGrp="1" noChangeAspect="1" noChangeArrowheads="1"/>
          </p:cNvPicPr>
          <p:nvPr>
            <p:ph idx="1"/>
          </p:nvPr>
        </p:nvPicPr>
        <p:blipFill>
          <a:blip r:embed="rId2" cstate="print"/>
          <a:srcRect/>
          <a:stretch>
            <a:fillRect/>
          </a:stretch>
        </p:blipFill>
        <p:spPr>
          <a:xfrm>
            <a:off x="685800" y="3086100"/>
            <a:ext cx="7772400" cy="1903413"/>
          </a:xfrm>
          <a:noFill/>
          <a:ln/>
        </p:spPr>
      </p:pic>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b="1"/>
              <a:t>Polyenes</a:t>
            </a:r>
          </a:p>
        </p:txBody>
      </p:sp>
      <p:pic>
        <p:nvPicPr>
          <p:cNvPr id="16389" name="Picture 5" descr="C:\My Documents\My Pictures\Wade alkadienes.bmp"/>
          <p:cNvPicPr>
            <a:picLocks noGrp="1" noChangeAspect="1" noChangeArrowheads="1"/>
          </p:cNvPicPr>
          <p:nvPr>
            <p:ph idx="1"/>
          </p:nvPr>
        </p:nvPicPr>
        <p:blipFill>
          <a:blip r:embed="rId2" cstate="print"/>
          <a:srcRect/>
          <a:stretch>
            <a:fillRect/>
          </a:stretch>
        </p:blipFill>
        <p:spPr>
          <a:xfrm>
            <a:off x="0" y="2286000"/>
            <a:ext cx="9144000" cy="1905000"/>
          </a:xfrm>
          <a:noFill/>
          <a:ln/>
        </p:spPr>
      </p:pic>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p:txBody>
          <a:bodyPr/>
          <a:lstStyle/>
          <a:p>
            <a:fld id="{F285B7CD-3705-4A27-8B74-B35A7E6AFCF3}" type="slidenum">
              <a:rPr lang="en-US"/>
              <a:pPr/>
              <a:t>82</a:t>
            </a:fld>
            <a:endParaRPr lang="en-US"/>
          </a:p>
        </p:txBody>
      </p:sp>
      <p:sp>
        <p:nvSpPr>
          <p:cNvPr id="186380" name="Rectangle 12"/>
          <p:cNvSpPr>
            <a:spLocks noGrp="1" noChangeArrowheads="1"/>
          </p:cNvSpPr>
          <p:nvPr>
            <p:ph type="title"/>
          </p:nvPr>
        </p:nvSpPr>
        <p:spPr>
          <a:xfrm>
            <a:off x="457489" y="274544"/>
            <a:ext cx="8229023" cy="733985"/>
          </a:xfrm>
        </p:spPr>
        <p:txBody>
          <a:bodyPr/>
          <a:lstStyle/>
          <a:p>
            <a:r>
              <a:rPr lang="en-US" sz="2900" dirty="0"/>
              <a:t>Name the following Alkenes</a:t>
            </a:r>
          </a:p>
        </p:txBody>
      </p:sp>
      <p:graphicFrame>
        <p:nvGraphicFramePr>
          <p:cNvPr id="186382" name="Object 14"/>
          <p:cNvGraphicFramePr>
            <a:graphicFrameLocks noChangeAspect="1"/>
          </p:cNvGraphicFramePr>
          <p:nvPr>
            <p:ph sz="half" idx="1"/>
          </p:nvPr>
        </p:nvGraphicFramePr>
        <p:xfrm>
          <a:off x="623455" y="1680882"/>
          <a:ext cx="3532909" cy="959504"/>
        </p:xfrm>
        <a:graphic>
          <a:graphicData uri="http://schemas.openxmlformats.org/presentationml/2006/ole">
            <p:oleObj spid="_x0000_s1026" name="Document" r:id="rId3" imgW="1600200" imgH="447840" progId="">
              <p:embed/>
            </p:oleObj>
          </a:graphicData>
        </a:graphic>
      </p:graphicFrame>
      <p:graphicFrame>
        <p:nvGraphicFramePr>
          <p:cNvPr id="186383" name="Object 15"/>
          <p:cNvGraphicFramePr>
            <a:graphicFrameLocks noChangeAspect="1"/>
          </p:cNvGraphicFramePr>
          <p:nvPr>
            <p:ph sz="quarter" idx="2"/>
          </p:nvPr>
        </p:nvGraphicFramePr>
        <p:xfrm>
          <a:off x="5084330" y="1599640"/>
          <a:ext cx="2604943" cy="1812551"/>
        </p:xfrm>
        <a:graphic>
          <a:graphicData uri="http://schemas.openxmlformats.org/presentationml/2006/ole">
            <p:oleObj spid="_x0000_s1027" name="Document" r:id="rId4" imgW="1781280" imgH="1276200" progId="">
              <p:embed/>
            </p:oleObj>
          </a:graphicData>
        </a:graphic>
      </p:graphicFrame>
      <p:graphicFrame>
        <p:nvGraphicFramePr>
          <p:cNvPr id="186384" name="Object 16"/>
          <p:cNvGraphicFramePr>
            <a:graphicFrameLocks noChangeAspect="1"/>
          </p:cNvGraphicFramePr>
          <p:nvPr>
            <p:ph sz="quarter" idx="3"/>
          </p:nvPr>
        </p:nvGraphicFramePr>
        <p:xfrm>
          <a:off x="2147454" y="4235824"/>
          <a:ext cx="3671455" cy="1392331"/>
        </p:xfrm>
        <a:graphic>
          <a:graphicData uri="http://schemas.openxmlformats.org/presentationml/2006/ole">
            <p:oleObj spid="_x0000_s1028" name="Document" r:id="rId5" imgW="2657520" imgH="1038240" progId="">
              <p:embed/>
            </p:oleObj>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descr="06p191a"/>
          <p:cNvSpPr>
            <a:spLocks noGrp="1" noChangeAspect="1" noChangeArrowheads="1"/>
          </p:cNvSpPr>
          <p:nvPr/>
        </p:nvSpPr>
        <p:spPr bwMode="auto">
          <a:xfrm>
            <a:off x="0" y="1924050"/>
            <a:ext cx="9144000" cy="3008313"/>
          </a:xfrm>
          <a:prstGeom prst="rect">
            <a:avLst/>
          </a:prstGeom>
          <a:blipFill dpi="0" rotWithShape="1">
            <a:blip r:embed="rId2" cstate="print"/>
            <a:srcRect/>
            <a:stretch>
              <a:fillRect b="-2"/>
            </a:stretch>
          </a:blipFill>
          <a:ln w="9525">
            <a:noFill/>
            <a:miter lim="800000"/>
            <a:headEnd/>
            <a:tailEnd/>
          </a:ln>
          <a:effectLst/>
        </p:spPr>
        <p:txBody>
          <a:bodyPr/>
          <a:lstStyle/>
          <a:p>
            <a:endParaRPr lang="en-US"/>
          </a:p>
        </p:txBody>
      </p:sp>
      <p:sp>
        <p:nvSpPr>
          <p:cNvPr id="93188" name="Rectangle 4"/>
          <p:cNvSpPr>
            <a:spLocks noGrp="1" noChangeArrowheads="1"/>
          </p:cNvSpPr>
          <p:nvPr>
            <p:ph type="title"/>
          </p:nvPr>
        </p:nvSpPr>
        <p:spPr/>
        <p:txBody>
          <a:bodyPr/>
          <a:lstStyle/>
          <a:p>
            <a:r>
              <a:rPr lang="en-US" b="1">
                <a:solidFill>
                  <a:srgbClr val="FF0000"/>
                </a:solidFill>
              </a:rPr>
              <a:t>Name these Alkenes</a:t>
            </a:r>
          </a:p>
        </p:txBody>
      </p:sp>
      <p:sp>
        <p:nvSpPr>
          <p:cNvPr id="93189" name="Rectangle 5"/>
          <p:cNvSpPr>
            <a:spLocks noGrp="1" noChangeArrowheads="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b="1">
                <a:solidFill>
                  <a:srgbClr val="FF0000"/>
                </a:solidFill>
              </a:rPr>
              <a:t>Name These</a:t>
            </a:r>
          </a:p>
        </p:txBody>
      </p:sp>
      <p:pic>
        <p:nvPicPr>
          <p:cNvPr id="18436" name="Picture 4"/>
          <p:cNvPicPr>
            <a:picLocks noGrp="1" noChangeAspect="1" noChangeArrowheads="1"/>
          </p:cNvPicPr>
          <p:nvPr>
            <p:ph idx="1"/>
          </p:nvPr>
        </p:nvPicPr>
        <p:blipFill>
          <a:blip r:embed="rId2" cstate="print"/>
          <a:srcRect/>
          <a:stretch>
            <a:fillRect/>
          </a:stretch>
        </p:blipFill>
        <p:spPr>
          <a:xfrm>
            <a:off x="1198563" y="1981200"/>
            <a:ext cx="6746875" cy="4114800"/>
          </a:xfrm>
          <a:noFill/>
          <a:ln/>
        </p:spPr>
      </p:pic>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304800" y="609600"/>
            <a:ext cx="8382000" cy="51054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Comparison of </a:t>
            </a:r>
            <a:r>
              <a:rPr lang="en-US" dirty="0" err="1" smtClean="0"/>
              <a:t>alkanes</a:t>
            </a:r>
            <a:r>
              <a:rPr lang="en-US" dirty="0" smtClean="0"/>
              <a:t> and alkenes</a:t>
            </a:r>
            <a:endParaRPr lang="en-US" dirty="0"/>
          </a:p>
        </p:txBody>
      </p:sp>
      <p:sp>
        <p:nvSpPr>
          <p:cNvPr id="5" name="Text Placeholder 4"/>
          <p:cNvSpPr>
            <a:spLocks noGrp="1"/>
          </p:cNvSpPr>
          <p:nvPr>
            <p:ph type="body" idx="1"/>
          </p:nvPr>
        </p:nvSpPr>
        <p:spPr/>
        <p:txBody>
          <a:bodyPr/>
          <a:lstStyle/>
          <a:p>
            <a:endParaRPr lang="en-US"/>
          </a:p>
        </p:txBody>
      </p:sp>
      <p:sp>
        <p:nvSpPr>
          <p:cNvPr id="7" name="Text Placeholder 6"/>
          <p:cNvSpPr>
            <a:spLocks noGrp="1"/>
          </p:cNvSpPr>
          <p:nvPr>
            <p:ph type="body" sz="half" idx="3"/>
          </p:nvPr>
        </p:nvSpPr>
        <p:spPr/>
        <p:txBody>
          <a:bodyPr/>
          <a:lstStyle/>
          <a:p>
            <a:endParaRPr lang="en-US"/>
          </a:p>
        </p:txBody>
      </p:sp>
      <p:sp>
        <p:nvSpPr>
          <p:cNvPr id="6" name="Content Placeholder 5"/>
          <p:cNvSpPr>
            <a:spLocks noGrp="1"/>
          </p:cNvSpPr>
          <p:nvPr>
            <p:ph sz="quarter" idx="2"/>
          </p:nvPr>
        </p:nvSpPr>
        <p:spPr/>
        <p:txBody>
          <a:bodyPr>
            <a:normAutofit fontScale="92500" lnSpcReduction="10000"/>
          </a:bodyPr>
          <a:lstStyle/>
          <a:p>
            <a:r>
              <a:rPr lang="en-US" sz="3500" u="sng" dirty="0" err="1" smtClean="0"/>
              <a:t>Alkanes</a:t>
            </a:r>
            <a:endParaRPr lang="en-US" sz="3500" u="sng" dirty="0" smtClean="0"/>
          </a:p>
          <a:p>
            <a:pPr marL="457200" indent="-457200">
              <a:buFont typeface="+mj-lt"/>
              <a:buAutoNum type="arabicPeriod"/>
            </a:pPr>
            <a:r>
              <a:rPr lang="en-US" dirty="0" smtClean="0"/>
              <a:t>have 4 atoms attached to a carbon (tetrahedral)</a:t>
            </a:r>
          </a:p>
          <a:p>
            <a:pPr marL="457200" indent="-457200">
              <a:buFont typeface="+mj-lt"/>
              <a:buAutoNum type="arabicPeriod"/>
            </a:pPr>
            <a:r>
              <a:rPr lang="en-US" dirty="0" smtClean="0"/>
              <a:t>Relatively free rotation</a:t>
            </a:r>
          </a:p>
          <a:p>
            <a:pPr marL="457200" indent="-457200">
              <a:buFont typeface="+mj-lt"/>
              <a:buAutoNum type="arabicPeriod"/>
            </a:pPr>
            <a:r>
              <a:rPr lang="en-US" dirty="0" smtClean="0"/>
              <a:t> Many conformations are possible, staggered is preferred</a:t>
            </a:r>
          </a:p>
          <a:p>
            <a:pPr marL="457200" indent="-457200">
              <a:buFont typeface="+mj-lt"/>
              <a:buAutoNum type="arabicPeriod"/>
            </a:pPr>
            <a:r>
              <a:rPr lang="en-US" dirty="0" smtClean="0"/>
              <a:t>Bond angle is 109.5</a:t>
            </a:r>
          </a:p>
          <a:p>
            <a:pPr marL="457200" indent="-457200">
              <a:buFont typeface="+mj-lt"/>
              <a:buAutoNum type="arabicPeriod"/>
            </a:pPr>
            <a:r>
              <a:rPr lang="en-US" dirty="0" smtClean="0"/>
              <a:t>Bond length is 1.54A</a:t>
            </a:r>
            <a:endParaRPr lang="en-US" dirty="0"/>
          </a:p>
        </p:txBody>
      </p:sp>
      <p:sp>
        <p:nvSpPr>
          <p:cNvPr id="8" name="Content Placeholder 7"/>
          <p:cNvSpPr>
            <a:spLocks noGrp="1"/>
          </p:cNvSpPr>
          <p:nvPr>
            <p:ph sz="quarter" idx="4"/>
          </p:nvPr>
        </p:nvSpPr>
        <p:spPr/>
        <p:txBody>
          <a:bodyPr>
            <a:normAutofit lnSpcReduction="10000"/>
          </a:bodyPr>
          <a:lstStyle/>
          <a:p>
            <a:r>
              <a:rPr lang="en-US" sz="3200" u="sng" dirty="0" smtClean="0"/>
              <a:t>Alkenes</a:t>
            </a:r>
          </a:p>
          <a:p>
            <a:pPr marL="457200" indent="-457200">
              <a:buFont typeface="+mj-lt"/>
              <a:buAutoNum type="arabicPeriod"/>
            </a:pPr>
            <a:r>
              <a:rPr lang="en-US" dirty="0" smtClean="0"/>
              <a:t>Have 3 ( </a:t>
            </a:r>
            <a:r>
              <a:rPr lang="en-US" dirty="0" err="1" smtClean="0"/>
              <a:t>trigonal</a:t>
            </a:r>
            <a:r>
              <a:rPr lang="en-US" dirty="0" smtClean="0"/>
              <a:t>)</a:t>
            </a:r>
          </a:p>
          <a:p>
            <a:pPr marL="457200" indent="-457200">
              <a:buFont typeface="+mj-lt"/>
              <a:buAutoNum type="arabicPeriod"/>
            </a:pPr>
            <a:endParaRPr lang="en-US" dirty="0" smtClean="0"/>
          </a:p>
          <a:p>
            <a:pPr marL="457200" indent="-457200">
              <a:buFont typeface="+mj-lt"/>
              <a:buAutoNum type="arabicPeriod"/>
            </a:pPr>
            <a:r>
              <a:rPr lang="en-US" dirty="0" smtClean="0"/>
              <a:t>Restricted rotation</a:t>
            </a:r>
          </a:p>
          <a:p>
            <a:pPr marL="457200" indent="-457200">
              <a:buFont typeface="+mj-lt"/>
              <a:buAutoNum type="arabicPeriod"/>
            </a:pPr>
            <a:r>
              <a:rPr lang="en-US" dirty="0" smtClean="0"/>
              <a:t>Planar</a:t>
            </a:r>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buFont typeface="+mj-lt"/>
              <a:buAutoNum type="arabicPeriod"/>
            </a:pPr>
            <a:r>
              <a:rPr lang="en-US" dirty="0" smtClean="0"/>
              <a:t>Bond angle is 120</a:t>
            </a:r>
          </a:p>
          <a:p>
            <a:pPr marL="457200" indent="-457200">
              <a:buFont typeface="+mj-lt"/>
              <a:buAutoNum type="arabicPeriod"/>
            </a:pPr>
            <a:r>
              <a:rPr lang="en-US" dirty="0" smtClean="0"/>
              <a:t>Bond length  is 1.34A</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07BD852-6AD5-4005-B8D9-644B638E27AC}" type="slidenum">
              <a:rPr lang="en-US"/>
              <a:pPr/>
              <a:t>87</a:t>
            </a:fld>
            <a:endParaRPr lang="en-US"/>
          </a:p>
        </p:txBody>
      </p:sp>
      <p:sp>
        <p:nvSpPr>
          <p:cNvPr id="139268" name="Rectangle 1028"/>
          <p:cNvSpPr>
            <a:spLocks noGrp="1" noChangeArrowheads="1"/>
          </p:cNvSpPr>
          <p:nvPr>
            <p:ph type="title"/>
          </p:nvPr>
        </p:nvSpPr>
        <p:spPr>
          <a:xfrm>
            <a:off x="484909" y="268941"/>
            <a:ext cx="8229023" cy="605118"/>
          </a:xfrm>
          <a:noFill/>
          <a:ln/>
        </p:spPr>
        <p:txBody>
          <a:bodyPr lIns="91418" tIns="45709" rIns="91418" bIns="45709"/>
          <a:lstStyle/>
          <a:p>
            <a:r>
              <a:rPr lang="en-US" altLang="en-US" sz="2900" dirty="0"/>
              <a:t>6.4 Electronic Structure of Alkenes</a:t>
            </a:r>
          </a:p>
        </p:txBody>
      </p:sp>
      <p:sp>
        <p:nvSpPr>
          <p:cNvPr id="139269" name="Rectangle 1029"/>
          <p:cNvSpPr>
            <a:spLocks noGrp="1" noChangeArrowheads="1"/>
          </p:cNvSpPr>
          <p:nvPr>
            <p:ph type="body" idx="1"/>
          </p:nvPr>
        </p:nvSpPr>
        <p:spPr>
          <a:xfrm>
            <a:off x="484909" y="1210236"/>
            <a:ext cx="8229023" cy="4527176"/>
          </a:xfrm>
          <a:noFill/>
          <a:ln/>
        </p:spPr>
        <p:txBody>
          <a:bodyPr lIns="91418" tIns="45709" rIns="91418" bIns="45709"/>
          <a:lstStyle/>
          <a:p>
            <a:pPr marL="307718" indent="-307718" defTabSz="820583"/>
            <a:r>
              <a:rPr lang="en-US" altLang="en-US" sz="2200" dirty="0"/>
              <a:t>Carbon atoms in a double bond are </a:t>
            </a:r>
            <a:r>
              <a:rPr lang="en-US" altLang="en-US" sz="2200" i="1" dirty="0"/>
              <a:t>sp</a:t>
            </a:r>
            <a:r>
              <a:rPr lang="en-US" altLang="en-US" sz="2200" i="1" baseline="30000" dirty="0"/>
              <a:t>2</a:t>
            </a:r>
            <a:r>
              <a:rPr lang="en-US" altLang="en-US" sz="2200" dirty="0"/>
              <a:t>-hybridized</a:t>
            </a:r>
          </a:p>
          <a:p>
            <a:pPr marL="666723" lvl="1" indent="-256432" defTabSz="820583"/>
            <a:r>
              <a:rPr lang="en-US" altLang="en-US" sz="2200" dirty="0"/>
              <a:t>Three equivalent </a:t>
            </a:r>
            <a:r>
              <a:rPr lang="en-US" altLang="en-US" sz="2200" dirty="0" err="1"/>
              <a:t>orbitals</a:t>
            </a:r>
            <a:r>
              <a:rPr lang="en-US" altLang="en-US" sz="2200" dirty="0"/>
              <a:t> at 120</a:t>
            </a:r>
            <a:r>
              <a:rPr lang="en-US" altLang="en-US" sz="2200" dirty="0">
                <a:cs typeface="Arial" charset="0"/>
              </a:rPr>
              <a:t>º separation in plane</a:t>
            </a:r>
          </a:p>
          <a:p>
            <a:pPr marL="666723" lvl="1" indent="-256432" defTabSz="820583"/>
            <a:r>
              <a:rPr lang="en-US" altLang="en-US" sz="2200" dirty="0">
                <a:cs typeface="Arial" charset="0"/>
              </a:rPr>
              <a:t>Fourth orbital is atomic </a:t>
            </a:r>
            <a:r>
              <a:rPr lang="en-US" altLang="en-US" sz="2200" i="1" dirty="0">
                <a:cs typeface="Arial" charset="0"/>
              </a:rPr>
              <a:t>p </a:t>
            </a:r>
            <a:r>
              <a:rPr lang="en-US" altLang="en-US" sz="2200" dirty="0">
                <a:cs typeface="Arial" charset="0"/>
              </a:rPr>
              <a:t>orbital</a:t>
            </a:r>
          </a:p>
          <a:p>
            <a:pPr marL="307718" indent="-307718" defTabSz="820583"/>
            <a:r>
              <a:rPr lang="en-US" altLang="en-US" sz="2200" dirty="0"/>
              <a:t>Combination of electrons in two </a:t>
            </a:r>
            <a:r>
              <a:rPr lang="en-US" altLang="en-US" sz="2200" i="1" dirty="0"/>
              <a:t>sp</a:t>
            </a:r>
            <a:r>
              <a:rPr lang="en-US" altLang="en-US" sz="2200" i="1" baseline="30000" dirty="0"/>
              <a:t>2</a:t>
            </a:r>
            <a:r>
              <a:rPr lang="en-US" altLang="en-US" sz="2200" dirty="0"/>
              <a:t> </a:t>
            </a:r>
            <a:r>
              <a:rPr lang="en-US" altLang="en-US" sz="2200" dirty="0" err="1"/>
              <a:t>orbitals</a:t>
            </a:r>
            <a:r>
              <a:rPr lang="en-US" altLang="en-US" sz="2200" dirty="0"/>
              <a:t> of two atoms forms </a:t>
            </a:r>
            <a:r>
              <a:rPr lang="en-US" altLang="en-US" sz="2200" dirty="0">
                <a:sym typeface="Symbol" pitchFamily="18" charset="2"/>
              </a:rPr>
              <a:t> bond between them</a:t>
            </a:r>
            <a:endParaRPr lang="en-US" altLang="en-US" sz="2200" dirty="0">
              <a:cs typeface="Arial" charset="0"/>
              <a:sym typeface="Symbol" pitchFamily="18" charset="2"/>
            </a:endParaRPr>
          </a:p>
          <a:p>
            <a:pPr marL="307718" indent="-307718" defTabSz="820583"/>
            <a:r>
              <a:rPr lang="en-US" altLang="en-US" sz="2200" dirty="0"/>
              <a:t>Additive interaction of </a:t>
            </a:r>
            <a:r>
              <a:rPr lang="en-US" altLang="en-US" sz="2200" i="1" dirty="0"/>
              <a:t>p </a:t>
            </a:r>
            <a:r>
              <a:rPr lang="en-US" altLang="en-US" sz="2200" dirty="0" err="1"/>
              <a:t>orbitals</a:t>
            </a:r>
            <a:r>
              <a:rPr lang="en-US" altLang="en-US" sz="2200" dirty="0"/>
              <a:t> creates a </a:t>
            </a:r>
            <a:r>
              <a:rPr lang="en-US" altLang="en-US" sz="2200" dirty="0" smtClean="0">
                <a:sym typeface="Symbol" pitchFamily="18" charset="2"/>
              </a:rPr>
              <a:t> (pi) </a:t>
            </a:r>
            <a:r>
              <a:rPr lang="en-US" altLang="en-US" sz="2200" dirty="0">
                <a:sym typeface="Symbol" pitchFamily="18" charset="2"/>
              </a:rPr>
              <a:t>bonding orbital</a:t>
            </a:r>
          </a:p>
          <a:p>
            <a:pPr marL="666723" lvl="1" indent="-256432" defTabSz="820583"/>
            <a:r>
              <a:rPr lang="en-US" altLang="en-US" sz="2200" dirty="0">
                <a:sym typeface="Symbol" pitchFamily="18" charset="2"/>
              </a:rPr>
              <a:t>Subtractive interaction creates a  anti-bonding orbital </a:t>
            </a:r>
          </a:p>
          <a:p>
            <a:pPr marL="307718" indent="-307718" defTabSz="820583"/>
            <a:r>
              <a:rPr lang="en-US" altLang="en-US" sz="2200" dirty="0"/>
              <a:t>Occupied </a:t>
            </a:r>
            <a:r>
              <a:rPr lang="en-US" altLang="en-US" sz="2200" dirty="0" smtClean="0">
                <a:sym typeface="Symbol" pitchFamily="18" charset="2"/>
              </a:rPr>
              <a:t> (pi)</a:t>
            </a:r>
            <a:r>
              <a:rPr lang="en-US" altLang="en-US" sz="2200" dirty="0" smtClean="0"/>
              <a:t> </a:t>
            </a:r>
            <a:r>
              <a:rPr lang="en-US" altLang="en-US" sz="2200" dirty="0"/>
              <a:t>orbital prevents rotation about </a:t>
            </a:r>
            <a:r>
              <a:rPr lang="en-US" altLang="en-US" sz="2200" dirty="0">
                <a:sym typeface="Symbol" pitchFamily="18" charset="2"/>
              </a:rPr>
              <a:t></a:t>
            </a:r>
            <a:r>
              <a:rPr lang="en-US" altLang="en-US" sz="2200" dirty="0"/>
              <a:t>-</a:t>
            </a:r>
            <a:r>
              <a:rPr lang="en-US" altLang="en-US" sz="2200" dirty="0" smtClean="0"/>
              <a:t>bond</a:t>
            </a:r>
            <a:endParaRPr lang="en-US" altLang="en-US" sz="2200"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A5F23385-EA51-4BE1-A416-542CFB843817}" type="slidenum">
              <a:rPr lang="en-US"/>
              <a:pPr/>
              <a:t>88</a:t>
            </a:fld>
            <a:endParaRPr lang="en-US"/>
          </a:p>
        </p:txBody>
      </p:sp>
      <p:sp>
        <p:nvSpPr>
          <p:cNvPr id="128004" name="Rectangle 4"/>
          <p:cNvSpPr>
            <a:spLocks noGrp="1" noChangeArrowheads="1"/>
          </p:cNvSpPr>
          <p:nvPr>
            <p:ph type="title"/>
          </p:nvPr>
        </p:nvSpPr>
        <p:spPr>
          <a:xfrm>
            <a:off x="457489" y="274544"/>
            <a:ext cx="8229023" cy="532279"/>
          </a:xfrm>
          <a:noFill/>
          <a:ln/>
        </p:spPr>
        <p:txBody>
          <a:bodyPr lIns="91418" tIns="45709" rIns="91418" bIns="45709">
            <a:normAutofit fontScale="90000"/>
          </a:bodyPr>
          <a:lstStyle/>
          <a:p>
            <a:pPr defTabSz="820583"/>
            <a:r>
              <a:rPr lang="en-US" altLang="en-US" sz="2900" dirty="0" smtClean="0"/>
              <a:t> </a:t>
            </a:r>
            <a:r>
              <a:rPr lang="en-US" altLang="en-US" sz="2900" dirty="0" err="1"/>
              <a:t>Cis</a:t>
            </a:r>
            <a:r>
              <a:rPr lang="en-US" altLang="en-US" sz="2900" dirty="0"/>
              <a:t>-Trans Isomerism in Alkenes</a:t>
            </a:r>
          </a:p>
        </p:txBody>
      </p:sp>
      <p:sp>
        <p:nvSpPr>
          <p:cNvPr id="128007" name="Rectangle 7"/>
          <p:cNvSpPr>
            <a:spLocks noGrp="1" noChangeArrowheads="1"/>
          </p:cNvSpPr>
          <p:nvPr>
            <p:ph type="body" sz="half" idx="1"/>
          </p:nvPr>
        </p:nvSpPr>
        <p:spPr>
          <a:xfrm>
            <a:off x="457489" y="1599640"/>
            <a:ext cx="4040909" cy="4527176"/>
          </a:xfrm>
          <a:noFill/>
          <a:ln/>
        </p:spPr>
        <p:txBody>
          <a:bodyPr lIns="91418" tIns="45709" rIns="91418" bIns="45709">
            <a:normAutofit lnSpcReduction="10000"/>
          </a:bodyPr>
          <a:lstStyle/>
          <a:p>
            <a:pPr marL="307718" indent="-307718" defTabSz="820583">
              <a:lnSpc>
                <a:spcPct val="90000"/>
              </a:lnSpc>
            </a:pPr>
            <a:r>
              <a:rPr lang="en-US" altLang="en-US" sz="2200" dirty="0"/>
              <a:t>The presence of a carbon-carbon double can create two possible structures</a:t>
            </a:r>
          </a:p>
          <a:p>
            <a:pPr marL="666723" lvl="1" indent="-256432" defTabSz="820583">
              <a:lnSpc>
                <a:spcPct val="90000"/>
              </a:lnSpc>
            </a:pPr>
            <a:r>
              <a:rPr lang="en-US" altLang="en-US" sz="2200" i="1" dirty="0" err="1"/>
              <a:t>cis</a:t>
            </a:r>
            <a:r>
              <a:rPr lang="en-US" altLang="en-US" sz="2200" dirty="0"/>
              <a:t> isomer - two similar groups on same side of the double bond</a:t>
            </a:r>
          </a:p>
          <a:p>
            <a:pPr marL="666723" lvl="1" indent="-256432" defTabSz="820583">
              <a:lnSpc>
                <a:spcPct val="90000"/>
              </a:lnSpc>
            </a:pPr>
            <a:r>
              <a:rPr lang="en-US" altLang="en-US" sz="2200" i="1" dirty="0"/>
              <a:t>trans</a:t>
            </a:r>
            <a:r>
              <a:rPr lang="en-US" altLang="en-US" sz="2200" dirty="0"/>
              <a:t> isomer similar groups on opposite sides </a:t>
            </a:r>
          </a:p>
          <a:p>
            <a:pPr marL="307718" indent="-307718" defTabSz="820583">
              <a:lnSpc>
                <a:spcPct val="90000"/>
              </a:lnSpc>
            </a:pPr>
            <a:r>
              <a:rPr lang="en-US" altLang="en-US" sz="2200" dirty="0"/>
              <a:t>Each carbon must have two different groups for these isomers to </a:t>
            </a:r>
            <a:r>
              <a:rPr lang="en-US" altLang="en-US" sz="2200" dirty="0" smtClean="0"/>
              <a:t>occur</a:t>
            </a:r>
          </a:p>
          <a:p>
            <a:pPr marL="307718" indent="-307718" defTabSz="820583">
              <a:lnSpc>
                <a:spcPct val="90000"/>
              </a:lnSpc>
            </a:pPr>
            <a:r>
              <a:rPr lang="en-US" altLang="en-US" sz="2200" dirty="0" smtClean="0"/>
              <a:t>Can be separated from one another by their difference in boiling points (distillation) </a:t>
            </a:r>
            <a:endParaRPr lang="en-US" altLang="en-US" sz="2200" dirty="0"/>
          </a:p>
        </p:txBody>
      </p:sp>
      <p:pic>
        <p:nvPicPr>
          <p:cNvPr id="128008" name="Picture 8"/>
          <p:cNvPicPr>
            <a:picLocks noGrp="1" noChangeAspect="1" noChangeArrowheads="1"/>
          </p:cNvPicPr>
          <p:nvPr>
            <p:ph sz="half" idx="2"/>
          </p:nvPr>
        </p:nvPicPr>
        <p:blipFill>
          <a:blip r:embed="rId2" cstate="print">
            <a:clrChange>
              <a:clrFrom>
                <a:srgbClr val="FEFEFE"/>
              </a:clrFrom>
              <a:clrTo>
                <a:srgbClr val="FEFEFE">
                  <a:alpha val="0"/>
                </a:srgbClr>
              </a:clrTo>
            </a:clrChange>
          </a:blip>
          <a:srcRect/>
          <a:stretch>
            <a:fillRect/>
          </a:stretch>
        </p:blipFill>
        <p:spPr>
          <a:xfrm>
            <a:off x="4994853" y="874059"/>
            <a:ext cx="2752147" cy="5715000"/>
          </a:xfrm>
          <a:noFill/>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i="1" dirty="0" err="1" smtClean="0">
                <a:solidFill>
                  <a:srgbClr val="FF0000"/>
                </a:solidFill>
              </a:rPr>
              <a:t>cis</a:t>
            </a:r>
            <a:r>
              <a:rPr lang="en-US" altLang="en-US" i="1" dirty="0" smtClean="0">
                <a:solidFill>
                  <a:srgbClr val="FF0000"/>
                </a:solidFill>
              </a:rPr>
              <a:t>-trans</a:t>
            </a:r>
            <a:r>
              <a:rPr lang="en-US" altLang="en-US" dirty="0" smtClean="0">
                <a:solidFill>
                  <a:srgbClr val="FF0000"/>
                </a:solidFill>
              </a:rPr>
              <a:t> Isomers</a:t>
            </a:r>
            <a:endParaRPr lang="en-US" dirty="0"/>
          </a:p>
        </p:txBody>
      </p:sp>
      <p:sp>
        <p:nvSpPr>
          <p:cNvPr id="3" name="Content Placeholder 2"/>
          <p:cNvSpPr>
            <a:spLocks noGrp="1"/>
          </p:cNvSpPr>
          <p:nvPr>
            <p:ph sz="half" idx="1"/>
          </p:nvPr>
        </p:nvSpPr>
        <p:spPr/>
        <p:txBody>
          <a:bodyPr/>
          <a:lstStyle/>
          <a:p>
            <a:r>
              <a:rPr lang="en-US" dirty="0" smtClean="0"/>
              <a:t>When similar groups (not H’s) are bound to the same side of the double bond the </a:t>
            </a:r>
            <a:r>
              <a:rPr lang="en-US" dirty="0" err="1" smtClean="0"/>
              <a:t>alkene</a:t>
            </a:r>
            <a:r>
              <a:rPr lang="en-US" dirty="0" smtClean="0"/>
              <a:t> is said to be </a:t>
            </a:r>
            <a:r>
              <a:rPr lang="en-US" dirty="0" err="1" smtClean="0"/>
              <a:t>cis</a:t>
            </a:r>
            <a:r>
              <a:rPr lang="en-US" dirty="0" smtClean="0"/>
              <a:t>. </a:t>
            </a:r>
          </a:p>
          <a:p>
            <a:r>
              <a:rPr lang="en-US" dirty="0" smtClean="0"/>
              <a:t>When similar groups are bound to opposite side of the double bond it is said to be trans.</a:t>
            </a:r>
            <a:endParaRPr lang="en-US" dirty="0"/>
          </a:p>
        </p:txBody>
      </p:sp>
      <p:sp>
        <p:nvSpPr>
          <p:cNvPr id="4" name="Content Placeholder 3"/>
          <p:cNvSpPr>
            <a:spLocks noGrp="1"/>
          </p:cNvSpPr>
          <p:nvPr>
            <p:ph sz="quarter" idx="2"/>
          </p:nvPr>
        </p:nvSpPr>
        <p:spPr/>
        <p:txBody>
          <a:bodyPr/>
          <a:lstStyle/>
          <a:p>
            <a:endParaRPr lang="en-US"/>
          </a:p>
        </p:txBody>
      </p:sp>
      <p:sp>
        <p:nvSpPr>
          <p:cNvPr id="5" name="Content Placeholder 4"/>
          <p:cNvSpPr>
            <a:spLocks noGrp="1"/>
          </p:cNvSpPr>
          <p:nvPr>
            <p:ph sz="quarter" idx="3"/>
          </p:nvPr>
        </p:nvSpPr>
        <p:spPr/>
        <p:txBody>
          <a:bodyPr/>
          <a:lstStyle/>
          <a:p>
            <a:endParaRPr lang="en-US"/>
          </a:p>
        </p:txBody>
      </p:sp>
      <p:pic>
        <p:nvPicPr>
          <p:cNvPr id="6" name="Picture 5" descr="http://rds.yahoo.com/_ylt=A0PDoTGT_SxOMCMAcmWjzbkF/SIG=121bt8qcm/EXP=1311600147/**http%3a/cnx.org/content/m34480/latest/Fig2.jpg"/>
          <p:cNvPicPr/>
          <p:nvPr/>
        </p:nvPicPr>
        <p:blipFill>
          <a:blip r:embed="rId2" cstate="print"/>
          <a:srcRect/>
          <a:stretch>
            <a:fillRect/>
          </a:stretch>
        </p:blipFill>
        <p:spPr bwMode="auto">
          <a:xfrm>
            <a:off x="4724400" y="2286000"/>
            <a:ext cx="3962400" cy="24731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Prefixes are used when there are more than one type of alkyl substituent </a:t>
            </a:r>
          </a:p>
          <a:p>
            <a:r>
              <a:rPr lang="en-US" dirty="0" smtClean="0"/>
              <a:t>Di = 2 </a:t>
            </a:r>
          </a:p>
          <a:p>
            <a:r>
              <a:rPr lang="en-US" dirty="0" smtClean="0"/>
              <a:t>Tri = 3 </a:t>
            </a:r>
          </a:p>
          <a:p>
            <a:r>
              <a:rPr lang="en-US" dirty="0" smtClean="0"/>
              <a:t>Tetra = 4 </a:t>
            </a:r>
          </a:p>
          <a:p>
            <a:r>
              <a:rPr lang="en-US" dirty="0" err="1" smtClean="0"/>
              <a:t>Penta</a:t>
            </a:r>
            <a:r>
              <a:rPr lang="en-US" dirty="0" smtClean="0"/>
              <a:t> = 5 </a:t>
            </a:r>
          </a:p>
          <a:p>
            <a:r>
              <a:rPr lang="en-US" dirty="0" smtClean="0"/>
              <a:t>The prefixes do not count when alphabetizing. </a:t>
            </a:r>
          </a:p>
          <a:p>
            <a:r>
              <a:rPr lang="en-US" dirty="0" smtClean="0"/>
              <a:t>Example the compound  3-ethyl-2,4,5-trimethylheptane </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Rectangle 5"/>
          <p:cNvSpPr>
            <a:spLocks noGrp="1" noChangeArrowheads="1"/>
          </p:cNvSpPr>
          <p:nvPr>
            <p:ph type="title"/>
          </p:nvPr>
        </p:nvSpPr>
        <p:spPr>
          <a:xfrm>
            <a:off x="685800" y="381000"/>
            <a:ext cx="7772400" cy="1143000"/>
          </a:xfrm>
        </p:spPr>
        <p:txBody>
          <a:bodyPr/>
          <a:lstStyle/>
          <a:p>
            <a:r>
              <a:rPr lang="en-US" altLang="en-US" b="1" i="1" dirty="0" err="1">
                <a:solidFill>
                  <a:srgbClr val="FF0000"/>
                </a:solidFill>
              </a:rPr>
              <a:t>cis</a:t>
            </a:r>
            <a:r>
              <a:rPr lang="en-US" altLang="en-US" b="1" i="1" dirty="0">
                <a:solidFill>
                  <a:srgbClr val="FF0000"/>
                </a:solidFill>
              </a:rPr>
              <a:t>-trans</a:t>
            </a:r>
            <a:r>
              <a:rPr lang="en-US" altLang="en-US" b="1" dirty="0">
                <a:solidFill>
                  <a:srgbClr val="FF0000"/>
                </a:solidFill>
              </a:rPr>
              <a:t> Isomers</a:t>
            </a:r>
          </a:p>
        </p:txBody>
      </p:sp>
      <p:sp>
        <p:nvSpPr>
          <p:cNvPr id="94214" name="Rectangle 6"/>
          <p:cNvSpPr>
            <a:spLocks noGrp="1" noChangeArrowheads="1"/>
          </p:cNvSpPr>
          <p:nvPr>
            <p:ph idx="1"/>
          </p:nvPr>
        </p:nvSpPr>
        <p:spPr>
          <a:xfrm>
            <a:off x="990600" y="1447800"/>
            <a:ext cx="7772400" cy="4114800"/>
          </a:xfrm>
        </p:spPr>
        <p:txBody>
          <a:bodyPr/>
          <a:lstStyle/>
          <a:p>
            <a:endParaRPr lang="en-US"/>
          </a:p>
        </p:txBody>
      </p:sp>
      <p:sp>
        <p:nvSpPr>
          <p:cNvPr id="94211" name="Rectangle 3" descr="0604"/>
          <p:cNvSpPr>
            <a:spLocks noGrp="1" noChangeAspect="1" noChangeArrowheads="1"/>
          </p:cNvSpPr>
          <p:nvPr/>
        </p:nvSpPr>
        <p:spPr bwMode="auto">
          <a:xfrm>
            <a:off x="0" y="1752600"/>
            <a:ext cx="9144000" cy="3336925"/>
          </a:xfrm>
          <a:prstGeom prst="rect">
            <a:avLst/>
          </a:prstGeom>
          <a:blipFill dpi="0" rotWithShape="1">
            <a:blip r:embed="rId2" cstate="print"/>
            <a:srcRect/>
            <a:stretch>
              <a:fillRect b="-19"/>
            </a:stretch>
          </a:blipFill>
          <a:ln w="9525">
            <a:noFill/>
            <a:miter lim="800000"/>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9CE7FF3-14E1-4F9E-8195-E0F63C920D4E}" type="slidenum">
              <a:rPr lang="en-US"/>
              <a:pPr/>
              <a:t>91</a:t>
            </a:fld>
            <a:endParaRPr lang="en-US"/>
          </a:p>
        </p:txBody>
      </p:sp>
      <p:sp>
        <p:nvSpPr>
          <p:cNvPr id="196612" name="Rectangle 4"/>
          <p:cNvSpPr>
            <a:spLocks noGrp="1" noChangeArrowheads="1"/>
          </p:cNvSpPr>
          <p:nvPr>
            <p:ph type="title"/>
          </p:nvPr>
        </p:nvSpPr>
        <p:spPr>
          <a:xfrm>
            <a:off x="457489" y="274544"/>
            <a:ext cx="8229023" cy="666750"/>
          </a:xfrm>
        </p:spPr>
        <p:txBody>
          <a:bodyPr/>
          <a:lstStyle/>
          <a:p>
            <a:r>
              <a:rPr lang="en-US" sz="2900" dirty="0" err="1"/>
              <a:t>Cis</a:t>
            </a:r>
            <a:r>
              <a:rPr lang="en-US" sz="2900" dirty="0"/>
              <a:t> or Trans?</a:t>
            </a:r>
          </a:p>
        </p:txBody>
      </p:sp>
      <p:graphicFrame>
        <p:nvGraphicFramePr>
          <p:cNvPr id="196613" name="Object 5"/>
          <p:cNvGraphicFramePr>
            <a:graphicFrameLocks noChangeAspect="1"/>
          </p:cNvGraphicFramePr>
          <p:nvPr>
            <p:ph idx="1"/>
          </p:nvPr>
        </p:nvGraphicFramePr>
        <p:xfrm>
          <a:off x="457489" y="2187948"/>
          <a:ext cx="8229023" cy="3350559"/>
        </p:xfrm>
        <a:graphic>
          <a:graphicData uri="http://schemas.openxmlformats.org/presentationml/2006/ole">
            <p:oleObj spid="_x0000_s2050" name="Document" r:id="rId3" imgW="6153120" imgH="2581200" progId="">
              <p:embed/>
            </p:oleObj>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7E1354A3-840F-4EA8-BDDC-53FADFE8ED8D}" type="slidenum">
              <a:rPr lang="en-US"/>
              <a:pPr/>
              <a:t>92</a:t>
            </a:fld>
            <a:endParaRPr lang="en-US"/>
          </a:p>
        </p:txBody>
      </p:sp>
      <p:sp>
        <p:nvSpPr>
          <p:cNvPr id="142338" name="Rectangle 2"/>
          <p:cNvSpPr>
            <a:spLocks noGrp="1" noChangeArrowheads="1"/>
          </p:cNvSpPr>
          <p:nvPr>
            <p:ph type="title"/>
          </p:nvPr>
        </p:nvSpPr>
        <p:spPr>
          <a:xfrm>
            <a:off x="457489" y="274544"/>
            <a:ext cx="8229023" cy="666750"/>
          </a:xfrm>
        </p:spPr>
        <p:txBody>
          <a:bodyPr/>
          <a:lstStyle/>
          <a:p>
            <a:r>
              <a:rPr lang="en-US" altLang="en-US" sz="2900" dirty="0" smtClean="0"/>
              <a:t> </a:t>
            </a:r>
            <a:r>
              <a:rPr lang="en-US" altLang="en-US" sz="2900" dirty="0"/>
              <a:t>Sequence Rules: The </a:t>
            </a:r>
            <a:r>
              <a:rPr lang="en-US" altLang="en-US" sz="2900" i="1" dirty="0"/>
              <a:t>E,Z</a:t>
            </a:r>
            <a:r>
              <a:rPr lang="en-US" altLang="en-US" sz="2900" dirty="0"/>
              <a:t> Designation</a:t>
            </a:r>
            <a:endParaRPr lang="en-CA" sz="2900" dirty="0"/>
          </a:p>
        </p:txBody>
      </p:sp>
      <p:sp>
        <p:nvSpPr>
          <p:cNvPr id="142340" name="Rectangle 4"/>
          <p:cNvSpPr>
            <a:spLocks noGrp="1" noChangeArrowheads="1"/>
          </p:cNvSpPr>
          <p:nvPr>
            <p:ph type="body" sz="half" idx="1"/>
          </p:nvPr>
        </p:nvSpPr>
        <p:spPr>
          <a:xfrm>
            <a:off x="457489" y="1599640"/>
            <a:ext cx="4040909" cy="4527176"/>
          </a:xfrm>
        </p:spPr>
        <p:txBody>
          <a:bodyPr/>
          <a:lstStyle/>
          <a:p>
            <a:r>
              <a:rPr lang="en-US" altLang="en-US" sz="2200" dirty="0"/>
              <a:t>Neither compound is clearly “</a:t>
            </a:r>
            <a:r>
              <a:rPr lang="en-US" altLang="en-US" sz="2200" i="1" dirty="0" err="1"/>
              <a:t>cis</a:t>
            </a:r>
            <a:r>
              <a:rPr lang="en-US" altLang="en-US" sz="2200" dirty="0"/>
              <a:t>” or “</a:t>
            </a:r>
            <a:r>
              <a:rPr lang="en-US" altLang="en-US" sz="2200" i="1" dirty="0"/>
              <a:t>trans</a:t>
            </a:r>
            <a:r>
              <a:rPr lang="en-US" altLang="en-US" sz="2200" dirty="0"/>
              <a:t>”</a:t>
            </a:r>
          </a:p>
          <a:p>
            <a:pPr lvl="1"/>
            <a:r>
              <a:rPr lang="en-US" altLang="en-US" sz="2200" dirty="0" err="1"/>
              <a:t>Substituents</a:t>
            </a:r>
            <a:r>
              <a:rPr lang="en-US" altLang="en-US" sz="2200" dirty="0"/>
              <a:t> on C1 are different than those on C2</a:t>
            </a:r>
          </a:p>
          <a:p>
            <a:pPr lvl="1"/>
            <a:r>
              <a:rPr lang="en-US" altLang="en-US" sz="2200" dirty="0"/>
              <a:t>We need to define “similarity” in a precise way to distinguish the two </a:t>
            </a:r>
            <a:r>
              <a:rPr lang="en-US" altLang="en-US" sz="2200" dirty="0" err="1"/>
              <a:t>stereoisomers</a:t>
            </a:r>
            <a:endParaRPr lang="en-US" altLang="en-US" sz="2200" dirty="0"/>
          </a:p>
          <a:p>
            <a:r>
              <a:rPr lang="en-US" altLang="en-US" sz="2200" i="1" dirty="0" err="1"/>
              <a:t>Cis</a:t>
            </a:r>
            <a:r>
              <a:rPr lang="en-US" altLang="en-US" sz="2200" i="1" dirty="0"/>
              <a:t>, trans</a:t>
            </a:r>
            <a:r>
              <a:rPr lang="en-US" altLang="en-US" sz="2200" dirty="0"/>
              <a:t> nomenclature only works for </a:t>
            </a:r>
            <a:r>
              <a:rPr lang="en-US" altLang="en-US" sz="2200" dirty="0" err="1"/>
              <a:t>disubstituted</a:t>
            </a:r>
            <a:r>
              <a:rPr lang="en-US" altLang="en-US" sz="2200" dirty="0"/>
              <a:t> double bonds</a:t>
            </a:r>
            <a:endParaRPr lang="en-CA" sz="2800" dirty="0"/>
          </a:p>
        </p:txBody>
      </p:sp>
      <p:pic>
        <p:nvPicPr>
          <p:cNvPr id="142344" name="Picture 8"/>
          <p:cNvPicPr>
            <a:picLocks noChangeAspect="1" noChangeArrowheads="1"/>
          </p:cNvPicPr>
          <p:nvPr/>
        </p:nvPicPr>
        <p:blipFill>
          <a:blip r:embed="rId2" cstate="print">
            <a:clrChange>
              <a:clrFrom>
                <a:srgbClr val="F8F6E2"/>
              </a:clrFrom>
              <a:clrTo>
                <a:srgbClr val="F8F6E2">
                  <a:alpha val="0"/>
                </a:srgbClr>
              </a:clrTo>
            </a:clrChange>
          </a:blip>
          <a:srcRect/>
          <a:stretch>
            <a:fillRect/>
          </a:stretch>
        </p:blipFill>
        <p:spPr bwMode="auto">
          <a:xfrm>
            <a:off x="4918364" y="1815353"/>
            <a:ext cx="3327977" cy="4035519"/>
          </a:xfrm>
          <a:prstGeom prst="rect">
            <a:avLst/>
          </a:prstGeom>
          <a:noFill/>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ED773E-EA82-4FF6-BF44-51C578D93CD2}" type="slidenum">
              <a:rPr lang="en-US"/>
              <a:pPr/>
              <a:t>93</a:t>
            </a:fld>
            <a:endParaRPr lang="en-US"/>
          </a:p>
        </p:txBody>
      </p:sp>
      <p:graphicFrame>
        <p:nvGraphicFramePr>
          <p:cNvPr id="207874" name="Object 2"/>
          <p:cNvGraphicFramePr>
            <a:graphicFrameLocks noChangeAspect="1"/>
          </p:cNvGraphicFramePr>
          <p:nvPr/>
        </p:nvGraphicFramePr>
        <p:xfrm>
          <a:off x="1861705" y="201706"/>
          <a:ext cx="5476875" cy="6454588"/>
        </p:xfrm>
        <a:graphic>
          <a:graphicData uri="http://schemas.openxmlformats.org/presentationml/2006/ole">
            <p:oleObj spid="_x0000_s4098" name="Slide" r:id="rId3" imgW="4572000" imgH="3429000" progId="PowerPoint.Slide.8">
              <p:embed/>
            </p:oleObj>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1FF07CE7-6DA2-47F5-A4FC-EC90DA322E53}" type="slidenum">
              <a:rPr lang="en-US"/>
              <a:pPr/>
              <a:t>94</a:t>
            </a:fld>
            <a:endParaRPr lang="en-US"/>
          </a:p>
        </p:txBody>
      </p:sp>
      <p:sp>
        <p:nvSpPr>
          <p:cNvPr id="144386" name="Rectangle 2"/>
          <p:cNvSpPr>
            <a:spLocks noGrp="1" noChangeArrowheads="1"/>
          </p:cNvSpPr>
          <p:nvPr>
            <p:ph type="title"/>
          </p:nvPr>
        </p:nvSpPr>
        <p:spPr/>
        <p:txBody>
          <a:bodyPr/>
          <a:lstStyle/>
          <a:p>
            <a:r>
              <a:rPr lang="en-US" altLang="en-US" sz="2900" dirty="0"/>
              <a:t>Develop a System for Comparison of Priority of </a:t>
            </a:r>
            <a:r>
              <a:rPr lang="en-US" altLang="en-US" sz="2900" dirty="0" err="1"/>
              <a:t>Substituents</a:t>
            </a:r>
            <a:endParaRPr lang="en-CA" sz="2900" dirty="0"/>
          </a:p>
        </p:txBody>
      </p:sp>
      <p:sp>
        <p:nvSpPr>
          <p:cNvPr id="144388" name="Rectangle 4"/>
          <p:cNvSpPr>
            <a:spLocks noGrp="1" noChangeArrowheads="1"/>
          </p:cNvSpPr>
          <p:nvPr>
            <p:ph type="body" sz="half" idx="1"/>
          </p:nvPr>
        </p:nvSpPr>
        <p:spPr>
          <a:xfrm>
            <a:off x="457489" y="1599640"/>
            <a:ext cx="4040909" cy="4527176"/>
          </a:xfrm>
        </p:spPr>
        <p:txBody>
          <a:bodyPr/>
          <a:lstStyle/>
          <a:p>
            <a:r>
              <a:rPr lang="en-US" altLang="en-US" sz="2200" dirty="0"/>
              <a:t>Assume a valuation system</a:t>
            </a:r>
          </a:p>
          <a:p>
            <a:pPr lvl="1"/>
            <a:r>
              <a:rPr lang="en-US" altLang="en-US" sz="2200" dirty="0"/>
              <a:t>If Br has a higher “value” than </a:t>
            </a:r>
            <a:r>
              <a:rPr lang="en-US" altLang="en-US" sz="2200" dirty="0" err="1"/>
              <a:t>Cl</a:t>
            </a:r>
            <a:endParaRPr lang="en-US" altLang="en-US" sz="2200" dirty="0"/>
          </a:p>
          <a:p>
            <a:pPr lvl="1"/>
            <a:r>
              <a:rPr lang="en-US" altLang="en-US" sz="2200" dirty="0"/>
              <a:t>If CH</a:t>
            </a:r>
            <a:r>
              <a:rPr lang="en-US" altLang="en-US" sz="2200" baseline="-25000" dirty="0"/>
              <a:t>3</a:t>
            </a:r>
            <a:r>
              <a:rPr lang="en-US" altLang="en-US" sz="2200" dirty="0"/>
              <a:t> is higher than H</a:t>
            </a:r>
          </a:p>
          <a:p>
            <a:r>
              <a:rPr lang="en-US" altLang="en-US" sz="2200" dirty="0"/>
              <a:t>Then, in </a:t>
            </a:r>
            <a:r>
              <a:rPr lang="en-US" altLang="en-US" sz="2200" b="1" dirty="0"/>
              <a:t>A, </a:t>
            </a:r>
            <a:r>
              <a:rPr lang="en-US" altLang="en-US" sz="2200" dirty="0"/>
              <a:t>the higher value groups are on opposite sides</a:t>
            </a:r>
          </a:p>
          <a:p>
            <a:r>
              <a:rPr lang="en-US" altLang="en-US" sz="2200" dirty="0"/>
              <a:t>In </a:t>
            </a:r>
            <a:r>
              <a:rPr lang="en-US" altLang="en-US" sz="2200" b="1" dirty="0"/>
              <a:t>B,</a:t>
            </a:r>
            <a:r>
              <a:rPr lang="en-US" altLang="en-US" sz="2200" dirty="0"/>
              <a:t> they are on the same side</a:t>
            </a:r>
          </a:p>
          <a:p>
            <a:pPr lvl="1"/>
            <a:r>
              <a:rPr lang="en-US" altLang="en-US" sz="2200" dirty="0"/>
              <a:t>Requires a universally accepted “valuation”</a:t>
            </a:r>
            <a:endParaRPr lang="en-CA" sz="2200" dirty="0"/>
          </a:p>
        </p:txBody>
      </p:sp>
      <p:pic>
        <p:nvPicPr>
          <p:cNvPr id="144392" name="Picture 8"/>
          <p:cNvPicPr>
            <a:picLocks noChangeAspect="1" noChangeArrowheads="1"/>
          </p:cNvPicPr>
          <p:nvPr/>
        </p:nvPicPr>
        <p:blipFill>
          <a:blip r:embed="rId2" cstate="print">
            <a:clrChange>
              <a:clrFrom>
                <a:srgbClr val="F8F6E2"/>
              </a:clrFrom>
              <a:clrTo>
                <a:srgbClr val="F8F6E2">
                  <a:alpha val="0"/>
                </a:srgbClr>
              </a:clrTo>
            </a:clrChange>
          </a:blip>
          <a:srcRect/>
          <a:stretch>
            <a:fillRect/>
          </a:stretch>
        </p:blipFill>
        <p:spPr bwMode="auto">
          <a:xfrm>
            <a:off x="4987637" y="1748118"/>
            <a:ext cx="3143250" cy="4303059"/>
          </a:xfrm>
          <a:prstGeom prst="rect">
            <a:avLst/>
          </a:prstGeom>
          <a:noFill/>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C5DCC14B-032C-4694-931E-A157037ED076}" type="slidenum">
              <a:rPr lang="en-US"/>
              <a:pPr/>
              <a:t>95</a:t>
            </a:fld>
            <a:endParaRPr lang="en-US"/>
          </a:p>
        </p:txBody>
      </p:sp>
      <p:sp>
        <p:nvSpPr>
          <p:cNvPr id="146436" name="Rectangle 4"/>
          <p:cNvSpPr>
            <a:spLocks noGrp="1" noChangeArrowheads="1"/>
          </p:cNvSpPr>
          <p:nvPr>
            <p:ph type="title"/>
          </p:nvPr>
        </p:nvSpPr>
        <p:spPr>
          <a:xfrm>
            <a:off x="457489" y="274544"/>
            <a:ext cx="8229023" cy="733985"/>
          </a:xfrm>
          <a:noFill/>
          <a:ln/>
        </p:spPr>
        <p:txBody>
          <a:bodyPr lIns="91418" tIns="45709" rIns="91418" bIns="45709"/>
          <a:lstStyle/>
          <a:p>
            <a:pPr defTabSz="820583"/>
            <a:r>
              <a:rPr lang="en-US" altLang="en-US" sz="2900" dirty="0"/>
              <a:t>E,Z </a:t>
            </a:r>
            <a:r>
              <a:rPr lang="en-US" altLang="en-US" sz="2900" dirty="0" err="1"/>
              <a:t>Stereochemical</a:t>
            </a:r>
            <a:r>
              <a:rPr lang="en-US" altLang="en-US" sz="2900" dirty="0"/>
              <a:t> Nomenclature</a:t>
            </a:r>
          </a:p>
        </p:txBody>
      </p:sp>
      <p:sp>
        <p:nvSpPr>
          <p:cNvPr id="146437" name="Rectangle 5"/>
          <p:cNvSpPr>
            <a:spLocks noGrp="1" noChangeArrowheads="1"/>
          </p:cNvSpPr>
          <p:nvPr>
            <p:ph type="body" idx="1"/>
          </p:nvPr>
        </p:nvSpPr>
        <p:spPr>
          <a:xfrm>
            <a:off x="484909" y="1210236"/>
            <a:ext cx="3579091" cy="4527176"/>
          </a:xfrm>
        </p:spPr>
        <p:txBody>
          <a:bodyPr lIns="82058" tIns="41029" rIns="82058" bIns="41029"/>
          <a:lstStyle/>
          <a:p>
            <a:r>
              <a:rPr lang="en-US" altLang="en-US" sz="2200" dirty="0" smtClean="0"/>
              <a:t>Compare </a:t>
            </a:r>
            <a:r>
              <a:rPr lang="en-US" altLang="en-US" sz="2200" dirty="0"/>
              <a:t>where higher priority group is with respect to bond and designate as prefix</a:t>
            </a:r>
          </a:p>
          <a:p>
            <a:r>
              <a:rPr lang="en-US" altLang="en-US" sz="2200" dirty="0"/>
              <a:t>E -</a:t>
            </a:r>
            <a:r>
              <a:rPr lang="en-US" altLang="en-US" sz="2200" i="1" dirty="0" err="1"/>
              <a:t>entgegen</a:t>
            </a:r>
            <a:r>
              <a:rPr lang="en-US" altLang="en-US" sz="2200" i="1" dirty="0"/>
              <a:t>, </a:t>
            </a:r>
            <a:r>
              <a:rPr lang="en-US" altLang="en-US" sz="2200" dirty="0"/>
              <a:t>opposite sides</a:t>
            </a:r>
          </a:p>
          <a:p>
            <a:r>
              <a:rPr lang="en-US" altLang="en-US" sz="2200" dirty="0"/>
              <a:t>Z - </a:t>
            </a:r>
            <a:r>
              <a:rPr lang="en-US" altLang="en-US" sz="2200" i="1" dirty="0" err="1"/>
              <a:t>zusammen</a:t>
            </a:r>
            <a:r>
              <a:rPr lang="en-US" altLang="en-US" sz="2200" i="1" dirty="0"/>
              <a:t>, </a:t>
            </a:r>
            <a:r>
              <a:rPr lang="en-US" altLang="en-US" sz="2200" dirty="0"/>
              <a:t>together on the same side</a:t>
            </a:r>
            <a:endParaRPr lang="en-CA" sz="2200" dirty="0"/>
          </a:p>
        </p:txBody>
      </p:sp>
      <p:grpSp>
        <p:nvGrpSpPr>
          <p:cNvPr id="2" name="Group 13"/>
          <p:cNvGrpSpPr>
            <a:grpSpLocks/>
          </p:cNvGrpSpPr>
          <p:nvPr/>
        </p:nvGrpSpPr>
        <p:grpSpPr bwMode="auto">
          <a:xfrm>
            <a:off x="4502727" y="941294"/>
            <a:ext cx="3325091" cy="5311588"/>
            <a:chOff x="3600" y="1248"/>
            <a:chExt cx="2160" cy="3231"/>
          </a:xfrm>
        </p:grpSpPr>
        <p:pic>
          <p:nvPicPr>
            <p:cNvPr id="146446" name="Picture 14"/>
            <p:cNvPicPr>
              <a:picLocks noChangeAspect="1" noChangeArrowheads="1"/>
            </p:cNvPicPr>
            <p:nvPr/>
          </p:nvPicPr>
          <p:blipFill>
            <a:blip r:embed="rId2" cstate="print"/>
            <a:srcRect/>
            <a:stretch>
              <a:fillRect/>
            </a:stretch>
          </p:blipFill>
          <p:spPr bwMode="auto">
            <a:xfrm>
              <a:off x="3690" y="1248"/>
              <a:ext cx="2070" cy="1422"/>
            </a:xfrm>
            <a:prstGeom prst="rect">
              <a:avLst/>
            </a:prstGeom>
            <a:noFill/>
            <a:ln w="9525">
              <a:noFill/>
              <a:miter lim="800000"/>
              <a:headEnd/>
              <a:tailEnd/>
            </a:ln>
            <a:effectLst/>
          </p:spPr>
        </p:pic>
        <p:pic>
          <p:nvPicPr>
            <p:cNvPr id="146447" name="Picture 15"/>
            <p:cNvPicPr>
              <a:picLocks noChangeAspect="1" noChangeArrowheads="1"/>
            </p:cNvPicPr>
            <p:nvPr/>
          </p:nvPicPr>
          <p:blipFill>
            <a:blip r:embed="rId3" cstate="print"/>
            <a:srcRect/>
            <a:stretch>
              <a:fillRect/>
            </a:stretch>
          </p:blipFill>
          <p:spPr bwMode="auto">
            <a:xfrm>
              <a:off x="3600" y="2688"/>
              <a:ext cx="2016" cy="1791"/>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41CD104-943C-4A25-B4E4-724523D25189}" type="slidenum">
              <a:rPr lang="en-US"/>
              <a:pPr/>
              <a:t>96</a:t>
            </a:fld>
            <a:endParaRPr lang="en-US"/>
          </a:p>
        </p:txBody>
      </p:sp>
      <p:sp>
        <p:nvSpPr>
          <p:cNvPr id="150530" name="Rectangle 2"/>
          <p:cNvSpPr>
            <a:spLocks noGrp="1" noChangeArrowheads="1"/>
          </p:cNvSpPr>
          <p:nvPr>
            <p:ph type="title"/>
          </p:nvPr>
        </p:nvSpPr>
        <p:spPr>
          <a:xfrm>
            <a:off x="457489" y="274544"/>
            <a:ext cx="8229023" cy="666750"/>
          </a:xfrm>
        </p:spPr>
        <p:txBody>
          <a:bodyPr>
            <a:normAutofit fontScale="90000"/>
          </a:bodyPr>
          <a:lstStyle/>
          <a:p>
            <a:r>
              <a:rPr lang="en-US" altLang="en-US" sz="2900" dirty="0"/>
              <a:t>Ranking Priorities: Cahn-</a:t>
            </a:r>
            <a:r>
              <a:rPr lang="en-US" altLang="en-US" sz="2900" dirty="0" err="1"/>
              <a:t>Ingold</a:t>
            </a:r>
            <a:r>
              <a:rPr lang="en-US" altLang="en-US" sz="2900" dirty="0"/>
              <a:t>-Prelog Rules</a:t>
            </a:r>
            <a:endParaRPr lang="en-CA" sz="2900" dirty="0"/>
          </a:p>
        </p:txBody>
      </p:sp>
      <p:sp>
        <p:nvSpPr>
          <p:cNvPr id="150531" name="Rectangle 3"/>
          <p:cNvSpPr>
            <a:spLocks noGrp="1" noChangeArrowheads="1"/>
          </p:cNvSpPr>
          <p:nvPr>
            <p:ph type="body" idx="1"/>
          </p:nvPr>
        </p:nvSpPr>
        <p:spPr>
          <a:xfrm>
            <a:off x="457489" y="1599640"/>
            <a:ext cx="8229023" cy="1291478"/>
          </a:xfrm>
        </p:spPr>
        <p:txBody>
          <a:bodyPr lIns="82058" tIns="41029" rIns="82058" bIns="41029"/>
          <a:lstStyle/>
          <a:p>
            <a:r>
              <a:rPr lang="en-US" altLang="en-US" sz="2200" dirty="0"/>
              <a:t>Must rank atoms that are connected at comparison point</a:t>
            </a:r>
          </a:p>
          <a:p>
            <a:r>
              <a:rPr lang="en-US" altLang="en-US" sz="2200" dirty="0"/>
              <a:t>Higher atomic number gets higher priority</a:t>
            </a:r>
          </a:p>
          <a:p>
            <a:pPr lvl="1"/>
            <a:r>
              <a:rPr lang="en-US" altLang="en-US" sz="2200" dirty="0"/>
              <a:t>Br &gt; </a:t>
            </a:r>
            <a:r>
              <a:rPr lang="en-US" altLang="en-US" sz="2200" dirty="0" err="1"/>
              <a:t>Cl</a:t>
            </a:r>
            <a:r>
              <a:rPr lang="en-US" altLang="en-US" sz="2200" dirty="0"/>
              <a:t> &gt; O &gt; N &gt; C &gt; H</a:t>
            </a:r>
            <a:endParaRPr lang="en-CA" sz="2200" dirty="0"/>
          </a:p>
        </p:txBody>
      </p:sp>
      <p:sp>
        <p:nvSpPr>
          <p:cNvPr id="150537" name="Text Box 9"/>
          <p:cNvSpPr txBox="1">
            <a:spLocks noChangeArrowheads="1"/>
          </p:cNvSpPr>
          <p:nvPr/>
        </p:nvSpPr>
        <p:spPr bwMode="auto">
          <a:xfrm>
            <a:off x="5334000" y="3361765"/>
            <a:ext cx="3532909" cy="1775582"/>
          </a:xfrm>
          <a:prstGeom prst="rect">
            <a:avLst/>
          </a:prstGeom>
          <a:noFill/>
          <a:ln w="9525">
            <a:noFill/>
            <a:miter lim="800000"/>
            <a:headEnd/>
            <a:tailEnd/>
          </a:ln>
          <a:effectLst/>
        </p:spPr>
        <p:txBody>
          <a:bodyPr lIns="82012" tIns="41005" rIns="82012" bIns="41005">
            <a:spAutoFit/>
          </a:bodyPr>
          <a:lstStyle/>
          <a:p>
            <a:r>
              <a:rPr lang="en-US" sz="2200" dirty="0">
                <a:latin typeface="Tahoma" charset="0"/>
              </a:rPr>
              <a:t>In this </a:t>
            </a:r>
            <a:r>
              <a:rPr lang="en-US" sz="2200" dirty="0" err="1">
                <a:latin typeface="Tahoma" charset="0"/>
              </a:rPr>
              <a:t>case,The</a:t>
            </a:r>
            <a:r>
              <a:rPr lang="en-US" sz="2200" dirty="0">
                <a:latin typeface="Tahoma" charset="0"/>
              </a:rPr>
              <a:t> higher priority groups are </a:t>
            </a:r>
            <a:r>
              <a:rPr lang="en-US" sz="2200" i="1" dirty="0">
                <a:latin typeface="Tahoma" charset="0"/>
              </a:rPr>
              <a:t>opposite</a:t>
            </a:r>
            <a:r>
              <a:rPr lang="en-US" sz="2200" dirty="0">
                <a:latin typeface="Tahoma" charset="0"/>
              </a:rPr>
              <a:t>:</a:t>
            </a:r>
          </a:p>
          <a:p>
            <a:r>
              <a:rPr lang="en-US" sz="2200" dirty="0">
                <a:latin typeface="Tahoma" charset="0"/>
              </a:rPr>
              <a:t>(</a:t>
            </a:r>
            <a:r>
              <a:rPr lang="en-US" sz="2200" i="1" dirty="0">
                <a:latin typeface="Tahoma" charset="0"/>
              </a:rPr>
              <a:t>E </a:t>
            </a:r>
            <a:r>
              <a:rPr lang="en-US" sz="2200" dirty="0">
                <a:latin typeface="Tahoma" charset="0"/>
              </a:rPr>
              <a:t>)-2-bromo-2-chloro-propene</a:t>
            </a:r>
          </a:p>
        </p:txBody>
      </p:sp>
      <p:pic>
        <p:nvPicPr>
          <p:cNvPr id="150541" name="Picture 13"/>
          <p:cNvPicPr>
            <a:picLocks noChangeAspect="1" noChangeArrowheads="1"/>
          </p:cNvPicPr>
          <p:nvPr/>
        </p:nvPicPr>
        <p:blipFill>
          <a:blip r:embed="rId2" cstate="print">
            <a:clrChange>
              <a:clrFrom>
                <a:srgbClr val="F8F6E2"/>
              </a:clrFrom>
              <a:clrTo>
                <a:srgbClr val="F8F6E2">
                  <a:alpha val="0"/>
                </a:srgbClr>
              </a:clrTo>
            </a:clrChange>
          </a:blip>
          <a:srcRect/>
          <a:stretch>
            <a:fillRect/>
          </a:stretch>
        </p:blipFill>
        <p:spPr bwMode="auto">
          <a:xfrm>
            <a:off x="623454" y="2879912"/>
            <a:ext cx="4433455" cy="3256710"/>
          </a:xfrm>
          <a:prstGeom prst="rect">
            <a:avLst/>
          </a:prstGeom>
          <a:noFill/>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D077B06-A2DB-4658-806E-D2EA4251EEAB}" type="slidenum">
              <a:rPr lang="en-US"/>
              <a:pPr/>
              <a:t>97</a:t>
            </a:fld>
            <a:endParaRPr lang="en-US"/>
          </a:p>
        </p:txBody>
      </p:sp>
      <p:sp>
        <p:nvSpPr>
          <p:cNvPr id="151555" name="Rectangle 3"/>
          <p:cNvSpPr>
            <a:spLocks noGrp="1" noChangeArrowheads="1"/>
          </p:cNvSpPr>
          <p:nvPr>
            <p:ph type="body" idx="1"/>
          </p:nvPr>
        </p:nvSpPr>
        <p:spPr>
          <a:xfrm>
            <a:off x="415637" y="941294"/>
            <a:ext cx="8229023" cy="1693489"/>
          </a:xfrm>
        </p:spPr>
        <p:txBody>
          <a:bodyPr lIns="82058" tIns="41029" rIns="82058" bIns="41029"/>
          <a:lstStyle/>
          <a:p>
            <a:r>
              <a:rPr lang="en-US" altLang="en-US" sz="2200" dirty="0"/>
              <a:t>If atomic numbers are the same, compare at next connection point at same distance</a:t>
            </a:r>
          </a:p>
          <a:p>
            <a:r>
              <a:rPr lang="en-US" altLang="en-US" sz="2200" dirty="0"/>
              <a:t>Compare until something has higher atomic number</a:t>
            </a:r>
          </a:p>
          <a:p>
            <a:r>
              <a:rPr lang="en-US" altLang="en-US" sz="2200" dirty="0"/>
              <a:t>Do not combine – always compare</a:t>
            </a:r>
            <a:endParaRPr lang="en-CA" sz="2200" dirty="0"/>
          </a:p>
        </p:txBody>
      </p:sp>
      <p:sp>
        <p:nvSpPr>
          <p:cNvPr id="151556" name="Rectangle 4"/>
          <p:cNvSpPr>
            <a:spLocks noGrp="1" noChangeArrowheads="1"/>
          </p:cNvSpPr>
          <p:nvPr>
            <p:ph type="title"/>
          </p:nvPr>
        </p:nvSpPr>
        <p:spPr>
          <a:xfrm>
            <a:off x="457489" y="274544"/>
            <a:ext cx="8229023" cy="599515"/>
          </a:xfrm>
          <a:noFill/>
          <a:ln/>
        </p:spPr>
        <p:txBody>
          <a:bodyPr lIns="91418" tIns="45709" rIns="91418" bIns="45709"/>
          <a:lstStyle/>
          <a:p>
            <a:pPr defTabSz="820583"/>
            <a:r>
              <a:rPr lang="en-US" altLang="en-US" sz="2900" dirty="0"/>
              <a:t>Extended Comparison</a:t>
            </a:r>
          </a:p>
        </p:txBody>
      </p:sp>
      <p:pic>
        <p:nvPicPr>
          <p:cNvPr id="151560" name="Picture 8"/>
          <p:cNvPicPr>
            <a:picLocks noChangeAspect="1" noChangeArrowheads="1"/>
          </p:cNvPicPr>
          <p:nvPr/>
        </p:nvPicPr>
        <p:blipFill>
          <a:blip r:embed="rId2" cstate="print">
            <a:clrChange>
              <a:clrFrom>
                <a:srgbClr val="F8F6E2"/>
              </a:clrFrom>
              <a:clrTo>
                <a:srgbClr val="F8F6E2">
                  <a:alpha val="0"/>
                </a:srgbClr>
              </a:clrTo>
            </a:clrChange>
          </a:blip>
          <a:srcRect/>
          <a:stretch>
            <a:fillRect/>
          </a:stretch>
        </p:blipFill>
        <p:spPr bwMode="auto">
          <a:xfrm>
            <a:off x="346364" y="2756647"/>
            <a:ext cx="8382000" cy="2928938"/>
          </a:xfrm>
          <a:prstGeom prst="rect">
            <a:avLst/>
          </a:prstGeom>
          <a:noFill/>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08A71EA-7EED-4F48-88B4-7E8666DC6F3A}" type="slidenum">
              <a:rPr lang="en-US"/>
              <a:pPr/>
              <a:t>98</a:t>
            </a:fld>
            <a:endParaRPr lang="en-US"/>
          </a:p>
        </p:txBody>
      </p:sp>
      <p:sp>
        <p:nvSpPr>
          <p:cNvPr id="152579" name="Rectangle 1027"/>
          <p:cNvSpPr>
            <a:spLocks noGrp="1" noChangeArrowheads="1"/>
          </p:cNvSpPr>
          <p:nvPr>
            <p:ph type="body" idx="1"/>
          </p:nvPr>
        </p:nvSpPr>
        <p:spPr>
          <a:xfrm>
            <a:off x="484909" y="1277471"/>
            <a:ext cx="8229023" cy="1291478"/>
          </a:xfrm>
        </p:spPr>
        <p:txBody>
          <a:bodyPr lIns="82058" tIns="41029" rIns="82058" bIns="41029"/>
          <a:lstStyle/>
          <a:p>
            <a:r>
              <a:rPr lang="en-US" altLang="en-US" sz="2200" dirty="0"/>
              <a:t>Substituent is drawn with connections shown and no double or triple bonds</a:t>
            </a:r>
          </a:p>
          <a:p>
            <a:r>
              <a:rPr lang="en-US" altLang="en-US" sz="2200" dirty="0"/>
              <a:t>Added atoms are valued with 0 </a:t>
            </a:r>
            <a:r>
              <a:rPr lang="en-US" altLang="en-US" sz="2200" dirty="0" err="1"/>
              <a:t>ligands</a:t>
            </a:r>
            <a:r>
              <a:rPr lang="en-US" altLang="en-US" sz="2200" dirty="0"/>
              <a:t> themselves</a:t>
            </a:r>
            <a:endParaRPr lang="en-CA" sz="2200" dirty="0"/>
          </a:p>
        </p:txBody>
      </p:sp>
      <p:sp>
        <p:nvSpPr>
          <p:cNvPr id="152580" name="Rectangle 1028"/>
          <p:cNvSpPr>
            <a:spLocks noGrp="1" noChangeArrowheads="1"/>
          </p:cNvSpPr>
          <p:nvPr>
            <p:ph type="title"/>
          </p:nvPr>
        </p:nvSpPr>
        <p:spPr>
          <a:xfrm>
            <a:off x="457489" y="274544"/>
            <a:ext cx="8229023" cy="666750"/>
          </a:xfrm>
          <a:noFill/>
          <a:ln/>
        </p:spPr>
        <p:txBody>
          <a:bodyPr lIns="91418" tIns="45709" rIns="91418" bIns="45709"/>
          <a:lstStyle/>
          <a:p>
            <a:pPr defTabSz="820583"/>
            <a:r>
              <a:rPr lang="en-US" altLang="en-US" sz="2900" dirty="0"/>
              <a:t>Dealing With Multiple Bonds</a:t>
            </a:r>
          </a:p>
        </p:txBody>
      </p:sp>
      <p:pic>
        <p:nvPicPr>
          <p:cNvPr id="152585" name="Picture 1033"/>
          <p:cNvPicPr>
            <a:picLocks noChangeAspect="1" noChangeArrowheads="1"/>
          </p:cNvPicPr>
          <p:nvPr/>
        </p:nvPicPr>
        <p:blipFill>
          <a:blip r:embed="rId2" cstate="print">
            <a:clrChange>
              <a:clrFrom>
                <a:srgbClr val="F8F6E2"/>
              </a:clrFrom>
              <a:clrTo>
                <a:srgbClr val="F8F6E2">
                  <a:alpha val="0"/>
                </a:srgbClr>
              </a:clrTo>
            </a:clrChange>
          </a:blip>
          <a:srcRect/>
          <a:stretch>
            <a:fillRect/>
          </a:stretch>
        </p:blipFill>
        <p:spPr bwMode="auto">
          <a:xfrm>
            <a:off x="277091" y="2958353"/>
            <a:ext cx="8520545" cy="2554941"/>
          </a:xfrm>
          <a:prstGeom prst="rect">
            <a:avLst/>
          </a:prstGeom>
          <a:noFill/>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AE52A75-F13E-4244-A0E8-61634A03488C}" type="slidenum">
              <a:rPr lang="en-US"/>
              <a:pPr/>
              <a:t>99</a:t>
            </a:fld>
            <a:endParaRPr lang="en-US"/>
          </a:p>
        </p:txBody>
      </p:sp>
      <p:sp>
        <p:nvSpPr>
          <p:cNvPr id="125957" name="Rectangle 5"/>
          <p:cNvSpPr>
            <a:spLocks noGrp="1" noChangeArrowheads="1"/>
          </p:cNvSpPr>
          <p:nvPr>
            <p:ph type="body" idx="1"/>
          </p:nvPr>
        </p:nvSpPr>
        <p:spPr>
          <a:noFill/>
          <a:ln/>
        </p:spPr>
        <p:txBody>
          <a:bodyPr lIns="91418" tIns="45709" rIns="91418" bIns="45709"/>
          <a:lstStyle/>
          <a:p>
            <a:pPr marL="307718" indent="-307718" defTabSz="820583"/>
            <a:r>
              <a:rPr lang="en-US" altLang="en-US" sz="2200" dirty="0" err="1"/>
              <a:t>Cis</a:t>
            </a:r>
            <a:r>
              <a:rPr lang="en-US" altLang="en-US" sz="2200" dirty="0"/>
              <a:t> alkenes are less stable than trans alkenes</a:t>
            </a:r>
          </a:p>
          <a:p>
            <a:pPr marL="307718" indent="-307718" defTabSz="820583"/>
            <a:r>
              <a:rPr lang="en-US" altLang="en-US" sz="2200" dirty="0"/>
              <a:t>Compare heat given off on hydrogenation: </a:t>
            </a:r>
            <a:r>
              <a:rPr lang="en-US" altLang="en-US" sz="2200" dirty="0">
                <a:sym typeface="Symbol" pitchFamily="18" charset="2"/>
              </a:rPr>
              <a:t></a:t>
            </a:r>
            <a:r>
              <a:rPr lang="en-US" altLang="en-US" sz="2200" dirty="0"/>
              <a:t>H</a:t>
            </a:r>
            <a:r>
              <a:rPr lang="en-US" altLang="en-US" sz="2200" baseline="30000" dirty="0"/>
              <a:t>o</a:t>
            </a:r>
          </a:p>
          <a:p>
            <a:pPr marL="307718" indent="-307718" defTabSz="820583"/>
            <a:r>
              <a:rPr lang="en-US" altLang="en-US" sz="2200" dirty="0"/>
              <a:t>Less stable isomer is higher in energy</a:t>
            </a:r>
          </a:p>
          <a:p>
            <a:pPr marL="666723" lvl="1" indent="-256432" defTabSz="820583"/>
            <a:r>
              <a:rPr lang="en-US" altLang="en-US" sz="2200" dirty="0"/>
              <a:t>And gives off more heat</a:t>
            </a:r>
          </a:p>
          <a:p>
            <a:pPr marL="666723" lvl="1" indent="-256432" defTabSz="820583"/>
            <a:r>
              <a:rPr lang="en-US" altLang="en-US" sz="2200" dirty="0" err="1"/>
              <a:t>tetrasubstituted</a:t>
            </a:r>
            <a:r>
              <a:rPr lang="en-US" altLang="en-US" sz="2200" dirty="0"/>
              <a:t> &gt; </a:t>
            </a:r>
            <a:r>
              <a:rPr lang="en-US" altLang="en-US" sz="2200" dirty="0" err="1"/>
              <a:t>trisubstituted</a:t>
            </a:r>
            <a:r>
              <a:rPr lang="en-US" altLang="en-US" sz="2200" dirty="0"/>
              <a:t> &gt; </a:t>
            </a:r>
            <a:r>
              <a:rPr lang="en-US" altLang="en-US" sz="2200" dirty="0" err="1"/>
              <a:t>disubstituted</a:t>
            </a:r>
            <a:r>
              <a:rPr lang="en-US" altLang="en-US" sz="2200" dirty="0"/>
              <a:t> &gt; </a:t>
            </a:r>
            <a:r>
              <a:rPr lang="en-US" altLang="en-US" sz="2200" dirty="0" err="1"/>
              <a:t>monosusbtituted</a:t>
            </a:r>
            <a:endParaRPr lang="en-US" altLang="en-US" sz="2200" dirty="0"/>
          </a:p>
          <a:p>
            <a:pPr marL="666723" lvl="1" indent="-256432" defTabSz="820583"/>
            <a:r>
              <a:rPr lang="en-US" altLang="en-US" sz="2200" i="1" dirty="0" err="1"/>
              <a:t>hyperconjugation</a:t>
            </a:r>
            <a:r>
              <a:rPr lang="en-US" altLang="en-US" sz="2200" dirty="0"/>
              <a:t> stabilizes alkyl</a:t>
            </a:r>
          </a:p>
        </p:txBody>
      </p:sp>
      <p:sp>
        <p:nvSpPr>
          <p:cNvPr id="6" name="Title 5"/>
          <p:cNvSpPr>
            <a:spLocks noGrp="1"/>
          </p:cNvSpPr>
          <p:nvPr>
            <p:ph type="title"/>
          </p:nvPr>
        </p:nvSpPr>
        <p:spPr/>
        <p:txBody>
          <a:bodyPr/>
          <a:lstStyle/>
          <a:p>
            <a:r>
              <a:rPr lang="en-US" dirty="0" err="1" smtClean="0"/>
              <a:t>Alkene</a:t>
            </a:r>
            <a:r>
              <a:rPr lang="en-US" dirty="0" smtClean="0"/>
              <a:t> stability</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628</TotalTime>
  <Words>3884</Words>
  <Application>Microsoft Office PowerPoint</Application>
  <PresentationFormat>On-screen Show (4:3)</PresentationFormat>
  <Paragraphs>506</Paragraphs>
  <Slides>166</Slides>
  <Notes>1</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166</vt:i4>
      </vt:variant>
    </vt:vector>
  </HeadingPairs>
  <TitlesOfParts>
    <vt:vector size="171" baseType="lpstr">
      <vt:lpstr>Opulent</vt:lpstr>
      <vt:lpstr>Document</vt:lpstr>
      <vt:lpstr>Slide</vt:lpstr>
      <vt:lpstr>Photo Editor Photo</vt:lpstr>
      <vt:lpstr>Struct</vt:lpstr>
      <vt:lpstr>Unit 2: Alkanes, alkenes and alkynes</vt:lpstr>
      <vt:lpstr>Hydrocarbons</vt:lpstr>
      <vt:lpstr>Alkanes</vt:lpstr>
      <vt:lpstr>Names and Formulas of the First Ten Unbranched Alkanes</vt:lpstr>
      <vt:lpstr>Slide 5</vt:lpstr>
      <vt:lpstr>Nomenclature of Organic Compounds</vt:lpstr>
      <vt:lpstr>Nomenclature of Alkanes  </vt:lpstr>
      <vt:lpstr>  IUPAC Rules: The systematic way to name all organic compounds.  </vt:lpstr>
      <vt:lpstr>Slide 9</vt:lpstr>
      <vt:lpstr>Slide 10</vt:lpstr>
      <vt:lpstr>Slide 11</vt:lpstr>
      <vt:lpstr>Slide 12</vt:lpstr>
      <vt:lpstr>IMPORTANT NOTE</vt:lpstr>
      <vt:lpstr>Slide 14</vt:lpstr>
      <vt:lpstr>Slide 15</vt:lpstr>
      <vt:lpstr>Complex Substituent Nomenclature</vt:lpstr>
      <vt:lpstr>Slide 17</vt:lpstr>
      <vt:lpstr>      PRIMARY, SECONDARY, TERTIARY, AND QUATERNARY CARBON ATOMS  </vt:lpstr>
      <vt:lpstr>Examples of Use of the IUPAC Rules</vt:lpstr>
      <vt:lpstr>Methane -- ball-and-stick</vt:lpstr>
      <vt:lpstr>Methane -- space-filling model</vt:lpstr>
      <vt:lpstr>2,2-Dimethylpropane ball-and-stick model</vt:lpstr>
      <vt:lpstr>Pentane: ball-and-stick model</vt:lpstr>
      <vt:lpstr>2,2-Dimethylpropane space filling model</vt:lpstr>
      <vt:lpstr>Pentane: space filling model</vt:lpstr>
      <vt:lpstr>Cycloalkanes</vt:lpstr>
      <vt:lpstr>cycloalkanes</vt:lpstr>
      <vt:lpstr>Parent Chain </vt:lpstr>
      <vt:lpstr>Nomenclature of Substituted Cycloalkanes: </vt:lpstr>
      <vt:lpstr>Slide 30</vt:lpstr>
      <vt:lpstr>Numbering the Cycloalkane</vt:lpstr>
      <vt:lpstr>Halogen Substituents</vt:lpstr>
      <vt:lpstr>Practice Naming</vt:lpstr>
      <vt:lpstr>Slide 34</vt:lpstr>
      <vt:lpstr>Ball-and-stick model of cyclopropane</vt:lpstr>
      <vt:lpstr>Ball-and-stick model of cyclopentane</vt:lpstr>
      <vt:lpstr>Ball-and-stick model of boat cyclohexane</vt:lpstr>
      <vt:lpstr>Ball-and-stick model of methylcyclohexane</vt:lpstr>
      <vt:lpstr>tetra-t-butylmethane -- ball-and-stick</vt:lpstr>
      <vt:lpstr>Sources and properties of Alkanes </vt:lpstr>
      <vt:lpstr>Slide 41</vt:lpstr>
      <vt:lpstr>Slide 42</vt:lpstr>
      <vt:lpstr>Boiling points of the normal alkanes</vt:lpstr>
      <vt:lpstr>Cyclobutane structure</vt:lpstr>
      <vt:lpstr>Cyclopentane structure</vt:lpstr>
      <vt:lpstr>Conformations of alkanes </vt:lpstr>
      <vt:lpstr>Slide 47</vt:lpstr>
      <vt:lpstr>Slide 48</vt:lpstr>
      <vt:lpstr>Drawing Conformations  </vt:lpstr>
      <vt:lpstr>2,2-Dimethylpropane dash-wedge model</vt:lpstr>
      <vt:lpstr>Newman Projections: </vt:lpstr>
      <vt:lpstr>Slide 52</vt:lpstr>
      <vt:lpstr>Sawhorse Structures </vt:lpstr>
      <vt:lpstr>Two of the possible conformations for ethane: staggered and eclipsed. </vt:lpstr>
      <vt:lpstr>Boat and Chair Conformations  </vt:lpstr>
      <vt:lpstr>Slide 56</vt:lpstr>
      <vt:lpstr>Boat Conformation  </vt:lpstr>
      <vt:lpstr>Slide 58</vt:lpstr>
      <vt:lpstr>Boat cyclohexane</vt:lpstr>
      <vt:lpstr>Ball-and-stick model of glucose</vt:lpstr>
      <vt:lpstr>The chair conformation of cyclohexane, shown in ball-and-stick and space-filling models. </vt:lpstr>
      <vt:lpstr>Cis-trans isomers</vt:lpstr>
      <vt:lpstr>polycyclic</vt:lpstr>
      <vt:lpstr>Trans on left, cis on right</vt:lpstr>
      <vt:lpstr>The relationships of the various types of isomers.</vt:lpstr>
      <vt:lpstr>Reactions of Alkanes</vt:lpstr>
      <vt:lpstr>Combustion reaction of alkane</vt:lpstr>
      <vt:lpstr>Halogenation of alkane</vt:lpstr>
      <vt:lpstr>Slide 69</vt:lpstr>
      <vt:lpstr>Alkenes</vt:lpstr>
      <vt:lpstr>Elements of Unsaturation  </vt:lpstr>
      <vt:lpstr>Many Alkenes Are Known by Common Names</vt:lpstr>
      <vt:lpstr>Note that some common named alkyl groups  need to be memorized</vt:lpstr>
      <vt:lpstr>Nomenclature</vt:lpstr>
      <vt:lpstr>Types of Alkadienes</vt:lpstr>
      <vt:lpstr>Alkene Nomenclature</vt:lpstr>
      <vt:lpstr>Slide 77</vt:lpstr>
      <vt:lpstr>Cyclic alkenes</vt:lpstr>
      <vt:lpstr>Alkyl Groups with p-Bonds</vt:lpstr>
      <vt:lpstr>Alkylidene Groups Double Bonds Fused to Rings</vt:lpstr>
      <vt:lpstr>Polyenes</vt:lpstr>
      <vt:lpstr>Name the following Alkenes</vt:lpstr>
      <vt:lpstr>Name these Alkenes</vt:lpstr>
      <vt:lpstr>Name These</vt:lpstr>
      <vt:lpstr>Slide 85</vt:lpstr>
      <vt:lpstr>Comparison of alkanes and alkenes</vt:lpstr>
      <vt:lpstr>6.4 Electronic Structure of Alkenes</vt:lpstr>
      <vt:lpstr> Cis-Trans Isomerism in Alkenes</vt:lpstr>
      <vt:lpstr>cis-trans Isomers</vt:lpstr>
      <vt:lpstr>cis-trans Isomers</vt:lpstr>
      <vt:lpstr>Cis or Trans?</vt:lpstr>
      <vt:lpstr> Sequence Rules: The E,Z Designation</vt:lpstr>
      <vt:lpstr>Slide 93</vt:lpstr>
      <vt:lpstr>Develop a System for Comparison of Priority of Substituents</vt:lpstr>
      <vt:lpstr>E,Z Stereochemical Nomenclature</vt:lpstr>
      <vt:lpstr>Ranking Priorities: Cahn-Ingold-Prelog Rules</vt:lpstr>
      <vt:lpstr>Extended Comparison</vt:lpstr>
      <vt:lpstr>Dealing With Multiple Bonds</vt:lpstr>
      <vt:lpstr>Alkene stability</vt:lpstr>
      <vt:lpstr>Prepartion of Alkenes</vt:lpstr>
      <vt:lpstr>Addition Reactions</vt:lpstr>
      <vt:lpstr>Addition of Halogens</vt:lpstr>
      <vt:lpstr>Examples</vt:lpstr>
      <vt:lpstr>Mechanism</vt:lpstr>
      <vt:lpstr>Hydrogenation</vt:lpstr>
      <vt:lpstr>Slide 106</vt:lpstr>
      <vt:lpstr>Hydrogenation of alkene</vt:lpstr>
      <vt:lpstr>Slide 108</vt:lpstr>
      <vt:lpstr>Mechanism</vt:lpstr>
      <vt:lpstr>Addition of Water to Alkenes</vt:lpstr>
      <vt:lpstr>Acid-Catalyzed Hydration</vt:lpstr>
      <vt:lpstr>Slide 112</vt:lpstr>
      <vt:lpstr>Mechanism</vt:lpstr>
      <vt:lpstr>Mechanism</vt:lpstr>
      <vt:lpstr>Dehydration of an Alcohol </vt:lpstr>
      <vt:lpstr>Dehydration of an Alcohol </vt:lpstr>
      <vt:lpstr>Slide 117</vt:lpstr>
      <vt:lpstr>Slide 118</vt:lpstr>
      <vt:lpstr>Elimination Reactions</vt:lpstr>
      <vt:lpstr>Halohydrin Formation</vt:lpstr>
      <vt:lpstr>Mechanism</vt:lpstr>
      <vt:lpstr>Slide 122</vt:lpstr>
      <vt:lpstr>Slide 123</vt:lpstr>
      <vt:lpstr>Markovnikov Addition</vt:lpstr>
      <vt:lpstr>Slide 125</vt:lpstr>
      <vt:lpstr>Oxymercuration-Demercuration</vt:lpstr>
      <vt:lpstr>Tetrahydrofuran (THF)</vt:lpstr>
      <vt:lpstr>Slide 128</vt:lpstr>
      <vt:lpstr>Hydroboration-Oxidation</vt:lpstr>
      <vt:lpstr>Hydroboration-Oxidation</vt:lpstr>
      <vt:lpstr> </vt:lpstr>
      <vt:lpstr>Orientation in Hydration via Hydroboration</vt:lpstr>
      <vt:lpstr>Diels alder reaction </vt:lpstr>
      <vt:lpstr>Diels alder reaction </vt:lpstr>
      <vt:lpstr>Anti-Markovnikov Addition</vt:lpstr>
      <vt:lpstr>Syn Addition</vt:lpstr>
      <vt:lpstr>Mechanism of Hydroboration</vt:lpstr>
      <vt:lpstr>Slide 138</vt:lpstr>
      <vt:lpstr>Slide 139</vt:lpstr>
      <vt:lpstr>Hydrogenation Data Helps to Determine Stability DHhydrogenation of Alkenes</vt:lpstr>
      <vt:lpstr>Enthalpy Change Shows Relative Energy of Alkene</vt:lpstr>
      <vt:lpstr>Both cis and trans 2-Butene are Hydrogenated to Butane</vt:lpstr>
      <vt:lpstr>“E” is More Stable than “Z”  by 2.3 KJ/mol</vt:lpstr>
      <vt:lpstr>Relative Stabilities of Alkenes</vt:lpstr>
      <vt:lpstr>Slide 145</vt:lpstr>
      <vt:lpstr>Slide 146</vt:lpstr>
      <vt:lpstr>HBr Addition</vt:lpstr>
      <vt:lpstr>Markovnikov’s Rule  The addition of H-X across a double bond results in the more highly substituted alkyl halide as the major product.</vt:lpstr>
      <vt:lpstr>Depicting a Reaction</vt:lpstr>
      <vt:lpstr>Addition of HBr or HCl Markovnikov Addition</vt:lpstr>
      <vt:lpstr>Slide 151</vt:lpstr>
      <vt:lpstr>Slide 152</vt:lpstr>
      <vt:lpstr>Slide 153</vt:lpstr>
      <vt:lpstr>Slide 154</vt:lpstr>
      <vt:lpstr>What Alkenes are Needed to form Theses Alkyl Halides?</vt:lpstr>
      <vt:lpstr>Definitions</vt:lpstr>
      <vt:lpstr>Determine the major product:</vt:lpstr>
      <vt:lpstr>Slide 158</vt:lpstr>
      <vt:lpstr>Rearrangements</vt:lpstr>
      <vt:lpstr>Slide 160</vt:lpstr>
      <vt:lpstr>Propose a Mechanism</vt:lpstr>
      <vt:lpstr>Alkynes or acetylenes</vt:lpstr>
      <vt:lpstr>  Nomenclature of Alkynes</vt:lpstr>
      <vt:lpstr>Slide 164</vt:lpstr>
      <vt:lpstr>Addition reaction of alkyne</vt:lpstr>
      <vt:lpstr>Addition reaction of alkyne</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Kim</dc:creator>
  <cp:lastModifiedBy>Kim</cp:lastModifiedBy>
  <cp:revision>78</cp:revision>
  <dcterms:created xsi:type="dcterms:W3CDTF">2011-07-01T22:49:22Z</dcterms:created>
  <dcterms:modified xsi:type="dcterms:W3CDTF">2011-07-26T04:02:33Z</dcterms:modified>
</cp:coreProperties>
</file>