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3"/>
  </p:notesMasterIdLst>
  <p:handoutMasterIdLst>
    <p:handoutMasterId r:id="rId104"/>
  </p:handoutMasterIdLst>
  <p:sldIdLst>
    <p:sldId id="279" r:id="rId3"/>
    <p:sldId id="280" r:id="rId4"/>
    <p:sldId id="323" r:id="rId5"/>
    <p:sldId id="281" r:id="rId6"/>
    <p:sldId id="324" r:id="rId7"/>
    <p:sldId id="337" r:id="rId8"/>
    <p:sldId id="325" r:id="rId9"/>
    <p:sldId id="282" r:id="rId10"/>
    <p:sldId id="326" r:id="rId11"/>
    <p:sldId id="327" r:id="rId12"/>
    <p:sldId id="328" r:id="rId13"/>
    <p:sldId id="329" r:id="rId14"/>
    <p:sldId id="332" r:id="rId15"/>
    <p:sldId id="338" r:id="rId16"/>
    <p:sldId id="330" r:id="rId17"/>
    <p:sldId id="283" r:id="rId18"/>
    <p:sldId id="336" r:id="rId19"/>
    <p:sldId id="284" r:id="rId20"/>
    <p:sldId id="285" r:id="rId21"/>
    <p:sldId id="333" r:id="rId22"/>
    <p:sldId id="286" r:id="rId23"/>
    <p:sldId id="334" r:id="rId24"/>
    <p:sldId id="287" r:id="rId25"/>
    <p:sldId id="288" r:id="rId26"/>
    <p:sldId id="289" r:id="rId27"/>
    <p:sldId id="290" r:id="rId28"/>
    <p:sldId id="291" r:id="rId29"/>
    <p:sldId id="292" r:id="rId30"/>
    <p:sldId id="335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39" r:id="rId43"/>
    <p:sldId id="340" r:id="rId44"/>
    <p:sldId id="341" r:id="rId45"/>
    <p:sldId id="342" r:id="rId46"/>
    <p:sldId id="304" r:id="rId47"/>
    <p:sldId id="305" r:id="rId48"/>
    <p:sldId id="306" r:id="rId49"/>
    <p:sldId id="307" r:id="rId50"/>
    <p:sldId id="308" r:id="rId51"/>
    <p:sldId id="309" r:id="rId52"/>
    <p:sldId id="343" r:id="rId53"/>
    <p:sldId id="344" r:id="rId54"/>
    <p:sldId id="310" r:id="rId55"/>
    <p:sldId id="345" r:id="rId56"/>
    <p:sldId id="349" r:id="rId57"/>
    <p:sldId id="387" r:id="rId58"/>
    <p:sldId id="388" r:id="rId59"/>
    <p:sldId id="389" r:id="rId60"/>
    <p:sldId id="39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50" r:id="rId69"/>
    <p:sldId id="382" r:id="rId70"/>
    <p:sldId id="383" r:id="rId71"/>
    <p:sldId id="381" r:id="rId72"/>
    <p:sldId id="384" r:id="rId73"/>
    <p:sldId id="385" r:id="rId74"/>
    <p:sldId id="351" r:id="rId75"/>
    <p:sldId id="352" r:id="rId76"/>
    <p:sldId id="353" r:id="rId77"/>
    <p:sldId id="354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46" r:id="rId101"/>
    <p:sldId id="386" r:id="rId10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55" autoAdjust="0"/>
    <p:restoredTop sz="95013" autoAdjust="0"/>
  </p:normalViewPr>
  <p:slideViewPr>
    <p:cSldViewPr>
      <p:cViewPr varScale="1">
        <p:scale>
          <a:sx n="65" d="100"/>
          <a:sy n="65" d="100"/>
        </p:scale>
        <p:origin x="84" y="2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28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6/24/2014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6/24/2014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2D6EE-3F26-4AD6-ACE9-036D631CDFDE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5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F5C26-7208-4154-BE43-82EE14339D64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answer is c. The formation of bubbles (a gas) is a sign that a chemical reaction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84753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7D7EC-3E44-4BEF-AEB5-1AEC15608917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answer is a. The solution turning blue is a sign that a chemical reaction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302394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F0146-A703-4594-B9C3-72336078663D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answer is b. The formation of a yellow solid is a sign that a chemical reaction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34667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61" y="96839"/>
            <a:ext cx="9541564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437" y="1981200"/>
            <a:ext cx="500461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3199" y="1981200"/>
            <a:ext cx="50046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205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9236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8471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D8A9DB96-8E03-4962-B095-045545B6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61" y="96839"/>
            <a:ext cx="9541564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437" y="1981200"/>
            <a:ext cx="500461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3199" y="1981200"/>
            <a:ext cx="50046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205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9236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8471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FEDF086F-3181-4954-BA5B-3975AD055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61" y="96839"/>
            <a:ext cx="9541564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437" y="1981200"/>
            <a:ext cx="5004614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65437" y="4114800"/>
            <a:ext cx="5004614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473199" y="1981200"/>
            <a:ext cx="50046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205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69236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38471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43A821DB-9EFA-4335-9452-8DEFA09EE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42161" y="96838"/>
            <a:ext cx="10235650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61205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69236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38471" y="6248400"/>
            <a:ext cx="2539339" cy="457200"/>
          </a:xfrm>
        </p:spPr>
        <p:txBody>
          <a:bodyPr/>
          <a:lstStyle>
            <a:lvl1pPr>
              <a:defRPr/>
            </a:lvl1pPr>
          </a:lstStyle>
          <a:p>
            <a:fld id="{A69CCD8B-2329-46BC-BDBB-A13E1BE74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6/24/2014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Program%20Files\Microsoft%20Office\Media\CntCD1\Photo1\j0289771.jpg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2012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Palatino" pitchFamily="18" charset="0"/>
              </a:rPr>
              <a:t>Unit 1: Matter and</a:t>
            </a:r>
            <a:br>
              <a:rPr lang="en-US" altLang="en-US" dirty="0" smtClean="0">
                <a:latin typeface="Palatino" pitchFamily="18" charset="0"/>
              </a:rPr>
            </a:br>
            <a:r>
              <a:rPr lang="en-US" altLang="en-US" dirty="0" smtClean="0">
                <a:latin typeface="Palatino" pitchFamily="18" charset="0"/>
              </a:rPr>
              <a:t>The Nature of Chemistry</a:t>
            </a:r>
          </a:p>
        </p:txBody>
      </p:sp>
      <p:pic>
        <p:nvPicPr>
          <p:cNvPr id="3076" name="Picture 6" descr="D:\Media\JPEG_Image_Library\chapter1\01C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057400"/>
            <a:ext cx="2482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Picture of Taxol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049464"/>
            <a:ext cx="30194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www.techtransfer.fsu.edu/showcase/images/tax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027238"/>
            <a:ext cx="17526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1,&amp;,2 Observing and stating the problem and forming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Chemical Research (ALL research) is carried out through careful </a:t>
            </a:r>
            <a:r>
              <a:rPr lang="en-US" altLang="en-US" sz="3200" dirty="0">
                <a:solidFill>
                  <a:srgbClr val="FF0000"/>
                </a:solidFill>
              </a:rPr>
              <a:t>experimentation &amp; explanation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In the first step, a chemist develops a </a:t>
            </a:r>
            <a:r>
              <a:rPr lang="en-US" altLang="en-US" sz="3200" b="1" dirty="0">
                <a:solidFill>
                  <a:srgbClr val="FF0000"/>
                </a:solidFill>
              </a:rPr>
              <a:t>hypothesis</a:t>
            </a:r>
            <a:r>
              <a:rPr lang="en-US" altLang="en-US" sz="3200" dirty="0">
                <a:solidFill>
                  <a:schemeClr val="folHlink"/>
                </a:solidFill>
              </a:rPr>
              <a:t> </a:t>
            </a:r>
            <a:r>
              <a:rPr lang="en-US" altLang="en-US" sz="3200" dirty="0"/>
              <a:t>in response to an observation.</a:t>
            </a:r>
          </a:p>
          <a:p>
            <a:endParaRPr lang="en-US" altLang="en-US" sz="3200" dirty="0"/>
          </a:p>
          <a:p>
            <a:pPr>
              <a:buNone/>
            </a:pPr>
            <a:r>
              <a:rPr lang="en-US" altLang="en-US" sz="3200" dirty="0" smtClean="0"/>
              <a:t> </a:t>
            </a:r>
            <a:r>
              <a:rPr lang="en-US" altLang="en-US" sz="3200" b="1" u="sng" dirty="0">
                <a:solidFill>
                  <a:srgbClr val="FF0000"/>
                </a:solidFill>
              </a:rPr>
              <a:t>Hypothesis</a:t>
            </a:r>
            <a:r>
              <a:rPr lang="en-US" altLang="en-US" sz="3200" dirty="0"/>
              <a:t>: a </a:t>
            </a:r>
            <a:r>
              <a:rPr lang="en-US" altLang="en-US" sz="3200" u="sng" dirty="0"/>
              <a:t>tentative</a:t>
            </a:r>
            <a:r>
              <a:rPr lang="en-US" altLang="en-US" sz="3200" dirty="0"/>
              <a:t> explanation for an observation that </a:t>
            </a:r>
            <a:r>
              <a:rPr lang="en-US" altLang="en-US" sz="3200" u="sng" dirty="0"/>
              <a:t>provides a basis for experimentation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0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riodni.com/download/periodic_table-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" y="0"/>
            <a:ext cx="12168643" cy="6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2"/>
            <a:ext cx="9144000" cy="14866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an experiment to be valid, it should contain a control setup, a variable, and an experimental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i="1" u="sng" dirty="0" smtClean="0"/>
              <a:t>Control setup</a:t>
            </a:r>
            <a:r>
              <a:rPr lang="en-US" sz="3200" dirty="0" smtClean="0"/>
              <a:t>:  The part of the experiment that does not contain the variable</a:t>
            </a:r>
          </a:p>
          <a:p>
            <a:r>
              <a:rPr lang="en-US" sz="3200" b="1" i="1" u="sng" dirty="0" smtClean="0"/>
              <a:t>Experimental setup</a:t>
            </a:r>
            <a:r>
              <a:rPr lang="en-US" sz="3200" dirty="0" smtClean="0"/>
              <a:t>: the part of the experiment that does contain the variable</a:t>
            </a:r>
          </a:p>
          <a:p>
            <a:r>
              <a:rPr lang="en-US" sz="3200" b="1" i="1" u="sng" dirty="0" smtClean="0"/>
              <a:t>Variable:</a:t>
            </a:r>
            <a:r>
              <a:rPr lang="en-US" sz="3200" dirty="0" smtClean="0"/>
              <a:t> the single factor that is isolated and tested</a:t>
            </a:r>
          </a:p>
          <a:p>
            <a:r>
              <a:rPr lang="en-US" sz="3200" b="1" i="1" dirty="0" smtClean="0"/>
              <a:t>A valid experiment contains only one variable ,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4326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-33997"/>
            <a:ext cx="6632917" cy="6831338"/>
          </a:xfrm>
        </p:spPr>
      </p:pic>
    </p:spTree>
    <p:extLst>
      <p:ext uri="{BB962C8B-B14F-4D97-AF65-F5344CB8AC3E}">
        <p14:creationId xmlns:p14="http://schemas.microsoft.com/office/powerpoint/2010/main" val="19290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2"/>
            <a:ext cx="9144000" cy="13342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beakers are same size, same amount of water, identical thermometers, beaker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 has antifreeze added to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variable in the experiment?</a:t>
            </a:r>
          </a:p>
          <a:p>
            <a:r>
              <a:rPr lang="en-US" dirty="0" smtClean="0"/>
              <a:t>What is the control setup?</a:t>
            </a:r>
          </a:p>
          <a:p>
            <a:r>
              <a:rPr lang="en-US" dirty="0" smtClean="0"/>
              <a:t>What is the experimental setup?</a:t>
            </a:r>
          </a:p>
          <a:p>
            <a:r>
              <a:rPr lang="en-US" sz="2800" b="1" dirty="0" smtClean="0"/>
              <a:t>Beaker A                                                                          Beaker B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4251960"/>
            <a:ext cx="1977656" cy="261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114799"/>
            <a:ext cx="2073349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5" y="-11723"/>
            <a:ext cx="12311916" cy="6894861"/>
          </a:xfrm>
        </p:spPr>
      </p:pic>
    </p:spTree>
    <p:extLst>
      <p:ext uri="{BB962C8B-B14F-4D97-AF65-F5344CB8AC3E}">
        <p14:creationId xmlns:p14="http://schemas.microsoft.com/office/powerpoint/2010/main" val="4728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b) Experiment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2" y="1828800"/>
            <a:ext cx="105918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Next, the chemist performs an </a:t>
            </a:r>
            <a:r>
              <a:rPr lang="en-US" altLang="en-US" sz="2800" dirty="0">
                <a:solidFill>
                  <a:srgbClr val="FF0000"/>
                </a:solidFill>
              </a:rPr>
              <a:t>experiment</a:t>
            </a:r>
            <a:r>
              <a:rPr lang="en-US" altLang="en-US" sz="2800" dirty="0">
                <a:solidFill>
                  <a:schemeClr val="folHlink"/>
                </a:solidFill>
              </a:rPr>
              <a:t> </a:t>
            </a:r>
            <a:r>
              <a:rPr lang="en-US" altLang="en-US" sz="2800" dirty="0"/>
              <a:t>designed to test the validity of the hypothesis.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Experiment</a:t>
            </a:r>
            <a:r>
              <a:rPr lang="en-US" altLang="en-US" sz="2800" dirty="0"/>
              <a:t>: the observation of natural phenomena carried out in a </a:t>
            </a:r>
            <a:r>
              <a:rPr lang="en-US" altLang="en-US" sz="2800" u="sng" dirty="0"/>
              <a:t>controlled manner</a:t>
            </a:r>
            <a:r>
              <a:rPr lang="en-US" altLang="en-US" sz="2800" dirty="0"/>
              <a:t> so that the results can be duplicated and rational conclusions obtained</a:t>
            </a:r>
          </a:p>
          <a:p>
            <a:pPr eaLnBrk="1" hangingPunct="1"/>
            <a:r>
              <a:rPr lang="en-US" altLang="en-US" sz="2800" dirty="0" smtClean="0"/>
              <a:t>If </a:t>
            </a:r>
            <a:r>
              <a:rPr lang="en-US" altLang="en-US" sz="2800" dirty="0"/>
              <a:t>the results of the experiment contradict the hypothesis, a new hypothesis must be </a:t>
            </a:r>
            <a:r>
              <a:rPr lang="en-US" altLang="en-US" sz="2800" dirty="0" smtClean="0"/>
              <a:t>developed.</a:t>
            </a:r>
          </a:p>
        </p:txBody>
      </p:sp>
    </p:spTree>
    <p:extLst>
      <p:ext uri="{BB962C8B-B14F-4D97-AF65-F5344CB8AC3E}">
        <p14:creationId xmlns:p14="http://schemas.microsoft.com/office/powerpoint/2010/main" val="17330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447800"/>
            <a:ext cx="5330953" cy="495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No hypothesis, theory or law is ever free from being </a:t>
            </a:r>
            <a:r>
              <a:rPr lang="en-US" altLang="en-US" b="1" dirty="0" smtClean="0">
                <a:solidFill>
                  <a:srgbClr val="FF0000"/>
                </a:solidFill>
              </a:rPr>
              <a:t>tested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Hypothesis should be written in an </a:t>
            </a:r>
            <a:r>
              <a:rPr lang="en-US" altLang="en-US" b="1" dirty="0" smtClean="0">
                <a:solidFill>
                  <a:srgbClr val="FF0000"/>
                </a:solidFill>
              </a:rPr>
              <a:t>“If…..then” </a:t>
            </a:r>
            <a:r>
              <a:rPr lang="en-US" altLang="en-US" b="1" dirty="0" smtClean="0">
                <a:solidFill>
                  <a:schemeClr val="tx2"/>
                </a:solidFill>
              </a:rPr>
              <a:t>form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“If </a:t>
            </a:r>
            <a:r>
              <a:rPr lang="en-US" altLang="en-US" b="1" dirty="0" smtClean="0">
                <a:solidFill>
                  <a:schemeClr val="tx2"/>
                </a:solidFill>
              </a:rPr>
              <a:t>fertilizer is used</a:t>
            </a:r>
            <a:r>
              <a:rPr lang="en-US" altLang="en-US" b="1" dirty="0" smtClean="0">
                <a:solidFill>
                  <a:srgbClr val="FF0000"/>
                </a:solidFill>
              </a:rPr>
              <a:t>, then </a:t>
            </a:r>
            <a:r>
              <a:rPr lang="en-US" altLang="en-US" b="1" dirty="0" smtClean="0">
                <a:solidFill>
                  <a:schemeClr val="tx2"/>
                </a:solidFill>
              </a:rPr>
              <a:t>the crops will produce more.”</a:t>
            </a: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This allows for the hypothesis to be either accepted or rejected, no gray areas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1" y="304800"/>
            <a:ext cx="5715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c) Law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5812" y="1828800"/>
            <a:ext cx="8153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After a series of experiments, a researcher may see a relationship or a regularity in the results.  If this relationship can be stated clearly, we call it a </a:t>
            </a:r>
            <a:r>
              <a:rPr lang="en-US" altLang="en-US" sz="2800" dirty="0">
                <a:solidFill>
                  <a:schemeClr val="folHlink"/>
                </a:solidFill>
              </a:rPr>
              <a:t>law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</a:rPr>
              <a:t>Law:</a:t>
            </a:r>
            <a:r>
              <a:rPr lang="en-US" altLang="en-US" sz="3200" b="1" dirty="0"/>
              <a:t> concise statement that summarizes a wide range of experimental results &amp; has not been contradicted by experiments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law summarizes a set of experimental results, but </a:t>
            </a:r>
            <a:r>
              <a:rPr lang="en-US" altLang="en-US" sz="2800" u="sng" dirty="0"/>
              <a:t>does not provide an explanation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1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d) Theory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812" y="2057400"/>
            <a:ext cx="10210799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If a hypothesis is supported by a great deal of experimental data, it becomes a </a:t>
            </a:r>
            <a:r>
              <a:rPr lang="en-US" altLang="en-US" sz="3200" dirty="0">
                <a:solidFill>
                  <a:srgbClr val="FF0000"/>
                </a:solidFill>
              </a:rPr>
              <a:t>theory</a:t>
            </a:r>
            <a:r>
              <a:rPr lang="en-US" altLang="en-US" sz="3200" dirty="0" smtClean="0"/>
              <a:t>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Theory</a:t>
            </a:r>
            <a:r>
              <a:rPr lang="en-US" altLang="en-US" sz="3200" b="1" dirty="0" smtClean="0"/>
              <a:t>: </a:t>
            </a:r>
            <a:r>
              <a:rPr lang="en-US" altLang="en-US" sz="3200" dirty="0" smtClean="0"/>
              <a:t>The most logical explanation of events that occur in nature</a:t>
            </a:r>
          </a:p>
          <a:p>
            <a:pPr eaLnBrk="1" hangingPunct="1"/>
            <a:r>
              <a:rPr lang="en-US" altLang="en-US" sz="3200" dirty="0" smtClean="0"/>
              <a:t>Ex: atomic  theory, kinetic theory</a:t>
            </a:r>
            <a:endParaRPr lang="en-US" altLang="en-US" sz="3200" dirty="0"/>
          </a:p>
          <a:p>
            <a:pPr eaLnBrk="1" hangingPunct="1"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Theory</a:t>
            </a:r>
            <a:r>
              <a:rPr lang="en-US" altLang="en-US" sz="3200" dirty="0">
                <a:solidFill>
                  <a:srgbClr val="FF0000"/>
                </a:solidFill>
              </a:rPr>
              <a:t>: </a:t>
            </a:r>
            <a:r>
              <a:rPr lang="en-US" altLang="en-US" sz="3200" dirty="0"/>
              <a:t>a </a:t>
            </a:r>
            <a:r>
              <a:rPr lang="en-US" altLang="en-US" sz="3200" u="sng" dirty="0"/>
              <a:t>tested explanation</a:t>
            </a:r>
            <a:r>
              <a:rPr lang="en-US" altLang="en-US" sz="3200" dirty="0"/>
              <a:t> of basic natural phenomena; a unifying principle that explains a body of facts and the laws based on them</a:t>
            </a:r>
          </a:p>
        </p:txBody>
      </p:sp>
    </p:spTree>
    <p:extLst>
      <p:ext uri="{BB962C8B-B14F-4D97-AF65-F5344CB8AC3E}">
        <p14:creationId xmlns:p14="http://schemas.microsoft.com/office/powerpoint/2010/main" val="1069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Chemistry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941512" y="17526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FF0000"/>
                </a:solidFill>
              </a:rPr>
              <a:t>Chemistry</a:t>
            </a:r>
            <a:r>
              <a:rPr lang="en-US" altLang="en-US" sz="3200" dirty="0"/>
              <a:t> is the study of the structure, composition &amp; properties of </a:t>
            </a:r>
            <a:r>
              <a:rPr lang="en-US" altLang="en-US" sz="3200" b="1" dirty="0">
                <a:solidFill>
                  <a:schemeClr val="folHlink"/>
                </a:solidFill>
              </a:rPr>
              <a:t>matter</a:t>
            </a:r>
            <a:r>
              <a:rPr lang="en-US" altLang="en-US" sz="3200" dirty="0"/>
              <a:t> and its transformations from one form to another.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>
                <a:solidFill>
                  <a:schemeClr val="folHlink"/>
                </a:solidFill>
              </a:rPr>
              <a:t>Matter</a:t>
            </a:r>
            <a:r>
              <a:rPr lang="en-US" altLang="en-US" sz="3200" dirty="0"/>
              <a:t> is anything that has mass and occupies space.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Chemistry is everywhere!</a:t>
            </a:r>
          </a:p>
        </p:txBody>
      </p:sp>
    </p:spTree>
    <p:extLst>
      <p:ext uri="{BB962C8B-B14F-4D97-AF65-F5344CB8AC3E}">
        <p14:creationId xmlns:p14="http://schemas.microsoft.com/office/powerpoint/2010/main" val="39810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Recorded observations and measurements</a:t>
            </a:r>
          </a:p>
          <a:p>
            <a:endParaRPr lang="en-US" sz="3200" b="1" dirty="0"/>
          </a:p>
          <a:p>
            <a:r>
              <a:rPr lang="en-US" sz="3200" b="1" dirty="0" smtClean="0"/>
              <a:t>Varies with each type of lab performed: qualitative, quantitative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529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898776" y="1287464"/>
          <a:ext cx="6391275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S ChemDraw Drawing" r:id="rId3" imgW="6391429" imgH="5341462" progId="ChemDraw.Document.6.0">
                  <p:embed/>
                </p:oleObj>
              </mc:Choice>
              <mc:Fallback>
                <p:oleObj name="CS ChemDraw Drawing" r:id="rId3" imgW="6391429" imgH="53414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6" y="1287464"/>
                        <a:ext cx="6391275" cy="5341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5"/>
          <p:cNvSpPr txBox="1">
            <a:spLocks noChangeArrowheads="1"/>
          </p:cNvSpPr>
          <p:nvPr/>
        </p:nvSpPr>
        <p:spPr bwMode="auto">
          <a:xfrm>
            <a:off x="3503613" y="381001"/>
            <a:ext cx="530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000" dirty="0"/>
              <a:t>2.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8864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Matter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11277599" cy="4837921"/>
          </a:xfrm>
        </p:spPr>
        <p:txBody>
          <a:bodyPr>
            <a:noAutofit/>
          </a:bodyPr>
          <a:lstStyle/>
          <a:p>
            <a:r>
              <a:rPr lang="en-US" sz="3200" dirty="0" smtClean="0"/>
              <a:t>Before we can understand the changes we see going on around us, we must find out how matter is organized</a:t>
            </a:r>
          </a:p>
          <a:p>
            <a:r>
              <a:rPr lang="en-US" sz="3200" dirty="0" smtClean="0"/>
              <a:t>Some kinds of matter are easily recognized while other is not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Matter</a:t>
            </a:r>
            <a:r>
              <a:rPr lang="en-US" sz="3200" b="1" dirty="0" smtClean="0">
                <a:solidFill>
                  <a:srgbClr val="FF0000"/>
                </a:solidFill>
              </a:rPr>
              <a:t>: material of the universe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Specific properties</a:t>
            </a:r>
            <a:r>
              <a:rPr lang="en-US" sz="3200" dirty="0" smtClean="0"/>
              <a:t>: of matter make it easy to tell one kind of mater from another ex: color, odor, shape, texture, hardness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General properties</a:t>
            </a:r>
            <a:r>
              <a:rPr lang="en-US" sz="3200" dirty="0" smtClean="0"/>
              <a:t>: describe how all matter is the same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2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Matter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055812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 i="1" u="sng" dirty="0" smtClean="0">
                <a:solidFill>
                  <a:srgbClr val="FF0000"/>
                </a:solidFill>
              </a:rPr>
              <a:t>Matter: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has mass </a:t>
            </a:r>
            <a:r>
              <a:rPr lang="en-US" altLang="en-US" sz="2800" dirty="0"/>
              <a:t>&amp; occupies space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 i="1" u="sng" dirty="0">
                <a:solidFill>
                  <a:srgbClr val="FF0000"/>
                </a:solidFill>
              </a:rPr>
              <a:t>Substance:</a:t>
            </a:r>
            <a:r>
              <a:rPr lang="en-US" altLang="en-US" sz="2800" dirty="0"/>
              <a:t> a specific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type of matter that has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the same properties &amp;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the same composition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throughout a sample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endParaRPr lang="en-US" altLang="en-US" sz="2800" b="1" dirty="0"/>
          </a:p>
        </p:txBody>
      </p:sp>
      <p:pic>
        <p:nvPicPr>
          <p:cNvPr id="10244" name="Picture 5" descr="D:\Media\JPEG_Image_Library\chapter1\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048000"/>
            <a:ext cx="42751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B. Introduction to Matter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447800"/>
            <a:ext cx="8305800" cy="5105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3600" b="1" dirty="0"/>
              <a:t>Samples of matter can be classified in several different ways: </a:t>
            </a:r>
          </a:p>
          <a:p>
            <a:pPr lvl="1" eaLnBrk="1" hangingPunct="1"/>
            <a:r>
              <a:rPr lang="en-US" altLang="en-US" sz="3600" dirty="0" smtClean="0"/>
              <a:t>Physical State: Gas, liquid, solid?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Chemical Composition: Pure or mixture? Element or compound?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Physical Properties: MP, BP, density, etc.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Chemical Properties: Reactivity</a:t>
            </a:r>
          </a:p>
        </p:txBody>
      </p:sp>
    </p:spTree>
    <p:extLst>
      <p:ext uri="{BB962C8B-B14F-4D97-AF65-F5344CB8AC3E}">
        <p14:creationId xmlns:p14="http://schemas.microsoft.com/office/powerpoint/2010/main" val="4431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Physical States of Matter: 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981200"/>
            <a:ext cx="7010400" cy="1219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Is the substance a gas, a liquid, or a solid?</a:t>
            </a:r>
          </a:p>
          <a:p>
            <a:pPr eaLnBrk="1" hangingPunct="1"/>
            <a:r>
              <a:rPr lang="en-US" altLang="en-US" sz="2800" dirty="0"/>
              <a:t>How are these physical states defined?</a:t>
            </a:r>
          </a:p>
        </p:txBody>
      </p:sp>
      <p:sp>
        <p:nvSpPr>
          <p:cNvPr id="12292" name="Rectangle 4" descr="01p12d"/>
          <p:cNvSpPr>
            <a:spLocks noGrp="1" noChangeAspect="1" noChangeArrowheads="1"/>
          </p:cNvSpPr>
          <p:nvPr/>
        </p:nvSpPr>
        <p:spPr bwMode="auto">
          <a:xfrm>
            <a:off x="1725612" y="3952876"/>
            <a:ext cx="3530600" cy="2447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293" name="Rectangle 5" descr="01p8"/>
          <p:cNvSpPr>
            <a:spLocks noGrp="1" noChangeAspect="1" noChangeArrowheads="1"/>
          </p:cNvSpPr>
          <p:nvPr/>
        </p:nvSpPr>
        <p:spPr bwMode="auto">
          <a:xfrm>
            <a:off x="5432426" y="3730626"/>
            <a:ext cx="1957387" cy="2898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12294" name="Picture 8" descr="D:\Media\JPEG_Image_Library\chapter1\01p3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729039"/>
            <a:ext cx="2819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a) Gas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No definite shape nor volume</a:t>
            </a:r>
          </a:p>
          <a:p>
            <a:pPr eaLnBrk="1" hangingPunct="1"/>
            <a:r>
              <a:rPr lang="en-US" altLang="en-US" sz="2800" dirty="0" smtClean="0"/>
              <a:t>Easily compressible fluid</a:t>
            </a:r>
          </a:p>
          <a:p>
            <a:pPr eaLnBrk="1" hangingPunct="1"/>
            <a:r>
              <a:rPr lang="en-US" altLang="en-US" sz="2800" dirty="0" smtClean="0"/>
              <a:t>Expands to fill the container it occupies</a:t>
            </a:r>
          </a:p>
          <a:p>
            <a:pPr eaLnBrk="1" hangingPunct="1"/>
            <a:r>
              <a:rPr lang="en-US" altLang="en-US" sz="2800" dirty="0" smtClean="0"/>
              <a:t>Volume varies considerably with temperature and pressure</a:t>
            </a:r>
          </a:p>
        </p:txBody>
      </p:sp>
      <p:pic>
        <p:nvPicPr>
          <p:cNvPr id="13316" name="Picture 5" descr="01_11ga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2033589"/>
            <a:ext cx="3810000" cy="4010025"/>
          </a:xfrm>
          <a:noFill/>
        </p:spPr>
      </p:pic>
    </p:spTree>
    <p:extLst>
      <p:ext uri="{BB962C8B-B14F-4D97-AF65-F5344CB8AC3E}">
        <p14:creationId xmlns:p14="http://schemas.microsoft.com/office/powerpoint/2010/main" val="36867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b) Liquid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1905000"/>
            <a:ext cx="5407153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Has definite volume, but takes the shape of the container it occupies </a:t>
            </a:r>
          </a:p>
          <a:p>
            <a:pPr eaLnBrk="1" hangingPunct="1"/>
            <a:r>
              <a:rPr lang="en-US" altLang="en-US" sz="2800" dirty="0" smtClean="0"/>
              <a:t>Relatively incompressible fluid</a:t>
            </a:r>
          </a:p>
          <a:p>
            <a:pPr eaLnBrk="1" hangingPunct="1"/>
            <a:r>
              <a:rPr lang="en-US" altLang="en-US" sz="2800" dirty="0" smtClean="0"/>
              <a:t>The resistance to flow of a liquid is called </a:t>
            </a:r>
            <a:r>
              <a:rPr lang="en-US" altLang="en-US" sz="2800" b="1" i="1" u="sng" dirty="0" smtClean="0">
                <a:solidFill>
                  <a:srgbClr val="FF0000"/>
                </a:solidFill>
              </a:rPr>
              <a:t>viscosity</a:t>
            </a:r>
          </a:p>
          <a:p>
            <a:pPr eaLnBrk="1" hangingPunct="1"/>
            <a:r>
              <a:rPr lang="en-US" altLang="en-US" sz="2800" dirty="0" smtClean="0"/>
              <a:t>Ex honey has a high viscosity</a:t>
            </a:r>
          </a:p>
        </p:txBody>
      </p:sp>
      <p:pic>
        <p:nvPicPr>
          <p:cNvPr id="14340" name="Picture 5" descr="01_11Liquid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2165350"/>
            <a:ext cx="3810000" cy="3746500"/>
          </a:xfrm>
          <a:noFill/>
        </p:spPr>
      </p:pic>
    </p:spTree>
    <p:extLst>
      <p:ext uri="{BB962C8B-B14F-4D97-AF65-F5344CB8AC3E}">
        <p14:creationId xmlns:p14="http://schemas.microsoft.com/office/powerpoint/2010/main" val="15444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c) Solid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2" y="1905000"/>
            <a:ext cx="5254753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Has a rigid shape and a fixed volume</a:t>
            </a:r>
          </a:p>
          <a:p>
            <a:pPr eaLnBrk="1" hangingPunct="1"/>
            <a:r>
              <a:rPr lang="en-US" altLang="en-US" sz="3200" dirty="0" smtClean="0"/>
              <a:t>Changes very little as temperature and pressure change</a:t>
            </a:r>
          </a:p>
          <a:p>
            <a:pPr eaLnBrk="1" hangingPunct="1"/>
            <a:r>
              <a:rPr lang="en-US" altLang="en-US" sz="3200" dirty="0" smtClean="0"/>
              <a:t>Solids that lose their shape under certain conditions are called </a:t>
            </a:r>
            <a:r>
              <a:rPr lang="en-US" altLang="en-US" sz="3200" b="1" dirty="0" smtClean="0"/>
              <a:t>amorphous solids </a:t>
            </a:r>
            <a:r>
              <a:rPr lang="en-US" altLang="en-US" sz="3200" dirty="0" smtClean="0"/>
              <a:t>ex rubber </a:t>
            </a:r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15364" name="Picture 5" descr="01_11solid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2195514"/>
            <a:ext cx="3810000" cy="3684587"/>
          </a:xfrm>
          <a:noFill/>
        </p:spPr>
      </p:pic>
    </p:spTree>
    <p:extLst>
      <p:ext uri="{BB962C8B-B14F-4D97-AF65-F5344CB8AC3E}">
        <p14:creationId xmlns:p14="http://schemas.microsoft.com/office/powerpoint/2010/main" val="20165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Very rare</a:t>
            </a:r>
          </a:p>
          <a:p>
            <a:pPr marL="0" indent="0">
              <a:buNone/>
            </a:pPr>
            <a:r>
              <a:rPr lang="en-US" sz="3200" dirty="0" smtClean="0"/>
              <a:t>Found in the sun</a:t>
            </a:r>
          </a:p>
          <a:p>
            <a:pPr marL="0" indent="0">
              <a:buNone/>
            </a:pPr>
            <a:r>
              <a:rPr lang="en-US" sz="3200" dirty="0" smtClean="0"/>
              <a:t>Very dangerous to life</a:t>
            </a:r>
          </a:p>
          <a:p>
            <a:pPr marL="0" indent="0">
              <a:buNone/>
            </a:pPr>
            <a:r>
              <a:rPr lang="en-US" sz="3200" dirty="0" smtClean="0"/>
              <a:t>Matter n the plasma state is very high in energy and therefor dangerous to living things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9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Science falls into 2 general categories: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Biological sciences</a:t>
            </a:r>
            <a:r>
              <a:rPr lang="en-US" sz="3200" b="1" dirty="0" smtClean="0"/>
              <a:t>: concerned primarily with living things</a:t>
            </a:r>
          </a:p>
          <a:p>
            <a:endParaRPr lang="en-US" sz="3200" b="1" dirty="0"/>
          </a:p>
          <a:p>
            <a:r>
              <a:rPr lang="en-US" sz="3200" b="1" u="sng" dirty="0" smtClean="0"/>
              <a:t>Physical science:</a:t>
            </a:r>
            <a:r>
              <a:rPr lang="en-US" sz="3200" b="1" dirty="0" smtClean="0"/>
              <a:t> concerned primarily with nonliving things</a:t>
            </a:r>
          </a:p>
          <a:p>
            <a:endParaRPr lang="en-US" sz="32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Which category would chemistry be listed as?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d) </a:t>
            </a:r>
            <a:r>
              <a:rPr lang="en-US" altLang="en-US" sz="4000" dirty="0" err="1"/>
              <a:t>Nanoscale</a:t>
            </a:r>
            <a:r>
              <a:rPr lang="en-US" altLang="en-US" sz="4000"/>
              <a:t> Representations of Physical States</a:t>
            </a:r>
            <a:br>
              <a:rPr lang="en-US" altLang="en-US" sz="40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The Kinetic-Molecular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6388" name="Rectangle 4" descr="0116"/>
          <p:cNvSpPr>
            <a:spLocks noGrp="1" noChangeAspect="1" noChangeArrowheads="1"/>
          </p:cNvSpPr>
          <p:nvPr isPhoto="1"/>
        </p:nvSpPr>
        <p:spPr bwMode="auto">
          <a:xfrm>
            <a:off x="836612" y="1905000"/>
            <a:ext cx="10247222" cy="52578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e) Macroscale, Microscale, Nanoscale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1905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Macroscale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samples of matter large enough to be seen and handled – physical properties can be observed by the human senses (unaided)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Microscale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samples of matter that have to be viewed with a microscope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Nanoscale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samples that are at the atomic or molecular scale where chemical reactions occur</a:t>
            </a:r>
          </a:p>
        </p:txBody>
      </p:sp>
    </p:spTree>
    <p:extLst>
      <p:ext uri="{BB962C8B-B14F-4D97-AF65-F5344CB8AC3E}">
        <p14:creationId xmlns:p14="http://schemas.microsoft.com/office/powerpoint/2010/main" val="38877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e) Macroscale, Microscale, Nanoscale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8436" name="Picture 6" descr="D:\Media\JPEG_Image_Library\chapter1\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600200"/>
            <a:ext cx="11961813" cy="46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Chemical Composition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3412" y="19050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Is the substance </a:t>
            </a:r>
            <a:r>
              <a:rPr lang="en-US" altLang="en-US" sz="2800" b="1" dirty="0">
                <a:solidFill>
                  <a:srgbClr val="FF0000"/>
                </a:solidFill>
              </a:rPr>
              <a:t>pure</a:t>
            </a:r>
            <a:r>
              <a:rPr lang="en-US" altLang="en-US" sz="2800" dirty="0"/>
              <a:t> (made up of one component), or is it </a:t>
            </a:r>
            <a:r>
              <a:rPr lang="en-US" altLang="en-US" sz="2800" dirty="0">
                <a:solidFill>
                  <a:srgbClr val="FF0000"/>
                </a:solidFill>
              </a:rPr>
              <a:t>a </a:t>
            </a:r>
            <a:r>
              <a:rPr lang="en-US" altLang="en-US" sz="2800" b="1" dirty="0">
                <a:solidFill>
                  <a:srgbClr val="FF0000"/>
                </a:solidFill>
              </a:rPr>
              <a:t>mixture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(made up of multiple components)?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If the substance is a mixture, is it </a:t>
            </a:r>
            <a:r>
              <a:rPr lang="en-US" altLang="en-US" sz="2800" b="1" dirty="0">
                <a:solidFill>
                  <a:srgbClr val="FF0000"/>
                </a:solidFill>
              </a:rPr>
              <a:t>heterogeneous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rgbClr val="FF0000"/>
                </a:solidFill>
              </a:rPr>
              <a:t>homogeneous</a:t>
            </a:r>
            <a:r>
              <a:rPr lang="en-US" altLang="en-US" sz="2800" dirty="0"/>
              <a:t>?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If the substance is pure, is it an </a:t>
            </a:r>
            <a:r>
              <a:rPr lang="en-US" altLang="en-US" sz="2800" b="1" dirty="0">
                <a:solidFill>
                  <a:srgbClr val="FF0000"/>
                </a:solidFill>
              </a:rPr>
              <a:t>element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or a </a:t>
            </a:r>
            <a:r>
              <a:rPr lang="en-US" altLang="en-US" sz="2800" b="1" dirty="0">
                <a:solidFill>
                  <a:srgbClr val="FF0000"/>
                </a:solidFill>
              </a:rPr>
              <a:t>compound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07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a) Pure or a Mixture?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Pure Substance</a:t>
            </a:r>
            <a:r>
              <a:rPr lang="en-US" altLang="en-US" sz="2800" b="1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a substance from which all other substances have been separated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Mixture</a:t>
            </a:r>
            <a:r>
              <a:rPr lang="en-US" altLang="en-US" sz="2800" dirty="0"/>
              <a:t>: an impure material that can be separated by </a:t>
            </a:r>
            <a:r>
              <a:rPr lang="en-US" altLang="en-US" sz="2800" u="sng" dirty="0">
                <a:solidFill>
                  <a:srgbClr val="FF0000"/>
                </a:solidFill>
              </a:rPr>
              <a:t>physical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means into two or more substances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Unlike a pure substance, a mixture can have a variable composition – not necessarily uniform throughout the sample.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Mixtures are classified as being either </a:t>
            </a:r>
            <a:r>
              <a:rPr lang="en-US" altLang="en-US" sz="2800" b="1" dirty="0">
                <a:solidFill>
                  <a:srgbClr val="FF0000"/>
                </a:solidFill>
              </a:rPr>
              <a:t>heterogeneous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rgbClr val="FF0000"/>
                </a:solidFill>
              </a:rPr>
              <a:t>homogeneous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4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Heterogeneous Mixtures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5812" y="1219200"/>
            <a:ext cx="8229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Heterogeneous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/>
              <a:t>a mixture in which the uneven texture is visible to the naked eye or with a microscope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• Properties in one region differ from another</a:t>
            </a:r>
          </a:p>
          <a:p>
            <a:pPr eaLnBrk="1" hangingPunct="1">
              <a:buFontTx/>
              <a:buNone/>
            </a:pPr>
            <a:endParaRPr lang="en-US" altLang="en-US" sz="1200" dirty="0"/>
          </a:p>
        </p:txBody>
      </p:sp>
      <p:pic>
        <p:nvPicPr>
          <p:cNvPr id="21508" name="Picture 6" descr="D:\Media\JPEG_Image_Library\chapter1\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2971800"/>
            <a:ext cx="25146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D:\Media\JPEG_Image_Library\chapter1\01p3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954338"/>
            <a:ext cx="351155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Homogeneous Mixture (Solution)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2012" y="21336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Homogeneous</a:t>
            </a:r>
            <a:r>
              <a:rPr lang="en-US" altLang="en-US" dirty="0">
                <a:solidFill>
                  <a:schemeClr val="folHlink"/>
                </a:solidFill>
              </a:rPr>
              <a:t>:</a:t>
            </a:r>
            <a:r>
              <a:rPr lang="en-US" altLang="en-US" dirty="0"/>
              <a:t> completely uniform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  Two or more substances in the same phase</a:t>
            </a:r>
          </a:p>
          <a:p>
            <a:pPr eaLnBrk="1" hangingPunct="1"/>
            <a:r>
              <a:rPr lang="en-US" altLang="en-US" dirty="0"/>
              <a:t>Same properties throughout the sample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• </a:t>
            </a:r>
            <a:r>
              <a:rPr lang="en-US" altLang="en-US" dirty="0" err="1"/>
              <a:t>eg</a:t>
            </a:r>
            <a:r>
              <a:rPr lang="en-US" altLang="en-US" dirty="0"/>
              <a:t>. Salt water (solution of sodium chloride dissolved in water)</a:t>
            </a:r>
          </a:p>
        </p:txBody>
      </p:sp>
      <p:pic>
        <p:nvPicPr>
          <p:cNvPr id="22532" name="Picture 8" descr="D:\Media\JPEG_Image_Library\chapter1\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133601"/>
            <a:ext cx="290036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838200"/>
            <a:ext cx="8229600" cy="2209800"/>
          </a:xfrm>
        </p:spPr>
        <p:txBody>
          <a:bodyPr/>
          <a:lstStyle/>
          <a:p>
            <a:r>
              <a:rPr lang="en-US" altLang="en-US" sz="2800" b="1" dirty="0" smtClean="0"/>
              <a:t>Mixtures can be separated by physical means into two or more pure substances</a:t>
            </a:r>
          </a:p>
          <a:p>
            <a:r>
              <a:rPr lang="en-US" altLang="en-US" dirty="0" smtClean="0"/>
              <a:t>Each pure substance can be classified as either an </a:t>
            </a:r>
            <a:r>
              <a:rPr lang="en-US" altLang="en-US" b="1" dirty="0" smtClean="0">
                <a:solidFill>
                  <a:srgbClr val="FF0000"/>
                </a:solidFill>
              </a:rPr>
              <a:t>element</a:t>
            </a:r>
            <a:r>
              <a:rPr lang="en-US" altLang="en-US" dirty="0" smtClean="0"/>
              <a:t> or a </a:t>
            </a:r>
            <a:r>
              <a:rPr lang="en-US" altLang="en-US" b="1" dirty="0" smtClean="0">
                <a:solidFill>
                  <a:srgbClr val="FF0000"/>
                </a:solidFill>
              </a:rPr>
              <a:t>compound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555" name="Picture 2" descr="D:\Media\JPEG_Image_Library\chapter1\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3048000"/>
            <a:ext cx="87709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08212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b) Elements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055812" y="12192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Element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a substance that cannot be decomposed into two or more new substances by chemical or physical means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• The smallest unit of an element is an </a:t>
            </a:r>
            <a:r>
              <a:rPr lang="en-US" altLang="en-US" sz="2800" b="1" dirty="0">
                <a:solidFill>
                  <a:srgbClr val="FF0000"/>
                </a:solidFill>
              </a:rPr>
              <a:t>atom.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2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• </a:t>
            </a:r>
            <a:r>
              <a:rPr lang="en-US" altLang="en-US" sz="2800" dirty="0" smtClean="0"/>
              <a:t>ex. </a:t>
            </a:r>
            <a:r>
              <a:rPr lang="en-US" altLang="en-US" sz="2800" dirty="0"/>
              <a:t>Iron, aluminum, copper &amp; gold 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055812" y="60150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 sz="2800" b="1">
              <a:solidFill>
                <a:schemeClr val="folHlink"/>
              </a:solidFill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055812" y="6015038"/>
            <a:ext cx="816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</a:rPr>
              <a:t>Pure elements are made up of only one type of atom!</a:t>
            </a:r>
          </a:p>
        </p:txBody>
      </p:sp>
      <p:pic>
        <p:nvPicPr>
          <p:cNvPr id="24582" name="Picture 10" descr="D:\Media\JPEG_Image_Library\chapter1\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81201"/>
            <a:ext cx="37004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" y="2111374"/>
            <a:ext cx="2362200" cy="2576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0"/>
            <a:ext cx="1934813" cy="17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2208212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c) Compounds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827212" y="1371600"/>
            <a:ext cx="518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Compound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r>
              <a:rPr lang="en-US" altLang="en-US" sz="2800" dirty="0"/>
              <a:t> a pure substance composed of two or more elements </a:t>
            </a:r>
            <a:r>
              <a:rPr lang="en-US" altLang="en-US" sz="2800" u="sng" dirty="0"/>
              <a:t>chemically</a:t>
            </a:r>
            <a:r>
              <a:rPr lang="en-US" altLang="en-US" sz="2800" dirty="0"/>
              <a:t> combined – can be decomposed by chemical means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/>
              <a:t>• The </a:t>
            </a:r>
            <a:r>
              <a:rPr lang="en-US" altLang="en-US" sz="2800" dirty="0" smtClean="0"/>
              <a:t>smallest </a:t>
            </a:r>
            <a:r>
              <a:rPr lang="en-US" altLang="en-US" sz="2800" dirty="0"/>
              <a:t>unit of a compound is a </a:t>
            </a:r>
            <a:r>
              <a:rPr lang="en-US" altLang="en-US" sz="2800" b="1" dirty="0">
                <a:solidFill>
                  <a:srgbClr val="FF0000"/>
                </a:solidFill>
              </a:rPr>
              <a:t>molecule</a:t>
            </a:r>
            <a:r>
              <a:rPr lang="en-US" altLang="en-US" sz="28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2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/>
              <a:t>• </a:t>
            </a:r>
            <a:r>
              <a:rPr lang="en-US" altLang="en-US" sz="2800" dirty="0" smtClean="0"/>
              <a:t>ex. </a:t>
            </a:r>
            <a:r>
              <a:rPr lang="en-US" altLang="en-US" sz="2800" dirty="0"/>
              <a:t>Water molecules are composed of hydrogen and oxygen atoms</a:t>
            </a: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1522412" y="60150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 sz="2800" b="1">
              <a:solidFill>
                <a:schemeClr val="folHlink"/>
              </a:solidFill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6170612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/>
              <a:t> </a:t>
            </a:r>
          </a:p>
        </p:txBody>
      </p: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1522412" y="6015038"/>
            <a:ext cx="9156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folHlink"/>
                </a:solidFill>
              </a:rPr>
              <a:t>Pure compounds are made up of only one type of molecule!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16323"/>
            <a:ext cx="1219202" cy="98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4" y="381000"/>
            <a:ext cx="3581398" cy="50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Applications of  Chemistry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2" y="1676400"/>
            <a:ext cx="10591800" cy="5029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500" dirty="0" smtClean="0"/>
              <a:t>Chemical reactions are involved in: 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b="1" dirty="0">
                <a:solidFill>
                  <a:schemeClr val="folHlink"/>
                </a:solidFill>
              </a:rPr>
              <a:t>Biological Processes</a:t>
            </a:r>
            <a:r>
              <a:rPr lang="en-US" altLang="en-US" sz="3500" b="1" dirty="0"/>
              <a:t>: medical, pharmaceutical &amp; biotechnology industries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5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b="1" dirty="0">
                <a:solidFill>
                  <a:schemeClr val="folHlink"/>
                </a:solidFill>
              </a:rPr>
              <a:t>Atmospheric Phenomena: </a:t>
            </a:r>
            <a:r>
              <a:rPr lang="en-US" altLang="en-US" sz="3500" b="1" dirty="0"/>
              <a:t>ozone depletion, acid rain, climate change (global warming)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500" b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b="1" dirty="0">
                <a:solidFill>
                  <a:schemeClr val="folHlink"/>
                </a:solidFill>
              </a:rPr>
              <a:t>Energy Production &amp; Consumption</a:t>
            </a:r>
            <a:r>
              <a:rPr lang="en-US" altLang="en-US" sz="3500" b="1" dirty="0"/>
              <a:t>: petroleum &amp; alternative energy industries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5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b="1" dirty="0">
                <a:solidFill>
                  <a:schemeClr val="folHlink"/>
                </a:solidFill>
              </a:rPr>
              <a:t>Making New Materials</a:t>
            </a:r>
            <a:r>
              <a:rPr lang="en-US" altLang="en-US" sz="3500" b="1" dirty="0"/>
              <a:t>: polymer, computer &amp; clothing industries, </a:t>
            </a:r>
            <a:r>
              <a:rPr lang="en-US" altLang="en-US" sz="3500" dirty="0"/>
              <a:t>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09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208212" y="304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3. Properties of Matter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979612" y="1219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001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Every sample of matter can be classified and/or identified by its physical &amp; chemical properties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folHlink"/>
                </a:solidFill>
              </a:rPr>
              <a:t>a) </a:t>
            </a:r>
            <a:r>
              <a:rPr lang="en-US" altLang="en-US" sz="2800" b="1" dirty="0">
                <a:solidFill>
                  <a:srgbClr val="FF0000"/>
                </a:solidFill>
              </a:rPr>
              <a:t>Physical Properties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/>
              <a:t>Properties that can be observed and measured without changing the chemical composition of a substance</a:t>
            </a:r>
            <a:endParaRPr lang="en-US" altLang="en-US" sz="1200" dirty="0"/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Mass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Volume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Color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Physical state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Melting/Boiling point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Temperature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Density</a:t>
            </a:r>
          </a:p>
        </p:txBody>
      </p:sp>
      <p:sp>
        <p:nvSpPr>
          <p:cNvPr id="4" name="Rectangle 13" descr="01p19c"/>
          <p:cNvSpPr>
            <a:spLocks noGrp="1" noChangeAspect="1" noChangeArrowheads="1"/>
          </p:cNvSpPr>
          <p:nvPr isPhoto="1"/>
        </p:nvSpPr>
        <p:spPr bwMode="auto">
          <a:xfrm>
            <a:off x="9980612" y="2819400"/>
            <a:ext cx="2190750" cy="4191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most general property of matter, and can be measured in units of grams or kilograms on various types of balance scales</a:t>
            </a:r>
          </a:p>
          <a:p>
            <a:r>
              <a:rPr lang="en-US" sz="3200" b="1" dirty="0" smtClean="0"/>
              <a:t>It is the amount of matter in an object</a:t>
            </a:r>
          </a:p>
          <a:p>
            <a:r>
              <a:rPr lang="en-US" sz="3200" dirty="0" smtClean="0"/>
              <a:t>Mass is also the measure of inertia of an object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Inertia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is the resistance of an object to change in its motion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more mass…..the more inertia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533400"/>
            <a:ext cx="9144000" cy="1144556"/>
          </a:xfrm>
        </p:spPr>
        <p:txBody>
          <a:bodyPr>
            <a:noAutofit/>
          </a:bodyPr>
          <a:lstStyle/>
          <a:p>
            <a:r>
              <a:rPr lang="en-US" sz="5400" dirty="0" smtClean="0"/>
              <a:t>Weight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677956"/>
            <a:ext cx="9144000" cy="4494244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object has weight because it has mass</a:t>
            </a:r>
          </a:p>
          <a:p>
            <a:r>
              <a:rPr lang="en-US" sz="2800" dirty="0" smtClean="0"/>
              <a:t>Weight is the measure of the earths gravitational attraction for matter ( 9.8m/sec/sec)</a:t>
            </a:r>
          </a:p>
          <a:p>
            <a:r>
              <a:rPr lang="en-US" sz="2800" dirty="0" smtClean="0"/>
              <a:t>All objects exert gravitational attraction on other objects</a:t>
            </a:r>
          </a:p>
          <a:p>
            <a:r>
              <a:rPr lang="en-US" sz="2800" dirty="0" smtClean="0"/>
              <a:t>The earths gravity is great because the earth has a large mass</a:t>
            </a:r>
          </a:p>
          <a:p>
            <a:r>
              <a:rPr lang="en-US" sz="2800" dirty="0" smtClean="0"/>
              <a:t>The pull of gravity on an object determines the objects weight</a:t>
            </a:r>
          </a:p>
          <a:p>
            <a:r>
              <a:rPr lang="en-US" sz="2800" dirty="0" smtClean="0"/>
              <a:t>The metric unit of weight is the newton (N)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25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weight and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Weight changes as the gravitational pull changes</a:t>
            </a:r>
          </a:p>
          <a:p>
            <a:r>
              <a:rPr lang="en-US" sz="3200" dirty="0" smtClean="0"/>
              <a:t>Example earth verses the moon</a:t>
            </a:r>
          </a:p>
          <a:p>
            <a:r>
              <a:rPr lang="en-US" sz="3200" dirty="0" smtClean="0"/>
              <a:t>Mass is constant and does not change ( unless one diets</a:t>
            </a:r>
            <a:r>
              <a:rPr lang="en-US" sz="4000" dirty="0" smtClean="0"/>
              <a:t>)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3962400"/>
            <a:ext cx="5410200" cy="30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amount of space an object takes up</a:t>
            </a:r>
          </a:p>
          <a:p>
            <a:r>
              <a:rPr lang="en-US" sz="3200" dirty="0" smtClean="0"/>
              <a:t>It is measured in liters, milliliters and cubic centimeters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80" y="3391910"/>
            <a:ext cx="3429000" cy="3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Temperature (K, C &amp; F)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208212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Temperature is the physical property of matter that determines whether on object can heat another</a:t>
            </a:r>
            <a:r>
              <a:rPr lang="en-US" altLang="en-US" sz="2800" dirty="0" smtClean="0"/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It is a measure of the motion of the particles 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There are three common units of temperature: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Kelvin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SI base unit; based on absolute temperature scale </a:t>
            </a:r>
            <a:r>
              <a:rPr lang="en-US" altLang="en-US" sz="2800" dirty="0">
                <a:solidFill>
                  <a:srgbClr val="FF0000"/>
                </a:solidFill>
              </a:rPr>
              <a:t>(K = 273 + °C)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Celsius</a:t>
            </a:r>
            <a:r>
              <a:rPr lang="en-US" altLang="en-US" sz="2800" dirty="0">
                <a:solidFill>
                  <a:schemeClr val="folHlink"/>
                </a:solidFill>
              </a:rPr>
              <a:t>:</a:t>
            </a:r>
            <a:r>
              <a:rPr lang="en-US" altLang="en-US" sz="2800" dirty="0"/>
              <a:t> commonly used in scientific community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Fahrenheit:</a:t>
            </a:r>
            <a:r>
              <a:rPr lang="en-US" altLang="en-US" sz="2800" dirty="0"/>
              <a:t> common temperature scale in the United States (not used in science)</a:t>
            </a:r>
          </a:p>
        </p:txBody>
      </p:sp>
    </p:spTree>
    <p:extLst>
      <p:ext uri="{BB962C8B-B14F-4D97-AF65-F5344CB8AC3E}">
        <p14:creationId xmlns:p14="http://schemas.microsoft.com/office/powerpoint/2010/main" val="19091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1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47664"/>
            <a:ext cx="49530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618412" y="1519239"/>
            <a:ext cx="2560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/>
              <a:t>25 °C  =  _____ K</a:t>
            </a:r>
          </a:p>
          <a:p>
            <a:endParaRPr lang="en-US" altLang="en-US" b="1"/>
          </a:p>
          <a:p>
            <a:r>
              <a:rPr lang="en-US" altLang="en-US" b="1"/>
              <a:t>350 K =  _____ °C</a:t>
            </a:r>
          </a:p>
        </p:txBody>
      </p:sp>
    </p:spTree>
    <p:extLst>
      <p:ext uri="{BB962C8B-B14F-4D97-AF65-F5344CB8AC3E}">
        <p14:creationId xmlns:p14="http://schemas.microsoft.com/office/powerpoint/2010/main" val="37108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01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47664"/>
            <a:ext cx="49530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7618412" y="1519239"/>
            <a:ext cx="2560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/>
              <a:t>25 °C  =  _____ K</a:t>
            </a:r>
          </a:p>
          <a:p>
            <a:endParaRPr lang="en-US" altLang="en-US" b="1"/>
          </a:p>
          <a:p>
            <a:r>
              <a:rPr lang="en-US" altLang="en-US" b="1"/>
              <a:t>350 K =  _____ °C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8958262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/>
              <a:t>298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9034462" y="2209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7672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Density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827212" y="1981200"/>
            <a:ext cx="594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The </a:t>
            </a:r>
            <a:r>
              <a:rPr lang="en-US" altLang="en-US" sz="2800" b="1" dirty="0">
                <a:solidFill>
                  <a:srgbClr val="FF0000"/>
                </a:solidFill>
              </a:rPr>
              <a:t>density</a:t>
            </a:r>
            <a:r>
              <a:rPr lang="en-US" altLang="en-US" sz="2800" dirty="0"/>
              <a:t> of an object is the ratio of the mass of a sample to its volume.</a:t>
            </a:r>
            <a:endParaRPr lang="en-US" altLang="en-US" sz="2800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d = m/v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(d = density, m = mass, v = volume)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The standard units are: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g/ml (liquid), g/cm</a:t>
            </a:r>
            <a:r>
              <a:rPr lang="en-US" altLang="en-US" sz="2800" baseline="30000" dirty="0">
                <a:solidFill>
                  <a:srgbClr val="FF0000"/>
                </a:solidFill>
              </a:rPr>
              <a:t>3</a:t>
            </a:r>
            <a:r>
              <a:rPr lang="en-US" altLang="en-US" sz="2800" dirty="0">
                <a:solidFill>
                  <a:srgbClr val="FF0000"/>
                </a:solidFill>
              </a:rPr>
              <a:t> (solid), g/L (gas)</a:t>
            </a:r>
          </a:p>
        </p:txBody>
      </p:sp>
      <p:pic>
        <p:nvPicPr>
          <p:cNvPr id="30724" name="Picture 5" descr="D:\Media\JPEG_Image_Library\chapter1\01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905001"/>
            <a:ext cx="2627313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i) Density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208212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Calculate the volume of a 23.4 g sample of ethanol (d = 0.789 g/mL</a:t>
            </a:r>
            <a:r>
              <a:rPr lang="en-US" altLang="en-US" sz="2800" dirty="0" smtClean="0"/>
              <a:t>).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D = m/v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.0789 g/ml = 23.4g/x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What is x?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What unit is x measured in?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 smtClean="0"/>
              <a:t>Answer: 296.58 ml</a:t>
            </a: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endParaRPr lang="en-US" altLang="en-US" sz="28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/>
              <a:t>		</a:t>
            </a:r>
            <a:endParaRPr lang="en-US" alt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Organic chemistry</a:t>
            </a:r>
            <a:r>
              <a:rPr lang="en-US" sz="3200" dirty="0" smtClean="0"/>
              <a:t>: study all substances containing carbon and hydrogen</a:t>
            </a:r>
          </a:p>
          <a:p>
            <a:r>
              <a:rPr lang="en-US" sz="3200" b="1" u="sng" dirty="0" smtClean="0"/>
              <a:t>Inorganic chemistry</a:t>
            </a:r>
            <a:r>
              <a:rPr lang="en-US" sz="3200" dirty="0" smtClean="0"/>
              <a:t>: study substances not classified as organic ( elements other than carbon)</a:t>
            </a:r>
          </a:p>
          <a:p>
            <a:r>
              <a:rPr lang="en-US" sz="3200" b="1" u="sng" dirty="0" smtClean="0"/>
              <a:t>Physical chemistry</a:t>
            </a:r>
            <a:r>
              <a:rPr lang="en-US" sz="3200" dirty="0" smtClean="0"/>
              <a:t>: study properties transformations and interrelationships of energy and matter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5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Physical Changes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3412" y="1981200"/>
            <a:ext cx="41148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Physical Change: a change in a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physical property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of a substance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• The same substance is present before &amp; after the physical change.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• 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Melting ice (change from solid to liquid)</a:t>
            </a:r>
          </a:p>
        </p:txBody>
      </p:sp>
      <p:pic>
        <p:nvPicPr>
          <p:cNvPr id="32772" name="Picture 8" descr="D:\Media\JPEG_Image_Library\chapter1\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752601"/>
            <a:ext cx="3287712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1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physical changes: </a:t>
            </a:r>
            <a:br>
              <a:rPr lang="en-US" dirty="0" smtClean="0"/>
            </a:br>
            <a:r>
              <a:rPr lang="en-US" dirty="0" smtClean="0"/>
              <a:t>( changes in states of matter)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Melting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Freezing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Vaporization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Evaporation ( vaporization at the surface of a liquid)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Boiling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Sublimation:</a:t>
            </a:r>
            <a:r>
              <a:rPr lang="en-US" b="1" dirty="0" smtClean="0"/>
              <a:t> change directly from a solid to a gas ex dry ice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5" y="8677"/>
            <a:ext cx="4114800" cy="37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phase change: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Gas has the most energy</a:t>
            </a:r>
          </a:p>
          <a:p>
            <a:r>
              <a:rPr lang="en-US" sz="3200" dirty="0" smtClean="0"/>
              <a:t>Liquid has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highest temperature</a:t>
            </a:r>
          </a:p>
          <a:p>
            <a:r>
              <a:rPr lang="en-US" sz="3200" dirty="0" smtClean="0"/>
              <a:t>Solids have the lease amount of energy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5" y="1752600"/>
            <a:ext cx="5980531" cy="4107383"/>
          </a:xfrm>
        </p:spPr>
      </p:pic>
    </p:spTree>
    <p:extLst>
      <p:ext uri="{BB962C8B-B14F-4D97-AF65-F5344CB8AC3E}">
        <p14:creationId xmlns:p14="http://schemas.microsoft.com/office/powerpoint/2010/main" val="25290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b) Chemical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Chemical Properties</a:t>
            </a:r>
            <a:r>
              <a:rPr lang="en-US" altLang="en-US" sz="2800">
                <a:solidFill>
                  <a:schemeClr val="folHlink"/>
                </a:solidFill>
              </a:rPr>
              <a:t>:</a:t>
            </a:r>
            <a:r>
              <a:rPr lang="en-US" altLang="en-US" sz="2800"/>
              <a:t> a description of the kinds of </a:t>
            </a:r>
            <a:r>
              <a:rPr lang="en-US" altLang="en-US" sz="2800" u="sng"/>
              <a:t>chemical</a:t>
            </a:r>
            <a:r>
              <a:rPr lang="en-US" altLang="en-US" sz="2800"/>
              <a:t> changes (reactions) a substance can undergo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i) </a:t>
            </a:r>
            <a:r>
              <a:rPr lang="en-US" altLang="en-US" sz="2800" b="1">
                <a:solidFill>
                  <a:schemeClr val="folHlink"/>
                </a:solidFill>
              </a:rPr>
              <a:t>Chemical Change (Reaction):</a:t>
            </a:r>
            <a:r>
              <a:rPr lang="en-US" altLang="en-US" sz="2800"/>
              <a:t> process in which substances (reactants) change into other substances (products) with </a:t>
            </a:r>
            <a:r>
              <a:rPr lang="en-US" altLang="en-US" sz="2800" u="sng"/>
              <a:t>different chemical constitutions </a:t>
            </a: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- The same substance is NOT present before &amp; after the change</a:t>
            </a:r>
          </a:p>
        </p:txBody>
      </p:sp>
    </p:spTree>
    <p:extLst>
      <p:ext uri="{BB962C8B-B14F-4D97-AF65-F5344CB8AC3E}">
        <p14:creationId xmlns:p14="http://schemas.microsoft.com/office/powerpoint/2010/main" val="24592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substance that undergoes the chemical change is called the </a:t>
            </a:r>
            <a:r>
              <a:rPr lang="en-US" sz="3200" dirty="0" smtClean="0">
                <a:solidFill>
                  <a:srgbClr val="FF0000"/>
                </a:solidFill>
              </a:rPr>
              <a:t>reactant</a:t>
            </a:r>
            <a:r>
              <a:rPr lang="en-US" sz="3200" dirty="0" smtClean="0"/>
              <a:t> ( and is on the left side of the equations) and the new substance is the </a:t>
            </a:r>
            <a:r>
              <a:rPr lang="en-US" sz="3200" dirty="0" smtClean="0">
                <a:solidFill>
                  <a:srgbClr val="FF0000"/>
                </a:solidFill>
              </a:rPr>
              <a:t>product</a:t>
            </a:r>
            <a:r>
              <a:rPr lang="en-US" sz="3200" dirty="0" smtClean="0"/>
              <a:t> ( on the right side of the equation)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4114800"/>
            <a:ext cx="706632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a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Production of heat or light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Production of gas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Formation of a precipitate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600200"/>
            <a:ext cx="4416552" cy="4572000"/>
          </a:xfrm>
        </p:spPr>
        <p:txBody>
          <a:bodyPr/>
          <a:lstStyle/>
          <a:p>
            <a:r>
              <a:rPr lang="en-US" sz="2800" b="1" dirty="0" smtClean="0"/>
              <a:t>Chemical and physical changes are accompanied by energy changes: 2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Exothermic: </a:t>
            </a:r>
            <a:r>
              <a:rPr lang="en-US" dirty="0" smtClean="0"/>
              <a:t>release heat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Endothermic:</a:t>
            </a:r>
            <a:r>
              <a:rPr lang="en-US" dirty="0" smtClean="0"/>
              <a:t> absorb heat</a:t>
            </a:r>
            <a:endParaRPr lang="en-US" dirty="0"/>
          </a:p>
        </p:txBody>
      </p:sp>
      <p:sp>
        <p:nvSpPr>
          <p:cNvPr id="5" name="AutoShape 2" descr="data:image/jpeg;base64,/9j/4AAQSkZJRgABAQAAAQABAAD/2wCEAAkGBxQSEhISEhIUFBQVFBUUFRQUFBAVFBQUFBQWFxQUFRQYHCggGBolHBQUITEhJSkrLi4uFx8zODMsNygtLisBCgoKDg0OGxAQGiwcHBwsLCwsLCwsLCwsLCwsLCwsLCwsLCwsLCwsLCwsLCwsLCwsLCwsLDcsKywsLCwuLCw3LP/AABEIAMEBBQMBIgACEQEDEQH/xAAcAAACAwEBAQEAAAAAAAAAAAADBAABAgUGBwj/xAA4EAACAQIDBwEHAwIGAwAAAAAAAQIDEQQhMQUSQVFhcfATBiKBkaGx0TLB4SPxBxRCgpLiJGJy/8QAGgEAAwEBAQEAAAAAAAAAAAAAAQIDAAQFBv/EACURAAICAQQCAgIDAAAAAAAAAAABAhEDBBIhMQVBE1GBoSIyYf/aAAwDAQACEQMRAD8A+aRCRRmKCxQpRFpBYozFBIoQoi4oMkZigsUIyiLgsw0YmYB4xFZRGoxD04GYIPBEpMrFFwgGhEkIhlEjJnRFFKIWMC4w6BoQISZ0wiZjANGmajEPCBCbOmEA+y4e8fRdn4f3F2PCbLp++u6Po+GjaK7BwaeOonUujzfKT2pJHn9tbP1Z5LFUMz6Zi6W9Fo8TtbDWkcmowPTZa9Mfxup3LazzeKw+VzmVYHq8Vh/6ayPP4iidseFZ2SW7o5dSArUgdCpEVqQLxkcU0IVIgJImMxyhPdlGST0lb3X8Qk0XX2QYpOIGaGpoDJDok0KyQOSDyQOSKLgkwDRiSDSQOSHsnIEyy2igiBYhYoHFBUUERtI3FGYhIoDKIJBBoIHELFE2ViEhEPBA4IPBCMoglNDEECgMRRKRaJuCDwQKKDUyEjpxhYIPGIGKzDwOeSOuBtZZ2fwV/sN04gIDEDlmdUTobJj/AFF3PodNZI+fbJf9SPdH0GGiPQ8a1bPC8v8A2RZ5vb+F9656UTxuH3mivlMW/Gmu0efpMvxzs8vi6HuJdDz2Ow9j6DW2epHmNv4TcR52dyhFHuaTUxk9v2eIrxFqiHsTHMTqFsb4GzxpnPxVKMlZpNdeaATiO1IitRHVFnHIUmgM0MzAzLEmLSQKYxJAJIZWSkCkDYaSBNFESYKRDTRBhOAkQkUDiFRR8kkbigsUDiFQOiiCILEHENBE2UQWAxTAwiHiIy0QsUHiBpsYjElIqjcUHgChTD+nYhI6saYSLDRARCxZzyOqLGIMYpsVgMUkc8kdUGdDZ87TT6o+iUJXin0PnGHg7pn0DZk70435HV451laZ4/l48KQ2VYsh7jSfDPCKPJ+2E1oernNJNvgfPvaTGb8nY8nyjSgoo9TxcHLLu+jy+J1Eqg5XFJxOfEqR6ud2xaohSY5UFKh1ROGSFqgCSDzQGaLIiwEwMg8kBmPElIFIG0EYOQ5Ng2WUywiUbiEiwcQiLkkwkQsQUQ0RGOgkQ0WCiFiK0UQaLDRYCAeBOiiYWDDwkAgGiJJFYsfwsr6hpV1ewpQka3DjnC5HdjnUToUXGRapqLk83fPouwnTi0MwmyGSDvg6oTT4YzhaV+x1aFAHhI3Wh0sLRbOLNk28FJz2omDhd6cT2Gz42gjlbPwGZ3IRsrHZ4rFKWTe+jwtfnUuEaIQiPoTzDh+1eN9OmktZP7HzzE1rnq/byt71OP8A6t/NniqsjxNbJyzbfo+h8bFRw7vbB1WKzYeSYvUFjFlcjF6rFJjNViszphwcc2BmwMgswMyqIMFMDINIDNjoRgpA5BGDkOibBtEIyG5Ftlq/D7BI3MRZpb18rW+Ny1kUgsbhY36GIhYiNjqJqN+gRSfIkWbiBsdI1CbDQk+hiLCqQljpBIyfT6h4SZx9q45xjaGTeV+S4s5+E2vVWsr/AP0k/qK7odM9hSkxqlJ30R57AbSlJNy3Ul0H9lY+pWnZKKiuLT+mZy5KXZ24bfR2W3yG6FGUlfdaXN6CcsWqWf6nezZeHxVTETjCP+p6fuebPUSfEUeosKjzJnpdl0W3upxb5J3PW7P2TZLeeYTYux4UIJJXlxk9WzqHbg8Yp/zzO/8AEeDrNdvlth0YhTSyRshD2IQjCO2KpHmt32QhCXGAfPvbmf8A5Fs8oL7s8u2tWdv/ABBx7hXvZNONuPD4niqu3JaKK7+8eJkksuVtH0WnXx4Ffs6tSquQnVqo41XbU027K3xt9heptmVskr9iigxJ5TqVJAZyOI9r1HJXa1z91WO3CV1oXUWuzlcwEmCmxidPoBlTXIdCNi8mBkxiVJcgMqa5DE2wMmBkMSpApUx0IwLIbdIgRSRCxQFBVIcRBYhYgIhIyXxEZRB4IJFgUzcJCjoPBlykCWQvjq+7F/TuAPSOdtGtvSfTJfuYpoTd27hsMne7yQ9CJnYVRKCijuYOfpwVuKv1PKuqdbZeNk5Qp5N5Kz1cW9V1OLUY248HoabLFSHsVi8nmd32NrP1YWybevJdjyntDD0K0qMk7xd9crSV4nofZbaFpxT4rJvgcM8W2F0eg5uUq+0fdqLyQQ4uydqb0Unnwv8Ak7MXc9TQ6qGSO1do+az4pY5OyyEId5Ehz9u4v0qMpN8kvi7D54b/ABF2otyFOL/1Ju3Q5NZnjixu+30dOkwvNlUUeZ9rcVv688jx9dcbZW84D2KxnqylrZaZ6voc6tTfe3nM8jS42lb9nvamUeIx9CNdLy4pVtbTPmNV5Cs/PEd8Thkc+asemwFe8Y9VyyPO4lZnS2HX1jy+xZco5nwzszQGaCVZWV27LW4tTxcJ/pkmLY7KkCqt2urX66BpAn3GTJsVpSk/1xS7O5GgskDkMmTYJohLWyIEACnK+q/cLFgYsJFlBEFigiAphIsUogjmlrYLGfFATYtBCb5ydr4jNRXd/sdCpUsjztapvyb5/YaKFlKkHpu4feyyFU+QelPi0uWQzQsWHirdwNaq7p8uJipWFZ1BaKXXR1a21JVHeteb3VFSut5JaXyzPUbFxtGShH1Ipq36/cd+ObyPCQmXTqWZDLp1ONdHTg1UoSt8n6T2Rh4QpqfrQSdrPfja70V7nqcNLJZp9j8p08XLRStnew/Q25XjlGvUXac1+558NHLFPdBhyJZncpV+D9Rzmlm2l3aFKu1KUc3Uj80fnzZ/tHWzUq1SXeUn92M1duyt+pspm1mquoJL9hx+OwtXKf6PqO3PbWCThTd+F1+T5x7Q7WlUXn3ODV2k3xFKmLb4nOsOSc1PI9zO7G8eGLjjX5HaGIskFjWOZTnkGjUO6qRyylyExdO+aEW/Mx5TEq6s+PzY8OxGKYpZA9nYhxqLk8g1T4HPlky8fo58j5PZKV0BVKMdIpc2kkB2fX3orsMT7k3w6Gi7RiYCSCyBMyFaBSkYkzUgch0I0YnLoQogwBeISIKJtFGTQVG1oDjwWr4/2CRYoxpSsrsxUnB7rbXS7sE3G721tl3OLHBVHKW9GTUf1NJtdrriZRsDdD2OqpxtF68s8uJz91aZA3O97uz4Lh2MwkPSoRys2pWCxqZIxTgs7u3wevJGqNmndZoxrBTkBmw04cjFSBhioSNgE7G1MzRkxqMjaqCqmU5k2iikdCnXsHnibnJ9QJGqI8dlo5mkPqpkV6glGo9BqkgLGb5BuMwkJZgIhaZtqCpWMxBYvKwamJYyacrcvOYiXIzfBTYjiHn/AHDxi12/3fsBxOl/yVSIyZ0di19Y8uvBnWcjzWzqjU1yeTO/CYMkQQkujcgTNNmJMVDsHIGzcmDkxkI2Dk1zKAVaUr33rEHoSyom4sHFmhxA0TaAN2WSvbhoZw9WbecUl9QUNZ29kYqMZxbimk07SzTzzTPQ+3HtZGvSUYQow3YtJU6XvZ2X697JZcjxqnY5u0692ovTX4i0wSaEn5mgsV5mCg0HduH7FCfBVjCnZ/QK4+ZA5R6hVmGdy6urWA1IA99rQYpV09dQUGxSdME0dJxuDnSMahEiQerBICEKImGjSYFBKdSxqDY1ToDMIlUVdXQzCnoTkUjGy4RGKcNORcLC2KxyS9zNkmyySSC4yruxdtXoIU4PX9rg5Xk7v+A6a3bWV+eV+wyjQjluJN9Beels38/wanO2eXLgLes75L5fwFIVuiU3Znfw1a6XVczzrb6/U6ezanu25ProM+UTTqR1GwdzLqdyrkqLNkbMSZbYNsZCMpkMssbkUVizaAxNqRSkIFggiYuqpr1OgKCbqTOPKV5N830/A5i61l1ZznIZKicuQ115b8BIisLcw0LczMyYcp+eXMqa5rl0z+BtSXPsunyAMDlHy/8AJTphW+v1/JE10+aNYKBw3lozTxL4r5Gvl80ZyfiMw0XWrRkuQqkM+n54ivQMqRmgKj1Nwinqwk6PIv0r+cvgBhQ7TxcUsk7LsYqYyTvZW+/cDGj54gkYdPz9hWkUUn6B+nJhadKz/g3vWzS+/wCCm29V5/xANRbk/LmH5qT4c+H/AFMt+d/9pqMwOIot6cO/4FlRkn/cdd/EuPwMvuOmTfIrUy8/gZwFSzXXIHVQGMuv15BEfB6JTJKQj/mXupxV/hf4WQelVur2a7k2mVi1QVyMORUmYuZIzZbZDDKGtgsXizYGLCJj8E7C3JOdjKYKoADYhiam9JsEh1Ye5qOGHYomkSPYcdOxj0xQoDZ+f2N2y0587/Yao020EVAAwioPxEXmh0PQJ6Bg0I+eZlwS8uOSpW1/giomowon5f8Aku/lxv0C/RMETuXfz3vwNegV/l/LADYBN9fm/wAE3rafd/gZ9HyxPQ6IDCLX8u/wZUvLv8DTw/RfInodF8jUYVc/Lv8ABhy8z/A46PQxuK9sr8rGoAlOXy+JSm/Eh10ei+hXphQBOUwUjoukzO4xhWXs6bV1n8mh7eFqYVpNWeYGrNBhGzDIU2Jwh7KuWYbINQovE3cDFmnOw4odEUQMamRpVBbMHSN2ASgm038g0WZjIw6Rn0m/OAfeNJgNSJCGViUKdr3d7mrmaSabu278OQLH4DRSNbqMpmlIAaJ6aLcERsikC2GilTL9NEuXvGtmpFemilTRu5FI1s1Iz6aKnSydtepu5GzWzUjkRxklPdlbW1radh5VYt6/HhfuVVoJzTfLS2Xe4N4LP9T3b3t/IwtDTpg5UFe9s+YVSJcFsNIC6Zh0w7ZiTDYHFAt0y4BbmWGxaBbpaZpmWg2LtLuZbKZlsASORDDZYwu4WiZlwIQJjUNDa0+JCCgGuCLiWQzGQN/qXZh1wIQUxaNkIAoi+BpEIZhNMiIQwUWiRIQC7CyTNRIQwC0UiyGCYepCEA+hUZMssgUFmWUyyGFYOJUiiBQpllMhA+xTLMshAszMSLIQZdEz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4031343"/>
            <a:ext cx="3505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33" y="4407082"/>
            <a:ext cx="3267890" cy="24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8B503-F5BB-4687-80F6-AFDEC42BE7D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Some Clues That a Chemical Reaction Has Occurred</a:t>
            </a:r>
          </a:p>
        </p:txBody>
      </p:sp>
      <p:pic>
        <p:nvPicPr>
          <p:cNvPr id="267268" name="Picture 4" descr="06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88" y="1676858"/>
            <a:ext cx="6188050" cy="47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Cengage Learning. All rights reserved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41791-C5DA-4CCE-A95F-A09CF60CD89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206" y="1143595"/>
            <a:ext cx="7084755" cy="533261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Exercise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503" y="2133939"/>
            <a:ext cx="8227457" cy="4161341"/>
          </a:xfrm>
        </p:spPr>
        <p:txBody>
          <a:bodyPr/>
          <a:lstStyle/>
          <a:p>
            <a:pPr marL="739553" indent="7936">
              <a:buNone/>
            </a:pPr>
            <a:r>
              <a:rPr lang="en-US" altLang="en-US" sz="2799"/>
              <a:t>What is a </a:t>
            </a:r>
            <a:r>
              <a:rPr lang="en-US" altLang="en-US" sz="2799">
                <a:solidFill>
                  <a:srgbClr val="0000FF"/>
                </a:solidFill>
              </a:rPr>
              <a:t>clue</a:t>
            </a:r>
            <a:r>
              <a:rPr lang="en-US" altLang="en-US" sz="2799"/>
              <a:t> that a chemical reaction has occurred?</a:t>
            </a:r>
          </a:p>
          <a:p>
            <a:pPr marL="739553" indent="7936">
              <a:buNone/>
            </a:pPr>
            <a:endParaRPr lang="en-US" altLang="en-US" sz="2799">
              <a:solidFill>
                <a:srgbClr val="FF0000"/>
              </a:solidFill>
            </a:endParaRPr>
          </a:p>
          <a:p>
            <a:pPr marL="739553" indent="7936">
              <a:buNone/>
            </a:pPr>
            <a:endParaRPr lang="en-US" altLang="en-US" sz="2799">
              <a:solidFill>
                <a:srgbClr val="FF0000"/>
              </a:solidFill>
            </a:endParaRPr>
          </a:p>
          <a:p>
            <a:pPr marL="1375950" lvl="1" indent="-514196">
              <a:buNone/>
            </a:pPr>
            <a:r>
              <a:rPr lang="en-US" altLang="en-US"/>
              <a:t>a)	The color changes.</a:t>
            </a:r>
          </a:p>
          <a:p>
            <a:pPr marL="1375950" lvl="1" indent="-514196">
              <a:buNone/>
            </a:pPr>
            <a:r>
              <a:rPr lang="en-US" altLang="en-US"/>
              <a:t>b)	A solid forms.</a:t>
            </a:r>
          </a:p>
          <a:p>
            <a:pPr marL="1375950" lvl="1" indent="-514196">
              <a:buNone/>
            </a:pPr>
            <a:r>
              <a:rPr lang="en-US" altLang="en-US"/>
              <a:t>c)	Bubbles are present.</a:t>
            </a:r>
          </a:p>
          <a:p>
            <a:pPr marL="1375950" lvl="1" indent="-514196">
              <a:buNone/>
            </a:pPr>
            <a:r>
              <a:rPr lang="en-US" altLang="en-US"/>
              <a:t>d)	A flame is produced.</a:t>
            </a:r>
          </a:p>
          <a:p>
            <a:pPr marL="739553" indent="7936">
              <a:buNone/>
            </a:pPr>
            <a:endParaRPr lang="en-US" altLang="en-US">
              <a:solidFill>
                <a:srgbClr val="009900"/>
              </a:solidFill>
            </a:endParaRPr>
          </a:p>
        </p:txBody>
      </p:sp>
      <p:pic>
        <p:nvPicPr>
          <p:cNvPr id="10752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23" y="1067415"/>
            <a:ext cx="952252" cy="9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23604" y="-183725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523604" y="2987274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1523604" y="2939661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2715505" y="5003390"/>
            <a:ext cx="3580467" cy="45708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99"/>
          </a:p>
        </p:txBody>
      </p:sp>
      <p:pic>
        <p:nvPicPr>
          <p:cNvPr id="107534" name="Picture 14" descr="06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73" y="2743379"/>
            <a:ext cx="3582055" cy="26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Cengage Learning. All rights reserved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6345C-F526-41CC-A8AD-473BBF31BF95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206" y="1143595"/>
            <a:ext cx="7084755" cy="533261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Exercise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503" y="2133939"/>
            <a:ext cx="8227457" cy="3939149"/>
          </a:xfrm>
        </p:spPr>
        <p:txBody>
          <a:bodyPr>
            <a:normAutofit/>
          </a:bodyPr>
          <a:lstStyle/>
          <a:p>
            <a:pPr marL="747489" indent="-1588">
              <a:buNone/>
            </a:pPr>
            <a:r>
              <a:rPr lang="en-US" altLang="en-US" sz="2799"/>
              <a:t>What is a </a:t>
            </a:r>
            <a:r>
              <a:rPr lang="en-US" altLang="en-US" sz="2799">
                <a:solidFill>
                  <a:srgbClr val="0000FF"/>
                </a:solidFill>
              </a:rPr>
              <a:t>clue</a:t>
            </a:r>
            <a:r>
              <a:rPr lang="en-US" altLang="en-US" sz="2799"/>
              <a:t> that a chemical reaction has occurred?</a:t>
            </a:r>
          </a:p>
          <a:p>
            <a:pPr marL="747489" indent="-1588">
              <a:buNone/>
            </a:pPr>
            <a:r>
              <a:rPr lang="en-US" altLang="en-US"/>
              <a:t>“Colorless hydrochloric acid is added to a red solution of cobalt(II) nitrate, turning the solution blue.”</a:t>
            </a:r>
            <a:endParaRPr lang="en-US" altLang="en-US">
              <a:solidFill>
                <a:srgbClr val="FF0000"/>
              </a:solidFill>
            </a:endParaRPr>
          </a:p>
          <a:p>
            <a:pPr marL="747489" indent="-1588"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marL="1314056" lvl="1" indent="-452302">
              <a:buNone/>
            </a:pPr>
            <a:r>
              <a:rPr lang="en-US" altLang="en-US"/>
              <a:t>a)	The color changes.</a:t>
            </a:r>
          </a:p>
          <a:p>
            <a:pPr marL="1314056" lvl="1" indent="-452302">
              <a:buNone/>
            </a:pPr>
            <a:r>
              <a:rPr lang="en-US" altLang="en-US"/>
              <a:t>b)	A solid forms.</a:t>
            </a:r>
          </a:p>
          <a:p>
            <a:pPr marL="1314056" lvl="1" indent="-452302">
              <a:buNone/>
            </a:pPr>
            <a:r>
              <a:rPr lang="en-US" altLang="en-US"/>
              <a:t>c)	Bubbles are present.</a:t>
            </a:r>
          </a:p>
          <a:p>
            <a:pPr marL="1314056" lvl="1" indent="-452302">
              <a:buNone/>
            </a:pPr>
            <a:r>
              <a:rPr lang="en-US" altLang="en-US"/>
              <a:t>d)	A flame is produced.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28262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23" y="1067415"/>
            <a:ext cx="952252" cy="9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1523604" y="-183725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1523604" y="2987274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1523604" y="2939661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2742485" y="4343162"/>
            <a:ext cx="3275747" cy="38090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99"/>
          </a:p>
        </p:txBody>
      </p:sp>
      <p:pic>
        <p:nvPicPr>
          <p:cNvPr id="282633" name="Picture 9" descr="06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6"/>
          <a:stretch>
            <a:fillRect/>
          </a:stretch>
        </p:blipFill>
        <p:spPr bwMode="auto">
          <a:xfrm>
            <a:off x="6627673" y="4044790"/>
            <a:ext cx="2590125" cy="22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Cengage Learning. All rights reserved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BFC10-6BC8-4057-99DD-60E81BFB6A9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206" y="1143595"/>
            <a:ext cx="7084755" cy="533261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Exercise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503" y="2133939"/>
            <a:ext cx="8227457" cy="3939149"/>
          </a:xfrm>
        </p:spPr>
        <p:txBody>
          <a:bodyPr>
            <a:normAutofit/>
          </a:bodyPr>
          <a:lstStyle/>
          <a:p>
            <a:pPr marL="457063" indent="-60307">
              <a:buNone/>
            </a:pPr>
            <a:r>
              <a:rPr lang="en-US" altLang="en-US" sz="2799"/>
              <a:t>	What is a </a:t>
            </a:r>
            <a:r>
              <a:rPr lang="en-US" altLang="en-US" sz="2799">
                <a:solidFill>
                  <a:srgbClr val="0000FF"/>
                </a:solidFill>
              </a:rPr>
              <a:t>clue</a:t>
            </a:r>
            <a:r>
              <a:rPr lang="en-US" altLang="en-US" sz="2799"/>
              <a:t> that a chemical reaction has occurred?</a:t>
            </a:r>
          </a:p>
          <a:p>
            <a:pPr marL="457063" indent="-60307">
              <a:buNone/>
            </a:pPr>
            <a:r>
              <a:rPr lang="en-US" altLang="en-US"/>
              <a:t>“A solid forms when a solution of sodium dichromate is added to a solution of lead nitrate.”</a:t>
            </a:r>
          </a:p>
          <a:p>
            <a:pPr marL="1028391" lvl="1" indent="-457063">
              <a:buNone/>
            </a:pPr>
            <a:endParaRPr lang="en-US" altLang="en-US"/>
          </a:p>
          <a:p>
            <a:pPr marL="1028391" lvl="1" indent="-457063">
              <a:buNone/>
            </a:pPr>
            <a:r>
              <a:rPr lang="en-US" altLang="en-US"/>
              <a:t>a)	A gas forms.</a:t>
            </a:r>
          </a:p>
          <a:p>
            <a:pPr marL="1028391" lvl="1" indent="-457063">
              <a:buNone/>
            </a:pPr>
            <a:r>
              <a:rPr lang="en-US" altLang="en-US"/>
              <a:t>b)	A solid forms.</a:t>
            </a:r>
          </a:p>
          <a:p>
            <a:pPr marL="1028391" lvl="1" indent="-457063">
              <a:buNone/>
            </a:pPr>
            <a:r>
              <a:rPr lang="en-US" altLang="en-US"/>
              <a:t>c)	Bubbles are present.</a:t>
            </a:r>
          </a:p>
          <a:p>
            <a:pPr marL="1028391" lvl="1" indent="-457063">
              <a:buNone/>
            </a:pPr>
            <a:r>
              <a:rPr lang="en-US" altLang="en-US"/>
              <a:t>d)	A flame is produced.</a:t>
            </a:r>
          </a:p>
        </p:txBody>
      </p:sp>
      <p:pic>
        <p:nvPicPr>
          <p:cNvPr id="28467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23" y="1067415"/>
            <a:ext cx="952252" cy="9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523604" y="-183725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1523604" y="2987274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1523604" y="2939661"/>
            <a:ext cx="184683" cy="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799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2437765" y="4724063"/>
            <a:ext cx="2590125" cy="45708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99"/>
          </a:p>
        </p:txBody>
      </p:sp>
      <p:pic>
        <p:nvPicPr>
          <p:cNvPr id="284681" name="Picture 9" descr="0603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4"/>
          <a:stretch>
            <a:fillRect/>
          </a:stretch>
        </p:blipFill>
        <p:spPr bwMode="auto">
          <a:xfrm>
            <a:off x="6399134" y="3886081"/>
            <a:ext cx="2029884" cy="25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89723"/>
            <a:ext cx="7618412" cy="64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• In a chemical reaction, the chemical composition of a substance changes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4820" name="Picture 6" descr="D:\Media\JPEG_Image_Library\chapter1\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2143126"/>
            <a:ext cx="85423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212" y="3048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c) Extensive versus Intensive Properties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2" y="2438400"/>
            <a:ext cx="3810000" cy="3124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b="1" u="sng" dirty="0" smtClean="0">
                <a:solidFill>
                  <a:schemeClr val="folHlink"/>
                </a:solidFill>
              </a:rPr>
              <a:t>Extensive Property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-depends on the specific sample under investigation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-varies from sample to sample</a:t>
            </a:r>
          </a:p>
          <a:p>
            <a:pPr eaLnBrk="1" hangingPunct="1">
              <a:buFontTx/>
              <a:buNone/>
            </a:pPr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. Mass, volume, temperature, etc.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23012" y="2438400"/>
            <a:ext cx="3810000" cy="3200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u="sng" smtClean="0">
                <a:solidFill>
                  <a:schemeClr val="folHlink"/>
                </a:solidFill>
              </a:rPr>
              <a:t>Intensive Property</a:t>
            </a:r>
            <a:endParaRPr lang="en-US" altLang="en-US" b="1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/>
              <a:t>-identical in all samples of a given substance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-used to identify substances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eg. Density, melting point, boiling point, color</a:t>
            </a:r>
            <a:endParaRPr lang="en-US" altLang="en-US" u="sng" smtClean="0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6018212" y="3124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420938" y="1185864"/>
            <a:ext cx="7407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/>
              <a:t> All physical and chemical properties are classified as being either extensive or intensive.</a:t>
            </a:r>
          </a:p>
        </p:txBody>
      </p:sp>
    </p:spTree>
    <p:extLst>
      <p:ext uri="{BB962C8B-B14F-4D97-AF65-F5344CB8AC3E}">
        <p14:creationId xmlns:p14="http://schemas.microsoft.com/office/powerpoint/2010/main" val="30607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4. Classification of Matter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36868" name="Rectangle 6" descr="0113"/>
          <p:cNvSpPr>
            <a:spLocks noGrp="1" noChangeAspect="1" noChangeArrowheads="1"/>
          </p:cNvSpPr>
          <p:nvPr isPhoto="1"/>
        </p:nvSpPr>
        <p:spPr bwMode="auto">
          <a:xfrm>
            <a:off x="2360612" y="1241426"/>
            <a:ext cx="7391400" cy="5387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C. Atomic Theory of Matter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208212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In the beginning of the 1800s, chemistry was a very different science than it is today.  Little was known about the nature and structure of matter.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2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Thanks to two brilliant early experimentalists, two important chemical laws had been proposed and tested at that time.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Remember, laws summarize but do not explain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14627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1. Law of Conservation of Mass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208212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solidFill>
                  <a:schemeClr val="hlink"/>
                </a:solidFill>
              </a:rPr>
              <a:t>Antoine Lavoisier</a:t>
            </a:r>
            <a:r>
              <a:rPr lang="en-US" altLang="en-US" sz="2800"/>
              <a:t> carried out experiments in which he carefully weighed the chemical reactants, carried out a chemical reaction (combustion), and then carefully collected and weighed the products.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He found that there is no detectable change in mass during an ordinary chemical reaction.  </a:t>
            </a:r>
            <a:r>
              <a:rPr lang="en-US" altLang="en-US" sz="2800" b="1">
                <a:solidFill>
                  <a:srgbClr val="33BEFF"/>
                </a:solidFill>
              </a:rPr>
              <a:t>Mass is conserved in a chemical reaction!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33941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Interesting Side Note. . 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827212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Antoine Lavoisier is known as the </a:t>
            </a:r>
            <a:r>
              <a:rPr lang="en-US" altLang="en-US" b="1">
                <a:solidFill>
                  <a:schemeClr val="hlink"/>
                </a:solidFill>
              </a:rPr>
              <a:t>Father of Modern Chemistry</a:t>
            </a:r>
            <a:r>
              <a:rPr lang="en-US" altLang="en-US"/>
              <a:t>, but he wasn’t always popular during his lifetime.  He funded his laboratory by working as an accountant for King Louis XVI.  As a royal tax collector, he was a prime target for the leaders of the French Revolution.  </a:t>
            </a:r>
            <a:r>
              <a:rPr lang="en-US" altLang="en-US" b="1">
                <a:solidFill>
                  <a:srgbClr val="33BEFF"/>
                </a:solidFill>
              </a:rPr>
              <a:t>He was beheaded on a guillotine in 1794!</a:t>
            </a:r>
          </a:p>
        </p:txBody>
      </p:sp>
      <p:sp>
        <p:nvSpPr>
          <p:cNvPr id="76806" name="Rectangle 6"/>
          <p:cNvSpPr>
            <a:spLocks noChangeAspect="1" noChangeArrowheads="1"/>
          </p:cNvSpPr>
          <p:nvPr/>
        </p:nvSpPr>
        <p:spPr bwMode="auto">
          <a:xfrm>
            <a:off x="6170612" y="1981200"/>
            <a:ext cx="3810000" cy="4114800"/>
          </a:xfrm>
          <a:prstGeom prst="rect">
            <a:avLst/>
          </a:prstGeom>
          <a:blipFill dpi="0" rotWithShape="1">
            <a:blip r:embed="rId2"/>
            <a:srcRect/>
            <a:stretch>
              <a:fillRect b="-1956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5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208212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2. Law of Constant Composition (Law of Definite Proportions)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208212" y="2438400"/>
            <a:ext cx="800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solidFill>
                  <a:schemeClr val="hlink"/>
                </a:solidFill>
              </a:rPr>
              <a:t>Joseph Proust</a:t>
            </a:r>
            <a:r>
              <a:rPr lang="en-US" altLang="en-US" sz="2800"/>
              <a:t> performed careful quantitative studies in which he established that all samples of a given compound have the same proportions, by mass, of the elements present in the compound.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>
                <a:solidFill>
                  <a:srgbClr val="33BEFF"/>
                </a:solidFill>
              </a:rPr>
              <a:t>A chemical compound always contains the same elements in the same proportions.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9268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Periodic Table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periodic table organizes the elements in a particular way. A great deal of information about an element can be gathered from its position in the period table.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For example, you can predict with reasonably good accuracy the physical and chemical properties of the element. </a:t>
            </a:r>
            <a:endParaRPr lang="en-US" alt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accent6">
                    <a:lumMod val="50000"/>
                  </a:schemeClr>
                </a:solidFill>
              </a:rPr>
              <a:t>You 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can also predict what other elements a particular element will react with chemically.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Understanding the organization and plan of the periodic table will help you obtain basic information about each of the 118 known elements.</a:t>
            </a:r>
          </a:p>
        </p:txBody>
      </p:sp>
    </p:spTree>
    <p:extLst>
      <p:ext uri="{BB962C8B-B14F-4D97-AF65-F5344CB8AC3E}">
        <p14:creationId xmlns:p14="http://schemas.microsoft.com/office/powerpoint/2010/main" val="1902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676400"/>
            <a:ext cx="6502400" cy="4914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Periodic Table was published in 1869 by Dimitri Mendeleev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2" y="381001"/>
            <a:ext cx="4416552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2413" y="1525558"/>
            <a:ext cx="4416552" cy="4646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Mendeleev arranged all the known chemical elements of the time by atomic weight and found that similar physical and chemical properties reoccurred in set patterns</a:t>
            </a:r>
          </a:p>
          <a:p>
            <a:r>
              <a:rPr lang="en-US" sz="2800" dirty="0" smtClean="0"/>
              <a:t> ( every 7 elements for light elements and every 17 for heavy elements)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7" y="697643"/>
            <a:ext cx="6403848" cy="37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Biochemistry</a:t>
            </a:r>
            <a:r>
              <a:rPr lang="en-US" sz="3200" b="1" dirty="0" smtClean="0"/>
              <a:t>:</a:t>
            </a:r>
            <a:r>
              <a:rPr lang="en-US" sz="3200" dirty="0" smtClean="0"/>
              <a:t> study of all substances and processes that occur in living things</a:t>
            </a:r>
          </a:p>
          <a:p>
            <a:endParaRPr lang="en-US" sz="3200" dirty="0"/>
          </a:p>
          <a:p>
            <a:r>
              <a:rPr lang="en-US" sz="3200" b="1" u="sng" dirty="0" smtClean="0"/>
              <a:t>Analytical chemistry</a:t>
            </a:r>
            <a:r>
              <a:rPr lang="en-US" sz="3200" dirty="0" smtClean="0"/>
              <a:t>: identification of substances and determination of their composition</a:t>
            </a:r>
          </a:p>
          <a:p>
            <a:r>
              <a:rPr lang="en-US" sz="3200" dirty="0" smtClean="0"/>
              <a:t>Other branches of chemistry include </a:t>
            </a:r>
            <a:r>
              <a:rPr lang="en-US" sz="3200" b="1" u="sng" dirty="0" smtClean="0"/>
              <a:t>nuclear and polymer chemistry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51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762311"/>
            <a:ext cx="7162800" cy="609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early periodic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676400"/>
            <a:ext cx="6166474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062564"/>
            <a:ext cx="4479755" cy="54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-25400"/>
            <a:ext cx="7177314" cy="71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to the Periodic Table</a:t>
            </a: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737" y="2138364"/>
            <a:ext cx="3754438" cy="3798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73199" y="685800"/>
            <a:ext cx="5004612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Elements are organized on the table according to their atomic number, usually found near the top of the square.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atomic number refers to how many protons an atom of that element has.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For instance, hydrogen has 1 proton, so it’s atomic number is 1.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atomic number is unique to that element</a:t>
            </a:r>
            <a:r>
              <a:rPr lang="en-US" altLang="en-US" sz="28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/>
              <a:t>No two elements have the same atomic number.</a:t>
            </a:r>
          </a:p>
        </p:txBody>
      </p:sp>
    </p:spTree>
    <p:extLst>
      <p:ext uri="{BB962C8B-B14F-4D97-AF65-F5344CB8AC3E}">
        <p14:creationId xmlns:p14="http://schemas.microsoft.com/office/powerpoint/2010/main" val="10169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in a square?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Different periodic tables can include various bits of information, but usually: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atomic number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symbol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atomic mass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number of valence electrons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state of matter at room temperature.</a:t>
            </a:r>
          </a:p>
        </p:txBody>
      </p:sp>
      <p:graphicFrame>
        <p:nvGraphicFramePr>
          <p:cNvPr id="522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99212" y="2133600"/>
          <a:ext cx="37544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4057143" imgH="4105848" progId="Paint.Picture">
                  <p:embed/>
                </p:oleObj>
              </mc:Choice>
              <mc:Fallback>
                <p:oleObj name="Bitmap Image" r:id="rId3" imgW="4057143" imgH="41058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2" y="2133600"/>
                        <a:ext cx="3754438" cy="379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2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Number</a:t>
            </a:r>
          </a:p>
        </p:txBody>
      </p:sp>
      <p:pic>
        <p:nvPicPr>
          <p:cNvPr id="54278" name="Picture 6" descr="hydrogen1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412" y="2362201"/>
            <a:ext cx="266065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This refers to how many protons an atom of that element has.</a:t>
            </a:r>
          </a:p>
          <a:p>
            <a:r>
              <a:rPr lang="en-US" altLang="en-US" sz="2800"/>
              <a:t>No two elements, have the same number of protons.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84412" y="57150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Market" pitchFamily="2" charset="0"/>
              </a:rPr>
              <a:t>Bohr Model of Hydrogen Atom</a:t>
            </a:r>
          </a:p>
        </p:txBody>
      </p:sp>
      <p:pic>
        <p:nvPicPr>
          <p:cNvPr id="54280" name="Picture 8" descr="hydclou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5486401"/>
            <a:ext cx="828675" cy="82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075612" y="6324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eletype" pitchFamily="2" charset="0"/>
              </a:rPr>
              <a:t>Wave Model</a:t>
            </a:r>
          </a:p>
        </p:txBody>
      </p:sp>
    </p:spTree>
    <p:extLst>
      <p:ext uri="{BB962C8B-B14F-4D97-AF65-F5344CB8AC3E}">
        <p14:creationId xmlns:p14="http://schemas.microsoft.com/office/powerpoint/2010/main" val="36768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Mass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Atomic Mass refers to the “weight” of the atom.</a:t>
            </a:r>
          </a:p>
          <a:p>
            <a:r>
              <a:rPr lang="en-US" altLang="en-US" sz="2800"/>
              <a:t>It is derived at by adding the number of protons with the number of neutrons. </a:t>
            </a:r>
          </a:p>
        </p:txBody>
      </p:sp>
      <p:pic>
        <p:nvPicPr>
          <p:cNvPr id="56327" name="Picture 7" descr="heliu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6413" y="1905000"/>
            <a:ext cx="3033713" cy="290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551612" y="49530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IDAutomationSMICRL15" pitchFamily="2" charset="0"/>
              </a:rPr>
              <a:t>H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627812" y="4724401"/>
            <a:ext cx="3505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eletype" pitchFamily="2" charset="0"/>
              </a:rPr>
              <a:t>This is a helium atom. Its atomic mass is 4 (protons plus neutrons).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Teletype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eletype" pitchFamily="2" charset="0"/>
              </a:rPr>
              <a:t>What is its atomic number?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Tele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Symbols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All elements have their own unique symbol.</a:t>
            </a:r>
          </a:p>
          <a:p>
            <a:r>
              <a:rPr lang="en-US" altLang="en-US" sz="2800"/>
              <a:t>It can consist of a single capital letter, or a capital letter and one or two lower case letters.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79612" y="2057400"/>
            <a:ext cx="1676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 b="1">
                <a:solidFill>
                  <a:schemeClr val="hlink"/>
                </a:solidFill>
                <a:latin typeface="Teletype" pitchFamily="2" charset="0"/>
              </a:rPr>
              <a:t>C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656012" y="30480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hlink"/>
                </a:solidFill>
                <a:latin typeface="Teletype" pitchFamily="2" charset="0"/>
              </a:rPr>
              <a:t>Carbon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84412" y="3962400"/>
            <a:ext cx="213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 b="1">
                <a:solidFill>
                  <a:schemeClr val="accent1"/>
                </a:solidFill>
                <a:latin typeface="Teletype" pitchFamily="2" charset="0"/>
              </a:rPr>
              <a:t>Cu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884612" y="53340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accent1"/>
                </a:solidFill>
                <a:latin typeface="Teletype" pitchFamily="2" charset="0"/>
              </a:rPr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33027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Elements and Symbols</a:t>
            </a:r>
          </a:p>
        </p:txBody>
      </p:sp>
      <p:graphicFrame>
        <p:nvGraphicFramePr>
          <p:cNvPr id="1392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27412" y="1524001"/>
          <a:ext cx="56388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3" imgW="5601482" imgH="5087060" progId="Paint.Picture">
                  <p:embed/>
                </p:oleObj>
              </mc:Choice>
              <mc:Fallback>
                <p:oleObj name="Bitmap Image" r:id="rId3" imgW="5601482" imgH="50870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1524001"/>
                        <a:ext cx="56388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6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Valence Electrons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7212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number of valence electrons an atom has may also appear in a square.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Valence electrons are the electrons in the outer energy level of an atom.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are the electrons that are transferred or shared when atoms bond together.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96261" name="Picture 5" descr="covalentblu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2133601"/>
            <a:ext cx="4038600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The Scientific Method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19050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900" b="1" dirty="0" smtClean="0"/>
              <a:t>A logical approach to the solution of a problem, that lends itself to investigations by observation, generalization, theorizing and testing</a:t>
            </a:r>
          </a:p>
        </p:txBody>
      </p:sp>
    </p:spTree>
    <p:extLst>
      <p:ext uri="{BB962C8B-B14F-4D97-AF65-F5344CB8AC3E}">
        <p14:creationId xmlns:p14="http://schemas.microsoft.com/office/powerpoint/2010/main" val="3293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8013" y="1981200"/>
            <a:ext cx="5618164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Metals are good conductors of heat and electricity.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Metals are shiny.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Metals are </a:t>
            </a:r>
            <a:r>
              <a:rPr lang="en-US" altLang="en-US" b="1" u="sng" dirty="0">
                <a:solidFill>
                  <a:srgbClr val="FF0000"/>
                </a:solidFill>
              </a:rPr>
              <a:t>ductile</a:t>
            </a:r>
            <a:r>
              <a:rPr lang="en-US" altLang="en-US" u="sng" dirty="0"/>
              <a:t> (</a:t>
            </a:r>
            <a:r>
              <a:rPr lang="en-US" altLang="en-US" dirty="0"/>
              <a:t>can be stretched into thin wires).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Metals are </a:t>
            </a:r>
            <a:r>
              <a:rPr lang="en-US" altLang="en-US" b="1" u="sng" dirty="0">
                <a:solidFill>
                  <a:srgbClr val="FF0000"/>
                </a:solidFill>
              </a:rPr>
              <a:t>malleable </a:t>
            </a:r>
            <a:r>
              <a:rPr lang="en-US" altLang="en-US" dirty="0"/>
              <a:t>(can be pounded into thin sheets).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 chemical property of metal is its reaction with water which results in corrosion.</a:t>
            </a:r>
          </a:p>
        </p:txBody>
      </p:sp>
      <p:pic>
        <p:nvPicPr>
          <p:cNvPr id="76806" name="j0289771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612" y="1676400"/>
            <a:ext cx="3581400" cy="4876800"/>
          </a:xfrm>
        </p:spPr>
      </p:pic>
    </p:spTree>
    <p:extLst>
      <p:ext uri="{BB962C8B-B14F-4D97-AF65-F5344CB8AC3E}">
        <p14:creationId xmlns:p14="http://schemas.microsoft.com/office/powerpoint/2010/main" val="6886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Non-Metals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Non-metals are poor conductors of heat and electricity.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Non-metals are not ductile or malleable.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Solid non-metals are brittle and break easily.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are dull.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non-metals are gases.</a:t>
            </a:r>
          </a:p>
        </p:txBody>
      </p:sp>
      <p:sp>
        <p:nvSpPr>
          <p:cNvPr id="80903" name="AutoShape 7" descr="sulfur"/>
          <p:cNvSpPr>
            <a:spLocks noChangeAspect="1" noChangeArrowheads="1"/>
          </p:cNvSpPr>
          <p:nvPr/>
        </p:nvSpPr>
        <p:spPr bwMode="auto">
          <a:xfrm>
            <a:off x="1677987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AutoShape 9" descr="sulfur"/>
          <p:cNvSpPr>
            <a:spLocks noChangeAspect="1" noChangeArrowheads="1"/>
          </p:cNvSpPr>
          <p:nvPr/>
        </p:nvSpPr>
        <p:spPr bwMode="auto">
          <a:xfrm>
            <a:off x="1677987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2" y="1957389"/>
            <a:ext cx="4211638" cy="3735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979612" y="5867401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Sulfur</a:t>
            </a:r>
          </a:p>
        </p:txBody>
      </p:sp>
    </p:spTree>
    <p:extLst>
      <p:ext uri="{BB962C8B-B14F-4D97-AF65-F5344CB8AC3E}">
        <p14:creationId xmlns:p14="http://schemas.microsoft.com/office/powerpoint/2010/main" val="370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Metalloids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2012" y="1981200"/>
            <a:ext cx="4191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Metalloids (metal-like) have properties of both metals and non-metals.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are solids that can be shiny or dull.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conduct heat and electricity better than non-metals but not as well as metals.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are ductile and malleable.</a:t>
            </a:r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012" y="1981200"/>
            <a:ext cx="28575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970212" y="5943601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42948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720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2412" y="-47625"/>
          <a:ext cx="9144000" cy="683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3" imgW="9171429" imgH="6857143" progId="Paint.Picture">
                  <p:embed/>
                </p:oleObj>
              </mc:Choice>
              <mc:Fallback>
                <p:oleObj name="Bitmap Image" r:id="rId3" imgW="9171429" imgH="6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-47625"/>
                        <a:ext cx="9144000" cy="683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2412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3" imgW="7078063" imgH="4486901" progId="Paint.Picture">
                  <p:embed/>
                </p:oleObj>
              </mc:Choice>
              <mc:Fallback>
                <p:oleObj name="Bitmap Image" r:id="rId3" imgW="7078063" imgH="4486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1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74644"/>
            <a:ext cx="10058401" cy="1144556"/>
          </a:xfrm>
        </p:spPr>
        <p:txBody>
          <a:bodyPr/>
          <a:lstStyle/>
          <a:p>
            <a:r>
              <a:rPr lang="en-US" altLang="en-US" dirty="0"/>
              <a:t>    Families                </a:t>
            </a:r>
            <a:r>
              <a:rPr lang="en-US" altLang="en-US" dirty="0" smtClean="0"/>
              <a:t>                                    Periods</a:t>
            </a: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412" y="1600200"/>
            <a:ext cx="5811838" cy="4876800"/>
          </a:xfrm>
        </p:spPr>
        <p:txBody>
          <a:bodyPr>
            <a:normAutofit/>
          </a:bodyPr>
          <a:lstStyle/>
          <a:p>
            <a:r>
              <a:rPr lang="en-US" altLang="en-US" dirty="0"/>
              <a:t>Columns of elements are called groups or families. </a:t>
            </a:r>
            <a:r>
              <a:rPr lang="en-US" altLang="en-US" dirty="0" smtClean="0"/>
              <a:t>(18)</a:t>
            </a:r>
            <a:endParaRPr lang="en-US" altLang="en-US" dirty="0"/>
          </a:p>
          <a:p>
            <a:r>
              <a:rPr lang="en-US" altLang="en-US" dirty="0"/>
              <a:t>Elements in each family have similar but not identical properties.</a:t>
            </a:r>
          </a:p>
          <a:p>
            <a:r>
              <a:rPr lang="en-US" altLang="en-US" dirty="0"/>
              <a:t>For example, lithium (Li), sodium (Na), potassium (K), and other members of family IA are all soft, white, shiny metals.</a:t>
            </a:r>
          </a:p>
          <a:p>
            <a:r>
              <a:rPr lang="en-US" altLang="en-US" dirty="0"/>
              <a:t>All elements in a family have the same number of valence electrons.</a:t>
            </a:r>
          </a:p>
          <a:p>
            <a:endParaRPr lang="en-US" alt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0612" y="1676400"/>
            <a:ext cx="57912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Each horizontal row of elements is called a period</a:t>
            </a:r>
            <a:r>
              <a:rPr lang="en-US" altLang="en-US" dirty="0" smtClean="0"/>
              <a:t>.(7)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elements in a period are not alike in properties.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fact, the properties change greatly across even given row.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first element in a period is always an extremely active solid. The last element in a period, is always an inactive gas.</a:t>
            </a:r>
          </a:p>
        </p:txBody>
      </p:sp>
    </p:spTree>
    <p:extLst>
      <p:ext uri="{BB962C8B-B14F-4D97-AF65-F5344CB8AC3E}">
        <p14:creationId xmlns:p14="http://schemas.microsoft.com/office/powerpoint/2010/main" val="2762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3275012" y="2590801"/>
            <a:ext cx="5619750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39085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eriodic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eriodic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200" dirty="0" smtClean="0"/>
              <a:t>observe and state a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Form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Test the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Record and analyze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Form a 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Replicate the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eriodic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eriodic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8" name="Picture 4" descr="periodI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9332" name="Picture 4" descr="periodI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356" name="Picture 4" descr="periodI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3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1380" name="Picture 4" descr="periodI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eriodic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periodic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9" y="6178"/>
            <a:ext cx="12993817" cy="73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3251</Words>
  <Application>Microsoft Office PowerPoint</Application>
  <PresentationFormat>Custom</PresentationFormat>
  <Paragraphs>417</Paragraphs>
  <Slides>100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</vt:lpstr>
      <vt:lpstr>Arial Black</vt:lpstr>
      <vt:lpstr>Corbel</vt:lpstr>
      <vt:lpstr>IDAutomationSMICRL15</vt:lpstr>
      <vt:lpstr>Market</vt:lpstr>
      <vt:lpstr>Palatino</vt:lpstr>
      <vt:lpstr>Teletype</vt:lpstr>
      <vt:lpstr>Times</vt:lpstr>
      <vt:lpstr>Wingdings</vt:lpstr>
      <vt:lpstr>Earthtones 16x9</vt:lpstr>
      <vt:lpstr>CS ChemDraw Drawing</vt:lpstr>
      <vt:lpstr>Bitmap Image</vt:lpstr>
      <vt:lpstr>Unit 1: Matter and The Nature of Chemistry</vt:lpstr>
      <vt:lpstr>PowerPoint Presentation</vt:lpstr>
      <vt:lpstr>Natural Science falls into 2 general categories: </vt:lpstr>
      <vt:lpstr>Applications of  Chemistry</vt:lpstr>
      <vt:lpstr>Branches of Chemistry</vt:lpstr>
      <vt:lpstr>PowerPoint Presentation</vt:lpstr>
      <vt:lpstr>PowerPoint Presentation</vt:lpstr>
      <vt:lpstr> The Scientific Method</vt:lpstr>
      <vt:lpstr>Steps in the Scientific method</vt:lpstr>
      <vt:lpstr>Steps 1,&amp;,2 Observing and stating the problem and forming a hypothesis</vt:lpstr>
      <vt:lpstr>For an experiment to be valid, it should contain a control setup, a variable, and an experimental setup</vt:lpstr>
      <vt:lpstr>PowerPoint Presentation</vt:lpstr>
      <vt:lpstr>both beakers are same size, same amount of water, identical thermometers, beaker  a has antifreeze added to it</vt:lpstr>
      <vt:lpstr>PowerPoint Presentation</vt:lpstr>
      <vt:lpstr>PowerPoint Presentation</vt:lpstr>
      <vt:lpstr>b) Experiment</vt:lpstr>
      <vt:lpstr>Hypothesis</vt:lpstr>
      <vt:lpstr>c) Law</vt:lpstr>
      <vt:lpstr>d) Theory</vt:lpstr>
      <vt:lpstr>Data</vt:lpstr>
      <vt:lpstr>PowerPoint Presentation</vt:lpstr>
      <vt:lpstr>Matter</vt:lpstr>
      <vt:lpstr>PowerPoint Presentation</vt:lpstr>
      <vt:lpstr>B. Introduction to Matter</vt:lpstr>
      <vt:lpstr> Physical States of Matter: 4</vt:lpstr>
      <vt:lpstr>a) Gas</vt:lpstr>
      <vt:lpstr>b) Liquid</vt:lpstr>
      <vt:lpstr>c) Solid</vt:lpstr>
      <vt:lpstr>Plasma</vt:lpstr>
      <vt:lpstr>d) Nanoscale Representations of Physical States  The Kinetic-Molecular Theory</vt:lpstr>
      <vt:lpstr>e) Macroscale, Microscale, Nanoscale</vt:lpstr>
      <vt:lpstr>e) Macroscale, Microscale, Nanoscale</vt:lpstr>
      <vt:lpstr>2. Chemical Composition</vt:lpstr>
      <vt:lpstr>a) Pure or a Mixture?</vt:lpstr>
      <vt:lpstr> Heterogeneous Mixtures</vt:lpstr>
      <vt:lpstr> Homogeneous Mixture (Solution)</vt:lpstr>
      <vt:lpstr>PowerPoint Presentation</vt:lpstr>
      <vt:lpstr>PowerPoint Presentation</vt:lpstr>
      <vt:lpstr>PowerPoint Presentation</vt:lpstr>
      <vt:lpstr>PowerPoint Presentation</vt:lpstr>
      <vt:lpstr>Mass</vt:lpstr>
      <vt:lpstr>Weight </vt:lpstr>
      <vt:lpstr>Difference between weight and mass</vt:lpstr>
      <vt:lpstr>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Physical Changes</vt:lpstr>
      <vt:lpstr>Types of physical changes:  ( changes in states of matter)</vt:lpstr>
      <vt:lpstr>In a phase change:</vt:lpstr>
      <vt:lpstr>b) Chemical Properties</vt:lpstr>
      <vt:lpstr>PowerPoint Presentation</vt:lpstr>
      <vt:lpstr>Indication of a chemical reaction</vt:lpstr>
      <vt:lpstr>Some Clues That a Chemical Reaction Has Occurred</vt:lpstr>
      <vt:lpstr>Exercise</vt:lpstr>
      <vt:lpstr>Exercise</vt:lpstr>
      <vt:lpstr>Exercise</vt:lpstr>
      <vt:lpstr>• In a chemical reaction, the chemical composition of a substance changes</vt:lpstr>
      <vt:lpstr>c) Extensive versus Intensive Properties</vt:lpstr>
      <vt:lpstr>4. Classification of Matter</vt:lpstr>
      <vt:lpstr>PowerPoint Presentation</vt:lpstr>
      <vt:lpstr>PowerPoint Presentation</vt:lpstr>
      <vt:lpstr>PowerPoint Presentation</vt:lpstr>
      <vt:lpstr>PowerPoint Presentation</vt:lpstr>
      <vt:lpstr>Periodic Table</vt:lpstr>
      <vt:lpstr>The first Periodic Table was published in 1869 by Dimitri Mendeleev</vt:lpstr>
      <vt:lpstr>PowerPoint Presentation</vt:lpstr>
      <vt:lpstr>PowerPoint Presentation</vt:lpstr>
      <vt:lpstr>Other early periodic tables</vt:lpstr>
      <vt:lpstr>PowerPoint Presentation</vt:lpstr>
      <vt:lpstr>Key to the Periodic Table</vt:lpstr>
      <vt:lpstr>What’s in a square?</vt:lpstr>
      <vt:lpstr>Atomic Number</vt:lpstr>
      <vt:lpstr>Atomic Mass</vt:lpstr>
      <vt:lpstr>Symbols</vt:lpstr>
      <vt:lpstr>Common Elements and Symbols</vt:lpstr>
      <vt:lpstr>Valence Electrons</vt:lpstr>
      <vt:lpstr>PowerPoint Presentation</vt:lpstr>
      <vt:lpstr>Properties of Metals</vt:lpstr>
      <vt:lpstr>Properties of Non-Metals</vt:lpstr>
      <vt:lpstr>Properties of Metalloids</vt:lpstr>
      <vt:lpstr>PowerPoint Presentation</vt:lpstr>
      <vt:lpstr>PowerPoint Presentation</vt:lpstr>
      <vt:lpstr>    Families                                                    Periods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2014-05-30T04:50:41Z</dcterms:created>
  <dcterms:modified xsi:type="dcterms:W3CDTF">2014-06-24T06:57:24Z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