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9" r:id="rId3"/>
  </p:sldMasterIdLst>
  <p:notesMasterIdLst>
    <p:notesMasterId r:id="rId83"/>
  </p:notesMasterIdLst>
  <p:handoutMasterIdLst>
    <p:handoutMasterId r:id="rId84"/>
  </p:handoutMasterIdLst>
  <p:sldIdLst>
    <p:sldId id="257" r:id="rId4"/>
    <p:sldId id="281" r:id="rId5"/>
    <p:sldId id="284" r:id="rId6"/>
    <p:sldId id="259" r:id="rId7"/>
    <p:sldId id="342" r:id="rId8"/>
    <p:sldId id="258" r:id="rId9"/>
    <p:sldId id="260" r:id="rId10"/>
    <p:sldId id="264" r:id="rId11"/>
    <p:sldId id="262" r:id="rId12"/>
    <p:sldId id="265" r:id="rId13"/>
    <p:sldId id="282" r:id="rId14"/>
    <p:sldId id="261" r:id="rId15"/>
    <p:sldId id="343" r:id="rId16"/>
    <p:sldId id="278" r:id="rId17"/>
    <p:sldId id="263" r:id="rId18"/>
    <p:sldId id="266" r:id="rId19"/>
    <p:sldId id="309" r:id="rId20"/>
    <p:sldId id="312" r:id="rId21"/>
    <p:sldId id="311" r:id="rId22"/>
    <p:sldId id="313" r:id="rId23"/>
    <p:sldId id="267" r:id="rId24"/>
    <p:sldId id="268" r:id="rId25"/>
    <p:sldId id="269" r:id="rId26"/>
    <p:sldId id="285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341" r:id="rId35"/>
    <p:sldId id="287" r:id="rId36"/>
    <p:sldId id="279" r:id="rId37"/>
    <p:sldId id="286" r:id="rId38"/>
    <p:sldId id="292" r:id="rId39"/>
    <p:sldId id="288" r:id="rId40"/>
    <p:sldId id="293" r:id="rId41"/>
    <p:sldId id="295" r:id="rId42"/>
    <p:sldId id="294" r:id="rId43"/>
    <p:sldId id="300" r:id="rId44"/>
    <p:sldId id="296" r:id="rId45"/>
    <p:sldId id="297" r:id="rId46"/>
    <p:sldId id="298" r:id="rId47"/>
    <p:sldId id="301" r:id="rId48"/>
    <p:sldId id="344" r:id="rId49"/>
    <p:sldId id="345" r:id="rId50"/>
    <p:sldId id="346" r:id="rId51"/>
    <p:sldId id="303" r:id="rId52"/>
    <p:sldId id="348" r:id="rId53"/>
    <p:sldId id="349" r:id="rId54"/>
    <p:sldId id="302" r:id="rId55"/>
    <p:sldId id="306" r:id="rId56"/>
    <p:sldId id="314" r:id="rId57"/>
    <p:sldId id="315" r:id="rId58"/>
    <p:sldId id="304" r:id="rId59"/>
    <p:sldId id="316" r:id="rId60"/>
    <p:sldId id="317" r:id="rId61"/>
    <p:sldId id="320" r:id="rId62"/>
    <p:sldId id="319" r:id="rId63"/>
    <p:sldId id="318" r:id="rId64"/>
    <p:sldId id="350" r:id="rId65"/>
    <p:sldId id="351" r:id="rId66"/>
    <p:sldId id="352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2" r:id="rId78"/>
    <p:sldId id="335" r:id="rId79"/>
    <p:sldId id="338" r:id="rId80"/>
    <p:sldId id="339" r:id="rId81"/>
    <p:sldId id="340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2"/>
    </p:cViewPr>
  </p:sorterViewPr>
  <p:notesViewPr>
    <p:cSldViewPr>
      <p:cViewPr>
        <p:scale>
          <a:sx n="75" d="100"/>
          <a:sy n="75" d="100"/>
        </p:scale>
        <p:origin x="-31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5.xml"/><Relationship Id="rId4" Type="http://schemas.openxmlformats.org/officeDocument/2006/relationships/image" Target="../media/image3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49E48C-CA55-4709-BCA8-AA01AB7CBB84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90A8A1-E3CD-45B1-9C9F-9B193BF7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600" y="989013"/>
          <a:ext cx="304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465" imgH="3427468" progId="">
                  <p:embed/>
                </p:oleObj>
              </mc:Choice>
              <mc:Fallback>
                <p:oleObj name="Presentation" r:id="rId3" imgW="4570465" imgH="342746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89013"/>
                        <a:ext cx="304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92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6-27T21:35:17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17378 9652,'0'-21,"0"21,0-21,42 0,-42-22,21 43,-21-21,0 21,0-21,21 21,-21-21,21 0,-21-1,0 1,0 21,22-21,-22 21,0-21,21 21,0-21,0 0,21-1,1 1,-22 0,21 21,1-21,-1-21,0 42,1-43,20 1,-21 0,22-1,-22 1,-21 21,22 0,-22-1,0 22,0 0,0 0,22 0,-22 0,0 0,21 0,-20 0,-1 0,21 22,-21-1,0-21,-21 21,43 0,-22 0,0 0,43-21,-43 22,21-1,22-21,-22 21,0 0,1 0,-1-21,-42 0,21 21,-21-21,42 22,-42-22,43 21,-43-21,21 0,-21 0,21 0,0 21,-21 0,21-21,22 0,-22 0,0 0,0 21,0-21,22 21,-43-21,42 0,-42 0,21 0,-21 22,21-22,-21 0,22 21,-1 0,-21-21,21 0,-21 21,42-21,1 21,-22-21,0 21,-21-21,21 0,0 0,-21 0,0 0</inkml:trace>
  <inkml:trace contextRef="#ctx0" brushRef="#br0" timeOffset="1476.0845">19494 9038,'0'0,"0"43,0-22,0 0,0-21,0 21,0-21,0 21,0-21,21 21,-21 1,0-22,0 21,0-21,0 21,0-21,0 21,22 0,-22-21,0 21,0-21,0 22,21-22,-21 21,21-21,0 0,-21 0,21 21,0-21,1 0</inkml:trace>
  <inkml:trace contextRef="#ctx0" brushRef="#br0" timeOffset="3458.1978">19621 9504,'0'0,"0"0,-42 0,21 0,0 0,-22 0,1 0,21 0,0 21,21-21,-22 0,1 21,21-21,-21 0,21 21,0-21,-21 22,21-1,-42-21,42 0,-22 21,22-21,0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D5FDBB-4E0C-491D-819D-527688847E9A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240E66-1FAC-4724-BB83-D0B67C66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D5B5E-2244-49C6-8B2A-93E6D3CBA5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AF515-A161-4039-A153-B94C0FF3C1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3698-CA14-4D28-A736-18EBD4581A65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06C1-CAAA-4CFB-B3F7-44BC9EEA5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3925-04F4-4A9B-A691-D498A0030745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D10-120F-4143-8B9C-6ED22ECCF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D13A-AD1A-4267-84CE-8C44F4A82045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A9E0-E233-45BA-AD59-3234BAAF2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143000"/>
            <a:ext cx="3962400" cy="1447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581400"/>
            <a:ext cx="3657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2F2396AE-2046-4F6C-88A3-13C18A64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1F026A17-B6E6-4788-B6E9-088CD0648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C9783E7B-F890-4F96-9473-D2EFE9AC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5B7C071D-E20A-498A-A98D-D68DFAB3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7550D207-6E17-49A5-9FFF-5F7180795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653212A1-1F6B-4ABE-A79B-43426970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09C1D8A3-9EB1-47EA-AE6E-DB8B06BC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2FC053A9-B99A-4932-9127-330B4333D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03EA-A847-41DC-8791-C09678ED277B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41C1-8561-45BA-8508-2F8EC3E4C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FE59F8DE-E2FB-413C-9CD5-424A50388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DDABA499-A280-4F00-A1F7-9B3CEAA5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 | </a:t>
            </a:r>
            <a:fld id="{7E78B75B-8AD9-4AE6-B9A4-DE551D027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3698-CA14-4D28-A736-18EBD4581A6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06C1-CAAA-4CFB-B3F7-44BC9EEA545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7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03EA-A847-41DC-8791-C09678ED277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41C1-8561-45BA-8508-2F8EC3E4C1E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04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0D04-CDB6-4DB5-B5BA-DC3A2CC2C28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7598-6F10-46C1-862F-2A92B3BEDD24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5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596B-AADE-4F71-A4B8-F5A759C623D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113F-F2C3-400C-8251-EAA9BCD7DAC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7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2C31-995C-4400-BDB8-79D9D69B3B5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98C0-43E3-49BA-B78C-E810D91EB1C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39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9101-802B-46B8-BFFB-487FA73F7C2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8CA-849F-492D-BD22-D9E5D90B30D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1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74F0-5930-4E51-B19C-DB3322ADD0A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21C0-457C-462D-8F6A-6DD734ECEC2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0D04-CDB6-4DB5-B5BA-DC3A2CC2C285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7598-6F10-46C1-862F-2A92B3BED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F389-CECA-42F9-9146-161541366F7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92DD-A514-4281-A970-BBA932C8E2C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61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278E-D4AC-4AFB-B5D5-FD11B07642F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E84D-B64F-4A24-8ACC-70F328F07F3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12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3925-04F4-4A9B-A691-D498A003074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D10-120F-4143-8B9C-6ED22ECCFB1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3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D13A-AD1A-4267-84CE-8C44F4A8204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A9E0-E233-45BA-AD59-3234BAAF2E0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4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596B-AADE-4F71-A4B8-F5A759C623DF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113F-F2C3-400C-8251-EAA9BCD7D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2C31-995C-4400-BDB8-79D9D69B3B5C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98C0-43E3-49BA-B78C-E810D91EB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9101-802B-46B8-BFFB-487FA73F7C2B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8CA-849F-492D-BD22-D9E5D90B3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74F0-5930-4E51-B19C-DB3322ADD0AF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21C0-457C-462D-8F6A-6DD734ECE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F389-CECA-42F9-9146-161541366F79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92DD-A514-4281-A970-BBA932C8E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278E-D4AC-4AFB-B5D5-FD11B07642FB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E84D-B64F-4A24-8ACC-70F328F07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76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35496-AA53-400F-A75C-0CFC99C1C37F}" type="datetimeFigureOut">
              <a:rPr lang="en-US"/>
              <a:pPr>
                <a:defRPr/>
              </a:pPr>
              <a:t>6/27/2013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92050-DFCD-4757-AB8F-20EB638A3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76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 | </a:t>
            </a:r>
            <a:fld id="{99E4489D-C78F-4BE5-BF7B-DDEDCC40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6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35496-AA53-400F-A75C-0CFC99C1C37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92050-DFCD-4757-AB8F-20EB638A3D64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76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915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X5Utf9NyjEAbw2jzbkF/SIG=13v7u5vtm/EXP=1308632532/**http:/images.clipartof.com/small/43224-Clipart-Illustration-Of-Albert-Einstein-Playing-A-Musical-Flas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nd_ang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rds.yahoo.com/_ylt=A0PDoX6dEQFOmQgA5mSjzbkF/SIG=120nr33st/EXP=1308721693/**http:/magickcanoe.com/insects/fireflies.gi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masterorganicchemistry.files.wordpress.com/2011/02/arrows-1-copy.jp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masterorganicchemistry.files.wordpress.com/2011/02/arrows2-copy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masterorganicchemistry.files.wordpress.com/2011/02/arrows3-copy1.jpg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masterorganicchemistry.files.wordpress.com/2011/02/arrows4-copy.jp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8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9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3332163"/>
          </a:xfrm>
          <a:prstGeom prst="ellipse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7772400" cy="291897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 1: Introduction  to Organic Chemistry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7200" i="1" dirty="0"/>
          </a:p>
        </p:txBody>
      </p:sp>
      <p:pic>
        <p:nvPicPr>
          <p:cNvPr id="28675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038600"/>
            <a:ext cx="2381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1928 – </a:t>
            </a:r>
            <a:r>
              <a:rPr lang="en-US" smtClean="0">
                <a:solidFill>
                  <a:srgbClr val="FF0000"/>
                </a:solidFill>
              </a:rPr>
              <a:t>FREDERICK WOHLER </a:t>
            </a:r>
            <a:r>
              <a:rPr lang="en-US" smtClean="0"/>
              <a:t>WAS ABLE TO SYNTHESIZE UREA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FF0000"/>
                </a:solidFill>
              </a:rPr>
              <a:t>HERMAN KOLBE </a:t>
            </a:r>
            <a:r>
              <a:rPr lang="en-US" smtClean="0"/>
              <a:t>– WAS ABLE TO SYNTHESIZE ACETIC ACID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1953 – </a:t>
            </a:r>
            <a:r>
              <a:rPr lang="en-US" smtClean="0">
                <a:solidFill>
                  <a:srgbClr val="FF0000"/>
                </a:solidFill>
              </a:rPr>
              <a:t>STANLEY MILLER HETEROTROPH HYPOTHESIS: </a:t>
            </a:r>
            <a:r>
              <a:rPr lang="en-US" smtClean="0"/>
              <a:t> HYDROGEN, WATER, AMMONIA, AND METHANE (RECREATE PRIMITIVE EARTH)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Organic chemicals make 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Foods and foodstuff</a:t>
            </a:r>
          </a:p>
          <a:p>
            <a:r>
              <a:rPr lang="en-IE" smtClean="0"/>
              <a:t>Flavours and fragrances</a:t>
            </a:r>
          </a:p>
          <a:p>
            <a:r>
              <a:rPr lang="en-IE" smtClean="0"/>
              <a:t>Medicines</a:t>
            </a:r>
          </a:p>
          <a:p>
            <a:r>
              <a:rPr lang="en-IE" smtClean="0"/>
              <a:t>Materials, polymers, plastics</a:t>
            </a:r>
          </a:p>
          <a:p>
            <a:r>
              <a:rPr lang="en-IE" smtClean="0"/>
              <a:t>Plant, animal and microbial matter; natural products</a:t>
            </a:r>
          </a:p>
          <a:p>
            <a:r>
              <a:rPr lang="en-IE" smtClean="0"/>
              <a:t>A vast range of manufactured goods</a:t>
            </a:r>
          </a:p>
          <a:p>
            <a:r>
              <a:rPr lang="en-IE" sz="2400" smtClean="0"/>
              <a:t>[pharmaceuticals, foods, dyestuffs, adhesives, coatings, packaging, lubricants, cosmetics, films &amp; fibres, etc. etc.]</a:t>
            </a:r>
            <a:endParaRPr lang="en-IE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Some organic chemicals</a:t>
            </a:r>
            <a:endParaRPr lang="en-US" smtClean="0"/>
          </a:p>
        </p:txBody>
      </p:sp>
      <p:pic>
        <p:nvPicPr>
          <p:cNvPr id="4" name="Picture 7" descr="200px-D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3911600" cy="2540000"/>
          </a:xfrm>
        </p:spPr>
      </p:pic>
      <p:pic>
        <p:nvPicPr>
          <p:cNvPr id="5" name="Picture 24" descr="stock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23574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aspir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5" descr="Olive_o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481513"/>
            <a:ext cx="17668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humphrey\Pictures\PICT01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495300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Concepts of 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sz="4400" b="1" i="1" dirty="0" smtClean="0"/>
              <a:t>Stereochemistry</a:t>
            </a:r>
          </a:p>
          <a:p>
            <a:r>
              <a:rPr lang="en-US" sz="4400" b="1" i="1" dirty="0" smtClean="0"/>
              <a:t>2. Functional groups</a:t>
            </a:r>
          </a:p>
          <a:p>
            <a:r>
              <a:rPr lang="en-US" sz="4400" b="1" i="1" dirty="0" smtClean="0"/>
              <a:t>3. Curved arrow notation</a:t>
            </a:r>
            <a:r>
              <a:rPr lang="en-US" sz="4400" dirty="0" smtClean="0"/>
              <a:t> </a:t>
            </a:r>
            <a:r>
              <a:rPr lang="en-US" sz="3600" dirty="0" smtClean="0"/>
              <a:t>( shows flow of electrons and where bonds form)</a:t>
            </a:r>
          </a:p>
          <a:p>
            <a:r>
              <a:rPr lang="en-US" sz="2800" dirty="0" smtClean="0"/>
              <a:t>Reactivity in organic chemistry is based on flow of electrons, if you understand where the electrons are and where they are going then you can figure out how a chemical reaction occurs.   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56080" y="3215520"/>
              <a:ext cx="823320" cy="259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6720" y="3206160"/>
                <a:ext cx="84204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7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Aspects of organic molecules</a:t>
            </a:r>
            <a:endParaRPr lang="en-US" dirty="0"/>
          </a:p>
        </p:txBody>
      </p:sp>
      <p:sp>
        <p:nvSpPr>
          <p:cNvPr id="41986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1987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1988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IE" b="1" u="sng" smtClean="0"/>
              <a:t>Structure &amp; bonding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IE" smtClean="0"/>
              <a:t>Atom to atom connectivity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IE" smtClean="0"/>
              <a:t>3D shape (</a:t>
            </a:r>
            <a:r>
              <a:rPr lang="en-IE" i="1" smtClean="0"/>
              <a:t>Stereochemistry</a:t>
            </a:r>
            <a:r>
              <a:rPr lang="en-IE" smtClean="0"/>
              <a:t>)</a:t>
            </a:r>
          </a:p>
          <a:p>
            <a:pPr>
              <a:lnSpc>
                <a:spcPct val="120000"/>
              </a:lnSpc>
            </a:pPr>
            <a:r>
              <a:rPr lang="en-IE" smtClean="0"/>
              <a:t>Naming (</a:t>
            </a:r>
            <a:r>
              <a:rPr lang="en-IE" i="1" smtClean="0"/>
              <a:t>Nomenclature</a:t>
            </a:r>
            <a:r>
              <a:rPr lang="en-IE" smtClean="0"/>
              <a:t>)</a:t>
            </a:r>
          </a:p>
          <a:p>
            <a:pPr>
              <a:lnSpc>
                <a:spcPct val="120000"/>
              </a:lnSpc>
            </a:pPr>
            <a:endParaRPr lang="en-IE" smtClean="0"/>
          </a:p>
          <a:p>
            <a:pPr>
              <a:lnSpc>
                <a:spcPct val="120000"/>
              </a:lnSpc>
            </a:pPr>
            <a:r>
              <a:rPr lang="en-IE" b="1" u="sng" smtClean="0"/>
              <a:t>Physical properties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IE" smtClean="0"/>
              <a:t>Interaction with physical world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mtClean="0"/>
          </a:p>
        </p:txBody>
      </p:sp>
      <p:sp>
        <p:nvSpPr>
          <p:cNvPr id="419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IE" b="1" u="sng" smtClean="0"/>
              <a:t>Chemical properties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IE" smtClean="0"/>
              <a:t>Transformation of molecular structure (</a:t>
            </a:r>
            <a:r>
              <a:rPr lang="en-IE" i="1" smtClean="0"/>
              <a:t>Reactions</a:t>
            </a:r>
            <a:r>
              <a:rPr lang="en-IE" smtClean="0"/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IE" smtClean="0"/>
              <a:t>How reactions occur (</a:t>
            </a:r>
            <a:r>
              <a:rPr lang="en-IE" i="1" smtClean="0"/>
              <a:t>Mechanism</a:t>
            </a:r>
            <a:r>
              <a:rPr lang="en-IE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Wingdings" pitchFamily="2" charset="2"/>
              <a:buChar char="Ø"/>
            </a:pPr>
            <a:r>
              <a:rPr lang="en-US" sz="4000" smtClean="0"/>
              <a:t>THE STRUCTURAL AND FUNCTIONAL DIVERSTITY OF ORGANIC MOLECULES IS THE ABILITY OF CARBON TO FORM LARGE COMPLEX COMPOUNDS BY BONDING TO ITSELF AND OTHER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VERSITILITY OF THE CARBON ATOM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ATOMIC NUMBER IS 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4 VALENCE ELECTRONS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TETRAVALENT: In a </a:t>
            </a:r>
            <a:r>
              <a:rPr lang="en-US" b="1" dirty="0" smtClean="0"/>
              <a:t>tetrahedral molecular geometry</a:t>
            </a:r>
            <a:r>
              <a:rPr lang="en-US" dirty="0" smtClean="0"/>
              <a:t> the  carbon atom is located at the center with four elements that are located at the corners. The </a:t>
            </a:r>
            <a:r>
              <a:rPr lang="en-US" dirty="0" smtClean="0">
                <a:hlinkClick r:id="rId3" action="ppaction://hlinkfile" tooltip="Bond angle"/>
              </a:rPr>
              <a:t>bond angles</a:t>
            </a:r>
            <a:r>
              <a:rPr lang="en-US" dirty="0" smtClean="0"/>
              <a:t> are  109.5° 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COMPLETES THE OUTER SHELL BY FORMING 4 COVALENT BONDS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MAKES LARGE </a:t>
            </a:r>
            <a:r>
              <a:rPr lang="en-US" sz="2000" dirty="0" smtClean="0"/>
              <a:t>COMP</a:t>
            </a:r>
            <a:r>
              <a:rPr lang="en-US" sz="2200" dirty="0" smtClean="0"/>
              <a:t>LEX </a:t>
            </a:r>
            <a:r>
              <a:rPr lang="en-US" sz="2200" dirty="0"/>
              <a:t>MOLECULES </a:t>
            </a:r>
            <a:r>
              <a:rPr lang="en-US" sz="2200" dirty="0" smtClean="0"/>
              <a:t>POSSIBLE by forming chains, branches or cyclic compounds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8201" name="Object 2"/>
          <p:cNvGraphicFramePr>
            <a:graphicFrameLocks noChangeAspect="1"/>
          </p:cNvGraphicFramePr>
          <p:nvPr/>
        </p:nvGraphicFramePr>
        <p:xfrm>
          <a:off x="685800" y="5732463"/>
          <a:ext cx="70580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S ChemDraw Drawing" r:id="rId4" imgW="3954780" imgH="629920" progId="">
                  <p:embed/>
                </p:oleObj>
              </mc:Choice>
              <mc:Fallback>
                <p:oleObj name="CS ChemDraw Drawing" r:id="rId4" imgW="3954780" imgH="629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32463"/>
                        <a:ext cx="705802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50825" y="1844675"/>
            <a:ext cx="847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3 Dimensional shape of the molecule has </a:t>
            </a:r>
            <a:r>
              <a:rPr lang="en-IE" i="1">
                <a:latin typeface="Times New Roman" pitchFamily="18" charset="0"/>
              </a:rPr>
              <a:t>tetrahedral </a:t>
            </a:r>
            <a:r>
              <a:rPr lang="en-IE">
                <a:latin typeface="Times New Roman" pitchFamily="18" charset="0"/>
              </a:rPr>
              <a:t>carbons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/>
          <a:srcRect l="25612" t="3856" r="24199" b="18381"/>
          <a:stretch>
            <a:fillRect/>
          </a:stretch>
        </p:blipFill>
        <p:spPr bwMode="auto">
          <a:xfrm>
            <a:off x="2843213" y="2420938"/>
            <a:ext cx="24495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9750" y="4652963"/>
            <a:ext cx="772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Angle formed by any two bonds to any atom = ~ 109.5</a:t>
            </a:r>
            <a:r>
              <a:rPr lang="en-IE" baseline="30000">
                <a:latin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3"/>
          <a:srcRect l="23714" t="11259" r="21603" b="14960"/>
          <a:stretch>
            <a:fillRect/>
          </a:stretch>
        </p:blipFill>
        <p:spPr bwMode="auto">
          <a:xfrm>
            <a:off x="684213" y="908050"/>
            <a:ext cx="26638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Arc 9"/>
          <p:cNvSpPr>
            <a:spLocks/>
          </p:cNvSpPr>
          <p:nvPr/>
        </p:nvSpPr>
        <p:spPr bwMode="auto">
          <a:xfrm>
            <a:off x="1403350" y="1412875"/>
            <a:ext cx="576263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619250" y="981075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Times New Roman" pitchFamily="18" charset="0"/>
              </a:rPr>
              <a:t>109.5</a:t>
            </a:r>
            <a:r>
              <a:rPr lang="en-IE" sz="2000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79883" name="Arc 11"/>
          <p:cNvSpPr>
            <a:spLocks/>
          </p:cNvSpPr>
          <p:nvPr/>
        </p:nvSpPr>
        <p:spPr bwMode="auto">
          <a:xfrm flipH="1" flipV="1">
            <a:off x="2124075" y="1989138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547813" y="2492375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Times New Roman" pitchFamily="18" charset="0"/>
              </a:rPr>
              <a:t>109.5</a:t>
            </a:r>
            <a:r>
              <a:rPr lang="en-IE" sz="2000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4"/>
          <a:srcRect l="20561" t="13130" r="21603" b="7602"/>
          <a:stretch>
            <a:fillRect/>
          </a:stretch>
        </p:blipFill>
        <p:spPr bwMode="auto">
          <a:xfrm>
            <a:off x="3505200" y="762000"/>
            <a:ext cx="345598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6" name="Arc 14"/>
          <p:cNvSpPr>
            <a:spLocks/>
          </p:cNvSpPr>
          <p:nvPr/>
        </p:nvSpPr>
        <p:spPr bwMode="auto">
          <a:xfrm rot="2136366" flipV="1">
            <a:off x="4643438" y="1989138"/>
            <a:ext cx="503237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427538" y="2492375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Times New Roman" pitchFamily="18" charset="0"/>
              </a:rPr>
              <a:t>109.5</a:t>
            </a:r>
            <a:r>
              <a:rPr lang="en-IE" sz="2000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79891" name="Arc 19"/>
          <p:cNvSpPr>
            <a:spLocks/>
          </p:cNvSpPr>
          <p:nvPr/>
        </p:nvSpPr>
        <p:spPr bwMode="auto">
          <a:xfrm rot="-6492554" flipH="1" flipV="1">
            <a:off x="6336507" y="1737519"/>
            <a:ext cx="503237" cy="574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877050" y="1989138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Times New Roman" pitchFamily="18" charset="0"/>
              </a:rPr>
              <a:t>109.5</a:t>
            </a:r>
            <a:r>
              <a:rPr lang="en-IE" sz="2000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68313" y="3357563"/>
            <a:ext cx="799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Need to be able to represent 3D molecular structure in 2D</a:t>
            </a:r>
          </a:p>
        </p:txBody>
      </p:sp>
      <p:graphicFrame>
        <p:nvGraphicFramePr>
          <p:cNvPr id="79894" name="Object 4"/>
          <p:cNvGraphicFramePr>
            <a:graphicFrameLocks noChangeAspect="1"/>
          </p:cNvGraphicFramePr>
          <p:nvPr/>
        </p:nvGraphicFramePr>
        <p:xfrm>
          <a:off x="755650" y="4076700"/>
          <a:ext cx="72009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CS ChemDraw Drawing" r:id="rId5" imgW="4325620" imgH="505460" progId="">
                  <p:embed/>
                </p:oleObj>
              </mc:Choice>
              <mc:Fallback>
                <p:oleObj name="CS ChemDraw Drawing" r:id="rId5" imgW="4325620" imgH="5054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76700"/>
                        <a:ext cx="72009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5" name="Object 5"/>
          <p:cNvGraphicFramePr>
            <a:graphicFrameLocks noChangeAspect="1"/>
          </p:cNvGraphicFramePr>
          <p:nvPr/>
        </p:nvGraphicFramePr>
        <p:xfrm>
          <a:off x="1042988" y="5157788"/>
          <a:ext cx="6554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CS ChemDraw Drawing" r:id="rId7" imgW="3942080" imgH="515620" progId="">
                  <p:embed/>
                </p:oleObj>
              </mc:Choice>
              <mc:Fallback>
                <p:oleObj name="CS ChemDraw Drawing" r:id="rId7" imgW="3942080" imgH="5156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157788"/>
                        <a:ext cx="65547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animBg="1"/>
      <p:bldP spid="79882" grpId="0"/>
      <p:bldP spid="79883" grpId="0" animBg="1"/>
      <p:bldP spid="79884" grpId="0"/>
      <p:bldP spid="79886" grpId="0" animBg="1"/>
      <p:bldP spid="79888" grpId="0"/>
      <p:bldP spid="79891" grpId="0" animBg="1"/>
      <p:bldP spid="79892" grpId="0"/>
      <p:bldP spid="798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11188" y="476250"/>
            <a:ext cx="791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Angle between any two bonds at a Carbon atom = 109.5</a:t>
            </a:r>
            <a:r>
              <a:rPr lang="en-IE" baseline="30000"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22538" name="Object 4"/>
          <p:cNvGraphicFramePr>
            <a:graphicFrameLocks noChangeAspect="1"/>
          </p:cNvGraphicFramePr>
          <p:nvPr/>
        </p:nvGraphicFramePr>
        <p:xfrm>
          <a:off x="1042988" y="1341438"/>
          <a:ext cx="295116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CS ChemDraw Drawing" r:id="rId3" imgW="1404620" imgH="1102360" progId="">
                  <p:embed/>
                </p:oleObj>
              </mc:Choice>
              <mc:Fallback>
                <p:oleObj name="CS ChemDraw Drawing" r:id="rId3" imgW="1404620" imgH="1102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2951162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5"/>
          <p:cNvGraphicFramePr>
            <a:graphicFrameLocks noChangeAspect="1"/>
          </p:cNvGraphicFramePr>
          <p:nvPr/>
        </p:nvGraphicFramePr>
        <p:xfrm>
          <a:off x="5003800" y="1628775"/>
          <a:ext cx="3240088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S ChemDraw Drawing" r:id="rId5" imgW="1564640" imgH="739140" progId="">
                  <p:embed/>
                </p:oleObj>
              </mc:Choice>
              <mc:Fallback>
                <p:oleObj name="CS ChemDraw Drawing" r:id="rId5" imgW="1564640" imgH="7391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3240088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83552" cy="464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/>
              <a:t>How </a:t>
            </a:r>
            <a:r>
              <a:rPr sz="3600" dirty="0" smtClean="0"/>
              <a:t>does the firefly produce light? </a:t>
            </a:r>
            <a:br>
              <a:rPr sz="3600" dirty="0" smtClean="0"/>
            </a:br>
            <a:r>
              <a:rPr sz="3600" dirty="0" smtClean="0"/>
              <a:t/>
            </a:r>
            <a:br>
              <a:rPr sz="3600" dirty="0" smtClean="0"/>
            </a:br>
            <a:r>
              <a:rPr sz="3600" dirty="0" smtClean="0"/>
              <a:t/>
            </a:r>
            <a:br>
              <a:rPr sz="3600" dirty="0" smtClean="0"/>
            </a:br>
            <a:r>
              <a:rPr sz="3600" dirty="0" smtClean="0"/>
              <a:t>What happens when the green leaves of summer are replaced by the orange, red and gold of fall?  </a:t>
            </a:r>
            <a:endParaRPr sz="3600" dirty="0"/>
          </a:p>
        </p:txBody>
      </p:sp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sz="4400" smtClean="0"/>
          </a:p>
          <a:p>
            <a:endParaRPr lang="en-US" sz="4400" smtClean="0"/>
          </a:p>
        </p:txBody>
      </p:sp>
      <p:pic>
        <p:nvPicPr>
          <p:cNvPr id="30723" name="Picture 2" descr="View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rds.yahoo.com/_ylt=A0PDoS8HEgFOigcAIUujzbkF/SIG=12mupjpg4/EXP=1308721799/**http%3a/www.ncforestry.org/images/more%2520info/interest/leav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800600"/>
            <a:ext cx="2663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3213" y="13493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e.g.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 l="27910" t="13130" r="24756" b="14960"/>
          <a:stretch>
            <a:fillRect/>
          </a:stretch>
        </p:blipFill>
        <p:spPr bwMode="auto">
          <a:xfrm>
            <a:off x="1116013" y="549275"/>
            <a:ext cx="28813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192588" y="145256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80903" name="Object 4"/>
          <p:cNvGraphicFramePr>
            <a:graphicFrameLocks noChangeAspect="1"/>
          </p:cNvGraphicFramePr>
          <p:nvPr/>
        </p:nvGraphicFramePr>
        <p:xfrm>
          <a:off x="5148263" y="765175"/>
          <a:ext cx="25193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CS ChemDraw Drawing" r:id="rId4" imgW="929640" imgH="744220" progId="">
                  <p:embed/>
                </p:oleObj>
              </mc:Choice>
              <mc:Fallback>
                <p:oleObj name="CS ChemDraw Drawing" r:id="rId4" imgW="929640" imgH="7442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765175"/>
                        <a:ext cx="2519362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03213" y="315912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Or</a:t>
            </a:r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6"/>
          <a:srcRect l="24756" t="11259" r="23714" b="16829"/>
          <a:stretch>
            <a:fillRect/>
          </a:stretch>
        </p:blipFill>
        <p:spPr bwMode="auto">
          <a:xfrm>
            <a:off x="611188" y="3573463"/>
            <a:ext cx="35290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284663" y="4581525"/>
            <a:ext cx="3841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 b="1" baseline="-25000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80907" name="Object 5"/>
          <p:cNvGraphicFramePr>
            <a:graphicFrameLocks noChangeAspect="1"/>
          </p:cNvGraphicFramePr>
          <p:nvPr/>
        </p:nvGraphicFramePr>
        <p:xfrm>
          <a:off x="4859338" y="3789363"/>
          <a:ext cx="288131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CS ChemDraw Drawing" r:id="rId7" imgW="797560" imgH="721360" progId="">
                  <p:embed/>
                </p:oleObj>
              </mc:Choice>
              <mc:Fallback>
                <p:oleObj name="CS ChemDraw Drawing" r:id="rId7" imgW="797560" imgH="721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89363"/>
                        <a:ext cx="288131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4" grpId="0"/>
      <p:bldP spid="809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VARIATIONS OF ORGANIC MOLECULES</a:t>
            </a:r>
          </a:p>
          <a:p>
            <a:r>
              <a:rPr lang="en-US" smtClean="0"/>
              <a:t>LENGTH</a:t>
            </a:r>
          </a:p>
          <a:p>
            <a:r>
              <a:rPr lang="en-US" smtClean="0"/>
              <a:t>SHAPE</a:t>
            </a:r>
          </a:p>
          <a:p>
            <a:r>
              <a:rPr lang="en-US" smtClean="0"/>
              <a:t>NUMBER AND LOCATION OF DOUBLE BONDS</a:t>
            </a:r>
          </a:p>
          <a:p>
            <a:r>
              <a:rPr lang="en-US" smtClean="0"/>
              <a:t>OTHER ELEMENTS COVALENTLY BONDED TO AVAILABLE 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HYDROCARBONS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HYDROGEN AND CARBON ONLY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STORE LARGE AMOUNTS OF ENERGY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MAJOR COMPONENT OF FOSSIL FUELS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MANY ORGANIC COMPOUNDS CONTAIN REGIONS OF HYDROCARBON CHAINS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HYDROPHOBIC – C-C AND C-H, BONDS ARE NON-POLAR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VERY DIVERSE IN STRUCTURE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 descr="organic chemistry"/>
          <p:cNvPicPr>
            <a:picLocks noChangeAspect="1" noChangeArrowheads="1"/>
          </p:cNvPicPr>
          <p:nvPr/>
        </p:nvPicPr>
        <p:blipFill>
          <a:blip r:embed="rId2"/>
          <a:srcRect l="30383" t="3751" r="3473" b="55614"/>
          <a:stretch>
            <a:fillRect/>
          </a:stretch>
        </p:blipFill>
        <p:spPr bwMode="auto">
          <a:xfrm>
            <a:off x="609600" y="1066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Isomers are organic molecules having the same chemical formula but a different structural formula.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animation above shows that atoms are rearranged in the molecule to create different isomers. Butane has two isomers.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Both butane and 2-methylpropane have the same chemical formula but a different structural formula.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7891" name="Picture 3" descr="http://www.dynamicscience.com.au/tester/solutions/chemistry/organic/animatedisome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"/>
            <a:ext cx="254476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ISOMERS</a:t>
            </a:r>
          </a:p>
          <a:p>
            <a:r>
              <a:rPr lang="en-US" smtClean="0"/>
              <a:t>COMPOUNDS WITH THE SAME MOLECULAR FORMULA BUT DIFFERENT STRUCTURAL FORMULA</a:t>
            </a:r>
          </a:p>
          <a:p>
            <a:r>
              <a:rPr lang="en-US" smtClean="0"/>
              <a:t>CONSEQUENTLY – DIFFERENT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THREE TYPES OF ISOMERS</a:t>
            </a:r>
            <a:br>
              <a:rPr lang="en-US" smtClean="0"/>
            </a:b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STRUCTURAL ISOMER – VARIATION IN COVALENT ARRANGEMENT OR MAY ALSO DIFFER IN THE LOCATION OF DOUBLE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GEOMETRIC ISOMER</a:t>
            </a:r>
          </a:p>
          <a:p>
            <a:r>
              <a:rPr lang="en-US" smtClean="0"/>
              <a:t>THE SAME COVALENT PARTNER BUT DIFFER IN THE SPATIAL ARRANGEMENT AROUND THE DOUBLE BOND.  SUBTLE DIFFERENCE WILL AFFECT BIOLOGICAL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ENANTIOMERS</a:t>
            </a:r>
          </a:p>
          <a:p>
            <a:r>
              <a:rPr lang="en-US" smtClean="0"/>
              <a:t>ISOMER THAT IS A MIRROR IMAGE OF ITSELF.</a:t>
            </a:r>
          </a:p>
          <a:p>
            <a:r>
              <a:rPr lang="en-US" smtClean="0"/>
              <a:t>USSUALLY ONE WILL BE ACTIVE AND ONE INACTIVE</a:t>
            </a:r>
          </a:p>
          <a:p>
            <a:r>
              <a:rPr lang="en-US" smtClean="0"/>
              <a:t>CAN OCCUR WHEN 4 DIFFERENT ATOMS ARE ATTACHED TO THE SAME (ASYMMETRIC) CARBON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 descr="organic chemistry 2"/>
          <p:cNvPicPr>
            <a:picLocks noChangeAspect="1" noChangeArrowheads="1"/>
          </p:cNvPicPr>
          <p:nvPr/>
        </p:nvPicPr>
        <p:blipFill>
          <a:blip r:embed="rId2"/>
          <a:srcRect b="39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smtClean="0"/>
              <a:t>These are some of the questions that we marvel and wonder  about that can be answered with Organic Chemistry</a:t>
            </a:r>
            <a:endParaRPr sz="2400"/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1747" name="Picture 2" descr="http://rds.yahoo.com/_ylt=A0PDoTCiSwJOp1YA6C2jzbkF/SIG=13a558ur8/EXP=1308802082/**http%3a/upload.wikimedia.org/wikipedia/en/6/6d/Metaldehyde-Ball-and-Stick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3221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rds.yahoo.com/_ylt=A0PDoX53TwJON1UAoMajzbkF/SIG=12d8apdle/EXP=1308803063/**http%3a/legacy.owensboro.kctcs.edu/science/Martin/che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FUNCTIONAL GROUPS</a:t>
            </a:r>
          </a:p>
          <a:p>
            <a:r>
              <a:rPr lang="en-US" sz="2800" smtClean="0"/>
              <a:t>CONTRIBUTE TO MOLECULAR DIVERSTIY</a:t>
            </a:r>
          </a:p>
          <a:p>
            <a:r>
              <a:rPr lang="en-US" sz="2800" smtClean="0"/>
              <a:t>SPECIFIC CHEMICAL AND PHYSICAL PROPERTIES</a:t>
            </a:r>
          </a:p>
          <a:p>
            <a:r>
              <a:rPr lang="en-US" sz="2800" smtClean="0"/>
              <a:t>USSUALLY CHEMICALLY ACTIVE</a:t>
            </a:r>
          </a:p>
          <a:p>
            <a:r>
              <a:rPr lang="en-US" sz="2800" smtClean="0"/>
              <a:t>CONSISTENT BEHAVIOR FROM ONE ORGANIC MOLECULE TO ANOTHER</a:t>
            </a:r>
          </a:p>
          <a:p>
            <a:r>
              <a:rPr lang="en-US" sz="2800" smtClean="0"/>
              <a:t>DETERMINES THE UNIQUE PROPERTIES OF AN ORGANIC MOLECULE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organic chemistry 4"/>
          <p:cNvPicPr>
            <a:picLocks noChangeAspect="1" noChangeArrowheads="1"/>
          </p:cNvPicPr>
          <p:nvPr/>
        </p:nvPicPr>
        <p:blipFill>
          <a:blip r:embed="rId2"/>
          <a:srcRect l="4903" r="8824" b="21213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ED2AD472-D47A-4E70-8A5C-A50A4D3DDFBF}" type="slidenum">
              <a:rPr lang="en-US"/>
              <a:pPr algn="l">
                <a:defRPr/>
              </a:pPr>
              <a:t>32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305800" cy="1694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The Main Functional Groups</a:t>
            </a:r>
          </a:p>
        </p:txBody>
      </p:sp>
      <p:pic>
        <p:nvPicPr>
          <p:cNvPr id="114692" name="Picture 3" descr="C:\Documents and Settings\Joe Hill\Desktop\hart\Art\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781800" cy="5053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Structure of the Atom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Atoms consist of: Protons (+) ( atomic number)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Neutrons (neutral)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Electrons (-)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Protons and neutrons are in the nucleus and have similar masses (p + n = atomic weight)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Atoms with the same number of protons but different neutrons are called ISOTOPES. E.g. </a:t>
            </a:r>
            <a:r>
              <a:rPr lang="en-US" baseline="30000" dirty="0" smtClean="0"/>
              <a:t>12</a:t>
            </a:r>
            <a:r>
              <a:rPr lang="en-US" dirty="0" smtClean="0"/>
              <a:t>C (major isotope)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aseline="30000" dirty="0" smtClean="0"/>
              <a:t>13</a:t>
            </a:r>
            <a:r>
              <a:rPr lang="en-US" dirty="0" smtClean="0"/>
              <a:t>C (~1%, used in carbon NMR) ( nuclear magnetic resonance)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aseline="30000" dirty="0" smtClean="0"/>
              <a:t>14</a:t>
            </a:r>
            <a:r>
              <a:rPr lang="en-US" dirty="0" smtClean="0"/>
              <a:t>C (radioactive, used in Carbon dating)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Almost all the mass of an atom is in the nucleus, but it is the </a:t>
            </a:r>
            <a:r>
              <a:rPr lang="en-US" u="sng" dirty="0" smtClean="0"/>
              <a:t>electrons that are involved in the chemical bonding and reactions of an atom.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Electronic Structure of the Atom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Electrons are located in orbitals around a nucleus, but the </a:t>
            </a:r>
            <a:r>
              <a:rPr lang="en-US" smtClean="0">
                <a:solidFill>
                  <a:srgbClr val="FF0000"/>
                </a:solidFill>
              </a:rPr>
              <a:t>Heisenberg Uncertainty Principle </a:t>
            </a:r>
            <a:r>
              <a:rPr lang="en-US" smtClean="0"/>
              <a:t>tells us that we cannot pinpoint exactly where the electron is. </a:t>
            </a:r>
          </a:p>
          <a:p>
            <a:r>
              <a:rPr lang="en-US" smtClean="0"/>
              <a:t>So we use the term </a:t>
            </a:r>
            <a:r>
              <a:rPr lang="en-US" smtClean="0">
                <a:solidFill>
                  <a:srgbClr val="FF0000"/>
                </a:solidFill>
              </a:rPr>
              <a:t>ELECTRON DENSITY</a:t>
            </a:r>
            <a:r>
              <a:rPr lang="en-US" smtClean="0"/>
              <a:t>, which is the probability of finding the electron in a particular part of the orbital. </a:t>
            </a:r>
          </a:p>
          <a:p>
            <a:r>
              <a:rPr lang="en-US" smtClean="0">
                <a:solidFill>
                  <a:srgbClr val="FF0000"/>
                </a:solidFill>
              </a:rPr>
              <a:t>ORBITAL</a:t>
            </a:r>
            <a:r>
              <a:rPr lang="en-US" smtClean="0"/>
              <a:t>: is an allowed energy state for an electron, with an associated probability function that defines the distribution of electron density in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/>
              <a:t>Electronic Configuration of Atoms </a:t>
            </a:r>
            <a:endParaRPr lang="en-US" sz="3600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Aufbau Principle </a:t>
            </a:r>
            <a:r>
              <a:rPr lang="en-US" smtClean="0"/>
              <a:t>tells us how to ‘build up’ a ground state (most stable) configuration, which is to fill the orbitals in order, until the correct number of electrons have been added. </a:t>
            </a:r>
          </a:p>
          <a:p>
            <a:r>
              <a:rPr lang="en-US" smtClean="0">
                <a:solidFill>
                  <a:srgbClr val="FF0000"/>
                </a:solidFill>
              </a:rPr>
              <a:t>Hund’s rule </a:t>
            </a:r>
            <a:r>
              <a:rPr lang="en-US" smtClean="0"/>
              <a:t>states that when there are two or more degenerate orbitals available, electrons would rather go into different orbitals rather than the same 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Copyright © Houghton Mifflin Company.  All rights reserved.</a:t>
            </a: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1 | </a:t>
            </a:r>
            <a:fld id="{B67CE117-999F-46B6-A666-91D70A5CF32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Arial" charset="0"/>
              </a:rPr>
              <a:t>Electron Arrangements of the First 18 elements</a:t>
            </a:r>
          </a:p>
        </p:txBody>
      </p:sp>
      <p:pic>
        <p:nvPicPr>
          <p:cNvPr id="69636" name="Picture 4" descr="C:\Documents and Settings\Joe Hill\Desktop\hart\Art\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449763" cy="4876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valence electrons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valence electrons are those in the outermost shell. (Periodic group number is the number of valence electrons).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reserved.</a:t>
            </a:r>
          </a:p>
        </p:txBody>
      </p:sp>
      <p:sp>
        <p:nvSpPr>
          <p:cNvPr id="716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1 | </a:t>
            </a:r>
            <a:fld id="{5F8B186A-B64F-4542-BD1C-87E956F3444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Arial" charset="0"/>
              </a:rPr>
              <a:t>Valence Electrons of the First 18 Elements</a:t>
            </a:r>
          </a:p>
        </p:txBody>
      </p:sp>
      <p:pic>
        <p:nvPicPr>
          <p:cNvPr id="71684" name="Picture 4" descr="C:\Documents and Settings\Joe Hill\Desktop\hart\Art\8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039100" cy="3271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u="sng" smtClean="0"/>
              <a:t>Bonding </a:t>
            </a:r>
            <a:endParaRPr lang="en-US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Atoms transfer or share electrons in such a way as to attain a filled shell of electrons – The OCTET rule. </a:t>
            </a:r>
          </a:p>
          <a:p>
            <a:r>
              <a:rPr lang="en-US" smtClean="0"/>
              <a:t>A filled shell is also known as a noble gas configuration.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indent="-914400" algn="ctr" fontAlgn="auto">
              <a:spcAft>
                <a:spcPts val="0"/>
              </a:spcAft>
              <a:defRPr/>
            </a:pPr>
            <a:r>
              <a:rPr lang="en-US" dirty="0" smtClean="0"/>
              <a:t>Organic Chemistry !"""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1219200"/>
            <a:ext cx="8610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Organic chemistry </a:t>
            </a:r>
            <a:r>
              <a:rPr lang="en-US" sz="4400">
                <a:latin typeface="Times New Roman" pitchFamily="18" charset="0"/>
              </a:rPr>
              <a:t>is the chemistry of the compounds of carbon.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400">
                <a:latin typeface="Times New Roman" pitchFamily="18" charset="0"/>
              </a:rPr>
              <a:t>(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Allotropic</a:t>
            </a:r>
            <a:r>
              <a:rPr lang="en-US" sz="4400">
                <a:latin typeface="Times New Roman" pitchFamily="18" charset="0"/>
              </a:rPr>
              <a:t> forms of carbon: diamond, graphite, fullerenes.)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Inorganic Chemistry</a:t>
            </a:r>
            <a:r>
              <a:rPr lang="en-US" sz="4400">
                <a:latin typeface="Times New Roman" pitchFamily="18" charset="0"/>
              </a:rPr>
              <a:t>:The chemistry of the other ~100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Ionic Bonding </a:t>
            </a:r>
            <a:endParaRPr lang="en-US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transfer of one or more electrons from one atom to another. (loss or gain of electrons) ( between metal and nonmetal) ( when the substance dissolves, the ions separate and are able to move about in solution relatively freely)</a:t>
            </a:r>
          </a:p>
          <a:p>
            <a:r>
              <a:rPr lang="en-US" smtClean="0"/>
              <a:t>Electropositive (cation) gives up an electron</a:t>
            </a:r>
          </a:p>
          <a:p>
            <a:r>
              <a:rPr lang="en-US" smtClean="0"/>
              <a:t>Electronegative (anion) accepts the electron</a:t>
            </a:r>
          </a:p>
          <a:p>
            <a:r>
              <a:rPr lang="en-US" smtClean="0"/>
              <a:t>Na</a:t>
            </a:r>
            <a:r>
              <a:rPr lang="en-US" baseline="30000" smtClean="0"/>
              <a:t>+ …… </a:t>
            </a:r>
            <a:r>
              <a:rPr lang="en-US" smtClean="0"/>
              <a:t>Cl</a:t>
            </a:r>
            <a:r>
              <a:rPr lang="en-US" baseline="30000" smtClean="0"/>
              <a:t>- </a:t>
            </a:r>
            <a:endParaRPr lang="en-US" smtClean="0"/>
          </a:p>
        </p:txBody>
      </p:sp>
      <p:pic>
        <p:nvPicPr>
          <p:cNvPr id="73731" name="Picture 3" descr="C:\Documents and Settings\Joe Hill\Desktop\hart\Art\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400550"/>
            <a:ext cx="2439988" cy="2320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Covalent Bonding</a:t>
            </a:r>
            <a:endParaRPr lang="en-US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electrons are shared, not transferred. ( between nonmetals)</a:t>
            </a:r>
          </a:p>
          <a:p>
            <a:r>
              <a:rPr lang="en-US" smtClean="0"/>
              <a:t>H• + H• → H:H </a:t>
            </a:r>
          </a:p>
          <a:p>
            <a:r>
              <a:rPr lang="en-US" smtClean="0"/>
              <a:t>Covalent is the </a:t>
            </a:r>
            <a:r>
              <a:rPr lang="en-US" b="1" smtClean="0"/>
              <a:t>most important bonding in Organic Chemistry.</a:t>
            </a:r>
            <a:endParaRPr lang="en-US" smtClean="0"/>
          </a:p>
        </p:txBody>
      </p:sp>
      <p:pic>
        <p:nvPicPr>
          <p:cNvPr id="74755" name="Picture 3" descr="http://rds.yahoo.com/_ylt=A0PDoS2D8whOuGUAui6jzbkF/SIG=1388bg285/EXP=1309238275/**http%3a/www.doctortee.com/dsu/tiftickjian/cse-img/biology/chemistry/covalent-b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Lewis Structures</a:t>
            </a:r>
            <a:endParaRPr lang="en-US" smtClean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electron is represented by a dot. </a:t>
            </a:r>
          </a:p>
          <a:p>
            <a:r>
              <a:rPr lang="en-US" smtClean="0"/>
              <a:t>A pair of electrons by two dots, or a dash.(showing a bond has occurred)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29000"/>
            <a:ext cx="3762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Non bonding pairs of electrons </a:t>
            </a:r>
            <a:br>
              <a:rPr lang="en-US" u="sng" dirty="0" smtClean="0"/>
            </a:br>
            <a:r>
              <a:rPr lang="en-US" dirty="0" smtClean="0"/>
              <a:t>Also known as lone pairs </a:t>
            </a:r>
            <a:endParaRPr lang="en-US" dirty="0"/>
          </a:p>
        </p:txBody>
      </p:sp>
      <p:sp>
        <p:nvSpPr>
          <p:cNvPr id="768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Lone pairs often dictate a molecule’s reactivity. 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95600"/>
            <a:ext cx="594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Multiple Bonds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sharing of </a:t>
            </a:r>
            <a:r>
              <a:rPr lang="en-US" b="1" dirty="0" smtClean="0"/>
              <a:t>one pair of electrons is a single bond.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sharing of two pairs gives a double bond.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sharing of three pairs gives a triple bond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</a:t>
            </a:r>
            <a:r>
              <a:rPr lang="en-US" b="1" dirty="0" smtClean="0"/>
              <a:t>neutral organic compounds: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Carbon forms four bonds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</a:rPr>
              <a:t>Nitrogen forms three bonds (and a lone pair)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Oxygen forms two bonds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 covalent bond, where the electrons are shared equally is called a </a:t>
            </a:r>
            <a:r>
              <a:rPr lang="en-US" b="1" dirty="0" smtClean="0"/>
              <a:t>non-polar bond. (E.g. H-H)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Bonds between </a:t>
            </a:r>
            <a:r>
              <a:rPr lang="en-US" b="1" dirty="0" smtClean="0"/>
              <a:t>different atoms usually result in the electrons being attracted to one atom more strongly than the other. Such an unequal sharing of the pair of bonding electrons results in a POLAR bond.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This competition for electron density is scaled by ELECTRONEGATIVITY values.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Elements with </a:t>
            </a:r>
            <a:r>
              <a:rPr lang="en-US" b="1" dirty="0" smtClean="0"/>
              <a:t>higher </a:t>
            </a:r>
            <a:r>
              <a:rPr lang="en-US" b="1" dirty="0" err="1" smtClean="0"/>
              <a:t>electronegativity</a:t>
            </a:r>
            <a:r>
              <a:rPr lang="en-US" b="1" dirty="0" smtClean="0"/>
              <a:t> values have greater attraction for bonding electrons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Electronegativity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group trends: elements become less electronegative as move down a group on the periodic table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Most reactivity relates here.</a:t>
            </a:r>
          </a:p>
          <a:p>
            <a:r>
              <a:rPr lang="en-US" sz="3200" dirty="0" smtClean="0"/>
              <a:t>They still have octet ( 8 valence electrons) but not sharing the electrons equally.</a:t>
            </a:r>
          </a:p>
          <a:p>
            <a:r>
              <a:rPr lang="en-US" sz="3200" dirty="0" smtClean="0"/>
              <a:t>This gives rise to lots of reactivity in organic 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  H-F unequal sharing of electrons.. so polar covalent</a:t>
            </a:r>
          </a:p>
          <a:p>
            <a:r>
              <a:rPr lang="en-US" dirty="0" smtClean="0"/>
              <a:t>Reason:  F is more electronegative than H ( F= 4.0 and H = 2.2)</a:t>
            </a:r>
          </a:p>
          <a:p>
            <a:r>
              <a:rPr lang="en-US" dirty="0" smtClean="0"/>
              <a:t>So electrons spend more time with F so F is partially negative and H is partially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Delta = partial</a:t>
            </a:r>
          </a:p>
          <a:p>
            <a:endParaRPr lang="en-US" dirty="0"/>
          </a:p>
          <a:p>
            <a:r>
              <a:rPr lang="en-US" dirty="0" smtClean="0"/>
              <a:t>H-F  H= delta +   and F = delta –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electronegativity of carbon is 2.5 and Hydrogen is 2.2  so together they are non polar</a:t>
            </a:r>
          </a:p>
          <a:p>
            <a:endParaRPr lang="en-US" dirty="0"/>
          </a:p>
          <a:p>
            <a:r>
              <a:rPr lang="en-US" dirty="0" smtClean="0"/>
              <a:t>Ionic, covalent ( polar and nonpolar) depends on electronegativity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good measure of polar covalent bond or ionic bond.</a:t>
            </a:r>
          </a:p>
          <a:p>
            <a:r>
              <a:rPr lang="en-US" sz="3200" dirty="0" smtClean="0"/>
              <a:t>Polar covalent </a:t>
            </a:r>
            <a:r>
              <a:rPr lang="en-US" sz="3200" dirty="0"/>
              <a:t>bonds have an electronegativity difference less than 2 (1.5)</a:t>
            </a:r>
          </a:p>
          <a:p>
            <a:r>
              <a:rPr lang="en-US" sz="3200" dirty="0" smtClean="0"/>
              <a:t>Ionic bonds have </a:t>
            </a:r>
            <a:r>
              <a:rPr lang="en-US" sz="3200" dirty="0"/>
              <a:t>an electronegativity difference </a:t>
            </a:r>
            <a:r>
              <a:rPr lang="en-US" sz="3200" dirty="0" smtClean="0"/>
              <a:t>greater  </a:t>
            </a:r>
            <a:r>
              <a:rPr lang="en-US" sz="3200" dirty="0"/>
              <a:t>than 2 (1.5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Nonpolar bonds</a:t>
            </a:r>
            <a:r>
              <a:rPr lang="en-US" sz="3200" dirty="0"/>
              <a:t>: have an electronegativity difference less than </a:t>
            </a:r>
            <a:r>
              <a:rPr lang="en-US" sz="3200" dirty="0" smtClean="0"/>
              <a:t>0.5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37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7E61828C-32AC-41AA-8697-18E9E5628A54}" type="slidenum">
              <a:rPr lang="en-US"/>
              <a:pPr algn="l">
                <a:defRPr/>
              </a:pPr>
              <a:t>49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Electronegativities of Some Common Elements</a:t>
            </a:r>
          </a:p>
        </p:txBody>
      </p:sp>
      <p:pic>
        <p:nvPicPr>
          <p:cNvPr id="79876" name="Picture 3" descr="C:\Documents and Settings\Joe Hill\Desktop\hart\Art\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410200" cy="4475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Allotropes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smtClean="0"/>
              <a:t>Allotropes are different forms of the same element. </a:t>
            </a:r>
          </a:p>
          <a:p>
            <a:endParaRPr lang="en-US" sz="3200" smtClean="0"/>
          </a:p>
          <a:p>
            <a:r>
              <a:rPr lang="en-US" sz="3200" smtClean="0"/>
              <a:t>Different bonding arrangements between atoms result in different structures with different chemical and physical properties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Pauling Scale</a:t>
            </a:r>
          </a:p>
          <a:p>
            <a:endParaRPr lang="en-US" sz="3600" dirty="0"/>
          </a:p>
          <a:p>
            <a:r>
              <a:rPr lang="en-US" sz="3600" dirty="0" smtClean="0"/>
              <a:t>Trends are for electronegativity to decrease down the periodic table and increase across the table.</a:t>
            </a:r>
          </a:p>
          <a:p>
            <a:r>
              <a:rPr lang="en-US" sz="2800" dirty="0" smtClean="0"/>
              <a:t>Ex   </a:t>
            </a:r>
            <a:r>
              <a:rPr lang="en-US" sz="2800" dirty="0" err="1" smtClean="0"/>
              <a:t>NaCl</a:t>
            </a:r>
            <a:r>
              <a:rPr lang="en-US" sz="2800" dirty="0" smtClean="0"/>
              <a:t>  Na=.9  </a:t>
            </a:r>
            <a:r>
              <a:rPr lang="en-US" sz="2800" dirty="0" err="1" smtClean="0"/>
              <a:t>Cl</a:t>
            </a:r>
            <a:r>
              <a:rPr lang="en-US" sz="2800" dirty="0" smtClean="0"/>
              <a:t> = 3.4 greater than 2 so ionic</a:t>
            </a:r>
          </a:p>
          <a:p>
            <a:r>
              <a:rPr lang="en-US" sz="2800" dirty="0" smtClean="0"/>
              <a:t>Ex  HF    H=2.2  F =4.0 less than 2 so polar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7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 what if we have a bond between carbon and oxygen</a:t>
            </a:r>
          </a:p>
          <a:p>
            <a:endParaRPr lang="en-US" sz="3200" dirty="0"/>
          </a:p>
          <a:p>
            <a:r>
              <a:rPr lang="en-US" sz="3200" dirty="0" smtClean="0"/>
              <a:t>Carbon is less electronegative than oxygen so carbon has a partial positive charge (delta +) and O has a partial negative charge (delta-)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1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08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Valences of Common Electrons</a:t>
            </a:r>
          </a:p>
          <a:p>
            <a:r>
              <a:rPr lang="en-US" smtClean="0"/>
              <a:t>The valence of an element is the number of bonds that atom of the element can form. The valence applies to whether the bonds are single double or triple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0899" name="Picture 3" descr="C:\Documents and Settings\Joe Hill\Desktop\hart\Art\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8039100" cy="2411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Resonance structures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2 or more structures with identical arrangements of the atoms but different arrangements of the electrons.</a:t>
            </a:r>
          </a:p>
          <a:p>
            <a:r>
              <a:rPr lang="en-US" smtClean="0"/>
              <a:t>The true structure of the molecule is a hybrid of the resonance structures</a:t>
            </a:r>
          </a:p>
          <a:p>
            <a:r>
              <a:rPr lang="en-US" smtClean="0"/>
              <a:t>We use double headed arrows between contributing structures to distinguish resonance from an equilibrium reaction which uses reversable arrows 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1923" name="Picture 3" descr="external image 20070124185020%21Nitrate_ion_resonance_structu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029200"/>
            <a:ext cx="594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4938" y="207963"/>
            <a:ext cx="5008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IE" sz="2800">
                <a:latin typeface="Times New Roman" pitchFamily="18" charset="0"/>
              </a:rPr>
              <a:t>Abbreviated Structural Formulas: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76238" y="784225"/>
            <a:ext cx="673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  <a:cs typeface="+mn-cs"/>
              </a:rPr>
              <a:t>1. Full structural formula: example for  octane…</a:t>
            </a:r>
            <a:r>
              <a:rPr lang="en-US" dirty="0">
                <a:latin typeface="+mn-lt"/>
                <a:cs typeface="+mn-cs"/>
              </a:rPr>
              <a:t>Can also do shortcuts: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CH</a:t>
            </a:r>
            <a:r>
              <a:rPr lang="en-US" baseline="-25000" dirty="0">
                <a:latin typeface="+mn-lt"/>
                <a:cs typeface="+mn-cs"/>
              </a:rPr>
              <a:t>3</a:t>
            </a:r>
            <a:r>
              <a:rPr lang="en-US" dirty="0">
                <a:latin typeface="+mn-lt"/>
                <a:cs typeface="+mn-cs"/>
              </a:rPr>
              <a:t>-(CH</a:t>
            </a:r>
            <a:r>
              <a:rPr lang="en-US" baseline="-25000" dirty="0">
                <a:latin typeface="+mn-lt"/>
                <a:cs typeface="+mn-cs"/>
              </a:rPr>
              <a:t>2</a:t>
            </a:r>
            <a:r>
              <a:rPr lang="en-US" normalizeH="1" dirty="0">
                <a:latin typeface="+mn-lt"/>
                <a:cs typeface="+mn-cs"/>
              </a:rPr>
              <a:t>)</a:t>
            </a:r>
            <a:r>
              <a:rPr lang="en-US" normalizeH="1" baseline="-25000" dirty="0">
                <a:latin typeface="+mn-lt"/>
                <a:cs typeface="+mn-cs"/>
              </a:rPr>
              <a:t>6</a:t>
            </a:r>
            <a:r>
              <a:rPr lang="en-US" dirty="0">
                <a:latin typeface="+mn-lt"/>
                <a:cs typeface="+mn-cs"/>
              </a:rPr>
              <a:t>-CH</a:t>
            </a:r>
            <a:r>
              <a:rPr lang="en-US" baseline="-25000" dirty="0">
                <a:latin typeface="+mn-lt"/>
                <a:cs typeface="+mn-cs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+mn-lt"/>
              <a:cs typeface="+mn-cs"/>
            </a:endParaRPr>
          </a:p>
        </p:txBody>
      </p:sp>
      <p:graphicFrame>
        <p:nvGraphicFramePr>
          <p:cNvPr id="45062" name="Object 5"/>
          <p:cNvGraphicFramePr>
            <a:graphicFrameLocks noChangeAspect="1"/>
          </p:cNvGraphicFramePr>
          <p:nvPr/>
        </p:nvGraphicFramePr>
        <p:xfrm>
          <a:off x="1979613" y="1557338"/>
          <a:ext cx="417671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CS ChemDraw Drawing" r:id="rId3" imgW="2192020" imgH="617220" progId="">
                  <p:embed/>
                </p:oleObj>
              </mc:Choice>
              <mc:Fallback>
                <p:oleObj name="CS ChemDraw Drawing" r:id="rId3" imgW="2192020" imgH="6172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557338"/>
                        <a:ext cx="4176712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333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2. Condensed structural formula.</a:t>
            </a:r>
          </a:p>
        </p:txBody>
      </p:sp>
      <p:graphicFrame>
        <p:nvGraphicFramePr>
          <p:cNvPr id="45064" name="Object 6"/>
          <p:cNvGraphicFramePr>
            <a:graphicFrameLocks noChangeAspect="1"/>
          </p:cNvGraphicFramePr>
          <p:nvPr/>
        </p:nvGraphicFramePr>
        <p:xfrm>
          <a:off x="1619250" y="3716338"/>
          <a:ext cx="6048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CS ChemDraw Drawing" r:id="rId5" imgW="2791460" imgH="195580" progId="">
                  <p:embed/>
                </p:oleObj>
              </mc:Choice>
              <mc:Fallback>
                <p:oleObj name="CS ChemDraw Drawing" r:id="rId5" imgW="2791460" imgH="1955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60483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9750" y="436562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3. Line segment structural formula</a:t>
            </a:r>
          </a:p>
        </p:txBody>
      </p:sp>
      <p:graphicFrame>
        <p:nvGraphicFramePr>
          <p:cNvPr id="45066" name="Object 7"/>
          <p:cNvGraphicFramePr>
            <a:graphicFrameLocks noChangeAspect="1"/>
          </p:cNvGraphicFramePr>
          <p:nvPr/>
        </p:nvGraphicFramePr>
        <p:xfrm>
          <a:off x="2195513" y="5084763"/>
          <a:ext cx="44640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CS ChemDraw Drawing" r:id="rId7" imgW="1460500" imgH="193040" progId="">
                  <p:embed/>
                </p:oleObj>
              </mc:Choice>
              <mc:Fallback>
                <p:oleObj name="CS ChemDraw Drawing" r:id="rId7" imgW="1460500" imgH="193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084763"/>
                        <a:ext cx="44640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/>
      <p:bldP spid="4506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6"/>
          <p:cNvGraphicFramePr>
            <a:graphicFrameLocks noChangeAspect="1"/>
          </p:cNvGraphicFramePr>
          <p:nvPr/>
        </p:nvGraphicFramePr>
        <p:xfrm>
          <a:off x="539750" y="476250"/>
          <a:ext cx="411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CS ChemDraw Drawing" r:id="rId3" imgW="1460500" imgH="193040" progId="">
                  <p:embed/>
                </p:oleObj>
              </mc:Choice>
              <mc:Fallback>
                <p:oleObj name="CS ChemDraw Drawing" r:id="rId3" imgW="1460500" imgH="19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"/>
                        <a:ext cx="4114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932363" y="333375"/>
            <a:ext cx="3744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Times New Roman" pitchFamily="18" charset="0"/>
              </a:rPr>
              <a:t>Line segment structural formula for octane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1341438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Each line represents a covalent bond between atoms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263" y="1916113"/>
            <a:ext cx="907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Unless indicated otherwise, assume bonds are between Carbons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3850" y="2441575"/>
            <a:ext cx="6856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 sz="2800">
                <a:latin typeface="Times New Roman" pitchFamily="18" charset="0"/>
              </a:rPr>
              <a:t>C-H</a:t>
            </a:r>
            <a:r>
              <a:rPr lang="en-IE">
                <a:latin typeface="Times New Roman" pitchFamily="18" charset="0"/>
              </a:rPr>
              <a:t> bonds not shown, assume they are present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95288" y="3068638"/>
            <a:ext cx="557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[so as make up valency of Carbon to 4]</a:t>
            </a:r>
          </a:p>
        </p:txBody>
      </p:sp>
      <p:graphicFrame>
        <p:nvGraphicFramePr>
          <p:cNvPr id="46091" name="Object 7"/>
          <p:cNvGraphicFramePr>
            <a:graphicFrameLocks noChangeAspect="1"/>
          </p:cNvGraphicFramePr>
          <p:nvPr/>
        </p:nvGraphicFramePr>
        <p:xfrm>
          <a:off x="1187450" y="3933825"/>
          <a:ext cx="23050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CS ChemDraw Drawing" r:id="rId5" imgW="868680" imgH="238760" progId="">
                  <p:embed/>
                </p:oleObj>
              </mc:Choice>
              <mc:Fallback>
                <p:oleObj name="CS ChemDraw Drawing" r:id="rId5" imgW="868680" imgH="238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33825"/>
                        <a:ext cx="23050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8"/>
          <p:cNvGraphicFramePr>
            <a:graphicFrameLocks noChangeAspect="1"/>
          </p:cNvGraphicFramePr>
          <p:nvPr/>
        </p:nvGraphicFramePr>
        <p:xfrm>
          <a:off x="4211638" y="3716338"/>
          <a:ext cx="3671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CS ChemDraw Drawing" r:id="rId7" imgW="1861820" imgH="617220" progId="">
                  <p:embed/>
                </p:oleObj>
              </mc:Choice>
              <mc:Fallback>
                <p:oleObj name="CS ChemDraw Drawing" r:id="rId7" imgW="1861820" imgH="6172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16338"/>
                        <a:ext cx="3671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9"/>
          <p:cNvGraphicFramePr>
            <a:graphicFrameLocks noChangeAspect="1"/>
          </p:cNvGraphicFramePr>
          <p:nvPr/>
        </p:nvGraphicFramePr>
        <p:xfrm>
          <a:off x="250825" y="5373688"/>
          <a:ext cx="867568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CS ChemDraw Drawing" r:id="rId9" imgW="4300220" imgH="485140" progId="">
                  <p:embed/>
                </p:oleObj>
              </mc:Choice>
              <mc:Fallback>
                <p:oleObj name="CS ChemDraw Drawing" r:id="rId9" imgW="4300220" imgH="4851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73688"/>
                        <a:ext cx="867568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89" grpId="0"/>
      <p:bldP spid="460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Arrow Formalism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Arrows in chemical drawings have specific meanings.</a:t>
            </a:r>
          </a:p>
          <a:p>
            <a:endParaRPr lang="en-US" smtClean="0"/>
          </a:p>
          <a:p>
            <a:r>
              <a:rPr lang="en-US" smtClean="0"/>
              <a:t>1. </a:t>
            </a:r>
            <a:r>
              <a:rPr lang="en-US" smtClean="0">
                <a:solidFill>
                  <a:srgbClr val="FF0000"/>
                </a:solidFill>
              </a:rPr>
              <a:t>Curved arrows</a:t>
            </a:r>
            <a:r>
              <a:rPr lang="en-US" smtClean="0"/>
              <a:t>: used to show how electrons are moved in resonance structures and in reactions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6019" name="Picture 3" descr="http://www.chem.ucla.edu/harding/tutorials/curvedarrows/ca_str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739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arrow Notation</a:t>
            </a:r>
            <a:endParaRPr lang="en-US" dirty="0" smtClean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curved arrow with half a head is called a </a:t>
            </a:r>
            <a:r>
              <a:rPr lang="en-US" smtClean="0">
                <a:solidFill>
                  <a:srgbClr val="FF0000"/>
                </a:solidFill>
              </a:rPr>
              <a:t>fishhook</a:t>
            </a:r>
            <a:r>
              <a:rPr lang="en-US" smtClean="0"/>
              <a:t>. And indicates the movement of single electrons, two fishhooks are used  to show the movement of two electrons 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Straight arrows </a:t>
            </a:r>
            <a:r>
              <a:rPr lang="en-US" smtClean="0"/>
              <a:t>point from reactant to product in the chemical reaction equation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Double headed straight arrows </a:t>
            </a:r>
            <a:r>
              <a:rPr lang="en-US" smtClean="0"/>
              <a:t>indicate resonance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066" name="Content Placeholder 3" descr="http://masterorganicchemistry.files.wordpress.com/2011/02/arrows-1-copy.jpg?w=414&amp;h=50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091" name="Picture 3" descr="http://masterorganicchemistry.files.wordpress.com/2011/02/arrows2-copy.jpg?w=414&amp;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reason for division: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sources of chemicals for early chemical investigations (last quarter of 18th and first quarter of 19th centuries) were: animal, vegetable, mineral.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Organic chemicals</a:t>
            </a:r>
            <a:r>
              <a:rPr lang="en-US" sz="2800" smtClean="0"/>
              <a:t>, those from living organisms (animal,vegetable) were complex and contained C, H, and often N and/or O.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Inorganic chemicals </a:t>
            </a:r>
            <a:r>
              <a:rPr lang="en-US" sz="2800" smtClean="0"/>
              <a:t>(mineral) were simpler, could contain a variety of elements, but only rarely carbon, except for carbonates.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4" name="Content Placeholder 3" descr="http://masterorganicchemistry.files.wordpress.com/2011/02/arrows3-copy1.jpg?w=414&amp;h=26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38" name="Content Placeholder 3" descr="http://masterorganicchemistry.files.wordpress.com/2011/02/arrows4-copy.jpg?w=414&amp;h=46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Atomic Orbitals 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are different shells at differing distances away from the nucleus. Each has a principal quantum number (n). </a:t>
            </a:r>
          </a:p>
          <a:p>
            <a:r>
              <a:rPr lang="en-US" smtClean="0"/>
              <a:t>As n increases, Shells are further from the nucleus </a:t>
            </a:r>
          </a:p>
          <a:p>
            <a:r>
              <a:rPr lang="en-US" smtClean="0"/>
              <a:t>Higher energy </a:t>
            </a:r>
          </a:p>
          <a:p>
            <a:r>
              <a:rPr lang="en-US" smtClean="0"/>
              <a:t>Can hold more electrons </a:t>
            </a:r>
          </a:p>
          <a:p>
            <a:r>
              <a:rPr lang="en-US" smtClean="0"/>
              <a:t>n=1 can hold 2 electrons, n=2 can hold 8 electrons </a:t>
            </a:r>
          </a:p>
        </p:txBody>
      </p:sp>
    </p:spTree>
    <p:extLst>
      <p:ext uri="{BB962C8B-B14F-4D97-AF65-F5344CB8AC3E}">
        <p14:creationId xmlns:p14="http://schemas.microsoft.com/office/powerpoint/2010/main" val="36064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orbital contains a maximum of 2 electrons.  The orbitals with different shapes are designed by letters s, p, and d</a:t>
            </a:r>
          </a:p>
          <a:p>
            <a:r>
              <a:rPr lang="en-US" smtClean="0"/>
              <a:t>In addition the orbitals are grouped in shells designated by the numbers 1,2,3  ect..</a:t>
            </a:r>
          </a:p>
          <a:p>
            <a:r>
              <a:rPr lang="en-US" smtClean="0"/>
              <a:t>Each shell contains differnet types and numbers of orbitals, corresponding to the shell number.</a:t>
            </a:r>
          </a:p>
          <a:p>
            <a:r>
              <a:rPr lang="en-US" smtClean="0"/>
              <a:t>Ex shell 1 has 1s, shell 2 has 2s, 2d, shell 3 has 3s, 3p 3d ect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2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Arial" charset="0"/>
              </a:rPr>
              <a:t>Numbers of Orbitals and electrons in the First Three Shells</a:t>
            </a:r>
          </a:p>
        </p:txBody>
      </p:sp>
      <p:pic>
        <p:nvPicPr>
          <p:cNvPr id="67588" name="Picture 4" descr="C:\Documents and Settings\Joe Hill\Desktop\hart\Art\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658100" cy="3660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770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An s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orbital extends mainly in one direction from the nucleus and forms bonds with other atoms in that direction.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It is a p shaped orbital that is one part s and three parts p in character</a:t>
            </a:r>
          </a:p>
        </p:txBody>
      </p:sp>
      <p:pic>
        <p:nvPicPr>
          <p:cNvPr id="92162" name="Picture 3" descr="2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349500"/>
            <a:ext cx="4049712" cy="4157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6238" y="279400"/>
            <a:ext cx="8516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Times New Roman" pitchFamily="18" charset="0"/>
              </a:rPr>
              <a:t>Carbon </a:t>
            </a:r>
            <a:r>
              <a:rPr lang="en-IE" sz="2800">
                <a:latin typeface="Times New Roman" pitchFamily="18" charset="0"/>
              </a:rPr>
              <a:t>sp</a:t>
            </a:r>
            <a:r>
              <a:rPr lang="en-IE" sz="2800" baseline="30000">
                <a:latin typeface="Times New Roman" pitchFamily="18" charset="0"/>
              </a:rPr>
              <a:t>3</a:t>
            </a:r>
            <a:r>
              <a:rPr lang="en-IE">
                <a:latin typeface="Times New Roman" pitchFamily="18" charset="0"/>
              </a:rPr>
              <a:t> orbitals can overlap with Hydrogen </a:t>
            </a:r>
            <a:r>
              <a:rPr lang="en-IE" sz="2800">
                <a:latin typeface="Times New Roman" pitchFamily="18" charset="0"/>
              </a:rPr>
              <a:t>1s</a:t>
            </a:r>
            <a:r>
              <a:rPr lang="en-IE">
                <a:latin typeface="Times New Roman" pitchFamily="18" charset="0"/>
              </a:rPr>
              <a:t> orbitals to form Carbon-Hydrogen </a:t>
            </a:r>
            <a:r>
              <a:rPr lang="en-IE" sz="2800">
                <a:latin typeface="Symbol" pitchFamily="18" charset="2"/>
              </a:rPr>
              <a:t>s</a:t>
            </a:r>
            <a:r>
              <a:rPr lang="en-IE">
                <a:latin typeface="Times New Roman" pitchFamily="18" charset="0"/>
              </a:rPr>
              <a:t> bonds</a:t>
            </a: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971550" y="1484313"/>
          <a:ext cx="3662363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CS ChemDraw Drawing" r:id="rId3" imgW="3662680" imgH="2392680" progId="">
                  <p:embed/>
                </p:oleObj>
              </mc:Choice>
              <mc:Fallback>
                <p:oleObj name="CS ChemDraw Drawing" r:id="rId3" imgW="3662680" imgH="2392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3662363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5651500" y="1989138"/>
          <a:ext cx="24479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CS ChemDraw Drawing" r:id="rId5" imgW="1071880" imgH="589280" progId="">
                  <p:embed/>
                </p:oleObj>
              </mc:Choice>
              <mc:Fallback>
                <p:oleObj name="CS ChemDraw Drawing" r:id="rId5" imgW="1071880" imgH="5892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89138"/>
                        <a:ext cx="24479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288" y="5734050"/>
            <a:ext cx="589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3600">
                <a:latin typeface="Symbol" pitchFamily="18" charset="2"/>
              </a:rPr>
              <a:t>s</a:t>
            </a:r>
            <a:r>
              <a:rPr lang="en-IE">
                <a:latin typeface="Times New Roman" pitchFamily="18" charset="0"/>
              </a:rPr>
              <a:t> bonds: symmetrical about the bond axis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44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[Anti-bonding orbitals also formed; not occupied by electrons]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3213" y="3998913"/>
            <a:ext cx="866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Times New Roman" pitchFamily="18" charset="0"/>
              </a:rPr>
              <a:t>Each </a:t>
            </a:r>
            <a:r>
              <a:rPr lang="en-IE" sz="2800">
                <a:latin typeface="Times New Roman" pitchFamily="18" charset="0"/>
              </a:rPr>
              <a:t>sp</a:t>
            </a:r>
            <a:r>
              <a:rPr lang="en-IE" sz="2800" baseline="30000">
                <a:latin typeface="Times New Roman" pitchFamily="18" charset="0"/>
              </a:rPr>
              <a:t>3</a:t>
            </a:r>
            <a:r>
              <a:rPr lang="en-IE">
                <a:latin typeface="Times New Roman" pitchFamily="18" charset="0"/>
              </a:rPr>
              <a:t> orbital contributes one electron; each </a:t>
            </a:r>
            <a:r>
              <a:rPr lang="en-IE" sz="2800">
                <a:latin typeface="Times New Roman" pitchFamily="18" charset="0"/>
              </a:rPr>
              <a:t>s</a:t>
            </a:r>
            <a:r>
              <a:rPr lang="en-IE">
                <a:latin typeface="Times New Roman" pitchFamily="18" charset="0"/>
              </a:rPr>
              <a:t> orbital contributes one electron to form </a:t>
            </a:r>
            <a:r>
              <a:rPr lang="en-IE" sz="2800">
                <a:latin typeface="Times New Roman" pitchFamily="18" charset="0"/>
              </a:rPr>
              <a:t>C-H [C</a:t>
            </a:r>
            <a:r>
              <a:rPr lang="en-IE" sz="3200" b="1" baseline="30000">
                <a:latin typeface="Times New Roman" pitchFamily="18" charset="0"/>
              </a:rPr>
              <a:t>..</a:t>
            </a:r>
            <a:r>
              <a:rPr lang="en-IE" sz="2800">
                <a:latin typeface="Times New Roman" pitchFamily="18" charset="0"/>
              </a:rPr>
              <a:t>H]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0" grpId="0"/>
      <p:bldP spid="2868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76238" y="228600"/>
            <a:ext cx="844391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Times New Roman" pitchFamily="18" charset="0"/>
              </a:rPr>
              <a:t>Geometry of Carbon in ethane is tetrahedral and is based upon </a:t>
            </a:r>
            <a:r>
              <a:rPr lang="en-IE" sz="2800">
                <a:latin typeface="Times New Roman" pitchFamily="18" charset="0"/>
              </a:rPr>
              <a:t>sp</a:t>
            </a:r>
            <a:r>
              <a:rPr lang="en-IE" sz="2800" baseline="30000">
                <a:latin typeface="Times New Roman" pitchFamily="18" charset="0"/>
              </a:rPr>
              <a:t>3</a:t>
            </a:r>
            <a:r>
              <a:rPr lang="en-IE">
                <a:latin typeface="Times New Roman" pitchFamily="18" charset="0"/>
              </a:rPr>
              <a:t> hybridisation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76238" y="1308100"/>
            <a:ext cx="6148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Times New Roman" pitchFamily="18" charset="0"/>
              </a:rPr>
              <a:t>sp</a:t>
            </a:r>
            <a:r>
              <a:rPr lang="en-IE" sz="2800" baseline="30000">
                <a:latin typeface="Times New Roman" pitchFamily="18" charset="0"/>
              </a:rPr>
              <a:t>3</a:t>
            </a:r>
            <a:r>
              <a:rPr lang="en-IE">
                <a:latin typeface="Times New Roman" pitchFamily="18" charset="0"/>
              </a:rPr>
              <a:t> hybridised Carbon = tetrahedral Carbon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6238" y="2146300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Tetrahedral angle </a:t>
            </a:r>
            <a:r>
              <a:rPr lang="en-IE">
                <a:latin typeface="Times New Roman" pitchFamily="18" charset="0"/>
                <a:sym typeface="Symbol" pitchFamily="18" charset="2"/>
              </a:rPr>
              <a:t></a:t>
            </a:r>
            <a:r>
              <a:rPr lang="en-IE">
                <a:latin typeface="Times New Roman" pitchFamily="18" charset="0"/>
              </a:rPr>
              <a:t> 109.5</a:t>
            </a:r>
            <a:r>
              <a:rPr lang="en-IE" baseline="30000"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29703" name="Object 3"/>
          <p:cNvGraphicFramePr>
            <a:graphicFrameLocks noChangeAspect="1"/>
          </p:cNvGraphicFramePr>
          <p:nvPr/>
        </p:nvGraphicFramePr>
        <p:xfrm>
          <a:off x="5580063" y="2133600"/>
          <a:ext cx="230346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CS ChemDraw Drawing" r:id="rId3" imgW="1516380" imgH="889000" progId="">
                  <p:embed/>
                </p:oleObj>
              </mc:Choice>
              <mc:Fallback>
                <p:oleObj name="CS ChemDraw Drawing" r:id="rId3" imgW="1516380" imgH="889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133600"/>
                        <a:ext cx="2303462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755650" y="476250"/>
          <a:ext cx="157003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CS ChemDraw Drawing" r:id="rId3" imgW="858520" imgH="1023620" progId="">
                  <p:embed/>
                </p:oleObj>
              </mc:Choice>
              <mc:Fallback>
                <p:oleObj name="CS ChemDraw Drawing" r:id="rId3" imgW="858520" imgH="10236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6250"/>
                        <a:ext cx="157003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3543300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132138" y="476250"/>
            <a:ext cx="54927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IE">
                <a:latin typeface="Times New Roman" pitchFamily="18" charset="0"/>
              </a:rPr>
              <a:t>This represents a particular orientation of the </a:t>
            </a:r>
            <a:r>
              <a:rPr lang="en-IE" sz="2800">
                <a:latin typeface="Times New Roman" pitchFamily="18" charset="0"/>
              </a:rPr>
              <a:t>C-H</a:t>
            </a:r>
            <a:r>
              <a:rPr lang="en-IE">
                <a:latin typeface="Times New Roman" pitchFamily="18" charset="0"/>
              </a:rPr>
              <a:t> bonds on adjacent Carbons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195513" y="2492375"/>
            <a:ext cx="3243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View along </a:t>
            </a:r>
            <a:r>
              <a:rPr lang="en-IE" sz="2800">
                <a:latin typeface="Times New Roman" pitchFamily="18" charset="0"/>
              </a:rPr>
              <a:t>C-C</a:t>
            </a:r>
            <a:r>
              <a:rPr lang="en-IE">
                <a:latin typeface="Times New Roman" pitchFamily="18" charset="0"/>
              </a:rPr>
              <a:t> bond:</a:t>
            </a:r>
          </a:p>
        </p:txBody>
      </p:sp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6011863" y="1916113"/>
          <a:ext cx="1643062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CS ChemDraw Drawing" r:id="rId5" imgW="708660" imgH="744220" progId="">
                  <p:embed/>
                </p:oleObj>
              </mc:Choice>
              <mc:Fallback>
                <p:oleObj name="CS ChemDraw Drawing" r:id="rId5" imgW="708660" imgH="7442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16113"/>
                        <a:ext cx="1643062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435600" y="3644900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Newman projection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23850" y="4581525"/>
            <a:ext cx="50403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IE">
                <a:latin typeface="Times New Roman" pitchFamily="18" charset="0"/>
              </a:rPr>
              <a:t>Can select one C-H bond on either carbon and define a </a:t>
            </a:r>
            <a:r>
              <a:rPr lang="en-IE" b="1" i="1">
                <a:latin typeface="Times New Roman" pitchFamily="18" charset="0"/>
              </a:rPr>
              <a:t>dihedral angle</a:t>
            </a:r>
            <a:r>
              <a:rPr lang="en-IE">
                <a:latin typeface="Times New Roman" pitchFamily="18" charset="0"/>
              </a:rPr>
              <a:t> or </a:t>
            </a:r>
            <a:r>
              <a:rPr lang="en-IE" b="1" i="1">
                <a:latin typeface="Times New Roman" pitchFamily="18" charset="0"/>
              </a:rPr>
              <a:t>torsional angle (</a:t>
            </a:r>
            <a:r>
              <a:rPr lang="el-GR" b="1" i="1">
                <a:latin typeface="Times New Roman" pitchFamily="18" charset="0"/>
              </a:rPr>
              <a:t>φ</a:t>
            </a:r>
            <a:r>
              <a:rPr lang="en-IE" b="1" i="1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2780" name="Object 7"/>
          <p:cNvGraphicFramePr>
            <a:graphicFrameLocks noChangeAspect="1"/>
          </p:cNvGraphicFramePr>
          <p:nvPr/>
        </p:nvGraphicFramePr>
        <p:xfrm>
          <a:off x="6443663" y="4149725"/>
          <a:ext cx="22066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CS ChemDraw Drawing" r:id="rId7" imgW="998220" imgH="1107440" progId="">
                  <p:embed/>
                </p:oleObj>
              </mc:Choice>
              <mc:Fallback>
                <p:oleObj name="CS ChemDraw Drawing" r:id="rId7" imgW="998220" imgH="11074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149725"/>
                        <a:ext cx="22066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7092950" y="4292600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i="1">
                <a:latin typeface="Times New Roman" pitchFamily="18" charset="0"/>
              </a:rPr>
              <a:t>φ</a:t>
            </a:r>
            <a:endParaRPr lang="en-IE" sz="36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/>
      <p:bldP spid="32778" grpId="0"/>
      <p:bldP spid="3277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 descr="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549275"/>
            <a:ext cx="8310563" cy="5270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It seemed that inorganic sources of carbon (</a:t>
            </a:r>
            <a:r>
              <a:rPr lang="en-US" smtClean="0"/>
              <a:t>carbonate,cyanide</a:t>
            </a:r>
            <a:r>
              <a:rPr lang="en-US" sz="3600" smtClean="0"/>
              <a:t>, carbon dioxide, etc.) could not be converted into organic compounds.</a:t>
            </a:r>
          </a:p>
          <a:p>
            <a:r>
              <a:rPr lang="en-US" sz="3600" smtClean="0"/>
              <a:t> This lead to the </a:t>
            </a:r>
            <a:r>
              <a:rPr lang="en-US" sz="3600" i="1" smtClean="0">
                <a:solidFill>
                  <a:srgbClr val="FF0000"/>
                </a:solidFill>
              </a:rPr>
              <a:t>vital force theory.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Vital Force Theory</a:t>
            </a:r>
            <a:r>
              <a:rPr lang="en-US" sz="3600" smtClean="0"/>
              <a:t>: only living organisms can convert carbon containing inorganic compounds to organic compounds.</a:t>
            </a:r>
            <a:endParaRPr lang="en-US" sz="3600" smtClean="0">
              <a:solidFill>
                <a:srgbClr val="FF0000"/>
              </a:solidFill>
            </a:endParaRPr>
          </a:p>
          <a:p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981075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i="1">
                <a:latin typeface="Times New Roman" pitchFamily="18" charset="0"/>
              </a:rPr>
              <a:t>φ</a:t>
            </a:r>
            <a:r>
              <a:rPr lang="en-IE" sz="2800">
                <a:latin typeface="Times New Roman" pitchFamily="18" charset="0"/>
              </a:rPr>
              <a:t>  = 60</a:t>
            </a:r>
            <a:r>
              <a:rPr lang="en-IE" sz="2800" baseline="30000"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195513" y="476250"/>
          <a:ext cx="15748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CS ChemDraw Drawing" r:id="rId3" imgW="708660" imgH="744220" progId="">
                  <p:embed/>
                </p:oleObj>
              </mc:Choice>
              <mc:Fallback>
                <p:oleObj name="CS ChemDraw Drawing" r:id="rId3" imgW="708660" imgH="7442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6250"/>
                        <a:ext cx="15748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211638" y="404813"/>
            <a:ext cx="4572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IE" b="1" i="1">
                <a:latin typeface="Times New Roman" pitchFamily="18" charset="0"/>
              </a:rPr>
              <a:t>Staggered conformation</a:t>
            </a:r>
          </a:p>
          <a:p>
            <a:pPr>
              <a:lnSpc>
                <a:spcPct val="120000"/>
              </a:lnSpc>
            </a:pPr>
            <a:r>
              <a:rPr lang="en-IE">
                <a:latin typeface="Times New Roman" pitchFamily="18" charset="0"/>
              </a:rPr>
              <a:t>Minimum energy conformation</a:t>
            </a:r>
          </a:p>
          <a:p>
            <a:pPr>
              <a:lnSpc>
                <a:spcPct val="120000"/>
              </a:lnSpc>
            </a:pPr>
            <a:r>
              <a:rPr lang="en-IE">
                <a:latin typeface="Times New Roman" pitchFamily="18" charset="0"/>
              </a:rPr>
              <a:t>(least crowded possible conformation)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68313" y="2465388"/>
            <a:ext cx="6992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3200">
                <a:latin typeface="Times New Roman" pitchFamily="18" charset="0"/>
              </a:rPr>
              <a:t>C-C </a:t>
            </a:r>
            <a:r>
              <a:rPr lang="en-IE" sz="3200">
                <a:latin typeface="Symbol" pitchFamily="18" charset="2"/>
              </a:rPr>
              <a:t>s</a:t>
            </a:r>
            <a:r>
              <a:rPr lang="en-IE">
                <a:latin typeface="Times New Roman" pitchFamily="18" charset="0"/>
              </a:rPr>
              <a:t> bonds: symmetrical about the bond axes.</a:t>
            </a:r>
          </a:p>
          <a:p>
            <a:r>
              <a:rPr lang="en-IE">
                <a:latin typeface="Times New Roman" pitchFamily="18" charset="0"/>
              </a:rPr>
              <a:t>In principle, no barrier to rotation about </a:t>
            </a:r>
            <a:r>
              <a:rPr lang="en-IE" sz="3200">
                <a:latin typeface="Times New Roman" pitchFamily="18" charset="0"/>
              </a:rPr>
              <a:t>C-C</a:t>
            </a:r>
            <a:r>
              <a:rPr lang="en-IE">
                <a:latin typeface="Times New Roman" pitchFamily="18" charset="0"/>
              </a:rPr>
              <a:t> bond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4221163"/>
            <a:ext cx="3027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Could have </a:t>
            </a:r>
            <a:r>
              <a:rPr lang="el-GR" sz="3200" i="1">
                <a:latin typeface="Times New Roman" pitchFamily="18" charset="0"/>
              </a:rPr>
              <a:t>φ</a:t>
            </a:r>
            <a:r>
              <a:rPr lang="en-IE" sz="3200">
                <a:latin typeface="Times New Roman" pitchFamily="18" charset="0"/>
              </a:rPr>
              <a:t>  = 0</a:t>
            </a:r>
            <a:r>
              <a:rPr lang="en-IE" sz="3200" baseline="30000"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33801" name="Object 6"/>
          <p:cNvGraphicFramePr>
            <a:graphicFrameLocks noChangeAspect="1"/>
          </p:cNvGraphicFramePr>
          <p:nvPr/>
        </p:nvGraphicFramePr>
        <p:xfrm>
          <a:off x="3059113" y="3573463"/>
          <a:ext cx="20161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CS ChemDraw Drawing" r:id="rId5" imgW="871220" imgH="838200" progId="">
                  <p:embed/>
                </p:oleObj>
              </mc:Choice>
              <mc:Fallback>
                <p:oleObj name="CS ChemDraw Drawing" r:id="rId5" imgW="871220" imgH="838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73463"/>
                        <a:ext cx="2016125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476375" y="5670550"/>
            <a:ext cx="533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 i="1">
                <a:latin typeface="Times New Roman" pitchFamily="18" charset="0"/>
              </a:rPr>
              <a:t>Eclipsed conformation</a:t>
            </a:r>
          </a:p>
          <a:p>
            <a:pPr algn="ctr"/>
            <a:r>
              <a:rPr lang="en-IE">
                <a:latin typeface="Times New Roman" pitchFamily="18" charset="0"/>
              </a:rPr>
              <a:t>Maximum energy conformation</a:t>
            </a:r>
          </a:p>
          <a:p>
            <a:pPr algn="ctr"/>
            <a:r>
              <a:rPr lang="en-IE">
                <a:latin typeface="Times New Roman" pitchFamily="18" charset="0"/>
              </a:rPr>
              <a:t>(most crowded possible conformation)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508625" y="42926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33804" name="Object 7"/>
          <p:cNvGraphicFramePr>
            <a:graphicFrameLocks noChangeAspect="1"/>
          </p:cNvGraphicFramePr>
          <p:nvPr/>
        </p:nvGraphicFramePr>
        <p:xfrm>
          <a:off x="6443663" y="3860800"/>
          <a:ext cx="20161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S ChemDraw Drawing" r:id="rId7" imgW="812800" imgH="655320" progId="">
                  <p:embed/>
                </p:oleObj>
              </mc:Choice>
              <mc:Fallback>
                <p:oleObj name="CS ChemDraw Drawing" r:id="rId7" imgW="812800" imgH="6553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860800"/>
                        <a:ext cx="20161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  <p:bldP spid="33799" grpId="0"/>
      <p:bldP spid="33800" grpId="0"/>
      <p:bldP spid="3380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3213" y="350838"/>
            <a:ext cx="746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Eclipsed conformation experiences </a:t>
            </a:r>
            <a:r>
              <a:rPr lang="en-IE" b="1" i="1">
                <a:latin typeface="Times New Roman" pitchFamily="18" charset="0"/>
              </a:rPr>
              <a:t>steric hindrance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8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Unfavourable interaction between groups which are close together in space </a:t>
            </a:r>
          </a:p>
        </p:txBody>
      </p:sp>
      <p:graphicFrame>
        <p:nvGraphicFramePr>
          <p:cNvPr id="48134" name="Object 3"/>
          <p:cNvGraphicFramePr>
            <a:graphicFrameLocks noChangeAspect="1"/>
          </p:cNvGraphicFramePr>
          <p:nvPr/>
        </p:nvGraphicFramePr>
        <p:xfrm>
          <a:off x="1258888" y="1989138"/>
          <a:ext cx="20161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CS ChemDraw Drawing" r:id="rId3" imgW="871220" imgH="838200" progId="">
                  <p:embed/>
                </p:oleObj>
              </mc:Choice>
              <mc:Fallback>
                <p:oleObj name="CS ChemDraw Drawing" r:id="rId3" imgW="871220" imgH="838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2016125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24300" y="2205038"/>
            <a:ext cx="48244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IE">
                <a:latin typeface="Times New Roman" pitchFamily="18" charset="0"/>
              </a:rPr>
              <a:t>Steric hindrance exists between the eclipsing </a:t>
            </a:r>
            <a:r>
              <a:rPr lang="en-IE" sz="2800">
                <a:latin typeface="Times New Roman" pitchFamily="18" charset="0"/>
              </a:rPr>
              <a:t>C-H</a:t>
            </a:r>
            <a:r>
              <a:rPr lang="en-IE">
                <a:latin typeface="Times New Roman" pitchFamily="18" charset="0"/>
              </a:rPr>
              <a:t> bonds in this conformation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50825" y="4221163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These unfavourable interactions absent in the staggered conformation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50825" y="5157788"/>
            <a:ext cx="751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Hence, the staggered conformation is lower in energy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50825" y="5559425"/>
            <a:ext cx="83724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IE">
                <a:latin typeface="Times New Roman" pitchFamily="18" charset="0"/>
              </a:rPr>
              <a:t>Energy difference between eclipsed and staggered conformations of ethane = 12 kJ mol</a:t>
            </a:r>
            <a:r>
              <a:rPr lang="en-IE" baseline="30000">
                <a:latin typeface="Times New Roman" pitchFamily="18" charset="0"/>
              </a:rPr>
              <a:t>-1</a:t>
            </a:r>
          </a:p>
          <a:p>
            <a:endParaRPr lang="en-IE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5" grpId="0"/>
      <p:bldP spid="48139" grpId="0"/>
      <p:bldP spid="4814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4365625"/>
            <a:ext cx="88931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 i="1">
                <a:latin typeface="Times New Roman" pitchFamily="18" charset="0"/>
              </a:rPr>
              <a:t>Conformations:</a:t>
            </a:r>
            <a:r>
              <a:rPr lang="en-IE">
                <a:latin typeface="Times New Roman" pitchFamily="18" charset="0"/>
              </a:rPr>
              <a:t>	different orientations of molecules 				arising from rotations about </a:t>
            </a:r>
            <a:r>
              <a:rPr lang="en-IE" sz="2800">
                <a:latin typeface="Times New Roman" pitchFamily="18" charset="0"/>
              </a:rPr>
              <a:t>C-C </a:t>
            </a:r>
            <a:r>
              <a:rPr lang="en-IE" sz="3200">
                <a:latin typeface="Symbol" pitchFamily="18" charset="2"/>
              </a:rPr>
              <a:t>s</a:t>
            </a:r>
            <a:r>
              <a:rPr lang="en-IE">
                <a:latin typeface="Times New Roman" pitchFamily="18" charset="0"/>
              </a:rPr>
              <a:t> bonds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775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Consider one full rotation about the </a:t>
            </a:r>
            <a:r>
              <a:rPr lang="en-IE" sz="2800">
                <a:latin typeface="Times New Roman" pitchFamily="18" charset="0"/>
              </a:rPr>
              <a:t>C-C</a:t>
            </a:r>
            <a:r>
              <a:rPr lang="en-IE">
                <a:latin typeface="Times New Roman" pitchFamily="18" charset="0"/>
              </a:rPr>
              <a:t> bond in ethane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5408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Start at </a:t>
            </a:r>
            <a:r>
              <a:rPr lang="el-GR" sz="3200" i="1">
                <a:latin typeface="Times New Roman" pitchFamily="18" charset="0"/>
              </a:rPr>
              <a:t>φ</a:t>
            </a:r>
            <a:r>
              <a:rPr lang="en-IE">
                <a:latin typeface="Times New Roman" pitchFamily="18" charset="0"/>
              </a:rPr>
              <a:t> = 0</a:t>
            </a:r>
            <a:r>
              <a:rPr lang="en-IE">
                <a:latin typeface="Times New Roman" pitchFamily="18" charset="0"/>
                <a:sym typeface="Symbol" pitchFamily="18" charset="2"/>
              </a:rPr>
              <a:t></a:t>
            </a:r>
            <a:r>
              <a:rPr lang="en-IE">
                <a:latin typeface="Times New Roman" pitchFamily="18" charset="0"/>
              </a:rPr>
              <a:t> (eclipsed conformation)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58750" y="134938"/>
            <a:ext cx="89852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IE">
                <a:latin typeface="Times New Roman" pitchFamily="18" charset="0"/>
              </a:rPr>
              <a:t>Each </a:t>
            </a:r>
            <a:r>
              <a:rPr lang="en-IE" sz="2800">
                <a:latin typeface="Times New Roman" pitchFamily="18" charset="0"/>
              </a:rPr>
              <a:t>C-H</a:t>
            </a:r>
            <a:r>
              <a:rPr lang="en-IE">
                <a:latin typeface="Times New Roman" pitchFamily="18" charset="0"/>
              </a:rPr>
              <a:t> eclipsing interaction contributes 4 kJ mol</a:t>
            </a:r>
            <a:r>
              <a:rPr lang="en-IE" baseline="30000">
                <a:latin typeface="Times New Roman" pitchFamily="18" charset="0"/>
              </a:rPr>
              <a:t>-1</a:t>
            </a:r>
            <a:r>
              <a:rPr lang="en-IE">
                <a:latin typeface="Times New Roman" pitchFamily="18" charset="0"/>
              </a:rPr>
              <a:t> of torsional strain energy</a:t>
            </a:r>
          </a:p>
        </p:txBody>
      </p:sp>
      <p:graphicFrame>
        <p:nvGraphicFramePr>
          <p:cNvPr id="83976" name="Object 3"/>
          <p:cNvGraphicFramePr>
            <a:graphicFrameLocks noChangeAspect="1"/>
          </p:cNvGraphicFramePr>
          <p:nvPr/>
        </p:nvGraphicFramePr>
        <p:xfrm>
          <a:off x="395288" y="1125538"/>
          <a:ext cx="5472112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CS ChemDraw Drawing" r:id="rId3" imgW="2522220" imgH="1277620" progId="">
                  <p:embed/>
                </p:oleObj>
              </mc:Choice>
              <mc:Fallback>
                <p:oleObj name="CS ChemDraw Drawing" r:id="rId3" imgW="2522220" imgH="12776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5472112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559425" y="2079625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Times New Roman" pitchFamily="18" charset="0"/>
              </a:rPr>
              <a:t>Total: 12 kJ mol</a:t>
            </a:r>
            <a:r>
              <a:rPr lang="en-IE" baseline="30000">
                <a:latin typeface="Times New Roman" pitchFamily="18" charset="0"/>
              </a:rPr>
              <a:t>-1</a:t>
            </a:r>
            <a:r>
              <a:rPr lang="en-IE">
                <a:latin typeface="Times New Roman" pitchFamily="18" charset="0"/>
              </a:rPr>
              <a:t> torsional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4" grpId="0"/>
      <p:bldP spid="83975" grpId="0"/>
      <p:bldP spid="8397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268538" y="0"/>
          <a:ext cx="18002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S ChemDraw Drawing" r:id="rId3" imgW="871220" imgH="838200" progId="">
                  <p:embed/>
                </p:oleObj>
              </mc:Choice>
              <mc:Fallback>
                <p:oleObj name="CS ChemDraw Drawing" r:id="rId3" imgW="871220" imgH="838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0"/>
                        <a:ext cx="180022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00113" y="620713"/>
            <a:ext cx="116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i="1">
                <a:latin typeface="Times New Roman" pitchFamily="18" charset="0"/>
              </a:rPr>
              <a:t>φ</a:t>
            </a:r>
            <a:r>
              <a:rPr lang="en-IE" sz="2800">
                <a:latin typeface="Times New Roman" pitchFamily="18" charset="0"/>
              </a:rPr>
              <a:t> = 0</a:t>
            </a:r>
            <a:r>
              <a:rPr lang="en-IE" sz="2800">
                <a:latin typeface="Times New Roman" pitchFamily="18" charset="0"/>
                <a:sym typeface="Symbol" pitchFamily="18" charset="2"/>
              </a:rPr>
              <a:t></a:t>
            </a:r>
            <a:endParaRPr lang="en-IE" sz="28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331913" y="1844675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Rotate 60</a:t>
            </a:r>
            <a:r>
              <a:rPr lang="en-IE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3132138" y="16287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4572000" y="404813"/>
            <a:ext cx="3517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IE">
                <a:latin typeface="Times New Roman" pitchFamily="18" charset="0"/>
                <a:sym typeface="Symbol" pitchFamily="18" charset="2"/>
              </a:rPr>
              <a:t>Eclipsed conformation</a:t>
            </a:r>
          </a:p>
          <a:p>
            <a:pPr>
              <a:lnSpc>
                <a:spcPct val="110000"/>
              </a:lnSpc>
            </a:pPr>
            <a:r>
              <a:rPr lang="en-IE">
                <a:latin typeface="Times New Roman" pitchFamily="18" charset="0"/>
                <a:sym typeface="Symbol" pitchFamily="18" charset="2"/>
              </a:rPr>
              <a:t>strain energy 12 kJ mol</a:t>
            </a:r>
            <a:r>
              <a:rPr lang="en-IE" baseline="30000">
                <a:latin typeface="Times New Roman" pitchFamily="18" charset="0"/>
                <a:sym typeface="Symbol" pitchFamily="18" charset="2"/>
              </a:rPr>
              <a:t>-1</a:t>
            </a:r>
          </a:p>
        </p:txBody>
      </p:sp>
      <p:graphicFrame>
        <p:nvGraphicFramePr>
          <p:cNvPr id="85002" name="Object 6"/>
          <p:cNvGraphicFramePr>
            <a:graphicFrameLocks noChangeAspect="1"/>
          </p:cNvGraphicFramePr>
          <p:nvPr/>
        </p:nvGraphicFramePr>
        <p:xfrm>
          <a:off x="2339975" y="2349500"/>
          <a:ext cx="150653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S ChemDraw Drawing" r:id="rId5" imgW="708660" imgH="744220" progId="">
                  <p:embed/>
                </p:oleObj>
              </mc:Choice>
              <mc:Fallback>
                <p:oleObj name="CS ChemDraw Drawing" r:id="rId5" imgW="708660" imgH="7442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49500"/>
                        <a:ext cx="1506538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11188" y="2781300"/>
            <a:ext cx="136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i="1">
                <a:latin typeface="Times New Roman" pitchFamily="18" charset="0"/>
              </a:rPr>
              <a:t>φ</a:t>
            </a:r>
            <a:r>
              <a:rPr lang="en-IE" sz="2800">
                <a:latin typeface="Times New Roman" pitchFamily="18" charset="0"/>
              </a:rPr>
              <a:t> = 60</a:t>
            </a:r>
            <a:r>
              <a:rPr lang="en-IE" sz="2800">
                <a:latin typeface="Times New Roman" pitchFamily="18" charset="0"/>
                <a:sym typeface="Symbol" pitchFamily="18" charset="2"/>
              </a:rPr>
              <a:t></a:t>
            </a:r>
            <a:endParaRPr lang="en-IE" sz="2800">
              <a:latin typeface="Times New Roman" pitchFamily="18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284663" y="2708275"/>
            <a:ext cx="343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  <a:sym typeface="Symbol" pitchFamily="18" charset="2"/>
              </a:rPr>
              <a:t>Staggered conformation</a:t>
            </a:r>
          </a:p>
          <a:p>
            <a:r>
              <a:rPr lang="en-IE">
                <a:latin typeface="Times New Roman" pitchFamily="18" charset="0"/>
                <a:sym typeface="Symbol" pitchFamily="18" charset="2"/>
              </a:rPr>
              <a:t>strain energy 0 kJ mol</a:t>
            </a:r>
            <a:r>
              <a:rPr lang="en-IE" baseline="30000">
                <a:latin typeface="Times New Roman" pitchFamily="18" charset="0"/>
                <a:sym typeface="Symbol" pitchFamily="18" charset="2"/>
              </a:rPr>
              <a:t>-1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059113" y="41497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258888" y="4149725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</a:rPr>
              <a:t>Rotate 60</a:t>
            </a:r>
            <a:r>
              <a:rPr lang="en-IE"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  <p:graphicFrame>
        <p:nvGraphicFramePr>
          <p:cNvPr id="85007" name="Object 7"/>
          <p:cNvGraphicFramePr>
            <a:graphicFrameLocks noChangeAspect="1"/>
          </p:cNvGraphicFramePr>
          <p:nvPr/>
        </p:nvGraphicFramePr>
        <p:xfrm>
          <a:off x="2195513" y="4868863"/>
          <a:ext cx="18002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S ChemDraw Drawing" r:id="rId7" imgW="871220" imgH="838200" progId="">
                  <p:embed/>
                </p:oleObj>
              </mc:Choice>
              <mc:Fallback>
                <p:oleObj name="CS ChemDraw Drawing" r:id="rId7" imgW="871220" imgH="838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180022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11188" y="5589588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i="1">
                <a:latin typeface="Times New Roman" pitchFamily="18" charset="0"/>
              </a:rPr>
              <a:t>φ</a:t>
            </a:r>
            <a:r>
              <a:rPr lang="en-IE" sz="2800">
                <a:latin typeface="Times New Roman" pitchFamily="18" charset="0"/>
              </a:rPr>
              <a:t> = 120</a:t>
            </a:r>
            <a:r>
              <a:rPr lang="en-IE" sz="2800">
                <a:latin typeface="Times New Roman" pitchFamily="18" charset="0"/>
                <a:sym typeface="Symbol" pitchFamily="18" charset="2"/>
              </a:rPr>
              <a:t></a:t>
            </a:r>
            <a:endParaRPr lang="en-IE" sz="2800">
              <a:latin typeface="Times New Roman" pitchFamily="18" charset="0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4624388" y="5319713"/>
            <a:ext cx="351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Times New Roman" pitchFamily="18" charset="0"/>
                <a:sym typeface="Symbol" pitchFamily="18" charset="2"/>
              </a:rPr>
              <a:t>Eclipsed conformation</a:t>
            </a:r>
          </a:p>
          <a:p>
            <a:r>
              <a:rPr lang="en-IE">
                <a:latin typeface="Times New Roman" pitchFamily="18" charset="0"/>
                <a:sym typeface="Symbol" pitchFamily="18" charset="2"/>
              </a:rPr>
              <a:t>strain energy 12 kJ mol</a:t>
            </a:r>
            <a:r>
              <a:rPr lang="en-IE" baseline="30000">
                <a:latin typeface="Times New Roman" pitchFamily="18" charset="0"/>
                <a:sym typeface="Symbol" pitchFamily="18" charset="2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  <p:bldP spid="85000" grpId="0" animBg="1"/>
      <p:bldP spid="85001" grpId="0"/>
      <p:bldP spid="85003" grpId="0"/>
      <p:bldP spid="85004" grpId="0"/>
      <p:bldP spid="85005" grpId="0" animBg="1"/>
      <p:bldP spid="85006" grpId="0"/>
      <p:bldP spid="85008" grpId="0"/>
      <p:bldP spid="8500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0AC6C511-2067-4A67-BD5B-176B1A9B52BF}" type="slidenum">
              <a:rPr lang="en-US"/>
              <a:pPr algn="l">
                <a:defRPr/>
              </a:pPr>
              <a:t>74</a:t>
            </a:fld>
            <a:endParaRPr lang="en-US"/>
          </a:p>
        </p:txBody>
      </p:sp>
      <p:pic>
        <p:nvPicPr>
          <p:cNvPr id="108547" name="Picture 5" descr="C:\Documents and Settings\Joe Hill\Desktop\hart\Art\31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3908425" cy="4283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Various Structural diagrams: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1. Ball </a:t>
            </a:r>
            <a:r>
              <a:rPr lang="en-US" sz="3600" dirty="0">
                <a:solidFill>
                  <a:schemeClr val="tx1"/>
                </a:solidFill>
              </a:rPr>
              <a:t>and Stick </a:t>
            </a:r>
            <a:r>
              <a:rPr lang="en-US" sz="3600" dirty="0" smtClean="0">
                <a:solidFill>
                  <a:schemeClr val="tx1"/>
                </a:solidFill>
              </a:rPr>
              <a:t>Representations: </a:t>
            </a:r>
            <a:r>
              <a:rPr lang="en-US" sz="2200" dirty="0" smtClean="0">
                <a:solidFill>
                  <a:schemeClr val="tx1"/>
                </a:solidFill>
              </a:rPr>
              <a:t>emphasizes the bonds that connect atoms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8549" name="Picture 5" descr="C:\Documents and Settings\Joe Hill\Desktop\hart\Art\31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3838575" cy="3870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ACD01F6A-81EF-4886-8D68-DEA0F65C774B}" type="slidenum">
              <a:rPr lang="en-US"/>
              <a:pPr algn="l">
                <a:defRPr/>
              </a:pPr>
              <a:t>75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 2. space-filling models: </a:t>
            </a:r>
            <a:r>
              <a:rPr lang="en-US" sz="2700" dirty="0">
                <a:solidFill>
                  <a:schemeClr val="tx1"/>
                </a:solidFill>
              </a:rPr>
              <a:t>showing the </a:t>
            </a:r>
            <a:r>
              <a:rPr lang="en-US" sz="2700" dirty="0" smtClean="0">
                <a:solidFill>
                  <a:schemeClr val="tx1"/>
                </a:solidFill>
              </a:rPr>
              <a:t>  approximate </a:t>
            </a:r>
            <a:r>
              <a:rPr lang="en-US" sz="2700" dirty="0">
                <a:solidFill>
                  <a:schemeClr val="tx1"/>
                </a:solidFill>
              </a:rPr>
              <a:t>volume of the entire molecule</a:t>
            </a:r>
          </a:p>
        </p:txBody>
      </p:sp>
      <p:pic>
        <p:nvPicPr>
          <p:cNvPr id="109572" name="Picture 3" descr="C:\Documents and Settings\Joe Hill\Desktop\hart\Art\31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2743200" cy="2725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9573" name="Picture 4" descr="C:\Documents and Settings\Joe Hill\Desktop\hart\Art\31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895600"/>
            <a:ext cx="2311400" cy="2492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9574" name="Picture 4" descr="C:\Documents and Settings\Joe Hill\Desktop\hart\Art\31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895600"/>
            <a:ext cx="2533650" cy="2541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8932E62E-3466-45DB-BF4D-A50FAE0D815D}" type="slidenum">
              <a:rPr lang="en-US"/>
              <a:pPr algn="l">
                <a:defRPr/>
              </a:pPr>
              <a:t>76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3. Electrostatic potential </a:t>
            </a:r>
            <a:r>
              <a:rPr lang="en-US" sz="3600" dirty="0">
                <a:solidFill>
                  <a:schemeClr val="tx1"/>
                </a:solidFill>
              </a:rPr>
              <a:t>(ESP) </a:t>
            </a:r>
            <a:r>
              <a:rPr lang="en-US" sz="3600" dirty="0" smtClean="0">
                <a:solidFill>
                  <a:schemeClr val="tx1"/>
                </a:solidFill>
              </a:rPr>
              <a:t>view: shows distribution of electrons in a molecule, red= </a:t>
            </a:r>
            <a:r>
              <a:rPr lang="en-US" sz="3600" dirty="0" err="1" smtClean="0">
                <a:solidFill>
                  <a:schemeClr val="tx1"/>
                </a:solidFill>
              </a:rPr>
              <a:t>neg</a:t>
            </a:r>
            <a:r>
              <a:rPr lang="en-US" sz="3600" dirty="0" smtClean="0">
                <a:solidFill>
                  <a:schemeClr val="tx1"/>
                </a:solidFill>
              </a:rPr>
              <a:t> charge, blue = positive charge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0596" name="Picture 3" descr="C:\Documents and Settings\Joe Hill\Desktop\hart\Art\31j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3394075" cy="3402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0597" name="Picture 3" descr="C:\Documents and Settings\Joe Hill\Desktop\hart\Art\31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00400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986BB0AC-56A7-49F8-B2A3-59055ABB32CB}" type="slidenum">
              <a:rPr lang="en-US"/>
              <a:pPr algn="l">
                <a:defRPr/>
              </a:pPr>
              <a:t>77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Classification According to molecular framework: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.1. </a:t>
            </a:r>
            <a:r>
              <a:rPr lang="en-US" sz="3200" dirty="0" smtClean="0">
                <a:solidFill>
                  <a:srgbClr val="FF0000"/>
                </a:solidFill>
              </a:rPr>
              <a:t>Acyclic:</a:t>
            </a:r>
            <a:r>
              <a:rPr lang="en-US" sz="3200" dirty="0" smtClean="0">
                <a:solidFill>
                  <a:schemeClr val="tx1"/>
                </a:solidFill>
              </a:rPr>
              <a:t> not cyclic, chains of carbon but no rings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1620" name="Picture 3" descr="C:\Documents and Settings\Joe Hill\Desktop\hart\Art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70138"/>
            <a:ext cx="7315200" cy="3716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1928C272-A2D5-4F7F-8BCE-D5997A784E7C}" type="slidenum">
              <a:rPr lang="en-US"/>
              <a:pPr algn="l">
                <a:defRPr/>
              </a:pPr>
              <a:t>78</a:t>
            </a:fld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2. </a:t>
            </a:r>
            <a:r>
              <a:rPr lang="en-US" sz="3100" dirty="0" err="1">
                <a:solidFill>
                  <a:srgbClr val="FF0000"/>
                </a:solidFill>
              </a:rPr>
              <a:t>carbocyclic</a:t>
            </a:r>
            <a:r>
              <a:rPr lang="en-US" sz="3100" dirty="0">
                <a:solidFill>
                  <a:srgbClr val="FF0000"/>
                </a:solidFill>
              </a:rPr>
              <a:t> compounds </a:t>
            </a:r>
            <a:r>
              <a:rPr lang="en-US" sz="3100" dirty="0"/>
              <a:t>with rings of various </a:t>
            </a:r>
            <a:br>
              <a:rPr lang="en-US" sz="3100" dirty="0"/>
            </a:br>
            <a:r>
              <a:rPr lang="en-US" sz="3100" dirty="0"/>
              <a:t>sizes and shapes</a:t>
            </a:r>
            <a:r>
              <a:rPr lang="en-US" dirty="0"/>
              <a:t>. </a:t>
            </a:r>
          </a:p>
        </p:txBody>
      </p:sp>
      <p:pic>
        <p:nvPicPr>
          <p:cNvPr id="112644" name="Picture 3" descr="C:\Documents and Settings\Joe Hill\Desktop\hart\Art\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962900" cy="398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Houghton Mifflin Company. 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 | </a:t>
            </a:r>
            <a:fld id="{2E27571A-8238-4BDC-9780-6C7FE676A96E}" type="slidenum">
              <a:rPr lang="en-US"/>
              <a:pPr algn="l">
                <a:defRPr/>
              </a:pPr>
              <a:t>79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3.  </a:t>
            </a:r>
            <a:r>
              <a:rPr lang="en-US" sz="3100" dirty="0">
                <a:solidFill>
                  <a:srgbClr val="FF0000"/>
                </a:solidFill>
              </a:rPr>
              <a:t>heterocyclic compounds </a:t>
            </a:r>
            <a:r>
              <a:rPr lang="en-US" sz="3100" dirty="0">
                <a:solidFill>
                  <a:schemeClr val="tx1"/>
                </a:solidFill>
              </a:rPr>
              <a:t>having a variety of </a:t>
            </a:r>
            <a:r>
              <a:rPr lang="en-US" sz="3100" dirty="0" err="1">
                <a:solidFill>
                  <a:schemeClr val="tx1"/>
                </a:solidFill>
              </a:rPr>
              <a:t>heteroatoms</a:t>
            </a:r>
            <a:r>
              <a:rPr lang="en-US" sz="3100" dirty="0">
                <a:solidFill>
                  <a:schemeClr val="tx1"/>
                </a:solidFill>
              </a:rPr>
              <a:t> and ring sizes.</a:t>
            </a:r>
          </a:p>
        </p:txBody>
      </p:sp>
      <p:pic>
        <p:nvPicPr>
          <p:cNvPr id="113668" name="Picture 3" descr="C:\Documents and Settings\Joe Hill\Desktop\hart\Art\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153275" cy="4302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VITALISM – A BELIEF IN A LIFE FORCE THAT IS OUTSIDE THE JURISDICTION OF CHEMICAL AND PHYSICAL LAWS.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 SCIENTISTS FEEL THAT THEY HAVE DISPROVED VITALISM BY SYTHESIZING VARIOUS ORGANIC COMPOUNDS IN A LAB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Friedrich Wöhler, 1828 ---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Ammonium </a:t>
            </a:r>
            <a:r>
              <a:rPr lang="en-US" dirty="0" err="1" smtClean="0"/>
              <a:t>Cyanate</a:t>
            </a:r>
            <a:r>
              <a:rPr lang="en-US" dirty="0" smtClean="0"/>
              <a:t> ___</a:t>
            </a:r>
            <a:r>
              <a:rPr lang="en-US" u="sng" dirty="0" smtClean="0"/>
              <a:t>heat_</a:t>
            </a:r>
            <a:r>
              <a:rPr lang="en-US" dirty="0" smtClean="0"/>
              <a:t>____&gt; Urea</a:t>
            </a:r>
            <a:endParaRPr lang="en-US" u="sng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   ( an inorganic compound)                                    ( organic compound)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Jon Jacob Berzelius </a:t>
            </a:r>
            <a:r>
              <a:rPr lang="en-US" sz="4000" dirty="0" smtClean="0"/>
              <a:t>1807----   Coined the term </a:t>
            </a:r>
            <a:r>
              <a:rPr lang="en-US" sz="4000" dirty="0" smtClean="0">
                <a:solidFill>
                  <a:srgbClr val="FF0000"/>
                </a:solidFill>
              </a:rPr>
              <a:t>organic chemistry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/>
              <a:t>Berzelius was interested in cases where two different materials had the same elemental composition  and developed the term </a:t>
            </a:r>
            <a:r>
              <a:rPr lang="en-US" sz="4000" dirty="0" smtClean="0">
                <a:solidFill>
                  <a:srgbClr val="FF0000"/>
                </a:solidFill>
              </a:rPr>
              <a:t>isomerism</a:t>
            </a:r>
            <a:r>
              <a:rPr lang="en-US" sz="4000" dirty="0" smtClean="0"/>
              <a:t> to define it</a:t>
            </a:r>
            <a:endParaRPr lang="en-US" sz="4000" dirty="0"/>
          </a:p>
        </p:txBody>
      </p:sp>
      <p:pic>
        <p:nvPicPr>
          <p:cNvPr id="36867" name="Picture 4" descr="\mathrm{NH_4(NCO) \rightarrow  NH_3 + HNCO \leftrightarrow (NH_2)_2CO}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990600" y="25908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 chem unit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ganic chem unit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 chem unit 1</Template>
  <TotalTime>50</TotalTime>
  <Words>2673</Words>
  <Application>Microsoft Office PowerPoint</Application>
  <PresentationFormat>On-screen Show (4:3)</PresentationFormat>
  <Paragraphs>310</Paragraphs>
  <Slides>79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organic chem unit 1</vt:lpstr>
      <vt:lpstr>Default Design</vt:lpstr>
      <vt:lpstr>1_organic chem unit 1</vt:lpstr>
      <vt:lpstr>CS ChemDraw Drawing</vt:lpstr>
      <vt:lpstr>Presentation</vt:lpstr>
      <vt:lpstr>PowerPoint Presentation</vt:lpstr>
      <vt:lpstr>How does the firefly produce light?    What happens when the green leaves of summer are replaced by the orange, red and gold of fall?  </vt:lpstr>
      <vt:lpstr>These are some of the questions that we marvel and wonder  about that can be answered with Organic Chemistry</vt:lpstr>
      <vt:lpstr>Organic Chemistry !""" </vt:lpstr>
      <vt:lpstr>Allotropes</vt:lpstr>
      <vt:lpstr>Historical reason for division:</vt:lpstr>
      <vt:lpstr>PowerPoint Presentation</vt:lpstr>
      <vt:lpstr>PowerPoint Presentation</vt:lpstr>
      <vt:lpstr>Friedrich Wöhler, 1828 ---</vt:lpstr>
      <vt:lpstr>PowerPoint Presentation</vt:lpstr>
      <vt:lpstr>Organic chemicals make up</vt:lpstr>
      <vt:lpstr>Some organic chemicals</vt:lpstr>
      <vt:lpstr>3 Main Concepts of organic Chemistry</vt:lpstr>
      <vt:lpstr>Aspects of organic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Isomers</vt:lpstr>
      <vt:lpstr>PowerPoint Presentation</vt:lpstr>
      <vt:lpstr>THREE TYPES OF ISOMERS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Main Functional Groups</vt:lpstr>
      <vt:lpstr>Structure of the Atom </vt:lpstr>
      <vt:lpstr>Electronic Structure of the Atom</vt:lpstr>
      <vt:lpstr>Electronic Configuration of Atoms </vt:lpstr>
      <vt:lpstr>Electron Arrangements of the First 18 elements</vt:lpstr>
      <vt:lpstr>valence electrons</vt:lpstr>
      <vt:lpstr>Valence Electrons of the First 18 Elements</vt:lpstr>
      <vt:lpstr>Bonding </vt:lpstr>
      <vt:lpstr>Ionic Bonding </vt:lpstr>
      <vt:lpstr>Covalent Bonding</vt:lpstr>
      <vt:lpstr>Lewis Structures</vt:lpstr>
      <vt:lpstr>Non bonding pairs of electrons  Also known as lone pairs </vt:lpstr>
      <vt:lpstr>Multiple Bonds </vt:lpstr>
      <vt:lpstr> </vt:lpstr>
      <vt:lpstr>Polar Covalent bonds</vt:lpstr>
      <vt:lpstr>PowerPoint Presentation</vt:lpstr>
      <vt:lpstr>Electronegativity</vt:lpstr>
      <vt:lpstr>Electronegativities of Some Common Elements</vt:lpstr>
      <vt:lpstr>Electronegativity</vt:lpstr>
      <vt:lpstr>PowerPoint Presentation</vt:lpstr>
      <vt:lpstr>PowerPoint Presentation</vt:lpstr>
      <vt:lpstr>Resonance structures</vt:lpstr>
      <vt:lpstr>PowerPoint Presentation</vt:lpstr>
      <vt:lpstr>PowerPoint Presentation</vt:lpstr>
      <vt:lpstr>Arrow Formalism</vt:lpstr>
      <vt:lpstr>Curved arrow Notation</vt:lpstr>
      <vt:lpstr>PowerPoint Presentation</vt:lpstr>
      <vt:lpstr>PowerPoint Presentation</vt:lpstr>
      <vt:lpstr>PowerPoint Presentation</vt:lpstr>
      <vt:lpstr>PowerPoint Presentation</vt:lpstr>
      <vt:lpstr>Atomic Orbitals </vt:lpstr>
      <vt:lpstr>PowerPoint Presentation</vt:lpstr>
      <vt:lpstr>Numbers of Orbitals and electrons in the First Three Shells</vt:lpstr>
      <vt:lpstr>An sp3 orbital extends mainly in one direction from the nucleus and forms bonds with other atoms in that direction. It is a p shaped orbital that is one part s and three parts p in character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Various Structural diagrams: 1. Ball and Stick Representations: emphasizes the bonds that connect atoms </vt:lpstr>
      <vt:lpstr>  2. space-filling models: showing the   approximate volume of the entire molecule</vt:lpstr>
      <vt:lpstr>3. Electrostatic potential (ESP) view: shows distribution of electrons in a molecule, red= neg charge, blue = positive charge</vt:lpstr>
      <vt:lpstr> Classification According to molecular framework:  .1. Acyclic: not cyclic, chains of carbon but no rings </vt:lpstr>
      <vt:lpstr>2. carbocyclic compounds with rings of various  sizes and shapes. </vt:lpstr>
      <vt:lpstr> 3.  heterocyclic compounds having a variety of heteroatoms and ring sizes.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</cp:revision>
  <dcterms:created xsi:type="dcterms:W3CDTF">2012-07-16T02:44:48Z</dcterms:created>
  <dcterms:modified xsi:type="dcterms:W3CDTF">2013-06-27T22:14:52Z</dcterms:modified>
</cp:coreProperties>
</file>