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ink/ink1.xml" ContentType="application/inkml+xml"/>
  <Override PartName="/ppt/ink/ink2.xml" ContentType="application/inkml+xml"/>
  <Override PartName="/ppt/media/audio2.bin" ContentType="audio/unknown"/>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7"/>
  </p:notesMasterIdLst>
  <p:sldIdLst>
    <p:sldId id="874" r:id="rId2"/>
    <p:sldId id="256" r:id="rId3"/>
    <p:sldId id="877" r:id="rId4"/>
    <p:sldId id="878" r:id="rId5"/>
    <p:sldId id="879" r:id="rId6"/>
    <p:sldId id="882" r:id="rId7"/>
    <p:sldId id="935" r:id="rId8"/>
    <p:sldId id="884" r:id="rId9"/>
    <p:sldId id="885" r:id="rId10"/>
    <p:sldId id="936" r:id="rId11"/>
    <p:sldId id="896" r:id="rId12"/>
    <p:sldId id="897" r:id="rId13"/>
    <p:sldId id="898" r:id="rId14"/>
    <p:sldId id="1028" r:id="rId15"/>
    <p:sldId id="899" r:id="rId16"/>
    <p:sldId id="1016" r:id="rId17"/>
    <p:sldId id="1017" r:id="rId18"/>
    <p:sldId id="1021" r:id="rId19"/>
    <p:sldId id="1025" r:id="rId20"/>
    <p:sldId id="1027" r:id="rId21"/>
    <p:sldId id="903" r:id="rId22"/>
    <p:sldId id="1029" r:id="rId23"/>
    <p:sldId id="1030" r:id="rId24"/>
    <p:sldId id="1031" r:id="rId25"/>
    <p:sldId id="1032" r:id="rId26"/>
    <p:sldId id="1033" r:id="rId27"/>
    <p:sldId id="258" r:id="rId28"/>
    <p:sldId id="259" r:id="rId29"/>
    <p:sldId id="1035" r:id="rId30"/>
    <p:sldId id="1037" r:id="rId31"/>
    <p:sldId id="1038" r:id="rId32"/>
    <p:sldId id="1040" r:id="rId33"/>
    <p:sldId id="1043" r:id="rId34"/>
    <p:sldId id="1044" r:id="rId35"/>
    <p:sldId id="1045" r:id="rId36"/>
    <p:sldId id="926" r:id="rId37"/>
    <p:sldId id="260" r:id="rId38"/>
    <p:sldId id="1036" r:id="rId39"/>
    <p:sldId id="262" r:id="rId40"/>
    <p:sldId id="263" r:id="rId41"/>
    <p:sldId id="264" r:id="rId42"/>
    <p:sldId id="265" r:id="rId43"/>
    <p:sldId id="261" r:id="rId44"/>
    <p:sldId id="267" r:id="rId45"/>
    <p:sldId id="268" r:id="rId46"/>
    <p:sldId id="269" r:id="rId47"/>
    <p:sldId id="270" r:id="rId48"/>
    <p:sldId id="271" r:id="rId49"/>
    <p:sldId id="272" r:id="rId50"/>
    <p:sldId id="274" r:id="rId51"/>
    <p:sldId id="275" r:id="rId52"/>
    <p:sldId id="282" r:id="rId53"/>
    <p:sldId id="283" r:id="rId54"/>
    <p:sldId id="285" r:id="rId55"/>
    <p:sldId id="286" r:id="rId56"/>
    <p:sldId id="287" r:id="rId57"/>
    <p:sldId id="288" r:id="rId58"/>
    <p:sldId id="289" r:id="rId59"/>
    <p:sldId id="290" r:id="rId60"/>
    <p:sldId id="1047" r:id="rId61"/>
    <p:sldId id="1048" r:id="rId62"/>
    <p:sldId id="1049" r:id="rId63"/>
    <p:sldId id="1050" r:id="rId64"/>
    <p:sldId id="1051" r:id="rId65"/>
    <p:sldId id="1052" r:id="rId66"/>
    <p:sldId id="1053" r:id="rId67"/>
    <p:sldId id="419" r:id="rId68"/>
    <p:sldId id="1056" r:id="rId69"/>
    <p:sldId id="1057" r:id="rId70"/>
    <p:sldId id="1058" r:id="rId71"/>
    <p:sldId id="1059" r:id="rId72"/>
    <p:sldId id="1060" r:id="rId73"/>
    <p:sldId id="1064" r:id="rId74"/>
    <p:sldId id="1068" r:id="rId75"/>
    <p:sldId id="1069" r:id="rId76"/>
    <p:sldId id="1070" r:id="rId77"/>
    <p:sldId id="1071" r:id="rId78"/>
    <p:sldId id="1074" r:id="rId79"/>
    <p:sldId id="1075" r:id="rId80"/>
    <p:sldId id="322" r:id="rId81"/>
    <p:sldId id="323" r:id="rId82"/>
    <p:sldId id="1077" r:id="rId83"/>
    <p:sldId id="325" r:id="rId84"/>
    <p:sldId id="356" r:id="rId85"/>
    <p:sldId id="358" r:id="rId86"/>
    <p:sldId id="359" r:id="rId87"/>
    <p:sldId id="1078" r:id="rId88"/>
    <p:sldId id="1079" r:id="rId89"/>
    <p:sldId id="361" r:id="rId90"/>
    <p:sldId id="362" r:id="rId91"/>
    <p:sldId id="363" r:id="rId92"/>
    <p:sldId id="364" r:id="rId93"/>
    <p:sldId id="366" r:id="rId94"/>
    <p:sldId id="367" r:id="rId95"/>
    <p:sldId id="368" r:id="rId96"/>
    <p:sldId id="369" r:id="rId97"/>
    <p:sldId id="371" r:id="rId98"/>
    <p:sldId id="372" r:id="rId99"/>
    <p:sldId id="422" r:id="rId100"/>
    <p:sldId id="512" r:id="rId101"/>
    <p:sldId id="527" r:id="rId102"/>
    <p:sldId id="528" r:id="rId103"/>
    <p:sldId id="690" r:id="rId104"/>
    <p:sldId id="1073" r:id="rId105"/>
    <p:sldId id="1083" r:id="rId106"/>
    <p:sldId id="1082" r:id="rId107"/>
    <p:sldId id="1076" r:id="rId108"/>
    <p:sldId id="699" r:id="rId109"/>
    <p:sldId id="1080" r:id="rId110"/>
    <p:sldId id="700" r:id="rId111"/>
    <p:sldId id="703" r:id="rId112"/>
    <p:sldId id="705" r:id="rId113"/>
    <p:sldId id="706" r:id="rId114"/>
    <p:sldId id="708" r:id="rId115"/>
    <p:sldId id="713" r:id="rId116"/>
    <p:sldId id="715" r:id="rId117"/>
    <p:sldId id="719" r:id="rId118"/>
    <p:sldId id="752" r:id="rId119"/>
    <p:sldId id="753" r:id="rId120"/>
    <p:sldId id="716" r:id="rId121"/>
    <p:sldId id="767" r:id="rId122"/>
    <p:sldId id="776" r:id="rId123"/>
    <p:sldId id="778" r:id="rId124"/>
    <p:sldId id="779" r:id="rId125"/>
    <p:sldId id="780" r:id="rId126"/>
    <p:sldId id="781" r:id="rId127"/>
    <p:sldId id="782" r:id="rId128"/>
    <p:sldId id="783" r:id="rId129"/>
    <p:sldId id="784" r:id="rId130"/>
    <p:sldId id="787" r:id="rId131"/>
    <p:sldId id="788" r:id="rId132"/>
    <p:sldId id="789" r:id="rId133"/>
    <p:sldId id="794" r:id="rId134"/>
    <p:sldId id="805" r:id="rId135"/>
    <p:sldId id="807" r:id="rId136"/>
    <p:sldId id="809" r:id="rId137"/>
    <p:sldId id="810" r:id="rId138"/>
    <p:sldId id="812" r:id="rId139"/>
    <p:sldId id="817" r:id="rId140"/>
    <p:sldId id="818" r:id="rId141"/>
    <p:sldId id="848" r:id="rId142"/>
    <p:sldId id="849" r:id="rId143"/>
    <p:sldId id="850" r:id="rId144"/>
    <p:sldId id="851" r:id="rId145"/>
    <p:sldId id="852" r:id="rId146"/>
    <p:sldId id="853" r:id="rId147"/>
    <p:sldId id="854" r:id="rId148"/>
    <p:sldId id="855" r:id="rId149"/>
    <p:sldId id="856" r:id="rId150"/>
    <p:sldId id="857" r:id="rId151"/>
    <p:sldId id="858" r:id="rId152"/>
    <p:sldId id="859" r:id="rId153"/>
    <p:sldId id="862" r:id="rId154"/>
    <p:sldId id="863" r:id="rId155"/>
    <p:sldId id="864" r:id="rId156"/>
    <p:sldId id="865" r:id="rId157"/>
    <p:sldId id="866" r:id="rId158"/>
    <p:sldId id="867" r:id="rId159"/>
    <p:sldId id="868" r:id="rId160"/>
    <p:sldId id="937" r:id="rId161"/>
    <p:sldId id="938" r:id="rId162"/>
    <p:sldId id="939" r:id="rId163"/>
    <p:sldId id="940" r:id="rId164"/>
    <p:sldId id="941" r:id="rId165"/>
    <p:sldId id="942" r:id="rId166"/>
    <p:sldId id="943" r:id="rId167"/>
    <p:sldId id="944" r:id="rId168"/>
    <p:sldId id="945" r:id="rId169"/>
    <p:sldId id="946" r:id="rId170"/>
    <p:sldId id="947" r:id="rId171"/>
    <p:sldId id="950" r:id="rId172"/>
    <p:sldId id="951" r:id="rId173"/>
    <p:sldId id="952" r:id="rId174"/>
    <p:sldId id="953" r:id="rId175"/>
    <p:sldId id="954" r:id="rId176"/>
    <p:sldId id="955" r:id="rId177"/>
    <p:sldId id="956" r:id="rId178"/>
    <p:sldId id="958" r:id="rId179"/>
    <p:sldId id="959" r:id="rId180"/>
    <p:sldId id="960" r:id="rId181"/>
    <p:sldId id="961" r:id="rId182"/>
    <p:sldId id="962" r:id="rId183"/>
    <p:sldId id="963" r:id="rId184"/>
    <p:sldId id="964" r:id="rId185"/>
    <p:sldId id="965" r:id="rId186"/>
    <p:sldId id="966" r:id="rId187"/>
    <p:sldId id="967" r:id="rId188"/>
    <p:sldId id="968" r:id="rId189"/>
    <p:sldId id="969" r:id="rId190"/>
    <p:sldId id="973" r:id="rId191"/>
    <p:sldId id="977" r:id="rId192"/>
    <p:sldId id="978" r:id="rId193"/>
    <p:sldId id="979" r:id="rId194"/>
    <p:sldId id="981" r:id="rId195"/>
    <p:sldId id="983" r:id="rId196"/>
    <p:sldId id="984" r:id="rId197"/>
    <p:sldId id="994" r:id="rId198"/>
    <p:sldId id="996" r:id="rId199"/>
    <p:sldId id="1002" r:id="rId200"/>
    <p:sldId id="1003" r:id="rId201"/>
    <p:sldId id="1004" r:id="rId202"/>
    <p:sldId id="1005" r:id="rId203"/>
    <p:sldId id="1006" r:id="rId204"/>
    <p:sldId id="1007" r:id="rId205"/>
    <p:sldId id="1008" r:id="rId2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38E26-941E-4EB6-A317-B32C9D31816F}">
          <p14:sldIdLst>
            <p14:sldId id="874"/>
            <p14:sldId id="256"/>
            <p14:sldId id="877"/>
            <p14:sldId id="878"/>
            <p14:sldId id="879"/>
            <p14:sldId id="882"/>
            <p14:sldId id="935"/>
            <p14:sldId id="884"/>
            <p14:sldId id="885"/>
            <p14:sldId id="936"/>
            <p14:sldId id="896"/>
            <p14:sldId id="897"/>
            <p14:sldId id="898"/>
            <p14:sldId id="1028"/>
            <p14:sldId id="899"/>
            <p14:sldId id="1016"/>
            <p14:sldId id="1017"/>
            <p14:sldId id="1021"/>
            <p14:sldId id="1025"/>
            <p14:sldId id="1027"/>
            <p14:sldId id="903"/>
            <p14:sldId id="1029"/>
            <p14:sldId id="1030"/>
            <p14:sldId id="1031"/>
            <p14:sldId id="1032"/>
            <p14:sldId id="1033"/>
            <p14:sldId id="258"/>
            <p14:sldId id="259"/>
            <p14:sldId id="1035"/>
            <p14:sldId id="1037"/>
            <p14:sldId id="1038"/>
            <p14:sldId id="1040"/>
            <p14:sldId id="1043"/>
            <p14:sldId id="1044"/>
            <p14:sldId id="1045"/>
            <p14:sldId id="926"/>
            <p14:sldId id="260"/>
            <p14:sldId id="1036"/>
            <p14:sldId id="262"/>
            <p14:sldId id="263"/>
            <p14:sldId id="264"/>
            <p14:sldId id="265"/>
            <p14:sldId id="261"/>
            <p14:sldId id="267"/>
            <p14:sldId id="268"/>
            <p14:sldId id="269"/>
            <p14:sldId id="270"/>
            <p14:sldId id="271"/>
            <p14:sldId id="272"/>
            <p14:sldId id="274"/>
            <p14:sldId id="275"/>
            <p14:sldId id="282"/>
            <p14:sldId id="283"/>
            <p14:sldId id="285"/>
            <p14:sldId id="286"/>
            <p14:sldId id="287"/>
            <p14:sldId id="288"/>
            <p14:sldId id="289"/>
            <p14:sldId id="290"/>
            <p14:sldId id="1047"/>
            <p14:sldId id="1048"/>
            <p14:sldId id="1049"/>
            <p14:sldId id="1050"/>
            <p14:sldId id="1051"/>
            <p14:sldId id="1052"/>
            <p14:sldId id="1053"/>
            <p14:sldId id="419"/>
            <p14:sldId id="1056"/>
            <p14:sldId id="1057"/>
            <p14:sldId id="1058"/>
            <p14:sldId id="1059"/>
            <p14:sldId id="1060"/>
            <p14:sldId id="1064"/>
            <p14:sldId id="1068"/>
            <p14:sldId id="1069"/>
            <p14:sldId id="1070"/>
            <p14:sldId id="1071"/>
            <p14:sldId id="1074"/>
            <p14:sldId id="1075"/>
            <p14:sldId id="322"/>
            <p14:sldId id="323"/>
            <p14:sldId id="1077"/>
            <p14:sldId id="325"/>
            <p14:sldId id="356"/>
            <p14:sldId id="358"/>
            <p14:sldId id="359"/>
            <p14:sldId id="1078"/>
            <p14:sldId id="1079"/>
            <p14:sldId id="361"/>
            <p14:sldId id="362"/>
            <p14:sldId id="363"/>
            <p14:sldId id="364"/>
            <p14:sldId id="366"/>
            <p14:sldId id="367"/>
            <p14:sldId id="368"/>
            <p14:sldId id="369"/>
            <p14:sldId id="371"/>
            <p14:sldId id="372"/>
            <p14:sldId id="422"/>
            <p14:sldId id="512"/>
            <p14:sldId id="527"/>
            <p14:sldId id="528"/>
          </p14:sldIdLst>
        </p14:section>
        <p14:section name="Untitled Section" id="{4BFE5C1C-4CDC-4F90-BFF8-7871597791D9}">
          <p14:sldIdLst>
            <p14:sldId id="690"/>
            <p14:sldId id="1073"/>
            <p14:sldId id="1083"/>
            <p14:sldId id="1082"/>
            <p14:sldId id="1076"/>
            <p14:sldId id="699"/>
            <p14:sldId id="1080"/>
            <p14:sldId id="700"/>
            <p14:sldId id="703"/>
            <p14:sldId id="705"/>
            <p14:sldId id="706"/>
            <p14:sldId id="708"/>
            <p14:sldId id="713"/>
            <p14:sldId id="715"/>
            <p14:sldId id="719"/>
            <p14:sldId id="752"/>
            <p14:sldId id="753"/>
            <p14:sldId id="716"/>
            <p14:sldId id="767"/>
            <p14:sldId id="776"/>
            <p14:sldId id="778"/>
            <p14:sldId id="779"/>
            <p14:sldId id="780"/>
            <p14:sldId id="781"/>
            <p14:sldId id="782"/>
            <p14:sldId id="783"/>
            <p14:sldId id="784"/>
            <p14:sldId id="787"/>
            <p14:sldId id="788"/>
            <p14:sldId id="789"/>
            <p14:sldId id="794"/>
            <p14:sldId id="805"/>
            <p14:sldId id="807"/>
            <p14:sldId id="809"/>
            <p14:sldId id="810"/>
            <p14:sldId id="812"/>
            <p14:sldId id="817"/>
            <p14:sldId id="818"/>
            <p14:sldId id="848"/>
            <p14:sldId id="849"/>
            <p14:sldId id="850"/>
            <p14:sldId id="851"/>
            <p14:sldId id="852"/>
            <p14:sldId id="853"/>
            <p14:sldId id="854"/>
            <p14:sldId id="855"/>
            <p14:sldId id="856"/>
            <p14:sldId id="857"/>
            <p14:sldId id="858"/>
            <p14:sldId id="859"/>
            <p14:sldId id="862"/>
            <p14:sldId id="863"/>
            <p14:sldId id="864"/>
            <p14:sldId id="865"/>
            <p14:sldId id="866"/>
            <p14:sldId id="867"/>
            <p14:sldId id="868"/>
            <p14:sldId id="937"/>
            <p14:sldId id="938"/>
            <p14:sldId id="939"/>
            <p14:sldId id="940"/>
            <p14:sldId id="941"/>
            <p14:sldId id="942"/>
            <p14:sldId id="943"/>
            <p14:sldId id="944"/>
            <p14:sldId id="945"/>
            <p14:sldId id="946"/>
            <p14:sldId id="947"/>
            <p14:sldId id="950"/>
            <p14:sldId id="951"/>
            <p14:sldId id="952"/>
            <p14:sldId id="953"/>
            <p14:sldId id="954"/>
            <p14:sldId id="955"/>
            <p14:sldId id="956"/>
            <p14:sldId id="958"/>
            <p14:sldId id="959"/>
            <p14:sldId id="960"/>
            <p14:sldId id="961"/>
            <p14:sldId id="962"/>
            <p14:sldId id="963"/>
            <p14:sldId id="964"/>
            <p14:sldId id="965"/>
            <p14:sldId id="966"/>
            <p14:sldId id="967"/>
            <p14:sldId id="968"/>
            <p14:sldId id="969"/>
            <p14:sldId id="973"/>
            <p14:sldId id="977"/>
            <p14:sldId id="978"/>
            <p14:sldId id="979"/>
            <p14:sldId id="981"/>
            <p14:sldId id="983"/>
            <p14:sldId id="984"/>
            <p14:sldId id="994"/>
            <p14:sldId id="996"/>
            <p14:sldId id="1002"/>
            <p14:sldId id="1003"/>
            <p14:sldId id="1004"/>
            <p14:sldId id="1005"/>
            <p14:sldId id="1006"/>
            <p14:sldId id="1007"/>
            <p14:sldId id="10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p:scale>
        <a:sx n="110" d="100"/>
        <a:sy n="110" d="100"/>
      </p:scale>
      <p:origin x="0" y="-6649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image" Target="../media/image1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image" Target="../media/image14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image" Target="../media/image1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image" Target="../media/image1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7.wmf"/></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8T23:00:18.559"/>
    </inkml:context>
    <inkml:brush xml:id="br0">
      <inkml:brushProperty name="width" value="0.09701" units="cm"/>
      <inkml:brushProperty name="height" value="0.09701" units="cm"/>
      <inkml:brushProperty name="fitToCurve" value="1"/>
    </inkml:brush>
  </inkml:definitions>
  <inkml:trace contextRef="#ctx0" brushRef="#br0">890 974,'0'-21,"0"-22,0 22,-21-21,-1 0,22 20,-42-20,21 0,-22-1,22 1,-21 21,21-21,-22 20,22-20,0 21,0 0,0 0,-22-1,22-20,-21 21,20 0,-20 0,21-22,-22 22,43-21,-63 21,63 21,-42-22,-1 1,22-21,0 42,0-21,-1 0,1 21,0 0,21-22,0 22,-21 0,21 0,0-21</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19:06.768"/>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1 1,'0'0,"0"0,0 21,0 0,0 0,0 1,0-1,0 22,0-22,0 0,0 22,0-43,0 21,0 1,14-1,-14-21,0 21,0 1,0-1,0 0,0-21,0 22,0-1,0-21,0 21,0-21,0 22,0-22,0 21,0 0,0-21,0 22,0-22,0 21,0-21,0 0,0-21,0 21,0-43</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19:09.015"/>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0 0,'0'0,"0"21,0 0,0 1,0-22,0 42,0-20,0-1,0 0,0 1,0-1,22 0,-22 1,0 20,22-42,-22 22,0-22,0 42,0-42,0 22,21-22,-21 21,0 0,0 1,0-22,0 21,0 0,22-21,-22 22,0-22,0 0,0 0,0 0,-22 0,22-43</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19:03.212"/>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0 0,'0'0,"0"0,21 0,-21 21,0-21,0 0,0 21,21 0,-21-21,22 21,-22-21,0 43,0-43,0 0,21 21,-21-21,0 21,0 0,0-21,21 21,-21-21,0 21,21-21,-21 21,0 0,0-21,0 0,0 21,21-21,-21 21,0 0,0-21,0 0,21 21,-21-21,0 0,0 21,0-21,22 21,-22 0,21-21,-21 0,0 21,0-21,21 21,-21-21,0 21,0-21,0 0,0-21,0 21,0-21</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20:30.493"/>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0 1,'0'0,"0"21,0 0,0 0,0-21,0 22,0-1,0 0,0 0,0 1,0-1,0-21,0 21,0-21,0 21,0 1,0-22,0 21,0-21,0 21,0 1,0-22,0 21,0-21,0 21,0-21,0 21,18-21,-18 22,0-22</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22:08.097"/>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2 0,'0'0,"0"0,0 21,0 0,0-21,0 21,0 0,0 0,0-21,0 42,0-42,0 22,0-1,0 0,0-21,0 21,0-21,0 21,0 0,0-21,0 21,0-21,0 21,0-21,0 22,0-1,0-21,19 21,-19-21,0 21,0 0</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51.998"/>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548 1439,'0'-21,"0"21,0-21,0 21,0 0,0-21,-21-1,21 22,0-21,-21 21,21 0,0 0,-21-21,0 21,21 0,-21 0,21 0,0 0,-21 0,21-21,-21 21,21 0,-21 0,21 0,-21 0,21 0,-21 0,0 0,21 0,-20 0,20 0,-21 0,21 0,-21 21,0-21,21 0,-21 0,21 21,-21-21,0 0,21 21,-21 1,21-22,-21 0,21 21,0-21,-21 21,0 0,21-21,0 0,0 21,-21-21,21 21,0 1,0-22,0 0,-21 21,21-21,-21 21,21-21,0 21,0 0,-21-21,21 21,0-21,0 22,0-1,0-21,0 21,0 0,0 0,0-21,0 21,0-21,0 0,0 22,0-22,0 0,0 0,0 21,0 0,21-21,0 0,-21 21,21-21,-21 0,0 0,0 21,42 0,-42-21,21 22,0-22,-21 0,21 21,0-21,0 0,21 21,0-21,-42 21,41 0,-20-21,0 0,0 21,0-21,21 0,-21 0,21 0,-21 0,21 0,-42 22,21-22,-1 0,1 0,-21 0,21 0,-21 0,0 0,-21-22,21 22,-21-21</inkml:trace>
  <inkml:trace contextRef="#ctx0" brushRef="#br0" timeOffset="2387">506 1037,'0'-21,"0"21,0 0,0-21,0 21,21-22,-21 22,0-21,21 0,0 0,-21 0,0 0,21 21,-21-22,0 22,0-21,21 21,-21-21,20 21,-20 0,0-21,0 21,0 0,0-21,21 0,-21 21,0-22,0 22,21-21,0 0,-21 21,0-21,0 21,21 0,-21-21,0 21,0-21,0-1,21 22,-21 0,0-21,0 21,0 0</inkml:trace>
  <inkml:trace contextRef="#ctx0" brushRef="#br0" timeOffset="3791">736 0,'0'21,"0"-21,0 0,-21 21,21-21,0 21,0 0,0-21,0 22,0-1,0 0,0 0,0-21,0 21,0 0,-21 1,21-22,0 42,0-42,0 21,0-21,0 21,0-21,0 21,0 1,0-22,0 21,0-21,0 21,0 0,0-21,0 0,0 0,21-21</inkml:trace>
  <inkml:trace contextRef="#ctx0" brushRef="#br0" timeOffset="4805">1071 63,'0'0,"0"0,0 21,0-21,0 22,0-1,0 21,0-42,0 21,0-21,0 21,0-21,0 22,0-1,0-21,0 21,0-21,0 21,0 0,0-21,0 21,0-21,0 22,0-22,0 21,0 0,0-21,0 21,0-21,0 0,0 21,-21-21,21 0</inkml:trace>
  <inkml:trace contextRef="#ctx0" brushRef="#br0" timeOffset="6178">987 296,'0'0,"0"0,-21 0,21 0,-21 0,21 0,-20 0,20 0,-21 0,0 0,21 0,-21 0,21 0,-21 0,0 0,21 0,-21 0,21 0,-21 0</inkml:trace>
  <inkml:trace contextRef="#ctx0" brushRef="#br0" timeOffset="7925">359 2243,'0'0,"21"0,0 22,-21-22,0 21,0 0,21 0,-21-21,0 21,0 0,0-21,0 22,0-1,0-21,0 21,0-21,0 21,0 0,0-21,0 21,0-21,0 22,0-22,0 21,0-21,0 21,0-21,0 21,0-21,0 21,0 0,0-21,0 22,0-22,0 21,0-21,0 21,0 0,0-21,21 0,-21 21,0-21,0 21,0 1,0-22,0 0,-21 0</inkml:trace>
  <inkml:trace contextRef="#ctx0" brushRef="#br0" timeOffset="9375">255 3069,'0'0,"0"21,0 0,21-21,-21 21,0-21,21 22,-21-22,0 0,0 42,0-42,0 21,41 0,-20 22,-21-43,0 21,0-21,21 21,-21 0,0-21,0 21,21-21,-21 21,0 1,0-1,0-21,0 0,0 21,21-21,-21 21,0 0,0-21,0 21,0-21,0 0,0 22,0-1,21 0,0-21,-21 0,0 21,0 0,0-21,0-21,0 0,0 21,21-21,-21 0,21 21,0-43</inkml:trace>
  <inkml:trace contextRef="#ctx0" brushRef="#br0" timeOffset="10545">694 2921,'0'0,"0"21,21 0,-21-21,0 21,21-21,-21 21,0 1,21-22,-21 21,0-21,21 21,-21-21,0 21,0 0,21-21,-21 21,0-21,0 0,0 22,21-1,-21-21,0 21,0-21,0 21,0-21,21 21,0 0,-21 1,0-1,0-21,0 21,0-21,0 0,0 21,21-21,-21 21,0 0,0-21,0 0,0 22,21-22,-21 0,0 21,0 0,21-21,-21 0,0 21,0-21,0 0,-21 0,21-21,0 0,0 21,0-21,-21 21,21-43,-21 43,0 0</inkml:trace>
  <inkml:trace contextRef="#ctx0" brushRef="#br0" timeOffset="11669">799 3238,'0'0,"0"0,0 0,0 0,-21 0,0 0,21 21,-21-21,21 22,-21-22,0 0,21 0,0 0,-21 0,21 0,-21 21,21-21,-21 0,1 0,20 0,0 0,-21 0,21 21,-21-21,0 0,21 0,-21 0,21 0,-21 0,21 0,0 21,-21-21,0 0,0 0,21 0,0 0,-21 0,0 0,21 21,0-21,-21 0,21 0,-21 0,0 0,21 0,-21 0,1 0,-1-21,21 0,-21 21,21-21</inkml:trace>
</inkml:ink>
</file>

<file path=ppt/ink/ink1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9:07.442"/>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678 192,'0'0,"-21"0,21 0,-42 0,42 0,-22 0,1 0,0 21,0-21,0 0,-1 0,22 0,-21 0,0 0,21 0,-21 0,0 0,-1 0,22 0,-21 0,21 0,-21 0,0 0,21 21,0-21,-21 0,21 0,-22 0,22 0,-21 0,0 0,21 0,-21 0,21 0,-21 0,-1 0,1 0,21 0,-21 0,0 0,21 0,-21 0,21 0,-22 0,22 0,-21 0,0 0,21 0,-21 0</inkml:trace>
  <inkml:trace contextRef="#ctx0" brushRef="#br0" timeOffset="1653">318 1,'0'0,"0"0,0 21,0-21,0 21,0-21,0 21,0 0,0 1,0-1,0 0,0 0,0-21,0 22,0-1,0-21,0 21,0-21,0 21,0 1,0-1,0-21,0 42,0-21,0 1,0-1,0-21,0 42,0-42,0 22,0-1,0 0,0-21,0 21,0-21,0 22,0-1,0-21,0 21,0-21,0 21,0-21,0 21,0-21,-21 0,21 0,-22 0,22 0,0-21</inkml:trace>
</inkml:ink>
</file>

<file path=ppt/ink/ink1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9:13.635"/>
    </inkml:context>
    <inkml:brush xml:id="br0">
      <inkml:brushProperty name="width" value="0.09701" units="cm"/>
      <inkml:brushProperty name="height" value="0.09701" units="cm"/>
      <inkml:brushProperty name="color" value="#333300"/>
      <inkml:brushProperty name="fitToCurve" value="1"/>
    </inkml:brush>
    <inkml:brush xml:id="br1">
      <inkml:brushProperty name="width" value="0.09701" units="cm"/>
      <inkml:brushProperty name="height" value="0.09701" units="cm"/>
      <inkml:brushProperty name="color" value="#FF0000"/>
      <inkml:brushProperty name="fitToCurve" value="1"/>
    </inkml:brush>
  </inkml:definitions>
  <inkml:trace contextRef="#ctx0" brushRef="#br0">318 1355,'0'0,"-21"0,21-22,0 22,-22-21,22 0,0 21,0 0,0-21,-21 21,21 0,0-21,-21 21,21-21,-21 21,21 0,-21 0,0 0,21 0,-22 0,22 0,0 0,0 21,-21-21,21 0,0 0,-21 21,21-21,-21 21,21 0,0-21,0 21,-21-21,21 22,-21-22,21 21,-22 0,22-21,0 21,0-21,-21 21,21 0,0-21,0 22,0-22,0 21,0-21,0 21,0 0,0-21,0 21,0-21,0 21,0-21,0 22,0-22,0 21,0-21,0 0,0 0,21 0,-21 21,22-21,-22 0,21 21,-21 0,0-21,0 0,21 0,0 21,-21-21,21 0,-21 0,21 0,-21 0,22 0,-1 0,-21 22,0-22,21 0,-21 21,21-21,0 0,0 0,1 0,-1 0,-21 0,21 0,-21 0,42 0,-42 0,21 0,-21 0,0 0,0-21</inkml:trace>
  <inkml:trace contextRef="#ctx0" brushRef="#br0" timeOffset="2387">254 1037,'0'0,"0"-21,0 21,0 0,0-21,0 21,21-21,-21-1,0 22,0-21,0 21,22-42,-22 42,0-21,21 21,-21 0,0-21,0-1,0 22,0-21,0 21,0-21,0 21,0-21,21 21,-21-21,0 21,0-21,0 21,0 0,0-22,0 1,0 21,0-21,0 21,0-21,21 21,-21-21,0 0,0 21,0-22</inkml:trace>
  <inkml:trace contextRef="#ctx0" brushRef="#br0" timeOffset="4430">148 42,'0'0,"0"0,0 21,0-21,0 22,0-22,0 42,0-42,0 21,0 0,22 0,-22 1,0-22,0 21,0 0,0-21,0 21,0-21,0 21,0 0,0-21,0 22,0-22,0 21,0-21,0 21,0 0,0-21,0-21,0 21,21-21,-21 0,21-1,0 1,-21 0</inkml:trace>
  <inkml:trace contextRef="#ctx0" brushRef="#br0" timeOffset="5647">402 0,'0'0,"0"0,22 0,-22 21,0 0,0-21,0 21,0-21,0 22,0-22,0 21,0 0,0-21,21 0,-21 21,0-21,0 21,0 0,0-21,0 0,0 22,0-22,0 21,0-21,21 0,-21 21,0 0,0-21,0 21,0-21,0 21,0 1,0-22,0 21,0-21,0 21,0-21,0 0,0 0,0 0,0-21,0 21</inkml:trace>
  <inkml:trace contextRef="#ctx0" brushRef="#br0" timeOffset="6801">424 254,'-22'0,"22"0,-21 0,0 0,0 0,0 0,0 0,21 0,-22 0,22 0,-21 0,21 0,-21 0,0 0,21 0,0 0,-21 0,21 0,-21 0,-1 0,22 0</inkml:trace>
  <inkml:trace contextRef="#ctx0" brushRef="#br0" timeOffset="30014">720 1609,'0'0,"0"0,21 0,0-22,0 22,22 0,-43 0,21 0,0 0,0-21,0 21,1-21,-1 21,-21 0,42 0,-42 0,21 0,-21 0,21-21,1 21,-22 0,21 0,-21 0,21 0,0 0,-21 0,21 0,-21 0,21 0,-21 0,22 0,-1 0,0 0,-21 0,42 21,-42-21,21 0,1 0,-22 0,21 0,-21 0,21 0,-21 0,21 0,-21 21,21-21,-21 0,0 0</inkml:trace>
  <inkml:trace contextRef="#ctx0" brushRef="#br0" timeOffset="32962">2011 1503,'0'-21,"0"21,0-22,0 22,0-21,0 0,-21 21,21 0,-21 0,21 0,0-21,-21 21,21 0,0 0,0-21,-22 21,22 0,-21 0,0 0,21 0,-21 0,21 0,-21 0,0 0,-1 0,22 0,0 21,-21-21,21 0,-21 0,0 21,21 0,-42-21,42 21,-22-21,22 22,0-22,0 21,-21-21,21 21,0-21,0 0,0 21,-21-21,21 42,-21-42,21 22,0-22,0 21,0 0,0-21,0 21,0-21,0 21,0 0,0-21,0 22,0-22,0 21,21-21,-21 0,0 21,0-21,21 21,-21 0,21-21,1 0,-22 21,21-21,-21 0,42 0,-42 22,21-22,0 0,1 0,-1 0,0 0,0 0,21 0,-20 0,-1 0,0 0,-21 0,21 0,-21 0,21 0,-21 0,21 0</inkml:trace>
  <inkml:trace contextRef="#ctx0" brushRef="#br0" timeOffset="35271">2032 1291,'0'0,"0"0,0-21,0 0,21 21,-21-21,0 21,0-22,22 22,-22 0,0-21,0 0,0 21,0-21,21 21,-21-21,0 0,0 21,0 0,0-22,0 22,0-21,21 21,-21 0,0-21,0 0,0 21,0-21,21 21,-21-21,0-1,0 22,0-21</inkml:trace>
  <inkml:trace contextRef="#ctx0" brushRef="#br0" timeOffset="37065">2138 317,'0'0,"0"0,0 0,0 22,0-1,0 0,0-21,0 42,0-42,0 21,0-21,0 22,0-1,0-21,0 21,0 21,0-42,0 21,0-21,0 22,0-1,0-21,0 21,0-21,0 21,0-21,0 21,0 0,0-21,0 22,0-1,0 0,0-21,0 21,0-21,0 0,0-42</inkml:trace>
  <inkml:trace contextRef="#ctx0" brushRef="#br0" timeOffset="38250">2456 296,'0'0,"0"21,0-21,0 22,0-1,0 0,0-21,0 21,0 21,0-42,0 22,0-1,0-21,0 21,0-21,0 21,0-21,0 21,0 0,0-21,0 22,0-22,0 21,0 0,0-21,0 21,0-21,0 21,0-21,-22 21,22 1,0-22,0 21,0-21,0 21,0 0,0-21,0-21,0 21,0-21,0 21,0-21</inkml:trace>
  <inkml:trace contextRef="#ctx0" brushRef="#br0" timeOffset="39467">2392 571,'-21'0,"21"0,-21 0,21 0,-21 0,21 0,-22 0,1 22,21-22,-21 0,21 0,-21 0,0 0,21 0,-21 0,21 21,-22-21,22 0,-21 0,0 0,21 0,-21 0,21 0</inkml:trace>
  <inkml:trace contextRef="#ctx0" brushRef="#br0" timeOffset="40793">1863 2117,'0'0,"21"0,-21 0,0 0,21 21,-21-21,0 21,0 0,0 0,21 0,-21 1,0-1,0-21,0 21,0-21,0 21,0-21,0 21,0-21,0 21,0 1,0-22,0 21,0-21,0 21,0-21,0 0,0 21,0 0,0-21,0 0,0 21,0-21,0 22,0-1,0-21,0 21,0 0,0 0,0-21,0 21,0-21,0 0,-21 0,0 43,21-22,0 0</inkml:trace>
  <inkml:trace contextRef="#ctx0" brushRef="#br0" timeOffset="42291">1842 3027,'0'0,"0"0,0 0,0 21,0-21,0 21,0-21,0 42,0-20,21-22,-21 21,21 0,21 42,-42-20,0-43,0 42,43-21,-43 0,0-21,21 43,-21-43,0 21,21 0,-21 0,0-21,0 21,0-21,0 22,0-22,21 21,-21 0,0-21,0 21,0-21,0 21,0-21,0 0,0 0</inkml:trace>
  <inkml:trace contextRef="#ctx0" brushRef="#br0" timeOffset="43320">2159 2963,'0'21,"21"1,-21-22,0 21,22-21,-1 21,-21 0,0 0,0-21,21 21,-21-21,0 0,0 43,0-43,21 21,-21-21,0 21,0 0,21-21,-21 21,0-21,0 22,0-1,21-21,-21 0,0 21,0-21,0 0,0 21,0 0,22-21,-22 21,0-21,0 22,0-22,0 21,0-21,-22 0,22 0,0 0,-21-21</inkml:trace>
  <inkml:trace contextRef="#ctx0" brushRef="#br0" timeOffset="44272">2223 3238,'0'0,"0"0,0 0,-21 22,21-22,-22 0,1 21,-21-21,42 21,-21-21,21 0,-21 21,-1-21,22 21,-21-21,21 0,-21 0,0 21,21-21,-21 0,21 0,-21 0,21 0,-22 0,1 0,21 0,-21 0,21 0,-21 0,0-21,21 21</inkml:trace>
  <inkml:trace contextRef="#ctx0" brushRef="#br1" timeOffset="53694">2583 1672,'-22'0,"22"0,0 0,-21 0,21 21,0-21,0 0,0 0,0 0,-21 0,21 0,-21 0,0 0,21 0,-21 21,21-21,0 0,-22 22,1-22,21 21,0 0,0-21,0 21,0-21,21 0,-21 0,0 21,22-21,-22 21,42-21,-42 0,21 0,-21 0,21 0,0 0,-21-21,0 21,0-21,0 21,0-21,0 0,0 21</inkml:trace>
</inkml:ink>
</file>

<file path=ppt/ink/ink1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0:41.530"/>
    </inkml:context>
    <inkml:brush xml:id="br0">
      <inkml:brushProperty name="width" value="0.09701" units="cm"/>
      <inkml:brushProperty name="height" value="0.09701" units="cm"/>
      <inkml:brushProperty name="fitToCurve" value="1"/>
    </inkml:brush>
  </inkml:definitions>
  <inkml:trace contextRef="#ctx0" brushRef="#br0">0 149,'0'0,"0"0,21 0,-21 0,22 0,-1 0,0 0,-21 0,42 0,-42 0,21 0,0 0,1 0,-1 0,0 0,0 0,-21 0,21 0,0 0,0 0,0 0,-21 0,43 0,-43 0,42 0,-42 0,21 0,-21 0,21 0,-21 0,43 0,-43 0,21 21,-21-21,21 0,0 0,-21 0,21 0,-21 0,21 0,0 0,0 0,-21 0,22 0,-1 0,-21 21,21-21,-21 0,21 0,0 22,0-22,0 0,1 0,-1 0,0 0,-21 21,21-21,-21 0,21 0,-21 0,21 0,0 0,-21 0,0 21</inkml:trace>
  <inkml:trace contextRef="#ctx0" brushRef="#br0" timeOffset="1872">846 1,'0'0,"0"0,0 0,0 21,21-21,-21 0,0 0,21 21,-21-21,42 21,-21-21,0 0,43 21,-43 1,0-22,0 0,22 21,-22 0,0-21,0 21,0 0,0-21,-21 0,0 22,0-22,0 21,0-21,-21 21,-21-21,-22 42,1-20,21 20,-1-42,1 21,21 0,0-21,21 22,-21-1,0 0,0-21,-1 0,22 0,-21 21,21 0,0-21,0 22,-21-22,0 21,21 0,-21-21,21 21,-21-21,0 0,21 0,-22 0,1 0</inkml:trace>
</inkml:ink>
</file>

<file path=ppt/ink/ink1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9:21.637"/>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722 550,'0'0,"0"0,-21 0,21 0,-22 0,22 0,0-21,-21 21,21 0,-21 0,21 0,0-21,-21 21,21 0,-22 0,1 0,21-22,0 22,-21 0,21 0,-42 0,42 0,0 0,-22 0,22 0,0-21,-21 21,21 0,0 0,0 0,-21 0,21 0,-21 0,21-21,-22 0</inkml:trace>
  <inkml:trace contextRef="#ctx0" brushRef="#br0" timeOffset="4072">64 43,'21'0,"-21"0,21 0,-21 21,0-21,0 21,0 0,0-21,0 21,0 0,0 1,0-1,0 0,0 21,0-42,0 21,0-21,0 21,0 0,0-21,0 22,0-22,0 21,0 0,0-21,0 21,0-21,0 21,0-21,0 21,0 0,0-21,0 21,0-21,0 22,0-22,0 0,0 0,0 0,0-22,0 1,0 0,0-21,0 21</inkml:trace>
  <inkml:trace contextRef="#ctx0" brushRef="#br0" timeOffset="5351">382 0,'0'0,"0"22,0-22,0 21,0 0,0-21,0 21,0-21,0 21,0-21,0 42,0-42,0 22,0-1,0 0,0-21,0 21,0-21,0 21,0 0,0 0,0-21,0 21,0 1,0-22,0 21,0-21,0 21,0-21,0 21,0 0,0-21,0 21,0-21,0 21,0-21,-21 0,21 0,0 0,0-21,-21 0,21 0,0 0</inkml:trace>
  <inkml:trace contextRef="#ctx0" brushRef="#br0" timeOffset="6318">340 233,'0'0,"0"21,0-21,0 0,-21 21,-1-21,22 0,-21 0,21 21,-21-21,0 0,21 0,-22 0,1 0,0 0,21 21,0-21,0 0,-21 0,21 0,-21 0,21 0,-22 0,1 0,21 22,0-22,-21 0,21 0,-21 0,-1 0,22 0,-21 0,21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8T23:00:20.041"/>
    </inkml:context>
    <inkml:brush xml:id="br0">
      <inkml:brushProperty name="width" value="0.09701" units="cm"/>
      <inkml:brushProperty name="height" value="0.09701" units="cm"/>
      <inkml:brushProperty name="fitToCurve" value="1"/>
    </inkml:brush>
  </inkml:definitions>
  <inkml:trace contextRef="#ctx0" brushRef="#br0">0 1101,'43'-21,"-43"-1,0 22,42-42,-42 21,21-43,21 22,-42 21,22-43,20 22,-42 21,42-43,-21 43,-21-21,22 21,-1 0,-21-1,21 1,-21-21,21 0,-21-1,21 22,-21 0,21 0,-21-22,0 43,0-21,22 0,-22 0,0-21,0 42,21-22,-21-41,21 63,-21-21,0 0,0-1,21 22,0-21,-21 21,0 0,21-21</inkml:trace>
</inkml:ink>
</file>

<file path=ppt/ink/ink2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9:29.734"/>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170 0,'0'0,"0"0,0 22,21-22,-21 21,0 0,0 1,0-1,0 0,0 1,0-22,0 21,0-21,0 22,0-1,0-21,0 21,0-21,0 22,0-1,0-21,0 22,0-1,0 0,0-21,0 22,0-22,0 21,0-21,22 21,-22 1,0-22,0 21,21-21,-21 0,-21 0</inkml:trace>
  <inkml:trace contextRef="#ctx0" brushRef="#br0" timeOffset="3868">298 727,'-22'0,"22"0,-21 0,21 0,0 0,-21 0,21 0,-21 0,-1 0,22 0,-21 0,21 22,-43-22,43 0,-21 0,21 21,0-21,-21 0,21 0,0 0,-21 21,21 1,-22-22,22 21,0-21,0 21,-21-21,21 0,0 22,0-1,0-21,0 22,-21-22,21 21,0 0,0-21,0 22,0-22,0 21,0 1,0-22,0 0,0 21,21-21,-21 0,21 0,1 0,-22 0,21 0,-21 0,21 21,-21-21,21 0,1 0,-22 0,21 0,-21 0,21 0,1 0,-22 0,21 0,-21 0,0 0,21 0,-21 0,0 0,0 0,21 0,1-21,-22 21,0 0,0-21,0-1,21 22,-21-21,0 21,21-22,-21 1,22 0,-22 21,0-22,21 1,-21 21,0-22,0 22,0-21,0 0,0 21,0 0</inkml:trace>
  <inkml:trace contextRef="#ctx0" brushRef="#br0" timeOffset="6396">21 1283,'21'0,"-21"0,0 22,0-22,22 42,-22-42,0 22,0-1,21-21,-21 21,0 22,0-43,0 43,0-22,21-21,-21 43,0-43,0 22,0-22,0 21,0 0,0 1,0-22,0 21,0 0,0-21,0 22,0-22,0 21,0-21,0 22,0-1,0-21,0 21,0-21,0 0,0 0,0-21,0 0,0-1,21 1,-21-22,22 43,-1-43,22 1</inkml:trace>
  <inkml:trace contextRef="#ctx0" brushRef="#br0" timeOffset="7410">276 1347,'0'0,"0"0,0 0,0 22,0-1,22-21,-22 21,0-21,0 22,0-1,21-21,-21 22,0 20,0-42,0 43,0-21,0-22,0 42,0-42,0 22,21-22,-21 0,0 21,0 0,0-21,0 0,0 0,0 22,-21-22</inkml:trace>
  <inkml:trace contextRef="#ctx0" brushRef="#br0" timeOffset="8127">319 1711,'0'21,"0"1,0-22,0 0,-21 0</inkml:trace>
</inkml:ink>
</file>

<file path=ppt/ink/ink2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1:41.841"/>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9701" units="cm"/>
      <inkml:brushProperty name="height" value="0.09701" units="cm"/>
      <inkml:brushProperty name="fitToCurve" value="1"/>
    </inkml:brush>
  </inkml:definitions>
  <inkml:trace contextRef="#ctx0" brushRef="#br0">0 1717,'21'0,"-21"0,22 0,-1 0,0 0,-21 0,21 0,-21 0,21 0,-21 0,21 0,1 21,-22-21,21 0,-21 0,21 0,0 0,-21 0,21 0,-21 0,21 0,-21 0,21 0,1 0,-22 0,21 0,0 0,0 0,0 0,-21 0,21 0,0 0,1 0,-1 0,0 0,0 0,0 0</inkml:trace>
  <inkml:trace contextRef="#ctx0" brushRef="#br0" timeOffset="1305">1185 1759,'0'0,"0"0,0 0,0-21,-43 21,22 0,21-21,-21 21,-21 0,20 0,1 0,21-21,-21 21,21 0,-21 0,0 0,21 0,-21 0,21 0,-43 0,43 0,-21 0,21 0,-21 0,21 0,-21 0,21 21,0 0,-21-21,21 21,0-21,0 21,0-21,-21 22,21-1,0 0,0-21,0 42,0-42,-21 22,21-22,0 21,0 0,0-21,0 21,0-21,0 0,0 21,0 1,0-22,0 0,21 21,-21-21,0 0,21 0,0 0,0 21,0-21,0 0,1 0,-22 21,42 0,-21-21,0 0,21 22,1-22,-22 21,0-21,0 21,0 0,1-21,-1 0,-21 0,21 0,-21 0,42 0,-42 0,42 0,-20 0,-22 21,0-21,0 0,-22 0,1 0</inkml:trace>
  <inkml:trace contextRef="#ctx0" brushRef="#br0" timeOffset="3396">1100 1462,'0'-42,"21"42,0-42,0 20,-21 1,43 0,-43 0,0 0,21 21,-21-43,0 22,21 0,0-22,-21 43,0-21,0 0,0 0,0 0,0-1,21 22,-21 0,0-21,0 21,0-42,0 21,0 0,0-1,0 22,0-42,0 42,0 0,0 0</inkml:trace>
  <inkml:trace contextRef="#ctx0" brushRef="#br0" timeOffset="4659">1100 0,'0'0,"0"21,0-21,0 21,0-21,0 43,0-22,0-21,0 42,0-21,0 1,0 20,0-21,0 22,0-22,0 0,0 0,0 22,0-43,0 21,0 0,0 0,0-21,0 21,0 1,0-1,0 0,0-21,0 21,0-21,0 0,0 0,0 0,0-21,0 21</inkml:trace>
  <inkml:trace contextRef="#ctx0" brushRef="#br0" timeOffset="5751">1417 0,'0'21,"0"-21,0 21,0-21,0 21,0 1,0-1,0-21,0 42,0-42,0 21,21 22,-21-22,0 0,0 22,0-22,0 0,0 21,0-20,0-1,0 0,0 0,0 0,0-21,0 22,0-1,0-21,0 21,0-21,0 21,0-21,0 0,0-21,-21 0,21 0,-21-43</inkml:trace>
  <inkml:trace contextRef="#ctx0" brushRef="#br0" timeOffset="6578">1333 297,'0'0,"0"0,-22 21,1-21,21 0,-21 0,-21 21,21-21,-22 21,1-21,21 0,0 0,21 21,-21-21,21 0,-22 0,1 22</inkml:trace>
  <inkml:trace contextRef="#ctx0" brushRef="#br1" timeOffset="89157">1142 2522,'21'0,"-21"0,0 0,22 0,-22 21,0-21,0 43,21-43,-21 21,0 0,0 0,21 1,0-1,-21 21,21 1,-21-22,0 0,21 0,-21 22,0-43,21 21,-21 21,0-42,0 43,0-43,0 21,22-21,-22 42,0-21,0 1,0-1,0 0,0 0,0-21,0 21,0-21,0 22,0-22,0 0,21 0,-21 21,0-21</inkml:trace>
  <inkml:trace contextRef="#ctx0" brushRef="#br1" timeOffset="90264">1185 3582,'21'0,"-21"0,0 21,21 22,0-22,-21 21,21-20,0-1,0 21,22 1,-22-1,21 0,-42-20,21 20,0-21,1 0,-1 0,0 22,0-43,-21 21,21-21,-21 21,0 0,21-21,-21 0,21 22,-21-22,0 0,0 0,0 0,0-22,0 22,0-21</inkml:trace>
  <inkml:trace contextRef="#ctx0" brushRef="#br1" timeOffset="91153">1692 3582,'21'21,"-21"22,21-43,22 21,-22 21,-21-20,42-1,-42 0,21-21,-21 21,21-21,-21 0,0 0,0 21,21-21,-21 0,0 0</inkml:trace>
  <inkml:trace contextRef="#ctx0" brushRef="#br1" timeOffset="91746">1777 3815,'0'0,"0"22,21-22,-21 21,0 0,0 0,0-21,0 21,0-21,0 0,0 22,-21-22,-1 21,1-21,-21 0,21 21,-21 0,20-21,1 0,0 0,21 21,-21-21,0 0,21 0,-21 0,21 0,-21 0,21 0,-22 0,1 0,21 0,-21 0,21 0,-21 0</inkml:trace>
  <inkml:trace contextRef="#ctx0" brushRef="#br1" timeOffset="93088">1861 3646,'0'0,"21"0,-21 0,0 0,21 0,-21 21,0 0,0-21,22 21,-22-21,0 43,21-22,-21 0,21 0,-21-21,0 43,21-43,0 42,-21-42,0 21,0 1,21-22,-21 0,0 21,0-21,0 21,22-21,-22 0,0 21,0 0,0-21,0 21,0-21,0 0,0-21,0 21,0-21,0 21,0-21,0 0,-22 0,22-1,-21 1,21 21,0-21,0 0,0 0,-21 21,21-22,0 22,0-21,0 0,-21 21,21 0,-21-21,21 21,0 0,0-21,-21-1,21 22,-22-21,1 21,21-21,-21 0,21 21,-21-21,21 21,0 0,-21-22,0 22,21 0,-21 0,21 0,0 0,-43 0,43 0</inkml:trace>
</inkml:ink>
</file>

<file path=ppt/ink/ink2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1:17.43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423 1770,'21'0,"0"0,-21 0,0 0,0-21,0 21,21-21,-21 0,0 21,0-21,0 21,0-21,0 21,0-22,0 1,0 21,0-21,0 21,0-21,0 0,0 21,0-21,-21 21,0 0,21 0,-21 0,21-21,0 21,-21 0,0 0,0 0,21 0,-21 0,0 0,21-21,-21 21,21 0,-21 0,0 0,0 0,0 0,21 0,-21 0,0 0,21 0,0 0,-21 0,21 21,0-21,-21 0,21 21,-21-21,21 21,0 0,-21-21,21 21,0-21,0 42,-21-42,21 22,0-22,0 21,-21-21,21 21,0 0,0 0,-21 0,21 0,0 0,0 0,0 0,0-21,0 21,0 0,0 0,0-21,0 21,-21 0,21-21,0 21,0-21,0 22,0-22,21 21,-21-21,21 21,-21-21,21 21,0-21,0 21,21 0,-21 0,21 0,42 21,-21 0,-42-42,0 0,0 0,-21 0,21 0,-21 0,21 0,0 0,-21 0,21 0,-21 0,21 0,-21 0,0 0,21 0,-21 0,0 0,-21-21</inkml:trace>
  <inkml:trace contextRef="#ctx0" brushRef="#br0" timeOffset="1934">360 1327,'21'0,"-21"-42,0 42,0-21,21 21,-21 0,0 0,0-21,21 21,-21-21,0 0,0 21,0-21,21-21,-21 21,0 0,0 21,0-42,0 42,0-21,0 0,0-1,0 1,0 21,0-21,0 0,0 21,0-21,0 21,0-21,0 21,0-21,21 0,-21 21,0-21,0 21,0-21,0 0,0 21,0-21,0 21,0-21,0 0</inkml:trace>
  <inkml:trace contextRef="#ctx0" brushRef="#br0" timeOffset="3198">150 22,'21'0,"-21"0,0 21,0-21,0 21,21-21,-21 42,0-42,0 21,21 0,-21 0,21 0,-21 0,0 0,0 0,0-21,21 42,-21-42,0 43,0-43,0 21,21-21,-21 21,21-21,-21 0,0 21,0 0,0-21,0 0,0 21,0-21,0 42,21-42,-21 0,0 0,21 0,-21 0,0 0,0-21</inkml:trace>
  <inkml:trace contextRef="#ctx0" brushRef="#br0" timeOffset="5288">507 0,'0'22,"0"-22,0 42,21-42,-21 21,21 0,-21 21,21-42,0 42,-21-42,0 21,21 0,-21 0,0 0,21-21,-21 21,0 0,21-21,-21 22,0-22,0 21,0 0,0-21,0 21,0-21,0 0,-21-21</inkml:trace>
  <inkml:trace contextRef="#ctx0" brushRef="#br0" timeOffset="6707">528 274,'0'0,"-21"0,21 0,-21 0,21 0,-21 0,0 0,21 0,-21 0,21 0,-21 0,21 0,-21 0,0 0,21 0,-21 0,21 21,0-21,-21 0,0 0,21 0</inkml:trace>
</inkml:ink>
</file>

<file path=ppt/ink/ink2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1:28.55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1079 403,'0'-21,"0"21,0 0,0-22,0 22,-21 0,21 0,-21 0,0 0,21 0,-21 0,21 0,-21 0,-1 0,22 0,-21 0,21 0,-21 0,21 0,-21 0,0 0,21 0,-21 0,21 0,-21 0,0 0,0 0,21 0,-21 0,0 0,21 0,-22 0,22 0,-21 0,21 0,0 0,-21 0,0 0,21 0,-21 0,21 0,-21 0,21 0,-21 0</inkml:trace>
  <inkml:trace contextRef="#ctx0" brushRef="#br0" timeOffset="1545">25 21,'0'21,"0"-21,0 22,0-22,0 21,0-21,0 21,0 0,0-21,0 21,0-21,0 22,0-1,0-21,0 21,0-21,0 21,0-21,0 21,0 1,0-22,0 21,0-21,0 21,0 0,0 0,0-21,0 22,0-1,0-21,0 21,0-21,0 21,0-21,0 21,0 1,0-22,0 0,-22 0,22-22</inkml:trace>
  <inkml:trace contextRef="#ctx0" brushRef="#br0" timeOffset="2824">299 0,'0'0,"0"21,0 0,0-21,0 22,21-22,-21 21,0-21,0 21,0 0,0-21,0 21,0 1,0-1,0-21,0 21,0 21,0-42,0 22,0-22,0 21,0 0,0-21,0 21,0-21,0 21,0 1,0-22,0 0,0 21,0-21,0 21,0-21,0 21,0 0,0-21,0 22,0-22,0 21,0 0,0-21,0 21,0-21,0 21,0-21,0 0,0 0,0-21,0 0,0 0</inkml:trace>
  <inkml:trace contextRef="#ctx0" brushRef="#br0" timeOffset="4119">320 297,'0'0,"0"0,-42 0,21 0,-1 0,1 0,21 0,-42 0,42 0,-21 0,21 0,-21 0,21 0,-21 0,0 0,21 0,0 0,-21 0,21 0,-21 0</inkml:trace>
</inkml:ink>
</file>

<file path=ppt/ink/ink2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1:33.81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378 0,'21'0,"-21"22,0-22,0 0,0 21,21 0,-21 0,0 0,0 0,0 1,0-1,0 0,0-21,0 21,0 0,0 0,0-21,0 22,0-22,0 21,0 0,0-21,0 21,0-21,0 21,0-21,0 21,0 1,0-1,0-21,0 21,0 0,0-21,0 21,0-21,0 21,-21-21</inkml:trace>
  <inkml:trace contextRef="#ctx0" brushRef="#br0" timeOffset="1529">357 911,'0'0,"-21"0,0 0,21 0,-21-22,21 22,-21 0,0 0,0 0,21 22,-21-22,0 0,0 0,0 21,0-21,21 21,-21 0,21-21,-21 21,1-21,20 0,-21 21,21 1,0-22,-21 21,21-21,0 21,0-21,0 21,0 0,-21-21,21 0,0 21,0-21,0 22,0-1,0-21,0 0,21 0,-21 21,21-21,0 0,-1 0,22 0,0 0,-21 0,0 0,21 0,-21 0,21 0,0 0,-21-42,0 42,21 0,-42-22,21 22,-21 0,0-21,0 0,0 21,0-21,0 21,-21-21,21 0,-21 21,21-22,0 22,-21-21,21 21,0-21,-21 0,0 21,0-21,21 21,0-21,0 21,-21 0,0 0,0 0</inkml:trace>
  <inkml:trace contextRef="#ctx0" brushRef="#br0" timeOffset="3448">1 1524,'0'0,"0"0,21 0,-21 0,0 0,0 22,0-1,0-21,0 21,21 0,-21 0,0 0,0-21,0 22,21-1,-1 0,-20 0,0 21,42 1,-21 20,0-20,0-22,0 21,0 22,0-43,0 21,0 43,-21-85,21 21,-21-21,0 21,0-21,0 0,0 0,0 0</inkml:trace>
  <inkml:trace contextRef="#ctx0" brushRef="#br0" timeOffset="4587">315 1440,'0'0,"0"21,0 0,21 0,-21-21,0 21,0 1,21-22,0 21,-21 0,0 0,0 0,21-21,-21 21,0 1,21-22,-21 21,0 0,21-21,-21 21,0 0,0 0,0-21,21 0,-21 22,0-22,0 21,0 0,0-21,0 0,0 21,0-21,21 0,-21 21,0-21,0 21,0 1,0-22,21 0,-21 21,0-21,0 21,0 0,0-21,0 21,0-21,0 21,0-21,0 0,0 22,0-22,0 0,0-22</inkml:trace>
  <inkml:trace contextRef="#ctx0" brushRef="#br0" timeOffset="5835">420 1842,'-21'0,"21"0,0 0,-21 0,21 0,0 21,-21-21,0 0,0 0,21 21,-21-21,0 0,21 0,-21 0,21 21,-21-21,21 22,0-22,-21 0,0 0,21 21,0-21,-21 0,0 0,0-21,21 21</inkml:trace>
</inkml:ink>
</file>

<file path=ppt/ink/ink2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2:56.412"/>
    </inkml:context>
    <inkml:brush xml:id="br0">
      <inkml:brushProperty name="width" value="0.09701" units="cm"/>
      <inkml:brushProperty name="height" value="0.09701" units="cm"/>
      <inkml:brushProperty name="fitToCurve" value="1"/>
    </inkml:brush>
  </inkml:definitions>
  <inkml:trace contextRef="#ctx0" brushRef="#br0">0 338,'0'0,"21"0,-21 0,42 0,-42 0,21 0,-21 0,22-21,-1 21,21 0,-21 0,-21 0,21 0,1 0,-1 0,0 0,0 0,-21 0,42 0,-42 0,21 0,-21-21,22 21,-22 0,21 0,0 0,-21 0,21 0,21 0,-42 0,22 0,-22 0</inkml:trace>
  <inkml:trace contextRef="#ctx0" brushRef="#br0" timeOffset="4274">1312 128,'0'0,"-22"-20,1 20,21-21,-21 0,21 0,0 0,-21 21,0 0,21-21,0 21,-21 0,21 0,-43 0,22 0,0 0,-21 0,-1 21,22-21,-21 0,0 21,-1 0,22 0,-21-21,21 0,-1 21,22-21,-21 0,21 20,0 1,-21-21,21 0,-21 21,21 0,0 0,-42 21,42-21,0 0,0-21,0 21,0 0,0 0,0 0,0 0,0 0,0 0,0-1,0-20,0 21,0-21,0 21,21-21,-21 42,21-42,-21 21,0 0,21-21,0 0,-21 21,21-21,-21 0,43 0,-43 0,21 0,21 0,-21 0,22 0,20 0,1 0,-1 0,43 0,-43 21,1-21,-1 21,1 21,-1-42,-63 0,64 21,-64-21,42 21</inkml:trace>
  <inkml:trace contextRef="#ctx0" brushRef="#br0" timeOffset="5772">1714 275,'21'0,"-21"0,21 0,0 0,21 0,22 0,-1 0,22 0,42 0,-21 0,-1 0,-20 0,0 0,-43 0,0 0,1 0,-43 0,21 0</inkml:trace>
  <inkml:trace contextRef="#ctx0" brushRef="#br0" timeOffset="6989">3596 108,'-21'-21,"21"21,0 0,0-21,-21 21,21 0,-21 0,0 0,0 0,21-21,0 21,-21 0,-1 0,22 0,-21 0,21 0,-21 0,0 0,21 0,-21 0,21 0,-21 0,21 0,-22 21,1-21,21 0,-21 0,21 21,-21-21,0 21,21-21,-21 20,21-20,-22 21,22-21,-21 21,21-21,-21 21,21 0,-21 0,21-21,0 21,-21 0,21 0,0 0,-21 0,21 0,0 0,0-21,0 21,0-21,0 21,0 0,0-1,0-20,0 42,0-42,0 21,0 0,0 0,0-21,0 21,0-21,0 21,0-21,0 21,21 0,-21-21,21 21,-21-21,0 0,21 0,-21 21,0-21,0 21,21-21,-21 0,21 0,-21 0,22 0,20 0,-21 0,0 0,22 0,-22 0,0 0,0 0,21 0,-20 0,20 0,0 0,0 0,-20 0,-1 0,-21 21,42-21,0 0,-42 0,22 0,-22 0,0 0</inkml:trace>
  <inkml:trace contextRef="#ctx0" brushRef="#br0" timeOffset="8642">4083 296,'0'0,"0"21,0-21,0 21,0 0,21-21,-21 21,0-21,0 0,0 21,0 0,0-21,0 21,0-21,0 0,0-42,0 21,21-21,1 21,-22 21,0-21,0 21,0 0,0 0,21 0,-21 0,0 21,0-21,0 21,0-21,0 21,0-21,0 0,0 21,-21-21,-1 0,22 0,-21 0</inkml:trace>
</inkml:ink>
</file>

<file path=ppt/ink/ink2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13.275"/>
    </inkml:context>
    <inkml:brush xml:id="br0">
      <inkml:brushProperty name="width" value="0.09701" units="cm"/>
      <inkml:brushProperty name="height" value="0.09701" units="cm"/>
      <inkml:brushProperty name="fitToCurve" value="1"/>
    </inkml:brush>
  </inkml:definitions>
  <inkml:trace contextRef="#ctx0" brushRef="#br0">1-1,'0'0</inkml:trace>
</inkml:ink>
</file>

<file path=ppt/ink/ink2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18.672"/>
    </inkml:context>
    <inkml:brush xml:id="br0">
      <inkml:brushProperty name="width" value="0.09701" units="cm"/>
      <inkml:brushProperty name="height" value="0.09701" units="cm"/>
      <inkml:brushProperty name="fitToCurve" value="1"/>
    </inkml:brush>
  </inkml:definitions>
  <inkml:trace contextRef="#ctx0" brushRef="#br0">0 22,'21'0,"-21"0,0 21,0 1,0-22,0 22,22-1,-22 1,0 0,0 0,0-22,0 43,21-43,-21 22,0 21,0-21,21 0,-21 21,0-43,0 0,0 22,0-22,0 22,0-1,0-21,0 22,0-22,0 22,0-22,0 0,21-22,-21 22</inkml:trace>
  <inkml:trace contextRef="#ctx0" brushRef="#br0" timeOffset="889">382 0,'0'22,"0"-1,0-21,0 22,0 0,0-22,0 43,0-43,0 22,21-22,-21 43,0-43,0 22,0 22,0-23,0 1,0 0,21-22,-21 21,0 1,0 0,0 0,0-1,0-21,-21 0,21 0,0 0,0 0</inkml:trace>
  <inkml:trace contextRef="#ctx0" brushRef="#br0" timeOffset="1623">318 261,'0'0,"-21"0,0 0,21 0,-21 0,21 0,-43 21,43-21,-21 0,21 0,-21 0,21 0,-21 0,21 22,-22-22,22 0,-21 0,21 0,0 0,-21 0,21 22,-21-22,21 0</inkml:trace>
</inkml:ink>
</file>

<file path=ppt/ink/ink2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17.674"/>
    </inkml:context>
    <inkml:brush xml:id="br0">
      <inkml:brushProperty name="width" value="0.09701" units="cm"/>
      <inkml:brushProperty name="height" value="0.09701" units="cm"/>
      <inkml:brushProperty name="fitToCurve" value="1"/>
    </inkml:brush>
  </inkml:definitions>
  <inkml:trace contextRef="#ctx0" brushRef="#br0">0 445,'0'-21,"0"21,0 0,0-22,0 22,0 0,0-21,21 21,-21-21,21 0,-21 21,0-42,21 20,-21 1,0 0,22 21,-22-42,0 21,0 21,0-43,21 43,-21-21,0 21,21-21,-21 0,0 21,0 0,0-21,0 21,0-43,0 43,0 0</inkml:trace>
</inkml:ink>
</file>

<file path=ppt/ink/ink2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21.527"/>
    </inkml:context>
    <inkml:brush xml:id="br0">
      <inkml:brushProperty name="width" value="0.09701" units="cm"/>
      <inkml:brushProperty name="height" value="0.09701" units="cm"/>
      <inkml:brushProperty name="fitToCurve" value="1"/>
    </inkml:brush>
  </inkml:definitions>
  <inkml:trace contextRef="#ctx0" brushRef="#br0">0 1,'21'0,"-21"0,22 0,-1 21,0 0,-21 0,21 0,0 1,-21-1,21 0,0 43,22-22,-43-21,0-21,0 22,21-22,-21 21,0-21,0 21,21-21,-21 21,0-21,0 21,0-21,0 22,0-1,0 0,0-21,0 21,0-21,0 21,-21 1</inkml:trace>
  <inkml:trace contextRef="#ctx0" brushRef="#br0" timeOffset="1513">254 828,'0'0,"21"21,0 0,-21-21,21 0,1 22,-22-1,0 0,21 21,0-20,-21-1,21 21,0 1,0-22,-21 21,21-20,1 20,-22-42,0 21,21-21,-21 21,0 1,0-22,21 0,-21 0,0 0,0 0</inkml:trace>
  <inkml:trace contextRef="#ctx0" brushRef="#br0" timeOffset="2340">613 743,'0'0,"22"21,-22 0,0-21,21 22,0-1,-21 0,21 0,0 1,-21 20,0-42,21 21,-21 0,0 1,21-1,1-21,-22 21,0 0,0-21,0 22,0-22,0 0,0 0,-22 0,22 0</inkml:trace>
  <inkml:trace contextRef="#ctx0" brushRef="#br0" timeOffset="2995">656 998,'0'0,"-21"0,-1 0,22 0,0 0,-21 0,21 0,0 0,-21 0,0 0,21 21,-21-21,21 0,-21 0,0 0,-1 0,22 0,0 0,-21 0,21 21,-21-21,0 0,21 21,-21-21,21 22,-21-22,21 0,-21 0,-1 0,22 0,0 0,0 0,-21-22</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1T15:23:44.22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0,'0'0,"0"21,0 0,0-21,0 23,0-23,0 21,0 0,0-21,0 21,0-21,0 21,0-21,0 22,0 0,0-22,0 0,0 21,0-21,19 0,-19 21,0 1,0-22,0 21,0-21,0 21</inkml:trace>
</inkml:ink>
</file>

<file path=ppt/ink/ink3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25.957"/>
    </inkml:context>
    <inkml:brush xml:id="br0">
      <inkml:brushProperty name="width" value="0.09701" units="cm"/>
      <inkml:brushProperty name="height" value="0.09701" units="cm"/>
      <inkml:brushProperty name="fitToCurve" value="1"/>
    </inkml:brush>
  </inkml:definitions>
  <inkml:trace contextRef="#ctx0" brushRef="#br0">168 1481,'0'-42,"0"21,0 0,0-22,0 22,0 0,0-21,21-1,-21 22,0 0,0-42,0 41,0 1,0-21,0 42,0-21,0 21,0-43,0 43,0-21,0 21,0-21,0 21,0-42,0 42,0-21,0 21</inkml:trace>
  <inkml:trace contextRef="#ctx0" brushRef="#br0" timeOffset="1435">1 21,'0'0,"0"21,0-21,0 21,0-21,0 21,0 1,0-1,0 0,0 0,0 0,0 0,0 22,0-22,0-21,0 42,0-42,0 21,0 1,21 20,-21-42,0 21,0-21,0 21,0-21</inkml:trace>
  <inkml:trace contextRef="#ctx0" brushRef="#br0" timeOffset="2387">294 0,'0'21,"0"-21,21 0,-21 21,0-21,0 21,0 0,0 1,0-22,0 21,0 0,0 21,0-21,0-21,0 43,0-22,0 0,0-21,0 21,0 0,0 1,0-22,0 21,0-21,0 21,0 0,0-21,0-21,0 21,0-21,0 21,0-43</inkml:trace>
  <inkml:trace contextRef="#ctx0" brushRef="#br0" timeOffset="3011">315 296,'0'0,"0"0,-21 0,0 0,-21 0,0 0,0 0,21 0,1 0,-1 0,21 0,-21 0,0 0,21 0,-21 0,21 0</inkml:trace>
</inkml:ink>
</file>

<file path=ppt/ink/ink3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30.122"/>
    </inkml:context>
    <inkml:brush xml:id="br0">
      <inkml:brushProperty name="width" value="0.09701" units="cm"/>
      <inkml:brushProperty name="height" value="0.09701" units="cm"/>
      <inkml:brushProperty name="fitToCurve" value="1"/>
    </inkml:brush>
  </inkml:definitions>
  <inkml:trace contextRef="#ctx0" brushRef="#br0">427 0,'0'0,"0"21,0-21,21 21,-21 1,0-1,0 0,0 0,0 22,0-22,21 43,-21-43,0 22,0 0,0-1,0 1,22 21,-22-22,0 22,0-43,0 1,0-1,-22-21,22 0,-21 0,-22 0,43 0,-21 0,0 0</inkml:trace>
  <inkml:trace contextRef="#ctx0" brushRef="#br0" timeOffset="1248">128 915,'22'0,"-22"0,0 0,21 0,-21 0,21 21,-21-21,22 22,-22-1,0 0,21 0,-21 1,21 42,-21-22,0-21,0 22,43 0,-43-43,0 42,0-42,0 21,21-21,-21 22,0-22,0 21,21-21,-21 21,0 1,0-22,0 21,0-21,0 21,0-21,0 21,22-21,-22 43,0-43,21 21,-21-21,21 43,-21-43,0 21,0-21,0 21,0-21,0 0,0-21,0 0</inkml:trace>
  <inkml:trace contextRef="#ctx0" brushRef="#br0" timeOffset="2418">576 894,'0'21,"0"0,0 1,21-22,-21 21,21 0,-21 0,0 1,22 20,-22-42,0 22,21 20,0 1,-21-22,22 22,-22-22,0 21,0-20,21-1,0-21,-21 21,0-21,0 22,0-22,0 21,0 0,22-21,-22 0,0 21,0-21,0 0,0 0,-22 0,22-21</inkml:trace>
  <inkml:trace contextRef="#ctx0" brushRef="#br0" timeOffset="3682">640 1213,'21'0,"-21"0,0 0,0 0,0 0,-21 0,21 0,-22 0,1 0,21 0,0 21,-21-21,21 0,-22 0,22 0,-21 0,21 0,-21 0,21 0,-21 0,21 0,-22 0,1 22,21-22,-21 0,21 0,-22 0,22 0,-21 0,0 21,-1-21,22 0,-21 0,0 0,21 0,-22 0,22 0,-21 0,21 0,-21 0,0 0,21 0,-22 0,22 0,-42 0,20-21,-20-1,-1 22,1-42</inkml:trace>
</inkml:ink>
</file>

<file path=ppt/ink/ink3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3:36.315"/>
    </inkml:context>
    <inkml:brush xml:id="br0">
      <inkml:brushProperty name="width" value="0.09701" units="cm"/>
      <inkml:brushProperty name="height" value="0.09701" units="cm"/>
      <inkml:brushProperty name="fitToCurve" value="1"/>
    </inkml:brush>
  </inkml:definitions>
  <inkml:trace contextRef="#ctx0" brushRef="#br0">0 2,'0'0,"22"0,-1 0,1 0</inkml:trace>
</inkml:ink>
</file>

<file path=ppt/ink/ink3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21.360"/>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360 23,'0'0,"0"0,-21 0,0 0,21 0,0 0,-21 0,21-21,0 21,-21 0,0 0,21 0,-21 0,21 0,-21 0,21 0,-21 0,0 0,21 0,-22 0,22 21,-21-21,21 20,-21-20,21 0,0 0,-21 21,21 0,0-21,0 20,0-20,-21 21,21 0,0-21,0 0,0 21,-21-21,21 20,0-20,-21 21,21 0,0-21,0 20,0-20,0 21,-21-21,21 21,0-21,0 21,0-21,0 20,0-20,0 21,0 0,21-21,-21 20,21-20,-21 0,0 0,0 21,21-21,-21 21,0-21,21 0,-21 21,0-21,21 0,-21 20,21-20,-21 0,0 0,21 0,-21 21,0-21,22 21,-1-21,0 0,-21 0,21 0,0 0,-21 0,21 0,-21 0,21 20,-21-20,21 0,0 0,-21 0,21 0,-21 0,21 0,1 0,-22 0,0 0,21 0,-21 0,21 0,-21 0,21 0,0 0,-21 0,21 0,-21 0,21 0,-21 0,21 0</inkml:trace>
</inkml:ink>
</file>

<file path=ppt/ink/ink3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29.644"/>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215 678,'0'-21,"0"0,0 21,0-21,0 21,0-21,0-1,0 1,0 0,0 0,0 21,0-21,0 21,0-22,0 22,0-21,0 21,0-21,-22 21,22 0,0 0,0-21,0 21,-21-21,21-1,0 22,-22 0,22-21,0 21,0 0,0-21,-21 21,21 0,0-21,0 21,-22 0,22-21,-21 21,21 0,0-22,0 22,0 0,-22-21,22 0,0 21,0-21,0 21,0 0,0-21,-21 21,21-22,0 22,0-21,0 21,0 0,0-21,0 21,0-21,0 0,-22 21,22 0,0-22,0 22,-21 0,21-21,0 21,0-21</inkml:trace>
</inkml:ink>
</file>

<file path=ppt/ink/ink3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31.812"/>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21 0,'-21'22,"21"-22,0 22,0-22,0 21</inkml:trace>
</inkml:ink>
</file>

<file path=ppt/ink/ink3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33.185"/>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14 0,'0'0,"0"0,0 0,0 21,0 0,0 1,0-22,0 21,0-21,0 21,0 0,0-21,0 21,0-21,0 21,0 0,0 0,0-21,0 21,0 0,0-21,0 21,0-21,0 21,0 0,0-21,0 21,0-21,0 21,0-21,0 0,0 21,0 0,0-21,0 22,0-22,0 21,0 0,0-21,0 21,0-21,0 21,0-21,0 21,0 0,0-21,0 21,0-21,0 21,-14-21,14 0,0 0,0 0</inkml:trace>
</inkml:ink>
</file>

<file path=ppt/ink/ink3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35.275"/>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0 0,'0'21,"0"-21,0 22,0-22,0 21,0-21,0 21,0 0,0-21,0 21,0-21,0 22,0-1,0-21,0 21,0-21,0 21,0-21,0 21,0 1,0-22,0 21,21-21,-21 21,0 0,0-21,0 21,0-21,0 22,0-22,0 21,0 0,0-21,0 21,0-21,0 43,20-43,-20 21,0-21,0 21,0 0,0-21,0 21,0-21,0 22,0-22,0 21,0-21,-20 0,20 0,-21 0,21 0</inkml:trace>
</inkml:ink>
</file>

<file path=ppt/ink/ink3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36.710"/>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383 0,'0'0,"0"0,-21 0,21 0,0 0,-21 0,0 0,21 18,0-18,-22 0,22 0,0 18,-21-18,21 0,0 0,-21 0,0 0,21 0,-22 0,22 0,-21 19,0-19,21 0,-22 0,22 0,-21 0,21 0,-21 0,0 0,21 0,-22 0,22 0,-21 0,0 0,21 0,-21 0</inkml:trace>
</inkml:ink>
</file>

<file path=ppt/ink/ink3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38.582"/>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740 0,'0'0,"0"0,0 0,-21 0,21 0,-21 21,21-21,-22 0,22 21,-21-21,21 0,-21 0,21 20,0-20,-21 0,0 0,21 0,0 0,-21 0,21 0,-21 21,21-21,-22 0,1 21,21-21,-21 0,21 0,-21 0,21 0,-21 0,21 0,-21 21,21-21,-21 0,21 0,0 0,-22 20,1-20,21 0,0 21,-21-21,21 0,-21 0,0 0,21 0,-21 21,21-21,-21 0,21 0,-21 0,21 21,-22-21,1 0,21 0,0 0,-21 0,0 20,21-20,-21 0,21 0,-21 0,0 0,-1-20,22 20,-21 0,0 0,21-21,-21 21</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1T15:23:46.22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0,'0'0,"0"0,20 21,-20-21,0 22,0-1,0-21,19 21,-19 0,0 0,0-21,0 21,0-21,0 0,0 21,20-21,-20 0,0 21,0 0,0-21,0 21,0-21,0 0,0 21,0 0,0-21,0 22,0-22,0 21,0-21</inkml:trace>
</inkml:ink>
</file>

<file path=ppt/ink/ink4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40.735"/>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0 0,'0'0,"21"0,-21 0,0 0,0 21,0-21,21 0,0 21,-21 0,0-21,0 21,0-21,0 21,0 0,0-21,0 22,20-22,-20 21,0-21,0 21,0 0,0-21,0 21,0-21,0 0,0 42,0-20,21-22,-21 21,0-21,0 21,0-21,0 21,0-21,0 21,0 0,0 0,21-21,-21 21,0 1,0-22,0 21,0-21,0 21,0 0,0-21,0 21,0-21,0 21,0-21,0 21,0 1,0-22,0 21,0-21,0 0,0-21,0-1,0 1,0 0,0-21,0 21,0-22</inkml:trace>
</inkml:ink>
</file>

<file path=ppt/ink/ink4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42.560"/>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0 1,'0'0,"22"0,-22 0,0 0,0 21,21 1,-21-22,0 21,0-21,0 22,22-1,-22-21,0 22,0-22,0 21,0-21,22 0,-22 22,0-1,0 1,0-22,0 21,0 1,0-22,0 21,0 1,0-1,0-21,0 22,0-22,0 21,0 1,0-22,0 21,0-21,0 22,0-22,0 21,0 1,0-22,0 21,0-21,0 22,0-1,0-21,0 22,0-22,0 0,0 0,0 0,0 0,0-43,-22 0,22 0,0 21,0-21,0 43,0-21,0-1</inkml:trace>
</inkml:ink>
</file>

<file path=ppt/ink/ink4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43.605"/>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362 0,'21'0,"-21"0,0 0,21 0,-21 0,0 20,-21-20,0 0,21 21,-43-21,1 0,42 0,-43 21,22-21,-43 21,64-21,-21 0,21 0,-21 0,21 0,-22 0,22 21,0-21,-21 0,21 0,0 0,-21 0,21 0,-21 0,21 0,-22 0,22 0,0 0</inkml:trace>
</inkml:ink>
</file>

<file path=ppt/ink/ink4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47.147"/>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0 0,'0'0,"0"0,0 0,21 0,0 0,0 0,-21 0,21 21,0-21,22 0,-43 0,21 21,-21-21,21 0,0 0,0 0,-21 0,22 0,-1 0,-21 21,21-21,-21 22,21-22,-21 0,21 0,0 0,1 21,-22-21,21 0,0 0,0 0,-21 0,21 0,0 0,-21 0,22 0,-22 21,0-21,21 0,0 0,-21 0,21 0,-21 0,21 0,-21 0,21 0,-21 21,22-21,-22 0</inkml:trace>
</inkml:ink>
</file>

<file path=ppt/ink/ink4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18:48.644"/>
    </inkml:context>
    <inkml:brush xml:id="br0">
      <inkml:brushProperty name="width" value="0.09701" units="cm"/>
      <inkml:brushProperty name="height" value="0.09701" units="cm"/>
      <inkml:brushProperty name="color" value="#333300"/>
      <inkml:brushProperty name="fitToCurve" value="1"/>
    </inkml:brush>
  </inkml:definitions>
  <inkml:trace contextRef="#ctx0" brushRef="#br0">0 0,'0'0,"0"0,21 0,1 0,-22 0,21 0,-21 0,21 0,0 0,-21 0,0 21,21-21,0 0,0 0,-21 0,21 0,-21 0,21 0,-21 0,22 21,-1-21,-21 0,21 0,-21 0,0 21,21-21,0 0,-21 0,21 0,0 21,-21-21,21 0,1 0,-22 0,21 0,0 21,-21-21,21 0,-21 0,21 0,-21 0,21 0,0 0,0 0,-21 0,21 0,1 0,-1 0,-21 0,21 0,0 0,-21 0,21 0,-21 0,21 0,-21 0,42 0,-42 0,21 0,-21 21,22-21,-1 0,-21 0,21 0</inkml:trace>
</inkml:ink>
</file>

<file path=ppt/ink/ink4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0:18.420"/>
    </inkml:context>
    <inkml:brush xml:id="br0">
      <inkml:brushProperty name="width" value="0.09701" units="cm"/>
      <inkml:brushProperty name="height" value="0.09701" units="cm"/>
      <inkml:brushProperty name="color" value="#FFFF00"/>
      <inkml:brushProperty name="fitToCurve" value="1"/>
    </inkml:brush>
  </inkml:definitions>
  <inkml:trace contextRef="#ctx0" brushRef="#br0">7296 361,'0'21,"0"-21,0 0,21 21,-21-21,0 0,21 21,-21 0,21-21,-21 21,22-21,-22 0,0 0,21 43,-21-43,0 21,21 0,0 0,-21 0,21-21,-21 21,0 0,0-21,21 22,-21-1,21 0,-21-21,22 42,-22-21,21 0,0 43,0-22,-21-21,0 0,21 0,0 0,-21 1,0-1,0 21,0-21,22 0,-22 0,0 0,0 0,0 43,0-64,0 21,0 21,0-21,0 0,0 1,0-22,0 21,0 0,0 0,0 0,0 21,0-21,0 1,0 20,0 0,-22-42,22 42,-21-21,21 1,0 20,-21-21,0 0,21 21,0-21,-21 1,0 20,21-42,-22 42,1-21,21 0,-21 0,0 1,21-1,-42 21,42-21,-21 21,21-21,-22 1,22-22,-21 21,21 0,-42 21,21-21,21 0,-21 0,0 1,-1-1,1-21,0 42,-21-21,21 0,0 0,-1 22,1-22,0 21,0 0,-21-21,20 22,-20-43,21 21,0 21,21-21,-21 0,21-21,-21 0,21 21,-22-21,22 21,-21-21,21 0,-21 0,21 22,-21-22,0 21,0-21,0 0,-22 0,22 21,0-21,-21 21,-1-21,22 0,-21 0,0 0,-1 0,-20 0,-1 0,-20 0,42 0,-22 0,1 21,20-21,1 0,21 0,0 0,0 0,0 21,-1-21,1 0,0 0,21 0,-21 0,0 0,0 0,0 0,-1 0,22 0,-21 0,-21 0,0 0,-1 0,1 0,0 0,21 0,-1 0,1 0,21 0,-21 0,21 0,-21 0,0 0,21-21,-21 21,0 0,-22 0,43-21,-21 21,21 0,-21 0,0-21,0 21,0 0,-1 0,-41-21,42 0,-22 21,1-22,0 22,21 0,-22-21,43 21,-42 0,0-21,0 21,42 0,-43 0,1 0,21 0,0 0,-22-21,22 21,0 0,-21 0,0 0,20-21,-20 21,-21-21,20 21,1 0,-21 0,-1 0,22 0,-43-21,64 21,-21 0,21 0,-43-21,22 21,21 0,-21 0,-22-22,22 22,21 0,-22 0,1 0,21 0,-21 0,20 0,-20 0,42 0,-21 0,-21 0,42 0,-43 0,22 0,0 0,0-21,0 21,-21 0,-1 0,22 0,-21 0,0-21,-1 21,1 0,21 0,-22 0,1 0,21 0,-21-21,-1 21,1 0,21-21,-21 21,21-21,-1 21,-20 0,21 0,0-21,-43 21,43-21,0 21,-42 0,41-22,1 22,0-21,0 21,-21 0,21-21,-1 21,-20-21,42 21,-42-21,21 0,0 21,-22 0,1-21,21 0,-43-1,1 22,42-42,-43 21,1 21,21-42,20 21,-20 21,-21-43,20 22,22 21,-42-42,42 21,-22-21,22 42,-21-43,21 22,0 0,-22-21,22 42,-21-42,42 21,-42-1,42 1,-21-21,-22 21,43 0,-21 0,0 0,21-22,-21 22,0 0,21-21,-43 21,22-43,21 43,-21-21,0 0,0-22,0 43,-1-21,22 21,-21-21,0-1,21 22,-21 0,0-21,0 21,21-21,-43 20,43-20,-21-21,0 42,0 0,21-22,0 43,-42-42,42 42,0-42,-21 42,21-21,0 21,0-21,-22 21,22-22,0 1,0 21,0 0,-21 0,21-21,-21 0,21 0,0 21,-21-42,0 21,21-1,0 1,-21 21,21-42,0 42,-22-21,22 0,0 21,0-21,0 21,-21-21,21 21,-21-43,21 43,0-21,0 21,0-21,-21 0,21 21,0-21,0 0,0 0,-21 21,21 0,-21 0,21-22,0 22,0-21,-21 21,21-21,0 21,0-21,0 21,0-21,-22 21,22 0,0-21,-21 0,21 21,0 0,-21 0</inkml:trace>
</inkml:ink>
</file>

<file path=ppt/ink/ink4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0:25.362"/>
    </inkml:context>
    <inkml:brush xml:id="br0">
      <inkml:brushProperty name="width" value="0.09701" units="cm"/>
      <inkml:brushProperty name="height" value="0.09701" units="cm"/>
      <inkml:brushProperty name="color" value="#FFFF00"/>
      <inkml:brushProperty name="fitToCurve" value="1"/>
    </inkml:brush>
  </inkml:definitions>
  <inkml:trace contextRef="#ctx0" brushRef="#br0">45 0,'0'0,"21"0,-21 0,0 21,0 0,0-21,0 22,0-22,0 21,0-21,0 21,0 0,0-21,0 22,0-22,0 21,0 0,0-21,0 21,0-21,0 0,0 21,-21 1,21-1,0-21,0 21,0-21,0 21,0 1,0-22,0 21,-21-21,0 0,21 0,0-43,0 1,42-22,21-21,-21 43,20-22</inkml:trace>
</inkml:ink>
</file>

<file path=ppt/ink/ink4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18T15:20:26.688"/>
    </inkml:context>
    <inkml:brush xml:id="br0">
      <inkml:brushProperty name="width" value="0.09701" units="cm"/>
      <inkml:brushProperty name="height" value="0.09701" units="cm"/>
      <inkml:brushProperty name="color" value="#FFFF00"/>
      <inkml:brushProperty name="fitToCurve" value="1"/>
    </inkml:brush>
  </inkml:definitions>
  <inkml:trace contextRef="#ctx0" brushRef="#br0">0 0,'0'0,"0"0,42 21,1-21,-22 0,22 0,-22 0,0 21,21-21,-42 21,22-21,-1 0,-21 0,21 0,-21 0,21 0,-21 21,0-21,0 0,0 21,22-21,-22 0,21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4T22:15:35.231"/>
    </inkml:context>
    <inkml:brush xml:id="br0">
      <inkml:brushProperty name="width" value="0.09701" units="cm"/>
      <inkml:brushProperty name="height" value="0.09701" units="cm"/>
      <inkml:brushProperty name="fitToCurve" value="1"/>
    </inkml:brush>
  </inkml:definitions>
  <inkml:trace contextRef="#ctx0" brushRef="#br0">0 0,'21'22,"-21"-22,0 21,0 0,0-21,21 21,-21-21,0 21,0-21,0 21,0 1,21-1,-21-21,0 21,0 0,0 0,22-21,-22 0,0 44,0-44,0 21,0-21,21 0,-21 42,0-42,0 21,0-21,0 21,0 1,0-22,0 21,22-21,-22 21,0 0,0-21,0 21,21-21</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4T22:15:36.947"/>
    </inkml:context>
    <inkml:brush xml:id="br0">
      <inkml:brushProperty name="width" value="0.09701" units="cm"/>
      <inkml:brushProperty name="height" value="0.09701" units="cm"/>
      <inkml:brushProperty name="fitToCurve" value="1"/>
    </inkml:brush>
  </inkml:definitions>
  <inkml:trace contextRef="#ctx0" brushRef="#br0">3 0,'0'0,"0"21,0-21,0 21,0 0,0 0,0 0,0-21,0 43,0-43,0 42,0-42,0 21,0 0,0 1,0-1,0-21,0 43,0-43,0 21,0 0,19 1,-19-22,0 21,0-21,0 21,0 0,0-21,0 21,0-21,18 21,-18-21,0 22,0-1,0-21,0 21,0-21,0 21</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4T22:15:38.726"/>
    </inkml:context>
    <inkml:brush xml:id="br0">
      <inkml:brushProperty name="width" value="0.09701" units="cm"/>
      <inkml:brushProperty name="height" value="0.09701" units="cm"/>
      <inkml:brushProperty name="fitToCurve" value="1"/>
    </inkml:brush>
  </inkml:definitions>
  <inkml:trace contextRef="#ctx0" brushRef="#br0">0 0,'0'0,"0"21,0-21,0 21,21 22,-21-22,0 0,0 20,0-19,0-1,21 21,-21-21,0 0,21 1,-21-1,0 0,0-21,0 21,0 0,0-21,0 21,0-21,0 22,0-22,22 20,-22 1,0-21,0 21,0-21,0 21,0 0,21-21,-21 0,0 22,0-22,0 21,0-21,0 21,21-21</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2-04T22:15:40.332"/>
    </inkml:context>
    <inkml:brush xml:id="br0">
      <inkml:brushProperty name="width" value="0.09701" units="cm"/>
      <inkml:brushProperty name="height" value="0.09701" units="cm"/>
      <inkml:brushProperty name="fitToCurve" value="1"/>
    </inkml:brush>
  </inkml:definitions>
  <inkml:trace contextRef="#ctx0" brushRef="#br0">0 0,'0'0,"0"0,0 0,0 21,20-21,-20 42,0-20,18-1,-18 0,0 0,0 0,0 0,0-21,0 22,0-22,0 42,0-42,19 20,-19-20,0 21,0 0,0-21,0 22,0-22,0 21,0-21,0 0,0 21,0 0,0-21,0 21,0-21,0 21,0 1,0-22,0 21,0-21,0 21,0-21,0 21</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01-22T22:19:05.068"/>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21 0,'0'22,"0"0,0-22,0 43,0-22,0 1,0-1,0 1,0 0,0-1,0 1,0-1,-20-21,20 43,0-43,0 22,0-22,0 43,0-21,0-1,0-21,0 22,0-22,0 22,0-22,0 21,0-21,0 0,0-21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D2D9C-D3D5-49BC-91F0-1237D11E6B16}" type="datetimeFigureOut">
              <a:rPr lang="en-US" smtClean="0"/>
              <a:t>7/7/2014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43BD8-25FA-48E6-B657-E0515CB3AE03}" type="slidenum">
              <a:rPr lang="en-US" smtClean="0"/>
              <a:t>‹#›</a:t>
            </a:fld>
            <a:endParaRPr lang="en-US"/>
          </a:p>
        </p:txBody>
      </p:sp>
    </p:spTree>
    <p:extLst>
      <p:ext uri="{BB962C8B-B14F-4D97-AF65-F5344CB8AC3E}">
        <p14:creationId xmlns:p14="http://schemas.microsoft.com/office/powerpoint/2010/main" val="202431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D5B5E-2244-49C6-8B2A-93E6D3CBA548}"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159493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059F5-C01D-4BFD-B3DF-DED3FA60A172}" type="slidenum">
              <a:rPr lang="en-US" altLang="en-US"/>
              <a:pPr/>
              <a:t>193</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83787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B279A-729A-43A1-B90F-0DB57F63470F}" type="slidenum">
              <a:rPr lang="en-US" altLang="en-US"/>
              <a:pPr/>
              <a:t>194</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49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BD57B7-270C-459A-A876-05E763388E16}" type="slidenum">
              <a:rPr lang="en-US" altLang="en-US"/>
              <a:pPr/>
              <a:t>195</a:t>
            </a:fld>
            <a:endParaRPr lang="en-US" altLang="en-US"/>
          </a:p>
        </p:txBody>
      </p:sp>
      <p:sp>
        <p:nvSpPr>
          <p:cNvPr id="400386"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400387" name="Rectangle 3"/>
          <p:cNvSpPr>
            <a:spLocks noGrp="1" noRot="1" noChangeAspect="1" noChangeArrowheads="1" noTextEdit="1"/>
          </p:cNvSpPr>
          <p:nvPr>
            <p:ph type="sldImg"/>
          </p:nvPr>
        </p:nvSpPr>
        <p:spPr>
          <a:xfrm>
            <a:off x="674688" y="3016250"/>
            <a:ext cx="6118225" cy="3441700"/>
          </a:xfrm>
          <a:ln w="12700" cap="flat">
            <a:solidFill>
              <a:schemeClr val="tx1"/>
            </a:solidFill>
          </a:ln>
          <a:extLst>
            <a:ext uri="{909E8E84-426E-40DD-AFC4-6F175D3DCCD1}">
              <a14:hiddenFill xmlns:a14="http://schemas.microsoft.com/office/drawing/2010/main">
                <a:noFill/>
              </a14:hiddenFill>
            </a:ext>
          </a:extLst>
        </p:spPr>
      </p:sp>
      <p:sp>
        <p:nvSpPr>
          <p:cNvPr id="400388" name="Rectangle 4"/>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eaLnBrk="0" hangingPunct="0">
              <a:lnSpc>
                <a:spcPts val="2100"/>
              </a:lnSpc>
            </a:pPr>
            <a:r>
              <a:rPr lang="en-US" altLang="en-US">
                <a:solidFill>
                  <a:srgbClr val="000000"/>
                </a:solidFill>
                <a:latin typeface="Arial" panose="020B0604020202020204" pitchFamily="34" charset="0"/>
              </a:rPr>
              <a:t>6</a:t>
            </a:r>
          </a:p>
        </p:txBody>
      </p:sp>
    </p:spTree>
    <p:extLst>
      <p:ext uri="{BB962C8B-B14F-4D97-AF65-F5344CB8AC3E}">
        <p14:creationId xmlns:p14="http://schemas.microsoft.com/office/powerpoint/2010/main" val="421748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4DA2D-4AD5-458E-93B0-95D9F9C84745}" type="slidenum">
              <a:rPr lang="en-US" altLang="en-US"/>
              <a:pPr/>
              <a:t>198</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89918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67103-FA18-45AB-A794-D1AFAE554D98}" type="slidenum">
              <a:rPr lang="en-US" altLang="en-US"/>
              <a:pPr/>
              <a:t>199</a:t>
            </a:fld>
            <a:endParaRPr lang="en-US" alt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60715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43BD8-25FA-48E6-B657-E0515CB3AE03}" type="slidenum">
              <a:rPr lang="en-US" smtClean="0"/>
              <a:t>98</a:t>
            </a:fld>
            <a:endParaRPr lang="en-US"/>
          </a:p>
        </p:txBody>
      </p:sp>
    </p:spTree>
    <p:extLst>
      <p:ext uri="{BB962C8B-B14F-4D97-AF65-F5344CB8AC3E}">
        <p14:creationId xmlns:p14="http://schemas.microsoft.com/office/powerpoint/2010/main" val="145023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EDA9C-6074-453B-A2D3-A140836FAE9F}" type="slidenum">
              <a:rPr lang="en-US" altLang="en-US"/>
              <a:pPr/>
              <a:t>161</a:t>
            </a:fld>
            <a:endParaRPr lang="en-US" altLang="en-US"/>
          </a:p>
        </p:txBody>
      </p:sp>
      <p:sp>
        <p:nvSpPr>
          <p:cNvPr id="330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AC8B469-CC12-4FB9-BDE7-4FBAA984022E}" type="slidenum">
              <a:rPr lang="en-US" altLang="en-US" sz="1200">
                <a:ea typeface="ＭＳ Ｐゴシック" panose="020B0600070205080204" pitchFamily="34" charset="-128"/>
              </a:rPr>
              <a:pPr algn="r"/>
              <a:t>161</a:t>
            </a:fld>
            <a:endParaRPr lang="en-US" altLang="en-US" sz="1200">
              <a:ea typeface="ＭＳ Ｐゴシック" panose="020B0600070205080204" pitchFamily="34" charset="-128"/>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80076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23BD2-7AD9-4663-B920-31E64DACE2F7}" type="slidenum">
              <a:rPr lang="en-US" altLang="en-US"/>
              <a:pPr/>
              <a:t>162</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37674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889E2-CECB-4C8B-B4B2-618E2F19E939}" type="slidenum">
              <a:rPr lang="en-US" altLang="en-US"/>
              <a:pPr/>
              <a:t>164</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52315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1ED050-A0BA-4783-8A5C-6998850C40CF}" type="slidenum">
              <a:rPr lang="en-US" altLang="en-US"/>
              <a:pPr/>
              <a:t>168</a:t>
            </a:fld>
            <a:endParaRPr lang="en-US" altLang="en-US"/>
          </a:p>
        </p:txBody>
      </p:sp>
      <p:sp>
        <p:nvSpPr>
          <p:cNvPr id="324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6B57A27-E0B3-4F40-946A-87D8185AE6E2}" type="slidenum">
              <a:rPr lang="en-US" altLang="en-US" sz="1200">
                <a:ea typeface="ＭＳ Ｐゴシック" panose="020B0600070205080204" pitchFamily="34" charset="-128"/>
              </a:rPr>
              <a:pPr algn="r"/>
              <a:t>168</a:t>
            </a:fld>
            <a:endParaRPr lang="en-US" altLang="en-US" sz="1200">
              <a:ea typeface="ＭＳ Ｐゴシック" panose="020B0600070205080204" pitchFamily="34" charset="-128"/>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63662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5E20F5-871C-4450-B9CE-15D77859B542}" type="slidenum">
              <a:rPr lang="en-US" altLang="en-US"/>
              <a:pPr/>
              <a:t>170</a:t>
            </a:fld>
            <a:endParaRPr lang="en-US" altLang="en-US"/>
          </a:p>
        </p:txBody>
      </p:sp>
      <p:sp>
        <p:nvSpPr>
          <p:cNvPr id="419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F563E3E-2D34-49EB-99F8-2EE9BB0679C7}" type="slidenum">
              <a:rPr lang="en-US" altLang="en-US" sz="1200">
                <a:ea typeface="ＭＳ Ｐゴシック" panose="020B0600070205080204" pitchFamily="34" charset="-128"/>
              </a:rPr>
              <a:pPr algn="r"/>
              <a:t>170</a:t>
            </a:fld>
            <a:endParaRPr lang="en-US" altLang="en-US" sz="1200">
              <a:ea typeface="ＭＳ Ｐゴシック" panose="020B0600070205080204" pitchFamily="34" charset="-128"/>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914400" y="4343400"/>
            <a:ext cx="5029200" cy="4114800"/>
          </a:xfrm>
        </p:spPr>
        <p:txBody>
          <a:bodyPr/>
          <a:lstStyle/>
          <a:p>
            <a:r>
              <a:rPr lang="en-US" altLang="en-US"/>
              <a:t>Relatively few polymers responsible for virtually all polymers sold – these are the bulk or commodity polymers</a:t>
            </a:r>
          </a:p>
        </p:txBody>
      </p:sp>
    </p:spTree>
    <p:extLst>
      <p:ext uri="{BB962C8B-B14F-4D97-AF65-F5344CB8AC3E}">
        <p14:creationId xmlns:p14="http://schemas.microsoft.com/office/powerpoint/2010/main" val="215189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A237B-E828-4DA2-8548-C086FD2975CE}" type="slidenum">
              <a:rPr lang="en-US" altLang="en-US"/>
              <a:pPr/>
              <a:t>178</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40439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1C921-4522-4BA2-AE6E-E0713CE60463}" type="slidenum">
              <a:rPr lang="en-US" altLang="en-US"/>
              <a:pPr/>
              <a:t>189</a:t>
            </a:fld>
            <a:endParaRPr lang="en-US" alt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30849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86" y="274544"/>
            <a:ext cx="10972031"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985" y="1599640"/>
            <a:ext cx="5393651" cy="4527176"/>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8365" y="1599641"/>
            <a:ext cx="5393652" cy="2196353"/>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88365" y="3930464"/>
            <a:ext cx="5393652" cy="2196353"/>
          </a:xfr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986" y="6245879"/>
            <a:ext cx="2844031" cy="476250"/>
          </a:xfrm>
        </p:spPr>
        <p:txBody>
          <a:bodyPr lIns="82058" rIns="82058"/>
          <a:lstStyle>
            <a:lvl1pPr>
              <a:defRPr/>
            </a:lvl1pPr>
          </a:lstStyle>
          <a:p>
            <a:endParaRPr lang="en-US"/>
          </a:p>
        </p:txBody>
      </p:sp>
      <p:sp>
        <p:nvSpPr>
          <p:cNvPr id="7" name="Footer Placeholder 6"/>
          <p:cNvSpPr>
            <a:spLocks noGrp="1"/>
          </p:cNvSpPr>
          <p:nvPr>
            <p:ph type="ftr" sz="quarter" idx="11"/>
          </p:nvPr>
        </p:nvSpPr>
        <p:spPr>
          <a:xfrm>
            <a:off x="4165986" y="6245879"/>
            <a:ext cx="3860031" cy="476250"/>
          </a:xfrm>
        </p:spPr>
        <p:txBody>
          <a:bodyPr lIns="82058" rIns="82058"/>
          <a:lstStyle>
            <a:lvl1pPr>
              <a:defRPr/>
            </a:lvl1pPr>
          </a:lstStyle>
          <a:p>
            <a:endParaRPr lang="en-US"/>
          </a:p>
        </p:txBody>
      </p:sp>
      <p:sp>
        <p:nvSpPr>
          <p:cNvPr id="8" name="Slide Number Placeholder 7"/>
          <p:cNvSpPr>
            <a:spLocks noGrp="1"/>
          </p:cNvSpPr>
          <p:nvPr>
            <p:ph type="sldNum" sz="quarter" idx="12"/>
          </p:nvPr>
        </p:nvSpPr>
        <p:spPr>
          <a:xfrm>
            <a:off x="8737986" y="6245879"/>
            <a:ext cx="2844031" cy="476250"/>
          </a:xfrm>
        </p:spPr>
        <p:txBody>
          <a:bodyPr/>
          <a:lstStyle>
            <a:lvl1pPr>
              <a:defRPr/>
            </a:lvl1pPr>
          </a:lstStyle>
          <a:p>
            <a:fld id="{3DD41E2C-D609-418A-823E-51CBD35D0951}" type="slidenum">
              <a:rPr lang="en-US"/>
              <a:pPr/>
              <a:t>‹#›</a:t>
            </a:fld>
            <a:endParaRPr lang="en-US"/>
          </a:p>
        </p:txBody>
      </p:sp>
    </p:spTree>
    <p:extLst>
      <p:ext uri="{BB962C8B-B14F-4D97-AF65-F5344CB8AC3E}">
        <p14:creationId xmlns:p14="http://schemas.microsoft.com/office/powerpoint/2010/main" val="52820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7/7/2014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WRDL7CIHxst3MM&amp;tbnid=7fXog1-ecDor0M:&amp;ved=0CAUQjRw&amp;url=http://scholasticadministrator.typepad.com/thisweekineducation/2012/09/cartoons-chemistry-teacher-at-the-breaking-point.html&amp;ei=zxa6U9D-HIqqyASk4IL4Bw&amp;bvm=bv.70138588,d.aWw&amp;psig=AFQjCNFWGAeyJ_fwPENzBaQpq-en5z0yag&amp;ust=140479086085670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10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1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62.emf"/><Relationship Id="rId5" Type="http://schemas.openxmlformats.org/officeDocument/2006/relationships/customXml" Target="../ink/ink2.xml"/><Relationship Id="rId4" Type="http://schemas.openxmlformats.org/officeDocument/2006/relationships/image" Target="../media/image161.emf"/></Relationships>
</file>

<file path=ppt/slides/_rels/slide116.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12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132.xml.rels><?xml version="1.0" encoding="UTF-8" standalone="yes"?>
<Relationships xmlns="http://schemas.openxmlformats.org/package/2006/relationships"><Relationship Id="rId8" Type="http://schemas.openxmlformats.org/officeDocument/2006/relationships/image" Target="../media/image213.emf"/><Relationship Id="rId3" Type="http://schemas.openxmlformats.org/officeDocument/2006/relationships/image" Target="../media/image131.jpeg"/><Relationship Id="rId7" Type="http://schemas.openxmlformats.org/officeDocument/2006/relationships/customXml" Target="../ink/ink4.xml"/><Relationship Id="rId2" Type="http://schemas.openxmlformats.org/officeDocument/2006/relationships/image" Target="../media/image130.jpeg"/><Relationship Id="rId1" Type="http://schemas.openxmlformats.org/officeDocument/2006/relationships/slideLayout" Target="../slideLayouts/slideLayout2.xml"/><Relationship Id="rId6" Type="http://schemas.openxmlformats.org/officeDocument/2006/relationships/image" Target="../media/image212.emf"/><Relationship Id="rId5" Type="http://schemas.openxmlformats.org/officeDocument/2006/relationships/customXml" Target="../ink/ink3.xml"/><Relationship Id="rId4" Type="http://schemas.openxmlformats.org/officeDocument/2006/relationships/image" Target="../media/image132.jpeg"/></Relationships>
</file>

<file path=ppt/slides/_rels/slide13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2.xml"/><Relationship Id="rId4" Type="http://schemas.openxmlformats.org/officeDocument/2006/relationships/image" Target="../media/image135.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7.emf"/><Relationship Id="rId5" Type="http://schemas.openxmlformats.org/officeDocument/2006/relationships/oleObject" Target="../embeddings/oleObject16.bin"/><Relationship Id="rId4" Type="http://schemas.openxmlformats.org/officeDocument/2006/relationships/image" Target="../media/image136.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38.emf"/></Relationships>
</file>

<file path=ppt/slides/_rels/slide13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45.emf"/><Relationship Id="rId5" Type="http://schemas.openxmlformats.org/officeDocument/2006/relationships/oleObject" Target="../embeddings/oleObject19.bin"/><Relationship Id="rId4" Type="http://schemas.openxmlformats.org/officeDocument/2006/relationships/image" Target="../media/image144.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47.emf"/><Relationship Id="rId5" Type="http://schemas.openxmlformats.org/officeDocument/2006/relationships/oleObject" Target="../embeddings/oleObject21.bin"/><Relationship Id="rId4" Type="http://schemas.openxmlformats.org/officeDocument/2006/relationships/image" Target="../media/image146.e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50.emf"/><Relationship Id="rId7" Type="http://schemas.openxmlformats.org/officeDocument/2006/relationships/image" Target="../media/image252.emf"/><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51.emf"/><Relationship Id="rId4" Type="http://schemas.openxmlformats.org/officeDocument/2006/relationships/customXml" Target="../ink/ink6.xml"/><Relationship Id="rId9" Type="http://schemas.openxmlformats.org/officeDocument/2006/relationships/image" Target="../media/image253.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48.wm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51.jpeg"/><Relationship Id="rId7" Type="http://schemas.openxmlformats.org/officeDocument/2006/relationships/image" Target="../media/image150.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149.wmf"/><Relationship Id="rId4" Type="http://schemas.openxmlformats.org/officeDocument/2006/relationships/oleObject" Target="../embeddings/oleObject23.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9.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271.emf"/><Relationship Id="rId3" Type="http://schemas.openxmlformats.org/officeDocument/2006/relationships/image" Target="../media/image266.emf"/><Relationship Id="rId7" Type="http://schemas.openxmlformats.org/officeDocument/2006/relationships/image" Target="../media/image268.emf"/><Relationship Id="rId12" Type="http://schemas.openxmlformats.org/officeDocument/2006/relationships/customXml" Target="../ink/ink14.xml"/><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270.emf"/><Relationship Id="rId5" Type="http://schemas.openxmlformats.org/officeDocument/2006/relationships/image" Target="../media/image267.emf"/><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269.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7.w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jpeg"/></Relationships>
</file>

<file path=ppt/slides/_rels/slide17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 Id="rId5" Type="http://schemas.openxmlformats.org/officeDocument/2006/relationships/image" Target="../media/image176.jpeg"/><Relationship Id="rId4" Type="http://schemas.openxmlformats.org/officeDocument/2006/relationships/image" Target="../media/image175.png"/></Relationships>
</file>

<file path=ppt/slides/_rels/slide191.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1.xml"/><Relationship Id="rId4" Type="http://schemas.openxmlformats.org/officeDocument/2006/relationships/image" Target="../media/image179.jpeg"/></Relationships>
</file>

<file path=ppt/slides/_rels/slide192.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3" Type="http://schemas.openxmlformats.org/officeDocument/2006/relationships/image" Target="../media/image302.emf"/><Relationship Id="rId18" Type="http://schemas.openxmlformats.org/officeDocument/2006/relationships/customXml" Target="../ink/ink23.xml"/><Relationship Id="rId26" Type="http://schemas.openxmlformats.org/officeDocument/2006/relationships/customXml" Target="../ink/ink27.xml"/><Relationship Id="rId39" Type="http://schemas.openxmlformats.org/officeDocument/2006/relationships/image" Target="../media/image315.emf"/><Relationship Id="rId21" Type="http://schemas.openxmlformats.org/officeDocument/2006/relationships/image" Target="../media/image306.emf"/><Relationship Id="rId34" Type="http://schemas.openxmlformats.org/officeDocument/2006/relationships/customXml" Target="../ink/ink31.xml"/><Relationship Id="rId42" Type="http://schemas.openxmlformats.org/officeDocument/2006/relationships/customXml" Target="../ink/ink35.xml"/><Relationship Id="rId47" Type="http://schemas.openxmlformats.org/officeDocument/2006/relationships/image" Target="../media/image319.emf"/><Relationship Id="rId50" Type="http://schemas.openxmlformats.org/officeDocument/2006/relationships/customXml" Target="../ink/ink39.xml"/><Relationship Id="rId55" Type="http://schemas.openxmlformats.org/officeDocument/2006/relationships/image" Target="../media/image323.emf"/><Relationship Id="rId63" Type="http://schemas.openxmlformats.org/officeDocument/2006/relationships/image" Target="../media/image327.emf"/><Relationship Id="rId7" Type="http://schemas.openxmlformats.org/officeDocument/2006/relationships/image" Target="../media/image299.emf"/><Relationship Id="rId2" Type="http://schemas.openxmlformats.org/officeDocument/2006/relationships/customXml" Target="../ink/ink15.xml"/><Relationship Id="rId16" Type="http://schemas.openxmlformats.org/officeDocument/2006/relationships/customXml" Target="../ink/ink22.xml"/><Relationship Id="rId29" Type="http://schemas.openxmlformats.org/officeDocument/2006/relationships/image" Target="../media/image310.emf"/><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301.emf"/><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image" Target="../media/image314.emf"/><Relationship Id="rId40" Type="http://schemas.openxmlformats.org/officeDocument/2006/relationships/customXml" Target="../ink/ink34.xml"/><Relationship Id="rId45" Type="http://schemas.openxmlformats.org/officeDocument/2006/relationships/image" Target="../media/image318.emf"/><Relationship Id="rId53" Type="http://schemas.openxmlformats.org/officeDocument/2006/relationships/image" Target="../media/image322.emf"/><Relationship Id="rId58" Type="http://schemas.openxmlformats.org/officeDocument/2006/relationships/customXml" Target="../ink/ink43.xml"/><Relationship Id="rId66" Type="http://schemas.openxmlformats.org/officeDocument/2006/relationships/customXml" Target="../ink/ink47.xml"/><Relationship Id="rId5" Type="http://schemas.openxmlformats.org/officeDocument/2006/relationships/image" Target="../media/image298.emf"/><Relationship Id="rId15" Type="http://schemas.openxmlformats.org/officeDocument/2006/relationships/image" Target="../media/image303.emf"/><Relationship Id="rId23" Type="http://schemas.openxmlformats.org/officeDocument/2006/relationships/image" Target="../media/image307.emf"/><Relationship Id="rId28" Type="http://schemas.openxmlformats.org/officeDocument/2006/relationships/customXml" Target="../ink/ink28.xml"/><Relationship Id="rId36" Type="http://schemas.openxmlformats.org/officeDocument/2006/relationships/customXml" Target="../ink/ink32.xml"/><Relationship Id="rId49" Type="http://schemas.openxmlformats.org/officeDocument/2006/relationships/image" Target="../media/image320.emf"/><Relationship Id="rId57" Type="http://schemas.openxmlformats.org/officeDocument/2006/relationships/image" Target="../media/image324.emf"/><Relationship Id="rId61" Type="http://schemas.openxmlformats.org/officeDocument/2006/relationships/image" Target="../media/image326.emf"/><Relationship Id="rId10" Type="http://schemas.openxmlformats.org/officeDocument/2006/relationships/customXml" Target="../ink/ink19.xml"/><Relationship Id="rId19" Type="http://schemas.openxmlformats.org/officeDocument/2006/relationships/image" Target="../media/image305.emf"/><Relationship Id="rId31" Type="http://schemas.openxmlformats.org/officeDocument/2006/relationships/image" Target="../media/image311.emf"/><Relationship Id="rId44" Type="http://schemas.openxmlformats.org/officeDocument/2006/relationships/customXml" Target="../ink/ink36.xml"/><Relationship Id="rId52" Type="http://schemas.openxmlformats.org/officeDocument/2006/relationships/customXml" Target="../ink/ink40.xml"/><Relationship Id="rId60" Type="http://schemas.openxmlformats.org/officeDocument/2006/relationships/customXml" Target="../ink/ink44.xml"/><Relationship Id="rId65" Type="http://schemas.openxmlformats.org/officeDocument/2006/relationships/image" Target="../media/image328.emf"/><Relationship Id="rId4" Type="http://schemas.openxmlformats.org/officeDocument/2006/relationships/customXml" Target="../ink/ink16.xml"/><Relationship Id="rId9" Type="http://schemas.openxmlformats.org/officeDocument/2006/relationships/image" Target="../media/image300.emf"/><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309.emf"/><Relationship Id="rId30" Type="http://schemas.openxmlformats.org/officeDocument/2006/relationships/customXml" Target="../ink/ink29.xml"/><Relationship Id="rId35" Type="http://schemas.openxmlformats.org/officeDocument/2006/relationships/image" Target="../media/image313.emf"/><Relationship Id="rId43" Type="http://schemas.openxmlformats.org/officeDocument/2006/relationships/image" Target="../media/image317.emf"/><Relationship Id="rId48" Type="http://schemas.openxmlformats.org/officeDocument/2006/relationships/customXml" Target="../ink/ink38.xml"/><Relationship Id="rId56" Type="http://schemas.openxmlformats.org/officeDocument/2006/relationships/customXml" Target="../ink/ink42.xml"/><Relationship Id="rId64" Type="http://schemas.openxmlformats.org/officeDocument/2006/relationships/customXml" Target="../ink/ink46.xml"/><Relationship Id="rId8" Type="http://schemas.openxmlformats.org/officeDocument/2006/relationships/customXml" Target="../ink/ink18.xml"/><Relationship Id="rId51" Type="http://schemas.openxmlformats.org/officeDocument/2006/relationships/image" Target="../media/image321.emf"/><Relationship Id="rId3" Type="http://schemas.openxmlformats.org/officeDocument/2006/relationships/image" Target="../media/image297.emf"/><Relationship Id="rId12" Type="http://schemas.openxmlformats.org/officeDocument/2006/relationships/customXml" Target="../ink/ink20.xml"/><Relationship Id="rId17" Type="http://schemas.openxmlformats.org/officeDocument/2006/relationships/image" Target="../media/image304.emf"/><Relationship Id="rId25" Type="http://schemas.openxmlformats.org/officeDocument/2006/relationships/image" Target="../media/image308.emf"/><Relationship Id="rId33" Type="http://schemas.openxmlformats.org/officeDocument/2006/relationships/image" Target="../media/image312.emf"/><Relationship Id="rId38" Type="http://schemas.openxmlformats.org/officeDocument/2006/relationships/customXml" Target="../ink/ink33.xml"/><Relationship Id="rId46" Type="http://schemas.openxmlformats.org/officeDocument/2006/relationships/customXml" Target="../ink/ink37.xml"/><Relationship Id="rId59" Type="http://schemas.openxmlformats.org/officeDocument/2006/relationships/image" Target="../media/image325.emf"/><Relationship Id="rId67" Type="http://schemas.openxmlformats.org/officeDocument/2006/relationships/image" Target="../media/image329.emf"/><Relationship Id="rId20" Type="http://schemas.openxmlformats.org/officeDocument/2006/relationships/customXml" Target="../ink/ink24.xml"/><Relationship Id="rId41" Type="http://schemas.openxmlformats.org/officeDocument/2006/relationships/image" Target="../media/image316.emf"/><Relationship Id="rId54" Type="http://schemas.openxmlformats.org/officeDocument/2006/relationships/customXml" Target="../ink/ink41.xml"/><Relationship Id="rId62" Type="http://schemas.openxmlformats.org/officeDocument/2006/relationships/customXml" Target="../ink/ink45.xml"/></Relationships>
</file>

<file path=ppt/slides/_rels/slide197.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jpeg"/><Relationship Id="rId1" Type="http://schemas.openxmlformats.org/officeDocument/2006/relationships/slideLayout" Target="../slideLayouts/slideLayout7.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203.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20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jpeg"/><Relationship Id="rId1" Type="http://schemas.openxmlformats.org/officeDocument/2006/relationships/slideLayout" Target="../slideLayouts/slideLayout7.xml"/><Relationship Id="rId5" Type="http://schemas.openxmlformats.org/officeDocument/2006/relationships/image" Target="../media/image193.png"/><Relationship Id="rId4" Type="http://schemas.openxmlformats.org/officeDocument/2006/relationships/image" Target="../media/image198.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jp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41.gif"/></Relationships>
</file>

<file path=ppt/slides/_rels/slide5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2.bin"/><Relationship Id="rId4" Type="http://schemas.openxmlformats.org/officeDocument/2006/relationships/image" Target="../media/image46.wmf"/></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7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7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75.jpeg"/><Relationship Id="rId4" Type="http://schemas.openxmlformats.org/officeDocument/2006/relationships/image" Target="../media/image74.wmf"/></Relationships>
</file>

<file path=ppt/slides/_rels/slide8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77.wmf"/><Relationship Id="rId5" Type="http://schemas.openxmlformats.org/officeDocument/2006/relationships/oleObject" Target="../embeddings/oleObject5.bin"/><Relationship Id="rId4" Type="http://schemas.openxmlformats.org/officeDocument/2006/relationships/image" Target="../media/image76.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0.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2.wmf"/><Relationship Id="rId5" Type="http://schemas.openxmlformats.org/officeDocument/2006/relationships/oleObject" Target="../embeddings/oleObject9.bin"/><Relationship Id="rId4" Type="http://schemas.openxmlformats.org/officeDocument/2006/relationships/image" Target="../media/image81.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4.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6.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87.wmf"/><Relationship Id="rId4" Type="http://schemas.openxmlformats.org/officeDocument/2006/relationships/oleObject" Target="../embeddings/oleObject14.bin"/></Relationships>
</file>

<file path=ppt/slides/_rels/slide99.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640" y="4497463"/>
            <a:ext cx="9712756" cy="3264503"/>
          </a:xfrm>
          <a:prstGeom prst="ellipse">
            <a:avLst/>
          </a:prstGeom>
          <a:ln>
            <a:solidFill>
              <a:srgbClr val="92D050"/>
            </a:solidFill>
          </a:ln>
        </p:spPr>
        <p:txBody>
          <a:bodyPr/>
          <a:lstStyle/>
          <a:p>
            <a:pPr>
              <a:defRPr/>
            </a:pPr>
            <a:endParaRPr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773723" y="1"/>
            <a:ext cx="13448714" cy="2743199"/>
          </a:xfrm>
        </p:spPr>
        <p:txBody>
          <a:bodyPr>
            <a:noAutofit/>
          </a:bodyPr>
          <a:lstStyle/>
          <a:p>
            <a:pPr>
              <a:buClr>
                <a:schemeClr val="accent3"/>
              </a:buClr>
              <a:defRPr/>
            </a:pPr>
            <a:r>
              <a:rPr lang="en-US" sz="5400" b="1" i="1" dirty="0">
                <a:ln w="18415" cmpd="sng">
                  <a:solidFill>
                    <a:srgbClr val="FFFFFF"/>
                  </a:solidFill>
                  <a:prstDash val="solid"/>
                </a:ln>
                <a:solidFill>
                  <a:srgbClr val="FF0000"/>
                </a:solidFill>
                <a:effectLst>
                  <a:outerShdw blurRad="63500" dir="3600000" algn="tl" rotWithShape="0">
                    <a:srgbClr val="000000">
                      <a:alpha val="70000"/>
                    </a:srgbClr>
                  </a:outerShdw>
                </a:effectLst>
              </a:rPr>
              <a:t>Unit </a:t>
            </a:r>
            <a:r>
              <a:rPr lang="en-US" sz="5400" b="1" i="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en-US" sz="5400" b="1" i="1" dirty="0">
                <a:ln w="18415" cmpd="sng">
                  <a:solidFill>
                    <a:srgbClr val="FFFFFF"/>
                  </a:solidFill>
                  <a:prstDash val="solid"/>
                </a:ln>
                <a:solidFill>
                  <a:srgbClr val="FF0000"/>
                </a:solidFill>
                <a:effectLst>
                  <a:outerShdw blurRad="63500" dir="3600000" algn="tl" rotWithShape="0">
                    <a:srgbClr val="000000">
                      <a:alpha val="70000"/>
                    </a:srgbClr>
                  </a:outerShdw>
                </a:effectLst>
              </a:rPr>
              <a:t>Introduction  to Organic Chemistry</a:t>
            </a:r>
          </a:p>
          <a:p>
            <a:pPr>
              <a:buClr>
                <a:schemeClr val="accent3"/>
              </a:buClr>
              <a:defRPr/>
            </a:pPr>
            <a:endParaRPr lang="en-US" sz="7200" i="1" dirty="0"/>
          </a:p>
        </p:txBody>
      </p:sp>
      <p:pic>
        <p:nvPicPr>
          <p:cNvPr id="128002" name="Picture 2" descr="http://scholasticadministrator.typepad.com/.a/6a00e54f8c25c98834017ee3bfc725970d-50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156" y="1854542"/>
            <a:ext cx="5537641" cy="48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7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reasons for the occurrence of so any organic  compounds</a:t>
            </a:r>
            <a:endParaRPr lang="en-US"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US" sz="2800" dirty="0" smtClean="0"/>
              <a:t> carbon atoms can link up with each other to form a limitless number of chain, branched chained and ring shaped structures</a:t>
            </a:r>
          </a:p>
          <a:p>
            <a:pPr marL="457200" indent="-457200">
              <a:buFont typeface="+mj-lt"/>
              <a:buAutoNum type="arabicPeriod"/>
            </a:pPr>
            <a:r>
              <a:rPr lang="en-US" sz="2800" dirty="0" smtClean="0"/>
              <a:t>Carbon atoms may be arranged in several different ways which create compounds with different properties and structures</a:t>
            </a:r>
            <a:endParaRPr lang="en-US" sz="2800" dirty="0"/>
          </a:p>
        </p:txBody>
      </p:sp>
    </p:spTree>
    <p:extLst>
      <p:ext uri="{BB962C8B-B14F-4D97-AF65-F5344CB8AC3E}">
        <p14:creationId xmlns:p14="http://schemas.microsoft.com/office/powerpoint/2010/main" val="8238099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dirty="0" smtClean="0"/>
              <a:t>1. Substitution </a:t>
            </a:r>
            <a:r>
              <a:rPr lang="en-US" altLang="en-US" dirty="0"/>
              <a:t>Reaction Benzene</a:t>
            </a:r>
          </a:p>
        </p:txBody>
      </p:sp>
      <p:sp>
        <p:nvSpPr>
          <p:cNvPr id="113667"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Benzene reacts mainly by substitution reaction</a:t>
            </a:r>
          </a:p>
          <a:p>
            <a:endParaRPr lang="en-US" altLang="en-US"/>
          </a:p>
        </p:txBody>
      </p:sp>
      <p:pic>
        <p:nvPicPr>
          <p:cNvPr id="113669"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1"/>
            <a:ext cx="8305800"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055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sz="4000" dirty="0" smtClean="0"/>
              <a:t>Aromatic </a:t>
            </a:r>
            <a:r>
              <a:rPr lang="en-US" altLang="en-US" sz="4000" dirty="0"/>
              <a:t>substitution</a:t>
            </a:r>
          </a:p>
        </p:txBody>
      </p:sp>
      <p:sp>
        <p:nvSpPr>
          <p:cNvPr id="173059"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                                    </a:t>
            </a:r>
          </a:p>
          <a:p>
            <a:r>
              <a:rPr lang="en-US" altLang="en-US"/>
              <a:t>                                     bromination</a:t>
            </a:r>
          </a:p>
          <a:p>
            <a:endParaRPr lang="en-US" altLang="en-US"/>
          </a:p>
          <a:p>
            <a:r>
              <a:rPr lang="en-US" altLang="en-US"/>
              <a:t>                                        nitration</a:t>
            </a:r>
          </a:p>
          <a:p>
            <a:endParaRPr lang="en-US" altLang="en-US"/>
          </a:p>
          <a:p>
            <a:endParaRPr lang="en-US" altLang="en-US"/>
          </a:p>
          <a:p>
            <a:r>
              <a:rPr lang="en-US" altLang="en-US"/>
              <a:t>                                           sulfonation</a:t>
            </a:r>
          </a:p>
          <a:p>
            <a:endParaRPr lang="en-US" altLang="en-US"/>
          </a:p>
          <a:p>
            <a:endParaRPr lang="en-US" altLang="en-US"/>
          </a:p>
          <a:p>
            <a:endParaRPr lang="en-US" altLang="en-US"/>
          </a:p>
        </p:txBody>
      </p:sp>
      <p:pic>
        <p:nvPicPr>
          <p:cNvPr id="173061"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868" y="1990726"/>
            <a:ext cx="36576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73063"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87" y="3401935"/>
            <a:ext cx="4191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73065" name="Picture 9"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834" y="4976813"/>
            <a:ext cx="4114800" cy="176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862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sz="4000"/>
              <a:t>Friedel-Crafts reaction</a:t>
            </a:r>
            <a:br>
              <a:rPr lang="en-US" altLang="en-US" sz="4000"/>
            </a:br>
            <a:endParaRPr lang="en-US" altLang="en-US" sz="4000"/>
          </a:p>
        </p:txBody>
      </p:sp>
      <p:sp>
        <p:nvSpPr>
          <p:cNvPr id="174083"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Refers to Alkylation of aromatics </a:t>
            </a:r>
          </a:p>
          <a:p>
            <a:r>
              <a:rPr lang="en-US" altLang="en-US"/>
              <a:t>The Friedel-Craft alkylation reaction has some limitations…it cannot be applied to an aromatic ring that already has one it a nitro or sulfonic acid group</a:t>
            </a:r>
          </a:p>
        </p:txBody>
      </p:sp>
      <p:pic>
        <p:nvPicPr>
          <p:cNvPr id="174085"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46601"/>
            <a:ext cx="6019800"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299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ctrTitle"/>
          </p:nvPr>
        </p:nvSpPr>
        <p:spPr>
          <a:xfrm>
            <a:off x="2209800" y="2130426"/>
            <a:ext cx="7772400" cy="1470025"/>
          </a:xfrm>
        </p:spPr>
        <p:txBody>
          <a:bodyPr anchor="ctr"/>
          <a:lstStyle/>
          <a:p>
            <a:endParaRPr lang="en-US" altLang="en-US" sz="4400" dirty="0"/>
          </a:p>
        </p:txBody>
      </p:sp>
      <p:sp>
        <p:nvSpPr>
          <p:cNvPr id="205829" name="Rectangle 5"/>
          <p:cNvSpPr>
            <a:spLocks noGrp="1" noChangeArrowheads="1"/>
          </p:cNvSpPr>
          <p:nvPr>
            <p:ph type="subTitle" idx="1"/>
          </p:nvPr>
        </p:nvSpPr>
        <p:spPr>
          <a:xfrm>
            <a:off x="2336042" y="476735"/>
            <a:ext cx="7872484" cy="3769057"/>
          </a:xfrm>
        </p:spPr>
        <p:txBody>
          <a:bodyPr>
            <a:normAutofit/>
          </a:bodyPr>
          <a:lstStyle/>
          <a:p>
            <a:r>
              <a:rPr lang="en-US" altLang="en-US" sz="4300" b="1" dirty="0">
                <a:solidFill>
                  <a:srgbClr val="FF0000"/>
                </a:solidFill>
              </a:rPr>
              <a:t>Organic Functional Groups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474" y="1139749"/>
            <a:ext cx="7450612" cy="5966426"/>
          </a:xfrm>
          <a:prstGeom prst="rect">
            <a:avLst/>
          </a:prstGeom>
        </p:spPr>
      </p:pic>
    </p:spTree>
    <p:extLst>
      <p:ext uri="{BB962C8B-B14F-4D97-AF65-F5344CB8AC3E}">
        <p14:creationId xmlns:p14="http://schemas.microsoft.com/office/powerpoint/2010/main" val="24444734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1981200" y="6356351"/>
            <a:ext cx="2133600" cy="365125"/>
          </a:xfrm>
        </p:spPr>
        <p:txBody>
          <a:bodyPr/>
          <a:lstStyle/>
          <a:p>
            <a:pPr>
              <a:defRPr/>
            </a:pPr>
            <a:r>
              <a:rPr lang="en-US"/>
              <a:t>Copyright © Houghton Mifflin Company.  All rights reserved.</a:t>
            </a:r>
          </a:p>
        </p:txBody>
      </p:sp>
      <p:sp>
        <p:nvSpPr>
          <p:cNvPr id="5" name="Slide Number Placeholder 3"/>
          <p:cNvSpPr>
            <a:spLocks noGrp="1"/>
          </p:cNvSpPr>
          <p:nvPr>
            <p:ph type="sldNum" sz="quarter" idx="12"/>
          </p:nvPr>
        </p:nvSpPr>
        <p:spPr>
          <a:xfrm>
            <a:off x="4191000" y="6356351"/>
            <a:ext cx="3352800" cy="365125"/>
          </a:xfrm>
        </p:spPr>
        <p:txBody>
          <a:bodyPr/>
          <a:lstStyle/>
          <a:p>
            <a:pPr algn="l">
              <a:defRPr/>
            </a:pPr>
            <a:r>
              <a:rPr lang="en-US"/>
              <a:t>1 | </a:t>
            </a:r>
            <a:fld id="{ED2AD472-D47A-4E70-8A5C-A50A4D3DDFBF}" type="slidenum">
              <a:rPr lang="en-US"/>
              <a:pPr algn="l">
                <a:defRPr/>
              </a:pPr>
              <a:t>104</a:t>
            </a:fld>
            <a:endParaRPr lang="en-US"/>
          </a:p>
        </p:txBody>
      </p:sp>
      <p:sp>
        <p:nvSpPr>
          <p:cNvPr id="124930" name="Rectangle 2"/>
          <p:cNvSpPr>
            <a:spLocks noGrp="1" noChangeArrowheads="1"/>
          </p:cNvSpPr>
          <p:nvPr>
            <p:ph type="title"/>
          </p:nvPr>
        </p:nvSpPr>
        <p:spPr>
          <a:xfrm>
            <a:off x="1981200" y="-228600"/>
            <a:ext cx="8305800" cy="1694688"/>
          </a:xfrm>
        </p:spPr>
        <p:txBody>
          <a:bodyPr/>
          <a:lstStyle/>
          <a:p>
            <a:pPr>
              <a:defRPr/>
            </a:pPr>
            <a:r>
              <a:rPr lang="en-US" dirty="0"/>
              <a:t>The Main Functional Groups</a:t>
            </a:r>
          </a:p>
        </p:txBody>
      </p:sp>
      <p:pic>
        <p:nvPicPr>
          <p:cNvPr id="114692" name="Picture 3" descr="C:\Documents and Settings\Joe Hill\Desktop\hart\Art\36.gif"/>
          <p:cNvPicPr>
            <a:picLocks noChangeAspect="1" noChangeArrowheads="1"/>
          </p:cNvPicPr>
          <p:nvPr/>
        </p:nvPicPr>
        <p:blipFill>
          <a:blip r:embed="rId2"/>
          <a:srcRect/>
          <a:stretch>
            <a:fillRect/>
          </a:stretch>
        </p:blipFill>
        <p:spPr bwMode="auto">
          <a:xfrm>
            <a:off x="2590800" y="1600201"/>
            <a:ext cx="6781800" cy="5053013"/>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93377743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477" y="-95534"/>
            <a:ext cx="8338495" cy="12750396"/>
          </a:xfrm>
          <a:prstGeom prst="rect">
            <a:avLst/>
          </a:prstGeom>
        </p:spPr>
      </p:pic>
    </p:spTree>
    <p:extLst>
      <p:ext uri="{BB962C8B-B14F-4D97-AF65-F5344CB8AC3E}">
        <p14:creationId xmlns:p14="http://schemas.microsoft.com/office/powerpoint/2010/main" val="22344091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97" y="-7997590"/>
            <a:ext cx="9739667" cy="14892928"/>
          </a:xfrm>
          <a:prstGeom prst="rect">
            <a:avLst/>
          </a:prstGeom>
        </p:spPr>
      </p:pic>
    </p:spTree>
    <p:extLst>
      <p:ext uri="{BB962C8B-B14F-4D97-AF65-F5344CB8AC3E}">
        <p14:creationId xmlns:p14="http://schemas.microsoft.com/office/powerpoint/2010/main" val="11892256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686" y="0"/>
            <a:ext cx="5808289" cy="6931223"/>
          </a:xfrm>
          <a:prstGeom prst="rect">
            <a:avLst/>
          </a:prstGeom>
        </p:spPr>
      </p:pic>
    </p:spTree>
    <p:extLst>
      <p:ext uri="{BB962C8B-B14F-4D97-AF65-F5344CB8AC3E}">
        <p14:creationId xmlns:p14="http://schemas.microsoft.com/office/powerpoint/2010/main" val="14559305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a:t>Alcohols, Phenols and Thiols</a:t>
            </a:r>
          </a:p>
        </p:txBody>
      </p:sp>
      <p:sp>
        <p:nvSpPr>
          <p:cNvPr id="207875"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dirty="0"/>
              <a:t>“</a:t>
            </a:r>
            <a:r>
              <a:rPr lang="en-US" altLang="en-US" b="1" u="sng" dirty="0"/>
              <a:t>Alcohols have a general formula R-OH</a:t>
            </a:r>
          </a:p>
          <a:p>
            <a:endParaRPr lang="en-US" altLang="en-US" dirty="0"/>
          </a:p>
          <a:p>
            <a:r>
              <a:rPr lang="en-US" altLang="en-US" dirty="0"/>
              <a:t>Phenols have a </a:t>
            </a:r>
            <a:r>
              <a:rPr lang="en-US" altLang="en-US" dirty="0" err="1"/>
              <a:t>hdroxyl</a:t>
            </a:r>
            <a:r>
              <a:rPr lang="en-US" altLang="en-US" dirty="0"/>
              <a:t> group attached directly to an aromatic ring</a:t>
            </a:r>
          </a:p>
          <a:p>
            <a:endParaRPr lang="en-US" altLang="en-US" dirty="0"/>
          </a:p>
          <a:p>
            <a:r>
              <a:rPr lang="en-US" altLang="en-US" dirty="0" err="1"/>
              <a:t>Thiols</a:t>
            </a:r>
            <a:r>
              <a:rPr lang="en-US" altLang="en-US" dirty="0"/>
              <a:t> and </a:t>
            </a:r>
            <a:r>
              <a:rPr lang="en-US" altLang="en-US" dirty="0" err="1"/>
              <a:t>thiophenols</a:t>
            </a:r>
            <a:r>
              <a:rPr lang="en-US" altLang="en-US" dirty="0"/>
              <a:t> are similar to alcohols and phenols, except the oxygen is replaced by sulfur</a:t>
            </a:r>
          </a:p>
        </p:txBody>
      </p:sp>
    </p:spTree>
    <p:extLst>
      <p:ext uri="{BB962C8B-B14F-4D97-AF65-F5344CB8AC3E}">
        <p14:creationId xmlns:p14="http://schemas.microsoft.com/office/powerpoint/2010/main" val="42590008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09800" y="152400"/>
            <a:ext cx="7772400" cy="533400"/>
          </a:xfrm>
        </p:spPr>
        <p:txBody>
          <a:bodyPr/>
          <a:lstStyle/>
          <a:p>
            <a:r>
              <a:rPr lang="en-US" altLang="en-US" sz="3200"/>
              <a:t>Naming Alcohols</a:t>
            </a:r>
            <a:endParaRPr lang="en-US" altLang="en-US" sz="2800"/>
          </a:p>
        </p:txBody>
      </p:sp>
      <p:sp>
        <p:nvSpPr>
          <p:cNvPr id="109571" name="Rectangle 3"/>
          <p:cNvSpPr>
            <a:spLocks noGrp="1" noChangeArrowheads="1"/>
          </p:cNvSpPr>
          <p:nvPr>
            <p:ph type="body" idx="4294967295"/>
          </p:nvPr>
        </p:nvSpPr>
        <p:spPr>
          <a:xfrm>
            <a:off x="2057400" y="762000"/>
            <a:ext cx="8077200" cy="5334000"/>
          </a:xfrm>
          <a:prstGeom prst="rect">
            <a:avLst/>
          </a:prstGeom>
        </p:spPr>
        <p:txBody>
          <a:bodyPr>
            <a:normAutofit fontScale="92500" lnSpcReduction="10000"/>
          </a:bodyPr>
          <a:lstStyle/>
          <a:p>
            <a:pPr>
              <a:lnSpc>
                <a:spcPct val="90000"/>
              </a:lnSpc>
            </a:pPr>
            <a:r>
              <a:rPr lang="en-US" altLang="en-US" sz="2800" b="1" dirty="0">
                <a:sym typeface="Symbol" panose="05050102010706020507" pitchFamily="18" charset="2"/>
              </a:rPr>
              <a:t>Parent name ends in -</a:t>
            </a:r>
            <a:r>
              <a:rPr lang="en-US" altLang="en-US" sz="2800" b="1" dirty="0" err="1">
                <a:sym typeface="Symbol" panose="05050102010706020507" pitchFamily="18" charset="2"/>
              </a:rPr>
              <a:t>ol</a:t>
            </a:r>
            <a:endParaRPr lang="en-US" altLang="en-US" sz="2800" b="1" dirty="0">
              <a:sym typeface="Symbol" panose="05050102010706020507" pitchFamily="18" charset="2"/>
            </a:endParaRPr>
          </a:p>
          <a:p>
            <a:pPr>
              <a:lnSpc>
                <a:spcPct val="90000"/>
              </a:lnSpc>
            </a:pPr>
            <a:r>
              <a:rPr lang="en-US" altLang="en-US" sz="2800" b="1" dirty="0">
                <a:sym typeface="Symbol" panose="05050102010706020507" pitchFamily="18" charset="2"/>
              </a:rPr>
              <a:t>Find longest chain containing the C to which the OH group is attached</a:t>
            </a:r>
          </a:p>
          <a:p>
            <a:pPr>
              <a:lnSpc>
                <a:spcPct val="90000"/>
              </a:lnSpc>
            </a:pPr>
            <a:r>
              <a:rPr lang="en-US" altLang="en-US" sz="2800" b="1" dirty="0">
                <a:sym typeface="Symbol" panose="05050102010706020507" pitchFamily="18" charset="2"/>
              </a:rPr>
              <a:t>Number C’s starting at end nearest OH group</a:t>
            </a:r>
          </a:p>
          <a:p>
            <a:pPr>
              <a:lnSpc>
                <a:spcPct val="90000"/>
              </a:lnSpc>
            </a:pPr>
            <a:r>
              <a:rPr lang="en-US" altLang="en-US" sz="2800" b="1" dirty="0">
                <a:sym typeface="Symbol" panose="05050102010706020507" pitchFamily="18" charset="2"/>
              </a:rPr>
              <a:t>Locate and number substituents and give full name</a:t>
            </a:r>
          </a:p>
          <a:p>
            <a:pPr>
              <a:lnSpc>
                <a:spcPct val="90000"/>
              </a:lnSpc>
              <a:buFontTx/>
              <a:buNone/>
            </a:pPr>
            <a:r>
              <a:rPr lang="en-US" altLang="en-US" sz="2800" dirty="0">
                <a:sym typeface="Symbol" panose="05050102010706020507" pitchFamily="18" charset="2"/>
              </a:rPr>
              <a:t>	- </a:t>
            </a:r>
            <a:r>
              <a:rPr lang="en-US" altLang="en-US" sz="2800" b="1" dirty="0">
                <a:sym typeface="Symbol" panose="05050102010706020507" pitchFamily="18" charset="2"/>
              </a:rPr>
              <a:t>use a number to indicate position of OH group</a:t>
            </a:r>
          </a:p>
          <a:p>
            <a:pPr>
              <a:lnSpc>
                <a:spcPct val="90000"/>
              </a:lnSpc>
              <a:buFontTx/>
              <a:buNone/>
            </a:pPr>
            <a:r>
              <a:rPr lang="en-US" altLang="en-US" sz="2800" dirty="0">
                <a:sym typeface="Symbol" panose="05050102010706020507" pitchFamily="18" charset="2"/>
              </a:rPr>
              <a:t>	- </a:t>
            </a:r>
            <a:r>
              <a:rPr lang="en-US" altLang="en-US" sz="2800" b="1" dirty="0">
                <a:sym typeface="Symbol" panose="05050102010706020507" pitchFamily="18" charset="2"/>
              </a:rPr>
              <a:t>cyclic alcohols have </a:t>
            </a:r>
            <a:r>
              <a:rPr lang="en-US" altLang="en-US" sz="2800" b="1" dirty="0" err="1">
                <a:sym typeface="Symbol" panose="05050102010706020507" pitchFamily="18" charset="2"/>
              </a:rPr>
              <a:t>cyclo</a:t>
            </a:r>
            <a:r>
              <a:rPr lang="en-US" altLang="en-US" sz="2800" b="1" dirty="0">
                <a:sym typeface="Symbol" panose="05050102010706020507" pitchFamily="18" charset="2"/>
              </a:rPr>
              <a:t>- before the parent name; </a:t>
            </a:r>
            <a:r>
              <a:rPr lang="en-US" altLang="en-US" sz="2800" dirty="0">
                <a:sym typeface="Symbol" panose="05050102010706020507" pitchFamily="18" charset="2"/>
              </a:rPr>
              <a:t>numbering begins at the OH group, going in direction that gives substituents lowest possible numbers</a:t>
            </a:r>
          </a:p>
          <a:p>
            <a:pPr>
              <a:lnSpc>
                <a:spcPct val="90000"/>
              </a:lnSpc>
              <a:buFontTx/>
              <a:buNone/>
            </a:pPr>
            <a:r>
              <a:rPr lang="en-US" altLang="en-US" sz="2800" dirty="0">
                <a:sym typeface="Symbol" panose="05050102010706020507" pitchFamily="18" charset="2"/>
              </a:rPr>
              <a:t>	- use a prefix (di-, tri-) to indicate multiple OH groups in a compound</a:t>
            </a:r>
            <a:endParaRPr lang="en-US" altLang="en-US" sz="2800" dirty="0"/>
          </a:p>
        </p:txBody>
      </p:sp>
    </p:spTree>
    <p:extLst>
      <p:ext uri="{BB962C8B-B14F-4D97-AF65-F5344CB8AC3E}">
        <p14:creationId xmlns:p14="http://schemas.microsoft.com/office/powerpoint/2010/main" val="3522721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wipe(left)">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wipe(left)">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wipe(left)">
                                      <p:cBhvr>
                                        <p:cTn id="27" dur="5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wipe(left)">
                                      <p:cBhvr>
                                        <p:cTn id="32" dur="500"/>
                                        <p:tgtEl>
                                          <p:spTgt spid="1095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Effect transition="in" filter="wipe(left)">
                                      <p:cBhvr>
                                        <p:cTn id="37"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organic chemistry"/>
          <p:cNvPicPr>
            <a:picLocks noChangeAspect="1" noChangeArrowheads="1"/>
          </p:cNvPicPr>
          <p:nvPr/>
        </p:nvPicPr>
        <p:blipFill>
          <a:blip r:embed="rId2"/>
          <a:srcRect l="30383" t="3751" r="3473" b="55614"/>
          <a:stretch>
            <a:fillRect/>
          </a:stretch>
        </p:blipFill>
        <p:spPr bwMode="auto">
          <a:xfrm>
            <a:off x="2133600" y="1066800"/>
            <a:ext cx="8153400" cy="4953000"/>
          </a:xfrm>
          <a:prstGeom prst="rect">
            <a:avLst/>
          </a:prstGeom>
          <a:noFill/>
          <a:ln w="9525">
            <a:noFill/>
            <a:miter lim="800000"/>
            <a:headEnd/>
            <a:tailEnd/>
          </a:ln>
        </p:spPr>
      </p:pic>
    </p:spTree>
    <p:extLst>
      <p:ext uri="{BB962C8B-B14F-4D97-AF65-F5344CB8AC3E}">
        <p14:creationId xmlns:p14="http://schemas.microsoft.com/office/powerpoint/2010/main" val="106771174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09800" y="76200"/>
            <a:ext cx="7772400" cy="533400"/>
          </a:xfrm>
        </p:spPr>
        <p:txBody>
          <a:bodyPr>
            <a:normAutofit fontScale="90000"/>
          </a:bodyPr>
          <a:lstStyle/>
          <a:p>
            <a:r>
              <a:rPr lang="en-US" altLang="en-US" sz="2800"/>
              <a:t>Structures of Alcohols, Phenols, Thiols and Ethers</a:t>
            </a:r>
          </a:p>
        </p:txBody>
      </p:sp>
      <p:sp>
        <p:nvSpPr>
          <p:cNvPr id="107523" name="Rectangle 3"/>
          <p:cNvSpPr>
            <a:spLocks noGrp="1" noChangeArrowheads="1"/>
          </p:cNvSpPr>
          <p:nvPr>
            <p:ph type="body" idx="4294967295"/>
          </p:nvPr>
        </p:nvSpPr>
        <p:spPr>
          <a:xfrm>
            <a:off x="2209800" y="685800"/>
            <a:ext cx="7772400" cy="2362200"/>
          </a:xfrm>
          <a:prstGeom prst="rect">
            <a:avLst/>
          </a:prstGeom>
        </p:spPr>
        <p:txBody>
          <a:bodyPr>
            <a:normAutofit fontScale="85000" lnSpcReduction="10000"/>
          </a:bodyPr>
          <a:lstStyle/>
          <a:p>
            <a:r>
              <a:rPr lang="en-US" altLang="en-US" sz="2400"/>
              <a:t>Alcohols, phenols, thiols and ethers consist of a hydrocarbon singly bonded to an oxygen or a sulfur</a:t>
            </a:r>
          </a:p>
          <a:p>
            <a:r>
              <a:rPr lang="en-US" altLang="en-US" sz="2400"/>
              <a:t>Alcohols have an -OH group attached to an alkane, phenols have an -OH group attached to a benzene, thiols have an -SH group attached to an alkane and ethers have an O bonded to two C’s</a:t>
            </a:r>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40075"/>
            <a:ext cx="59690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28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box(out)">
                                      <p:cBhvr>
                                        <p:cTn id="7" dur="500"/>
                                        <p:tgtEl>
                                          <p:spTgt spid="1075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box(out)">
                                      <p:cBhvr>
                                        <p:cTn id="12" dur="500"/>
                                        <p:tgtEl>
                                          <p:spTgt spid="1075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Nomenclature</a:t>
            </a:r>
          </a:p>
        </p:txBody>
      </p:sp>
      <p:pic>
        <p:nvPicPr>
          <p:cNvPr id="11059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14600" y="1524000"/>
            <a:ext cx="7010400" cy="43815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353261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sz="4000"/>
              <a:t>Nomenclature Unsaturated alcohols</a:t>
            </a:r>
          </a:p>
        </p:txBody>
      </p:sp>
      <p:sp>
        <p:nvSpPr>
          <p:cNvPr id="210947" name="Rectangle 3"/>
          <p:cNvSpPr>
            <a:spLocks noGrp="1" noChangeArrowheads="1"/>
          </p:cNvSpPr>
          <p:nvPr>
            <p:ph type="body" idx="4294967295"/>
          </p:nvPr>
        </p:nvSpPr>
        <p:spPr>
          <a:xfrm>
            <a:off x="2209800" y="1981200"/>
            <a:ext cx="7772400" cy="4114800"/>
          </a:xfrm>
          <a:prstGeom prst="rect">
            <a:avLst/>
          </a:prstGeom>
        </p:spPr>
        <p:txBody>
          <a:bodyPr/>
          <a:lstStyle/>
          <a:p>
            <a:r>
              <a:rPr lang="en-US" altLang="en-US"/>
              <a:t>CH</a:t>
            </a:r>
            <a:r>
              <a:rPr lang="en-US" altLang="en-US" baseline="-25000"/>
              <a:t>2</a:t>
            </a:r>
            <a:r>
              <a:rPr lang="en-US" altLang="en-US"/>
              <a:t>=CHCH</a:t>
            </a:r>
            <a:r>
              <a:rPr lang="en-US" altLang="en-US" baseline="-25000"/>
              <a:t>2</a:t>
            </a:r>
            <a:r>
              <a:rPr lang="en-US" altLang="en-US"/>
              <a:t>OH                  Cyclohexanol</a:t>
            </a:r>
          </a:p>
          <a:p>
            <a:r>
              <a:rPr lang="en-US" altLang="en-US"/>
              <a:t>2-propen-1-ol</a:t>
            </a:r>
          </a:p>
          <a:p>
            <a:endParaRPr lang="en-US" altLang="en-US"/>
          </a:p>
          <a:p>
            <a:endParaRPr lang="en-US" altLang="en-US"/>
          </a:p>
          <a:p>
            <a:r>
              <a:rPr lang="en-US" altLang="en-US"/>
              <a:t>phyenylmethanol                                          </a:t>
            </a:r>
          </a:p>
        </p:txBody>
      </p:sp>
      <p:pic>
        <p:nvPicPr>
          <p:cNvPr id="210948" name="Picture 4" descr="580px-Cyclohexanol_ac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819401"/>
            <a:ext cx="2590800" cy="1903413"/>
          </a:xfrm>
          <a:prstGeom prst="rect">
            <a:avLst/>
          </a:prstGeom>
          <a:noFill/>
          <a:extLst>
            <a:ext uri="{909E8E84-426E-40DD-AFC4-6F175D3DCCD1}">
              <a14:hiddenFill xmlns:a14="http://schemas.microsoft.com/office/drawing/2010/main">
                <a:solidFill>
                  <a:srgbClr val="FFFFFF"/>
                </a:solidFill>
              </a14:hiddenFill>
            </a:ext>
          </a:extLst>
        </p:spPr>
      </p:pic>
      <p:pic>
        <p:nvPicPr>
          <p:cNvPr id="210949" name="Picture 5"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43401"/>
            <a:ext cx="14859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680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09800" y="152400"/>
            <a:ext cx="7772400" cy="533400"/>
          </a:xfrm>
        </p:spPr>
        <p:txBody>
          <a:bodyPr/>
          <a:lstStyle/>
          <a:p>
            <a:r>
              <a:rPr lang="en-US" altLang="en-US" sz="3200"/>
              <a:t>Classification of Alcohols</a:t>
            </a:r>
            <a:endParaRPr lang="en-US" altLang="en-US" sz="2800"/>
          </a:p>
        </p:txBody>
      </p:sp>
      <p:sp>
        <p:nvSpPr>
          <p:cNvPr id="111619" name="Rectangle 3"/>
          <p:cNvSpPr>
            <a:spLocks noGrp="1" noChangeArrowheads="1"/>
          </p:cNvSpPr>
          <p:nvPr>
            <p:ph type="body" idx="4294967295"/>
          </p:nvPr>
        </p:nvSpPr>
        <p:spPr>
          <a:xfrm>
            <a:off x="2209800" y="838200"/>
            <a:ext cx="7772400" cy="2743200"/>
          </a:xfrm>
          <a:prstGeom prst="rect">
            <a:avLst/>
          </a:prstGeom>
        </p:spPr>
        <p:txBody>
          <a:bodyPr>
            <a:normAutofit lnSpcReduction="10000"/>
          </a:bodyPr>
          <a:lstStyle/>
          <a:p>
            <a:pPr>
              <a:lnSpc>
                <a:spcPct val="90000"/>
              </a:lnSpc>
            </a:pPr>
            <a:r>
              <a:rPr lang="en-US" altLang="en-US" sz="2800"/>
              <a:t>Alcohols can be classified as methyl, primary, secondary or tertiary</a:t>
            </a:r>
          </a:p>
          <a:p>
            <a:pPr>
              <a:lnSpc>
                <a:spcPct val="90000"/>
              </a:lnSpc>
            </a:pPr>
            <a:r>
              <a:rPr lang="en-US" altLang="en-US" sz="2800"/>
              <a:t>Classification is based on the number of alkyl groups attached to the carbon to which the OH group is attached</a:t>
            </a:r>
          </a:p>
          <a:p>
            <a:pPr>
              <a:lnSpc>
                <a:spcPct val="90000"/>
              </a:lnSpc>
            </a:pPr>
            <a:r>
              <a:rPr lang="en-US" altLang="en-US" sz="2800"/>
              <a:t>If OH is attached to a 1</a:t>
            </a:r>
            <a:r>
              <a:rPr lang="en-US" altLang="en-US" sz="2800">
                <a:sym typeface="Symbol" panose="05050102010706020507" pitchFamily="18" charset="2"/>
              </a:rPr>
              <a:t> C, it’s a </a:t>
            </a:r>
            <a:r>
              <a:rPr lang="en-US" altLang="en-US" sz="2800"/>
              <a:t>1</a:t>
            </a:r>
            <a:r>
              <a:rPr lang="en-US" altLang="en-US" sz="2800">
                <a:sym typeface="Symbol" panose="05050102010706020507" pitchFamily="18" charset="2"/>
              </a:rPr>
              <a:t> alcohol, etc.</a:t>
            </a:r>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3970338"/>
            <a:ext cx="84105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816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dissolve">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dissolve">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dissolve">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a:t>Nomenclature of Phenols</a:t>
            </a:r>
          </a:p>
        </p:txBody>
      </p:sp>
      <p:sp>
        <p:nvSpPr>
          <p:cNvPr id="211971" name="Rectangle 3"/>
          <p:cNvSpPr>
            <a:spLocks noGrp="1" noChangeArrowheads="1"/>
          </p:cNvSpPr>
          <p:nvPr>
            <p:ph type="body" idx="4294967295"/>
          </p:nvPr>
        </p:nvSpPr>
        <p:spPr>
          <a:xfrm>
            <a:off x="2209800" y="1981200"/>
            <a:ext cx="7772400" cy="4114800"/>
          </a:xfrm>
          <a:prstGeom prst="rect">
            <a:avLst/>
          </a:prstGeom>
        </p:spPr>
        <p:txBody>
          <a:bodyPr/>
          <a:lstStyle/>
          <a:p>
            <a:r>
              <a:rPr lang="en-US" altLang="en-US"/>
              <a:t>Phenol             p-chlorophenol</a:t>
            </a:r>
          </a:p>
          <a:p>
            <a:endParaRPr lang="en-US" altLang="en-US"/>
          </a:p>
          <a:p>
            <a:endParaRPr lang="en-US" altLang="en-US"/>
          </a:p>
          <a:p>
            <a:endParaRPr lang="en-US" altLang="en-US"/>
          </a:p>
          <a:p>
            <a:endParaRPr lang="en-US" altLang="en-US"/>
          </a:p>
          <a:p>
            <a:r>
              <a:rPr lang="en-US" altLang="en-US"/>
              <a:t>2,4,6-tribromophenol</a:t>
            </a:r>
          </a:p>
          <a:p>
            <a:endParaRPr lang="en-US" altLang="en-US"/>
          </a:p>
        </p:txBody>
      </p:sp>
      <p:pic>
        <p:nvPicPr>
          <p:cNvPr id="211973"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667000"/>
            <a:ext cx="18192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211975"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7001"/>
            <a:ext cx="571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11977" name="Picture 9"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1" y="4800600"/>
            <a:ext cx="1514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952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en-US"/>
              <a:t>Naming Thiols</a:t>
            </a:r>
          </a:p>
        </p:txBody>
      </p:sp>
      <p:sp>
        <p:nvSpPr>
          <p:cNvPr id="219139" name="Rectangle 3"/>
          <p:cNvSpPr>
            <a:spLocks noGrp="1" noChangeArrowheads="1"/>
          </p:cNvSpPr>
          <p:nvPr>
            <p:ph type="body" idx="4294967295"/>
          </p:nvPr>
        </p:nvSpPr>
        <p:spPr>
          <a:xfrm>
            <a:off x="2209800" y="1981200"/>
            <a:ext cx="7772400" cy="4114800"/>
          </a:xfrm>
          <a:prstGeom prst="rect">
            <a:avLst/>
          </a:prstGeom>
        </p:spPr>
        <p:txBody>
          <a:bodyPr/>
          <a:lstStyle/>
          <a:p>
            <a:r>
              <a:rPr lang="en-US" altLang="en-US" dirty="0"/>
              <a:t>CH3–SH</a:t>
            </a:r>
          </a:p>
          <a:p>
            <a:r>
              <a:rPr lang="en-US" altLang="en-US" dirty="0" err="1"/>
              <a:t>methanethiol</a:t>
            </a:r>
            <a:endParaRPr lang="en-US" altLang="en-US" dirty="0"/>
          </a:p>
          <a:p>
            <a:pPr algn="ctr"/>
            <a:endParaRPr lang="en-US" altLang="en-US" dirty="0">
              <a:solidFill>
                <a:srgbClr val="000000"/>
              </a:solidFill>
            </a:endParaRPr>
          </a:p>
          <a:p>
            <a:pPr algn="ctr"/>
            <a:endParaRPr lang="en-US" altLang="en-US" dirty="0">
              <a:solidFill>
                <a:srgbClr val="000000"/>
              </a:solidFill>
            </a:endParaRPr>
          </a:p>
          <a:p>
            <a:pPr algn="ctr"/>
            <a:endParaRPr lang="en-US" altLang="en-US" dirty="0">
              <a:solidFill>
                <a:srgbClr val="000000"/>
              </a:solidFill>
            </a:endParaRPr>
          </a:p>
          <a:p>
            <a:pPr algn="ctr"/>
            <a:endParaRPr lang="en-US" altLang="en-US" dirty="0" smtClean="0">
              <a:solidFill>
                <a:srgbClr val="000000"/>
              </a:solidFill>
            </a:endParaRPr>
          </a:p>
          <a:p>
            <a:pPr algn="ctr"/>
            <a:r>
              <a:rPr lang="en-US" altLang="en-US" dirty="0" smtClean="0">
                <a:solidFill>
                  <a:srgbClr val="000000"/>
                </a:solidFill>
              </a:rPr>
              <a:t>4,4-dimethyl-2-pentanethiol</a:t>
            </a:r>
            <a:endParaRPr lang="en-US" altLang="en-US" dirty="0">
              <a:solidFill>
                <a:srgbClr val="000000"/>
              </a:solidFill>
            </a:endParaRPr>
          </a:p>
          <a:p>
            <a:pPr algn="ctr"/>
            <a:r>
              <a:rPr lang="en-US" altLang="en-US" dirty="0">
                <a:solidFill>
                  <a:srgbClr val="000000"/>
                </a:solidFill>
              </a:rPr>
              <a:t> </a:t>
            </a:r>
          </a:p>
          <a:p>
            <a:endParaRPr lang="en-US" altLang="en-US" dirty="0"/>
          </a:p>
        </p:txBody>
      </p:sp>
      <p:pic>
        <p:nvPicPr>
          <p:cNvPr id="219141" name="Picture 5" descr="thiols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88557"/>
            <a:ext cx="2133600"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19142" name="Ink 6"/>
              <p14:cNvContentPartPr>
                <a14:cpLocks xmlns:a14="http://schemas.microsoft.com/office/drawing/2010/main" noRot="1" noChangeAspect="1" noEditPoints="1" noChangeArrowheads="1" noChangeShapeType="1"/>
              </p14:cNvContentPartPr>
              <p14:nvPr/>
            </p14:nvContentPartPr>
            <p14:xfrm>
              <a:off x="5265739" y="4084639"/>
              <a:ext cx="320675" cy="350837"/>
            </p14:xfrm>
          </p:contentPart>
        </mc:Choice>
        <mc:Fallback xmlns="">
          <p:pic>
            <p:nvPicPr>
              <p:cNvPr id="219142" name="Ink 6"/>
              <p:cNvPicPr>
                <a:picLocks noRot="1" noChangeAspect="1" noEditPoints="1" noChangeArrowheads="1" noChangeShapeType="1"/>
              </p:cNvPicPr>
              <p:nvPr/>
            </p:nvPicPr>
            <p:blipFill>
              <a:blip r:embed="rId4"/>
              <a:stretch>
                <a:fillRect/>
              </a:stretch>
            </p:blipFill>
            <p:spPr>
              <a:xfrm>
                <a:off x="5248104" y="4067007"/>
                <a:ext cx="355946" cy="3861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9143" name="Ink 7"/>
              <p14:cNvContentPartPr>
                <a14:cpLocks xmlns:a14="http://schemas.microsoft.com/office/drawing/2010/main" noRot="1" noChangeAspect="1" noEditPoints="1" noChangeArrowheads="1" noChangeShapeType="1"/>
              </p14:cNvContentPartPr>
              <p14:nvPr/>
            </p14:nvContentPartPr>
            <p14:xfrm>
              <a:off x="5608638" y="4030664"/>
              <a:ext cx="190500" cy="396875"/>
            </p14:xfrm>
          </p:contentPart>
        </mc:Choice>
        <mc:Fallback xmlns="">
          <p:pic>
            <p:nvPicPr>
              <p:cNvPr id="219143" name="Ink 7"/>
              <p:cNvPicPr>
                <a:picLocks noRot="1" noChangeAspect="1" noEditPoints="1" noChangeArrowheads="1" noChangeShapeType="1"/>
              </p:cNvPicPr>
              <p:nvPr/>
            </p:nvPicPr>
            <p:blipFill>
              <a:blip r:embed="rId6"/>
              <a:stretch>
                <a:fillRect/>
              </a:stretch>
            </p:blipFill>
            <p:spPr>
              <a:xfrm>
                <a:off x="5591026" y="4013017"/>
                <a:ext cx="225725" cy="432169"/>
              </a:xfrm>
              <a:prstGeom prst="rect">
                <a:avLst/>
              </a:prstGeom>
            </p:spPr>
          </p:pic>
        </mc:Fallback>
      </mc:AlternateContent>
    </p:spTree>
    <p:extLst>
      <p:ext uri="{BB962C8B-B14F-4D97-AF65-F5344CB8AC3E}">
        <p14:creationId xmlns:p14="http://schemas.microsoft.com/office/powerpoint/2010/main" val="37496434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Thiols - Nomenclature</a:t>
            </a:r>
          </a:p>
        </p:txBody>
      </p:sp>
      <p:sp>
        <p:nvSpPr>
          <p:cNvPr id="116739" name="Rectangle 3"/>
          <p:cNvSpPr>
            <a:spLocks noGrp="1" noChangeArrowheads="1"/>
          </p:cNvSpPr>
          <p:nvPr>
            <p:ph type="body" idx="4294967295"/>
          </p:nvPr>
        </p:nvSpPr>
        <p:spPr>
          <a:xfrm>
            <a:off x="2209800" y="1981200"/>
            <a:ext cx="7772400" cy="4114800"/>
          </a:xfrm>
          <a:prstGeom prst="rect">
            <a:avLst/>
          </a:prstGeom>
        </p:spPr>
        <p:txBody>
          <a:bodyPr/>
          <a:lstStyle/>
          <a:p>
            <a:r>
              <a:rPr lang="en-US" altLang="en-US"/>
              <a:t>Common names for simple thiols are derived by naming the alkyl group bonded to -SH and adding the word "</a:t>
            </a:r>
            <a:r>
              <a:rPr lang="en-US" altLang="en-US">
                <a:solidFill>
                  <a:srgbClr val="4A829D"/>
                </a:solidFill>
                <a:effectLst>
                  <a:outerShdw blurRad="38100" dist="38100" dir="2700000" algn="tl">
                    <a:srgbClr val="000000"/>
                  </a:outerShdw>
                </a:effectLst>
              </a:rPr>
              <a:t>mercaptan</a:t>
            </a:r>
            <a:r>
              <a:rPr lang="en-US" altLang="en-US"/>
              <a:t>"</a:t>
            </a:r>
            <a:r>
              <a:rPr lang="en-US" altLang="en-US" b="1">
                <a:latin typeface="Palatino" charset="0"/>
              </a:rPr>
              <a:t> </a:t>
            </a:r>
          </a:p>
          <a:p>
            <a:endParaRPr lang="en-US" altLang="en-US"/>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1001"/>
            <a:ext cx="5943600"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13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09800" y="76200"/>
            <a:ext cx="7772400" cy="533400"/>
          </a:xfrm>
        </p:spPr>
        <p:txBody>
          <a:bodyPr/>
          <a:lstStyle/>
          <a:p>
            <a:r>
              <a:rPr lang="en-US" altLang="en-US" sz="2800"/>
              <a:t>Naming Examples</a:t>
            </a:r>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066800"/>
            <a:ext cx="8601075"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0410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CA"/>
              <a:t>Based on McMurry, Organic Chemistry, Chapter 18, 6th edition, (c) 2003 </a:t>
            </a:r>
          </a:p>
        </p:txBody>
      </p:sp>
      <p:sp>
        <p:nvSpPr>
          <p:cNvPr id="262146" name="Rectangle 2"/>
          <p:cNvSpPr>
            <a:spLocks noGrp="1" noChangeArrowheads="1"/>
          </p:cNvSpPr>
          <p:nvPr>
            <p:ph type="ctrTitle" idx="4294967295"/>
          </p:nvPr>
        </p:nvSpPr>
        <p:spPr>
          <a:xfrm>
            <a:off x="3581400" y="1143000"/>
            <a:ext cx="6629400" cy="2209800"/>
          </a:xfrm>
        </p:spPr>
        <p:txBody>
          <a:bodyPr/>
          <a:lstStyle/>
          <a:p>
            <a:r>
              <a:rPr lang="en-US" altLang="en-US" sz="4800">
                <a:latin typeface="Arial" panose="020B0604020202020204" pitchFamily="34" charset="0"/>
              </a:rPr>
              <a:t>Ethers and Epoxides; and Sulfides</a:t>
            </a:r>
            <a:endParaRPr lang="en-US" altLang="en-US" sz="4800"/>
          </a:p>
        </p:txBody>
      </p:sp>
      <p:pic>
        <p:nvPicPr>
          <p:cNvPr id="262148" name="Picture 4" descr="06004fc6-d1ae-3ab6-9523-c58926e58b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524250"/>
            <a:ext cx="2239963"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62150" name="Picture 6"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1"/>
            <a:ext cx="3810000" cy="255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750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3"/>
          <p:cNvSpPr txBox="1">
            <a:spLocks noGrp="1"/>
          </p:cNvSpPr>
          <p:nvPr/>
        </p:nvSpPr>
        <p:spPr bwMode="auto">
          <a:xfrm>
            <a:off x="8763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B191BAB-0DC4-4173-9713-440F082A37C5}" type="slidenum">
              <a:rPr lang="en-CA" altLang="en-US" sz="1000"/>
              <a:pPr algn="r"/>
              <a:t>119</a:t>
            </a:fld>
            <a:endParaRPr lang="en-CA" altLang="en-US" sz="1000"/>
          </a:p>
        </p:txBody>
      </p:sp>
      <p:sp>
        <p:nvSpPr>
          <p:cNvPr id="264195" name="Rectangle 2"/>
          <p:cNvSpPr>
            <a:spLocks noGrp="1" noChangeArrowheads="1"/>
          </p:cNvSpPr>
          <p:nvPr>
            <p:ph type="title" idx="4294967295"/>
          </p:nvPr>
        </p:nvSpPr>
        <p:spPr/>
        <p:txBody>
          <a:bodyPr/>
          <a:lstStyle/>
          <a:p>
            <a:pPr eaLnBrk="1" hangingPunct="1"/>
            <a:r>
              <a:rPr lang="en-US" altLang="en-US">
                <a:latin typeface="Arial" panose="020B0604020202020204" pitchFamily="34" charset="0"/>
              </a:rPr>
              <a:t>Ethers and Their Relatives</a:t>
            </a:r>
            <a:endParaRPr lang="en-US" altLang="en-US"/>
          </a:p>
        </p:txBody>
      </p:sp>
      <p:sp>
        <p:nvSpPr>
          <p:cNvPr id="264196" name="Rectangle 3"/>
          <p:cNvSpPr>
            <a:spLocks noGrp="1" noChangeArrowheads="1"/>
          </p:cNvSpPr>
          <p:nvPr>
            <p:ph type="body" idx="4294967295"/>
          </p:nvPr>
        </p:nvSpPr>
        <p:spPr>
          <a:xfrm>
            <a:off x="2438400" y="1600200"/>
            <a:ext cx="7772400" cy="2514600"/>
          </a:xfrm>
        </p:spPr>
        <p:txBody>
          <a:bodyPr>
            <a:normAutofit fontScale="92500"/>
          </a:bodyPr>
          <a:lstStyle/>
          <a:p>
            <a:pPr eaLnBrk="1" hangingPunct="1">
              <a:lnSpc>
                <a:spcPct val="80000"/>
              </a:lnSpc>
            </a:pPr>
            <a:r>
              <a:rPr lang="en-US" altLang="en-US" sz="2400"/>
              <a:t>An </a:t>
            </a:r>
            <a:r>
              <a:rPr lang="en-US" altLang="en-US" sz="2400" b="1"/>
              <a:t>ether </a:t>
            </a:r>
            <a:r>
              <a:rPr lang="en-US" altLang="en-US" sz="2400"/>
              <a:t>has two organic groups (alkyl, aryl, or vinyl) bonded to the same oxygen atom, R–O–R</a:t>
            </a:r>
            <a:r>
              <a:rPr lang="en-US" altLang="en-US" sz="2400">
                <a:sym typeface="Symbol" panose="05050102010706020507" pitchFamily="18" charset="2"/>
              </a:rPr>
              <a:t></a:t>
            </a:r>
          </a:p>
          <a:p>
            <a:pPr eaLnBrk="1" hangingPunct="1">
              <a:lnSpc>
                <a:spcPct val="80000"/>
              </a:lnSpc>
            </a:pPr>
            <a:r>
              <a:rPr lang="en-US" altLang="en-US" sz="2400"/>
              <a:t>Diethyl ether is used industrially as a solvent</a:t>
            </a:r>
          </a:p>
          <a:p>
            <a:pPr eaLnBrk="1" hangingPunct="1">
              <a:lnSpc>
                <a:spcPct val="80000"/>
              </a:lnSpc>
            </a:pPr>
            <a:r>
              <a:rPr lang="en-US" altLang="en-US" sz="2400"/>
              <a:t>Tetrahydrofuran (THF) is a solvent that is a cyclic ether 	</a:t>
            </a:r>
          </a:p>
          <a:p>
            <a:pPr eaLnBrk="1" hangingPunct="1">
              <a:lnSpc>
                <a:spcPct val="80000"/>
              </a:lnSpc>
            </a:pPr>
            <a:r>
              <a:rPr lang="en-US" altLang="en-US" sz="2400" i="1"/>
              <a:t>Thiols</a:t>
            </a:r>
            <a:r>
              <a:rPr lang="en-US" altLang="en-US" sz="2400"/>
              <a:t> (R–S–H) and </a:t>
            </a:r>
            <a:r>
              <a:rPr lang="en-US" altLang="en-US" sz="2400" i="1"/>
              <a:t>sulfides</a:t>
            </a:r>
            <a:r>
              <a:rPr lang="en-US" altLang="en-US" sz="2400"/>
              <a:t> (R–S–R</a:t>
            </a:r>
            <a:r>
              <a:rPr lang="en-US" altLang="en-US" sz="2400">
                <a:sym typeface="Symbol" panose="05050102010706020507" pitchFamily="18" charset="2"/>
              </a:rPr>
              <a:t></a:t>
            </a:r>
            <a:r>
              <a:rPr lang="en-US" altLang="en-US" sz="2400"/>
              <a:t>) are sulfur (for oxygen) analogs of alcohols and ethers</a:t>
            </a:r>
          </a:p>
        </p:txBody>
      </p:sp>
      <p:pic>
        <p:nvPicPr>
          <p:cNvPr id="2641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3979864"/>
            <a:ext cx="56261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46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Isomers</a:t>
            </a:r>
          </a:p>
        </p:txBody>
      </p:sp>
      <p:sp>
        <p:nvSpPr>
          <p:cNvPr id="3" name="Content Placeholder 2"/>
          <p:cNvSpPr>
            <a:spLocks noGrp="1"/>
          </p:cNvSpPr>
          <p:nvPr>
            <p:ph idx="4294967295"/>
          </p:nvPr>
        </p:nvSpPr>
        <p:spPr>
          <a:xfrm>
            <a:off x="1981200" y="1935164"/>
            <a:ext cx="8229600" cy="4389437"/>
          </a:xfrm>
          <a:prstGeom prst="rect">
            <a:avLst/>
          </a:prstGeom>
        </p:spPr>
        <p:txBody>
          <a:bodyPr>
            <a:normAutofit fontScale="77500" lnSpcReduction="20000"/>
          </a:bodyPr>
          <a:lstStyle/>
          <a:p>
            <a:pPr marL="274320" indent="-274320">
              <a:buClr>
                <a:schemeClr val="accent3"/>
              </a:buClr>
              <a:buFont typeface="Wingdings 2"/>
              <a:buChar char=""/>
              <a:defRPr/>
            </a:pPr>
            <a:endParaRPr lang="en-US" dirty="0" smtClean="0"/>
          </a:p>
          <a:p>
            <a:pPr marL="274320" indent="-274320">
              <a:buClr>
                <a:schemeClr val="accent3"/>
              </a:buClr>
              <a:buFont typeface="Wingdings 2"/>
              <a:buChar char=""/>
              <a:defRPr/>
            </a:pPr>
            <a:endParaRPr lang="en-US" dirty="0" smtClean="0"/>
          </a:p>
          <a:p>
            <a:pPr marL="274320" indent="-274320">
              <a:buClr>
                <a:schemeClr val="accent3"/>
              </a:buClr>
              <a:buFont typeface="Wingdings 2"/>
              <a:buChar char=""/>
              <a:defRPr/>
            </a:pPr>
            <a:r>
              <a:rPr lang="en-US" sz="2800" dirty="0" smtClean="0"/>
              <a:t>Isomers are organic molecules having the same chemical formula but a different structural formula.</a:t>
            </a:r>
          </a:p>
          <a:p>
            <a:pPr marL="274320" indent="-274320">
              <a:buClr>
                <a:schemeClr val="accent3"/>
              </a:buClr>
              <a:buFont typeface="Wingdings 2"/>
              <a:buChar char=""/>
              <a:defRPr/>
            </a:pPr>
            <a:r>
              <a:rPr lang="en-US" sz="2800" dirty="0" smtClean="0"/>
              <a:t>The animation above shows that atoms are rearranged in the molecule to create different isomers. Butane has two isomers.</a:t>
            </a:r>
          </a:p>
          <a:p>
            <a:pPr marL="274320" indent="-274320">
              <a:buClr>
                <a:schemeClr val="accent3"/>
              </a:buClr>
              <a:buFont typeface="Wingdings 2"/>
              <a:buChar char=""/>
              <a:defRPr/>
            </a:pPr>
            <a:r>
              <a:rPr lang="en-US" sz="2800" dirty="0" smtClean="0"/>
              <a:t> Both butane and 2-methylpropane have the same chemical formula but a different structural formula.</a:t>
            </a:r>
          </a:p>
          <a:p>
            <a:pPr marL="274320" indent="-274320">
              <a:buClr>
                <a:schemeClr val="accent3"/>
              </a:buClr>
              <a:buFont typeface="Wingdings 2"/>
              <a:buChar char=""/>
              <a:defRPr/>
            </a:pPr>
            <a:r>
              <a:rPr lang="en-US" sz="2800" dirty="0" smtClean="0"/>
              <a:t>.</a:t>
            </a:r>
          </a:p>
          <a:p>
            <a:pPr marL="274320" indent="-274320">
              <a:buClr>
                <a:schemeClr val="accent3"/>
              </a:buClr>
              <a:buFont typeface="Wingdings 2"/>
              <a:buChar char=""/>
              <a:defRPr/>
            </a:pPr>
            <a:endParaRPr lang="en-US" dirty="0" smtClean="0"/>
          </a:p>
          <a:p>
            <a:pPr marL="274320" indent="-274320">
              <a:buClr>
                <a:schemeClr val="accent3"/>
              </a:buClr>
              <a:buFont typeface="Wingdings 2"/>
              <a:buChar char=""/>
              <a:defRPr/>
            </a:pPr>
            <a:endParaRPr lang="en-US" dirty="0"/>
          </a:p>
        </p:txBody>
      </p:sp>
      <p:pic>
        <p:nvPicPr>
          <p:cNvPr id="37891" name="Picture 3" descr="http://www.dynamicscience.com.au/tester/solutions/chemistry/organic/animatedisomers.gif"/>
          <p:cNvPicPr>
            <a:picLocks noChangeAspect="1" noChangeArrowheads="1"/>
          </p:cNvPicPr>
          <p:nvPr/>
        </p:nvPicPr>
        <p:blipFill>
          <a:blip r:embed="rId2"/>
          <a:srcRect/>
          <a:stretch>
            <a:fillRect/>
          </a:stretch>
        </p:blipFill>
        <p:spPr bwMode="auto">
          <a:xfrm>
            <a:off x="7463052" y="165655"/>
            <a:ext cx="2544763" cy="2501900"/>
          </a:xfrm>
          <a:prstGeom prst="rect">
            <a:avLst/>
          </a:prstGeom>
          <a:noFill/>
          <a:ln w="9525">
            <a:noFill/>
            <a:miter lim="800000"/>
            <a:headEnd/>
            <a:tailEnd/>
          </a:ln>
        </p:spPr>
      </p:pic>
    </p:spTree>
    <p:extLst>
      <p:ext uri="{BB962C8B-B14F-4D97-AF65-F5344CB8AC3E}">
        <p14:creationId xmlns:p14="http://schemas.microsoft.com/office/powerpoint/2010/main" val="11487274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09800" y="152400"/>
            <a:ext cx="7772400" cy="457200"/>
          </a:xfrm>
        </p:spPr>
        <p:txBody>
          <a:bodyPr>
            <a:normAutofit fontScale="90000"/>
          </a:bodyPr>
          <a:lstStyle/>
          <a:p>
            <a:r>
              <a:rPr lang="en-US" altLang="en-US" sz="3200"/>
              <a:t>Naming Ethers</a:t>
            </a:r>
            <a:endParaRPr lang="en-US" altLang="en-US" sz="2800"/>
          </a:p>
        </p:txBody>
      </p:sp>
      <p:sp>
        <p:nvSpPr>
          <p:cNvPr id="117763" name="Rectangle 3"/>
          <p:cNvSpPr>
            <a:spLocks noGrp="1" noChangeArrowheads="1"/>
          </p:cNvSpPr>
          <p:nvPr>
            <p:ph type="body" idx="4294967295"/>
          </p:nvPr>
        </p:nvSpPr>
        <p:spPr>
          <a:xfrm>
            <a:off x="2209800" y="762000"/>
            <a:ext cx="7772400" cy="5334000"/>
          </a:xfrm>
          <a:prstGeom prst="rect">
            <a:avLst/>
          </a:prstGeom>
        </p:spPr>
        <p:txBody>
          <a:bodyPr>
            <a:normAutofit fontScale="92500" lnSpcReduction="20000"/>
          </a:bodyPr>
          <a:lstStyle/>
          <a:p>
            <a:pPr>
              <a:lnSpc>
                <a:spcPct val="90000"/>
              </a:lnSpc>
            </a:pPr>
            <a:r>
              <a:rPr lang="en-US" altLang="en-US" sz="2800" u="sng" dirty="0"/>
              <a:t>Simple ethers are named by their common names</a:t>
            </a:r>
          </a:p>
          <a:p>
            <a:pPr>
              <a:lnSpc>
                <a:spcPct val="90000"/>
              </a:lnSpc>
            </a:pPr>
            <a:r>
              <a:rPr lang="en-US" altLang="en-US" sz="2800" b="1" dirty="0"/>
              <a:t>For common names:  name each alkyl group attached to the oxygen followed by ether</a:t>
            </a:r>
          </a:p>
          <a:p>
            <a:pPr>
              <a:lnSpc>
                <a:spcPct val="90000"/>
              </a:lnSpc>
            </a:pPr>
            <a:r>
              <a:rPr lang="en-US" altLang="en-US" sz="2800" u="sng" dirty="0"/>
              <a:t>For complex ethers IUPAC names are used</a:t>
            </a:r>
          </a:p>
          <a:p>
            <a:pPr>
              <a:lnSpc>
                <a:spcPct val="90000"/>
              </a:lnSpc>
            </a:pPr>
            <a:r>
              <a:rPr lang="en-US" altLang="en-US" sz="2800" u="sng" dirty="0"/>
              <a:t>For IUPAC names</a:t>
            </a:r>
            <a:r>
              <a:rPr lang="en-US" altLang="en-US" sz="2800" dirty="0"/>
              <a:t>:</a:t>
            </a:r>
          </a:p>
          <a:p>
            <a:pPr>
              <a:lnSpc>
                <a:spcPct val="90000"/>
              </a:lnSpc>
              <a:buFontTx/>
              <a:buNone/>
            </a:pPr>
            <a:r>
              <a:rPr lang="en-US" altLang="en-US" sz="2800" dirty="0"/>
              <a:t>	1.  Name as an alkane, with larger alkyl group being the parent chain</a:t>
            </a:r>
          </a:p>
          <a:p>
            <a:pPr>
              <a:lnSpc>
                <a:spcPct val="90000"/>
              </a:lnSpc>
              <a:buFontTx/>
              <a:buNone/>
            </a:pPr>
            <a:r>
              <a:rPr lang="en-US" altLang="en-US" sz="2800" dirty="0"/>
              <a:t>	2.  The smaller alkyl group and the O are named together as an </a:t>
            </a:r>
            <a:r>
              <a:rPr lang="en-US" altLang="en-US" sz="2800" dirty="0" err="1"/>
              <a:t>alkoxy</a:t>
            </a:r>
            <a:r>
              <a:rPr lang="en-US" altLang="en-US" sz="2800" dirty="0"/>
              <a:t> group (replace -</a:t>
            </a:r>
            <a:r>
              <a:rPr lang="en-US" altLang="en-US" sz="2800" dirty="0" err="1"/>
              <a:t>yl</a:t>
            </a:r>
            <a:r>
              <a:rPr lang="en-US" altLang="en-US" sz="2800" dirty="0"/>
              <a:t> with -oxy)</a:t>
            </a:r>
          </a:p>
          <a:p>
            <a:pPr>
              <a:lnSpc>
                <a:spcPct val="90000"/>
              </a:lnSpc>
              <a:buFontTx/>
              <a:buNone/>
            </a:pPr>
            <a:r>
              <a:rPr lang="en-US" altLang="en-US" sz="2800" dirty="0"/>
              <a:t>	3.  Number chain starting at end nearest </a:t>
            </a:r>
            <a:r>
              <a:rPr lang="en-US" altLang="en-US" sz="2800" dirty="0" err="1"/>
              <a:t>alkoxy</a:t>
            </a:r>
            <a:r>
              <a:rPr lang="en-US" altLang="en-US" sz="2800" dirty="0"/>
              <a:t> group</a:t>
            </a:r>
          </a:p>
          <a:p>
            <a:pPr>
              <a:lnSpc>
                <a:spcPct val="90000"/>
              </a:lnSpc>
              <a:buFontTx/>
              <a:buNone/>
            </a:pPr>
            <a:r>
              <a:rPr lang="en-US" altLang="en-US" sz="2800" dirty="0"/>
              <a:t>	4.  Use a number to give location of </a:t>
            </a:r>
            <a:r>
              <a:rPr lang="en-US" altLang="en-US" sz="2800" dirty="0" err="1"/>
              <a:t>alkoxy</a:t>
            </a:r>
            <a:r>
              <a:rPr lang="en-US" altLang="en-US" sz="2800" dirty="0"/>
              <a:t> group</a:t>
            </a:r>
          </a:p>
        </p:txBody>
      </p:sp>
    </p:spTree>
    <p:extLst>
      <p:ext uri="{BB962C8B-B14F-4D97-AF65-F5344CB8AC3E}">
        <p14:creationId xmlns:p14="http://schemas.microsoft.com/office/powerpoint/2010/main" val="1506650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7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7763">
                                            <p:txEl>
                                              <p:pRg st="7" end="7"/>
                                            </p:txEl>
                                          </p:spTgt>
                                        </p:tgtEl>
                                        <p:attrNameLst>
                                          <p:attrName>style.visibility</p:attrName>
                                        </p:attrNameLst>
                                      </p:cBhvr>
                                      <p:to>
                                        <p:strVal val="visible"/>
                                      </p:to>
                                    </p:set>
                                    <p:anim calcmode="lin" valueType="num">
                                      <p:cBhvr additive="base">
                                        <p:cTn id="49" dur="500" fill="hold"/>
                                        <p:tgtEl>
                                          <p:spTgt spid="1177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77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Number Placeholder 3"/>
          <p:cNvSpPr txBox="1">
            <a:spLocks noGrp="1"/>
          </p:cNvSpPr>
          <p:nvPr/>
        </p:nvSpPr>
        <p:spPr bwMode="auto">
          <a:xfrm>
            <a:off x="8763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C4920C8-DD6D-4726-A49D-B0CB31AF2245}" type="slidenum">
              <a:rPr lang="en-CA" altLang="en-US" sz="1000"/>
              <a:pPr algn="r"/>
              <a:t>121</a:t>
            </a:fld>
            <a:endParaRPr lang="en-CA" altLang="en-US" sz="1000"/>
          </a:p>
        </p:txBody>
      </p:sp>
      <p:sp>
        <p:nvSpPr>
          <p:cNvPr id="275459" name="Rectangle 2"/>
          <p:cNvSpPr>
            <a:spLocks noGrp="1" noChangeArrowheads="1"/>
          </p:cNvSpPr>
          <p:nvPr>
            <p:ph type="title" idx="4294967295"/>
          </p:nvPr>
        </p:nvSpPr>
        <p:spPr/>
        <p:txBody>
          <a:bodyPr/>
          <a:lstStyle/>
          <a:p>
            <a:pPr eaLnBrk="1" hangingPunct="1"/>
            <a:r>
              <a:rPr lang="en-US" altLang="en-US">
                <a:latin typeface="Arial" panose="020B0604020202020204" pitchFamily="34" charset="0"/>
              </a:rPr>
              <a:t>Epoxides (Oxiranes)</a:t>
            </a:r>
            <a:endParaRPr lang="en-CA" altLang="en-US"/>
          </a:p>
        </p:txBody>
      </p:sp>
      <p:sp>
        <p:nvSpPr>
          <p:cNvPr id="275460" name="Rectangle 3"/>
          <p:cNvSpPr>
            <a:spLocks noGrp="1" noChangeArrowheads="1"/>
          </p:cNvSpPr>
          <p:nvPr>
            <p:ph type="body" idx="4294967295"/>
          </p:nvPr>
        </p:nvSpPr>
        <p:spPr>
          <a:xfrm>
            <a:off x="368490" y="2060812"/>
            <a:ext cx="11823510" cy="1977788"/>
          </a:xfrm>
        </p:spPr>
        <p:txBody>
          <a:bodyPr>
            <a:normAutofit/>
          </a:bodyPr>
          <a:lstStyle/>
          <a:p>
            <a:pPr eaLnBrk="1" hangingPunct="1">
              <a:lnSpc>
                <a:spcPct val="90000"/>
              </a:lnSpc>
            </a:pPr>
            <a:r>
              <a:rPr lang="en-US" altLang="en-US" sz="2400" dirty="0"/>
              <a:t>Cyclic ethers with a three-membered ring containing one oxygen atom also called </a:t>
            </a:r>
            <a:r>
              <a:rPr lang="en-US" altLang="en-US" sz="2400" b="1" u="sng" dirty="0" err="1"/>
              <a:t>oxiranes</a:t>
            </a:r>
            <a:endParaRPr lang="en-US" altLang="en-US" sz="2400" b="1" u="sng" dirty="0"/>
          </a:p>
          <a:p>
            <a:pPr eaLnBrk="1" hangingPunct="1">
              <a:lnSpc>
                <a:spcPct val="90000"/>
              </a:lnSpc>
            </a:pPr>
            <a:endParaRPr lang="en-US" altLang="en-US" sz="2400" dirty="0"/>
          </a:p>
          <a:p>
            <a:pPr eaLnBrk="1" hangingPunct="1">
              <a:lnSpc>
                <a:spcPct val="90000"/>
              </a:lnSpc>
            </a:pPr>
            <a:r>
              <a:rPr lang="en-US" altLang="en-US" sz="2400" dirty="0"/>
              <a:t>Also called </a:t>
            </a:r>
            <a:r>
              <a:rPr lang="en-US" altLang="en-US" sz="2400" dirty="0" smtClean="0"/>
              <a:t>epoxides</a:t>
            </a:r>
            <a:endParaRPr lang="en-US" altLang="en-US" sz="2400" dirty="0"/>
          </a:p>
        </p:txBody>
      </p:sp>
      <p:pic>
        <p:nvPicPr>
          <p:cNvPr id="2754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172" y="4235850"/>
            <a:ext cx="6694227" cy="24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6563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3"/>
          <p:cNvSpPr txBox="1">
            <a:spLocks noGrp="1"/>
          </p:cNvSpPr>
          <p:nvPr/>
        </p:nvSpPr>
        <p:spPr bwMode="auto">
          <a:xfrm>
            <a:off x="876300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50E520B-B630-44DA-A8FA-299FCB394F03}" type="slidenum">
              <a:rPr lang="en-CA" altLang="en-US" sz="1000"/>
              <a:pPr algn="r"/>
              <a:t>122</a:t>
            </a:fld>
            <a:endParaRPr lang="en-CA" altLang="en-US" sz="1000"/>
          </a:p>
        </p:txBody>
      </p:sp>
      <p:sp>
        <p:nvSpPr>
          <p:cNvPr id="286723" name="Rectangle 2"/>
          <p:cNvSpPr>
            <a:spLocks noGrp="1" noChangeArrowheads="1"/>
          </p:cNvSpPr>
          <p:nvPr>
            <p:ph type="title" idx="4294967295"/>
          </p:nvPr>
        </p:nvSpPr>
        <p:spPr/>
        <p:txBody>
          <a:bodyPr/>
          <a:lstStyle/>
          <a:p>
            <a:pPr eaLnBrk="1" hangingPunct="1"/>
            <a:r>
              <a:rPr lang="en-US" altLang="en-US" sz="4300">
                <a:latin typeface="Arial" panose="020B0604020202020204" pitchFamily="34" charset="0"/>
              </a:rPr>
              <a:t>Sulfides</a:t>
            </a:r>
            <a:endParaRPr lang="en-US" altLang="en-US" sz="4300"/>
          </a:p>
        </p:txBody>
      </p:sp>
      <p:sp>
        <p:nvSpPr>
          <p:cNvPr id="286724" name="Rectangle 3"/>
          <p:cNvSpPr>
            <a:spLocks noGrp="1" noChangeArrowheads="1"/>
          </p:cNvSpPr>
          <p:nvPr>
            <p:ph type="body" idx="4294967295"/>
          </p:nvPr>
        </p:nvSpPr>
        <p:spPr>
          <a:xfrm>
            <a:off x="2438400" y="1600200"/>
            <a:ext cx="7772400" cy="1752600"/>
          </a:xfrm>
        </p:spPr>
        <p:txBody>
          <a:bodyPr>
            <a:normAutofit fontScale="92500" lnSpcReduction="10000"/>
          </a:bodyPr>
          <a:lstStyle/>
          <a:p>
            <a:pPr eaLnBrk="1" hangingPunct="1"/>
            <a:r>
              <a:rPr lang="en-US" altLang="en-US" sz="2400" b="1"/>
              <a:t>Sulfides</a:t>
            </a:r>
            <a:r>
              <a:rPr lang="en-US" altLang="en-US" sz="2400"/>
              <a:t> (</a:t>
            </a:r>
            <a:r>
              <a:rPr lang="en-US" altLang="en-US" sz="2400" b="1"/>
              <a:t>RSR</a:t>
            </a:r>
            <a:r>
              <a:rPr lang="en-US" altLang="en-US" sz="2400" b="1">
                <a:sym typeface="Symbol" panose="05050102010706020507" pitchFamily="18" charset="2"/>
              </a:rPr>
              <a:t></a:t>
            </a:r>
            <a:r>
              <a:rPr lang="en-US" altLang="en-US" sz="2400"/>
              <a:t>), are sulfur analogs of ethers</a:t>
            </a:r>
          </a:p>
          <a:p>
            <a:pPr lvl="1" eaLnBrk="1" hangingPunct="1"/>
            <a:r>
              <a:rPr lang="en-US" altLang="en-US" sz="2400"/>
              <a:t>Named by rules used for ethers, with </a:t>
            </a:r>
            <a:r>
              <a:rPr lang="en-US" altLang="en-US" sz="2400" i="1"/>
              <a:t>sulfide</a:t>
            </a:r>
            <a:r>
              <a:rPr lang="en-US" altLang="en-US" sz="2400"/>
              <a:t> in place of </a:t>
            </a:r>
            <a:r>
              <a:rPr lang="en-US" altLang="en-US" sz="2400" i="1"/>
              <a:t>ether</a:t>
            </a:r>
            <a:r>
              <a:rPr lang="en-US" altLang="en-US" sz="2400"/>
              <a:t> for simple compounds and </a:t>
            </a:r>
            <a:r>
              <a:rPr lang="en-US" altLang="en-US" sz="2400" i="1"/>
              <a:t>alkylthio</a:t>
            </a:r>
            <a:r>
              <a:rPr lang="en-US" altLang="en-US" sz="2400"/>
              <a:t> in place of </a:t>
            </a:r>
            <a:r>
              <a:rPr lang="en-US" altLang="en-US" sz="2400" i="1"/>
              <a:t>alkoxy</a:t>
            </a:r>
            <a:endParaRPr lang="en-US" altLang="en-US" sz="2400"/>
          </a:p>
        </p:txBody>
      </p:sp>
      <p:pic>
        <p:nvPicPr>
          <p:cNvPr id="2867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81401"/>
            <a:ext cx="79121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71473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2209800" y="2130426"/>
            <a:ext cx="7772400" cy="1470025"/>
          </a:xfrm>
        </p:spPr>
        <p:txBody>
          <a:bodyPr anchor="ctr"/>
          <a:lstStyle/>
          <a:p>
            <a:r>
              <a:rPr lang="en-US" altLang="en-US" sz="4400"/>
              <a:t>Aldehydes and Ketones</a:t>
            </a:r>
          </a:p>
        </p:txBody>
      </p:sp>
      <p:sp>
        <p:nvSpPr>
          <p:cNvPr id="382979" name="Rectangle 3"/>
          <p:cNvSpPr>
            <a:spLocks noGrp="1" noChangeArrowheads="1"/>
          </p:cNvSpPr>
          <p:nvPr>
            <p:ph type="subTitle" idx="1"/>
          </p:nvPr>
        </p:nvSpPr>
        <p:spPr>
          <a:xfrm>
            <a:off x="2895600" y="3886200"/>
            <a:ext cx="6400800" cy="1752600"/>
          </a:xfrm>
        </p:spPr>
        <p:txBody>
          <a:bodyPr/>
          <a:lstStyle/>
          <a:p>
            <a:endParaRPr lang="en-US" altLang="en-US" sz="3200"/>
          </a:p>
          <a:p>
            <a:endParaRPr lang="en-US" altLang="en-US" sz="3200"/>
          </a:p>
        </p:txBody>
      </p:sp>
      <p:pic>
        <p:nvPicPr>
          <p:cNvPr id="382980" name="Picture 4" descr="99055000120002165_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2667000" cy="24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193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ltLang="en-US" sz="4000"/>
              <a:t>Carbonyl Group</a:t>
            </a:r>
          </a:p>
        </p:txBody>
      </p:sp>
      <p:sp>
        <p:nvSpPr>
          <p:cNvPr id="367619"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Carbon atom joined to oxygen by a double bond. </a:t>
            </a:r>
          </a:p>
          <a:p>
            <a:r>
              <a:rPr lang="en-US" altLang="en-US" u="sng"/>
              <a:t>Characteristic of</a:t>
            </a:r>
            <a:r>
              <a:rPr lang="en-US" altLang="en-US"/>
              <a:t>: </a:t>
            </a:r>
          </a:p>
          <a:p>
            <a:r>
              <a:rPr lang="en-US" altLang="en-US"/>
              <a:t>Ketones</a:t>
            </a:r>
          </a:p>
          <a:p>
            <a:r>
              <a:rPr lang="en-US" altLang="en-US"/>
              <a:t>Aldehydes</a:t>
            </a:r>
          </a:p>
          <a:p>
            <a:endParaRPr lang="en-US" altLang="en-US"/>
          </a:p>
          <a:p>
            <a:endParaRPr lang="en-US" altLang="en-US"/>
          </a:p>
          <a:p>
            <a:endParaRPr lang="en-US" altLang="en-US"/>
          </a:p>
          <a:p>
            <a:pPr>
              <a:buFontTx/>
              <a:buNone/>
            </a:pPr>
            <a:endParaRPr lang="en-US" altLang="en-US"/>
          </a:p>
        </p:txBody>
      </p:sp>
      <p:sp>
        <p:nvSpPr>
          <p:cNvPr id="367620" name="Rectangle 4"/>
          <p:cNvSpPr>
            <a:spLocks noChangeArrowheads="1"/>
          </p:cNvSpPr>
          <p:nvPr/>
        </p:nvSpPr>
        <p:spPr bwMode="auto">
          <a:xfrm>
            <a:off x="5559425" y="2757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r>
            <a:br>
              <a:rPr lang="en-US" altLang="en-US"/>
            </a:br>
            <a:endParaRPr lang="en-US" altLang="en-US"/>
          </a:p>
        </p:txBody>
      </p:sp>
      <p:graphicFrame>
        <p:nvGraphicFramePr>
          <p:cNvPr id="367621" name="Group 5"/>
          <p:cNvGraphicFramePr>
            <a:graphicFrameLocks noGrp="1"/>
          </p:cNvGraphicFramePr>
          <p:nvPr/>
        </p:nvGraphicFramePr>
        <p:xfrm>
          <a:off x="5559425" y="3398839"/>
          <a:ext cx="1073150" cy="701675"/>
        </p:xfrm>
        <a:graphic>
          <a:graphicData uri="http://schemas.openxmlformats.org/drawingml/2006/table">
            <a:tbl>
              <a:tblPr/>
              <a:tblGrid>
                <a:gridCol w="1073150"/>
              </a:tblGrid>
              <a:tr h="701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67627" name="Picture 11" descr="99055000120002165_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362200"/>
            <a:ext cx="1447800" cy="1341438"/>
          </a:xfrm>
          <a:prstGeom prst="rect">
            <a:avLst/>
          </a:prstGeom>
          <a:noFill/>
          <a:extLst>
            <a:ext uri="{909E8E84-426E-40DD-AFC4-6F175D3DCCD1}">
              <a14:hiddenFill xmlns:a14="http://schemas.microsoft.com/office/drawing/2010/main">
                <a:solidFill>
                  <a:srgbClr val="FFFFFF"/>
                </a:solidFill>
              </a14:hiddenFill>
            </a:ext>
          </a:extLst>
        </p:spPr>
      </p:pic>
      <p:sp>
        <p:nvSpPr>
          <p:cNvPr id="367628" name="Rectangle 12"/>
          <p:cNvSpPr>
            <a:spLocks noChangeArrowheads="1"/>
          </p:cNvSpPr>
          <p:nvPr/>
        </p:nvSpPr>
        <p:spPr bwMode="auto">
          <a:xfrm>
            <a:off x="152400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r>
            <a:br>
              <a:rPr lang="en-US" altLang="en-US"/>
            </a:br>
            <a:endParaRPr lang="en-US" altLang="en-US"/>
          </a:p>
        </p:txBody>
      </p:sp>
      <p:graphicFrame>
        <p:nvGraphicFramePr>
          <p:cNvPr id="367629" name="Group 13"/>
          <p:cNvGraphicFramePr>
            <a:graphicFrameLocks noGrp="1"/>
          </p:cNvGraphicFramePr>
          <p:nvPr/>
        </p:nvGraphicFramePr>
        <p:xfrm>
          <a:off x="1524000" y="641350"/>
          <a:ext cx="2978150" cy="687388"/>
        </p:xfrm>
        <a:graphic>
          <a:graphicData uri="http://schemas.openxmlformats.org/drawingml/2006/table">
            <a:tbl>
              <a:tblPr/>
              <a:tblGrid>
                <a:gridCol w="2978150"/>
              </a:tblGrid>
              <a:tr h="6873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67635" name="Picture 19" descr="99062272920002165_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3657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799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ltLang="en-US"/>
              <a:t>Aldehydes</a:t>
            </a:r>
          </a:p>
        </p:txBody>
      </p:sp>
      <p:sp>
        <p:nvSpPr>
          <p:cNvPr id="368643" name="Rectangle 3"/>
          <p:cNvSpPr>
            <a:spLocks noGrp="1" noChangeArrowheads="1"/>
          </p:cNvSpPr>
          <p:nvPr>
            <p:ph type="body" idx="4294967295"/>
          </p:nvPr>
        </p:nvSpPr>
        <p:spPr>
          <a:xfrm>
            <a:off x="1981200" y="1600201"/>
            <a:ext cx="8229600" cy="4525963"/>
          </a:xfrm>
          <a:prstGeom prst="rect">
            <a:avLst/>
          </a:prstGeom>
        </p:spPr>
        <p:txBody>
          <a:bodyPr/>
          <a:lstStyle/>
          <a:p>
            <a:endParaRPr lang="en-US" altLang="en-US"/>
          </a:p>
          <a:p>
            <a:endParaRPr lang="en-US" altLang="en-US"/>
          </a:p>
          <a:p>
            <a:r>
              <a:rPr lang="en-US" altLang="en-US"/>
              <a:t>Comes from </a:t>
            </a:r>
            <a:r>
              <a:rPr lang="en-US" altLang="en-US" i="1"/>
              <a:t>al</a:t>
            </a:r>
            <a:r>
              <a:rPr lang="en-US" altLang="en-US"/>
              <a:t>cohol </a:t>
            </a:r>
            <a:r>
              <a:rPr lang="en-US" altLang="en-US" i="1"/>
              <a:t>dehyd</a:t>
            </a:r>
            <a:r>
              <a:rPr lang="en-US" altLang="en-US"/>
              <a:t>rogenation</a:t>
            </a:r>
          </a:p>
          <a:p>
            <a:r>
              <a:rPr lang="en-US" altLang="en-US"/>
              <a:t>Obtained by removing of a hydrogen from an alcohol</a:t>
            </a:r>
          </a:p>
          <a:p>
            <a:r>
              <a:rPr lang="en-US" altLang="en-US"/>
              <a:t>The –CH=O group is called a </a:t>
            </a:r>
            <a:r>
              <a:rPr lang="en-US" altLang="en-US">
                <a:solidFill>
                  <a:srgbClr val="FF0066"/>
                </a:solidFill>
              </a:rPr>
              <a:t>formyl </a:t>
            </a:r>
            <a:r>
              <a:rPr lang="en-US" altLang="en-US"/>
              <a:t>group</a:t>
            </a:r>
          </a:p>
          <a:p>
            <a:endParaRPr lang="en-US" altLang="en-US"/>
          </a:p>
        </p:txBody>
      </p:sp>
      <p:sp>
        <p:nvSpPr>
          <p:cNvPr id="368644" name="Rectangle 4"/>
          <p:cNvSpPr>
            <a:spLocks noChangeArrowheads="1"/>
          </p:cNvSpPr>
          <p:nvPr/>
        </p:nvSpPr>
        <p:spPr bwMode="auto">
          <a:xfrm>
            <a:off x="152400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r>
            <a:br>
              <a:rPr lang="en-US" altLang="en-US"/>
            </a:br>
            <a:endParaRPr lang="en-US" altLang="en-US"/>
          </a:p>
        </p:txBody>
      </p:sp>
      <p:pic>
        <p:nvPicPr>
          <p:cNvPr id="368645" name="Picture 5" descr="99055000320002165_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576" y="4785815"/>
            <a:ext cx="5943600" cy="973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8646" name="Group 6"/>
          <p:cNvGraphicFramePr>
            <a:graphicFrameLocks noGrp="1"/>
          </p:cNvGraphicFramePr>
          <p:nvPr/>
        </p:nvGraphicFramePr>
        <p:xfrm>
          <a:off x="4225925" y="2971800"/>
          <a:ext cx="3740150" cy="915988"/>
        </p:xfrm>
        <a:graphic>
          <a:graphicData uri="http://schemas.openxmlformats.org/drawingml/2006/table">
            <a:tbl>
              <a:tblPr/>
              <a:tblGrid>
                <a:gridCol w="3740150"/>
              </a:tblGrid>
              <a:tr h="915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3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3655942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ltLang="en-US"/>
              <a:t>Aldehydes </a:t>
            </a:r>
          </a:p>
        </p:txBody>
      </p:sp>
      <p:sp>
        <p:nvSpPr>
          <p:cNvPr id="369667"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Both common and IUPAC names frequently used</a:t>
            </a:r>
          </a:p>
          <a:p>
            <a:r>
              <a:rPr lang="en-US" altLang="en-US"/>
              <a:t>Common names from acids from which aldehydes can be converted</a:t>
            </a:r>
          </a:p>
          <a:p>
            <a:pPr>
              <a:buFontTx/>
              <a:buNone/>
            </a:pPr>
            <a:endParaRPr lang="en-US" altLang="en-US"/>
          </a:p>
        </p:txBody>
      </p:sp>
      <p:pic>
        <p:nvPicPr>
          <p:cNvPr id="369668" name="Picture 4" descr="99055000420002165_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86200"/>
            <a:ext cx="3962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69669" name="Rectangle 5"/>
          <p:cNvSpPr>
            <a:spLocks noChangeArrowheads="1"/>
          </p:cNvSpPr>
          <p:nvPr/>
        </p:nvSpPr>
        <p:spPr bwMode="auto">
          <a:xfrm>
            <a:off x="4067175" y="2513014"/>
            <a:ext cx="18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r>
            <a:br>
              <a:rPr lang="en-US" altLang="en-US"/>
            </a:br>
            <a:r>
              <a:rPr lang="en-US" altLang="en-US"/>
              <a:t/>
            </a:r>
            <a:br>
              <a:rPr lang="en-US" altLang="en-US"/>
            </a:br>
            <a:endParaRPr lang="en-US" altLang="en-US"/>
          </a:p>
        </p:txBody>
      </p:sp>
      <p:graphicFrame>
        <p:nvGraphicFramePr>
          <p:cNvPr id="369670" name="Group 6"/>
          <p:cNvGraphicFramePr>
            <a:graphicFrameLocks noGrp="1"/>
          </p:cNvGraphicFramePr>
          <p:nvPr/>
        </p:nvGraphicFramePr>
        <p:xfrm>
          <a:off x="4067175" y="3429000"/>
          <a:ext cx="4057650" cy="915988"/>
        </p:xfrm>
        <a:graphic>
          <a:graphicData uri="http://schemas.openxmlformats.org/drawingml/2006/table">
            <a:tbl>
              <a:tblPr/>
              <a:tblGrid>
                <a:gridCol w="4057650"/>
              </a:tblGrid>
              <a:tr h="915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3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69676" name="Picture 12" descr="99055000520002165_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486401"/>
            <a:ext cx="3810000" cy="117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160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en-US"/>
              <a:t>Aldehydes</a:t>
            </a:r>
          </a:p>
        </p:txBody>
      </p:sp>
      <p:sp>
        <p:nvSpPr>
          <p:cNvPr id="370691" name="Rectangle 3"/>
          <p:cNvSpPr>
            <a:spLocks noGrp="1" noChangeArrowheads="1"/>
          </p:cNvSpPr>
          <p:nvPr>
            <p:ph type="body" idx="4294967295"/>
          </p:nvPr>
        </p:nvSpPr>
        <p:spPr>
          <a:xfrm>
            <a:off x="1981200" y="1600201"/>
            <a:ext cx="8229600" cy="4525963"/>
          </a:xfrm>
          <a:prstGeom prst="rect">
            <a:avLst/>
          </a:prstGeom>
        </p:spPr>
        <p:txBody>
          <a:bodyPr>
            <a:normAutofit/>
          </a:bodyPr>
          <a:lstStyle/>
          <a:p>
            <a:r>
              <a:rPr lang="en-US" altLang="en-US" sz="3200" dirty="0"/>
              <a:t>IUPAC</a:t>
            </a:r>
          </a:p>
          <a:p>
            <a:r>
              <a:rPr lang="en-US" altLang="en-US" sz="3200" dirty="0"/>
              <a:t>Longest chain with aldehyde</a:t>
            </a:r>
          </a:p>
          <a:p>
            <a:r>
              <a:rPr lang="en-US" altLang="en-US" sz="3200" dirty="0"/>
              <a:t>Drop “e” and add “-al”</a:t>
            </a:r>
          </a:p>
          <a:p>
            <a:r>
              <a:rPr lang="en-US" altLang="en-US" sz="3200" dirty="0"/>
              <a:t>Aldehyde takes precedence over all other groups so far</a:t>
            </a:r>
          </a:p>
          <a:p>
            <a:r>
              <a:rPr lang="en-US" altLang="en-US" sz="3200" dirty="0"/>
              <a:t>Examples</a:t>
            </a:r>
          </a:p>
        </p:txBody>
      </p:sp>
    </p:spTree>
    <p:extLst>
      <p:ext uri="{BB962C8B-B14F-4D97-AF65-F5344CB8AC3E}">
        <p14:creationId xmlns:p14="http://schemas.microsoft.com/office/powerpoint/2010/main" val="25107293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ltLang="en-US"/>
              <a:t>Common Aldehyde names </a:t>
            </a:r>
          </a:p>
        </p:txBody>
      </p:sp>
      <p:sp>
        <p:nvSpPr>
          <p:cNvPr id="425987" name="Rectangle 3"/>
          <p:cNvSpPr>
            <a:spLocks noGrp="1" noChangeArrowheads="1"/>
          </p:cNvSpPr>
          <p:nvPr>
            <p:ph type="body" idx="4294967295"/>
          </p:nvPr>
        </p:nvSpPr>
        <p:spPr>
          <a:xfrm>
            <a:off x="1981200" y="1600201"/>
            <a:ext cx="8229600" cy="4525963"/>
          </a:xfrm>
          <a:prstGeom prst="rect">
            <a:avLst/>
          </a:prstGeom>
        </p:spPr>
        <p:txBody>
          <a:bodyPr>
            <a:normAutofit fontScale="92500" lnSpcReduction="10000"/>
          </a:bodyPr>
          <a:lstStyle/>
          <a:p>
            <a:endParaRPr lang="en-US" altLang="en-US" sz="2800" dirty="0"/>
          </a:p>
          <a:p>
            <a:endParaRPr lang="en-US" altLang="en-US" sz="2800" dirty="0"/>
          </a:p>
          <a:p>
            <a:endParaRPr lang="en-US" altLang="en-US" sz="2800" dirty="0"/>
          </a:p>
          <a:p>
            <a:r>
              <a:rPr lang="en-US" altLang="en-US" sz="2800" dirty="0"/>
              <a:t>Formaldehyde                </a:t>
            </a:r>
            <a:r>
              <a:rPr lang="en-US" altLang="en-US" sz="2800" dirty="0" err="1"/>
              <a:t>Ethanal</a:t>
            </a:r>
            <a:r>
              <a:rPr lang="en-US" altLang="en-US" sz="2800" dirty="0"/>
              <a:t> (acetaldehyde)</a:t>
            </a:r>
          </a:p>
          <a:p>
            <a:endParaRPr lang="en-US" altLang="en-US" sz="2800" dirty="0"/>
          </a:p>
          <a:p>
            <a:endParaRPr lang="en-US" altLang="en-US" sz="2800" dirty="0"/>
          </a:p>
          <a:p>
            <a:endParaRPr lang="en-US" altLang="en-US" sz="2800" dirty="0"/>
          </a:p>
          <a:p>
            <a:r>
              <a:rPr lang="en-US" altLang="en-US" dirty="0" err="1"/>
              <a:t>Propanal</a:t>
            </a:r>
            <a:r>
              <a:rPr lang="en-US" altLang="en-US" dirty="0"/>
              <a:t> (</a:t>
            </a:r>
            <a:r>
              <a:rPr lang="en-US" altLang="en-US" dirty="0" err="1"/>
              <a:t>propionaldehyde</a:t>
            </a:r>
            <a:r>
              <a:rPr lang="en-US" altLang="en-US" dirty="0"/>
              <a:t>)       </a:t>
            </a:r>
            <a:r>
              <a:rPr lang="en-US" altLang="en-US" dirty="0" err="1"/>
              <a:t>Butanal</a:t>
            </a:r>
            <a:r>
              <a:rPr lang="en-US" altLang="en-US" dirty="0"/>
              <a:t> (n-</a:t>
            </a:r>
            <a:r>
              <a:rPr lang="en-US" altLang="en-US" dirty="0" err="1"/>
              <a:t>butyraldehyde</a:t>
            </a:r>
            <a:r>
              <a:rPr lang="en-US" altLang="en-US" dirty="0"/>
              <a:t>)</a:t>
            </a:r>
          </a:p>
          <a:p>
            <a:endParaRPr lang="en-US" altLang="en-US" dirty="0"/>
          </a:p>
        </p:txBody>
      </p:sp>
      <p:pic>
        <p:nvPicPr>
          <p:cNvPr id="425989"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7" y="1648906"/>
            <a:ext cx="1343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25991"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91428"/>
            <a:ext cx="21717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25993" name="Picture 9"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962400"/>
            <a:ext cx="1905000" cy="1265238"/>
          </a:xfrm>
          <a:prstGeom prst="rect">
            <a:avLst/>
          </a:prstGeom>
          <a:noFill/>
          <a:extLst>
            <a:ext uri="{909E8E84-426E-40DD-AFC4-6F175D3DCCD1}">
              <a14:hiddenFill xmlns:a14="http://schemas.microsoft.com/office/drawing/2010/main">
                <a:solidFill>
                  <a:srgbClr val="FFFFFF"/>
                </a:solidFill>
              </a14:hiddenFill>
            </a:ext>
          </a:extLst>
        </p:spPr>
      </p:pic>
      <p:pic>
        <p:nvPicPr>
          <p:cNvPr id="425995" name="Picture 11" descr="th?i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1981200" cy="10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420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913774" y="313955"/>
            <a:ext cx="10364451" cy="1596177"/>
          </a:xfrm>
        </p:spPr>
        <p:txBody>
          <a:bodyPr/>
          <a:lstStyle/>
          <a:p>
            <a:r>
              <a:rPr lang="en-US" altLang="en-US" sz="4000" dirty="0"/>
              <a:t>Aldehyde group has priority over double bonds or hydroxyl group</a:t>
            </a:r>
          </a:p>
        </p:txBody>
      </p:sp>
      <p:sp>
        <p:nvSpPr>
          <p:cNvPr id="427011" name="Rectangle 3"/>
          <p:cNvSpPr>
            <a:spLocks noGrp="1" noChangeArrowheads="1"/>
          </p:cNvSpPr>
          <p:nvPr>
            <p:ph type="body" idx="4294967295"/>
          </p:nvPr>
        </p:nvSpPr>
        <p:spPr>
          <a:xfrm>
            <a:off x="1981200" y="1600201"/>
            <a:ext cx="8229600" cy="4525963"/>
          </a:xfrm>
          <a:prstGeom prst="rect">
            <a:avLst/>
          </a:prstGeom>
        </p:spPr>
        <p:txBody>
          <a:bodyPr>
            <a:normAutofit lnSpcReduction="10000"/>
          </a:bodyPr>
          <a:lstStyle/>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r>
              <a:rPr lang="en-US" altLang="en-US" sz="1800"/>
              <a:t>Cyclopentanecarbaldehyde          </a:t>
            </a:r>
            <a:r>
              <a:rPr lang="en-US" altLang="en-US" sz="2800"/>
              <a:t>Benzaldehyde</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r>
              <a:rPr lang="en-US" altLang="en-US" sz="2800"/>
              <a:t>salicylaldehyde</a:t>
            </a:r>
          </a:p>
        </p:txBody>
      </p:sp>
      <p:pic>
        <p:nvPicPr>
          <p:cNvPr id="427013"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699" y="3405117"/>
            <a:ext cx="2057400" cy="1766888"/>
          </a:xfrm>
          <a:prstGeom prst="rect">
            <a:avLst/>
          </a:prstGeom>
          <a:noFill/>
          <a:extLst>
            <a:ext uri="{909E8E84-426E-40DD-AFC4-6F175D3DCCD1}">
              <a14:hiddenFill xmlns:a14="http://schemas.microsoft.com/office/drawing/2010/main">
                <a:solidFill>
                  <a:srgbClr val="FFFFFF"/>
                </a:solidFill>
              </a14:hiddenFill>
            </a:ext>
          </a:extLst>
        </p:spPr>
      </p:pic>
      <p:pic>
        <p:nvPicPr>
          <p:cNvPr id="427015"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03" y="3011606"/>
            <a:ext cx="16668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27017" name="Picture 9"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4" y="5008729"/>
            <a:ext cx="15049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1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endParaRPr lang="en-US" dirty="0" smtClean="0"/>
          </a:p>
        </p:txBody>
      </p:sp>
      <p:sp>
        <p:nvSpPr>
          <p:cNvPr id="10243" name="Rectangle 3"/>
          <p:cNvSpPr>
            <a:spLocks noGrp="1" noChangeArrowheads="1"/>
          </p:cNvSpPr>
          <p:nvPr>
            <p:ph type="body" idx="4294967295"/>
          </p:nvPr>
        </p:nvSpPr>
        <p:spPr>
          <a:xfrm>
            <a:off x="1981200" y="1935164"/>
            <a:ext cx="8229600" cy="4389437"/>
          </a:xfrm>
          <a:prstGeom prst="rect">
            <a:avLst/>
          </a:prstGeom>
        </p:spPr>
        <p:txBody>
          <a:bodyPr/>
          <a:lstStyle/>
          <a:p>
            <a:pPr>
              <a:buFontTx/>
              <a:buNone/>
            </a:pPr>
            <a:r>
              <a:rPr lang="en-US" sz="5400" dirty="0" smtClean="0"/>
              <a:t>ISOMERS</a:t>
            </a:r>
          </a:p>
          <a:p>
            <a:r>
              <a:rPr lang="en-US" sz="3600" dirty="0" smtClean="0"/>
              <a:t>COMPOUNDS WITH THE SAME MOLECULAR FORMULA BUT DIFFERENT STRUCTURAL FORMULA</a:t>
            </a:r>
          </a:p>
          <a:p>
            <a:r>
              <a:rPr lang="en-US" sz="3600" dirty="0" smtClean="0"/>
              <a:t>CONSEQUENTLY – DIFFERENT PROPERTIES</a:t>
            </a:r>
          </a:p>
        </p:txBody>
      </p:sp>
    </p:spTree>
    <p:extLst>
      <p:ext uri="{BB962C8B-B14F-4D97-AF65-F5344CB8AC3E}">
        <p14:creationId xmlns:p14="http://schemas.microsoft.com/office/powerpoint/2010/main" val="2062609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ltLang="en-US"/>
              <a:t>Ketones</a:t>
            </a:r>
          </a:p>
        </p:txBody>
      </p:sp>
      <p:sp>
        <p:nvSpPr>
          <p:cNvPr id="371715" name="Rectangle 3"/>
          <p:cNvSpPr>
            <a:spLocks noGrp="1" noChangeArrowheads="1"/>
          </p:cNvSpPr>
          <p:nvPr>
            <p:ph type="body" idx="4294967295"/>
          </p:nvPr>
        </p:nvSpPr>
        <p:spPr>
          <a:xfrm>
            <a:off x="1981200" y="1600201"/>
            <a:ext cx="8229600" cy="4525963"/>
          </a:xfrm>
          <a:prstGeom prst="rect">
            <a:avLst/>
          </a:prstGeom>
        </p:spPr>
        <p:txBody>
          <a:bodyPr/>
          <a:lstStyle/>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sz="2800" b="1" dirty="0"/>
              <a:t>Naming:</a:t>
            </a:r>
          </a:p>
          <a:p>
            <a:pPr lvl="1">
              <a:lnSpc>
                <a:spcPct val="90000"/>
              </a:lnSpc>
            </a:pPr>
            <a:r>
              <a:rPr lang="en-US" altLang="en-US" sz="2800" b="1" dirty="0"/>
              <a:t>Drop “e”, add “-one”</a:t>
            </a:r>
          </a:p>
          <a:p>
            <a:pPr lvl="1">
              <a:lnSpc>
                <a:spcPct val="90000"/>
              </a:lnSpc>
            </a:pPr>
            <a:r>
              <a:rPr lang="en-US" altLang="en-US" sz="2800" b="1" dirty="0"/>
              <a:t>Many common names</a:t>
            </a:r>
          </a:p>
          <a:p>
            <a:pPr lvl="1">
              <a:lnSpc>
                <a:spcPct val="90000"/>
              </a:lnSpc>
            </a:pPr>
            <a:r>
              <a:rPr lang="en-US" altLang="en-US" sz="2800" b="1" dirty="0"/>
              <a:t>Simplest is 3 carbons </a:t>
            </a:r>
          </a:p>
          <a:p>
            <a:pPr lvl="2">
              <a:lnSpc>
                <a:spcPct val="90000"/>
              </a:lnSpc>
            </a:pPr>
            <a:r>
              <a:rPr lang="en-US" altLang="en-US" sz="2800" b="1" dirty="0"/>
              <a:t>C. name:  acetone</a:t>
            </a:r>
          </a:p>
          <a:p>
            <a:pPr lvl="2">
              <a:lnSpc>
                <a:spcPct val="90000"/>
              </a:lnSpc>
            </a:pPr>
            <a:r>
              <a:rPr lang="en-US" altLang="en-US" sz="2800" b="1" dirty="0"/>
              <a:t>IUPAC: </a:t>
            </a:r>
            <a:r>
              <a:rPr lang="en-US" altLang="en-US" sz="2800" b="1" dirty="0" err="1"/>
              <a:t>propanone</a:t>
            </a:r>
            <a:endParaRPr lang="en-US" altLang="en-US" sz="2800" b="1" dirty="0"/>
          </a:p>
        </p:txBody>
      </p:sp>
      <p:sp>
        <p:nvSpPr>
          <p:cNvPr id="371716" name="Rectangle 4"/>
          <p:cNvSpPr>
            <a:spLocks noChangeArrowheads="1"/>
          </p:cNvSpPr>
          <p:nvPr/>
        </p:nvSpPr>
        <p:spPr bwMode="auto">
          <a:xfrm>
            <a:off x="152400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r>
            <a:br>
              <a:rPr lang="en-US" altLang="en-US"/>
            </a:br>
            <a:endParaRPr lang="en-US" altLang="en-US"/>
          </a:p>
        </p:txBody>
      </p:sp>
      <p:graphicFrame>
        <p:nvGraphicFramePr>
          <p:cNvPr id="371717" name="Group 5"/>
          <p:cNvGraphicFramePr>
            <a:graphicFrameLocks noGrp="1"/>
          </p:cNvGraphicFramePr>
          <p:nvPr/>
        </p:nvGraphicFramePr>
        <p:xfrm>
          <a:off x="1524000" y="641351"/>
          <a:ext cx="4756150" cy="701675"/>
        </p:xfrm>
        <a:graphic>
          <a:graphicData uri="http://schemas.openxmlformats.org/drawingml/2006/table">
            <a:tbl>
              <a:tblPr/>
              <a:tblGrid>
                <a:gridCol w="4756150"/>
              </a:tblGrid>
              <a:tr h="701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71723" name="Picture 11" descr="99055000220002165_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8800"/>
            <a:ext cx="5410200" cy="8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302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en-US"/>
              <a:t>Ketones</a:t>
            </a:r>
          </a:p>
        </p:txBody>
      </p:sp>
      <p:sp>
        <p:nvSpPr>
          <p:cNvPr id="372739" name="Rectangle 3"/>
          <p:cNvSpPr>
            <a:spLocks noGrp="1" noChangeArrowheads="1"/>
          </p:cNvSpPr>
          <p:nvPr>
            <p:ph type="body" idx="4294967295"/>
          </p:nvPr>
        </p:nvSpPr>
        <p:spPr>
          <a:xfrm>
            <a:off x="1981200" y="1600201"/>
            <a:ext cx="9768532" cy="4525963"/>
          </a:xfrm>
          <a:prstGeom prst="rect">
            <a:avLst/>
          </a:prstGeom>
        </p:spPr>
        <p:txBody>
          <a:bodyPr/>
          <a:lstStyle/>
          <a:p>
            <a:r>
              <a:rPr lang="en-US" altLang="en-US" dirty="0"/>
              <a:t>Carbonyl carbon gets lowest number</a:t>
            </a:r>
          </a:p>
          <a:p>
            <a:r>
              <a:rPr lang="en-US" altLang="en-US" dirty="0"/>
              <a:t>See examples…</a:t>
            </a:r>
          </a:p>
          <a:p>
            <a:endParaRPr lang="en-US" altLang="en-US" dirty="0"/>
          </a:p>
          <a:p>
            <a:endParaRPr lang="en-US" altLang="en-US" dirty="0"/>
          </a:p>
          <a:p>
            <a:endParaRPr lang="en-US" altLang="en-US" dirty="0"/>
          </a:p>
          <a:p>
            <a:r>
              <a:rPr lang="en-US" altLang="en-US" dirty="0"/>
              <a:t>Acetone            2-butanone   3-pentanone</a:t>
            </a:r>
          </a:p>
          <a:p>
            <a:r>
              <a:rPr lang="en-US" altLang="en-US" dirty="0"/>
              <a:t>                      </a:t>
            </a:r>
            <a:r>
              <a:rPr lang="en-US" altLang="en-US" sz="2400" dirty="0"/>
              <a:t>(ethyl methyl ketone)  </a:t>
            </a:r>
            <a:r>
              <a:rPr lang="en-US" altLang="en-US" sz="2400" dirty="0" smtClean="0"/>
              <a:t>               </a:t>
            </a:r>
            <a:r>
              <a:rPr lang="en-US" altLang="en-US" sz="2400" b="1" dirty="0"/>
              <a:t>(</a:t>
            </a:r>
            <a:r>
              <a:rPr lang="en-US" altLang="en-US" sz="1800" b="1" dirty="0"/>
              <a:t>diethyl ketone)</a:t>
            </a:r>
          </a:p>
          <a:p>
            <a:endParaRPr lang="en-US" altLang="en-US" sz="1800" b="1" dirty="0"/>
          </a:p>
        </p:txBody>
      </p:sp>
      <p:pic>
        <p:nvPicPr>
          <p:cNvPr id="372741"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2" y="2600326"/>
            <a:ext cx="16287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372745" name="Picture 9" descr="2-butan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823" y="2600326"/>
            <a:ext cx="3503909" cy="1810745"/>
          </a:xfrm>
          <a:prstGeom prst="rect">
            <a:avLst/>
          </a:prstGeom>
          <a:noFill/>
          <a:extLst>
            <a:ext uri="{909E8E84-426E-40DD-AFC4-6F175D3DCCD1}">
              <a14:hiddenFill xmlns:a14="http://schemas.microsoft.com/office/drawing/2010/main">
                <a:solidFill>
                  <a:srgbClr val="FFFFFF"/>
                </a:solidFill>
              </a14:hiddenFill>
            </a:ext>
          </a:extLst>
        </p:spPr>
      </p:pic>
      <p:pic>
        <p:nvPicPr>
          <p:cNvPr id="372747" name="Picture 11"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023" y="2630784"/>
            <a:ext cx="4198804" cy="144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499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endParaRPr lang="en-US" altLang="en-US"/>
          </a:p>
        </p:txBody>
      </p:sp>
      <p:sp>
        <p:nvSpPr>
          <p:cNvPr id="428035" name="Rectangle 3"/>
          <p:cNvSpPr>
            <a:spLocks noGrp="1" noChangeArrowheads="1"/>
          </p:cNvSpPr>
          <p:nvPr>
            <p:ph type="body" idx="4294967295"/>
          </p:nvPr>
        </p:nvSpPr>
        <p:spPr>
          <a:xfrm>
            <a:off x="1981200" y="1600201"/>
            <a:ext cx="8229600" cy="4525963"/>
          </a:xfrm>
          <a:prstGeom prst="rect">
            <a:avLst/>
          </a:prstGeom>
        </p:spPr>
        <p:txBody>
          <a:bodyPr>
            <a:normAutofit fontScale="92500" lnSpcReduction="20000"/>
          </a:bodyPr>
          <a:lstStyle/>
          <a:p>
            <a:pPr>
              <a:lnSpc>
                <a:spcPct val="80000"/>
              </a:lnSpc>
              <a:buFontTx/>
              <a:buNone/>
            </a:pPr>
            <a:endParaRPr lang="en-US" altLang="en-US" sz="2800" dirty="0"/>
          </a:p>
          <a:p>
            <a:pPr>
              <a:lnSpc>
                <a:spcPct val="80000"/>
              </a:lnSpc>
              <a:buFontTx/>
              <a:buNone/>
            </a:pPr>
            <a:r>
              <a:rPr lang="en-US" altLang="en-US" sz="2800" dirty="0"/>
              <a:t>               O</a:t>
            </a:r>
          </a:p>
          <a:p>
            <a:pPr>
              <a:lnSpc>
                <a:spcPct val="80000"/>
              </a:lnSpc>
              <a:buFontTx/>
              <a:buNone/>
            </a:pPr>
            <a:endParaRPr lang="en-US" altLang="en-US" sz="2800" dirty="0" smtClean="0"/>
          </a:p>
          <a:p>
            <a:pPr>
              <a:lnSpc>
                <a:spcPct val="80000"/>
              </a:lnSpc>
              <a:buFontTx/>
              <a:buNone/>
            </a:pPr>
            <a:r>
              <a:rPr lang="en-US" altLang="en-US" sz="2800" dirty="0" smtClean="0"/>
              <a:t>CH</a:t>
            </a:r>
            <a:r>
              <a:rPr lang="en-US" altLang="en-US" sz="2800" baseline="-25000" dirty="0" smtClean="0"/>
              <a:t>2</a:t>
            </a:r>
            <a:r>
              <a:rPr lang="en-US" altLang="en-US" sz="2800" dirty="0" smtClean="0"/>
              <a:t>=CH-C-CH</a:t>
            </a:r>
            <a:r>
              <a:rPr lang="en-US" altLang="en-US" sz="2800" baseline="-25000" dirty="0" smtClean="0"/>
              <a:t>3</a:t>
            </a:r>
            <a:endParaRPr lang="en-US" altLang="en-US" sz="2800" dirty="0"/>
          </a:p>
          <a:p>
            <a:pPr>
              <a:lnSpc>
                <a:spcPct val="80000"/>
              </a:lnSpc>
              <a:buFontTx/>
              <a:buNone/>
            </a:pPr>
            <a:r>
              <a:rPr lang="en-US" altLang="en-US" sz="2800" dirty="0"/>
              <a:t>3-buten-2-one            2-methylcyclopentanone</a:t>
            </a:r>
          </a:p>
          <a:p>
            <a:pPr>
              <a:lnSpc>
                <a:spcPct val="80000"/>
              </a:lnSpc>
              <a:buFontTx/>
              <a:buNone/>
            </a:pPr>
            <a:endParaRPr lang="en-US" altLang="en-US" sz="2800" dirty="0"/>
          </a:p>
          <a:p>
            <a:pPr>
              <a:lnSpc>
                <a:spcPct val="80000"/>
              </a:lnSpc>
              <a:buFontTx/>
              <a:buNone/>
            </a:pPr>
            <a:r>
              <a:rPr lang="en-US" altLang="en-US" sz="2800" dirty="0"/>
              <a:t>                 </a:t>
            </a:r>
            <a:endParaRPr lang="en-US" altLang="en-US" sz="2800" baseline="-25000" dirty="0"/>
          </a:p>
          <a:p>
            <a:pPr>
              <a:lnSpc>
                <a:spcPct val="80000"/>
              </a:lnSpc>
              <a:buFontTx/>
              <a:buNone/>
            </a:pPr>
            <a:endParaRPr lang="en-US" altLang="en-US" sz="2800" baseline="-25000" dirty="0"/>
          </a:p>
          <a:p>
            <a:pPr>
              <a:lnSpc>
                <a:spcPct val="80000"/>
              </a:lnSpc>
              <a:buFontTx/>
              <a:buNone/>
            </a:pPr>
            <a:endParaRPr lang="en-US" altLang="en-US" sz="2800" baseline="-25000" dirty="0"/>
          </a:p>
          <a:p>
            <a:pPr>
              <a:lnSpc>
                <a:spcPct val="80000"/>
              </a:lnSpc>
              <a:buFontTx/>
              <a:buNone/>
            </a:pPr>
            <a:endParaRPr lang="en-US" altLang="en-US" sz="2800" baseline="-25000" dirty="0"/>
          </a:p>
          <a:p>
            <a:pPr>
              <a:lnSpc>
                <a:spcPct val="80000"/>
              </a:lnSpc>
              <a:buFontTx/>
              <a:buNone/>
            </a:pPr>
            <a:endParaRPr lang="en-US" altLang="en-US" sz="2800" dirty="0"/>
          </a:p>
          <a:p>
            <a:pPr>
              <a:lnSpc>
                <a:spcPct val="80000"/>
              </a:lnSpc>
              <a:buFontTx/>
              <a:buNone/>
            </a:pPr>
            <a:r>
              <a:rPr lang="en-US" altLang="en-US" sz="2800" dirty="0" err="1"/>
              <a:t>Cyclohexanone</a:t>
            </a:r>
            <a:r>
              <a:rPr lang="en-US" altLang="en-US" sz="2800" dirty="0"/>
              <a:t>                  </a:t>
            </a:r>
            <a:r>
              <a:rPr lang="en-US" altLang="en-US" sz="2800" dirty="0" err="1"/>
              <a:t>acetophenone</a:t>
            </a:r>
            <a:endParaRPr lang="en-US" altLang="en-US" sz="2800" dirty="0"/>
          </a:p>
          <a:p>
            <a:pPr>
              <a:lnSpc>
                <a:spcPct val="80000"/>
              </a:lnSpc>
              <a:buFontTx/>
              <a:buNone/>
            </a:pPr>
            <a:r>
              <a:rPr lang="en-US" altLang="en-US" sz="2800" dirty="0"/>
              <a:t>                                            (methyl phenyl ketone)</a:t>
            </a:r>
          </a:p>
          <a:p>
            <a:pPr>
              <a:lnSpc>
                <a:spcPct val="80000"/>
              </a:lnSpc>
              <a:buFontTx/>
              <a:buNone/>
            </a:pPr>
            <a:endParaRPr lang="en-US" altLang="en-US" sz="2800" dirty="0"/>
          </a:p>
        </p:txBody>
      </p:sp>
      <p:pic>
        <p:nvPicPr>
          <p:cNvPr id="428037"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038600"/>
            <a:ext cx="76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28039"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416605"/>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28041" name="Picture 9"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009" y="3765704"/>
            <a:ext cx="2000250" cy="150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28042" name="Ink 10"/>
              <p14:cNvContentPartPr>
                <a14:cpLocks xmlns:a14="http://schemas.microsoft.com/office/drawing/2010/main" noRot="1" noChangeAspect="1" noEditPoints="1" noChangeArrowheads="1" noChangeShapeType="1"/>
              </p14:cNvContentPartPr>
              <p14:nvPr/>
            </p14:nvContentPartPr>
            <p14:xfrm>
              <a:off x="3641725" y="2384425"/>
              <a:ext cx="7938" cy="107950"/>
            </p14:xfrm>
          </p:contentPart>
        </mc:Choice>
        <mc:Fallback xmlns="">
          <p:pic>
            <p:nvPicPr>
              <p:cNvPr id="428042" name="Ink 10"/>
              <p:cNvPicPr>
                <a:picLocks noRot="1" noChangeAspect="1" noEditPoints="1" noChangeArrowheads="1" noChangeShapeType="1"/>
              </p:cNvPicPr>
              <p:nvPr/>
            </p:nvPicPr>
            <p:blipFill>
              <a:blip r:embed="rId6"/>
              <a:stretch>
                <a:fillRect/>
              </a:stretch>
            </p:blipFill>
            <p:spPr>
              <a:xfrm>
                <a:off x="3633125" y="2374975"/>
                <a:ext cx="25137" cy="1268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8043" name="Ink 11"/>
              <p14:cNvContentPartPr>
                <a14:cpLocks xmlns:a14="http://schemas.microsoft.com/office/drawing/2010/main" noRot="1" noChangeAspect="1" noEditPoints="1" noChangeArrowheads="1" noChangeShapeType="1"/>
              </p14:cNvContentPartPr>
              <p14:nvPr/>
            </p14:nvContentPartPr>
            <p14:xfrm>
              <a:off x="3749676" y="2392363"/>
              <a:ext cx="22225" cy="114300"/>
            </p14:xfrm>
          </p:contentPart>
        </mc:Choice>
        <mc:Fallback xmlns="">
          <p:pic>
            <p:nvPicPr>
              <p:cNvPr id="428043" name="Ink 11"/>
              <p:cNvPicPr>
                <a:picLocks noRot="1" noChangeAspect="1" noEditPoints="1" noChangeArrowheads="1" noChangeShapeType="1"/>
              </p:cNvPicPr>
              <p:nvPr/>
            </p:nvPicPr>
            <p:blipFill>
              <a:blip r:embed="rId8"/>
              <a:stretch>
                <a:fillRect/>
              </a:stretch>
            </p:blipFill>
            <p:spPr>
              <a:xfrm>
                <a:off x="3740921" y="2383047"/>
                <a:ext cx="39736" cy="132932"/>
              </a:xfrm>
              <a:prstGeom prst="rect">
                <a:avLst/>
              </a:prstGeom>
            </p:spPr>
          </p:pic>
        </mc:Fallback>
      </mc:AlternateContent>
    </p:spTree>
    <p:extLst>
      <p:ext uri="{BB962C8B-B14F-4D97-AF65-F5344CB8AC3E}">
        <p14:creationId xmlns:p14="http://schemas.microsoft.com/office/powerpoint/2010/main" val="9869735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ltLang="en-US"/>
              <a:t>Alizarin</a:t>
            </a:r>
          </a:p>
        </p:txBody>
      </p:sp>
      <p:sp>
        <p:nvSpPr>
          <p:cNvPr id="431107"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Alizarin: orange red quinone used to dye red coats of British army during American revolution</a:t>
            </a:r>
          </a:p>
          <a:p>
            <a:endParaRPr lang="en-US" altLang="en-US"/>
          </a:p>
        </p:txBody>
      </p:sp>
      <p:pic>
        <p:nvPicPr>
          <p:cNvPr id="431108" name="Picture 4"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91000"/>
            <a:ext cx="28575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31110" name="Picture 6"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28575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31112" name="Picture 8"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3810000"/>
            <a:ext cx="2638425"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9622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Grp="1" noChangeArrowheads="1"/>
          </p:cNvSpPr>
          <p:nvPr>
            <p:ph type="ctrTitle"/>
          </p:nvPr>
        </p:nvSpPr>
        <p:spPr>
          <a:xfrm>
            <a:off x="2209800" y="2130426"/>
            <a:ext cx="7772400" cy="1470025"/>
          </a:xfrm>
        </p:spPr>
        <p:txBody>
          <a:bodyPr anchor="ctr"/>
          <a:lstStyle/>
          <a:p>
            <a:endParaRPr lang="en-US" altLang="en-US" sz="4400" b="1">
              <a:solidFill>
                <a:schemeClr val="accent2"/>
              </a:solidFill>
            </a:endParaRPr>
          </a:p>
        </p:txBody>
      </p:sp>
      <p:sp>
        <p:nvSpPr>
          <p:cNvPr id="437253" name="Rectangle 5"/>
          <p:cNvSpPr>
            <a:spLocks noGrp="1" noChangeArrowheads="1"/>
          </p:cNvSpPr>
          <p:nvPr>
            <p:ph type="subTitle" idx="1"/>
          </p:nvPr>
        </p:nvSpPr>
        <p:spPr>
          <a:xfrm>
            <a:off x="2895600" y="3886200"/>
            <a:ext cx="6400800" cy="1752600"/>
          </a:xfrm>
        </p:spPr>
        <p:txBody>
          <a:bodyPr/>
          <a:lstStyle/>
          <a:p>
            <a:endParaRPr lang="en-US" altLang="en-US" sz="3200"/>
          </a:p>
        </p:txBody>
      </p:sp>
      <p:sp>
        <p:nvSpPr>
          <p:cNvPr id="437254" name="WordArt 6"/>
          <p:cNvSpPr>
            <a:spLocks noChangeArrowheads="1" noChangeShapeType="1" noTextEdit="1"/>
          </p:cNvSpPr>
          <p:nvPr/>
        </p:nvSpPr>
        <p:spPr bwMode="auto">
          <a:xfrm>
            <a:off x="2438400" y="2209801"/>
            <a:ext cx="7010400" cy="35036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panose="020B0806030902050204" pitchFamily="34" charset="0"/>
              </a:rPr>
              <a:t>Carboxylic acids:</a:t>
            </a:r>
          </a:p>
        </p:txBody>
      </p:sp>
    </p:spTree>
    <p:extLst>
      <p:ext uri="{BB962C8B-B14F-4D97-AF65-F5344CB8AC3E}">
        <p14:creationId xmlns:p14="http://schemas.microsoft.com/office/powerpoint/2010/main" val="31270396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a:bodyPr>
          <a:lstStyle/>
          <a:p>
            <a:pPr>
              <a:defRPr/>
            </a:pPr>
            <a:r>
              <a:rPr lang="en-US" dirty="0">
                <a:latin typeface="+mj-lt"/>
                <a:cs typeface="+mj-cs"/>
              </a:rPr>
              <a:t>Structure of carboxylic acids and their derivatives</a:t>
            </a:r>
          </a:p>
        </p:txBody>
      </p:sp>
      <p:sp>
        <p:nvSpPr>
          <p:cNvPr id="3" name="Content Placeholder 2"/>
          <p:cNvSpPr>
            <a:spLocks noGrp="1"/>
          </p:cNvSpPr>
          <p:nvPr>
            <p:ph idx="4294967295"/>
          </p:nvPr>
        </p:nvSpPr>
        <p:spPr>
          <a:xfrm>
            <a:off x="1981200" y="1981201"/>
            <a:ext cx="8229600" cy="4525963"/>
          </a:xfrm>
        </p:spPr>
        <p:txBody>
          <a:bodyPr rtlCol="0">
            <a:normAutofit fontScale="70000" lnSpcReduction="20000"/>
          </a:bodyPr>
          <a:lstStyle/>
          <a:p>
            <a:pPr>
              <a:defRPr/>
            </a:pPr>
            <a:r>
              <a:rPr lang="en-US" sz="2400" dirty="0"/>
              <a:t>Carboxylic acids have the following general formula:</a:t>
            </a:r>
          </a:p>
          <a:p>
            <a:pPr>
              <a:defRPr/>
            </a:pPr>
            <a:endParaRPr lang="en-US" sz="2400" dirty="0"/>
          </a:p>
          <a:p>
            <a:pPr>
              <a:defRPr/>
            </a:pPr>
            <a:endParaRPr lang="en-US" sz="2400" dirty="0"/>
          </a:p>
          <a:p>
            <a:pPr>
              <a:defRPr/>
            </a:pPr>
            <a:endParaRPr lang="en-US" sz="2400" dirty="0"/>
          </a:p>
          <a:p>
            <a:pPr>
              <a:defRPr/>
            </a:pPr>
            <a:r>
              <a:rPr lang="en-US" sz="2400" dirty="0"/>
              <a:t>Some simple carboxylic acids:</a:t>
            </a:r>
          </a:p>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a:p>
            <a:pPr>
              <a:defRPr/>
            </a:pPr>
            <a:r>
              <a:rPr lang="en-US" sz="2400" dirty="0"/>
              <a:t>Since carbon can have only four bonds, there are no cyclic carboxylic acids (i.e. the carboxyl group cannot form part of a carbon ring)</a:t>
            </a:r>
          </a:p>
        </p:txBody>
      </p:sp>
      <p:graphicFrame>
        <p:nvGraphicFramePr>
          <p:cNvPr id="558084" name="Object 3"/>
          <p:cNvGraphicFramePr>
            <a:graphicFrameLocks noChangeAspect="1"/>
          </p:cNvGraphicFramePr>
          <p:nvPr/>
        </p:nvGraphicFramePr>
        <p:xfrm>
          <a:off x="5257800" y="2286000"/>
          <a:ext cx="1727200" cy="990600"/>
        </p:xfrm>
        <a:graphic>
          <a:graphicData uri="http://schemas.openxmlformats.org/presentationml/2006/ole">
            <mc:AlternateContent xmlns:mc="http://schemas.openxmlformats.org/markup-compatibility/2006">
              <mc:Choice xmlns:v="urn:schemas-microsoft-com:vml" Requires="v">
                <p:oleObj spid="_x0000_s73764" name="MDLDrawObject Class" r:id="rId3" imgW="1162016" imgH="666885" progId="MDLDrawOLE.MDLDrawObject.1">
                  <p:embed/>
                </p:oleObj>
              </mc:Choice>
              <mc:Fallback>
                <p:oleObj name="MDLDrawObject Class" r:id="rId3" imgW="1162016" imgH="666885"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0"/>
                        <a:ext cx="172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8085" name="Object 4"/>
          <p:cNvGraphicFramePr>
            <a:graphicFrameLocks noChangeAspect="1"/>
          </p:cNvGraphicFramePr>
          <p:nvPr/>
        </p:nvGraphicFramePr>
        <p:xfrm>
          <a:off x="2514601" y="3733800"/>
          <a:ext cx="7070725" cy="1447800"/>
        </p:xfrm>
        <a:graphic>
          <a:graphicData uri="http://schemas.openxmlformats.org/presentationml/2006/ole">
            <mc:AlternateContent xmlns:mc="http://schemas.openxmlformats.org/markup-compatibility/2006">
              <mc:Choice xmlns:v="urn:schemas-microsoft-com:vml" Requires="v">
                <p:oleObj spid="_x0000_s73765" name="MDLDrawObject Class" r:id="rId5" imgW="5581616" imgH="1143000" progId="MDLDrawOLE.MDLDrawObject.1">
                  <p:embed/>
                </p:oleObj>
              </mc:Choice>
              <mc:Fallback>
                <p:oleObj name="MDLDrawObject Class" r:id="rId5" imgW="5581616" imgH="1143000" progId="MDLDrawOLE.MDLDrawObjec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1" y="3733800"/>
                        <a:ext cx="7070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28899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ln w="28575">
            <a:solidFill>
              <a:schemeClr val="hlink"/>
            </a:solidFill>
            <a:miter lim="800000"/>
            <a:headEnd/>
            <a:tailEnd/>
          </a:ln>
        </p:spPr>
        <p:txBody>
          <a:bodyPr/>
          <a:lstStyle/>
          <a:p>
            <a:r>
              <a:rPr lang="en-US" altLang="en-US" sz="4000" b="1"/>
              <a:t>Carboxyl Group</a:t>
            </a:r>
          </a:p>
        </p:txBody>
      </p:sp>
      <p:sp>
        <p:nvSpPr>
          <p:cNvPr id="498691" name="Rectangle 3"/>
          <p:cNvSpPr>
            <a:spLocks noGrp="1" noChangeArrowheads="1"/>
          </p:cNvSpPr>
          <p:nvPr>
            <p:ph type="body" idx="4294967295"/>
          </p:nvPr>
        </p:nvSpPr>
        <p:spPr>
          <a:xfrm>
            <a:off x="2209800" y="1981200"/>
            <a:ext cx="7772400" cy="4114800"/>
          </a:xfrm>
          <a:prstGeom prst="rect">
            <a:avLst/>
          </a:prstGeom>
          <a:ln/>
          <a:extLst>
            <a:ext uri="{91240B29-F687-4F45-9708-019B960494DF}">
              <a14:hiddenLine xmlns:a14="http://schemas.microsoft.com/office/drawing/2010/main" w="9525">
                <a:solidFill>
                  <a:schemeClr val="accent1"/>
                </a:solidFill>
                <a:miter lim="800000"/>
                <a:headEnd/>
                <a:tailEnd/>
              </a14:hiddenLine>
            </a:ext>
          </a:extLst>
        </p:spPr>
        <p:txBody>
          <a:bodyPr>
            <a:normAutofit lnSpcReduction="10000"/>
          </a:bodyPr>
          <a:lstStyle/>
          <a:p>
            <a:pPr>
              <a:buFontTx/>
              <a:buNone/>
            </a:pPr>
            <a:r>
              <a:rPr lang="en-US" altLang="en-US"/>
              <a:t>	</a:t>
            </a:r>
            <a:r>
              <a:rPr lang="en-US" altLang="en-US" sz="2800" b="1"/>
              <a:t>Carboxylic acids contain the carboxyl group on carbon 1.</a:t>
            </a:r>
          </a:p>
          <a:p>
            <a:pPr>
              <a:buFontTx/>
              <a:buNone/>
            </a:pPr>
            <a:r>
              <a:rPr lang="en-US" altLang="en-US" sz="2800" b="1"/>
              <a:t>               </a:t>
            </a:r>
            <a:r>
              <a:rPr lang="en-US" altLang="en-US" sz="2800" b="1">
                <a:solidFill>
                  <a:schemeClr val="accent1"/>
                </a:solidFill>
              </a:rPr>
              <a:t>O</a:t>
            </a:r>
          </a:p>
          <a:p>
            <a:pPr>
              <a:buFontTx/>
              <a:buNone/>
            </a:pPr>
            <a:r>
              <a:rPr lang="en-US" altLang="en-US" sz="2800"/>
              <a:t>  	            </a:t>
            </a:r>
            <a:r>
              <a:rPr lang="en-US" altLang="en-US" sz="2800">
                <a:sym typeface="Symbol" panose="05050102010706020507" pitchFamily="18" charset="2"/>
              </a:rPr>
              <a:t></a:t>
            </a:r>
            <a:r>
              <a:rPr lang="en-US" altLang="en-US" sz="2800"/>
              <a:t> </a:t>
            </a:r>
          </a:p>
          <a:p>
            <a:pPr>
              <a:buFontTx/>
              <a:buNone/>
            </a:pPr>
            <a:r>
              <a:rPr lang="en-US" altLang="en-US" sz="2800" b="1"/>
              <a:t>	CH</a:t>
            </a:r>
            <a:r>
              <a:rPr lang="en-US" altLang="en-US" sz="2800" b="1" baseline="-25000"/>
              <a:t>3 </a:t>
            </a:r>
            <a:r>
              <a:rPr lang="en-US" altLang="en-US" sz="2800" b="1"/>
              <a:t>—</a:t>
            </a:r>
            <a:r>
              <a:rPr lang="en-US" altLang="en-US" sz="2800" b="1" baseline="-25000"/>
              <a:t> </a:t>
            </a:r>
            <a:r>
              <a:rPr lang="en-US" altLang="en-US" sz="2800" b="1">
                <a:solidFill>
                  <a:schemeClr val="accent1"/>
                </a:solidFill>
              </a:rPr>
              <a:t>C</a:t>
            </a:r>
            <a:r>
              <a:rPr lang="en-US" altLang="en-US" sz="2800" b="1"/>
              <a:t>—</a:t>
            </a:r>
            <a:r>
              <a:rPr lang="en-US" altLang="en-US" sz="2800" b="1">
                <a:solidFill>
                  <a:schemeClr val="accent1"/>
                </a:solidFill>
              </a:rPr>
              <a:t>OH	= 	</a:t>
            </a:r>
            <a:r>
              <a:rPr lang="en-US" altLang="en-US" sz="2800" b="1"/>
              <a:t>CH</a:t>
            </a:r>
            <a:r>
              <a:rPr lang="en-US" altLang="en-US" sz="2800" b="1" baseline="-25000"/>
              <a:t>3</a:t>
            </a:r>
            <a:r>
              <a:rPr lang="en-US" altLang="en-US" sz="2800" b="1"/>
              <a:t>—</a:t>
            </a:r>
            <a:r>
              <a:rPr lang="en-US" altLang="en-US" sz="2800" b="1">
                <a:solidFill>
                  <a:schemeClr val="accent1"/>
                </a:solidFill>
              </a:rPr>
              <a:t>COOH	</a:t>
            </a:r>
          </a:p>
          <a:p>
            <a:pPr>
              <a:lnSpc>
                <a:spcPct val="105000"/>
              </a:lnSpc>
              <a:buFontTx/>
              <a:buNone/>
            </a:pPr>
            <a:r>
              <a:rPr lang="en-US" altLang="en-US" sz="2800" b="1"/>
              <a:t>    </a:t>
            </a:r>
          </a:p>
          <a:p>
            <a:pPr>
              <a:lnSpc>
                <a:spcPct val="105000"/>
              </a:lnSpc>
              <a:buFontTx/>
              <a:buNone/>
            </a:pPr>
            <a:r>
              <a:rPr lang="en-US" altLang="en-US" sz="2800" b="1"/>
              <a:t>				carboxyl group</a:t>
            </a:r>
          </a:p>
          <a:p>
            <a:pPr>
              <a:buFontTx/>
              <a:buNone/>
            </a:pPr>
            <a:endParaRPr lang="en-US" altLang="en-US" sz="2800" b="1"/>
          </a:p>
          <a:p>
            <a:pPr>
              <a:buFontTx/>
              <a:buNone/>
            </a:pPr>
            <a:endParaRPr lang="en-US" altLang="en-US" sz="2800" b="1"/>
          </a:p>
        </p:txBody>
      </p:sp>
      <p:sp>
        <p:nvSpPr>
          <p:cNvPr id="498692" name="Line 4"/>
          <p:cNvSpPr>
            <a:spLocks noChangeShapeType="1"/>
          </p:cNvSpPr>
          <p:nvPr/>
        </p:nvSpPr>
        <p:spPr bwMode="auto">
          <a:xfrm flipH="1" flipV="1">
            <a:off x="4495800" y="4648200"/>
            <a:ext cx="99060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693" name="Line 5"/>
          <p:cNvSpPr>
            <a:spLocks noChangeShapeType="1"/>
          </p:cNvSpPr>
          <p:nvPr/>
        </p:nvSpPr>
        <p:spPr bwMode="auto">
          <a:xfrm flipV="1">
            <a:off x="6858000" y="4572000"/>
            <a:ext cx="457200" cy="533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658063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en-US" sz="4000"/>
              <a:t>IUPAC nomenclature for carboxylic acids</a:t>
            </a:r>
          </a:p>
        </p:txBody>
      </p:sp>
      <p:sp>
        <p:nvSpPr>
          <p:cNvPr id="563203" name="Content Placeholder 2"/>
          <p:cNvSpPr>
            <a:spLocks noGrp="1"/>
          </p:cNvSpPr>
          <p:nvPr>
            <p:ph idx="4294967295"/>
          </p:nvPr>
        </p:nvSpPr>
        <p:spPr>
          <a:xfrm>
            <a:off x="913774" y="1833693"/>
            <a:ext cx="10364452" cy="3424107"/>
          </a:xfrm>
        </p:spPr>
        <p:txBody>
          <a:bodyPr>
            <a:normAutofit/>
          </a:bodyPr>
          <a:lstStyle/>
          <a:p>
            <a:pPr lvl="1"/>
            <a:r>
              <a:rPr lang="en-US" altLang="en-US" sz="2200" dirty="0" smtClean="0"/>
              <a:t>Select </a:t>
            </a:r>
            <a:r>
              <a:rPr lang="en-US" altLang="en-US" sz="2200" dirty="0"/>
              <a:t>the longest, continuous carbon chain that involves the carboxyl group.  This is the parent chain and the –COOH carbon is designated as C-1.</a:t>
            </a:r>
          </a:p>
          <a:p>
            <a:pPr lvl="1"/>
            <a:r>
              <a:rPr lang="en-US" altLang="en-US" sz="2200" dirty="0"/>
              <a:t>Name the parent chain by dropping the “e” from the corresponding alkane name and changing to “</a:t>
            </a:r>
            <a:r>
              <a:rPr lang="en-US" altLang="en-US" sz="2200" dirty="0" err="1"/>
              <a:t>oic</a:t>
            </a:r>
            <a:r>
              <a:rPr lang="en-US" altLang="en-US" sz="2200" dirty="0"/>
              <a:t> acid”</a:t>
            </a:r>
          </a:p>
          <a:p>
            <a:pPr lvl="1"/>
            <a:r>
              <a:rPr lang="en-US" altLang="en-US" sz="2200" dirty="0"/>
              <a:t>Indicate the identity and location of substituents on the parent chain at the front of the carboxylic acid’s name</a:t>
            </a:r>
          </a:p>
        </p:txBody>
      </p:sp>
      <p:graphicFrame>
        <p:nvGraphicFramePr>
          <p:cNvPr id="563204" name="Object 3"/>
          <p:cNvGraphicFramePr>
            <a:graphicFrameLocks noChangeAspect="1"/>
          </p:cNvGraphicFramePr>
          <p:nvPr/>
        </p:nvGraphicFramePr>
        <p:xfrm>
          <a:off x="2438401" y="4648200"/>
          <a:ext cx="7496175" cy="1943100"/>
        </p:xfrm>
        <a:graphic>
          <a:graphicData uri="http://schemas.openxmlformats.org/presentationml/2006/ole">
            <mc:AlternateContent xmlns:mc="http://schemas.openxmlformats.org/markup-compatibility/2006">
              <mc:Choice xmlns:v="urn:schemas-microsoft-com:vml" Requires="v">
                <p:oleObj spid="_x0000_s75795" name="MDLDrawObject Class" r:id="rId3" imgW="7496192" imgH="1943100" progId="MDLDrawOLE.MDLDrawObject.1">
                  <p:embed/>
                </p:oleObj>
              </mc:Choice>
              <mc:Fallback>
                <p:oleObj name="MDLDrawObject Class" r:id="rId3" imgW="7496192" imgH="1943100"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4648200"/>
                        <a:ext cx="74961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p:nvPr/>
        </p:nvSpPr>
        <p:spPr>
          <a:xfrm>
            <a:off x="8305800" y="4648200"/>
            <a:ext cx="1676400" cy="12192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9144000" y="4278314"/>
            <a:ext cx="1341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latin typeface="Calibri" panose="020F0502020204030204" pitchFamily="34" charset="0"/>
              </a:rPr>
              <a:t>Benzoic acid</a:t>
            </a:r>
          </a:p>
        </p:txBody>
      </p:sp>
      <p:cxnSp>
        <p:nvCxnSpPr>
          <p:cNvPr id="8" name="Straight Arrow Connector 7"/>
          <p:cNvCxnSpPr/>
          <p:nvPr/>
        </p:nvCxnSpPr>
        <p:spPr>
          <a:xfrm flipH="1">
            <a:off x="9601200" y="46482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5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en-US" sz="4000"/>
              <a:t>Common names for carboxylic acids</a:t>
            </a:r>
          </a:p>
        </p:txBody>
      </p:sp>
      <p:sp>
        <p:nvSpPr>
          <p:cNvPr id="565251" name="Content Placeholder 2"/>
          <p:cNvSpPr>
            <a:spLocks noGrp="1"/>
          </p:cNvSpPr>
          <p:nvPr>
            <p:ph idx="4294967295"/>
          </p:nvPr>
        </p:nvSpPr>
        <p:spPr/>
        <p:txBody>
          <a:bodyPr/>
          <a:lstStyle/>
          <a:p>
            <a:endParaRPr lang="en-US" altLang="en-US"/>
          </a:p>
        </p:txBody>
      </p:sp>
      <p:pic>
        <p:nvPicPr>
          <p:cNvPr id="565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54175"/>
            <a:ext cx="91440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8090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ln w="28575">
            <a:solidFill>
              <a:schemeClr val="hlink"/>
            </a:solidFill>
            <a:miter lim="800000"/>
            <a:headEnd/>
            <a:tailEnd/>
          </a:ln>
        </p:spPr>
        <p:txBody>
          <a:bodyPr/>
          <a:lstStyle/>
          <a:p>
            <a:r>
              <a:rPr lang="en-US" altLang="en-US" sz="4000" b="1"/>
              <a:t>Naming Carboxylic Acids</a:t>
            </a:r>
          </a:p>
        </p:txBody>
      </p:sp>
      <p:sp>
        <p:nvSpPr>
          <p:cNvPr id="521219" name="Rectangle 3"/>
          <p:cNvSpPr>
            <a:spLocks noGrp="1" noChangeArrowheads="1"/>
          </p:cNvSpPr>
          <p:nvPr>
            <p:ph type="body" idx="4294967295"/>
          </p:nvPr>
        </p:nvSpPr>
        <p:spPr>
          <a:xfrm>
            <a:off x="1828800" y="1981200"/>
            <a:ext cx="8458200" cy="4114800"/>
          </a:xfrm>
          <a:prstGeom prst="rect">
            <a:avLst/>
          </a:prstGeom>
        </p:spPr>
        <p:txBody>
          <a:bodyPr>
            <a:normAutofit fontScale="92500" lnSpcReduction="10000"/>
          </a:bodyPr>
          <a:lstStyle/>
          <a:p>
            <a:pPr>
              <a:lnSpc>
                <a:spcPct val="90000"/>
              </a:lnSpc>
              <a:buFontTx/>
              <a:buNone/>
            </a:pPr>
            <a:r>
              <a:rPr lang="en-US" altLang="en-US" sz="2800" b="1">
                <a:solidFill>
                  <a:schemeClr val="accent1"/>
                </a:solidFill>
              </a:rPr>
              <a:t>Formula		 IUPAC 		   Common</a:t>
            </a:r>
          </a:p>
          <a:p>
            <a:pPr>
              <a:lnSpc>
                <a:spcPct val="90000"/>
              </a:lnSpc>
              <a:buFontTx/>
              <a:buNone/>
            </a:pPr>
            <a:r>
              <a:rPr lang="en-US" altLang="en-US" sz="2800" b="1"/>
              <a:t>				 alkan -oic acid	   prefix – ic acid</a:t>
            </a:r>
          </a:p>
          <a:p>
            <a:pPr>
              <a:lnSpc>
                <a:spcPct val="90000"/>
              </a:lnSpc>
              <a:buFontTx/>
              <a:buNone/>
            </a:pPr>
            <a:endParaRPr lang="en-US" altLang="en-US" sz="2800" b="1"/>
          </a:p>
          <a:p>
            <a:pPr>
              <a:lnSpc>
                <a:spcPct val="130000"/>
              </a:lnSpc>
              <a:buFontTx/>
              <a:buNone/>
            </a:pPr>
            <a:r>
              <a:rPr lang="en-US" altLang="en-US" sz="2600" b="1"/>
              <a:t>HCOOH		  methanoic acid	    formic acid</a:t>
            </a:r>
          </a:p>
          <a:p>
            <a:pPr>
              <a:lnSpc>
                <a:spcPct val="130000"/>
              </a:lnSpc>
              <a:buFontTx/>
              <a:buNone/>
            </a:pPr>
            <a:r>
              <a:rPr lang="en-US" altLang="en-US" sz="2600" b="1"/>
              <a:t>CH</a:t>
            </a:r>
            <a:r>
              <a:rPr lang="en-US" altLang="en-US" sz="2600" b="1" baseline="-25000"/>
              <a:t>3</a:t>
            </a:r>
            <a:r>
              <a:rPr lang="en-US" altLang="en-US" sz="2600" b="1"/>
              <a:t>COOH  		  ethanoic acid	    acetic acid</a:t>
            </a:r>
          </a:p>
          <a:p>
            <a:pPr>
              <a:lnSpc>
                <a:spcPct val="130000"/>
              </a:lnSpc>
              <a:buFontTx/>
              <a:buNone/>
            </a:pPr>
            <a:r>
              <a:rPr lang="en-US" altLang="en-US" sz="2600" b="1"/>
              <a:t>CH</a:t>
            </a:r>
            <a:r>
              <a:rPr lang="en-US" altLang="en-US" sz="2600" b="1" baseline="-25000"/>
              <a:t>3</a:t>
            </a:r>
            <a:r>
              <a:rPr lang="en-US" altLang="en-US" sz="2600" b="1"/>
              <a:t>CH</a:t>
            </a:r>
            <a:r>
              <a:rPr lang="en-US" altLang="en-US" sz="2600" b="1" baseline="-25000"/>
              <a:t>2</a:t>
            </a:r>
            <a:r>
              <a:rPr lang="en-US" altLang="en-US" sz="2600" b="1"/>
              <a:t>COOH	  propanoic acid 	    propionic acid	</a:t>
            </a:r>
          </a:p>
          <a:p>
            <a:pPr>
              <a:lnSpc>
                <a:spcPct val="130000"/>
              </a:lnSpc>
              <a:buFontTx/>
              <a:buNone/>
            </a:pPr>
            <a:r>
              <a:rPr lang="en-US" altLang="en-US" sz="2600" b="1"/>
              <a:t>CH</a:t>
            </a:r>
            <a:r>
              <a:rPr lang="en-US" altLang="en-US" sz="2600" b="1" baseline="-25000"/>
              <a:t>3</a:t>
            </a:r>
            <a:r>
              <a:rPr lang="en-US" altLang="en-US" sz="2600" b="1"/>
              <a:t>CH</a:t>
            </a:r>
            <a:r>
              <a:rPr lang="en-US" altLang="en-US" sz="2600" b="1" baseline="-25000"/>
              <a:t>2</a:t>
            </a:r>
            <a:r>
              <a:rPr lang="en-US" altLang="en-US" sz="2600" b="1"/>
              <a:t>CH</a:t>
            </a:r>
            <a:r>
              <a:rPr lang="en-US" altLang="en-US" sz="2600" b="1" baseline="-25000"/>
              <a:t>2</a:t>
            </a:r>
            <a:r>
              <a:rPr lang="en-US" altLang="en-US" sz="2600" b="1"/>
              <a:t>COOH butanoic acid         butyric acid </a:t>
            </a:r>
          </a:p>
          <a:p>
            <a:pPr>
              <a:lnSpc>
                <a:spcPct val="90000"/>
              </a:lnSpc>
              <a:buFontTx/>
              <a:buNone/>
            </a:pPr>
            <a:r>
              <a:rPr lang="en-US" altLang="en-US" sz="2400" b="1" baseline="-25000"/>
              <a:t>	</a:t>
            </a:r>
            <a:r>
              <a:rPr lang="en-US" altLang="en-US" sz="2400" b="1"/>
              <a:t>	</a:t>
            </a:r>
          </a:p>
        </p:txBody>
      </p:sp>
    </p:spTree>
    <p:extLst>
      <p:ext uri="{BB962C8B-B14F-4D97-AF65-F5344CB8AC3E}">
        <p14:creationId xmlns:p14="http://schemas.microsoft.com/office/powerpoint/2010/main" val="2026005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r>
              <a:rPr lang="en-US" sz="3200" dirty="0" smtClean="0"/>
              <a:t>Structural formula indicates the exact numbers and types of atoms present in a molecule and show how atoms are bonded to each other.</a:t>
            </a:r>
            <a:endParaRPr lang="en-US" sz="3200" dirty="0"/>
          </a:p>
        </p:txBody>
      </p:sp>
      <p:sp>
        <p:nvSpPr>
          <p:cNvPr id="6" name="Content Placeholder 5"/>
          <p:cNvSpPr>
            <a:spLocks noGrp="1"/>
          </p:cNvSpPr>
          <p:nvPr>
            <p:ph sz="quarter" idx="14"/>
          </p:nvPr>
        </p:nvSpPr>
        <p:spPr/>
        <p:txBody>
          <a:bodyPr/>
          <a:lstStyle/>
          <a:p>
            <a:endParaRPr lang="en-US" dirty="0"/>
          </a:p>
        </p:txBody>
      </p:sp>
      <p:pic>
        <p:nvPicPr>
          <p:cNvPr id="4" name="Picture 9"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051" y="2214694"/>
            <a:ext cx="5430672" cy="454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1550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ln w="28575">
            <a:solidFill>
              <a:schemeClr val="hlink"/>
            </a:solidFill>
            <a:miter lim="800000"/>
            <a:headEnd/>
            <a:tailEnd/>
          </a:ln>
        </p:spPr>
        <p:txBody>
          <a:bodyPr/>
          <a:lstStyle/>
          <a:p>
            <a:r>
              <a:rPr lang="en-US" altLang="en-US" sz="4000" b="1"/>
              <a:t>Naming Rules</a:t>
            </a:r>
          </a:p>
        </p:txBody>
      </p:sp>
      <p:sp>
        <p:nvSpPr>
          <p:cNvPr id="522243" name="Rectangle 3"/>
          <p:cNvSpPr>
            <a:spLocks noGrp="1" noChangeArrowheads="1"/>
          </p:cNvSpPr>
          <p:nvPr>
            <p:ph type="body" idx="4294967295"/>
          </p:nvPr>
        </p:nvSpPr>
        <p:spPr>
          <a:xfrm>
            <a:off x="1905000" y="1981200"/>
            <a:ext cx="8382000" cy="4495800"/>
          </a:xfrm>
          <a:prstGeom prst="rect">
            <a:avLst/>
          </a:prstGeom>
        </p:spPr>
        <p:txBody>
          <a:bodyPr/>
          <a:lstStyle/>
          <a:p>
            <a:pPr>
              <a:lnSpc>
                <a:spcPct val="90000"/>
              </a:lnSpc>
            </a:pPr>
            <a:r>
              <a:rPr lang="en-US" altLang="en-US" sz="2800" b="1"/>
              <a:t>Identify longest chain</a:t>
            </a:r>
          </a:p>
          <a:p>
            <a:pPr>
              <a:lnSpc>
                <a:spcPct val="90000"/>
              </a:lnSpc>
            </a:pPr>
            <a:r>
              <a:rPr lang="en-US" altLang="en-US" sz="2800" b="1"/>
              <a:t>(IUPAC) Number carboxyl carbon as 1</a:t>
            </a:r>
          </a:p>
          <a:p>
            <a:pPr>
              <a:lnSpc>
                <a:spcPct val="90000"/>
              </a:lnSpc>
            </a:pPr>
            <a:r>
              <a:rPr lang="en-US" altLang="en-US" sz="2800" b="1"/>
              <a:t>(Common) Assign </a:t>
            </a:r>
            <a:r>
              <a:rPr lang="en-US" altLang="en-US" sz="2800" b="1">
                <a:sym typeface="Symbol" panose="05050102010706020507" pitchFamily="18" charset="2"/>
              </a:rPr>
              <a:t>, ,  to  carbon atoms adjacent to carboxyl carbon</a:t>
            </a:r>
          </a:p>
          <a:p>
            <a:pPr>
              <a:lnSpc>
                <a:spcPct val="90000"/>
              </a:lnSpc>
              <a:buFontTx/>
              <a:buNone/>
            </a:pPr>
            <a:r>
              <a:rPr lang="en-US" altLang="en-US" sz="2800" b="1">
                <a:sym typeface="Symbol" panose="05050102010706020507" pitchFamily="18" charset="2"/>
              </a:rPr>
              <a:t>                     CH</a:t>
            </a:r>
            <a:r>
              <a:rPr lang="en-US" altLang="en-US" sz="2800" b="1" baseline="-25000">
                <a:sym typeface="Symbol" panose="05050102010706020507" pitchFamily="18" charset="2"/>
              </a:rPr>
              <a:t>3</a:t>
            </a:r>
            <a:endParaRPr lang="en-US" altLang="en-US" sz="2800" b="1">
              <a:sym typeface="Symbol" panose="05050102010706020507" pitchFamily="18" charset="2"/>
            </a:endParaRPr>
          </a:p>
          <a:p>
            <a:pPr>
              <a:lnSpc>
                <a:spcPct val="90000"/>
              </a:lnSpc>
              <a:buFontTx/>
              <a:buNone/>
            </a:pPr>
            <a:r>
              <a:rPr lang="en-US" altLang="en-US" sz="2800" b="1">
                <a:sym typeface="Symbol" panose="05050102010706020507" pitchFamily="18" charset="2"/>
              </a:rPr>
              <a:t>            	   |</a:t>
            </a:r>
          </a:p>
          <a:p>
            <a:pPr>
              <a:lnSpc>
                <a:spcPct val="90000"/>
              </a:lnSpc>
              <a:buFontTx/>
              <a:buNone/>
            </a:pPr>
            <a:r>
              <a:rPr lang="en-US" altLang="en-US" sz="2800" b="1"/>
              <a:t>		CH</a:t>
            </a:r>
            <a:r>
              <a:rPr lang="en-US" altLang="en-US" sz="2800" b="1" baseline="-25000"/>
              <a:t>3 </a:t>
            </a:r>
            <a:r>
              <a:rPr lang="en-US" altLang="en-US" sz="2800" b="1"/>
              <a:t>—</a:t>
            </a:r>
            <a:r>
              <a:rPr lang="en-US" altLang="en-US" sz="2800" b="1" baseline="-25000"/>
              <a:t> </a:t>
            </a:r>
            <a:r>
              <a:rPr lang="en-US" altLang="en-US" sz="2800" b="1"/>
              <a:t>CH—CH</a:t>
            </a:r>
            <a:r>
              <a:rPr lang="en-US" altLang="en-US" sz="2800" b="1" baseline="-25000"/>
              <a:t>2 </a:t>
            </a:r>
            <a:r>
              <a:rPr lang="en-US" altLang="en-US" sz="2800" b="1"/>
              <a:t>—COOH</a:t>
            </a:r>
          </a:p>
          <a:p>
            <a:pPr>
              <a:lnSpc>
                <a:spcPct val="90000"/>
              </a:lnSpc>
              <a:buFontTx/>
              <a:buNone/>
            </a:pPr>
            <a:r>
              <a:rPr lang="en-US" altLang="en-US" sz="2800" b="1"/>
              <a:t>		</a:t>
            </a:r>
            <a:r>
              <a:rPr lang="en-US" altLang="en-US" sz="2800" b="1">
                <a:solidFill>
                  <a:schemeClr val="accent1"/>
                </a:solidFill>
              </a:rPr>
              <a:t>IUPAC       3-methylbutanoic acid</a:t>
            </a:r>
          </a:p>
          <a:p>
            <a:pPr>
              <a:lnSpc>
                <a:spcPct val="90000"/>
              </a:lnSpc>
              <a:buFontTx/>
              <a:buNone/>
            </a:pPr>
            <a:r>
              <a:rPr lang="en-US" altLang="en-US" sz="2800" b="1">
                <a:solidFill>
                  <a:schemeClr val="accent1"/>
                </a:solidFill>
              </a:rPr>
              <a:t>		Common   </a:t>
            </a:r>
            <a:r>
              <a:rPr lang="en-US" altLang="en-US" sz="2800" b="1">
                <a:solidFill>
                  <a:schemeClr val="accent1"/>
                </a:solidFill>
                <a:sym typeface="Symbol" panose="05050102010706020507" pitchFamily="18" charset="2"/>
              </a:rPr>
              <a:t>-methylbutryic acid</a:t>
            </a:r>
          </a:p>
        </p:txBody>
      </p:sp>
    </p:spTree>
    <p:extLst>
      <p:ext uri="{BB962C8B-B14F-4D97-AF65-F5344CB8AC3E}">
        <p14:creationId xmlns:p14="http://schemas.microsoft.com/office/powerpoint/2010/main" val="35237957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ctrTitle"/>
          </p:nvPr>
        </p:nvSpPr>
        <p:spPr>
          <a:xfrm>
            <a:off x="2209800" y="2130426"/>
            <a:ext cx="7772400" cy="1470025"/>
          </a:xfrm>
        </p:spPr>
        <p:txBody>
          <a:bodyPr anchor="ctr"/>
          <a:lstStyle/>
          <a:p>
            <a:endParaRPr lang="en-US" altLang="en-US" sz="4400"/>
          </a:p>
        </p:txBody>
      </p:sp>
      <p:sp>
        <p:nvSpPr>
          <p:cNvPr id="223237" name="Rectangle 5"/>
          <p:cNvSpPr>
            <a:spLocks noGrp="1" noChangeArrowheads="1"/>
          </p:cNvSpPr>
          <p:nvPr>
            <p:ph type="subTitle" idx="1"/>
          </p:nvPr>
        </p:nvSpPr>
        <p:spPr>
          <a:xfrm>
            <a:off x="2895600" y="3886200"/>
            <a:ext cx="6400800" cy="1752600"/>
          </a:xfrm>
        </p:spPr>
        <p:txBody>
          <a:bodyPr/>
          <a:lstStyle/>
          <a:p>
            <a:endParaRPr lang="en-US" altLang="en-US" sz="3200"/>
          </a:p>
        </p:txBody>
      </p:sp>
      <p:sp>
        <p:nvSpPr>
          <p:cNvPr id="223238" name="WordArt 6"/>
          <p:cNvSpPr>
            <a:spLocks noChangeArrowheads="1" noChangeShapeType="1" noTextEdit="1"/>
          </p:cNvSpPr>
          <p:nvPr/>
        </p:nvSpPr>
        <p:spPr bwMode="auto">
          <a:xfrm rot="-467436">
            <a:off x="4105275" y="3309939"/>
            <a:ext cx="55626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867436" scaled="1"/>
                </a:gradFill>
                <a:effectLst>
                  <a:outerShdw dist="53882" dir="2700000" algn="ctr" rotWithShape="0">
                    <a:srgbClr val="9999FF">
                      <a:alpha val="80000"/>
                    </a:srgbClr>
                  </a:outerShdw>
                </a:effectLst>
                <a:latin typeface="Impact" panose="020B0806030902050204" pitchFamily="34" charset="0"/>
              </a:rPr>
              <a:t>Esters</a:t>
            </a:r>
          </a:p>
        </p:txBody>
      </p:sp>
      <p:pic>
        <p:nvPicPr>
          <p:cNvPr id="223240" name="Picture 8"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1"/>
            <a:ext cx="3200400" cy="2454275"/>
          </a:xfrm>
          <a:prstGeom prst="rect">
            <a:avLst/>
          </a:prstGeom>
          <a:noFill/>
          <a:extLst>
            <a:ext uri="{909E8E84-426E-40DD-AFC4-6F175D3DCCD1}">
              <a14:hiddenFill xmlns:a14="http://schemas.microsoft.com/office/drawing/2010/main">
                <a:solidFill>
                  <a:srgbClr val="FFFFFF"/>
                </a:solidFill>
              </a14:hiddenFill>
            </a:ext>
          </a:extLst>
        </p:spPr>
      </p:pic>
      <p:pic>
        <p:nvPicPr>
          <p:cNvPr id="223242" name="Picture 10"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953000"/>
            <a:ext cx="36576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967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ln w="28575">
            <a:solidFill>
              <a:schemeClr val="hlink"/>
            </a:solidFill>
            <a:miter lim="800000"/>
            <a:headEnd/>
            <a:tailEnd/>
          </a:ln>
        </p:spPr>
        <p:txBody>
          <a:bodyPr/>
          <a:lstStyle/>
          <a:p>
            <a:r>
              <a:rPr lang="en-US" altLang="en-US" sz="4000" b="1"/>
              <a:t>Esters</a:t>
            </a:r>
          </a:p>
        </p:txBody>
      </p:sp>
      <p:sp>
        <p:nvSpPr>
          <p:cNvPr id="504835" name="Rectangle 3"/>
          <p:cNvSpPr>
            <a:spLocks noGrp="1" noChangeArrowheads="1"/>
          </p:cNvSpPr>
          <p:nvPr>
            <p:ph type="body" idx="4294967295"/>
          </p:nvPr>
        </p:nvSpPr>
        <p:spPr>
          <a:xfrm>
            <a:off x="2209800" y="1981200"/>
            <a:ext cx="7772400" cy="4114800"/>
          </a:xfrm>
          <a:prstGeom prst="rect">
            <a:avLst/>
          </a:prstGeom>
        </p:spPr>
        <p:txBody>
          <a:bodyPr>
            <a:normAutofit lnSpcReduction="10000"/>
          </a:bodyPr>
          <a:lstStyle/>
          <a:p>
            <a:pPr>
              <a:buFontTx/>
              <a:buNone/>
            </a:pPr>
            <a:r>
              <a:rPr lang="en-US" altLang="en-US" sz="2800" b="1"/>
              <a:t>In and ester, the H in the carboxyl group is replaced with an alkyl group</a:t>
            </a:r>
          </a:p>
          <a:p>
            <a:pPr>
              <a:buFontTx/>
              <a:buNone/>
            </a:pPr>
            <a:endParaRPr lang="en-US" altLang="en-US" sz="2800" b="1"/>
          </a:p>
          <a:p>
            <a:pPr>
              <a:lnSpc>
                <a:spcPct val="70000"/>
              </a:lnSpc>
              <a:spcBef>
                <a:spcPct val="0"/>
              </a:spcBef>
              <a:buFontTx/>
              <a:buNone/>
            </a:pPr>
            <a:r>
              <a:rPr lang="en-US" altLang="en-US" sz="2800" b="1"/>
              <a:t>              </a:t>
            </a:r>
            <a:r>
              <a:rPr lang="en-US" altLang="en-US" sz="2800" b="1">
                <a:solidFill>
                  <a:schemeClr val="accent1"/>
                </a:solidFill>
              </a:rPr>
              <a:t>O</a:t>
            </a:r>
          </a:p>
          <a:p>
            <a:pPr>
              <a:lnSpc>
                <a:spcPct val="90000"/>
              </a:lnSpc>
              <a:spcBef>
                <a:spcPct val="0"/>
              </a:spcBef>
              <a:buFontTx/>
              <a:buNone/>
            </a:pPr>
            <a:r>
              <a:rPr lang="en-US" altLang="en-US" sz="2800" b="1"/>
              <a:t>		      </a:t>
            </a:r>
            <a:r>
              <a:rPr lang="en-US" altLang="en-US" sz="2400">
                <a:sym typeface="Symbol" panose="05050102010706020507" pitchFamily="18" charset="2"/>
              </a:rPr>
              <a:t></a:t>
            </a:r>
            <a:endParaRPr lang="en-US" altLang="en-US" sz="2800"/>
          </a:p>
          <a:p>
            <a:pPr>
              <a:lnSpc>
                <a:spcPct val="105000"/>
              </a:lnSpc>
              <a:buFontTx/>
              <a:buNone/>
            </a:pPr>
            <a:r>
              <a:rPr lang="en-US" altLang="en-US" sz="2800" b="1"/>
              <a:t>	CH</a:t>
            </a:r>
            <a:r>
              <a:rPr lang="en-US" altLang="en-US" sz="2800" b="1" baseline="-25000"/>
              <a:t>3 </a:t>
            </a:r>
            <a:r>
              <a:rPr lang="en-US" altLang="en-US" sz="2800" b="1"/>
              <a:t>—</a:t>
            </a:r>
            <a:r>
              <a:rPr lang="en-US" altLang="en-US" sz="2800" b="1" baseline="-25000"/>
              <a:t> </a:t>
            </a:r>
            <a:r>
              <a:rPr lang="en-US" altLang="en-US" sz="2800" b="1">
                <a:solidFill>
                  <a:schemeClr val="accent1"/>
                </a:solidFill>
              </a:rPr>
              <a:t>C</a:t>
            </a:r>
            <a:r>
              <a:rPr lang="en-US" altLang="en-US" sz="2800" b="1"/>
              <a:t>—</a:t>
            </a:r>
            <a:r>
              <a:rPr lang="en-US" altLang="en-US" sz="2800" b="1">
                <a:solidFill>
                  <a:schemeClr val="accent1"/>
                </a:solidFill>
              </a:rPr>
              <a:t>O </a:t>
            </a:r>
            <a:r>
              <a:rPr lang="en-US" altLang="en-US" sz="2800" b="1"/>
              <a:t>—CH</a:t>
            </a:r>
            <a:r>
              <a:rPr lang="en-US" altLang="en-US" sz="2800" b="1" baseline="-25000"/>
              <a:t>3</a:t>
            </a:r>
            <a:r>
              <a:rPr lang="en-US" altLang="en-US" sz="2800" b="1">
                <a:solidFill>
                  <a:schemeClr val="accent1"/>
                </a:solidFill>
              </a:rPr>
              <a:t> 	= </a:t>
            </a:r>
            <a:r>
              <a:rPr lang="en-US" altLang="en-US" sz="2800" b="1"/>
              <a:t>CH</a:t>
            </a:r>
            <a:r>
              <a:rPr lang="en-US" altLang="en-US" sz="2800" b="1" baseline="-25000"/>
              <a:t>3</a:t>
            </a:r>
            <a:r>
              <a:rPr lang="en-US" altLang="en-US" sz="2800" b="1"/>
              <a:t>—</a:t>
            </a:r>
            <a:r>
              <a:rPr lang="en-US" altLang="en-US" sz="2800" b="1">
                <a:solidFill>
                  <a:schemeClr val="accent1"/>
                </a:solidFill>
              </a:rPr>
              <a:t>COO </a:t>
            </a:r>
            <a:r>
              <a:rPr lang="en-US" altLang="en-US" sz="2800" b="1"/>
              <a:t>—CH</a:t>
            </a:r>
            <a:r>
              <a:rPr lang="en-US" altLang="en-US" sz="2800" b="1" baseline="-25000"/>
              <a:t>3</a:t>
            </a:r>
            <a:r>
              <a:rPr lang="en-US" altLang="en-US" sz="2800" b="1">
                <a:solidFill>
                  <a:schemeClr val="accent1"/>
                </a:solidFill>
              </a:rPr>
              <a:t> 	</a:t>
            </a:r>
          </a:p>
          <a:p>
            <a:pPr>
              <a:lnSpc>
                <a:spcPct val="105000"/>
              </a:lnSpc>
              <a:buFontTx/>
              <a:buNone/>
            </a:pPr>
            <a:r>
              <a:rPr lang="en-US" altLang="en-US" sz="2800" b="1"/>
              <a:t>    </a:t>
            </a:r>
          </a:p>
          <a:p>
            <a:pPr>
              <a:lnSpc>
                <a:spcPct val="105000"/>
              </a:lnSpc>
              <a:buFontTx/>
              <a:buNone/>
            </a:pPr>
            <a:r>
              <a:rPr lang="en-US" altLang="en-US" sz="2800" b="1"/>
              <a:t>				ester group</a:t>
            </a:r>
          </a:p>
          <a:p>
            <a:pPr>
              <a:buFontTx/>
              <a:buNone/>
            </a:pPr>
            <a:endParaRPr lang="en-US" altLang="en-US" sz="2800" b="1"/>
          </a:p>
        </p:txBody>
      </p:sp>
      <p:sp>
        <p:nvSpPr>
          <p:cNvPr id="504836" name="Line 4"/>
          <p:cNvSpPr>
            <a:spLocks noChangeShapeType="1"/>
          </p:cNvSpPr>
          <p:nvPr/>
        </p:nvSpPr>
        <p:spPr bwMode="auto">
          <a:xfrm flipH="1" flipV="1">
            <a:off x="4114800" y="4572000"/>
            <a:ext cx="7620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37" name="Line 5"/>
          <p:cNvSpPr>
            <a:spLocks noChangeShapeType="1"/>
          </p:cNvSpPr>
          <p:nvPr/>
        </p:nvSpPr>
        <p:spPr bwMode="auto">
          <a:xfrm flipV="1">
            <a:off x="6705600" y="4648200"/>
            <a:ext cx="685800" cy="609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872321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ln w="28575">
            <a:solidFill>
              <a:schemeClr val="hlink"/>
            </a:solidFill>
            <a:miter lim="800000"/>
            <a:headEnd/>
            <a:tailEnd/>
          </a:ln>
        </p:spPr>
        <p:txBody>
          <a:bodyPr/>
          <a:lstStyle/>
          <a:p>
            <a:r>
              <a:rPr lang="en-US" altLang="en-US" sz="4000" b="1"/>
              <a:t>Esters in Plants</a:t>
            </a:r>
          </a:p>
        </p:txBody>
      </p:sp>
      <p:sp>
        <p:nvSpPr>
          <p:cNvPr id="505859" name="Rectangle 3"/>
          <p:cNvSpPr>
            <a:spLocks noGrp="1" noChangeArrowheads="1"/>
          </p:cNvSpPr>
          <p:nvPr>
            <p:ph type="body" idx="4294967295"/>
          </p:nvPr>
        </p:nvSpPr>
        <p:spPr>
          <a:xfrm>
            <a:off x="2209800" y="1981200"/>
            <a:ext cx="7772400" cy="4114800"/>
          </a:xfrm>
          <a:prstGeom prst="rect">
            <a:avLst/>
          </a:prstGeom>
        </p:spPr>
        <p:txBody>
          <a:bodyPr/>
          <a:lstStyle/>
          <a:p>
            <a:pPr>
              <a:buFontTx/>
              <a:buNone/>
            </a:pPr>
            <a:endParaRPr lang="en-US" altLang="en-US" sz="2800" b="1">
              <a:solidFill>
                <a:schemeClr val="accent1"/>
              </a:solidFill>
            </a:endParaRPr>
          </a:p>
          <a:p>
            <a:pPr>
              <a:buFontTx/>
              <a:buNone/>
            </a:pPr>
            <a:r>
              <a:rPr lang="en-US" altLang="en-US" sz="3000" b="1"/>
              <a:t>	Esters give flowers and fruits their pleasant fragances and flavors.</a:t>
            </a:r>
          </a:p>
          <a:p>
            <a:pPr>
              <a:buFontTx/>
              <a:buNone/>
            </a:pPr>
            <a:endParaRPr lang="en-US" altLang="en-US" sz="3000" b="1"/>
          </a:p>
          <a:p>
            <a:pPr>
              <a:buFontTx/>
              <a:buNone/>
            </a:pPr>
            <a:endParaRPr lang="en-US" altLang="en-US" sz="3000" b="1"/>
          </a:p>
          <a:p>
            <a:pPr>
              <a:buFontTx/>
              <a:buNone/>
            </a:pPr>
            <a:endParaRPr lang="en-US" altLang="en-US" sz="3000" b="1"/>
          </a:p>
        </p:txBody>
      </p:sp>
      <p:pic>
        <p:nvPicPr>
          <p:cNvPr id="505860" name="Picture 4" descr="fd0096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81400"/>
            <a:ext cx="2819400"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5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505860"/>
                                        </p:tgtEl>
                                        <p:attrNameLst>
                                          <p:attrName>style.visibility</p:attrName>
                                        </p:attrNameLst>
                                      </p:cBhvr>
                                      <p:to>
                                        <p:strVal val="visible"/>
                                      </p:to>
                                    </p:set>
                                    <p:anim calcmode="lin" valueType="num">
                                      <p:cBhvr>
                                        <p:cTn id="7" dur="500" fill="hold"/>
                                        <p:tgtEl>
                                          <p:spTgt spid="505860"/>
                                        </p:tgtEl>
                                        <p:attrNameLst>
                                          <p:attrName>ppt_w</p:attrName>
                                        </p:attrNameLst>
                                      </p:cBhvr>
                                      <p:tavLst>
                                        <p:tav tm="0">
                                          <p:val>
                                            <p:fltVal val="0"/>
                                          </p:val>
                                        </p:tav>
                                        <p:tav tm="100000">
                                          <p:val>
                                            <p:strVal val="#ppt_w"/>
                                          </p:val>
                                        </p:tav>
                                      </p:tavLst>
                                    </p:anim>
                                    <p:anim calcmode="lin" valueType="num">
                                      <p:cBhvr>
                                        <p:cTn id="8" dur="500" fill="hold"/>
                                        <p:tgtEl>
                                          <p:spTgt spid="505860"/>
                                        </p:tgtEl>
                                        <p:attrNameLst>
                                          <p:attrName>ppt_h</p:attrName>
                                        </p:attrNameLst>
                                      </p:cBhvr>
                                      <p:tavLst>
                                        <p:tav tm="0">
                                          <p:val>
                                            <p:fltVal val="0"/>
                                          </p:val>
                                        </p:tav>
                                        <p:tav tm="100000">
                                          <p:val>
                                            <p:strVal val="#ppt_h"/>
                                          </p:val>
                                        </p:tav>
                                      </p:tavLst>
                                    </p:anim>
                                    <p:anim calcmode="lin" valueType="num">
                                      <p:cBhvr>
                                        <p:cTn id="9" dur="500" fill="hold"/>
                                        <p:tgtEl>
                                          <p:spTgt spid="505860"/>
                                        </p:tgtEl>
                                        <p:attrNameLst>
                                          <p:attrName>ppt_x</p:attrName>
                                        </p:attrNameLst>
                                      </p:cBhvr>
                                      <p:tavLst>
                                        <p:tav tm="0">
                                          <p:val>
                                            <p:fltVal val="0.5"/>
                                          </p:val>
                                        </p:tav>
                                        <p:tav tm="100000">
                                          <p:val>
                                            <p:strVal val="#ppt_x"/>
                                          </p:val>
                                        </p:tav>
                                      </p:tavLst>
                                    </p:anim>
                                    <p:anim calcmode="lin" valueType="num">
                                      <p:cBhvr>
                                        <p:cTn id="10" dur="500" fill="hold"/>
                                        <p:tgtEl>
                                          <p:spTgt spid="5058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558477E-C251-474D-AFAF-46C7F553E96C}" type="slidenum">
              <a:rPr lang="en-US" altLang="en-US" sz="1400"/>
              <a:pPr algn="r"/>
              <a:t>144</a:t>
            </a:fld>
            <a:endParaRPr lang="en-US" altLang="en-US" sz="1400"/>
          </a:p>
        </p:txBody>
      </p:sp>
      <p:sp>
        <p:nvSpPr>
          <p:cNvPr id="76803" name="Rectangle 2"/>
          <p:cNvSpPr>
            <a:spLocks noGrp="1" noChangeArrowheads="1"/>
          </p:cNvSpPr>
          <p:nvPr>
            <p:ph type="title" idx="4294967295"/>
          </p:nvPr>
        </p:nvSpPr>
        <p:spPr/>
        <p:txBody>
          <a:bodyPr/>
          <a:lstStyle/>
          <a:p>
            <a:r>
              <a:rPr lang="en-US" altLang="en-US"/>
              <a:t>Naming esters</a:t>
            </a:r>
          </a:p>
        </p:txBody>
      </p:sp>
      <p:sp>
        <p:nvSpPr>
          <p:cNvPr id="76804" name="Rectangle 3"/>
          <p:cNvSpPr>
            <a:spLocks noGrp="1" noChangeArrowheads="1"/>
          </p:cNvSpPr>
          <p:nvPr>
            <p:ph type="body" idx="4294967295"/>
          </p:nvPr>
        </p:nvSpPr>
        <p:spPr/>
        <p:txBody>
          <a:bodyPr/>
          <a:lstStyle/>
          <a:p>
            <a:r>
              <a:rPr lang="en-US" altLang="en-US" dirty="0"/>
              <a:t>The alcohol part of the name comes first and the carboxylic part second</a:t>
            </a:r>
          </a:p>
          <a:p>
            <a:endParaRPr lang="en-US" altLang="en-US" dirty="0"/>
          </a:p>
          <a:p>
            <a:r>
              <a:rPr lang="en-US" altLang="en-US" sz="2800" b="1" dirty="0"/>
              <a:t>For example </a:t>
            </a:r>
            <a:r>
              <a:rPr lang="en-US" altLang="en-US" sz="2800" b="1" dirty="0">
                <a:solidFill>
                  <a:srgbClr val="FF0066"/>
                </a:solidFill>
              </a:rPr>
              <a:t>CH</a:t>
            </a:r>
            <a:r>
              <a:rPr lang="en-US" altLang="en-US" sz="2800" b="1" baseline="-25000" dirty="0">
                <a:solidFill>
                  <a:srgbClr val="FF0066"/>
                </a:solidFill>
              </a:rPr>
              <a:t>3</a:t>
            </a:r>
            <a:r>
              <a:rPr lang="en-US" altLang="en-US" sz="2800" b="1" dirty="0">
                <a:solidFill>
                  <a:srgbClr val="FF0066"/>
                </a:solidFill>
              </a:rPr>
              <a:t>C</a:t>
            </a:r>
            <a:r>
              <a:rPr lang="en-US" altLang="en-US" sz="2800" b="1" dirty="0"/>
              <a:t>OO</a:t>
            </a:r>
            <a:r>
              <a:rPr lang="en-US" altLang="en-US" sz="2800" b="1" dirty="0">
                <a:solidFill>
                  <a:srgbClr val="00FF00"/>
                </a:solidFill>
              </a:rPr>
              <a:t>CH</a:t>
            </a:r>
            <a:r>
              <a:rPr lang="en-US" altLang="en-US" sz="2800" b="1" baseline="-25000" dirty="0">
                <a:solidFill>
                  <a:srgbClr val="00FF00"/>
                </a:solidFill>
              </a:rPr>
              <a:t>3</a:t>
            </a:r>
            <a:r>
              <a:rPr lang="en-US" altLang="en-US" sz="2800" b="1" dirty="0"/>
              <a:t> is made from </a:t>
            </a:r>
            <a:r>
              <a:rPr lang="en-US" altLang="en-US" sz="2800" b="1" dirty="0">
                <a:solidFill>
                  <a:srgbClr val="FF0066"/>
                </a:solidFill>
              </a:rPr>
              <a:t>CH</a:t>
            </a:r>
            <a:r>
              <a:rPr lang="en-US" altLang="en-US" sz="2800" b="1" baseline="-25000" dirty="0">
                <a:solidFill>
                  <a:srgbClr val="FF0066"/>
                </a:solidFill>
              </a:rPr>
              <a:t>3</a:t>
            </a:r>
            <a:r>
              <a:rPr lang="en-US" altLang="en-US" sz="2800" b="1" dirty="0">
                <a:solidFill>
                  <a:srgbClr val="FF0066"/>
                </a:solidFill>
              </a:rPr>
              <a:t>C</a:t>
            </a:r>
            <a:r>
              <a:rPr lang="en-US" altLang="en-US" sz="2800" b="1" dirty="0"/>
              <a:t>OOH and </a:t>
            </a:r>
            <a:r>
              <a:rPr lang="en-US" altLang="en-US" sz="2800" b="1" dirty="0">
                <a:solidFill>
                  <a:srgbClr val="00FF00"/>
                </a:solidFill>
              </a:rPr>
              <a:t>CH</a:t>
            </a:r>
            <a:r>
              <a:rPr lang="en-US" altLang="en-US" sz="2800" b="1" baseline="-25000" dirty="0">
                <a:solidFill>
                  <a:srgbClr val="00FF00"/>
                </a:solidFill>
              </a:rPr>
              <a:t>3</a:t>
            </a:r>
            <a:r>
              <a:rPr lang="en-US" altLang="en-US" sz="2800" b="1" dirty="0"/>
              <a:t>OH. </a:t>
            </a:r>
            <a:r>
              <a:rPr lang="en-US" altLang="en-US" sz="2800" b="1" dirty="0" err="1"/>
              <a:t>i.e</a:t>
            </a:r>
            <a:r>
              <a:rPr lang="en-US" altLang="en-US" sz="2800" b="1" dirty="0"/>
              <a:t> </a:t>
            </a:r>
            <a:r>
              <a:rPr lang="en-US" altLang="en-US" sz="2800" b="1" dirty="0">
                <a:solidFill>
                  <a:srgbClr val="FF0066"/>
                </a:solidFill>
              </a:rPr>
              <a:t>Ethanoic </a:t>
            </a:r>
            <a:r>
              <a:rPr lang="en-US" altLang="en-US" sz="2800" b="1" dirty="0"/>
              <a:t>acid and </a:t>
            </a:r>
            <a:r>
              <a:rPr lang="en-US" altLang="en-US" sz="2800" b="1" dirty="0">
                <a:solidFill>
                  <a:srgbClr val="00FF00"/>
                </a:solidFill>
              </a:rPr>
              <a:t>methanol</a:t>
            </a:r>
          </a:p>
          <a:p>
            <a:endParaRPr lang="en-US" altLang="en-US" sz="2800" b="1" dirty="0">
              <a:solidFill>
                <a:srgbClr val="00FF00"/>
              </a:solidFill>
            </a:endParaRPr>
          </a:p>
          <a:p>
            <a:r>
              <a:rPr lang="en-US" altLang="en-US" sz="2800" b="1" dirty="0"/>
              <a:t>It’s name is </a:t>
            </a:r>
            <a:r>
              <a:rPr lang="en-US" altLang="en-US" sz="2800" b="1" dirty="0">
                <a:solidFill>
                  <a:srgbClr val="00FF00"/>
                </a:solidFill>
              </a:rPr>
              <a:t>Methyl</a:t>
            </a:r>
            <a:r>
              <a:rPr lang="en-US" altLang="en-US" sz="2800" b="1" dirty="0"/>
              <a:t> </a:t>
            </a:r>
            <a:r>
              <a:rPr lang="en-US" altLang="en-US" sz="2800" b="1" dirty="0" err="1">
                <a:solidFill>
                  <a:srgbClr val="FF0066"/>
                </a:solidFill>
              </a:rPr>
              <a:t>ethanoate</a:t>
            </a:r>
            <a:endParaRPr lang="en-US" altLang="en-US" sz="2800" b="1" dirty="0">
              <a:solidFill>
                <a:srgbClr val="FF0066"/>
              </a:solidFill>
            </a:endParaRPr>
          </a:p>
          <a:p>
            <a:pPr>
              <a:buFontTx/>
              <a:buNone/>
            </a:pPr>
            <a:endParaRPr lang="en-US" altLang="en-US" dirty="0">
              <a:solidFill>
                <a:srgbClr val="FF0066"/>
              </a:solidFill>
            </a:endParaRPr>
          </a:p>
        </p:txBody>
      </p:sp>
    </p:spTree>
    <p:extLst>
      <p:ext uri="{BB962C8B-B14F-4D97-AF65-F5344CB8AC3E}">
        <p14:creationId xmlns:p14="http://schemas.microsoft.com/office/powerpoint/2010/main" val="1196222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ln w="28575">
            <a:solidFill>
              <a:schemeClr val="hlink"/>
            </a:solidFill>
            <a:miter lim="800000"/>
            <a:headEnd/>
            <a:tailEnd/>
          </a:ln>
        </p:spPr>
        <p:txBody>
          <a:bodyPr/>
          <a:lstStyle/>
          <a:p>
            <a:r>
              <a:rPr lang="en-US" altLang="en-US" sz="4000" b="1"/>
              <a:t>Naming Esters</a:t>
            </a:r>
          </a:p>
        </p:txBody>
      </p:sp>
      <p:sp>
        <p:nvSpPr>
          <p:cNvPr id="506883" name="Rectangle 3"/>
          <p:cNvSpPr>
            <a:spLocks noGrp="1" noChangeArrowheads="1"/>
          </p:cNvSpPr>
          <p:nvPr>
            <p:ph type="body" idx="4294967295"/>
          </p:nvPr>
        </p:nvSpPr>
        <p:spPr>
          <a:xfrm>
            <a:off x="2133600" y="1981200"/>
            <a:ext cx="8305800" cy="4876800"/>
          </a:xfrm>
          <a:prstGeom prst="rect">
            <a:avLst/>
          </a:prstGeom>
        </p:spPr>
        <p:txBody>
          <a:bodyPr>
            <a:normAutofit fontScale="92500"/>
          </a:bodyPr>
          <a:lstStyle/>
          <a:p>
            <a:r>
              <a:rPr lang="en-US" altLang="en-US" sz="2800" b="1"/>
              <a:t>Name the alkyl from the alcohol –O-</a:t>
            </a:r>
          </a:p>
          <a:p>
            <a:r>
              <a:rPr lang="en-US" altLang="en-US" sz="2800" b="1"/>
              <a:t>Name the acid with the C=O with –ate </a:t>
            </a:r>
          </a:p>
          <a:p>
            <a:pPr>
              <a:buFontTx/>
              <a:buNone/>
            </a:pPr>
            <a:r>
              <a:rPr lang="en-US" altLang="en-US" sz="2800" b="1">
                <a:solidFill>
                  <a:srgbClr val="66FF33"/>
                </a:solidFill>
              </a:rPr>
              <a:t>    acid		alcohol</a:t>
            </a:r>
          </a:p>
          <a:p>
            <a:pPr>
              <a:buFontTx/>
              <a:buNone/>
            </a:pPr>
            <a:r>
              <a:rPr lang="en-US" altLang="en-US" sz="2800" b="1">
                <a:solidFill>
                  <a:schemeClr val="accent1"/>
                </a:solidFill>
              </a:rPr>
              <a:t>		     O</a:t>
            </a:r>
          </a:p>
          <a:p>
            <a:pPr>
              <a:buFontTx/>
              <a:buNone/>
            </a:pPr>
            <a:r>
              <a:rPr lang="en-US" altLang="en-US" sz="2800" b="1"/>
              <a:t>		      </a:t>
            </a:r>
            <a:r>
              <a:rPr lang="en-US" altLang="en-US" sz="2400">
                <a:sym typeface="Symbol" panose="05050102010706020507" pitchFamily="18" charset="2"/>
              </a:rPr>
              <a:t></a:t>
            </a:r>
            <a:r>
              <a:rPr lang="en-US" altLang="en-US" sz="2800" b="1">
                <a:ea typeface="Arial Unicode MS" panose="020B0604020202020204" pitchFamily="34" charset="-128"/>
                <a:cs typeface="Arial Unicode MS" panose="020B0604020202020204" pitchFamily="34" charset="-128"/>
              </a:rPr>
              <a:t>		    </a:t>
            </a:r>
            <a:r>
              <a:rPr lang="en-US" altLang="en-US" sz="2800" b="1">
                <a:solidFill>
                  <a:schemeClr val="accent2"/>
                </a:solidFill>
                <a:ea typeface="Arial Unicode MS" panose="020B0604020202020204" pitchFamily="34" charset="-128"/>
                <a:cs typeface="Arial Unicode MS" panose="020B0604020202020204" pitchFamily="34" charset="-128"/>
              </a:rPr>
              <a:t> methyl</a:t>
            </a:r>
            <a:r>
              <a:rPr lang="en-US" altLang="en-US" sz="2800" b="1">
                <a:ea typeface="Arial Unicode MS" panose="020B0604020202020204" pitchFamily="34" charset="-128"/>
                <a:cs typeface="Arial Unicode MS" panose="020B0604020202020204" pitchFamily="34" charset="-128"/>
              </a:rPr>
              <a:t>	</a:t>
            </a:r>
            <a:endParaRPr lang="en-US" altLang="en-US" sz="2800" b="1"/>
          </a:p>
          <a:p>
            <a:pPr>
              <a:lnSpc>
                <a:spcPct val="105000"/>
              </a:lnSpc>
              <a:buFontTx/>
              <a:buNone/>
            </a:pPr>
            <a:r>
              <a:rPr lang="en-US" altLang="en-US" sz="2800" b="1"/>
              <a:t>	CH</a:t>
            </a:r>
            <a:r>
              <a:rPr lang="en-US" altLang="en-US" sz="2800" b="1" baseline="-25000"/>
              <a:t>3 </a:t>
            </a:r>
            <a:r>
              <a:rPr lang="en-US" altLang="en-US" sz="2800" b="1"/>
              <a:t>—</a:t>
            </a:r>
            <a:r>
              <a:rPr lang="en-US" altLang="en-US" sz="2800" b="1" baseline="-25000"/>
              <a:t> </a:t>
            </a:r>
            <a:r>
              <a:rPr lang="en-US" altLang="en-US" sz="2800" b="1">
                <a:solidFill>
                  <a:schemeClr val="accent1"/>
                </a:solidFill>
              </a:rPr>
              <a:t>C</a:t>
            </a:r>
            <a:r>
              <a:rPr lang="en-US" altLang="en-US" sz="2800" b="1"/>
              <a:t>—</a:t>
            </a:r>
            <a:r>
              <a:rPr lang="en-US" altLang="en-US" sz="2800" b="1">
                <a:solidFill>
                  <a:schemeClr val="accent1"/>
                </a:solidFill>
              </a:rPr>
              <a:t>O </a:t>
            </a:r>
            <a:r>
              <a:rPr lang="en-US" altLang="en-US" sz="2800" b="1"/>
              <a:t>—CH</a:t>
            </a:r>
            <a:r>
              <a:rPr lang="en-US" altLang="en-US" sz="2800" b="1" baseline="-25000"/>
              <a:t>3</a:t>
            </a:r>
            <a:endParaRPr lang="en-US" altLang="en-US" sz="2800" b="1"/>
          </a:p>
          <a:p>
            <a:pPr>
              <a:buFontTx/>
              <a:buNone/>
            </a:pPr>
            <a:r>
              <a:rPr lang="en-US" altLang="en-US" sz="2800" b="1"/>
              <a:t>Ethanoate 			methyl ethanoate (IUPAC)</a:t>
            </a:r>
          </a:p>
          <a:p>
            <a:pPr>
              <a:buFontTx/>
              <a:buNone/>
            </a:pPr>
            <a:r>
              <a:rPr lang="en-US" altLang="en-US" sz="2800" b="1"/>
              <a:t>(acetate)			methyl acetate (common)</a:t>
            </a:r>
          </a:p>
          <a:p>
            <a:pPr>
              <a:buFontTx/>
              <a:buNone/>
            </a:pPr>
            <a:endParaRPr lang="en-US" altLang="en-US" sz="2800" b="1"/>
          </a:p>
          <a:p>
            <a:endParaRPr lang="en-US" altLang="en-US" sz="2800" b="1"/>
          </a:p>
        </p:txBody>
      </p:sp>
      <p:sp>
        <p:nvSpPr>
          <p:cNvPr id="506884" name="Line 4"/>
          <p:cNvSpPr>
            <a:spLocks noChangeShapeType="1"/>
          </p:cNvSpPr>
          <p:nvPr/>
        </p:nvSpPr>
        <p:spPr bwMode="auto">
          <a:xfrm>
            <a:off x="4114800" y="3581400"/>
            <a:ext cx="0" cy="2438400"/>
          </a:xfrm>
          <a:prstGeom prst="line">
            <a:avLst/>
          </a:prstGeom>
          <a:noFill/>
          <a:ln w="381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885" name="Line 5"/>
          <p:cNvSpPr>
            <a:spLocks noChangeShapeType="1"/>
          </p:cNvSpPr>
          <p:nvPr/>
        </p:nvSpPr>
        <p:spPr bwMode="auto">
          <a:xfrm>
            <a:off x="2667000" y="35052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886" name="Line 6"/>
          <p:cNvSpPr>
            <a:spLocks noChangeShapeType="1"/>
          </p:cNvSpPr>
          <p:nvPr/>
        </p:nvSpPr>
        <p:spPr bwMode="auto">
          <a:xfrm flipH="1">
            <a:off x="4648200" y="3581400"/>
            <a:ext cx="533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37659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ln w="28575">
            <a:solidFill>
              <a:schemeClr val="hlink"/>
            </a:solidFill>
            <a:miter lim="800000"/>
            <a:headEnd/>
            <a:tailEnd/>
          </a:ln>
        </p:spPr>
        <p:txBody>
          <a:bodyPr/>
          <a:lstStyle/>
          <a:p>
            <a:r>
              <a:rPr lang="en-US" altLang="en-US" sz="4000" b="1"/>
              <a:t>Some Esters and Their Names</a:t>
            </a:r>
          </a:p>
        </p:txBody>
      </p:sp>
      <p:sp>
        <p:nvSpPr>
          <p:cNvPr id="507907" name="Rectangle 3"/>
          <p:cNvSpPr>
            <a:spLocks noGrp="1" noChangeArrowheads="1"/>
          </p:cNvSpPr>
          <p:nvPr>
            <p:ph type="body" idx="4294967295"/>
          </p:nvPr>
        </p:nvSpPr>
        <p:spPr>
          <a:xfrm>
            <a:off x="2209800" y="1981200"/>
            <a:ext cx="7772400" cy="4495800"/>
          </a:xfrm>
          <a:prstGeom prst="rect">
            <a:avLst/>
          </a:prstGeom>
        </p:spPr>
        <p:txBody>
          <a:bodyPr>
            <a:normAutofit fontScale="92500" lnSpcReduction="10000"/>
          </a:bodyPr>
          <a:lstStyle/>
          <a:p>
            <a:pPr>
              <a:buFontTx/>
              <a:buNone/>
            </a:pPr>
            <a:r>
              <a:rPr lang="en-US" altLang="en-US" sz="2400" b="1"/>
              <a:t>Flavor/Odor</a:t>
            </a:r>
          </a:p>
          <a:p>
            <a:pPr>
              <a:buFontTx/>
              <a:buNone/>
            </a:pPr>
            <a:r>
              <a:rPr lang="en-US" altLang="en-US" sz="2400" b="1">
                <a:solidFill>
                  <a:srgbClr val="66FF33"/>
                </a:solidFill>
              </a:rPr>
              <a:t>Raspberries	</a:t>
            </a:r>
          </a:p>
          <a:p>
            <a:pPr>
              <a:lnSpc>
                <a:spcPct val="110000"/>
              </a:lnSpc>
              <a:buFontTx/>
              <a:buNone/>
            </a:pPr>
            <a:r>
              <a:rPr lang="en-US" altLang="en-US" sz="2400" b="1"/>
              <a:t>	H</a:t>
            </a:r>
            <a:r>
              <a:rPr lang="en-US" altLang="en-US" sz="2400" b="1">
                <a:solidFill>
                  <a:schemeClr val="accent1"/>
                </a:solidFill>
              </a:rPr>
              <a:t>COO</a:t>
            </a:r>
            <a:r>
              <a:rPr lang="en-US" altLang="en-US" sz="2400" b="1"/>
              <a:t>CH</a:t>
            </a:r>
            <a:r>
              <a:rPr lang="en-US" altLang="en-US" sz="2400" b="1" baseline="-25000"/>
              <a:t>2</a:t>
            </a:r>
            <a:r>
              <a:rPr lang="en-US" altLang="en-US" sz="2400" b="1"/>
              <a:t>CH</a:t>
            </a:r>
            <a:r>
              <a:rPr lang="en-US" altLang="en-US" sz="2400" b="1" baseline="-25000"/>
              <a:t>3		</a:t>
            </a:r>
            <a:r>
              <a:rPr lang="en-US" altLang="en-US" sz="2400" b="1"/>
              <a:t>ethyl methanoate (IUPAC)</a:t>
            </a:r>
          </a:p>
          <a:p>
            <a:pPr>
              <a:buFontTx/>
              <a:buNone/>
            </a:pPr>
            <a:r>
              <a:rPr lang="en-US" altLang="en-US" sz="2400" b="1"/>
              <a:t>					ethyl formate  (common)</a:t>
            </a:r>
          </a:p>
          <a:p>
            <a:pPr>
              <a:buFontTx/>
              <a:buNone/>
            </a:pPr>
            <a:endParaRPr lang="en-US" altLang="en-US" sz="2400" b="1"/>
          </a:p>
          <a:p>
            <a:pPr>
              <a:buFontTx/>
              <a:buNone/>
            </a:pPr>
            <a:r>
              <a:rPr lang="en-US" altLang="en-US" sz="2400" b="1">
                <a:solidFill>
                  <a:srgbClr val="66FF33"/>
                </a:solidFill>
              </a:rPr>
              <a:t>Pineapples</a:t>
            </a:r>
          </a:p>
          <a:p>
            <a:pPr>
              <a:lnSpc>
                <a:spcPct val="110000"/>
              </a:lnSpc>
              <a:buFontTx/>
              <a:buNone/>
            </a:pPr>
            <a:r>
              <a:rPr lang="en-US" altLang="en-US" sz="2400" b="1"/>
              <a:t>	CH</a:t>
            </a:r>
            <a:r>
              <a:rPr lang="en-US" altLang="en-US" sz="2400" b="1" baseline="-25000"/>
              <a:t>3</a:t>
            </a:r>
            <a:r>
              <a:rPr lang="en-US" altLang="en-US" sz="2400" b="1"/>
              <a:t>CH</a:t>
            </a:r>
            <a:r>
              <a:rPr lang="en-US" altLang="en-US" sz="2400" b="1" baseline="-25000"/>
              <a:t>2</a:t>
            </a:r>
            <a:r>
              <a:rPr lang="en-US" altLang="en-US" sz="2400" b="1"/>
              <a:t>CH</a:t>
            </a:r>
            <a:r>
              <a:rPr lang="en-US" altLang="en-US" sz="2400" b="1" baseline="-25000"/>
              <a:t>2 </a:t>
            </a:r>
            <a:r>
              <a:rPr lang="en-US" altLang="en-US" sz="2400" b="1">
                <a:solidFill>
                  <a:schemeClr val="accent1"/>
                </a:solidFill>
              </a:rPr>
              <a:t>COO</a:t>
            </a:r>
            <a:r>
              <a:rPr lang="en-US" altLang="en-US" sz="2400" b="1"/>
              <a:t>CH</a:t>
            </a:r>
            <a:r>
              <a:rPr lang="en-US" altLang="en-US" sz="2400" b="1" baseline="-25000"/>
              <a:t>2</a:t>
            </a:r>
            <a:r>
              <a:rPr lang="en-US" altLang="en-US" sz="2400" b="1"/>
              <a:t>CH</a:t>
            </a:r>
            <a:r>
              <a:rPr lang="en-US" altLang="en-US" sz="2400" b="1" baseline="-25000"/>
              <a:t>3	</a:t>
            </a:r>
          </a:p>
          <a:p>
            <a:pPr>
              <a:buFontTx/>
              <a:buNone/>
            </a:pPr>
            <a:r>
              <a:rPr lang="en-US" altLang="en-US" sz="2400" b="1" baseline="-25000"/>
              <a:t>					</a:t>
            </a:r>
            <a:r>
              <a:rPr lang="en-US" altLang="en-US" sz="2400" b="1"/>
              <a:t>ethyl butanoate (IUPAC)</a:t>
            </a:r>
          </a:p>
          <a:p>
            <a:pPr>
              <a:buFontTx/>
              <a:buNone/>
            </a:pPr>
            <a:r>
              <a:rPr lang="en-US" altLang="en-US" sz="2400" b="1"/>
              <a:t>					ethyl butyrate (common)</a:t>
            </a:r>
          </a:p>
        </p:txBody>
      </p:sp>
    </p:spTree>
    <p:extLst>
      <p:ext uri="{BB962C8B-B14F-4D97-AF65-F5344CB8AC3E}">
        <p14:creationId xmlns:p14="http://schemas.microsoft.com/office/powerpoint/2010/main" val="106700740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ln w="28575">
            <a:solidFill>
              <a:schemeClr val="hlink"/>
            </a:solidFill>
            <a:miter lim="800000"/>
            <a:headEnd/>
            <a:tailEnd/>
          </a:ln>
        </p:spPr>
        <p:txBody>
          <a:bodyPr/>
          <a:lstStyle/>
          <a:p>
            <a:r>
              <a:rPr lang="en-US" altLang="en-US" sz="4000" b="1"/>
              <a:t>esters</a:t>
            </a:r>
          </a:p>
        </p:txBody>
      </p:sp>
      <p:sp>
        <p:nvSpPr>
          <p:cNvPr id="508931" name="Rectangle 3"/>
          <p:cNvSpPr>
            <a:spLocks noGrp="1" noChangeArrowheads="1"/>
          </p:cNvSpPr>
          <p:nvPr>
            <p:ph type="body" idx="4294967295"/>
          </p:nvPr>
        </p:nvSpPr>
        <p:spPr>
          <a:xfrm>
            <a:off x="2209800" y="1981200"/>
            <a:ext cx="7772400" cy="4114800"/>
          </a:xfrm>
          <a:prstGeom prst="rect">
            <a:avLst/>
          </a:prstGeom>
        </p:spPr>
        <p:txBody>
          <a:bodyPr>
            <a:normAutofit fontScale="85000" lnSpcReduction="20000"/>
          </a:bodyPr>
          <a:lstStyle/>
          <a:p>
            <a:pPr>
              <a:lnSpc>
                <a:spcPct val="90000"/>
              </a:lnSpc>
              <a:buFontTx/>
              <a:buNone/>
            </a:pPr>
            <a:r>
              <a:rPr lang="en-US" altLang="en-US" sz="3000" b="1"/>
              <a:t>	Give the IUPAC and common names of the following compound, which is responsible for the flavor and odor of pears.</a:t>
            </a:r>
          </a:p>
          <a:p>
            <a:pPr>
              <a:lnSpc>
                <a:spcPct val="90000"/>
              </a:lnSpc>
              <a:buFontTx/>
              <a:buNone/>
            </a:pPr>
            <a:endParaRPr lang="en-US" altLang="en-US" sz="3000" b="1"/>
          </a:p>
          <a:p>
            <a:pPr>
              <a:lnSpc>
                <a:spcPct val="90000"/>
              </a:lnSpc>
              <a:buFontTx/>
              <a:buNone/>
            </a:pPr>
            <a:r>
              <a:rPr lang="en-US" altLang="en-US" sz="3000" b="1">
                <a:solidFill>
                  <a:schemeClr val="accent1"/>
                </a:solidFill>
              </a:rPr>
              <a:t>		     O</a:t>
            </a:r>
          </a:p>
          <a:p>
            <a:pPr>
              <a:lnSpc>
                <a:spcPct val="90000"/>
              </a:lnSpc>
              <a:buFontTx/>
              <a:buNone/>
            </a:pPr>
            <a:r>
              <a:rPr lang="en-US" altLang="en-US" sz="3000" b="1"/>
              <a:t>		    </a:t>
            </a:r>
            <a:r>
              <a:rPr lang="en-US" altLang="en-US" sz="2800" b="1"/>
              <a:t>  </a:t>
            </a:r>
            <a:r>
              <a:rPr lang="en-US" altLang="en-US" sz="2800">
                <a:sym typeface="Symbol" panose="05050102010706020507" pitchFamily="18" charset="2"/>
              </a:rPr>
              <a:t></a:t>
            </a:r>
            <a:endParaRPr lang="en-US" altLang="en-US" sz="2800"/>
          </a:p>
          <a:p>
            <a:pPr>
              <a:lnSpc>
                <a:spcPct val="120000"/>
              </a:lnSpc>
              <a:buFontTx/>
              <a:buNone/>
            </a:pPr>
            <a:r>
              <a:rPr lang="en-US" altLang="en-US" sz="3000" b="1"/>
              <a:t>	CH</a:t>
            </a:r>
            <a:r>
              <a:rPr lang="en-US" altLang="en-US" sz="3000" b="1" baseline="-25000"/>
              <a:t>3 </a:t>
            </a:r>
            <a:r>
              <a:rPr lang="en-US" altLang="en-US" sz="3000" b="1"/>
              <a:t>—</a:t>
            </a:r>
            <a:r>
              <a:rPr lang="en-US" altLang="en-US" sz="3000" b="1" baseline="-25000"/>
              <a:t> </a:t>
            </a:r>
            <a:r>
              <a:rPr lang="en-US" altLang="en-US" sz="3000" b="1">
                <a:solidFill>
                  <a:schemeClr val="accent1"/>
                </a:solidFill>
              </a:rPr>
              <a:t>C</a:t>
            </a:r>
            <a:r>
              <a:rPr lang="en-US" altLang="en-US" sz="3000" b="1"/>
              <a:t>—</a:t>
            </a:r>
            <a:r>
              <a:rPr lang="en-US" altLang="en-US" sz="3000" b="1">
                <a:solidFill>
                  <a:schemeClr val="accent1"/>
                </a:solidFill>
              </a:rPr>
              <a:t>O </a:t>
            </a:r>
            <a:r>
              <a:rPr lang="en-US" altLang="en-US" sz="3000" b="1"/>
              <a:t>—CH</a:t>
            </a:r>
            <a:r>
              <a:rPr lang="en-US" altLang="en-US" sz="3000" b="1" baseline="-25000"/>
              <a:t>2</a:t>
            </a:r>
            <a:r>
              <a:rPr lang="en-US" altLang="en-US" sz="3000" b="1"/>
              <a:t>CH</a:t>
            </a:r>
            <a:r>
              <a:rPr lang="en-US" altLang="en-US" sz="3000" b="1" baseline="-25000"/>
              <a:t>2</a:t>
            </a:r>
            <a:r>
              <a:rPr lang="en-US" altLang="en-US" sz="3000" b="1"/>
              <a:t>CH</a:t>
            </a:r>
            <a:r>
              <a:rPr lang="en-US" altLang="en-US" sz="3000" b="1" baseline="-25000"/>
              <a:t>3</a:t>
            </a:r>
            <a:endParaRPr lang="en-US" altLang="en-US" sz="3000" b="1"/>
          </a:p>
          <a:p>
            <a:pPr>
              <a:lnSpc>
                <a:spcPct val="90000"/>
              </a:lnSpc>
              <a:buFontTx/>
              <a:buNone/>
            </a:pPr>
            <a:endParaRPr lang="en-US" altLang="en-US" sz="3000" b="1"/>
          </a:p>
          <a:p>
            <a:pPr>
              <a:lnSpc>
                <a:spcPct val="90000"/>
              </a:lnSpc>
              <a:buFontTx/>
              <a:buNone/>
            </a:pPr>
            <a:endParaRPr lang="en-US" altLang="en-US" sz="3000" b="1"/>
          </a:p>
          <a:p>
            <a:pPr>
              <a:lnSpc>
                <a:spcPct val="90000"/>
              </a:lnSpc>
              <a:buFontTx/>
              <a:buNone/>
            </a:pPr>
            <a:r>
              <a:rPr lang="en-US" altLang="en-US" sz="2400" b="1"/>
              <a:t>	</a:t>
            </a:r>
          </a:p>
        </p:txBody>
      </p:sp>
      <p:pic>
        <p:nvPicPr>
          <p:cNvPr id="508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429000"/>
            <a:ext cx="1074738"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8433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ln w="28575">
            <a:solidFill>
              <a:schemeClr val="hlink"/>
            </a:solidFill>
            <a:miter lim="800000"/>
            <a:headEnd/>
            <a:tailEnd/>
          </a:ln>
        </p:spPr>
        <p:txBody>
          <a:bodyPr/>
          <a:lstStyle/>
          <a:p>
            <a:r>
              <a:rPr lang="en-US" altLang="en-US" sz="4000" b="1"/>
              <a:t>Solution</a:t>
            </a:r>
          </a:p>
        </p:txBody>
      </p:sp>
      <p:sp>
        <p:nvSpPr>
          <p:cNvPr id="509955" name="Rectangle 3"/>
          <p:cNvSpPr>
            <a:spLocks noGrp="1" noChangeArrowheads="1"/>
          </p:cNvSpPr>
          <p:nvPr>
            <p:ph type="body" idx="4294967295"/>
          </p:nvPr>
        </p:nvSpPr>
        <p:spPr>
          <a:xfrm>
            <a:off x="2209800" y="1981200"/>
            <a:ext cx="7772400" cy="4114800"/>
          </a:xfrm>
          <a:prstGeom prst="rect">
            <a:avLst/>
          </a:prstGeom>
        </p:spPr>
        <p:txBody>
          <a:bodyPr/>
          <a:lstStyle/>
          <a:p>
            <a:pPr>
              <a:lnSpc>
                <a:spcPct val="80000"/>
              </a:lnSpc>
              <a:spcBef>
                <a:spcPct val="0"/>
              </a:spcBef>
              <a:buFontTx/>
              <a:buNone/>
            </a:pPr>
            <a:r>
              <a:rPr lang="en-US" altLang="en-US" sz="3400" b="1">
                <a:solidFill>
                  <a:schemeClr val="accent1"/>
                </a:solidFill>
              </a:rPr>
              <a:t>		      O</a:t>
            </a:r>
          </a:p>
          <a:p>
            <a:pPr>
              <a:lnSpc>
                <a:spcPct val="80000"/>
              </a:lnSpc>
              <a:spcBef>
                <a:spcPct val="0"/>
              </a:spcBef>
              <a:buFontTx/>
              <a:buNone/>
            </a:pPr>
            <a:r>
              <a:rPr lang="en-US" altLang="en-US" sz="3400" b="1"/>
              <a:t>		       </a:t>
            </a:r>
            <a:r>
              <a:rPr lang="en-US" altLang="en-US" sz="2800">
                <a:sym typeface="Symbol" panose="05050102010706020507" pitchFamily="18" charset="2"/>
              </a:rPr>
              <a:t>               </a:t>
            </a:r>
            <a:r>
              <a:rPr lang="en-US" altLang="en-US" sz="3400">
                <a:solidFill>
                  <a:schemeClr val="accent2"/>
                </a:solidFill>
                <a:ea typeface="Arial Unicode MS" panose="020B0604020202020204" pitchFamily="34" charset="-128"/>
                <a:cs typeface="Arial Unicode MS" panose="020B0604020202020204" pitchFamily="34" charset="-128"/>
              </a:rPr>
              <a:t>propyl</a:t>
            </a:r>
            <a:endParaRPr lang="en-US" altLang="en-US" sz="3400">
              <a:solidFill>
                <a:schemeClr val="accent2"/>
              </a:solidFill>
            </a:endParaRPr>
          </a:p>
          <a:p>
            <a:pPr>
              <a:lnSpc>
                <a:spcPct val="120000"/>
              </a:lnSpc>
              <a:buFontTx/>
              <a:buNone/>
            </a:pPr>
            <a:r>
              <a:rPr lang="en-US" altLang="en-US" sz="3400" b="1"/>
              <a:t>	CH</a:t>
            </a:r>
            <a:r>
              <a:rPr lang="en-US" altLang="en-US" sz="3400" b="1" baseline="-25000"/>
              <a:t>3 </a:t>
            </a:r>
            <a:r>
              <a:rPr lang="en-US" altLang="en-US" sz="3400" b="1"/>
              <a:t>—</a:t>
            </a:r>
            <a:r>
              <a:rPr lang="en-US" altLang="en-US" sz="3400" b="1" baseline="-25000"/>
              <a:t> </a:t>
            </a:r>
            <a:r>
              <a:rPr lang="en-US" altLang="en-US" sz="3400" b="1">
                <a:solidFill>
                  <a:schemeClr val="accent1"/>
                </a:solidFill>
              </a:rPr>
              <a:t>C</a:t>
            </a:r>
            <a:r>
              <a:rPr lang="en-US" altLang="en-US" sz="3400" b="1"/>
              <a:t>—</a:t>
            </a:r>
            <a:r>
              <a:rPr lang="en-US" altLang="en-US" sz="3400" b="1">
                <a:solidFill>
                  <a:schemeClr val="accent1"/>
                </a:solidFill>
              </a:rPr>
              <a:t>O </a:t>
            </a:r>
            <a:r>
              <a:rPr lang="en-US" altLang="en-US" sz="3400" b="1"/>
              <a:t>—CH</a:t>
            </a:r>
            <a:r>
              <a:rPr lang="en-US" altLang="en-US" sz="3400" b="1" baseline="-25000"/>
              <a:t>2</a:t>
            </a:r>
            <a:r>
              <a:rPr lang="en-US" altLang="en-US" sz="3400" b="1"/>
              <a:t>CH</a:t>
            </a:r>
            <a:r>
              <a:rPr lang="en-US" altLang="en-US" sz="3400" b="1" baseline="-25000"/>
              <a:t>2</a:t>
            </a:r>
            <a:r>
              <a:rPr lang="en-US" altLang="en-US" sz="3400" b="1"/>
              <a:t>CH</a:t>
            </a:r>
            <a:r>
              <a:rPr lang="en-US" altLang="en-US" sz="3400" b="1" baseline="-25000"/>
              <a:t>3</a:t>
            </a:r>
            <a:endParaRPr lang="en-US" altLang="en-US" sz="3400" b="1"/>
          </a:p>
          <a:p>
            <a:pPr>
              <a:buFontTx/>
              <a:buNone/>
            </a:pPr>
            <a:endParaRPr lang="en-US" altLang="en-US" sz="3400" b="1"/>
          </a:p>
          <a:p>
            <a:pPr>
              <a:buFontTx/>
              <a:buNone/>
            </a:pPr>
            <a:r>
              <a:rPr lang="en-US" altLang="en-US"/>
              <a:t>	</a:t>
            </a:r>
            <a:r>
              <a:rPr lang="en-US" altLang="en-US" b="1"/>
              <a:t>propyl ethanoate (IUPAC)</a:t>
            </a:r>
          </a:p>
          <a:p>
            <a:pPr>
              <a:buFontTx/>
              <a:buNone/>
            </a:pPr>
            <a:r>
              <a:rPr lang="en-US" altLang="en-US" b="1"/>
              <a:t>	propyl acetate (common)</a:t>
            </a:r>
          </a:p>
        </p:txBody>
      </p:sp>
      <p:sp>
        <p:nvSpPr>
          <p:cNvPr id="509956" name="Line 4"/>
          <p:cNvSpPr>
            <a:spLocks noChangeShapeType="1"/>
          </p:cNvSpPr>
          <p:nvPr/>
        </p:nvSpPr>
        <p:spPr bwMode="auto">
          <a:xfrm>
            <a:off x="4419600" y="2286000"/>
            <a:ext cx="0" cy="2286000"/>
          </a:xfrm>
          <a:prstGeom prst="line">
            <a:avLst/>
          </a:prstGeom>
          <a:noFill/>
          <a:ln w="38100">
            <a:solidFill>
              <a:srgbClr val="66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2027604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ln w="28575">
            <a:solidFill>
              <a:schemeClr val="hlink"/>
            </a:solidFill>
            <a:miter lim="800000"/>
            <a:headEnd/>
            <a:tailEnd/>
          </a:ln>
        </p:spPr>
        <p:txBody>
          <a:bodyPr/>
          <a:lstStyle/>
          <a:p>
            <a:endParaRPr lang="en-US" altLang="en-US" sz="4000" b="1"/>
          </a:p>
        </p:txBody>
      </p:sp>
      <p:sp>
        <p:nvSpPr>
          <p:cNvPr id="510979" name="Rectangle 3"/>
          <p:cNvSpPr>
            <a:spLocks noGrp="1" noChangeArrowheads="1"/>
          </p:cNvSpPr>
          <p:nvPr>
            <p:ph type="body" idx="4294967295"/>
          </p:nvPr>
        </p:nvSpPr>
        <p:spPr>
          <a:xfrm>
            <a:off x="1905000" y="1981200"/>
            <a:ext cx="8305800" cy="4114800"/>
          </a:xfrm>
          <a:prstGeom prst="rect">
            <a:avLst/>
          </a:prstGeom>
        </p:spPr>
        <p:txBody>
          <a:bodyPr/>
          <a:lstStyle/>
          <a:p>
            <a:pPr marL="609600" indent="-609600">
              <a:buNone/>
            </a:pPr>
            <a:r>
              <a:rPr lang="en-US" altLang="en-US" sz="2800" b="1"/>
              <a:t>Draw the structure of the following compounds:</a:t>
            </a:r>
          </a:p>
          <a:p>
            <a:pPr marL="609600" indent="-609600">
              <a:buNone/>
            </a:pPr>
            <a:endParaRPr lang="en-US" altLang="en-US" sz="2800" b="1"/>
          </a:p>
          <a:p>
            <a:pPr marL="609600" indent="-609600">
              <a:buFontTx/>
              <a:buAutoNum type="alphaUcPeriod"/>
            </a:pPr>
            <a:r>
              <a:rPr lang="en-US" altLang="en-US" sz="2800" b="1"/>
              <a:t>3-bromobutanoic acid</a:t>
            </a:r>
          </a:p>
          <a:p>
            <a:pPr marL="609600" indent="-609600">
              <a:buFontTx/>
              <a:buAutoNum type="alphaUcPeriod"/>
            </a:pPr>
            <a:endParaRPr lang="en-US" altLang="en-US" sz="2800" b="1"/>
          </a:p>
          <a:p>
            <a:pPr marL="609600" indent="-609600">
              <a:buFontTx/>
              <a:buAutoNum type="alphaUcPeriod"/>
            </a:pPr>
            <a:r>
              <a:rPr lang="en-US" altLang="en-US" sz="2800" b="1"/>
              <a:t>Ethyl propionoate</a:t>
            </a:r>
          </a:p>
          <a:p>
            <a:pPr marL="609600" indent="-609600">
              <a:buNone/>
            </a:pPr>
            <a:endParaRPr lang="en-US" altLang="en-US" sz="2800" b="1"/>
          </a:p>
        </p:txBody>
      </p:sp>
    </p:spTree>
    <p:extLst>
      <p:ext uri="{BB962C8B-B14F-4D97-AF65-F5344CB8AC3E}">
        <p14:creationId xmlns:p14="http://schemas.microsoft.com/office/powerpoint/2010/main" val="8906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defRPr/>
            </a:pPr>
            <a:r>
              <a:rPr lang="en-US" smtClean="0"/>
              <a:t>THREE TYPES OF ISOMERS</a:t>
            </a:r>
            <a:br>
              <a:rPr lang="en-US" smtClean="0"/>
            </a:br>
            <a:endParaRPr lang="en-US"/>
          </a:p>
        </p:txBody>
      </p:sp>
      <p:sp>
        <p:nvSpPr>
          <p:cNvPr id="11267" name="Rectangle 3"/>
          <p:cNvSpPr>
            <a:spLocks noGrp="1" noChangeArrowheads="1"/>
          </p:cNvSpPr>
          <p:nvPr>
            <p:ph type="body" idx="4294967295"/>
          </p:nvPr>
        </p:nvSpPr>
        <p:spPr>
          <a:xfrm>
            <a:off x="1981200" y="1935164"/>
            <a:ext cx="8229600" cy="4389437"/>
          </a:xfrm>
          <a:prstGeom prst="rect">
            <a:avLst/>
          </a:prstGeom>
        </p:spPr>
        <p:txBody>
          <a:bodyPr>
            <a:normAutofit/>
          </a:bodyPr>
          <a:lstStyle/>
          <a:p>
            <a:r>
              <a:rPr lang="en-US" sz="2800" b="1" u="sng" dirty="0" smtClean="0"/>
              <a:t>STRUCTURAL ISOMER </a:t>
            </a:r>
            <a:r>
              <a:rPr lang="en-US" sz="2800" dirty="0" smtClean="0"/>
              <a:t>– VARIATION IN COVALENT ARRANGEMENT OR MAY ALSO DIFFER IN THE LOCATION OF DOUBLE BONDS</a:t>
            </a:r>
          </a:p>
        </p:txBody>
      </p:sp>
      <p:pic>
        <p:nvPicPr>
          <p:cNvPr id="4" name="Picture 9"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547" y="2988038"/>
            <a:ext cx="4625453" cy="38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66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ln w="38100">
            <a:solidFill>
              <a:schemeClr val="hlink"/>
            </a:solidFill>
            <a:miter lim="800000"/>
            <a:headEnd/>
            <a:tailEnd/>
          </a:ln>
        </p:spPr>
        <p:txBody>
          <a:bodyPr/>
          <a:lstStyle/>
          <a:p>
            <a:r>
              <a:rPr lang="en-US" altLang="en-US" sz="4000" b="1"/>
              <a:t>Solution</a:t>
            </a:r>
          </a:p>
        </p:txBody>
      </p:sp>
      <p:sp>
        <p:nvSpPr>
          <p:cNvPr id="512003" name="Rectangle 3"/>
          <p:cNvSpPr>
            <a:spLocks noGrp="1" noChangeArrowheads="1"/>
          </p:cNvSpPr>
          <p:nvPr>
            <p:ph type="body" idx="4294967295"/>
          </p:nvPr>
        </p:nvSpPr>
        <p:spPr>
          <a:xfrm>
            <a:off x="2209800" y="1981200"/>
            <a:ext cx="8153400" cy="4114800"/>
          </a:xfrm>
          <a:prstGeom prst="rect">
            <a:avLst/>
          </a:prstGeom>
        </p:spPr>
        <p:txBody>
          <a:bodyPr>
            <a:normAutofit fontScale="92500" lnSpcReduction="10000"/>
          </a:bodyPr>
          <a:lstStyle/>
          <a:p>
            <a:pPr marL="609600" indent="-609600">
              <a:lnSpc>
                <a:spcPct val="90000"/>
              </a:lnSpc>
              <a:buNone/>
            </a:pPr>
            <a:r>
              <a:rPr lang="en-US" altLang="en-US" sz="2800" b="1">
                <a:solidFill>
                  <a:schemeClr val="accent1"/>
                </a:solidFill>
              </a:rPr>
              <a:t>A.  3-bromobutanoic acid</a:t>
            </a:r>
          </a:p>
          <a:p>
            <a:pPr marL="609600" indent="-609600">
              <a:lnSpc>
                <a:spcPct val="90000"/>
              </a:lnSpc>
              <a:buNone/>
            </a:pPr>
            <a:r>
              <a:rPr lang="en-US" altLang="en-US" sz="2800" baseline="-25000"/>
              <a:t>	            </a:t>
            </a:r>
            <a:r>
              <a:rPr lang="en-US" altLang="en-US" sz="2800" b="1"/>
              <a:t>Br</a:t>
            </a:r>
          </a:p>
          <a:p>
            <a:pPr marL="609600" indent="-609600">
              <a:lnSpc>
                <a:spcPct val="90000"/>
              </a:lnSpc>
              <a:spcBef>
                <a:spcPct val="10000"/>
              </a:spcBef>
              <a:buNone/>
            </a:pPr>
            <a:r>
              <a:rPr lang="en-US" altLang="en-US" sz="2800" b="1" baseline="-25000"/>
              <a:t>		        </a:t>
            </a:r>
            <a:r>
              <a:rPr lang="en-US" altLang="en-US" sz="2800" b="1"/>
              <a:t>|</a:t>
            </a:r>
          </a:p>
          <a:p>
            <a:pPr marL="609600" indent="-609600">
              <a:buNone/>
            </a:pPr>
            <a:r>
              <a:rPr lang="en-US" altLang="en-US" sz="2800" b="1"/>
              <a:t>       CH</a:t>
            </a:r>
            <a:r>
              <a:rPr lang="en-US" altLang="en-US" sz="2800" b="1" baseline="-25000"/>
              <a:t>3</a:t>
            </a:r>
            <a:r>
              <a:rPr lang="en-US" altLang="en-US" sz="2800" b="1"/>
              <a:t>CHCH</a:t>
            </a:r>
            <a:r>
              <a:rPr lang="en-US" altLang="en-US" sz="2800" b="1" baseline="-25000"/>
              <a:t>2</a:t>
            </a:r>
            <a:r>
              <a:rPr lang="en-US" altLang="en-US" sz="2800" b="1"/>
              <a:t>COOH</a:t>
            </a:r>
          </a:p>
          <a:p>
            <a:pPr marL="609600" indent="-609600">
              <a:lnSpc>
                <a:spcPct val="90000"/>
              </a:lnSpc>
              <a:buNone/>
            </a:pPr>
            <a:endParaRPr lang="en-US" altLang="en-US" sz="2800" b="1"/>
          </a:p>
          <a:p>
            <a:pPr marL="609600" indent="-609600">
              <a:lnSpc>
                <a:spcPct val="90000"/>
              </a:lnSpc>
              <a:buNone/>
            </a:pPr>
            <a:r>
              <a:rPr lang="en-US" altLang="en-US" sz="2800" b="1">
                <a:solidFill>
                  <a:schemeClr val="accent1"/>
                </a:solidFill>
              </a:rPr>
              <a:t>B.	Ethyl propionoate</a:t>
            </a:r>
          </a:p>
          <a:p>
            <a:pPr marL="609600" indent="-609600">
              <a:lnSpc>
                <a:spcPct val="90000"/>
              </a:lnSpc>
              <a:buNone/>
            </a:pPr>
            <a:r>
              <a:rPr lang="en-US" altLang="en-US" sz="2800" b="1">
                <a:solidFill>
                  <a:schemeClr val="accent1"/>
                </a:solidFill>
              </a:rPr>
              <a:t>		           </a:t>
            </a:r>
            <a:r>
              <a:rPr lang="en-US" altLang="en-US" sz="2800" b="1"/>
              <a:t>O</a:t>
            </a:r>
          </a:p>
          <a:p>
            <a:pPr marL="609600" indent="-609600">
              <a:lnSpc>
                <a:spcPct val="90000"/>
              </a:lnSpc>
              <a:buNone/>
            </a:pPr>
            <a:r>
              <a:rPr lang="en-US" altLang="en-US" sz="2800" b="1"/>
              <a:t>	               </a:t>
            </a:r>
            <a:r>
              <a:rPr lang="en-US" altLang="en-US" sz="2400">
                <a:sym typeface="Symbol" panose="05050102010706020507" pitchFamily="18" charset="2"/>
              </a:rPr>
              <a:t></a:t>
            </a:r>
            <a:r>
              <a:rPr lang="en-US" altLang="en-US" sz="2800">
                <a:ea typeface="Arial Unicode MS" panose="020B0604020202020204" pitchFamily="34" charset="-128"/>
                <a:cs typeface="Arial Unicode MS" panose="020B0604020202020204" pitchFamily="34" charset="-128"/>
              </a:rPr>
              <a:t>		</a:t>
            </a:r>
            <a:endParaRPr lang="en-US" altLang="en-US" sz="2800"/>
          </a:p>
          <a:p>
            <a:pPr marL="609600" indent="-609600">
              <a:buNone/>
            </a:pPr>
            <a:r>
              <a:rPr lang="en-US" altLang="en-US" sz="2800" b="1"/>
              <a:t>	CH</a:t>
            </a:r>
            <a:r>
              <a:rPr lang="en-US" altLang="en-US" sz="2800" b="1" baseline="-25000"/>
              <a:t>3 </a:t>
            </a:r>
            <a:r>
              <a:rPr lang="en-US" altLang="en-US" sz="2800" b="1"/>
              <a:t>CH</a:t>
            </a:r>
            <a:r>
              <a:rPr lang="en-US" altLang="en-US" sz="2800" b="1" baseline="-25000"/>
              <a:t>2 </a:t>
            </a:r>
            <a:r>
              <a:rPr lang="en-US" altLang="en-US" sz="2800" b="1"/>
              <a:t>COCH</a:t>
            </a:r>
            <a:r>
              <a:rPr lang="en-US" altLang="en-US" sz="2800" b="1" baseline="-25000"/>
              <a:t>2</a:t>
            </a:r>
            <a:r>
              <a:rPr lang="en-US" altLang="en-US" sz="2800" b="1"/>
              <a:t>CH</a:t>
            </a:r>
            <a:r>
              <a:rPr lang="en-US" altLang="en-US" sz="2800" b="1" baseline="-25000"/>
              <a:t>3    </a:t>
            </a:r>
            <a:r>
              <a:rPr lang="en-US" altLang="en-US" sz="2800" b="1"/>
              <a:t>CH</a:t>
            </a:r>
            <a:r>
              <a:rPr lang="en-US" altLang="en-US" sz="2800" b="1" baseline="-25000"/>
              <a:t>3</a:t>
            </a:r>
            <a:r>
              <a:rPr lang="en-US" altLang="en-US" sz="2800" b="1"/>
              <a:t>CH</a:t>
            </a:r>
            <a:r>
              <a:rPr lang="en-US" altLang="en-US" sz="2800" b="1" baseline="-25000"/>
              <a:t>2</a:t>
            </a:r>
            <a:r>
              <a:rPr lang="en-US" altLang="en-US" sz="2800" b="1"/>
              <a:t>COOCH</a:t>
            </a:r>
            <a:r>
              <a:rPr lang="en-US" altLang="en-US" sz="2800" b="1" baseline="-25000"/>
              <a:t>2</a:t>
            </a:r>
            <a:r>
              <a:rPr lang="en-US" altLang="en-US" sz="2800" b="1"/>
              <a:t>CH</a:t>
            </a:r>
            <a:r>
              <a:rPr lang="en-US" altLang="en-US" sz="2800" b="1" baseline="-25000"/>
              <a:t>3</a:t>
            </a:r>
            <a:endParaRPr lang="en-US" altLang="en-US" sz="2800" b="1"/>
          </a:p>
          <a:p>
            <a:pPr marL="609600" indent="-609600">
              <a:lnSpc>
                <a:spcPct val="90000"/>
              </a:lnSpc>
              <a:buNone/>
            </a:pPr>
            <a:endParaRPr lang="en-US" altLang="en-US" sz="2800" b="1"/>
          </a:p>
          <a:p>
            <a:pPr marL="609600" indent="-609600">
              <a:lnSpc>
                <a:spcPct val="90000"/>
              </a:lnSpc>
              <a:buNone/>
            </a:pPr>
            <a:endParaRPr lang="en-US" altLang="en-US" sz="2800"/>
          </a:p>
        </p:txBody>
      </p:sp>
    </p:spTree>
    <p:extLst>
      <p:ext uri="{BB962C8B-B14F-4D97-AF65-F5344CB8AC3E}">
        <p14:creationId xmlns:p14="http://schemas.microsoft.com/office/powerpoint/2010/main" val="220832091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itle 1"/>
          <p:cNvSpPr>
            <a:spLocks noGrp="1"/>
          </p:cNvSpPr>
          <p:nvPr>
            <p:ph type="title" idx="4294967295"/>
          </p:nvPr>
        </p:nvSpPr>
        <p:spPr/>
        <p:txBody>
          <a:bodyPr/>
          <a:lstStyle/>
          <a:p>
            <a:r>
              <a:rPr lang="en-US" altLang="en-US"/>
              <a:t>Chemical reactions of esters</a:t>
            </a:r>
          </a:p>
        </p:txBody>
      </p:sp>
      <p:sp>
        <p:nvSpPr>
          <p:cNvPr id="578563" name="Content Placeholder 2"/>
          <p:cNvSpPr>
            <a:spLocks noGrp="1"/>
          </p:cNvSpPr>
          <p:nvPr>
            <p:ph idx="4294967295"/>
          </p:nvPr>
        </p:nvSpPr>
        <p:spPr/>
        <p:txBody>
          <a:bodyPr>
            <a:normAutofit fontScale="70000" lnSpcReduction="20000"/>
          </a:bodyPr>
          <a:lstStyle/>
          <a:p>
            <a:r>
              <a:rPr lang="en-US" altLang="en-US" sz="2400" dirty="0">
                <a:solidFill>
                  <a:schemeClr val="accent1"/>
                </a:solidFill>
              </a:rPr>
              <a:t>Ester hydrolysis</a:t>
            </a:r>
            <a:r>
              <a:rPr lang="en-US" altLang="en-US" sz="2400" dirty="0"/>
              <a:t>: the hydrolysis of an ester is accomplished by reacting water with the ester in the presence of an acid catalyst (this is the reverse reaction of </a:t>
            </a:r>
            <a:r>
              <a:rPr lang="en-US" altLang="en-US" sz="2400" dirty="0">
                <a:solidFill>
                  <a:schemeClr val="accent1"/>
                </a:solidFill>
              </a:rPr>
              <a:t>esterification</a:t>
            </a:r>
            <a:r>
              <a:rPr lang="en-US" altLang="en-US" sz="2400" dirty="0"/>
              <a:t>).</a:t>
            </a:r>
          </a:p>
          <a:p>
            <a:endParaRPr lang="en-US" altLang="en-US" sz="2400" dirty="0"/>
          </a:p>
          <a:p>
            <a:endParaRPr lang="en-US" altLang="en-US" sz="2400" dirty="0"/>
          </a:p>
          <a:p>
            <a:endParaRPr lang="en-US" altLang="en-US" sz="2400" dirty="0"/>
          </a:p>
          <a:p>
            <a:endParaRPr lang="en-US" altLang="en-US" sz="2400" dirty="0"/>
          </a:p>
          <a:p>
            <a:endParaRPr lang="en-US" altLang="en-US" sz="2400" dirty="0"/>
          </a:p>
          <a:p>
            <a:r>
              <a:rPr lang="en-US" altLang="en-US" sz="2400" dirty="0"/>
              <a:t>An example:</a:t>
            </a:r>
          </a:p>
        </p:txBody>
      </p:sp>
      <p:graphicFrame>
        <p:nvGraphicFramePr>
          <p:cNvPr id="578564" name="Object 4"/>
          <p:cNvGraphicFramePr>
            <a:graphicFrameLocks noChangeAspect="1"/>
          </p:cNvGraphicFramePr>
          <p:nvPr/>
        </p:nvGraphicFramePr>
        <p:xfrm>
          <a:off x="2514601" y="3124200"/>
          <a:ext cx="7053263" cy="1219200"/>
        </p:xfrm>
        <a:graphic>
          <a:graphicData uri="http://schemas.openxmlformats.org/presentationml/2006/ole">
            <mc:AlternateContent xmlns:mc="http://schemas.openxmlformats.org/markup-compatibility/2006">
              <mc:Choice xmlns:v="urn:schemas-microsoft-com:vml" Requires="v">
                <p:oleObj spid="_x0000_s101412" name="MDLDrawObject Class" r:id="rId3" imgW="5400624" imgH="933585" progId="MDLDrawOLE.MDLDrawObject.1">
                  <p:embed/>
                </p:oleObj>
              </mc:Choice>
              <mc:Fallback>
                <p:oleObj name="MDLDrawObject Class" r:id="rId3" imgW="5400624" imgH="933585"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3124200"/>
                        <a:ext cx="70532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8565" name="Object 6"/>
          <p:cNvGraphicFramePr>
            <a:graphicFrameLocks noChangeAspect="1"/>
          </p:cNvGraphicFramePr>
          <p:nvPr/>
        </p:nvGraphicFramePr>
        <p:xfrm>
          <a:off x="2438400" y="5486400"/>
          <a:ext cx="7183438" cy="1143000"/>
        </p:xfrm>
        <a:graphic>
          <a:graphicData uri="http://schemas.openxmlformats.org/presentationml/2006/ole">
            <mc:AlternateContent xmlns:mc="http://schemas.openxmlformats.org/markup-compatibility/2006">
              <mc:Choice xmlns:v="urn:schemas-microsoft-com:vml" Requires="v">
                <p:oleObj spid="_x0000_s101413" name="MDLDrawObject Class" r:id="rId5" imgW="6105441" imgH="971685" progId="MDLDrawOLE.MDLDrawObject.1">
                  <p:embed/>
                </p:oleObj>
              </mc:Choice>
              <mc:Fallback>
                <p:oleObj name="MDLDrawObject Class" r:id="rId5" imgW="6105441" imgH="971685" progId="MDLDrawOLE.MDLDrawObjec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486400"/>
                        <a:ext cx="7183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212392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itle 1"/>
          <p:cNvSpPr>
            <a:spLocks noGrp="1"/>
          </p:cNvSpPr>
          <p:nvPr>
            <p:ph type="title" idx="4294967295"/>
          </p:nvPr>
        </p:nvSpPr>
        <p:spPr/>
        <p:txBody>
          <a:bodyPr/>
          <a:lstStyle/>
          <a:p>
            <a:r>
              <a:rPr lang="en-US" altLang="en-US"/>
              <a:t>Chemical reactions of esters</a:t>
            </a:r>
          </a:p>
        </p:txBody>
      </p:sp>
      <p:sp>
        <p:nvSpPr>
          <p:cNvPr id="3" name="Content Placeholder 2"/>
          <p:cNvSpPr>
            <a:spLocks noGrp="1"/>
          </p:cNvSpPr>
          <p:nvPr>
            <p:ph idx="4294967295"/>
          </p:nvPr>
        </p:nvSpPr>
        <p:spPr/>
        <p:txBody>
          <a:bodyPr>
            <a:normAutofit lnSpcReduction="10000"/>
          </a:bodyPr>
          <a:lstStyle/>
          <a:p>
            <a:r>
              <a:rPr lang="en-US" altLang="en-US" sz="2400">
                <a:solidFill>
                  <a:schemeClr val="accent1"/>
                </a:solidFill>
              </a:rPr>
              <a:t>Ester saponification</a:t>
            </a:r>
            <a:r>
              <a:rPr lang="en-US" altLang="en-US" sz="2400"/>
              <a:t>: another hydrolysis reaction, but this time, under basic conditions.  Rather than a carboxylic acid, the acid salt is produced here.</a:t>
            </a:r>
          </a:p>
          <a:p>
            <a:endParaRPr lang="en-US" altLang="en-US" sz="2400"/>
          </a:p>
          <a:p>
            <a:endParaRPr lang="en-US" altLang="en-US" sz="2400"/>
          </a:p>
          <a:p>
            <a:pPr>
              <a:buFontTx/>
              <a:buNone/>
            </a:pPr>
            <a:endParaRPr lang="en-US" altLang="en-US" sz="2400"/>
          </a:p>
          <a:p>
            <a:r>
              <a:rPr lang="en-US" altLang="en-US" sz="2400"/>
              <a:t>Example:</a:t>
            </a:r>
          </a:p>
        </p:txBody>
      </p:sp>
      <p:graphicFrame>
        <p:nvGraphicFramePr>
          <p:cNvPr id="579588" name="Object 4"/>
          <p:cNvGraphicFramePr>
            <a:graphicFrameLocks noChangeAspect="1"/>
          </p:cNvGraphicFramePr>
          <p:nvPr/>
        </p:nvGraphicFramePr>
        <p:xfrm>
          <a:off x="2667001" y="2895600"/>
          <a:ext cx="6627813" cy="1157288"/>
        </p:xfrm>
        <a:graphic>
          <a:graphicData uri="http://schemas.openxmlformats.org/presentationml/2006/ole">
            <mc:AlternateContent xmlns:mc="http://schemas.openxmlformats.org/markup-compatibility/2006">
              <mc:Choice xmlns:v="urn:schemas-microsoft-com:vml" Requires="v">
                <p:oleObj spid="_x0000_s102436" name="MDLDrawObject Class" r:id="rId3" imgW="5400624" imgH="943043" progId="MDLDrawOLE.MDLDrawObject.1">
                  <p:embed/>
                </p:oleObj>
              </mc:Choice>
              <mc:Fallback>
                <p:oleObj name="MDLDrawObject Class" r:id="rId3" imgW="5400624" imgH="943043"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2895600"/>
                        <a:ext cx="6627813"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9589" name="Object 5"/>
          <p:cNvGraphicFramePr>
            <a:graphicFrameLocks noChangeAspect="1"/>
          </p:cNvGraphicFramePr>
          <p:nvPr/>
        </p:nvGraphicFramePr>
        <p:xfrm>
          <a:off x="2362201" y="4640264"/>
          <a:ext cx="7375525" cy="1379537"/>
        </p:xfrm>
        <a:graphic>
          <a:graphicData uri="http://schemas.openxmlformats.org/presentationml/2006/ole">
            <mc:AlternateContent xmlns:mc="http://schemas.openxmlformats.org/markup-compatibility/2006">
              <mc:Choice xmlns:v="urn:schemas-microsoft-com:vml" Requires="v">
                <p:oleObj spid="_x0000_s102437" name="MDLDrawObject Class" r:id="rId5" imgW="6010224" imgH="1124085" progId="MDLDrawOLE.MDLDrawObject.1">
                  <p:embed/>
                </p:oleObj>
              </mc:Choice>
              <mc:Fallback>
                <p:oleObj name="MDLDrawObject Class" r:id="rId5" imgW="6010224" imgH="1124085" progId="MDLDrawOLE.MDLDrawObjec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4640264"/>
                        <a:ext cx="73755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425269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ln w="28575">
            <a:solidFill>
              <a:schemeClr val="hlink"/>
            </a:solidFill>
            <a:miter lim="800000"/>
            <a:headEnd/>
            <a:tailEnd/>
          </a:ln>
        </p:spPr>
        <p:txBody>
          <a:bodyPr/>
          <a:lstStyle/>
          <a:p>
            <a:r>
              <a:rPr lang="en-US" altLang="en-US" sz="4000" b="1"/>
              <a:t>Esterification </a:t>
            </a:r>
          </a:p>
        </p:txBody>
      </p:sp>
      <p:sp>
        <p:nvSpPr>
          <p:cNvPr id="513027" name="Rectangle 3"/>
          <p:cNvSpPr>
            <a:spLocks noGrp="1" noChangeArrowheads="1"/>
          </p:cNvSpPr>
          <p:nvPr>
            <p:ph type="body" idx="4294967295"/>
          </p:nvPr>
        </p:nvSpPr>
        <p:spPr>
          <a:xfrm>
            <a:off x="1981200" y="1981200"/>
            <a:ext cx="8229600" cy="4419600"/>
          </a:xfrm>
          <a:prstGeom prst="rect">
            <a:avLst/>
          </a:prstGeom>
        </p:spPr>
        <p:txBody>
          <a:bodyPr>
            <a:normAutofit lnSpcReduction="10000"/>
          </a:bodyPr>
          <a:lstStyle/>
          <a:p>
            <a:r>
              <a:rPr lang="en-US" altLang="en-US" sz="2800" b="1" dirty="0"/>
              <a:t>Reaction of a carboxylic acid and alcohol</a:t>
            </a:r>
          </a:p>
          <a:p>
            <a:r>
              <a:rPr lang="en-US" altLang="en-US" sz="2800" b="1" dirty="0"/>
              <a:t>Acid catalyst</a:t>
            </a:r>
          </a:p>
          <a:p>
            <a:pPr>
              <a:lnSpc>
                <a:spcPct val="80000"/>
              </a:lnSpc>
              <a:buFontTx/>
              <a:buNone/>
            </a:pPr>
            <a:r>
              <a:rPr lang="en-US" altLang="en-US" sz="3000" b="1" dirty="0">
                <a:solidFill>
                  <a:schemeClr val="accent1"/>
                </a:solidFill>
              </a:rPr>
              <a:t>		     </a:t>
            </a:r>
            <a:r>
              <a:rPr lang="en-US" altLang="en-US" sz="2800" b="1" dirty="0"/>
              <a:t>O</a:t>
            </a:r>
            <a:r>
              <a:rPr lang="en-US" altLang="en-US" sz="2800" b="1" dirty="0">
                <a:solidFill>
                  <a:schemeClr val="accent1"/>
                </a:solidFill>
              </a:rPr>
              <a:t>    </a:t>
            </a:r>
            <a:r>
              <a:rPr lang="en-US" altLang="en-US" sz="2800" b="1" dirty="0"/>
              <a:t> </a:t>
            </a:r>
          </a:p>
          <a:p>
            <a:pPr>
              <a:lnSpc>
                <a:spcPct val="80000"/>
              </a:lnSpc>
              <a:buFontTx/>
              <a:buNone/>
            </a:pPr>
            <a:r>
              <a:rPr lang="en-US" altLang="en-US" sz="2800" b="1" dirty="0"/>
              <a:t>               </a:t>
            </a:r>
            <a:r>
              <a:rPr lang="en-US" altLang="en-US" sz="2800" dirty="0">
                <a:sym typeface="Symbol" panose="05050102010706020507" pitchFamily="18" charset="2"/>
              </a:rPr>
              <a:t>					</a:t>
            </a:r>
            <a:r>
              <a:rPr lang="en-US" altLang="en-US" sz="2800" b="1" dirty="0">
                <a:ea typeface="Arial Unicode MS" panose="020B0604020202020204" pitchFamily="34" charset="-128"/>
                <a:cs typeface="Arial Unicode MS" panose="020B0604020202020204" pitchFamily="34" charset="-128"/>
              </a:rPr>
              <a:t>	H</a:t>
            </a:r>
            <a:r>
              <a:rPr lang="en-US" altLang="en-US" sz="2800" b="1" baseline="30000" dirty="0">
                <a:ea typeface="Arial Unicode MS" panose="020B0604020202020204" pitchFamily="34" charset="-128"/>
                <a:cs typeface="Arial Unicode MS" panose="020B0604020202020204" pitchFamily="34" charset="-128"/>
              </a:rPr>
              <a:t>+</a:t>
            </a:r>
            <a:endParaRPr lang="en-US" altLang="en-US" sz="2800" b="1" dirty="0">
              <a:ea typeface="Arial Unicode MS" panose="020B0604020202020204" pitchFamily="34" charset="-128"/>
              <a:cs typeface="Arial Unicode MS" panose="020B0604020202020204" pitchFamily="34" charset="-128"/>
            </a:endParaRPr>
          </a:p>
          <a:p>
            <a:pPr>
              <a:lnSpc>
                <a:spcPct val="110000"/>
              </a:lnSpc>
              <a:buFontTx/>
              <a:buNone/>
            </a:pPr>
            <a:r>
              <a:rPr lang="en-US" altLang="en-US" sz="2800" b="1" dirty="0"/>
              <a:t>	CH</a:t>
            </a:r>
            <a:r>
              <a:rPr lang="en-US" altLang="en-US" sz="2800" b="1" baseline="-25000" dirty="0"/>
              <a:t>3 </a:t>
            </a:r>
            <a:r>
              <a:rPr lang="en-US" altLang="en-US" sz="2800" b="1" dirty="0"/>
              <a:t>—</a:t>
            </a:r>
            <a:r>
              <a:rPr lang="en-US" altLang="en-US" sz="2800" b="1" baseline="-25000" dirty="0"/>
              <a:t> </a:t>
            </a:r>
            <a:r>
              <a:rPr lang="en-US" altLang="en-US" sz="2800" b="1" dirty="0"/>
              <a:t>C—</a:t>
            </a:r>
            <a:r>
              <a:rPr lang="en-US" altLang="en-US" sz="2800" b="1" dirty="0">
                <a:solidFill>
                  <a:schemeClr val="accent1"/>
                </a:solidFill>
              </a:rPr>
              <a:t>OH   </a:t>
            </a:r>
            <a:r>
              <a:rPr lang="en-US" altLang="en-US" sz="2800" b="1" dirty="0"/>
              <a:t>+</a:t>
            </a:r>
            <a:r>
              <a:rPr lang="en-US" altLang="en-US" sz="2800" b="1" dirty="0">
                <a:solidFill>
                  <a:schemeClr val="accent1"/>
                </a:solidFill>
              </a:rPr>
              <a:t>  H</a:t>
            </a:r>
            <a:r>
              <a:rPr lang="en-US" altLang="en-US" sz="2800" b="1" dirty="0"/>
              <a:t>O—CH</a:t>
            </a:r>
            <a:r>
              <a:rPr lang="en-US" altLang="en-US" sz="2800" b="1" baseline="-25000" dirty="0"/>
              <a:t>2</a:t>
            </a:r>
            <a:r>
              <a:rPr lang="en-US" altLang="en-US" sz="2800" b="1" dirty="0"/>
              <a:t>CH</a:t>
            </a:r>
            <a:r>
              <a:rPr lang="en-US" altLang="en-US" sz="2800" b="1" baseline="-25000" dirty="0"/>
              <a:t>3   </a:t>
            </a:r>
            <a:endParaRPr lang="en-US" altLang="en-US" sz="2800" b="1" dirty="0"/>
          </a:p>
          <a:p>
            <a:pPr>
              <a:spcBef>
                <a:spcPct val="0"/>
              </a:spcBef>
              <a:buFontTx/>
              <a:buNone/>
            </a:pPr>
            <a:r>
              <a:rPr lang="en-US" altLang="en-US" sz="2800" b="1" dirty="0"/>
              <a:t>		</a:t>
            </a:r>
          </a:p>
          <a:p>
            <a:pPr>
              <a:lnSpc>
                <a:spcPct val="80000"/>
              </a:lnSpc>
              <a:buFontTx/>
              <a:buNone/>
            </a:pPr>
            <a:r>
              <a:rPr lang="en-US" altLang="en-US" sz="2800" b="1" dirty="0">
                <a:solidFill>
                  <a:schemeClr val="accent1"/>
                </a:solidFill>
              </a:rPr>
              <a:t>    	     </a:t>
            </a:r>
            <a:r>
              <a:rPr lang="en-US" altLang="en-US" sz="2800" b="1" dirty="0"/>
              <a:t>O</a:t>
            </a:r>
          </a:p>
          <a:p>
            <a:pPr>
              <a:lnSpc>
                <a:spcPct val="80000"/>
              </a:lnSpc>
              <a:spcBef>
                <a:spcPct val="0"/>
              </a:spcBef>
              <a:buFontTx/>
              <a:buNone/>
            </a:pPr>
            <a:r>
              <a:rPr lang="en-US" altLang="en-US" sz="2800" b="1" dirty="0"/>
              <a:t>  	            </a:t>
            </a:r>
            <a:r>
              <a:rPr lang="en-US" altLang="en-US" sz="2800" dirty="0">
                <a:sym typeface="Symbol" panose="05050102010706020507" pitchFamily="18" charset="2"/>
              </a:rPr>
              <a:t></a:t>
            </a:r>
            <a:r>
              <a:rPr lang="en-US" altLang="en-US" sz="2800" dirty="0">
                <a:ea typeface="Arial Unicode MS" panose="020B0604020202020204" pitchFamily="34" charset="-128"/>
                <a:cs typeface="Arial Unicode MS" panose="020B0604020202020204" pitchFamily="34" charset="-128"/>
              </a:rPr>
              <a:t>	</a:t>
            </a:r>
            <a:r>
              <a:rPr lang="en-US" altLang="en-US" sz="2800" b="1" dirty="0">
                <a:ea typeface="Arial Unicode MS" panose="020B0604020202020204" pitchFamily="34" charset="-128"/>
                <a:cs typeface="Arial Unicode MS" panose="020B0604020202020204" pitchFamily="34" charset="-128"/>
              </a:rPr>
              <a:t>	</a:t>
            </a:r>
          </a:p>
          <a:p>
            <a:pPr>
              <a:lnSpc>
                <a:spcPct val="120000"/>
              </a:lnSpc>
              <a:buFontTx/>
              <a:buNone/>
            </a:pPr>
            <a:r>
              <a:rPr lang="en-US" altLang="en-US" sz="2800" b="1" dirty="0"/>
              <a:t>	CH</a:t>
            </a:r>
            <a:r>
              <a:rPr lang="en-US" altLang="en-US" sz="2800" b="1" baseline="-25000" dirty="0"/>
              <a:t>3 </a:t>
            </a:r>
            <a:r>
              <a:rPr lang="en-US" altLang="en-US" sz="2800" b="1" dirty="0"/>
              <a:t>—</a:t>
            </a:r>
            <a:r>
              <a:rPr lang="en-US" altLang="en-US" sz="2800" b="1" baseline="-25000" dirty="0"/>
              <a:t> </a:t>
            </a:r>
            <a:r>
              <a:rPr lang="en-US" altLang="en-US" sz="2800" b="1" dirty="0"/>
              <a:t>C—O—CH</a:t>
            </a:r>
            <a:r>
              <a:rPr lang="en-US" altLang="en-US" sz="2800" b="1" baseline="-25000" dirty="0"/>
              <a:t>2</a:t>
            </a:r>
            <a:r>
              <a:rPr lang="en-US" altLang="en-US" sz="2800" b="1" dirty="0"/>
              <a:t>CH</a:t>
            </a:r>
            <a:r>
              <a:rPr lang="en-US" altLang="en-US" sz="2800" b="1" baseline="-25000" dirty="0"/>
              <a:t>3     </a:t>
            </a:r>
            <a:r>
              <a:rPr lang="en-US" altLang="en-US" sz="2800" b="1" dirty="0"/>
              <a:t>+</a:t>
            </a:r>
            <a:r>
              <a:rPr lang="en-US" altLang="en-US" sz="2800" b="1" baseline="-25000" dirty="0"/>
              <a:t> </a:t>
            </a:r>
            <a:r>
              <a:rPr lang="en-US" altLang="en-US" sz="2800" b="1" dirty="0"/>
              <a:t> </a:t>
            </a:r>
            <a:r>
              <a:rPr lang="en-US" altLang="en-US" sz="2800" b="1" dirty="0">
                <a:solidFill>
                  <a:schemeClr val="accent1"/>
                </a:solidFill>
              </a:rPr>
              <a:t>H</a:t>
            </a:r>
            <a:r>
              <a:rPr lang="en-US" altLang="en-US" sz="2800" b="1" baseline="-25000" dirty="0">
                <a:solidFill>
                  <a:schemeClr val="accent1"/>
                </a:solidFill>
              </a:rPr>
              <a:t>2</a:t>
            </a:r>
            <a:r>
              <a:rPr lang="en-US" altLang="en-US" sz="2800" b="1" dirty="0">
                <a:solidFill>
                  <a:schemeClr val="accent1"/>
                </a:solidFill>
              </a:rPr>
              <a:t>O</a:t>
            </a:r>
          </a:p>
          <a:p>
            <a:pPr>
              <a:buFontTx/>
              <a:buNone/>
            </a:pPr>
            <a:endParaRPr lang="en-US" altLang="en-US" sz="2800" b="1" dirty="0"/>
          </a:p>
        </p:txBody>
      </p:sp>
      <p:sp>
        <p:nvSpPr>
          <p:cNvPr id="513028" name="Line 4"/>
          <p:cNvSpPr>
            <a:spLocks noChangeShapeType="1"/>
          </p:cNvSpPr>
          <p:nvPr/>
        </p:nvSpPr>
        <p:spPr bwMode="auto">
          <a:xfrm>
            <a:off x="7924800" y="4038600"/>
            <a:ext cx="1371600" cy="0"/>
          </a:xfrm>
          <a:prstGeom prst="line">
            <a:avLst/>
          </a:prstGeom>
          <a:noFill/>
          <a:ln w="38100">
            <a:solidFill>
              <a:srgbClr val="66FF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2763916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ln w="28575">
            <a:solidFill>
              <a:schemeClr val="hlink"/>
            </a:solidFill>
            <a:miter lim="800000"/>
            <a:headEnd/>
            <a:tailEnd/>
          </a:ln>
        </p:spPr>
        <p:txBody>
          <a:bodyPr/>
          <a:lstStyle/>
          <a:p>
            <a:r>
              <a:rPr lang="en-US" altLang="en-US" sz="4000" b="1"/>
              <a:t>Hydrolysis</a:t>
            </a:r>
          </a:p>
        </p:txBody>
      </p:sp>
      <p:sp>
        <p:nvSpPr>
          <p:cNvPr id="514051" name="Rectangle 3"/>
          <p:cNvSpPr>
            <a:spLocks noGrp="1" noChangeArrowheads="1"/>
          </p:cNvSpPr>
          <p:nvPr>
            <p:ph type="body" idx="4294967295"/>
          </p:nvPr>
        </p:nvSpPr>
        <p:spPr>
          <a:xfrm>
            <a:off x="2209800" y="1981200"/>
            <a:ext cx="8077200" cy="4114800"/>
          </a:xfrm>
          <a:prstGeom prst="rect">
            <a:avLst/>
          </a:prstGeom>
        </p:spPr>
        <p:txBody>
          <a:bodyPr>
            <a:normAutofit lnSpcReduction="10000"/>
          </a:bodyPr>
          <a:lstStyle/>
          <a:p>
            <a:r>
              <a:rPr lang="en-US" altLang="en-US" sz="2400" b="1"/>
              <a:t>Esters react with water and acid catalyst</a:t>
            </a:r>
          </a:p>
          <a:p>
            <a:r>
              <a:rPr lang="en-US" altLang="en-US" sz="2400" b="1"/>
              <a:t>Split into carboxylic acid and alcohol</a:t>
            </a:r>
          </a:p>
          <a:p>
            <a:pPr>
              <a:lnSpc>
                <a:spcPct val="80000"/>
              </a:lnSpc>
              <a:buFontTx/>
              <a:buNone/>
            </a:pPr>
            <a:r>
              <a:rPr lang="en-US" altLang="en-US" sz="2800" b="1"/>
              <a:t>	    </a:t>
            </a:r>
            <a:r>
              <a:rPr lang="en-US" altLang="en-US" sz="2400" b="1"/>
              <a:t>  O</a:t>
            </a:r>
          </a:p>
          <a:p>
            <a:pPr>
              <a:lnSpc>
                <a:spcPct val="80000"/>
              </a:lnSpc>
              <a:spcBef>
                <a:spcPct val="0"/>
              </a:spcBef>
              <a:buFontTx/>
              <a:buNone/>
            </a:pPr>
            <a:r>
              <a:rPr lang="en-US" altLang="en-US" sz="2400" b="1"/>
              <a:t>		 </a:t>
            </a:r>
            <a:r>
              <a:rPr lang="en-US" altLang="en-US" sz="2800">
                <a:sym typeface="Symbol" panose="05050102010706020507" pitchFamily="18" charset="2"/>
              </a:rPr>
              <a:t>				</a:t>
            </a:r>
            <a:r>
              <a:rPr lang="en-US" altLang="en-US" sz="2400" b="1">
                <a:ea typeface="Arial Unicode MS" panose="020B0604020202020204" pitchFamily="34" charset="-128"/>
                <a:cs typeface="Arial Unicode MS" panose="020B0604020202020204" pitchFamily="34" charset="-128"/>
              </a:rPr>
              <a:t>    H</a:t>
            </a:r>
            <a:r>
              <a:rPr lang="en-US" altLang="en-US" sz="2400" b="1" baseline="30000">
                <a:ea typeface="Arial Unicode MS" panose="020B0604020202020204" pitchFamily="34" charset="-128"/>
                <a:cs typeface="Arial Unicode MS" panose="020B0604020202020204" pitchFamily="34" charset="-128"/>
              </a:rPr>
              <a:t>+</a:t>
            </a:r>
            <a:endParaRPr lang="en-US" altLang="en-US" sz="2400" b="1">
              <a:ea typeface="Arial Unicode MS" panose="020B0604020202020204" pitchFamily="34" charset="-128"/>
              <a:cs typeface="Arial Unicode MS" panose="020B0604020202020204" pitchFamily="34" charset="-128"/>
            </a:endParaRPr>
          </a:p>
          <a:p>
            <a:pPr>
              <a:lnSpc>
                <a:spcPct val="120000"/>
              </a:lnSpc>
              <a:buFontTx/>
              <a:buNone/>
            </a:pPr>
            <a:r>
              <a:rPr lang="en-US" altLang="en-US" sz="2400" b="1"/>
              <a:t>	H</a:t>
            </a:r>
            <a:r>
              <a:rPr lang="en-US" altLang="en-US" sz="2400" b="1" baseline="-25000"/>
              <a:t> </a:t>
            </a:r>
            <a:r>
              <a:rPr lang="en-US" altLang="en-US" sz="2400" b="1"/>
              <a:t>—</a:t>
            </a:r>
            <a:r>
              <a:rPr lang="en-US" altLang="en-US" sz="2400" b="1" baseline="-25000"/>
              <a:t> </a:t>
            </a:r>
            <a:r>
              <a:rPr lang="en-US" altLang="en-US" sz="2400" b="1"/>
              <a:t>C—O—CH</a:t>
            </a:r>
            <a:r>
              <a:rPr lang="en-US" altLang="en-US" sz="2400" b="1" baseline="-25000"/>
              <a:t>2</a:t>
            </a:r>
            <a:r>
              <a:rPr lang="en-US" altLang="en-US" sz="2400" b="1"/>
              <a:t>CH</a:t>
            </a:r>
            <a:r>
              <a:rPr lang="en-US" altLang="en-US" sz="2400" b="1" baseline="-25000"/>
              <a:t>3     </a:t>
            </a:r>
            <a:r>
              <a:rPr lang="en-US" altLang="en-US" sz="2400" b="1"/>
              <a:t>+</a:t>
            </a:r>
            <a:r>
              <a:rPr lang="en-US" altLang="en-US" sz="2400" b="1" baseline="-25000"/>
              <a:t> </a:t>
            </a:r>
            <a:r>
              <a:rPr lang="en-US" altLang="en-US" sz="2400" b="1"/>
              <a:t> </a:t>
            </a:r>
            <a:r>
              <a:rPr lang="en-US" altLang="en-US" sz="2400" b="1">
                <a:solidFill>
                  <a:schemeClr val="accent1"/>
                </a:solidFill>
              </a:rPr>
              <a:t>H</a:t>
            </a:r>
            <a:r>
              <a:rPr lang="en-US" altLang="en-US" sz="2400" b="1" baseline="-25000">
                <a:solidFill>
                  <a:schemeClr val="accent1"/>
                </a:solidFill>
              </a:rPr>
              <a:t>2</a:t>
            </a:r>
            <a:r>
              <a:rPr lang="en-US" altLang="en-US" sz="2400" b="1">
                <a:solidFill>
                  <a:schemeClr val="accent1"/>
                </a:solidFill>
              </a:rPr>
              <a:t>O</a:t>
            </a:r>
          </a:p>
          <a:p>
            <a:pPr>
              <a:buFontTx/>
              <a:buNone/>
            </a:pPr>
            <a:endParaRPr lang="en-US" altLang="en-US" sz="2400" b="1"/>
          </a:p>
          <a:p>
            <a:pPr>
              <a:lnSpc>
                <a:spcPct val="80000"/>
              </a:lnSpc>
              <a:buFontTx/>
              <a:buNone/>
            </a:pPr>
            <a:r>
              <a:rPr lang="en-US" altLang="en-US" sz="2400" b="1"/>
              <a:t>            O</a:t>
            </a:r>
          </a:p>
          <a:p>
            <a:pPr>
              <a:lnSpc>
                <a:spcPct val="80000"/>
              </a:lnSpc>
              <a:spcBef>
                <a:spcPct val="0"/>
              </a:spcBef>
              <a:buFontTx/>
              <a:buNone/>
            </a:pPr>
            <a:r>
              <a:rPr lang="en-US" altLang="en-US" sz="2400" b="1"/>
              <a:t>		  </a:t>
            </a:r>
            <a:r>
              <a:rPr lang="en-US" altLang="en-US" sz="2800">
                <a:sym typeface="Symbol" panose="05050102010706020507" pitchFamily="18" charset="2"/>
              </a:rPr>
              <a:t></a:t>
            </a:r>
            <a:r>
              <a:rPr lang="en-US" altLang="en-US" sz="2400">
                <a:ea typeface="Arial Unicode MS" panose="020B0604020202020204" pitchFamily="34" charset="-128"/>
                <a:cs typeface="Arial Unicode MS" panose="020B0604020202020204" pitchFamily="34" charset="-128"/>
              </a:rPr>
              <a:t>					</a:t>
            </a:r>
            <a:r>
              <a:rPr lang="en-US" altLang="en-US" sz="2400" b="1">
                <a:ea typeface="Arial Unicode MS" panose="020B0604020202020204" pitchFamily="34" charset="-128"/>
                <a:cs typeface="Arial Unicode MS" panose="020B0604020202020204" pitchFamily="34" charset="-128"/>
              </a:rPr>
              <a:t>	</a:t>
            </a:r>
          </a:p>
          <a:p>
            <a:pPr>
              <a:lnSpc>
                <a:spcPct val="120000"/>
              </a:lnSpc>
              <a:buFontTx/>
              <a:buNone/>
            </a:pPr>
            <a:r>
              <a:rPr lang="en-US" altLang="en-US" sz="2400" b="1"/>
              <a:t>	H</a:t>
            </a:r>
            <a:r>
              <a:rPr lang="en-US" altLang="en-US" sz="2400" b="1" baseline="-25000"/>
              <a:t> </a:t>
            </a:r>
            <a:r>
              <a:rPr lang="en-US" altLang="en-US" sz="2400" b="1"/>
              <a:t>—</a:t>
            </a:r>
            <a:r>
              <a:rPr lang="en-US" altLang="en-US" sz="2400" b="1" baseline="-25000"/>
              <a:t> </a:t>
            </a:r>
            <a:r>
              <a:rPr lang="en-US" altLang="en-US" sz="2400" b="1"/>
              <a:t>C—</a:t>
            </a:r>
            <a:r>
              <a:rPr lang="en-US" altLang="en-US" sz="2400" b="1">
                <a:solidFill>
                  <a:schemeClr val="accent1"/>
                </a:solidFill>
              </a:rPr>
              <a:t>OH </a:t>
            </a:r>
            <a:r>
              <a:rPr lang="en-US" altLang="en-US" sz="2400" b="1"/>
              <a:t>   + HO—CH</a:t>
            </a:r>
            <a:r>
              <a:rPr lang="en-US" altLang="en-US" sz="2400" b="1" baseline="-25000"/>
              <a:t>2</a:t>
            </a:r>
            <a:r>
              <a:rPr lang="en-US" altLang="en-US" sz="2400" b="1"/>
              <a:t>CH</a:t>
            </a:r>
            <a:r>
              <a:rPr lang="en-US" altLang="en-US" sz="2400" b="1" baseline="-25000"/>
              <a:t>3</a:t>
            </a:r>
          </a:p>
        </p:txBody>
      </p:sp>
      <p:sp>
        <p:nvSpPr>
          <p:cNvPr id="514052" name="Line 4"/>
          <p:cNvSpPr>
            <a:spLocks noChangeShapeType="1"/>
          </p:cNvSpPr>
          <p:nvPr/>
        </p:nvSpPr>
        <p:spPr bwMode="auto">
          <a:xfrm>
            <a:off x="7391400" y="3810000"/>
            <a:ext cx="838200"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131110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ln w="28575">
            <a:solidFill>
              <a:schemeClr val="hlink"/>
            </a:solidFill>
            <a:miter lim="800000"/>
            <a:headEnd/>
            <a:tailEnd/>
          </a:ln>
        </p:spPr>
        <p:txBody>
          <a:bodyPr/>
          <a:lstStyle/>
          <a:p>
            <a:r>
              <a:rPr lang="en-US" altLang="en-US" sz="4000" b="1"/>
              <a:t>Saponification</a:t>
            </a:r>
          </a:p>
        </p:txBody>
      </p:sp>
      <p:sp>
        <p:nvSpPr>
          <p:cNvPr id="515075" name="Rectangle 3"/>
          <p:cNvSpPr>
            <a:spLocks noGrp="1" noChangeArrowheads="1"/>
          </p:cNvSpPr>
          <p:nvPr>
            <p:ph type="body" idx="4294967295"/>
          </p:nvPr>
        </p:nvSpPr>
        <p:spPr>
          <a:xfrm>
            <a:off x="2209800" y="1981200"/>
            <a:ext cx="8077200" cy="4114800"/>
          </a:xfrm>
          <a:prstGeom prst="rect">
            <a:avLst/>
          </a:prstGeom>
        </p:spPr>
        <p:txBody>
          <a:bodyPr>
            <a:normAutofit lnSpcReduction="10000"/>
          </a:bodyPr>
          <a:lstStyle/>
          <a:p>
            <a:pPr>
              <a:lnSpc>
                <a:spcPct val="90000"/>
              </a:lnSpc>
            </a:pPr>
            <a:r>
              <a:rPr lang="en-US" altLang="en-US" sz="2800" b="1" dirty="0"/>
              <a:t>Esters react with a bases </a:t>
            </a:r>
          </a:p>
          <a:p>
            <a:pPr>
              <a:lnSpc>
                <a:spcPct val="90000"/>
              </a:lnSpc>
            </a:pPr>
            <a:r>
              <a:rPr lang="en-US" altLang="en-US" sz="2800" b="1" dirty="0"/>
              <a:t>Produce the salt of the carboxylic acid and alcohol</a:t>
            </a:r>
          </a:p>
          <a:p>
            <a:pPr>
              <a:lnSpc>
                <a:spcPct val="80000"/>
              </a:lnSpc>
              <a:buFontTx/>
              <a:buNone/>
            </a:pPr>
            <a:r>
              <a:rPr lang="en-US" altLang="en-US" sz="2800" b="1" dirty="0"/>
              <a:t>	      O</a:t>
            </a:r>
          </a:p>
          <a:p>
            <a:pPr>
              <a:lnSpc>
                <a:spcPct val="80000"/>
              </a:lnSpc>
              <a:spcBef>
                <a:spcPct val="0"/>
              </a:spcBef>
              <a:buFontTx/>
              <a:buNone/>
            </a:pPr>
            <a:r>
              <a:rPr lang="en-US" altLang="en-US" sz="2800" b="1" dirty="0"/>
              <a:t>		 </a:t>
            </a:r>
            <a:r>
              <a:rPr lang="en-US" altLang="en-US" b="1" dirty="0"/>
              <a:t> </a:t>
            </a:r>
            <a:r>
              <a:rPr lang="en-US" altLang="en-US" sz="2800" dirty="0">
                <a:sym typeface="Symbol" panose="05050102010706020507" pitchFamily="18" charset="2"/>
              </a:rPr>
              <a:t></a:t>
            </a:r>
            <a:r>
              <a:rPr lang="en-US" altLang="en-US" sz="2800" dirty="0">
                <a:ea typeface="Arial Unicode MS" panose="020B0604020202020204" pitchFamily="34" charset="-128"/>
                <a:cs typeface="Arial Unicode MS" panose="020B0604020202020204" pitchFamily="34" charset="-128"/>
              </a:rPr>
              <a:t>	</a:t>
            </a:r>
            <a:r>
              <a:rPr lang="en-US" altLang="en-US" sz="2800" b="1" dirty="0">
                <a:ea typeface="Arial Unicode MS" panose="020B0604020202020204" pitchFamily="34" charset="-128"/>
                <a:cs typeface="Arial Unicode MS" panose="020B0604020202020204" pitchFamily="34" charset="-128"/>
              </a:rPr>
              <a:t>		            </a:t>
            </a:r>
          </a:p>
          <a:p>
            <a:pPr>
              <a:lnSpc>
                <a:spcPct val="90000"/>
              </a:lnSpc>
              <a:spcBef>
                <a:spcPct val="5000"/>
              </a:spcBef>
              <a:spcAft>
                <a:spcPct val="20000"/>
              </a:spcAft>
              <a:buFontTx/>
              <a:buNone/>
            </a:pPr>
            <a:r>
              <a:rPr lang="en-US" altLang="en-US" sz="2800" b="1" dirty="0"/>
              <a:t>	CH</a:t>
            </a:r>
            <a:r>
              <a:rPr lang="en-US" altLang="en-US" sz="2800" b="1" baseline="-25000" dirty="0"/>
              <a:t>3</a:t>
            </a:r>
            <a:r>
              <a:rPr lang="en-US" altLang="en-US" sz="2800" b="1" dirty="0"/>
              <a:t>C—OCH</a:t>
            </a:r>
            <a:r>
              <a:rPr lang="en-US" altLang="en-US" sz="2800" b="1" baseline="-25000" dirty="0"/>
              <a:t>2</a:t>
            </a:r>
            <a:r>
              <a:rPr lang="en-US" altLang="en-US" sz="2800" b="1" dirty="0"/>
              <a:t>CH</a:t>
            </a:r>
            <a:r>
              <a:rPr lang="en-US" altLang="en-US" sz="2800" b="1" baseline="-25000" dirty="0"/>
              <a:t>3     </a:t>
            </a:r>
            <a:r>
              <a:rPr lang="en-US" altLang="en-US" sz="2800" b="1" dirty="0"/>
              <a:t>+</a:t>
            </a:r>
            <a:r>
              <a:rPr lang="en-US" altLang="en-US" sz="2800" b="1" baseline="-25000" dirty="0"/>
              <a:t> </a:t>
            </a:r>
            <a:r>
              <a:rPr lang="en-US" altLang="en-US" sz="2800" b="1" dirty="0">
                <a:solidFill>
                  <a:srgbClr val="66FF33"/>
                </a:solidFill>
              </a:rPr>
              <a:t> </a:t>
            </a:r>
            <a:r>
              <a:rPr lang="en-US" altLang="en-US" sz="2800" b="1" dirty="0" err="1">
                <a:solidFill>
                  <a:srgbClr val="FF0000"/>
                </a:solidFill>
              </a:rPr>
              <a:t>Na</a:t>
            </a:r>
            <a:r>
              <a:rPr lang="en-US" altLang="en-US" sz="2800" b="1" dirty="0" err="1"/>
              <a:t>OH</a:t>
            </a:r>
            <a:endParaRPr lang="en-US" altLang="en-US" sz="2800" b="1" dirty="0"/>
          </a:p>
          <a:p>
            <a:pPr>
              <a:lnSpc>
                <a:spcPct val="90000"/>
              </a:lnSpc>
              <a:buFontTx/>
              <a:buNone/>
            </a:pPr>
            <a:r>
              <a:rPr lang="en-US" altLang="en-US" sz="2800" b="1" dirty="0"/>
              <a:t>         		     O</a:t>
            </a:r>
          </a:p>
          <a:p>
            <a:pPr lvl="1">
              <a:lnSpc>
                <a:spcPct val="70000"/>
              </a:lnSpc>
              <a:spcBef>
                <a:spcPct val="0"/>
              </a:spcBef>
              <a:buFontTx/>
              <a:buNone/>
            </a:pPr>
            <a:r>
              <a:rPr lang="en-US" altLang="en-US" sz="2400" b="1" dirty="0"/>
              <a:t>			      </a:t>
            </a:r>
            <a:r>
              <a:rPr lang="en-US" altLang="en-US" b="1" dirty="0"/>
              <a:t> </a:t>
            </a:r>
            <a:r>
              <a:rPr lang="en-US" altLang="en-US" dirty="0">
                <a:sym typeface="Symbol" panose="05050102010706020507" pitchFamily="18" charset="2"/>
              </a:rPr>
              <a:t></a:t>
            </a:r>
            <a:r>
              <a:rPr lang="en-US" altLang="en-US" sz="2400" dirty="0">
                <a:ea typeface="Arial Unicode MS" panose="020B0604020202020204" pitchFamily="34" charset="-128"/>
                <a:cs typeface="Arial Unicode MS" panose="020B0604020202020204" pitchFamily="34" charset="-128"/>
              </a:rPr>
              <a:t>					</a:t>
            </a:r>
            <a:r>
              <a:rPr lang="en-US" altLang="en-US" sz="2400" b="1" dirty="0">
                <a:ea typeface="Arial Unicode MS" panose="020B0604020202020204" pitchFamily="34" charset="-128"/>
                <a:cs typeface="Arial Unicode MS" panose="020B0604020202020204" pitchFamily="34" charset="-128"/>
              </a:rPr>
              <a:t>	</a:t>
            </a:r>
          </a:p>
          <a:p>
            <a:pPr lvl="1">
              <a:lnSpc>
                <a:spcPct val="120000"/>
              </a:lnSpc>
              <a:spcBef>
                <a:spcPct val="0"/>
              </a:spcBef>
              <a:buFontTx/>
              <a:buNone/>
            </a:pPr>
            <a:r>
              <a:rPr lang="en-US" altLang="en-US" sz="2400" b="1" dirty="0"/>
              <a:t>			CH</a:t>
            </a:r>
            <a:r>
              <a:rPr lang="en-US" altLang="en-US" sz="2400" b="1" baseline="-25000" dirty="0"/>
              <a:t>3</a:t>
            </a:r>
            <a:r>
              <a:rPr lang="en-US" altLang="en-US" sz="2400" b="1" dirty="0"/>
              <a:t>C—O</a:t>
            </a:r>
            <a:r>
              <a:rPr lang="en-US" altLang="en-US" sz="2400" b="1" baseline="30000" dirty="0"/>
              <a:t>– </a:t>
            </a:r>
            <a:r>
              <a:rPr lang="en-US" altLang="en-US" sz="2400" b="1" dirty="0">
                <a:solidFill>
                  <a:srgbClr val="FF0000"/>
                </a:solidFill>
              </a:rPr>
              <a:t>Na</a:t>
            </a:r>
            <a:r>
              <a:rPr lang="en-US" altLang="en-US" sz="2400" b="1" baseline="30000" dirty="0">
                <a:solidFill>
                  <a:srgbClr val="FF0000"/>
                </a:solidFill>
              </a:rPr>
              <a:t>+</a:t>
            </a:r>
            <a:r>
              <a:rPr lang="en-US" altLang="en-US" sz="2400" b="1" dirty="0">
                <a:solidFill>
                  <a:srgbClr val="66FF33"/>
                </a:solidFill>
              </a:rPr>
              <a:t>        </a:t>
            </a:r>
            <a:r>
              <a:rPr lang="en-US" altLang="en-US" sz="2400" b="1" dirty="0"/>
              <a:t>+         HOCH</a:t>
            </a:r>
            <a:r>
              <a:rPr lang="en-US" altLang="en-US" sz="2400" b="1" baseline="-25000" dirty="0"/>
              <a:t>2</a:t>
            </a:r>
            <a:r>
              <a:rPr lang="en-US" altLang="en-US" sz="2400" b="1" dirty="0"/>
              <a:t>CH</a:t>
            </a:r>
            <a:r>
              <a:rPr lang="en-US" altLang="en-US" sz="2400" b="1" baseline="-25000" dirty="0"/>
              <a:t>3</a:t>
            </a:r>
          </a:p>
          <a:p>
            <a:pPr>
              <a:lnSpc>
                <a:spcPct val="120000"/>
              </a:lnSpc>
              <a:buFontTx/>
              <a:buNone/>
            </a:pPr>
            <a:r>
              <a:rPr lang="en-US" altLang="en-US" sz="2400" b="1" baseline="-25000" dirty="0"/>
              <a:t>		</a:t>
            </a:r>
            <a:r>
              <a:rPr lang="en-US" altLang="en-US" sz="2400" b="1" baseline="-25000" dirty="0">
                <a:solidFill>
                  <a:srgbClr val="FF0000"/>
                </a:solidFill>
              </a:rPr>
              <a:t>       </a:t>
            </a:r>
            <a:r>
              <a:rPr lang="en-US" altLang="en-US" sz="2400" b="1" dirty="0">
                <a:solidFill>
                  <a:srgbClr val="FF0000"/>
                </a:solidFill>
              </a:rPr>
              <a:t>salt of carboxylic acid</a:t>
            </a:r>
          </a:p>
        </p:txBody>
      </p:sp>
      <p:sp>
        <p:nvSpPr>
          <p:cNvPr id="515076" name="Line 4"/>
          <p:cNvSpPr>
            <a:spLocks noChangeShapeType="1"/>
          </p:cNvSpPr>
          <p:nvPr/>
        </p:nvSpPr>
        <p:spPr bwMode="auto">
          <a:xfrm>
            <a:off x="7899780" y="4272886"/>
            <a:ext cx="838200"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3856861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ctrTitle"/>
          </p:nvPr>
        </p:nvSpPr>
        <p:spPr>
          <a:xfrm>
            <a:off x="2209800" y="2130426"/>
            <a:ext cx="7772400" cy="1470025"/>
          </a:xfrm>
        </p:spPr>
        <p:txBody>
          <a:bodyPr anchor="ctr"/>
          <a:lstStyle/>
          <a:p>
            <a:endParaRPr lang="en-US" altLang="en-US" sz="4400"/>
          </a:p>
        </p:txBody>
      </p:sp>
      <p:sp>
        <p:nvSpPr>
          <p:cNvPr id="549893" name="Rectangle 5"/>
          <p:cNvSpPr>
            <a:spLocks noGrp="1" noChangeArrowheads="1"/>
          </p:cNvSpPr>
          <p:nvPr>
            <p:ph type="subTitle" idx="1"/>
          </p:nvPr>
        </p:nvSpPr>
        <p:spPr>
          <a:xfrm>
            <a:off x="2895600" y="3886200"/>
            <a:ext cx="6400800" cy="1752600"/>
          </a:xfrm>
        </p:spPr>
        <p:txBody>
          <a:bodyPr/>
          <a:lstStyle/>
          <a:p>
            <a:r>
              <a:rPr lang="en-US" altLang="en-US" sz="3200"/>
              <a:t>Organic bases derived from ammonia</a:t>
            </a:r>
          </a:p>
        </p:txBody>
      </p:sp>
      <p:sp>
        <p:nvSpPr>
          <p:cNvPr id="549894" name="WordArt 6"/>
          <p:cNvSpPr>
            <a:spLocks noChangeArrowheads="1" noChangeShapeType="1" noTextEdit="1"/>
          </p:cNvSpPr>
          <p:nvPr/>
        </p:nvSpPr>
        <p:spPr bwMode="auto">
          <a:xfrm>
            <a:off x="3124200" y="2133601"/>
            <a:ext cx="47244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Amines</a:t>
            </a:r>
          </a:p>
        </p:txBody>
      </p:sp>
    </p:spTree>
    <p:extLst>
      <p:ext uri="{BB962C8B-B14F-4D97-AF65-F5344CB8AC3E}">
        <p14:creationId xmlns:p14="http://schemas.microsoft.com/office/powerpoint/2010/main" val="283216910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endParaRPr lang="en-US" altLang="en-US"/>
          </a:p>
        </p:txBody>
      </p:sp>
      <p:sp>
        <p:nvSpPr>
          <p:cNvPr id="551939" name="Rectangle 3"/>
          <p:cNvSpPr>
            <a:spLocks noGrp="1" noChangeArrowheads="1"/>
          </p:cNvSpPr>
          <p:nvPr>
            <p:ph type="body" idx="4294967295"/>
          </p:nvPr>
        </p:nvSpPr>
        <p:spPr>
          <a:xfrm>
            <a:off x="2209800" y="1981200"/>
            <a:ext cx="7772400" cy="4114800"/>
          </a:xfrm>
          <a:prstGeom prst="rect">
            <a:avLst/>
          </a:prstGeom>
        </p:spPr>
        <p:txBody>
          <a:bodyPr/>
          <a:lstStyle/>
          <a:p>
            <a:r>
              <a:rPr lang="en-US" altLang="en-US" b="1" dirty="0"/>
              <a:t>Primary, secondary or tertiary depending on whether 1, 2, or 3 organic groups are attached to the nitrogen</a:t>
            </a:r>
            <a:r>
              <a:rPr lang="en-US" altLang="en-US" dirty="0"/>
              <a:t>.</a:t>
            </a:r>
          </a:p>
          <a:p>
            <a:endParaRPr lang="en-US" altLang="en-US" dirty="0"/>
          </a:p>
          <a:p>
            <a:pPr>
              <a:buFontTx/>
              <a:buNone/>
            </a:pPr>
            <a:r>
              <a:rPr lang="en-US" altLang="en-US" dirty="0"/>
              <a:t>H-N-H          R-N-H       R-N-R   </a:t>
            </a:r>
            <a:r>
              <a:rPr lang="en-US" altLang="en-US" dirty="0" err="1"/>
              <a:t>R-N-R</a:t>
            </a:r>
            <a:endParaRPr lang="en-US" altLang="en-US" dirty="0"/>
          </a:p>
          <a:p>
            <a:pPr>
              <a:buFontTx/>
              <a:buNone/>
            </a:pPr>
            <a:r>
              <a:rPr lang="en-US" altLang="en-US" dirty="0"/>
              <a:t>    H                  </a:t>
            </a:r>
            <a:r>
              <a:rPr lang="en-US" altLang="en-US" dirty="0" err="1"/>
              <a:t>H</a:t>
            </a:r>
            <a:r>
              <a:rPr lang="en-US" altLang="en-US" dirty="0"/>
              <a:t>               </a:t>
            </a:r>
            <a:r>
              <a:rPr lang="en-US" altLang="en-US" dirty="0" err="1"/>
              <a:t>H</a:t>
            </a:r>
            <a:r>
              <a:rPr lang="en-US" altLang="en-US" dirty="0"/>
              <a:t>          R</a:t>
            </a:r>
          </a:p>
          <a:p>
            <a:pPr>
              <a:buFontTx/>
              <a:buNone/>
            </a:pPr>
            <a:r>
              <a:rPr lang="en-US" altLang="en-US" dirty="0"/>
              <a:t>    </a:t>
            </a:r>
            <a:r>
              <a:rPr lang="en-US" altLang="en-US" sz="1800" b="1" dirty="0"/>
              <a:t>ammonia                   primary            secondary            tertiary </a:t>
            </a:r>
          </a:p>
          <a:p>
            <a:pPr>
              <a:buFontTx/>
              <a:buNone/>
            </a:pPr>
            <a:endParaRPr lang="en-US" altLang="en-US" sz="1800" b="1" dirty="0"/>
          </a:p>
        </p:txBody>
      </p:sp>
      <mc:AlternateContent xmlns:mc="http://schemas.openxmlformats.org/markup-compatibility/2006" xmlns:p14="http://schemas.microsoft.com/office/powerpoint/2010/main">
        <mc:Choice Requires="p14">
          <p:contentPart p14:bwMode="auto" r:id="rId2">
            <p14:nvContentPartPr>
              <p14:cNvPr id="551940" name="Ink 4"/>
              <p14:cNvContentPartPr>
                <a14:cpLocks xmlns:a14="http://schemas.microsoft.com/office/drawing/2010/main" noRot="1" noChangeAspect="1" noEditPoints="1" noChangeArrowheads="1" noChangeShapeType="1"/>
              </p14:cNvContentPartPr>
              <p14:nvPr/>
            </p14:nvContentPartPr>
            <p14:xfrm>
              <a:off x="2879726" y="4640263"/>
              <a:ext cx="53975" cy="176212"/>
            </p14:xfrm>
          </p:contentPart>
        </mc:Choice>
        <mc:Fallback xmlns="">
          <p:pic>
            <p:nvPicPr>
              <p:cNvPr id="551940" name="Ink 4"/>
              <p:cNvPicPr>
                <a:picLocks noRot="1" noChangeAspect="1" noEditPoints="1" noChangeArrowheads="1" noChangeShapeType="1"/>
              </p:cNvPicPr>
              <p:nvPr/>
            </p:nvPicPr>
            <p:blipFill>
              <a:blip r:embed="rId3"/>
              <a:stretch>
                <a:fillRect/>
              </a:stretch>
            </p:blipFill>
            <p:spPr>
              <a:xfrm>
                <a:off x="2861976" y="4622570"/>
                <a:ext cx="89475" cy="21159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51941" name="Ink 5"/>
              <p14:cNvContentPartPr>
                <a14:cpLocks xmlns:a14="http://schemas.microsoft.com/office/drawing/2010/main" noRot="1" noChangeAspect="1" noEditPoints="1" noChangeArrowheads="1" noChangeShapeType="1"/>
              </p14:cNvContentPartPr>
              <p14:nvPr/>
            </p14:nvContentPartPr>
            <p14:xfrm>
              <a:off x="5189539" y="4602164"/>
              <a:ext cx="15875" cy="206375"/>
            </p14:xfrm>
          </p:contentPart>
        </mc:Choice>
        <mc:Fallback xmlns="">
          <p:pic>
            <p:nvPicPr>
              <p:cNvPr id="551941" name="Ink 5"/>
              <p:cNvPicPr>
                <a:picLocks noRot="1" noChangeAspect="1" noEditPoints="1" noChangeArrowheads="1" noChangeShapeType="1"/>
              </p:cNvPicPr>
              <p:nvPr/>
            </p:nvPicPr>
            <p:blipFill>
              <a:blip r:embed="rId5"/>
              <a:stretch>
                <a:fillRect/>
              </a:stretch>
            </p:blipFill>
            <p:spPr>
              <a:xfrm>
                <a:off x="5173664" y="4584485"/>
                <a:ext cx="47625" cy="24173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51942" name="Ink 6"/>
              <p14:cNvContentPartPr>
                <a14:cpLocks xmlns:a14="http://schemas.microsoft.com/office/drawing/2010/main" noRot="1" noChangeAspect="1" noEditPoints="1" noChangeArrowheads="1" noChangeShapeType="1"/>
              </p14:cNvContentPartPr>
              <p14:nvPr/>
            </p14:nvContentPartPr>
            <p14:xfrm>
              <a:off x="7102475" y="4579938"/>
              <a:ext cx="46038" cy="220662"/>
            </p14:xfrm>
          </p:contentPart>
        </mc:Choice>
        <mc:Fallback xmlns="">
          <p:pic>
            <p:nvPicPr>
              <p:cNvPr id="551942" name="Ink 6"/>
              <p:cNvPicPr>
                <a:picLocks noRot="1" noChangeAspect="1" noEditPoints="1" noChangeArrowheads="1" noChangeShapeType="1"/>
              </p:cNvPicPr>
              <p:nvPr/>
            </p:nvPicPr>
            <p:blipFill>
              <a:blip r:embed="rId7"/>
              <a:stretch>
                <a:fillRect/>
              </a:stretch>
            </p:blipFill>
            <p:spPr>
              <a:xfrm>
                <a:off x="7084851" y="4562357"/>
                <a:ext cx="81286" cy="2558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1943" name="Ink 7"/>
              <p14:cNvContentPartPr>
                <a14:cpLocks xmlns:a14="http://schemas.microsoft.com/office/drawing/2010/main" noRot="1" noChangeAspect="1" noEditPoints="1" noChangeArrowheads="1" noChangeShapeType="1"/>
              </p14:cNvContentPartPr>
              <p14:nvPr/>
            </p14:nvContentPartPr>
            <p14:xfrm>
              <a:off x="8586788" y="4618038"/>
              <a:ext cx="23812" cy="190500"/>
            </p14:xfrm>
          </p:contentPart>
        </mc:Choice>
        <mc:Fallback xmlns="">
          <p:pic>
            <p:nvPicPr>
              <p:cNvPr id="551943" name="Ink 7"/>
              <p:cNvPicPr>
                <a:picLocks noRot="1" noChangeAspect="1" noEditPoints="1" noChangeArrowheads="1" noChangeShapeType="1"/>
              </p:cNvPicPr>
              <p:nvPr/>
            </p:nvPicPr>
            <p:blipFill>
              <a:blip r:embed="rId9"/>
              <a:stretch>
                <a:fillRect/>
              </a:stretch>
            </p:blipFill>
            <p:spPr>
              <a:xfrm>
                <a:off x="8571021" y="4600426"/>
                <a:ext cx="55347" cy="225725"/>
              </a:xfrm>
              <a:prstGeom prst="rect">
                <a:avLst/>
              </a:prstGeom>
            </p:spPr>
          </p:pic>
        </mc:Fallback>
      </mc:AlternateContent>
    </p:spTree>
    <p:extLst>
      <p:ext uri="{BB962C8B-B14F-4D97-AF65-F5344CB8AC3E}">
        <p14:creationId xmlns:p14="http://schemas.microsoft.com/office/powerpoint/2010/main" val="17494221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2514600" y="990600"/>
            <a:ext cx="7620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olidFill>
                  <a:schemeClr val="accent2"/>
                </a:solidFill>
                <a:latin typeface="Times New Roman" panose="02020603050405020304" pitchFamily="18" charset="0"/>
              </a:rPr>
              <a:t>Amines</a:t>
            </a:r>
          </a:p>
          <a:p>
            <a:pPr>
              <a:spcBef>
                <a:spcPct val="50000"/>
              </a:spcBef>
            </a:pPr>
            <a:r>
              <a:rPr lang="en-US" altLang="en-US" sz="2400">
                <a:solidFill>
                  <a:schemeClr val="accent2"/>
                </a:solidFill>
                <a:latin typeface="Times New Roman" panose="02020603050405020304" pitchFamily="18" charset="0"/>
              </a:rPr>
              <a:t>	</a:t>
            </a:r>
            <a:r>
              <a:rPr lang="en-US" altLang="en-US" sz="2400">
                <a:latin typeface="Times New Roman" panose="02020603050405020304" pitchFamily="18" charset="0"/>
              </a:rPr>
              <a:t>(organic ammonia)       :NH</a:t>
            </a:r>
            <a:r>
              <a:rPr lang="en-US" altLang="en-US" sz="2400" baseline="-25000">
                <a:latin typeface="Times New Roman" panose="02020603050405020304" pitchFamily="18" charset="0"/>
              </a:rPr>
              <a:t>3</a:t>
            </a:r>
            <a:endParaRPr lang="en-US" altLang="en-US" sz="2400">
              <a:latin typeface="Times New Roman" panose="02020603050405020304" pitchFamily="18" charset="0"/>
            </a:endParaRPr>
          </a:p>
          <a:p>
            <a:pPr>
              <a:spcBef>
                <a:spcPct val="50000"/>
              </a:spcBef>
            </a:pPr>
            <a:endParaRPr lang="en-US" altLang="en-US" sz="2400">
              <a:latin typeface="Times New Roman" panose="02020603050405020304" pitchFamily="18" charset="0"/>
            </a:endParaRPr>
          </a:p>
          <a:p>
            <a:pPr>
              <a:spcBef>
                <a:spcPct val="50000"/>
              </a:spcBef>
            </a:pPr>
            <a:r>
              <a:rPr lang="en-US" altLang="en-US" sz="2400">
                <a:latin typeface="Times New Roman" panose="02020603050405020304" pitchFamily="18" charset="0"/>
              </a:rPr>
              <a:t>	:NH</a:t>
            </a:r>
            <a:r>
              <a:rPr lang="en-US" altLang="en-US" sz="2400" baseline="-25000">
                <a:latin typeface="Times New Roman" panose="02020603050405020304" pitchFamily="18" charset="0"/>
              </a:rPr>
              <a:t>2</a:t>
            </a:r>
            <a:r>
              <a:rPr lang="en-US" altLang="en-US" sz="2400">
                <a:latin typeface="Times New Roman" panose="02020603050405020304" pitchFamily="18" charset="0"/>
              </a:rPr>
              <a:t>R	 or RNH</a:t>
            </a:r>
            <a:r>
              <a:rPr lang="en-US" altLang="en-US" sz="2400" baseline="-25000">
                <a:latin typeface="Times New Roman" panose="02020603050405020304" pitchFamily="18" charset="0"/>
              </a:rPr>
              <a:t>2</a:t>
            </a:r>
            <a:r>
              <a:rPr lang="en-US" altLang="en-US" sz="2400">
                <a:latin typeface="Times New Roman" panose="02020603050405020304" pitchFamily="18" charset="0"/>
              </a:rPr>
              <a:t>	1</a:t>
            </a:r>
            <a:r>
              <a:rPr lang="en-US" altLang="en-US" sz="2400" baseline="30000">
                <a:latin typeface="Times New Roman" panose="02020603050405020304" pitchFamily="18" charset="0"/>
              </a:rPr>
              <a:t>o</a:t>
            </a:r>
            <a:r>
              <a:rPr lang="en-US" altLang="en-US" sz="2400">
                <a:latin typeface="Times New Roman" panose="02020603050405020304" pitchFamily="18" charset="0"/>
              </a:rPr>
              <a:t> amine	(R may be Ar)</a:t>
            </a:r>
            <a:endParaRPr lang="en-US" altLang="en-US" sz="2400">
              <a:solidFill>
                <a:schemeClr val="accent2"/>
              </a:solidFill>
              <a:latin typeface="Times New Roman" panose="02020603050405020304" pitchFamily="18" charset="0"/>
            </a:endParaRPr>
          </a:p>
          <a:p>
            <a:pPr>
              <a:spcBef>
                <a:spcPct val="50000"/>
              </a:spcBef>
            </a:pPr>
            <a:r>
              <a:rPr lang="en-US" altLang="en-US" sz="2400">
                <a:latin typeface="Times New Roman" panose="02020603050405020304" pitchFamily="18" charset="0"/>
              </a:rPr>
              <a:t>	:NHR</a:t>
            </a:r>
            <a:r>
              <a:rPr lang="en-US" altLang="en-US" sz="2400" baseline="-25000">
                <a:latin typeface="Times New Roman" panose="02020603050405020304" pitchFamily="18" charset="0"/>
              </a:rPr>
              <a:t>2</a:t>
            </a:r>
            <a:r>
              <a:rPr lang="en-US" altLang="en-US" sz="2400">
                <a:latin typeface="Times New Roman" panose="02020603050405020304" pitchFamily="18" charset="0"/>
              </a:rPr>
              <a:t>	 or R</a:t>
            </a:r>
            <a:r>
              <a:rPr lang="en-US" altLang="en-US" sz="2400" baseline="-25000">
                <a:latin typeface="Times New Roman" panose="02020603050405020304" pitchFamily="18" charset="0"/>
              </a:rPr>
              <a:t>2</a:t>
            </a:r>
            <a:r>
              <a:rPr lang="en-US" altLang="en-US" sz="2400">
                <a:latin typeface="Times New Roman" panose="02020603050405020304" pitchFamily="18" charset="0"/>
              </a:rPr>
              <a:t>NH</a:t>
            </a:r>
            <a:r>
              <a:rPr lang="en-US" altLang="en-US" sz="2400" baseline="-25000">
                <a:latin typeface="Times New Roman" panose="02020603050405020304" pitchFamily="18" charset="0"/>
              </a:rPr>
              <a:t>	</a:t>
            </a:r>
            <a:r>
              <a:rPr lang="en-US" altLang="en-US" sz="2400">
                <a:latin typeface="Times New Roman" panose="02020603050405020304" pitchFamily="18" charset="0"/>
              </a:rPr>
              <a:t>2</a:t>
            </a:r>
            <a:r>
              <a:rPr lang="en-US" altLang="en-US" sz="2400" baseline="30000">
                <a:latin typeface="Times New Roman" panose="02020603050405020304" pitchFamily="18" charset="0"/>
              </a:rPr>
              <a:t>o</a:t>
            </a:r>
            <a:r>
              <a:rPr lang="en-US" altLang="en-US" sz="2400">
                <a:latin typeface="Times New Roman" panose="02020603050405020304" pitchFamily="18" charset="0"/>
              </a:rPr>
              <a:t> amine</a:t>
            </a:r>
          </a:p>
          <a:p>
            <a:pPr>
              <a:spcBef>
                <a:spcPct val="50000"/>
              </a:spcBef>
            </a:pPr>
            <a:r>
              <a:rPr lang="en-US" altLang="en-US" sz="2400">
                <a:latin typeface="Times New Roman" panose="02020603050405020304" pitchFamily="18" charset="0"/>
              </a:rPr>
              <a:t>	:NR</a:t>
            </a:r>
            <a:r>
              <a:rPr lang="en-US" altLang="en-US" sz="2400" baseline="-25000">
                <a:latin typeface="Times New Roman" panose="02020603050405020304" pitchFamily="18" charset="0"/>
              </a:rPr>
              <a:t>3</a:t>
            </a:r>
            <a:r>
              <a:rPr lang="en-US" altLang="en-US" sz="2400">
                <a:latin typeface="Times New Roman" panose="02020603050405020304" pitchFamily="18" charset="0"/>
              </a:rPr>
              <a:t>	 or R</a:t>
            </a:r>
            <a:r>
              <a:rPr lang="en-US" altLang="en-US" sz="2400" baseline="-25000">
                <a:latin typeface="Times New Roman" panose="02020603050405020304" pitchFamily="18" charset="0"/>
              </a:rPr>
              <a:t>3</a:t>
            </a:r>
            <a:r>
              <a:rPr lang="en-US" altLang="en-US" sz="2400">
                <a:latin typeface="Times New Roman" panose="02020603050405020304" pitchFamily="18" charset="0"/>
              </a:rPr>
              <a:t>N	3</a:t>
            </a:r>
            <a:r>
              <a:rPr lang="en-US" altLang="en-US" sz="2400" baseline="30000">
                <a:latin typeface="Times New Roman" panose="02020603050405020304" pitchFamily="18" charset="0"/>
              </a:rPr>
              <a:t>o</a:t>
            </a:r>
            <a:r>
              <a:rPr lang="en-US" altLang="en-US" sz="2400">
                <a:latin typeface="Times New Roman" panose="02020603050405020304" pitchFamily="18" charset="0"/>
              </a:rPr>
              <a:t> amine</a:t>
            </a:r>
          </a:p>
          <a:p>
            <a:pPr>
              <a:spcBef>
                <a:spcPct val="50000"/>
              </a:spcBef>
            </a:pPr>
            <a:r>
              <a:rPr lang="en-US" altLang="en-US" sz="2400">
                <a:latin typeface="Times New Roman" panose="02020603050405020304" pitchFamily="18" charset="0"/>
              </a:rPr>
              <a:t>	NR</a:t>
            </a:r>
            <a:r>
              <a:rPr lang="en-US" altLang="en-US" sz="2400" baseline="-25000">
                <a:latin typeface="Times New Roman" panose="02020603050405020304" pitchFamily="18" charset="0"/>
              </a:rPr>
              <a:t>4</a:t>
            </a:r>
            <a:r>
              <a:rPr lang="en-US" altLang="en-US" sz="2400" baseline="30000">
                <a:latin typeface="Times New Roman" panose="02020603050405020304" pitchFamily="18" charset="0"/>
              </a:rPr>
              <a:t>+</a:t>
            </a:r>
            <a:r>
              <a:rPr lang="en-US" altLang="en-US" sz="2400">
                <a:latin typeface="Times New Roman" panose="02020603050405020304" pitchFamily="18" charset="0"/>
              </a:rPr>
              <a:t>			4</a:t>
            </a:r>
            <a:r>
              <a:rPr lang="en-US" altLang="en-US" sz="2400" baseline="30000">
                <a:latin typeface="Times New Roman" panose="02020603050405020304" pitchFamily="18" charset="0"/>
              </a:rPr>
              <a:t>o</a:t>
            </a:r>
            <a:r>
              <a:rPr lang="en-US" altLang="en-US" sz="2400">
                <a:latin typeface="Times New Roman" panose="02020603050405020304" pitchFamily="18" charset="0"/>
              </a:rPr>
              <a:t> ammonium salt</a:t>
            </a:r>
          </a:p>
          <a:p>
            <a:pPr>
              <a:spcBef>
                <a:spcPct val="50000"/>
              </a:spcBef>
            </a:pPr>
            <a:r>
              <a:rPr lang="en-US" altLang="en-US" sz="2400">
                <a:latin typeface="Times New Roman" panose="02020603050405020304" pitchFamily="18" charset="0"/>
              </a:rPr>
              <a:t>		</a:t>
            </a:r>
          </a:p>
        </p:txBody>
      </p:sp>
    </p:spTree>
    <p:extLst>
      <p:ext uri="{BB962C8B-B14F-4D97-AF65-F5344CB8AC3E}">
        <p14:creationId xmlns:p14="http://schemas.microsoft.com/office/powerpoint/2010/main" val="16039182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p:cNvSpPr txBox="1">
            <a:spLocks noChangeArrowheads="1"/>
          </p:cNvSpPr>
          <p:nvPr/>
        </p:nvSpPr>
        <p:spPr bwMode="auto">
          <a:xfrm>
            <a:off x="2209800" y="609600"/>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CC0000"/>
                </a:solidFill>
                <a:latin typeface="Times New Roman" panose="02020603050405020304" pitchFamily="18" charset="0"/>
              </a:rPr>
              <a:t> amines are classified by the class of the </a:t>
            </a:r>
            <a:r>
              <a:rPr lang="en-US" altLang="en-US" sz="2400" u="sng">
                <a:solidFill>
                  <a:srgbClr val="CC0000"/>
                </a:solidFill>
                <a:latin typeface="Times New Roman" panose="02020603050405020304" pitchFamily="18" charset="0"/>
              </a:rPr>
              <a:t>nitrogen</a:t>
            </a:r>
            <a:r>
              <a:rPr lang="en-US" altLang="en-US" sz="2400">
                <a:solidFill>
                  <a:srgbClr val="CC0000"/>
                </a:solidFill>
                <a:latin typeface="Times New Roman" panose="02020603050405020304" pitchFamily="18" charset="0"/>
              </a:rPr>
              <a:t>, primary amines have one carbon bonded to N, secondary amines have two carbons attached directly to the N, etc.</a:t>
            </a:r>
            <a:endParaRPr lang="en-US" altLang="en-US" sz="2400">
              <a:latin typeface="Times New Roman" panose="02020603050405020304" pitchFamily="18" charset="0"/>
            </a:endParaRPr>
          </a:p>
          <a:p>
            <a:pPr>
              <a:spcBef>
                <a:spcPct val="50000"/>
              </a:spcBef>
            </a:pPr>
            <a:r>
              <a:rPr lang="en-US" altLang="en-US" sz="2400" b="1">
                <a:solidFill>
                  <a:schemeClr val="accent2"/>
                </a:solidFill>
                <a:latin typeface="Times New Roman" panose="02020603050405020304" pitchFamily="18" charset="0"/>
              </a:rPr>
              <a:t>Nomenclature.</a:t>
            </a:r>
          </a:p>
          <a:p>
            <a:pPr>
              <a:spcBef>
                <a:spcPct val="50000"/>
              </a:spcBef>
            </a:pPr>
            <a:r>
              <a:rPr lang="en-US" altLang="en-US" sz="2400">
                <a:latin typeface="Times New Roman" panose="02020603050405020304" pitchFamily="18" charset="0"/>
              </a:rPr>
              <a:t>Common aliphatic amines are named as </a:t>
            </a:r>
            <a:r>
              <a:rPr lang="en-US" altLang="en-US" sz="2400" b="1">
                <a:solidFill>
                  <a:schemeClr val="accent2"/>
                </a:solidFill>
                <a:latin typeface="Times New Roman" panose="02020603050405020304" pitchFamily="18" charset="0"/>
              </a:rPr>
              <a:t>“alkylamines”</a:t>
            </a:r>
          </a:p>
        </p:txBody>
      </p:sp>
      <p:graphicFrame>
        <p:nvGraphicFramePr>
          <p:cNvPr id="527363" name="Object 3"/>
          <p:cNvGraphicFramePr>
            <a:graphicFrameLocks noChangeAspect="1"/>
          </p:cNvGraphicFramePr>
          <p:nvPr/>
        </p:nvGraphicFramePr>
        <p:xfrm>
          <a:off x="2589214" y="3268664"/>
          <a:ext cx="6249987" cy="3057525"/>
        </p:xfrm>
        <a:graphic>
          <a:graphicData uri="http://schemas.openxmlformats.org/presentationml/2006/ole">
            <mc:AlternateContent xmlns:mc="http://schemas.openxmlformats.org/markup-compatibility/2006">
              <mc:Choice xmlns:v="urn:schemas-microsoft-com:vml" Requires="v">
                <p:oleObj spid="_x0000_s105491" name="CS ChemDraw Drawing" r:id="rId3" imgW="3138120" imgH="1530360" progId="ChemDraw.Document.6.0">
                  <p:embed/>
                </p:oleObj>
              </mc:Choice>
              <mc:Fallback>
                <p:oleObj name="CS ChemDraw Drawing" r:id="rId3" imgW="3138120" imgH="15303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4" y="3268664"/>
                        <a:ext cx="6249987" cy="305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6413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2209800" y="2130426"/>
            <a:ext cx="7772400" cy="1470025"/>
          </a:xfrm>
        </p:spPr>
        <p:txBody>
          <a:bodyPr anchor="ctr"/>
          <a:lstStyle/>
          <a:p>
            <a:pPr algn="l"/>
            <a:r>
              <a:rPr lang="en-GB" altLang="en-US" sz="3600"/>
              <a:t>Geometric isomers</a:t>
            </a:r>
          </a:p>
        </p:txBody>
      </p:sp>
      <p:pic>
        <p:nvPicPr>
          <p:cNvPr id="79875" name="Picture 3" descr="giso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3141664"/>
            <a:ext cx="2160588" cy="18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5151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6248401" y="2743200"/>
            <a:ext cx="3313113" cy="1701800"/>
          </a:xfrm>
        </p:spPr>
        <p:txBody>
          <a:bodyPr anchor="b"/>
          <a:lstStyle/>
          <a:p>
            <a:r>
              <a:rPr lang="en-US" altLang="en-US" sz="4000"/>
              <a:t/>
            </a:r>
            <a:br>
              <a:rPr lang="en-US" altLang="en-US" sz="4000"/>
            </a:br>
            <a:endParaRPr lang="en-US" altLang="en-US" sz="4000"/>
          </a:p>
        </p:txBody>
      </p:sp>
      <p:sp>
        <p:nvSpPr>
          <p:cNvPr id="3" name="Subtitle 2"/>
          <p:cNvSpPr>
            <a:spLocks noGrp="1"/>
          </p:cNvSpPr>
          <p:nvPr>
            <p:ph type="subTitle" idx="4294967295"/>
          </p:nvPr>
        </p:nvSpPr>
        <p:spPr>
          <a:xfrm>
            <a:off x="5984876" y="4452939"/>
            <a:ext cx="3400425" cy="1343025"/>
          </a:xfrm>
        </p:spPr>
        <p:txBody>
          <a:bodyPr/>
          <a:lstStyle/>
          <a:p>
            <a:pPr marL="0" indent="0">
              <a:buNone/>
            </a:pPr>
            <a:endParaRPr lang="en-US" altLang="en-US" sz="2800">
              <a:solidFill>
                <a:srgbClr val="424242"/>
              </a:solidFill>
            </a:endParaRPr>
          </a:p>
        </p:txBody>
      </p:sp>
      <p:pic>
        <p:nvPicPr>
          <p:cNvPr id="5149" name="Picture 29"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2895601"/>
            <a:ext cx="1884363" cy="2124075"/>
          </a:xfrm>
          <a:prstGeom prst="rect">
            <a:avLst/>
          </a:prstGeom>
          <a:noFill/>
          <a:extLst>
            <a:ext uri="{909E8E84-426E-40DD-AFC4-6F175D3DCCD1}">
              <a14:hiddenFill xmlns:a14="http://schemas.microsoft.com/office/drawing/2010/main">
                <a:solidFill>
                  <a:srgbClr val="FFFFFF"/>
                </a:solidFill>
              </a14:hiddenFill>
            </a:ext>
          </a:extLst>
        </p:spPr>
      </p:pic>
      <p:sp>
        <p:nvSpPr>
          <p:cNvPr id="5150" name="WordArt 30"/>
          <p:cNvSpPr>
            <a:spLocks noChangeArrowheads="1" noChangeShapeType="1" noTextEdit="1"/>
          </p:cNvSpPr>
          <p:nvPr/>
        </p:nvSpPr>
        <p:spPr bwMode="auto">
          <a:xfrm>
            <a:off x="1905000" y="381001"/>
            <a:ext cx="8382000" cy="26654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panose="020B0806030902050204" pitchFamily="34" charset="0"/>
              </a:rPr>
              <a:t>Polymer Chemistry </a:t>
            </a:r>
          </a:p>
        </p:txBody>
      </p:sp>
      <p:graphicFrame>
        <p:nvGraphicFramePr>
          <p:cNvPr id="5151" name="Object 31"/>
          <p:cNvGraphicFramePr>
            <a:graphicFrameLocks noChangeAspect="1"/>
          </p:cNvGraphicFramePr>
          <p:nvPr/>
        </p:nvGraphicFramePr>
        <p:xfrm>
          <a:off x="2362200" y="3810001"/>
          <a:ext cx="2362200" cy="2132013"/>
        </p:xfrm>
        <a:graphic>
          <a:graphicData uri="http://schemas.openxmlformats.org/presentationml/2006/ole">
            <mc:AlternateContent xmlns:mc="http://schemas.openxmlformats.org/markup-compatibility/2006">
              <mc:Choice xmlns:v="urn:schemas-microsoft-com:vml" Requires="v">
                <p:oleObj spid="_x0000_s124960" name="Clip" r:id="rId4" imgW="919800" imgH="879480" progId="MS_ClipArt_Gallery.5">
                  <p:embed/>
                </p:oleObj>
              </mc:Choice>
              <mc:Fallback>
                <p:oleObj name="Clip" r:id="rId4" imgW="919800" imgH="87948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810001"/>
                        <a:ext cx="2362200"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52" name="Object 32"/>
          <p:cNvGraphicFramePr>
            <a:graphicFrameLocks noChangeAspect="1"/>
          </p:cNvGraphicFramePr>
          <p:nvPr/>
        </p:nvGraphicFramePr>
        <p:xfrm>
          <a:off x="7772400" y="3810000"/>
          <a:ext cx="1676400" cy="1631950"/>
        </p:xfrm>
        <a:graphic>
          <a:graphicData uri="http://schemas.openxmlformats.org/presentationml/2006/ole">
            <mc:AlternateContent xmlns:mc="http://schemas.openxmlformats.org/markup-compatibility/2006">
              <mc:Choice xmlns:v="urn:schemas-microsoft-com:vml" Requires="v">
                <p:oleObj spid="_x0000_s124961" name="Clip" r:id="rId6" imgW="3565483" imgH="3470936" progId="MicrosoftWorks.WkShbSrv.6">
                  <p:embed/>
                </p:oleObj>
              </mc:Choice>
              <mc:Fallback>
                <p:oleObj name="Clip" r:id="rId6" imgW="3565483" imgH="3470936" progId="MicrosoftWorks.WkShbSrv.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810000"/>
                        <a:ext cx="1676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2495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51"/>
                                        </p:tgtEl>
                                        <p:attrNameLst>
                                          <p:attrName>style.visibility</p:attrName>
                                        </p:attrNameLst>
                                      </p:cBhvr>
                                      <p:to>
                                        <p:strVal val="visible"/>
                                      </p:to>
                                    </p:set>
                                    <p:animEffect transition="in" filter="wipe(left)">
                                      <p:cBhvr>
                                        <p:cTn id="7" dur="500"/>
                                        <p:tgtEl>
                                          <p:spTgt spid="5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152"/>
                                        </p:tgtEl>
                                        <p:attrNameLst>
                                          <p:attrName>style.visibility</p:attrName>
                                        </p:attrNameLst>
                                      </p:cBhvr>
                                      <p:to>
                                        <p:strVal val="visible"/>
                                      </p:to>
                                    </p:set>
                                    <p:animEffect transition="in" filter="wipe(left)">
                                      <p:cBhvr>
                                        <p:cTn id="12" dur="500"/>
                                        <p:tgtEl>
                                          <p:spTgt spid="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5"/>
          <p:cNvSpPr txBox="1">
            <a:spLocks noGrp="1"/>
          </p:cNvSpPr>
          <p:nvPr/>
        </p:nvSpPr>
        <p:spPr bwMode="auto">
          <a:xfrm>
            <a:off x="9194800" y="6403975"/>
            <a:ext cx="1181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fld id="{861C5992-9D30-4028-8CA3-BE2FC43B18C6}" type="slidenum">
              <a:rPr lang="en-US" altLang="en-US" sz="1200">
                <a:ea typeface="ＭＳ Ｐゴシック" panose="020B0600070205080204" pitchFamily="34" charset="-128"/>
              </a:rPr>
              <a:pPr algn="ctr" eaLnBrk="0" hangingPunct="0"/>
              <a:t>161</a:t>
            </a:fld>
            <a:endParaRPr lang="en-US" altLang="en-US" sz="1200">
              <a:ea typeface="ＭＳ Ｐゴシック" panose="020B0600070205080204" pitchFamily="34" charset="-128"/>
            </a:endParaRPr>
          </a:p>
        </p:txBody>
      </p:sp>
      <p:sp>
        <p:nvSpPr>
          <p:cNvPr id="329731" name="Rectangle 2"/>
          <p:cNvSpPr>
            <a:spLocks noGrp="1" noChangeArrowheads="1"/>
          </p:cNvSpPr>
          <p:nvPr>
            <p:ph type="title" idx="4294967295"/>
          </p:nvPr>
        </p:nvSpPr>
        <p:spPr/>
        <p:txBody>
          <a:bodyPr/>
          <a:lstStyle/>
          <a:p>
            <a:r>
              <a:rPr lang="en-US" altLang="en-US"/>
              <a:t>Ancient Polymers</a:t>
            </a:r>
          </a:p>
        </p:txBody>
      </p:sp>
      <p:sp>
        <p:nvSpPr>
          <p:cNvPr id="329732" name="Rectangle 3"/>
          <p:cNvSpPr>
            <a:spLocks noGrp="1" noChangeArrowheads="1"/>
          </p:cNvSpPr>
          <p:nvPr>
            <p:ph type="body" idx="4294967295"/>
          </p:nvPr>
        </p:nvSpPr>
        <p:spPr/>
        <p:txBody>
          <a:bodyPr/>
          <a:lstStyle/>
          <a:p>
            <a:r>
              <a:rPr lang="en-US" altLang="en-US" b="1"/>
              <a:t>Originally natural polymers were used</a:t>
            </a:r>
          </a:p>
          <a:p>
            <a:pPr lvl="1"/>
            <a:r>
              <a:rPr lang="en-US" altLang="en-US" b="1"/>
              <a:t>Wood			– Rubber</a:t>
            </a:r>
          </a:p>
          <a:p>
            <a:pPr lvl="1"/>
            <a:r>
              <a:rPr lang="en-US" altLang="en-US" b="1"/>
              <a:t>Cotton			– Wool</a:t>
            </a:r>
          </a:p>
          <a:p>
            <a:pPr lvl="1"/>
            <a:r>
              <a:rPr lang="en-US" altLang="en-US" b="1"/>
              <a:t>Leather		– Silk</a:t>
            </a:r>
          </a:p>
          <a:p>
            <a:pPr lvl="1"/>
            <a:r>
              <a:rPr lang="en-US" altLang="en-US" b="1"/>
              <a:t>Oldest known uses</a:t>
            </a:r>
          </a:p>
          <a:p>
            <a:pPr lvl="1"/>
            <a:r>
              <a:rPr lang="en-US" altLang="en-US" b="1"/>
              <a:t>Rubber balls used by Incas</a:t>
            </a:r>
          </a:p>
          <a:p>
            <a:pPr lvl="1"/>
            <a:r>
              <a:rPr lang="en-US" altLang="en-US" b="1"/>
              <a:t>Noah used pitch (a natural polymer) </a:t>
            </a:r>
            <a:br>
              <a:rPr lang="en-US" altLang="en-US" b="1"/>
            </a:br>
            <a:r>
              <a:rPr lang="en-US" altLang="en-US" b="1"/>
              <a:t>for the ark</a:t>
            </a:r>
          </a:p>
        </p:txBody>
      </p:sp>
    </p:spTree>
    <p:custDataLst>
      <p:tags r:id="rId1"/>
    </p:custDataLst>
    <p:extLst>
      <p:ext uri="{BB962C8B-B14F-4D97-AF65-F5344CB8AC3E}">
        <p14:creationId xmlns:p14="http://schemas.microsoft.com/office/powerpoint/2010/main" val="5053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Polymers:  Introduction</a:t>
            </a:r>
          </a:p>
        </p:txBody>
      </p:sp>
      <p:sp>
        <p:nvSpPr>
          <p:cNvPr id="109571"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Polymer:  High molecular weight molecule made up of a small repeat unit (monomer).</a:t>
            </a:r>
          </a:p>
          <a:p>
            <a:pPr lvl="1"/>
            <a:r>
              <a:rPr lang="en-US" altLang="en-US"/>
              <a:t>A-A-A-A-A-A-A-A-A-A-A-A-A-A-A-A-A-A-A-A-A-A-A-A</a:t>
            </a:r>
          </a:p>
          <a:p>
            <a:r>
              <a:rPr lang="en-US" altLang="en-US"/>
              <a:t>Monomer:  Low molecular weight compound that can be connected together to give a polymer</a:t>
            </a:r>
          </a:p>
        </p:txBody>
      </p:sp>
    </p:spTree>
    <p:extLst>
      <p:ext uri="{BB962C8B-B14F-4D97-AF65-F5344CB8AC3E}">
        <p14:creationId xmlns:p14="http://schemas.microsoft.com/office/powerpoint/2010/main" val="3633275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endParaRPr lang="en-US" altLang="en-US"/>
          </a:p>
        </p:txBody>
      </p:sp>
      <p:sp>
        <p:nvSpPr>
          <p:cNvPr id="289795" name="Rectangle 3"/>
          <p:cNvSpPr>
            <a:spLocks noGrp="1" noChangeArrowheads="1"/>
          </p:cNvSpPr>
          <p:nvPr>
            <p:ph type="body" idx="4294967295"/>
          </p:nvPr>
        </p:nvSpPr>
        <p:spPr>
          <a:xfrm>
            <a:off x="1981200" y="1981200"/>
            <a:ext cx="8229600" cy="4114800"/>
          </a:xfrm>
          <a:prstGeom prst="rect">
            <a:avLst/>
          </a:prstGeom>
        </p:spPr>
        <p:txBody>
          <a:bodyPr/>
          <a:lstStyle/>
          <a:p>
            <a:pPr>
              <a:lnSpc>
                <a:spcPct val="90000"/>
              </a:lnSpc>
            </a:pPr>
            <a:r>
              <a:rPr lang="en-US" altLang="en-US"/>
              <a:t>Oligomer:  Short polymer chain</a:t>
            </a:r>
          </a:p>
          <a:p>
            <a:pPr>
              <a:lnSpc>
                <a:spcPct val="90000"/>
              </a:lnSpc>
            </a:pPr>
            <a:r>
              <a:rPr lang="en-US" altLang="en-US"/>
              <a:t>Copolymer:  polymer made up of 2 or more monomers</a:t>
            </a:r>
          </a:p>
          <a:p>
            <a:pPr lvl="1">
              <a:lnSpc>
                <a:spcPct val="90000"/>
              </a:lnSpc>
            </a:pPr>
            <a:r>
              <a:rPr lang="en-US" altLang="en-US"/>
              <a:t>Random copolymer:  A-B-B-A-A-B-A-B-A-B-B-B-A-A-B</a:t>
            </a:r>
          </a:p>
          <a:p>
            <a:pPr lvl="1">
              <a:lnSpc>
                <a:spcPct val="90000"/>
              </a:lnSpc>
            </a:pPr>
            <a:r>
              <a:rPr lang="en-US" altLang="en-US"/>
              <a:t>Alternating copolymer:  A-B-A-B-A-B-A-B-A-B-A-B-A-B</a:t>
            </a:r>
          </a:p>
          <a:p>
            <a:pPr lvl="1">
              <a:lnSpc>
                <a:spcPct val="90000"/>
              </a:lnSpc>
            </a:pPr>
            <a:r>
              <a:rPr lang="en-US" altLang="en-US"/>
              <a:t>Block copolymer:  A-A-A-A-A-A-A-A-B-B-B-B-B-B-B-B</a:t>
            </a:r>
          </a:p>
          <a:p>
            <a:pPr>
              <a:lnSpc>
                <a:spcPct val="90000"/>
              </a:lnSpc>
            </a:pPr>
            <a:endParaRPr lang="en-US" altLang="en-US"/>
          </a:p>
        </p:txBody>
      </p:sp>
    </p:spTree>
    <p:extLst>
      <p:ext uri="{BB962C8B-B14F-4D97-AF65-F5344CB8AC3E}">
        <p14:creationId xmlns:p14="http://schemas.microsoft.com/office/powerpoint/2010/main" val="416051481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5"/>
          <p:cNvSpPr txBox="1">
            <a:spLocks noGrp="1"/>
          </p:cNvSpPr>
          <p:nvPr/>
        </p:nvSpPr>
        <p:spPr bwMode="auto">
          <a:xfrm>
            <a:off x="9194800" y="6403975"/>
            <a:ext cx="1181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fld id="{51C80966-04B2-43E4-8122-7176B6C984C7}" type="slidenum">
              <a:rPr lang="en-US" altLang="en-US" sz="1200">
                <a:ea typeface="ＭＳ Ｐゴシック" panose="020B0600070205080204" pitchFamily="34" charset="-128"/>
              </a:rPr>
              <a:pPr algn="ctr" eaLnBrk="0" hangingPunct="0"/>
              <a:t>164</a:t>
            </a:fld>
            <a:endParaRPr lang="en-US" altLang="en-US" sz="1200">
              <a:ea typeface="ＭＳ Ｐゴシック" panose="020B0600070205080204" pitchFamily="34" charset="-128"/>
            </a:endParaRPr>
          </a:p>
        </p:txBody>
      </p:sp>
      <p:pic>
        <p:nvPicPr>
          <p:cNvPr id="3788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175" y="773114"/>
            <a:ext cx="417195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378884" name="Rectangle 2"/>
          <p:cNvSpPr>
            <a:spLocks noGrp="1" noChangeArrowheads="1"/>
          </p:cNvSpPr>
          <p:nvPr>
            <p:ph type="title" idx="4294967295"/>
          </p:nvPr>
        </p:nvSpPr>
        <p:spPr>
          <a:xfrm>
            <a:off x="913775" y="618518"/>
            <a:ext cx="10364451" cy="492734"/>
          </a:xfrm>
        </p:spPr>
        <p:txBody>
          <a:bodyPr>
            <a:normAutofit fontScale="90000"/>
          </a:bodyPr>
          <a:lstStyle/>
          <a:p>
            <a:pPr algn="l"/>
            <a:r>
              <a:rPr lang="en-US" altLang="en-US" dirty="0"/>
              <a:t>  Copolymers</a:t>
            </a:r>
          </a:p>
        </p:txBody>
      </p:sp>
      <p:sp>
        <p:nvSpPr>
          <p:cNvPr id="378885" name="Rectangle 3"/>
          <p:cNvSpPr>
            <a:spLocks noGrp="1" noChangeArrowheads="1"/>
          </p:cNvSpPr>
          <p:nvPr>
            <p:ph type="body" idx="4294967295"/>
          </p:nvPr>
        </p:nvSpPr>
        <p:spPr>
          <a:xfrm>
            <a:off x="1828800" y="1219200"/>
            <a:ext cx="4419600" cy="5257800"/>
          </a:xfrm>
        </p:spPr>
        <p:txBody>
          <a:bodyPr>
            <a:normAutofit fontScale="92500" lnSpcReduction="20000"/>
          </a:bodyPr>
          <a:lstStyle/>
          <a:p>
            <a:pPr>
              <a:lnSpc>
                <a:spcPct val="90000"/>
              </a:lnSpc>
              <a:buFontTx/>
              <a:buNone/>
            </a:pPr>
            <a:r>
              <a:rPr lang="en-US" altLang="en-US" sz="2800" b="1" dirty="0"/>
              <a:t>two or more monomers polymerized together </a:t>
            </a:r>
          </a:p>
          <a:p>
            <a:pPr>
              <a:lnSpc>
                <a:spcPct val="90000"/>
              </a:lnSpc>
            </a:pPr>
            <a:r>
              <a:rPr lang="en-US" altLang="en-US" sz="2800" b="1" dirty="0">
                <a:solidFill>
                  <a:srgbClr val="D82900"/>
                </a:solidFill>
              </a:rPr>
              <a:t>random</a:t>
            </a:r>
            <a:r>
              <a:rPr lang="en-US" altLang="en-US" sz="2800" b="1" dirty="0"/>
              <a:t> – A and B randomly positioned along chain</a:t>
            </a:r>
          </a:p>
          <a:p>
            <a:pPr>
              <a:lnSpc>
                <a:spcPct val="90000"/>
              </a:lnSpc>
            </a:pPr>
            <a:r>
              <a:rPr lang="en-US" altLang="en-US" sz="2800" b="1" dirty="0">
                <a:solidFill>
                  <a:srgbClr val="D82900"/>
                </a:solidFill>
              </a:rPr>
              <a:t>alternating</a:t>
            </a:r>
            <a:r>
              <a:rPr lang="en-US" altLang="en-US" sz="2800" b="1" dirty="0"/>
              <a:t> – A and B alternate in polymer chain</a:t>
            </a:r>
          </a:p>
          <a:p>
            <a:pPr>
              <a:lnSpc>
                <a:spcPct val="90000"/>
              </a:lnSpc>
            </a:pPr>
            <a:r>
              <a:rPr lang="en-US" altLang="en-US" sz="2800" b="1" dirty="0">
                <a:solidFill>
                  <a:srgbClr val="D82900"/>
                </a:solidFill>
              </a:rPr>
              <a:t>block</a:t>
            </a:r>
            <a:r>
              <a:rPr lang="en-US" altLang="en-US" sz="2800" b="1" dirty="0"/>
              <a:t> – large blocks of A units alternate with large blocks of B units</a:t>
            </a:r>
          </a:p>
          <a:p>
            <a:pPr>
              <a:lnSpc>
                <a:spcPct val="90000"/>
              </a:lnSpc>
            </a:pPr>
            <a:r>
              <a:rPr lang="en-US" altLang="en-US" sz="2800" b="1" dirty="0">
                <a:solidFill>
                  <a:srgbClr val="D82900"/>
                </a:solidFill>
              </a:rPr>
              <a:t>graft</a:t>
            </a:r>
            <a:r>
              <a:rPr lang="en-US" altLang="en-US" sz="2800" b="1" dirty="0"/>
              <a:t> – chains of B units grafted onto A backbone</a:t>
            </a:r>
          </a:p>
          <a:p>
            <a:pPr>
              <a:lnSpc>
                <a:spcPct val="90000"/>
              </a:lnSpc>
            </a:pPr>
            <a:endParaRPr lang="en-US" altLang="en-US" sz="2800" b="1" dirty="0"/>
          </a:p>
          <a:p>
            <a:pPr lvl="1">
              <a:lnSpc>
                <a:spcPct val="90000"/>
              </a:lnSpc>
              <a:buFontTx/>
              <a:buNone/>
            </a:pPr>
            <a:r>
              <a:rPr lang="en-US" altLang="en-US" sz="2400" b="1" dirty="0"/>
              <a:t>	A – 	       B – </a:t>
            </a:r>
          </a:p>
        </p:txBody>
      </p:sp>
      <p:sp>
        <p:nvSpPr>
          <p:cNvPr id="378886" name="Text Box 5"/>
          <p:cNvSpPr txBox="1">
            <a:spLocks noChangeArrowheads="1"/>
          </p:cNvSpPr>
          <p:nvPr/>
        </p:nvSpPr>
        <p:spPr bwMode="auto">
          <a:xfrm>
            <a:off x="7391400" y="1219201"/>
            <a:ext cx="1062038" cy="396875"/>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ea typeface="ＭＳ Ｐゴシック" panose="020B0600070205080204" pitchFamily="34" charset="-128"/>
              </a:rPr>
              <a:t>random</a:t>
            </a:r>
          </a:p>
        </p:txBody>
      </p:sp>
      <p:sp>
        <p:nvSpPr>
          <p:cNvPr id="378887" name="Text Box 7"/>
          <p:cNvSpPr txBox="1">
            <a:spLocks noChangeArrowheads="1"/>
          </p:cNvSpPr>
          <p:nvPr/>
        </p:nvSpPr>
        <p:spPr bwMode="auto">
          <a:xfrm>
            <a:off x="7391400" y="3886201"/>
            <a:ext cx="990600" cy="396875"/>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ea typeface="ＭＳ Ｐゴシック" panose="020B0600070205080204" pitchFamily="34" charset="-128"/>
              </a:rPr>
              <a:t>block</a:t>
            </a:r>
          </a:p>
        </p:txBody>
      </p:sp>
      <p:sp>
        <p:nvSpPr>
          <p:cNvPr id="378888" name="Text Box 8"/>
          <p:cNvSpPr txBox="1">
            <a:spLocks noChangeArrowheads="1"/>
          </p:cNvSpPr>
          <p:nvPr/>
        </p:nvSpPr>
        <p:spPr bwMode="auto">
          <a:xfrm>
            <a:off x="7412038" y="5845176"/>
            <a:ext cx="990600" cy="854075"/>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ea typeface="ＭＳ Ｐゴシック" panose="020B0600070205080204" pitchFamily="34" charset="-128"/>
              </a:rPr>
              <a:t>graft</a:t>
            </a:r>
          </a:p>
          <a:p>
            <a:pPr algn="ctr">
              <a:spcBef>
                <a:spcPct val="50000"/>
              </a:spcBef>
            </a:pPr>
            <a:endParaRPr lang="en-US" altLang="en-US" sz="2000">
              <a:ea typeface="ＭＳ Ｐゴシック" panose="020B0600070205080204" pitchFamily="34" charset="-128"/>
            </a:endParaRPr>
          </a:p>
        </p:txBody>
      </p:sp>
      <p:pic>
        <p:nvPicPr>
          <p:cNvPr id="37888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6" y="5764213"/>
            <a:ext cx="1428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37889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276" y="5748339"/>
            <a:ext cx="1428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378891" name="Rectangle 12"/>
          <p:cNvSpPr>
            <a:spLocks noChangeArrowheads="1"/>
          </p:cNvSpPr>
          <p:nvPr/>
        </p:nvSpPr>
        <p:spPr bwMode="auto">
          <a:xfrm>
            <a:off x="8875713" y="557214"/>
            <a:ext cx="1414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200">
                <a:solidFill>
                  <a:srgbClr val="000000"/>
                </a:solidFill>
                <a:ea typeface="ＭＳ Ｐゴシック" panose="020B0600070205080204" pitchFamily="34" charset="-128"/>
              </a:rPr>
              <a:t>Adapted from Fig. 14.9, </a:t>
            </a:r>
            <a:r>
              <a:rPr lang="en-US" altLang="en-US" sz="1200" i="1">
                <a:solidFill>
                  <a:srgbClr val="000000"/>
                </a:solidFill>
                <a:ea typeface="ＭＳ Ｐゴシック" panose="020B0600070205080204" pitchFamily="34" charset="-128"/>
              </a:rPr>
              <a:t>Callister &amp; Rethwisch 8e.</a:t>
            </a:r>
          </a:p>
        </p:txBody>
      </p:sp>
      <p:sp>
        <p:nvSpPr>
          <p:cNvPr id="378892" name="Rectangle 13"/>
          <p:cNvSpPr>
            <a:spLocks noChangeArrowheads="1"/>
          </p:cNvSpPr>
          <p:nvPr/>
        </p:nvSpPr>
        <p:spPr bwMode="auto">
          <a:xfrm>
            <a:off x="8054976" y="2852739"/>
            <a:ext cx="250825" cy="29368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78893" name="Text Box 14"/>
          <p:cNvSpPr txBox="1">
            <a:spLocks noChangeArrowheads="1"/>
          </p:cNvSpPr>
          <p:nvPr/>
        </p:nvSpPr>
        <p:spPr bwMode="auto">
          <a:xfrm>
            <a:off x="7161214" y="2994026"/>
            <a:ext cx="1381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ea typeface="ＭＳ Ｐゴシック" panose="020B0600070205080204" pitchFamily="34" charset="-128"/>
              </a:rPr>
              <a:t>alternating</a:t>
            </a:r>
          </a:p>
        </p:txBody>
      </p:sp>
    </p:spTree>
    <p:custDataLst>
      <p:tags r:id="rId1"/>
    </p:custDataLst>
    <p:extLst>
      <p:ext uri="{BB962C8B-B14F-4D97-AF65-F5344CB8AC3E}">
        <p14:creationId xmlns:p14="http://schemas.microsoft.com/office/powerpoint/2010/main" val="225058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590800" y="990600"/>
            <a:ext cx="7024688" cy="1143000"/>
          </a:xfrm>
        </p:spPr>
        <p:txBody>
          <a:bodyPr/>
          <a:lstStyle/>
          <a:p>
            <a:r>
              <a:rPr lang="en-US" altLang="en-US" b="1" i="1"/>
              <a:t>Polymers</a:t>
            </a:r>
          </a:p>
        </p:txBody>
      </p:sp>
      <p:sp>
        <p:nvSpPr>
          <p:cNvPr id="236547" name="Rectangle 3"/>
          <p:cNvSpPr>
            <a:spLocks noGrp="1" noChangeArrowheads="1"/>
          </p:cNvSpPr>
          <p:nvPr>
            <p:ph type="body" idx="4294967295"/>
          </p:nvPr>
        </p:nvSpPr>
        <p:spPr>
          <a:xfrm>
            <a:off x="1981200" y="1981200"/>
            <a:ext cx="8229600" cy="4114800"/>
          </a:xfrm>
          <a:prstGeom prst="rect">
            <a:avLst/>
          </a:prstGeom>
        </p:spPr>
        <p:txBody>
          <a:bodyPr>
            <a:normAutofit fontScale="92500" lnSpcReduction="20000"/>
          </a:bodyPr>
          <a:lstStyle/>
          <a:p>
            <a:r>
              <a:rPr lang="en-US" altLang="en-US" sz="2800" b="1"/>
              <a:t>Are large molecules (macromolecules) that are built by repetitive linking of many smaller units called </a:t>
            </a:r>
            <a:r>
              <a:rPr lang="en-US" altLang="en-US" sz="4000" b="1" u="sng">
                <a:solidFill>
                  <a:schemeClr val="folHlink"/>
                </a:solidFill>
              </a:rPr>
              <a:t>monomers.</a:t>
            </a:r>
          </a:p>
          <a:p>
            <a:r>
              <a:rPr lang="en-US" altLang="en-US" sz="2800" b="1"/>
              <a:t>.  The repeating structure is usually a carbon backbone and results in a long chainlike molecule.</a:t>
            </a:r>
          </a:p>
          <a:p>
            <a:r>
              <a:rPr lang="en-US" altLang="en-US" sz="2800" b="1"/>
              <a:t>In each polymer molecule the atoms are </a:t>
            </a:r>
          </a:p>
          <a:p>
            <a:r>
              <a:rPr lang="en-US" altLang="en-US" sz="2800" b="1"/>
              <a:t>Are bound together by </a:t>
            </a:r>
            <a:r>
              <a:rPr lang="en-US" altLang="en-US" sz="2800" b="1">
                <a:solidFill>
                  <a:schemeClr val="folHlink"/>
                </a:solidFill>
              </a:rPr>
              <a:t>covalent bonds</a:t>
            </a:r>
          </a:p>
        </p:txBody>
      </p:sp>
    </p:spTree>
    <p:extLst>
      <p:ext uri="{BB962C8B-B14F-4D97-AF65-F5344CB8AC3E}">
        <p14:creationId xmlns:p14="http://schemas.microsoft.com/office/powerpoint/2010/main" val="3119008212"/>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idx="4294967295"/>
          </p:nvPr>
        </p:nvSpPr>
        <p:spPr/>
        <p:txBody>
          <a:bodyPr anchor="b"/>
          <a:lstStyle/>
          <a:p>
            <a:r>
              <a:rPr lang="en-US" altLang="en-US"/>
              <a:t>Kevlar</a:t>
            </a:r>
          </a:p>
        </p:txBody>
      </p:sp>
      <p:pic>
        <p:nvPicPr>
          <p:cNvPr id="227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14694"/>
            <a:ext cx="375285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670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TextBox 2"/>
          <p:cNvSpPr txBox="1">
            <a:spLocks noChangeArrowheads="1"/>
          </p:cNvSpPr>
          <p:nvPr/>
        </p:nvSpPr>
        <p:spPr bwMode="auto">
          <a:xfrm>
            <a:off x="2438400" y="4876801"/>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Strong Network of </a:t>
            </a:r>
            <a:r>
              <a:rPr lang="en-US" altLang="en-US" b="1">
                <a:latin typeface="Century Gothic" panose="020B0502020202020204" pitchFamily="34" charset="0"/>
              </a:rPr>
              <a:t>Covalent Bonds</a:t>
            </a:r>
          </a:p>
          <a:p>
            <a:r>
              <a:rPr lang="en-US" altLang="en-US">
                <a:latin typeface="Century Gothic" panose="020B0502020202020204" pitchFamily="34" charset="0"/>
              </a:rPr>
              <a:t>And Polar </a:t>
            </a:r>
            <a:r>
              <a:rPr lang="en-US" altLang="en-US" b="1">
                <a:latin typeface="Century Gothic" panose="020B0502020202020204" pitchFamily="34" charset="0"/>
              </a:rPr>
              <a:t>Hydrogen Bonds</a:t>
            </a:r>
          </a:p>
        </p:txBody>
      </p:sp>
    </p:spTree>
    <p:extLst>
      <p:ext uri="{BB962C8B-B14F-4D97-AF65-F5344CB8AC3E}">
        <p14:creationId xmlns:p14="http://schemas.microsoft.com/office/powerpoint/2010/main" val="401066960"/>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ltLang="en-US" sz="4000"/>
              <a:t>Polymers have lots and lots of repeats</a:t>
            </a:r>
          </a:p>
        </p:txBody>
      </p:sp>
      <p:sp>
        <p:nvSpPr>
          <p:cNvPr id="303107"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We like to think that the atoms that make up the backbone of a polymer chain comes in a regular order, and this order repeats itself all along the length of the polymer chain</a:t>
            </a:r>
          </a:p>
          <a:p>
            <a:r>
              <a:rPr lang="en-US" altLang="en-US"/>
              <a:t>This little recurring structure is called the </a:t>
            </a:r>
            <a:r>
              <a:rPr lang="en-US" altLang="en-US">
                <a:solidFill>
                  <a:schemeClr val="folHlink"/>
                </a:solidFill>
              </a:rPr>
              <a:t>repeat structure or the repeat unit </a:t>
            </a:r>
          </a:p>
        </p:txBody>
      </p:sp>
    </p:spTree>
    <p:extLst>
      <p:ext uri="{BB962C8B-B14F-4D97-AF65-F5344CB8AC3E}">
        <p14:creationId xmlns:p14="http://schemas.microsoft.com/office/powerpoint/2010/main" val="347319537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5"/>
          <p:cNvSpPr txBox="1">
            <a:spLocks noGrp="1"/>
          </p:cNvSpPr>
          <p:nvPr/>
        </p:nvSpPr>
        <p:spPr bwMode="auto">
          <a:xfrm>
            <a:off x="9194800" y="6403975"/>
            <a:ext cx="1181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fld id="{5E900586-1B2B-434B-8B30-C07D8B03CCE0}" type="slidenum">
              <a:rPr lang="en-US" altLang="en-US" sz="1200">
                <a:ea typeface="ＭＳ Ｐゴシック" panose="020B0600070205080204" pitchFamily="34" charset="-128"/>
              </a:rPr>
              <a:pPr algn="ctr" eaLnBrk="0" hangingPunct="0"/>
              <a:t>168</a:t>
            </a:fld>
            <a:endParaRPr lang="en-US" altLang="en-US" sz="1200">
              <a:ea typeface="ＭＳ Ｐゴシック" panose="020B0600070205080204" pitchFamily="34" charset="-128"/>
            </a:endParaRPr>
          </a:p>
        </p:txBody>
      </p:sp>
      <p:sp>
        <p:nvSpPr>
          <p:cNvPr id="323587" name="Rectangle 2"/>
          <p:cNvSpPr>
            <a:spLocks noGrp="1" noChangeArrowheads="1"/>
          </p:cNvSpPr>
          <p:nvPr>
            <p:ph type="title" idx="4294967295"/>
          </p:nvPr>
        </p:nvSpPr>
        <p:spPr/>
        <p:txBody>
          <a:bodyPr/>
          <a:lstStyle/>
          <a:p>
            <a:r>
              <a:rPr lang="en-US" altLang="en-US"/>
              <a:t>Repeat Units</a:t>
            </a:r>
          </a:p>
        </p:txBody>
      </p:sp>
      <p:sp>
        <p:nvSpPr>
          <p:cNvPr id="323588" name="Rectangle 3"/>
          <p:cNvSpPr>
            <a:spLocks noGrp="1" noChangeArrowheads="1"/>
          </p:cNvSpPr>
          <p:nvPr>
            <p:ph type="body" idx="4294967295"/>
          </p:nvPr>
        </p:nvSpPr>
        <p:spPr>
          <a:xfrm>
            <a:off x="1981200" y="1981201"/>
            <a:ext cx="8229600" cy="2162175"/>
          </a:xfrm>
        </p:spPr>
        <p:txBody>
          <a:bodyPr/>
          <a:lstStyle/>
          <a:p>
            <a:pPr>
              <a:buFont typeface="Wingdings" panose="05000000000000000000" pitchFamily="2" charset="2"/>
              <a:buNone/>
            </a:pPr>
            <a:r>
              <a:rPr lang="en-US" altLang="en-US" sz="1000" b="1"/>
              <a:t>   </a:t>
            </a:r>
          </a:p>
          <a:p>
            <a:pPr>
              <a:buFont typeface="Wingdings" panose="05000000000000000000" pitchFamily="2" charset="2"/>
              <a:buNone/>
            </a:pPr>
            <a:r>
              <a:rPr lang="en-US" altLang="en-US" b="1"/>
              <a:t>				</a:t>
            </a:r>
            <a:r>
              <a:rPr lang="en-US" altLang="en-US" b="1">
                <a:solidFill>
                  <a:schemeClr val="accent2"/>
                </a:solidFill>
              </a:rPr>
              <a:t>Poly</a:t>
            </a:r>
            <a:r>
              <a:rPr lang="en-US" altLang="en-US" b="1"/>
              <a:t>      </a:t>
            </a:r>
            <a:r>
              <a:rPr lang="en-US" altLang="en-US" b="1">
                <a:solidFill>
                  <a:srgbClr val="FF3300"/>
                </a:solidFill>
              </a:rPr>
              <a:t>mer</a:t>
            </a:r>
          </a:p>
          <a:p>
            <a:pPr lvl="4">
              <a:buFont typeface="Wingdings" panose="05000000000000000000" pitchFamily="2" charset="2"/>
              <a:buNone/>
            </a:pPr>
            <a:r>
              <a:rPr lang="en-US" altLang="en-US" b="1"/>
              <a:t>              </a:t>
            </a:r>
            <a:r>
              <a:rPr lang="en-US" altLang="en-US" sz="1800" b="1">
                <a:solidFill>
                  <a:schemeClr val="accent2"/>
                </a:solidFill>
              </a:rPr>
              <a:t>many</a:t>
            </a:r>
            <a:r>
              <a:rPr lang="en-US" altLang="en-US" sz="1800" b="1"/>
              <a:t>        </a:t>
            </a:r>
            <a:r>
              <a:rPr lang="en-US" altLang="en-US" sz="1800" b="1">
                <a:solidFill>
                  <a:srgbClr val="FF3300"/>
                </a:solidFill>
              </a:rPr>
              <a:t>repeat unit</a:t>
            </a:r>
          </a:p>
          <a:p>
            <a:pPr lvl="4">
              <a:buFont typeface="Wingdings" panose="05000000000000000000" pitchFamily="2" charset="2"/>
              <a:buNone/>
            </a:pPr>
            <a:endParaRPr lang="en-US" altLang="en-US" b="1"/>
          </a:p>
        </p:txBody>
      </p:sp>
      <p:sp>
        <p:nvSpPr>
          <p:cNvPr id="323589" name="Rectangle 5"/>
          <p:cNvSpPr>
            <a:spLocks noChangeArrowheads="1"/>
          </p:cNvSpPr>
          <p:nvPr/>
        </p:nvSpPr>
        <p:spPr bwMode="auto">
          <a:xfrm>
            <a:off x="5943600" y="4908550"/>
            <a:ext cx="3665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200">
                <a:solidFill>
                  <a:srgbClr val="000000"/>
                </a:solidFill>
                <a:ea typeface="ＭＳ Ｐゴシック" panose="020B0600070205080204" pitchFamily="34" charset="-128"/>
              </a:rPr>
              <a:t>Adapted from Fig. 14.2, </a:t>
            </a:r>
            <a:r>
              <a:rPr lang="en-US" altLang="en-US" sz="1200" i="1">
                <a:solidFill>
                  <a:srgbClr val="000000"/>
                </a:solidFill>
                <a:ea typeface="ＭＳ Ｐゴシック" panose="020B0600070205080204" pitchFamily="34" charset="-128"/>
              </a:rPr>
              <a:t>Callister &amp; Rethwisch 8e.</a:t>
            </a:r>
          </a:p>
        </p:txBody>
      </p:sp>
      <p:grpSp>
        <p:nvGrpSpPr>
          <p:cNvPr id="323590" name="Group 154"/>
          <p:cNvGrpSpPr>
            <a:grpSpLocks/>
          </p:cNvGrpSpPr>
          <p:nvPr/>
        </p:nvGrpSpPr>
        <p:grpSpPr bwMode="auto">
          <a:xfrm>
            <a:off x="2411413" y="3406775"/>
            <a:ext cx="1801812" cy="1309688"/>
            <a:chOff x="554" y="2759"/>
            <a:chExt cx="1135" cy="825"/>
          </a:xfrm>
        </p:grpSpPr>
        <p:sp>
          <p:nvSpPr>
            <p:cNvPr id="323591" name="Rectangle 8"/>
            <p:cNvSpPr>
              <a:spLocks noChangeArrowheads="1"/>
            </p:cNvSpPr>
            <p:nvPr/>
          </p:nvSpPr>
          <p:spPr bwMode="auto">
            <a:xfrm>
              <a:off x="953" y="2759"/>
              <a:ext cx="362" cy="627"/>
            </a:xfrm>
            <a:prstGeom prst="rect">
              <a:avLst/>
            </a:prstGeom>
            <a:solidFill>
              <a:srgbClr val="99CCFF"/>
            </a:solidFill>
            <a:ln w="20638">
              <a:solidFill>
                <a:srgbClr val="99CC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592" name="Line 9"/>
            <p:cNvSpPr>
              <a:spLocks noChangeShapeType="1"/>
            </p:cNvSpPr>
            <p:nvPr/>
          </p:nvSpPr>
          <p:spPr bwMode="auto">
            <a:xfrm>
              <a:off x="554" y="3082"/>
              <a:ext cx="1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3" name="Line 10"/>
            <p:cNvSpPr>
              <a:spLocks noChangeShapeType="1"/>
            </p:cNvSpPr>
            <p:nvPr/>
          </p:nvSpPr>
          <p:spPr bwMode="auto">
            <a:xfrm flipV="1">
              <a:off x="631" y="2947"/>
              <a:ext cx="1" cy="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4" name="Line 11"/>
            <p:cNvSpPr>
              <a:spLocks noChangeShapeType="1"/>
            </p:cNvSpPr>
            <p:nvPr/>
          </p:nvSpPr>
          <p:spPr bwMode="auto">
            <a:xfrm flipV="1">
              <a:off x="825"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5" name="Line 12"/>
            <p:cNvSpPr>
              <a:spLocks noChangeShapeType="1"/>
            </p:cNvSpPr>
            <p:nvPr/>
          </p:nvSpPr>
          <p:spPr bwMode="auto">
            <a:xfrm flipV="1">
              <a:off x="1018"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6" name="Line 13"/>
            <p:cNvSpPr>
              <a:spLocks noChangeShapeType="1"/>
            </p:cNvSpPr>
            <p:nvPr/>
          </p:nvSpPr>
          <p:spPr bwMode="auto">
            <a:xfrm flipV="1">
              <a:off x="1218"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7" name="Line 14"/>
            <p:cNvSpPr>
              <a:spLocks noChangeShapeType="1"/>
            </p:cNvSpPr>
            <p:nvPr/>
          </p:nvSpPr>
          <p:spPr bwMode="auto">
            <a:xfrm flipV="1">
              <a:off x="1412"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8" name="Line 15"/>
            <p:cNvSpPr>
              <a:spLocks noChangeShapeType="1"/>
            </p:cNvSpPr>
            <p:nvPr/>
          </p:nvSpPr>
          <p:spPr bwMode="auto">
            <a:xfrm flipV="1">
              <a:off x="1605"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99" name="Rectangle 16"/>
            <p:cNvSpPr>
              <a:spLocks noChangeArrowheads="1"/>
            </p:cNvSpPr>
            <p:nvPr/>
          </p:nvSpPr>
          <p:spPr bwMode="auto">
            <a:xfrm>
              <a:off x="573"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00" name="Rectangle 17"/>
            <p:cNvSpPr>
              <a:spLocks noChangeArrowheads="1"/>
            </p:cNvSpPr>
            <p:nvPr/>
          </p:nvSpPr>
          <p:spPr bwMode="auto">
            <a:xfrm>
              <a:off x="573"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01" name="Rectangle 18"/>
            <p:cNvSpPr>
              <a:spLocks noChangeArrowheads="1"/>
            </p:cNvSpPr>
            <p:nvPr/>
          </p:nvSpPr>
          <p:spPr bwMode="auto">
            <a:xfrm>
              <a:off x="773"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02" name="Rectangle 19"/>
            <p:cNvSpPr>
              <a:spLocks noChangeArrowheads="1"/>
            </p:cNvSpPr>
            <p:nvPr/>
          </p:nvSpPr>
          <p:spPr bwMode="auto">
            <a:xfrm>
              <a:off x="773"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03" name="Rectangle 20"/>
            <p:cNvSpPr>
              <a:spLocks noChangeArrowheads="1"/>
            </p:cNvSpPr>
            <p:nvPr/>
          </p:nvSpPr>
          <p:spPr bwMode="auto">
            <a:xfrm>
              <a:off x="967" y="2986"/>
              <a:ext cx="116"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04" name="Rectangle 21"/>
            <p:cNvSpPr>
              <a:spLocks noChangeArrowheads="1"/>
            </p:cNvSpPr>
            <p:nvPr/>
          </p:nvSpPr>
          <p:spPr bwMode="auto">
            <a:xfrm>
              <a:off x="967"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05" name="Rectangle 22"/>
            <p:cNvSpPr>
              <a:spLocks noChangeArrowheads="1"/>
            </p:cNvSpPr>
            <p:nvPr/>
          </p:nvSpPr>
          <p:spPr bwMode="auto">
            <a:xfrm>
              <a:off x="1160" y="2986"/>
              <a:ext cx="116"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06" name="Rectangle 23"/>
            <p:cNvSpPr>
              <a:spLocks noChangeArrowheads="1"/>
            </p:cNvSpPr>
            <p:nvPr/>
          </p:nvSpPr>
          <p:spPr bwMode="auto">
            <a:xfrm>
              <a:off x="1160"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07" name="Rectangle 24"/>
            <p:cNvSpPr>
              <a:spLocks noChangeArrowheads="1"/>
            </p:cNvSpPr>
            <p:nvPr/>
          </p:nvSpPr>
          <p:spPr bwMode="auto">
            <a:xfrm>
              <a:off x="1360"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08" name="Rectangle 25"/>
            <p:cNvSpPr>
              <a:spLocks noChangeArrowheads="1"/>
            </p:cNvSpPr>
            <p:nvPr/>
          </p:nvSpPr>
          <p:spPr bwMode="auto">
            <a:xfrm>
              <a:off x="1360"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09" name="Rectangle 26"/>
            <p:cNvSpPr>
              <a:spLocks noChangeArrowheads="1"/>
            </p:cNvSpPr>
            <p:nvPr/>
          </p:nvSpPr>
          <p:spPr bwMode="auto">
            <a:xfrm>
              <a:off x="1554"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10" name="Rectangle 27"/>
            <p:cNvSpPr>
              <a:spLocks noChangeArrowheads="1"/>
            </p:cNvSpPr>
            <p:nvPr/>
          </p:nvSpPr>
          <p:spPr bwMode="auto">
            <a:xfrm>
              <a:off x="1554"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11" name="Rectangle 28"/>
            <p:cNvSpPr>
              <a:spLocks noChangeArrowheads="1"/>
            </p:cNvSpPr>
            <p:nvPr/>
          </p:nvSpPr>
          <p:spPr bwMode="auto">
            <a:xfrm>
              <a:off x="1554" y="3205"/>
              <a:ext cx="122"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12" name="Rectangle 29"/>
            <p:cNvSpPr>
              <a:spLocks noChangeArrowheads="1"/>
            </p:cNvSpPr>
            <p:nvPr/>
          </p:nvSpPr>
          <p:spPr bwMode="auto">
            <a:xfrm>
              <a:off x="1554"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13" name="Rectangle 30"/>
            <p:cNvSpPr>
              <a:spLocks noChangeArrowheads="1"/>
            </p:cNvSpPr>
            <p:nvPr/>
          </p:nvSpPr>
          <p:spPr bwMode="auto">
            <a:xfrm>
              <a:off x="1360" y="3205"/>
              <a:ext cx="123"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14" name="Rectangle 31"/>
            <p:cNvSpPr>
              <a:spLocks noChangeArrowheads="1"/>
            </p:cNvSpPr>
            <p:nvPr/>
          </p:nvSpPr>
          <p:spPr bwMode="auto">
            <a:xfrm>
              <a:off x="1360"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15" name="Rectangle 32"/>
            <p:cNvSpPr>
              <a:spLocks noChangeArrowheads="1"/>
            </p:cNvSpPr>
            <p:nvPr/>
          </p:nvSpPr>
          <p:spPr bwMode="auto">
            <a:xfrm>
              <a:off x="1167" y="3205"/>
              <a:ext cx="122" cy="18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16" name="Rectangle 33"/>
            <p:cNvSpPr>
              <a:spLocks noChangeArrowheads="1"/>
            </p:cNvSpPr>
            <p:nvPr/>
          </p:nvSpPr>
          <p:spPr bwMode="auto">
            <a:xfrm>
              <a:off x="1167"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17" name="Rectangle 34"/>
            <p:cNvSpPr>
              <a:spLocks noChangeArrowheads="1"/>
            </p:cNvSpPr>
            <p:nvPr/>
          </p:nvSpPr>
          <p:spPr bwMode="auto">
            <a:xfrm>
              <a:off x="973" y="3205"/>
              <a:ext cx="123" cy="18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18" name="Rectangle 35"/>
            <p:cNvSpPr>
              <a:spLocks noChangeArrowheads="1"/>
            </p:cNvSpPr>
            <p:nvPr/>
          </p:nvSpPr>
          <p:spPr bwMode="auto">
            <a:xfrm>
              <a:off x="973"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19" name="Rectangle 36"/>
            <p:cNvSpPr>
              <a:spLocks noChangeArrowheads="1"/>
            </p:cNvSpPr>
            <p:nvPr/>
          </p:nvSpPr>
          <p:spPr bwMode="auto">
            <a:xfrm>
              <a:off x="780" y="3205"/>
              <a:ext cx="122"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20" name="Rectangle 37"/>
            <p:cNvSpPr>
              <a:spLocks noChangeArrowheads="1"/>
            </p:cNvSpPr>
            <p:nvPr/>
          </p:nvSpPr>
          <p:spPr bwMode="auto">
            <a:xfrm>
              <a:off x="780"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21" name="Rectangle 38"/>
            <p:cNvSpPr>
              <a:spLocks noChangeArrowheads="1"/>
            </p:cNvSpPr>
            <p:nvPr/>
          </p:nvSpPr>
          <p:spPr bwMode="auto">
            <a:xfrm>
              <a:off x="586" y="3205"/>
              <a:ext cx="123"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22" name="Rectangle 39"/>
            <p:cNvSpPr>
              <a:spLocks noChangeArrowheads="1"/>
            </p:cNvSpPr>
            <p:nvPr/>
          </p:nvSpPr>
          <p:spPr bwMode="auto">
            <a:xfrm>
              <a:off x="586"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23" name="Rectangle 40"/>
            <p:cNvSpPr>
              <a:spLocks noChangeArrowheads="1"/>
            </p:cNvSpPr>
            <p:nvPr/>
          </p:nvSpPr>
          <p:spPr bwMode="auto">
            <a:xfrm>
              <a:off x="1547"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24" name="Rectangle 41"/>
            <p:cNvSpPr>
              <a:spLocks noChangeArrowheads="1"/>
            </p:cNvSpPr>
            <p:nvPr/>
          </p:nvSpPr>
          <p:spPr bwMode="auto">
            <a:xfrm>
              <a:off x="1547"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25" name="Rectangle 42"/>
            <p:cNvSpPr>
              <a:spLocks noChangeArrowheads="1"/>
            </p:cNvSpPr>
            <p:nvPr/>
          </p:nvSpPr>
          <p:spPr bwMode="auto">
            <a:xfrm>
              <a:off x="1354" y="2760"/>
              <a:ext cx="122"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26" name="Rectangle 43"/>
            <p:cNvSpPr>
              <a:spLocks noChangeArrowheads="1"/>
            </p:cNvSpPr>
            <p:nvPr/>
          </p:nvSpPr>
          <p:spPr bwMode="auto">
            <a:xfrm>
              <a:off x="1354"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27" name="Rectangle 44"/>
            <p:cNvSpPr>
              <a:spLocks noChangeArrowheads="1"/>
            </p:cNvSpPr>
            <p:nvPr/>
          </p:nvSpPr>
          <p:spPr bwMode="auto">
            <a:xfrm>
              <a:off x="1160" y="2760"/>
              <a:ext cx="123"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28" name="Rectangle 45"/>
            <p:cNvSpPr>
              <a:spLocks noChangeArrowheads="1"/>
            </p:cNvSpPr>
            <p:nvPr/>
          </p:nvSpPr>
          <p:spPr bwMode="auto">
            <a:xfrm>
              <a:off x="1160"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29" name="Rectangle 46"/>
            <p:cNvSpPr>
              <a:spLocks noChangeArrowheads="1"/>
            </p:cNvSpPr>
            <p:nvPr/>
          </p:nvSpPr>
          <p:spPr bwMode="auto">
            <a:xfrm>
              <a:off x="967" y="2760"/>
              <a:ext cx="122"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30" name="Rectangle 47"/>
            <p:cNvSpPr>
              <a:spLocks noChangeArrowheads="1"/>
            </p:cNvSpPr>
            <p:nvPr/>
          </p:nvSpPr>
          <p:spPr bwMode="auto">
            <a:xfrm>
              <a:off x="967"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31" name="Rectangle 48"/>
            <p:cNvSpPr>
              <a:spLocks noChangeArrowheads="1"/>
            </p:cNvSpPr>
            <p:nvPr/>
          </p:nvSpPr>
          <p:spPr bwMode="auto">
            <a:xfrm>
              <a:off x="773"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32" name="Rectangle 49"/>
            <p:cNvSpPr>
              <a:spLocks noChangeArrowheads="1"/>
            </p:cNvSpPr>
            <p:nvPr/>
          </p:nvSpPr>
          <p:spPr bwMode="auto">
            <a:xfrm>
              <a:off x="773"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33" name="Rectangle 50"/>
            <p:cNvSpPr>
              <a:spLocks noChangeArrowheads="1"/>
            </p:cNvSpPr>
            <p:nvPr/>
          </p:nvSpPr>
          <p:spPr bwMode="auto">
            <a:xfrm>
              <a:off x="580" y="2760"/>
              <a:ext cx="122"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34" name="Rectangle 51"/>
            <p:cNvSpPr>
              <a:spLocks noChangeArrowheads="1"/>
            </p:cNvSpPr>
            <p:nvPr/>
          </p:nvSpPr>
          <p:spPr bwMode="auto">
            <a:xfrm>
              <a:off x="580"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35" name="Rectangle 52"/>
            <p:cNvSpPr>
              <a:spLocks noChangeArrowheads="1"/>
            </p:cNvSpPr>
            <p:nvPr/>
          </p:nvSpPr>
          <p:spPr bwMode="auto">
            <a:xfrm>
              <a:off x="612" y="3430"/>
              <a:ext cx="10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600">
                  <a:solidFill>
                    <a:srgbClr val="000000"/>
                  </a:solidFill>
                  <a:ea typeface="ＭＳ Ｐゴシック" panose="020B0600070205080204" pitchFamily="34" charset="-128"/>
                </a:rPr>
                <a:t>Polyethylene (PE)</a:t>
              </a:r>
              <a:endParaRPr lang="en-US" altLang="en-US" sz="2400">
                <a:ea typeface="ＭＳ Ｐゴシック" panose="020B0600070205080204" pitchFamily="34" charset="-128"/>
              </a:endParaRPr>
            </a:p>
          </p:txBody>
        </p:sp>
      </p:grpSp>
      <p:grpSp>
        <p:nvGrpSpPr>
          <p:cNvPr id="323636" name="Group 155"/>
          <p:cNvGrpSpPr>
            <a:grpSpLocks/>
          </p:cNvGrpSpPr>
          <p:nvPr/>
        </p:nvGrpSpPr>
        <p:grpSpPr bwMode="auto">
          <a:xfrm>
            <a:off x="4572001" y="3406775"/>
            <a:ext cx="2314575" cy="1309688"/>
            <a:chOff x="1915" y="2759"/>
            <a:chExt cx="1458" cy="825"/>
          </a:xfrm>
        </p:grpSpPr>
        <p:sp>
          <p:nvSpPr>
            <p:cNvPr id="323637" name="Rectangle 55"/>
            <p:cNvSpPr>
              <a:spLocks noChangeArrowheads="1"/>
            </p:cNvSpPr>
            <p:nvPr/>
          </p:nvSpPr>
          <p:spPr bwMode="auto">
            <a:xfrm>
              <a:off x="2437" y="2759"/>
              <a:ext cx="355" cy="633"/>
            </a:xfrm>
            <a:prstGeom prst="rect">
              <a:avLst/>
            </a:prstGeom>
            <a:solidFill>
              <a:srgbClr val="99CCFF"/>
            </a:solidFill>
            <a:ln w="20638">
              <a:solidFill>
                <a:srgbClr val="99CC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38" name="Rectangle 56"/>
            <p:cNvSpPr>
              <a:spLocks noChangeArrowheads="1"/>
            </p:cNvSpPr>
            <p:nvPr/>
          </p:nvSpPr>
          <p:spPr bwMode="auto">
            <a:xfrm>
              <a:off x="2624" y="3211"/>
              <a:ext cx="161" cy="18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39" name="Rectangle 57"/>
            <p:cNvSpPr>
              <a:spLocks noChangeArrowheads="1"/>
            </p:cNvSpPr>
            <p:nvPr/>
          </p:nvSpPr>
          <p:spPr bwMode="auto">
            <a:xfrm>
              <a:off x="2624" y="3212"/>
              <a:ext cx="1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accent2"/>
                  </a:solidFill>
                  <a:ea typeface="ＭＳ Ｐゴシック" panose="020B0600070205080204" pitchFamily="34" charset="-128"/>
                </a:rPr>
                <a:t>Cl</a:t>
              </a:r>
              <a:endParaRPr lang="en-US" altLang="en-US" sz="2400">
                <a:solidFill>
                  <a:schemeClr val="accent2"/>
                </a:solidFill>
                <a:ea typeface="ＭＳ Ｐゴシック" panose="020B0600070205080204" pitchFamily="34" charset="-128"/>
              </a:endParaRPr>
            </a:p>
          </p:txBody>
        </p:sp>
        <p:sp>
          <p:nvSpPr>
            <p:cNvPr id="323640" name="Rectangle 58"/>
            <p:cNvSpPr>
              <a:spLocks noChangeArrowheads="1"/>
            </p:cNvSpPr>
            <p:nvPr/>
          </p:nvSpPr>
          <p:spPr bwMode="auto">
            <a:xfrm>
              <a:off x="2231" y="3211"/>
              <a:ext cx="161"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41" name="Rectangle 59"/>
            <p:cNvSpPr>
              <a:spLocks noChangeArrowheads="1"/>
            </p:cNvSpPr>
            <p:nvPr/>
          </p:nvSpPr>
          <p:spPr bwMode="auto">
            <a:xfrm>
              <a:off x="2231" y="3212"/>
              <a:ext cx="1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accent2"/>
                  </a:solidFill>
                  <a:ea typeface="ＭＳ Ｐゴシック" panose="020B0600070205080204" pitchFamily="34" charset="-128"/>
                </a:rPr>
                <a:t>Cl</a:t>
              </a:r>
              <a:endParaRPr lang="en-US" altLang="en-US" sz="2400">
                <a:solidFill>
                  <a:schemeClr val="accent2"/>
                </a:solidFill>
                <a:ea typeface="ＭＳ Ｐゴシック" panose="020B0600070205080204" pitchFamily="34" charset="-128"/>
              </a:endParaRPr>
            </a:p>
          </p:txBody>
        </p:sp>
        <p:sp>
          <p:nvSpPr>
            <p:cNvPr id="323642" name="Rectangle 60"/>
            <p:cNvSpPr>
              <a:spLocks noChangeArrowheads="1"/>
            </p:cNvSpPr>
            <p:nvPr/>
          </p:nvSpPr>
          <p:spPr bwMode="auto">
            <a:xfrm>
              <a:off x="3018" y="3211"/>
              <a:ext cx="161"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43" name="Rectangle 61"/>
            <p:cNvSpPr>
              <a:spLocks noChangeArrowheads="1"/>
            </p:cNvSpPr>
            <p:nvPr/>
          </p:nvSpPr>
          <p:spPr bwMode="auto">
            <a:xfrm>
              <a:off x="3018" y="3212"/>
              <a:ext cx="1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accent2"/>
                  </a:solidFill>
                  <a:ea typeface="ＭＳ Ｐゴシック" panose="020B0600070205080204" pitchFamily="34" charset="-128"/>
                </a:rPr>
                <a:t>Cl</a:t>
              </a:r>
              <a:endParaRPr lang="en-US" altLang="en-US" sz="2400">
                <a:solidFill>
                  <a:schemeClr val="accent2"/>
                </a:solidFill>
                <a:ea typeface="ＭＳ Ｐゴシック" panose="020B0600070205080204" pitchFamily="34" charset="-128"/>
              </a:endParaRPr>
            </a:p>
          </p:txBody>
        </p:sp>
        <p:sp>
          <p:nvSpPr>
            <p:cNvPr id="323644" name="Line 62"/>
            <p:cNvSpPr>
              <a:spLocks noChangeShapeType="1"/>
            </p:cNvSpPr>
            <p:nvPr/>
          </p:nvSpPr>
          <p:spPr bwMode="auto">
            <a:xfrm>
              <a:off x="2044" y="3082"/>
              <a:ext cx="1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45" name="Line 63"/>
            <p:cNvSpPr>
              <a:spLocks noChangeShapeType="1"/>
            </p:cNvSpPr>
            <p:nvPr/>
          </p:nvSpPr>
          <p:spPr bwMode="auto">
            <a:xfrm flipV="1">
              <a:off x="2115" y="2947"/>
              <a:ext cx="1" cy="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46" name="Line 64"/>
            <p:cNvSpPr>
              <a:spLocks noChangeShapeType="1"/>
            </p:cNvSpPr>
            <p:nvPr/>
          </p:nvSpPr>
          <p:spPr bwMode="auto">
            <a:xfrm flipV="1">
              <a:off x="2315"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47" name="Line 65"/>
            <p:cNvSpPr>
              <a:spLocks noChangeShapeType="1"/>
            </p:cNvSpPr>
            <p:nvPr/>
          </p:nvSpPr>
          <p:spPr bwMode="auto">
            <a:xfrm flipV="1">
              <a:off x="2508"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48" name="Line 66"/>
            <p:cNvSpPr>
              <a:spLocks noChangeShapeType="1"/>
            </p:cNvSpPr>
            <p:nvPr/>
          </p:nvSpPr>
          <p:spPr bwMode="auto">
            <a:xfrm flipV="1">
              <a:off x="2702"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49" name="Line 67"/>
            <p:cNvSpPr>
              <a:spLocks noChangeShapeType="1"/>
            </p:cNvSpPr>
            <p:nvPr/>
          </p:nvSpPr>
          <p:spPr bwMode="auto">
            <a:xfrm flipV="1">
              <a:off x="2902"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50" name="Line 68"/>
            <p:cNvSpPr>
              <a:spLocks noChangeShapeType="1"/>
            </p:cNvSpPr>
            <p:nvPr/>
          </p:nvSpPr>
          <p:spPr bwMode="auto">
            <a:xfrm flipV="1">
              <a:off x="3095"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51" name="Rectangle 69"/>
            <p:cNvSpPr>
              <a:spLocks noChangeArrowheads="1"/>
            </p:cNvSpPr>
            <p:nvPr/>
          </p:nvSpPr>
          <p:spPr bwMode="auto">
            <a:xfrm>
              <a:off x="2063"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52" name="Rectangle 70"/>
            <p:cNvSpPr>
              <a:spLocks noChangeArrowheads="1"/>
            </p:cNvSpPr>
            <p:nvPr/>
          </p:nvSpPr>
          <p:spPr bwMode="auto">
            <a:xfrm>
              <a:off x="2063"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53" name="Rectangle 71"/>
            <p:cNvSpPr>
              <a:spLocks noChangeArrowheads="1"/>
            </p:cNvSpPr>
            <p:nvPr/>
          </p:nvSpPr>
          <p:spPr bwMode="auto">
            <a:xfrm>
              <a:off x="2257"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54" name="Rectangle 72"/>
            <p:cNvSpPr>
              <a:spLocks noChangeArrowheads="1"/>
            </p:cNvSpPr>
            <p:nvPr/>
          </p:nvSpPr>
          <p:spPr bwMode="auto">
            <a:xfrm>
              <a:off x="2257"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55" name="Rectangle 73"/>
            <p:cNvSpPr>
              <a:spLocks noChangeArrowheads="1"/>
            </p:cNvSpPr>
            <p:nvPr/>
          </p:nvSpPr>
          <p:spPr bwMode="auto">
            <a:xfrm>
              <a:off x="2456" y="2986"/>
              <a:ext cx="117"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56" name="Rectangle 74"/>
            <p:cNvSpPr>
              <a:spLocks noChangeArrowheads="1"/>
            </p:cNvSpPr>
            <p:nvPr/>
          </p:nvSpPr>
          <p:spPr bwMode="auto">
            <a:xfrm>
              <a:off x="2456"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57" name="Rectangle 75"/>
            <p:cNvSpPr>
              <a:spLocks noChangeArrowheads="1"/>
            </p:cNvSpPr>
            <p:nvPr/>
          </p:nvSpPr>
          <p:spPr bwMode="auto">
            <a:xfrm>
              <a:off x="2650" y="2986"/>
              <a:ext cx="116"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58" name="Rectangle 76"/>
            <p:cNvSpPr>
              <a:spLocks noChangeArrowheads="1"/>
            </p:cNvSpPr>
            <p:nvPr/>
          </p:nvSpPr>
          <p:spPr bwMode="auto">
            <a:xfrm>
              <a:off x="2650"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59" name="Rectangle 77"/>
            <p:cNvSpPr>
              <a:spLocks noChangeArrowheads="1"/>
            </p:cNvSpPr>
            <p:nvPr/>
          </p:nvSpPr>
          <p:spPr bwMode="auto">
            <a:xfrm>
              <a:off x="2843" y="2986"/>
              <a:ext cx="117"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60" name="Rectangle 78"/>
            <p:cNvSpPr>
              <a:spLocks noChangeArrowheads="1"/>
            </p:cNvSpPr>
            <p:nvPr/>
          </p:nvSpPr>
          <p:spPr bwMode="auto">
            <a:xfrm>
              <a:off x="2843"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61" name="Rectangle 79"/>
            <p:cNvSpPr>
              <a:spLocks noChangeArrowheads="1"/>
            </p:cNvSpPr>
            <p:nvPr/>
          </p:nvSpPr>
          <p:spPr bwMode="auto">
            <a:xfrm>
              <a:off x="3043" y="2986"/>
              <a:ext cx="117"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62" name="Rectangle 80"/>
            <p:cNvSpPr>
              <a:spLocks noChangeArrowheads="1"/>
            </p:cNvSpPr>
            <p:nvPr/>
          </p:nvSpPr>
          <p:spPr bwMode="auto">
            <a:xfrm>
              <a:off x="3043"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663" name="Rectangle 81"/>
            <p:cNvSpPr>
              <a:spLocks noChangeArrowheads="1"/>
            </p:cNvSpPr>
            <p:nvPr/>
          </p:nvSpPr>
          <p:spPr bwMode="auto">
            <a:xfrm>
              <a:off x="2843" y="3205"/>
              <a:ext cx="123"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64" name="Rectangle 82"/>
            <p:cNvSpPr>
              <a:spLocks noChangeArrowheads="1"/>
            </p:cNvSpPr>
            <p:nvPr/>
          </p:nvSpPr>
          <p:spPr bwMode="auto">
            <a:xfrm>
              <a:off x="2843"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65" name="Rectangle 83"/>
            <p:cNvSpPr>
              <a:spLocks noChangeArrowheads="1"/>
            </p:cNvSpPr>
            <p:nvPr/>
          </p:nvSpPr>
          <p:spPr bwMode="auto">
            <a:xfrm>
              <a:off x="2456" y="3205"/>
              <a:ext cx="123" cy="18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66" name="Rectangle 84"/>
            <p:cNvSpPr>
              <a:spLocks noChangeArrowheads="1"/>
            </p:cNvSpPr>
            <p:nvPr/>
          </p:nvSpPr>
          <p:spPr bwMode="auto">
            <a:xfrm>
              <a:off x="2456"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67" name="Rectangle 85"/>
            <p:cNvSpPr>
              <a:spLocks noChangeArrowheads="1"/>
            </p:cNvSpPr>
            <p:nvPr/>
          </p:nvSpPr>
          <p:spPr bwMode="auto">
            <a:xfrm>
              <a:off x="2069" y="3205"/>
              <a:ext cx="123"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68" name="Rectangle 86"/>
            <p:cNvSpPr>
              <a:spLocks noChangeArrowheads="1"/>
            </p:cNvSpPr>
            <p:nvPr/>
          </p:nvSpPr>
          <p:spPr bwMode="auto">
            <a:xfrm>
              <a:off x="2069" y="3205"/>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69" name="Rectangle 87"/>
            <p:cNvSpPr>
              <a:spLocks noChangeArrowheads="1"/>
            </p:cNvSpPr>
            <p:nvPr/>
          </p:nvSpPr>
          <p:spPr bwMode="auto">
            <a:xfrm>
              <a:off x="3037"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70" name="Rectangle 88"/>
            <p:cNvSpPr>
              <a:spLocks noChangeArrowheads="1"/>
            </p:cNvSpPr>
            <p:nvPr/>
          </p:nvSpPr>
          <p:spPr bwMode="auto">
            <a:xfrm>
              <a:off x="3037"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71" name="Rectangle 89"/>
            <p:cNvSpPr>
              <a:spLocks noChangeArrowheads="1"/>
            </p:cNvSpPr>
            <p:nvPr/>
          </p:nvSpPr>
          <p:spPr bwMode="auto">
            <a:xfrm>
              <a:off x="2843"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72" name="Rectangle 90"/>
            <p:cNvSpPr>
              <a:spLocks noChangeArrowheads="1"/>
            </p:cNvSpPr>
            <p:nvPr/>
          </p:nvSpPr>
          <p:spPr bwMode="auto">
            <a:xfrm>
              <a:off x="2843"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73" name="Rectangle 91"/>
            <p:cNvSpPr>
              <a:spLocks noChangeArrowheads="1"/>
            </p:cNvSpPr>
            <p:nvPr/>
          </p:nvSpPr>
          <p:spPr bwMode="auto">
            <a:xfrm>
              <a:off x="2650" y="2760"/>
              <a:ext cx="123"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74" name="Rectangle 92"/>
            <p:cNvSpPr>
              <a:spLocks noChangeArrowheads="1"/>
            </p:cNvSpPr>
            <p:nvPr/>
          </p:nvSpPr>
          <p:spPr bwMode="auto">
            <a:xfrm>
              <a:off x="2650"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75" name="Rectangle 93"/>
            <p:cNvSpPr>
              <a:spLocks noChangeArrowheads="1"/>
            </p:cNvSpPr>
            <p:nvPr/>
          </p:nvSpPr>
          <p:spPr bwMode="auto">
            <a:xfrm>
              <a:off x="2456" y="2760"/>
              <a:ext cx="123"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76" name="Rectangle 94"/>
            <p:cNvSpPr>
              <a:spLocks noChangeArrowheads="1"/>
            </p:cNvSpPr>
            <p:nvPr/>
          </p:nvSpPr>
          <p:spPr bwMode="auto">
            <a:xfrm>
              <a:off x="2456"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77" name="Rectangle 95"/>
            <p:cNvSpPr>
              <a:spLocks noChangeArrowheads="1"/>
            </p:cNvSpPr>
            <p:nvPr/>
          </p:nvSpPr>
          <p:spPr bwMode="auto">
            <a:xfrm>
              <a:off x="2263"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78" name="Rectangle 96"/>
            <p:cNvSpPr>
              <a:spLocks noChangeArrowheads="1"/>
            </p:cNvSpPr>
            <p:nvPr/>
          </p:nvSpPr>
          <p:spPr bwMode="auto">
            <a:xfrm>
              <a:off x="2263"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79" name="Rectangle 97"/>
            <p:cNvSpPr>
              <a:spLocks noChangeArrowheads="1"/>
            </p:cNvSpPr>
            <p:nvPr/>
          </p:nvSpPr>
          <p:spPr bwMode="auto">
            <a:xfrm>
              <a:off x="2069" y="2760"/>
              <a:ext cx="123"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80" name="Rectangle 98"/>
            <p:cNvSpPr>
              <a:spLocks noChangeArrowheads="1"/>
            </p:cNvSpPr>
            <p:nvPr/>
          </p:nvSpPr>
          <p:spPr bwMode="auto">
            <a:xfrm>
              <a:off x="2069"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1" name="Rectangle 99"/>
            <p:cNvSpPr>
              <a:spLocks noChangeArrowheads="1"/>
            </p:cNvSpPr>
            <p:nvPr/>
          </p:nvSpPr>
          <p:spPr bwMode="auto">
            <a:xfrm>
              <a:off x="1915" y="3430"/>
              <a:ext cx="14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600">
                  <a:solidFill>
                    <a:srgbClr val="000000"/>
                  </a:solidFill>
                  <a:ea typeface="ＭＳ Ｐゴシック" panose="020B0600070205080204" pitchFamily="34" charset="-128"/>
                </a:rPr>
                <a:t>Poly(vinyl chloride) (PVC)</a:t>
              </a:r>
              <a:endParaRPr lang="en-US" altLang="en-US" sz="2400">
                <a:ea typeface="ＭＳ Ｐゴシック" panose="020B0600070205080204" pitchFamily="34" charset="-128"/>
              </a:endParaRPr>
            </a:p>
          </p:txBody>
        </p:sp>
      </p:grpSp>
      <p:grpSp>
        <p:nvGrpSpPr>
          <p:cNvPr id="323682" name="Group 156"/>
          <p:cNvGrpSpPr>
            <a:grpSpLocks/>
          </p:cNvGrpSpPr>
          <p:nvPr/>
        </p:nvGrpSpPr>
        <p:grpSpPr bwMode="auto">
          <a:xfrm>
            <a:off x="6937375" y="3406775"/>
            <a:ext cx="2743200" cy="1309688"/>
            <a:chOff x="3405" y="2759"/>
            <a:chExt cx="1728" cy="825"/>
          </a:xfrm>
        </p:grpSpPr>
        <p:sp>
          <p:nvSpPr>
            <p:cNvPr id="323683" name="Rectangle 127"/>
            <p:cNvSpPr>
              <a:spLocks noChangeArrowheads="1"/>
            </p:cNvSpPr>
            <p:nvPr/>
          </p:nvSpPr>
          <p:spPr bwMode="auto">
            <a:xfrm>
              <a:off x="4566" y="320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4" name="Rectangle 131"/>
            <p:cNvSpPr>
              <a:spLocks noChangeArrowheads="1"/>
            </p:cNvSpPr>
            <p:nvPr/>
          </p:nvSpPr>
          <p:spPr bwMode="auto">
            <a:xfrm>
              <a:off x="3450" y="320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5" name="Rectangle 135"/>
            <p:cNvSpPr>
              <a:spLocks noChangeArrowheads="1"/>
            </p:cNvSpPr>
            <p:nvPr/>
          </p:nvSpPr>
          <p:spPr bwMode="auto">
            <a:xfrm>
              <a:off x="4559"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6" name="Rectangle 141"/>
            <p:cNvSpPr>
              <a:spLocks noChangeArrowheads="1"/>
            </p:cNvSpPr>
            <p:nvPr/>
          </p:nvSpPr>
          <p:spPr bwMode="auto">
            <a:xfrm>
              <a:off x="3727"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7" name="Rectangle 143"/>
            <p:cNvSpPr>
              <a:spLocks noChangeArrowheads="1"/>
            </p:cNvSpPr>
            <p:nvPr/>
          </p:nvSpPr>
          <p:spPr bwMode="auto">
            <a:xfrm>
              <a:off x="3450"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8" name="Rectangle 133"/>
            <p:cNvSpPr>
              <a:spLocks noChangeArrowheads="1"/>
            </p:cNvSpPr>
            <p:nvPr/>
          </p:nvSpPr>
          <p:spPr bwMode="auto">
            <a:xfrm>
              <a:off x="4852"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689" name="Rectangle 102"/>
            <p:cNvSpPr>
              <a:spLocks noChangeArrowheads="1"/>
            </p:cNvSpPr>
            <p:nvPr/>
          </p:nvSpPr>
          <p:spPr bwMode="auto">
            <a:xfrm>
              <a:off x="3992" y="2759"/>
              <a:ext cx="562" cy="672"/>
            </a:xfrm>
            <a:prstGeom prst="rect">
              <a:avLst/>
            </a:prstGeom>
            <a:solidFill>
              <a:srgbClr val="99CCFF"/>
            </a:solidFill>
            <a:ln w="20638">
              <a:solidFill>
                <a:srgbClr val="99CC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90" name="Rectangle 103"/>
            <p:cNvSpPr>
              <a:spLocks noChangeArrowheads="1"/>
            </p:cNvSpPr>
            <p:nvPr/>
          </p:nvSpPr>
          <p:spPr bwMode="auto">
            <a:xfrm>
              <a:off x="3734" y="3430"/>
              <a:ext cx="1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600">
                  <a:solidFill>
                    <a:srgbClr val="000000"/>
                  </a:solidFill>
                  <a:ea typeface="ＭＳ Ｐゴシック" panose="020B0600070205080204" pitchFamily="34" charset="-128"/>
                </a:rPr>
                <a:t>Polypropylene (PP)</a:t>
              </a:r>
              <a:endParaRPr lang="en-US" altLang="en-US" sz="2400">
                <a:ea typeface="ＭＳ Ｐゴシック" panose="020B0600070205080204" pitchFamily="34" charset="-128"/>
              </a:endParaRPr>
            </a:p>
          </p:txBody>
        </p:sp>
        <p:sp>
          <p:nvSpPr>
            <p:cNvPr id="323691" name="Line 107"/>
            <p:cNvSpPr>
              <a:spLocks noChangeShapeType="1"/>
            </p:cNvSpPr>
            <p:nvPr/>
          </p:nvSpPr>
          <p:spPr bwMode="auto">
            <a:xfrm>
              <a:off x="3405" y="3082"/>
              <a:ext cx="164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2" name="Line 108"/>
            <p:cNvSpPr>
              <a:spLocks noChangeShapeType="1"/>
            </p:cNvSpPr>
            <p:nvPr/>
          </p:nvSpPr>
          <p:spPr bwMode="auto">
            <a:xfrm flipV="1">
              <a:off x="3496" y="2947"/>
              <a:ext cx="1" cy="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3" name="Line 109"/>
            <p:cNvSpPr>
              <a:spLocks noChangeShapeType="1"/>
            </p:cNvSpPr>
            <p:nvPr/>
          </p:nvSpPr>
          <p:spPr bwMode="auto">
            <a:xfrm flipV="1">
              <a:off x="3780"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4" name="Line 110"/>
            <p:cNvSpPr>
              <a:spLocks noChangeShapeType="1"/>
            </p:cNvSpPr>
            <p:nvPr/>
          </p:nvSpPr>
          <p:spPr bwMode="auto">
            <a:xfrm flipV="1">
              <a:off x="4064"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5" name="Line 111"/>
            <p:cNvSpPr>
              <a:spLocks noChangeShapeType="1"/>
            </p:cNvSpPr>
            <p:nvPr/>
          </p:nvSpPr>
          <p:spPr bwMode="auto">
            <a:xfrm flipV="1">
              <a:off x="4332"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6" name="Line 112"/>
            <p:cNvSpPr>
              <a:spLocks noChangeShapeType="1"/>
            </p:cNvSpPr>
            <p:nvPr/>
          </p:nvSpPr>
          <p:spPr bwMode="auto">
            <a:xfrm flipV="1">
              <a:off x="4616"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7" name="Line 113"/>
            <p:cNvSpPr>
              <a:spLocks noChangeShapeType="1"/>
            </p:cNvSpPr>
            <p:nvPr/>
          </p:nvSpPr>
          <p:spPr bwMode="auto">
            <a:xfrm flipV="1">
              <a:off x="4907" y="2940"/>
              <a:ext cx="1" cy="28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98" name="Rectangle 114"/>
            <p:cNvSpPr>
              <a:spLocks noChangeArrowheads="1"/>
            </p:cNvSpPr>
            <p:nvPr/>
          </p:nvSpPr>
          <p:spPr bwMode="auto">
            <a:xfrm>
              <a:off x="3437"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699" name="Rectangle 115"/>
            <p:cNvSpPr>
              <a:spLocks noChangeArrowheads="1"/>
            </p:cNvSpPr>
            <p:nvPr/>
          </p:nvSpPr>
          <p:spPr bwMode="auto">
            <a:xfrm>
              <a:off x="3437"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00" name="Rectangle 116"/>
            <p:cNvSpPr>
              <a:spLocks noChangeArrowheads="1"/>
            </p:cNvSpPr>
            <p:nvPr/>
          </p:nvSpPr>
          <p:spPr bwMode="auto">
            <a:xfrm>
              <a:off x="3721"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01" name="Rectangle 117"/>
            <p:cNvSpPr>
              <a:spLocks noChangeArrowheads="1"/>
            </p:cNvSpPr>
            <p:nvPr/>
          </p:nvSpPr>
          <p:spPr bwMode="auto">
            <a:xfrm>
              <a:off x="3721"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02" name="Rectangle 118"/>
            <p:cNvSpPr>
              <a:spLocks noChangeArrowheads="1"/>
            </p:cNvSpPr>
            <p:nvPr/>
          </p:nvSpPr>
          <p:spPr bwMode="auto">
            <a:xfrm>
              <a:off x="4004" y="2986"/>
              <a:ext cx="117"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03" name="Rectangle 119"/>
            <p:cNvSpPr>
              <a:spLocks noChangeArrowheads="1"/>
            </p:cNvSpPr>
            <p:nvPr/>
          </p:nvSpPr>
          <p:spPr bwMode="auto">
            <a:xfrm>
              <a:off x="4004"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04" name="Rectangle 120"/>
            <p:cNvSpPr>
              <a:spLocks noChangeArrowheads="1"/>
            </p:cNvSpPr>
            <p:nvPr/>
          </p:nvSpPr>
          <p:spPr bwMode="auto">
            <a:xfrm>
              <a:off x="4282" y="2986"/>
              <a:ext cx="122" cy="18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05" name="Rectangle 121"/>
            <p:cNvSpPr>
              <a:spLocks noChangeArrowheads="1"/>
            </p:cNvSpPr>
            <p:nvPr/>
          </p:nvSpPr>
          <p:spPr bwMode="auto">
            <a:xfrm>
              <a:off x="4282"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06" name="Rectangle 122"/>
            <p:cNvSpPr>
              <a:spLocks noChangeArrowheads="1"/>
            </p:cNvSpPr>
            <p:nvPr/>
          </p:nvSpPr>
          <p:spPr bwMode="auto">
            <a:xfrm>
              <a:off x="4566"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07" name="Rectangle 123"/>
            <p:cNvSpPr>
              <a:spLocks noChangeArrowheads="1"/>
            </p:cNvSpPr>
            <p:nvPr/>
          </p:nvSpPr>
          <p:spPr bwMode="auto">
            <a:xfrm>
              <a:off x="4566"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08" name="Rectangle 124"/>
            <p:cNvSpPr>
              <a:spLocks noChangeArrowheads="1"/>
            </p:cNvSpPr>
            <p:nvPr/>
          </p:nvSpPr>
          <p:spPr bwMode="auto">
            <a:xfrm>
              <a:off x="4849" y="2986"/>
              <a:ext cx="116"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09" name="Rectangle 125"/>
            <p:cNvSpPr>
              <a:spLocks noChangeArrowheads="1"/>
            </p:cNvSpPr>
            <p:nvPr/>
          </p:nvSpPr>
          <p:spPr bwMode="auto">
            <a:xfrm>
              <a:off x="4852" y="298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rgbClr val="000000"/>
                  </a:solidFill>
                  <a:ea typeface="ＭＳ Ｐゴシック" panose="020B0600070205080204" pitchFamily="34" charset="-128"/>
                </a:rPr>
                <a:t>C</a:t>
              </a:r>
              <a:endParaRPr lang="en-US" altLang="en-US" sz="2400">
                <a:ea typeface="ＭＳ Ｐゴシック" panose="020B0600070205080204" pitchFamily="34" charset="-128"/>
              </a:endParaRPr>
            </a:p>
          </p:txBody>
        </p:sp>
        <p:sp>
          <p:nvSpPr>
            <p:cNvPr id="323710" name="Rectangle 147"/>
            <p:cNvSpPr>
              <a:spLocks noChangeArrowheads="1"/>
            </p:cNvSpPr>
            <p:nvPr/>
          </p:nvSpPr>
          <p:spPr bwMode="auto">
            <a:xfrm>
              <a:off x="4740" y="3206"/>
              <a:ext cx="335" cy="2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23711" name="Rectangle 148"/>
            <p:cNvSpPr>
              <a:spLocks noChangeArrowheads="1"/>
            </p:cNvSpPr>
            <p:nvPr/>
          </p:nvSpPr>
          <p:spPr bwMode="auto">
            <a:xfrm>
              <a:off x="4854" y="3206"/>
              <a:ext cx="27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ea typeface="ＭＳ Ｐゴシック" panose="020B0600070205080204" pitchFamily="34" charset="-128"/>
                </a:rPr>
                <a:t>CH</a:t>
              </a:r>
              <a:r>
                <a:rPr lang="en-US" altLang="en-US" sz="1900" baseline="-25000">
                  <a:ea typeface="ＭＳ Ｐゴシック" panose="020B0600070205080204" pitchFamily="34" charset="-128"/>
                </a:rPr>
                <a:t>3</a:t>
              </a:r>
              <a:endParaRPr lang="en-US" altLang="en-US" sz="2400">
                <a:ea typeface="ＭＳ Ｐゴシック" panose="020B0600070205080204" pitchFamily="34" charset="-128"/>
              </a:endParaRPr>
            </a:p>
          </p:txBody>
        </p:sp>
        <p:sp>
          <p:nvSpPr>
            <p:cNvPr id="323712" name="Rectangle 137"/>
            <p:cNvSpPr>
              <a:spLocks noChangeArrowheads="1"/>
            </p:cNvSpPr>
            <p:nvPr/>
          </p:nvSpPr>
          <p:spPr bwMode="auto">
            <a:xfrm>
              <a:off x="4282"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713" name="Rectangle 139"/>
            <p:cNvSpPr>
              <a:spLocks noChangeArrowheads="1"/>
            </p:cNvSpPr>
            <p:nvPr/>
          </p:nvSpPr>
          <p:spPr bwMode="auto">
            <a:xfrm>
              <a:off x="4004" y="276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sp>
          <p:nvSpPr>
            <p:cNvPr id="323714" name="Rectangle 152"/>
            <p:cNvSpPr>
              <a:spLocks noChangeArrowheads="1"/>
            </p:cNvSpPr>
            <p:nvPr/>
          </p:nvSpPr>
          <p:spPr bwMode="auto">
            <a:xfrm>
              <a:off x="4278" y="3206"/>
              <a:ext cx="27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ea typeface="ＭＳ Ｐゴシック" panose="020B0600070205080204" pitchFamily="34" charset="-128"/>
                </a:rPr>
                <a:t>CH</a:t>
              </a:r>
              <a:r>
                <a:rPr lang="en-US" altLang="en-US" sz="1900" baseline="-25000">
                  <a:ea typeface="ＭＳ Ｐゴシック" panose="020B0600070205080204" pitchFamily="34" charset="-128"/>
                </a:rPr>
                <a:t>3</a:t>
              </a:r>
              <a:endParaRPr lang="en-US" altLang="en-US" sz="2400">
                <a:ea typeface="ＭＳ Ｐゴシック" panose="020B0600070205080204" pitchFamily="34" charset="-128"/>
              </a:endParaRPr>
            </a:p>
          </p:txBody>
        </p:sp>
        <p:sp>
          <p:nvSpPr>
            <p:cNvPr id="323715" name="Rectangle 153"/>
            <p:cNvSpPr>
              <a:spLocks noChangeArrowheads="1"/>
            </p:cNvSpPr>
            <p:nvPr/>
          </p:nvSpPr>
          <p:spPr bwMode="auto">
            <a:xfrm>
              <a:off x="3725" y="3206"/>
              <a:ext cx="27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ea typeface="ＭＳ Ｐゴシック" panose="020B0600070205080204" pitchFamily="34" charset="-128"/>
                </a:rPr>
                <a:t>CH</a:t>
              </a:r>
              <a:r>
                <a:rPr lang="en-US" altLang="en-US" sz="1900" baseline="-25000">
                  <a:ea typeface="ＭＳ Ｐゴシック" panose="020B0600070205080204" pitchFamily="34" charset="-128"/>
                </a:rPr>
                <a:t>3</a:t>
              </a:r>
              <a:endParaRPr lang="en-US" altLang="en-US" sz="2400">
                <a:ea typeface="ＭＳ Ｐゴシック" panose="020B0600070205080204" pitchFamily="34" charset="-128"/>
              </a:endParaRPr>
            </a:p>
          </p:txBody>
        </p:sp>
        <p:sp>
          <p:nvSpPr>
            <p:cNvPr id="323716" name="Rectangle 129"/>
            <p:cNvSpPr>
              <a:spLocks noChangeArrowheads="1"/>
            </p:cNvSpPr>
            <p:nvPr/>
          </p:nvSpPr>
          <p:spPr bwMode="auto">
            <a:xfrm>
              <a:off x="4011" y="320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00">
                  <a:solidFill>
                    <a:schemeClr val="bg2"/>
                  </a:solidFill>
                  <a:ea typeface="ＭＳ Ｐゴシック" panose="020B0600070205080204" pitchFamily="34" charset="-128"/>
                </a:rPr>
                <a:t>H</a:t>
              </a:r>
              <a:endParaRPr lang="en-US" altLang="en-US" sz="2400">
                <a:solidFill>
                  <a:schemeClr val="bg2"/>
                </a:solidFill>
                <a:ea typeface="ＭＳ Ｐゴシック" panose="020B0600070205080204" pitchFamily="34" charset="-128"/>
              </a:endParaRPr>
            </a:p>
          </p:txBody>
        </p:sp>
      </p:grpSp>
      <p:sp>
        <p:nvSpPr>
          <p:cNvPr id="323717" name="Text Box 157"/>
          <p:cNvSpPr txBox="1">
            <a:spLocks noChangeArrowheads="1"/>
          </p:cNvSpPr>
          <p:nvPr/>
        </p:nvSpPr>
        <p:spPr bwMode="auto">
          <a:xfrm>
            <a:off x="2969094" y="2925763"/>
            <a:ext cx="691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a:ea typeface="ＭＳ Ｐゴシック" panose="020B0600070205080204" pitchFamily="34" charset="-128"/>
              </a:rPr>
              <a:t>repeat</a:t>
            </a:r>
          </a:p>
          <a:p>
            <a:pPr algn="ctr" eaLnBrk="0" hangingPunct="0"/>
            <a:r>
              <a:rPr lang="en-US" altLang="en-US" sz="1400">
                <a:ea typeface="ＭＳ Ｐゴシック" panose="020B0600070205080204" pitchFamily="34" charset="-128"/>
              </a:rPr>
              <a:t>unit</a:t>
            </a:r>
          </a:p>
        </p:txBody>
      </p:sp>
      <p:sp>
        <p:nvSpPr>
          <p:cNvPr id="323718" name="Text Box 158"/>
          <p:cNvSpPr txBox="1">
            <a:spLocks noChangeArrowheads="1"/>
          </p:cNvSpPr>
          <p:nvPr/>
        </p:nvSpPr>
        <p:spPr bwMode="auto">
          <a:xfrm>
            <a:off x="5326531" y="2925763"/>
            <a:ext cx="691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a:ea typeface="ＭＳ Ｐゴシック" panose="020B0600070205080204" pitchFamily="34" charset="-128"/>
              </a:rPr>
              <a:t>repeat</a:t>
            </a:r>
          </a:p>
          <a:p>
            <a:pPr algn="ctr" eaLnBrk="0" hangingPunct="0"/>
            <a:r>
              <a:rPr lang="en-US" altLang="en-US" sz="1400">
                <a:ea typeface="ＭＳ Ｐゴシック" panose="020B0600070205080204" pitchFamily="34" charset="-128"/>
              </a:rPr>
              <a:t>unit</a:t>
            </a:r>
          </a:p>
        </p:txBody>
      </p:sp>
      <p:sp>
        <p:nvSpPr>
          <p:cNvPr id="323719" name="Text Box 159"/>
          <p:cNvSpPr txBox="1">
            <a:spLocks noChangeArrowheads="1"/>
          </p:cNvSpPr>
          <p:nvPr/>
        </p:nvSpPr>
        <p:spPr bwMode="auto">
          <a:xfrm>
            <a:off x="7947494" y="2925763"/>
            <a:ext cx="691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1400">
                <a:ea typeface="ＭＳ Ｐゴシック" panose="020B0600070205080204" pitchFamily="34" charset="-128"/>
              </a:rPr>
              <a:t>repeat</a:t>
            </a:r>
          </a:p>
          <a:p>
            <a:pPr algn="ctr" eaLnBrk="0" hangingPunct="0"/>
            <a:r>
              <a:rPr lang="en-US" altLang="en-US" sz="1400">
                <a:ea typeface="ＭＳ Ｐゴシック" panose="020B0600070205080204" pitchFamily="34" charset="-128"/>
              </a:rPr>
              <a:t>unit</a:t>
            </a:r>
          </a:p>
        </p:txBody>
      </p:sp>
    </p:spTree>
    <p:custDataLst>
      <p:tags r:id="rId1"/>
    </p:custDataLst>
    <p:extLst>
      <p:ext uri="{BB962C8B-B14F-4D97-AF65-F5344CB8AC3E}">
        <p14:creationId xmlns:p14="http://schemas.microsoft.com/office/powerpoint/2010/main" val="147461843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ltLang="en-US"/>
              <a:t>Repeat Units</a:t>
            </a:r>
          </a:p>
        </p:txBody>
      </p:sp>
      <p:sp>
        <p:nvSpPr>
          <p:cNvPr id="430083" name="Rectangle 3"/>
          <p:cNvSpPr>
            <a:spLocks noGrp="1" noChangeArrowheads="1"/>
          </p:cNvSpPr>
          <p:nvPr>
            <p:ph type="body" idx="4294967295"/>
          </p:nvPr>
        </p:nvSpPr>
        <p:spPr>
          <a:xfrm>
            <a:off x="1981200" y="1981200"/>
            <a:ext cx="8229600" cy="4114800"/>
          </a:xfrm>
          <a:prstGeom prst="rect">
            <a:avLst/>
          </a:prstGeom>
        </p:spPr>
        <p:txBody>
          <a:bodyPr/>
          <a:lstStyle/>
          <a:p>
            <a:pPr>
              <a:lnSpc>
                <a:spcPct val="90000"/>
              </a:lnSpc>
            </a:pPr>
            <a:r>
              <a:rPr lang="en-US" altLang="en-US"/>
              <a:t>CH2-CH-CH2-CH-CH2-CH-CH2-CH-CH2</a:t>
            </a:r>
          </a:p>
          <a:p>
            <a:pPr>
              <a:lnSpc>
                <a:spcPct val="90000"/>
              </a:lnSpc>
            </a:pPr>
            <a:r>
              <a:rPr lang="en-US" altLang="en-US"/>
              <a:t>        CH3      CH3      CH3       CH3</a:t>
            </a:r>
          </a:p>
          <a:p>
            <a:pPr>
              <a:lnSpc>
                <a:spcPct val="90000"/>
              </a:lnSpc>
            </a:pPr>
            <a:endParaRPr lang="en-US" altLang="en-US"/>
          </a:p>
          <a:p>
            <a:pPr>
              <a:lnSpc>
                <a:spcPct val="90000"/>
              </a:lnSpc>
            </a:pPr>
            <a:r>
              <a:rPr lang="en-US" altLang="en-US" sz="1800" b="1"/>
              <a:t>To make things simple, we usually only draw one unit of the repeat structure, like this</a:t>
            </a:r>
          </a:p>
          <a:p>
            <a:pPr>
              <a:lnSpc>
                <a:spcPct val="90000"/>
              </a:lnSpc>
            </a:pPr>
            <a:r>
              <a:rPr lang="en-US" altLang="en-US"/>
              <a:t>          [-CH2-CH-]</a:t>
            </a:r>
            <a:r>
              <a:rPr lang="en-US" altLang="en-US" baseline="-25000"/>
              <a:t>n</a:t>
            </a:r>
          </a:p>
          <a:p>
            <a:pPr>
              <a:lnSpc>
                <a:spcPct val="90000"/>
              </a:lnSpc>
            </a:pPr>
            <a:r>
              <a:rPr lang="en-US" altLang="en-US"/>
              <a:t>                    CH3</a:t>
            </a:r>
          </a:p>
          <a:p>
            <a:pPr>
              <a:lnSpc>
                <a:spcPct val="90000"/>
              </a:lnSpc>
            </a:pPr>
            <a:r>
              <a:rPr lang="en-US" altLang="en-US" b="1"/>
              <a:t>The repeat unit is put inside brackets, and the subscript n just stands for the number of repeat units in the polymer chain</a:t>
            </a:r>
          </a:p>
        </p:txBody>
      </p:sp>
      <mc:AlternateContent xmlns:mc="http://schemas.openxmlformats.org/markup-compatibility/2006" xmlns:p14="http://schemas.microsoft.com/office/powerpoint/2010/main">
        <mc:Choice Requires="p14">
          <p:contentPart p14:bwMode="auto" r:id="rId2">
            <p14:nvContentPartPr>
              <p14:cNvPr id="430084" name="Ink 4"/>
              <p14:cNvContentPartPr>
                <a14:cpLocks xmlns:a14="http://schemas.microsoft.com/office/drawing/2010/main" noRot="1" noChangeAspect="1" noEditPoints="1" noChangeArrowheads="1" noChangeShapeType="1"/>
              </p14:cNvContentPartPr>
              <p14:nvPr/>
            </p14:nvContentPartPr>
            <p14:xfrm>
              <a:off x="5067300" y="2484439"/>
              <a:ext cx="7938" cy="168275"/>
            </p14:xfrm>
          </p:contentPart>
        </mc:Choice>
        <mc:Fallback xmlns="">
          <p:pic>
            <p:nvPicPr>
              <p:cNvPr id="430084" name="Ink 4"/>
              <p:cNvPicPr>
                <a:picLocks noRot="1" noChangeAspect="1" noEditPoints="1" noChangeArrowheads="1" noChangeShapeType="1"/>
              </p:cNvPicPr>
              <p:nvPr/>
            </p:nvPicPr>
            <p:blipFill>
              <a:blip r:embed="rId3"/>
              <a:stretch>
                <a:fillRect/>
              </a:stretch>
            </p:blipFill>
            <p:spPr>
              <a:xfrm>
                <a:off x="5049620" y="2466783"/>
                <a:ext cx="43298" cy="20358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30085" name="Ink 5"/>
              <p14:cNvContentPartPr>
                <a14:cpLocks xmlns:a14="http://schemas.microsoft.com/office/drawing/2010/main" noRot="1" noChangeAspect="1" noEditPoints="1" noChangeArrowheads="1" noChangeShapeType="1"/>
              </p14:cNvContentPartPr>
              <p14:nvPr/>
            </p14:nvContentPartPr>
            <p14:xfrm>
              <a:off x="6545264" y="2490789"/>
              <a:ext cx="7937" cy="200025"/>
            </p14:xfrm>
          </p:contentPart>
        </mc:Choice>
        <mc:Fallback xmlns="">
          <p:pic>
            <p:nvPicPr>
              <p:cNvPr id="430085" name="Ink 5"/>
              <p:cNvPicPr>
                <a:picLocks noRot="1" noChangeAspect="1" noEditPoints="1" noChangeArrowheads="1" noChangeShapeType="1"/>
              </p:cNvPicPr>
              <p:nvPr/>
            </p:nvPicPr>
            <p:blipFill>
              <a:blip r:embed="rId5"/>
              <a:stretch>
                <a:fillRect/>
              </a:stretch>
            </p:blipFill>
            <p:spPr>
              <a:xfrm>
                <a:off x="6529059" y="2473129"/>
                <a:ext cx="40346" cy="23534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0086" name="Ink 6"/>
              <p14:cNvContentPartPr>
                <a14:cpLocks xmlns:a14="http://schemas.microsoft.com/office/drawing/2010/main" noRot="1" noChangeAspect="1" noEditPoints="1" noChangeArrowheads="1" noChangeShapeType="1"/>
              </p14:cNvContentPartPr>
              <p14:nvPr/>
            </p14:nvContentPartPr>
            <p14:xfrm>
              <a:off x="8123238" y="2498725"/>
              <a:ext cx="30162" cy="184150"/>
            </p14:xfrm>
          </p:contentPart>
        </mc:Choice>
        <mc:Fallback xmlns="">
          <p:pic>
            <p:nvPicPr>
              <p:cNvPr id="430086" name="Ink 6"/>
              <p:cNvPicPr>
                <a:picLocks noRot="1" noChangeAspect="1" noEditPoints="1" noChangeArrowheads="1" noChangeShapeType="1"/>
              </p:cNvPicPr>
              <p:nvPr/>
            </p:nvPicPr>
            <p:blipFill>
              <a:blip r:embed="rId7"/>
              <a:stretch>
                <a:fillRect/>
              </a:stretch>
            </p:blipFill>
            <p:spPr>
              <a:xfrm>
                <a:off x="8105643" y="2481101"/>
                <a:ext cx="65351" cy="2193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0087" name="Ink 7"/>
              <p14:cNvContentPartPr>
                <a14:cpLocks xmlns:a14="http://schemas.microsoft.com/office/drawing/2010/main" noRot="1" noChangeAspect="1" noEditPoints="1" noChangeArrowheads="1" noChangeShapeType="1"/>
              </p14:cNvContentPartPr>
              <p14:nvPr/>
            </p14:nvContentPartPr>
            <p14:xfrm>
              <a:off x="3444875" y="2484439"/>
              <a:ext cx="84138" cy="174625"/>
            </p14:xfrm>
          </p:contentPart>
        </mc:Choice>
        <mc:Fallback xmlns="">
          <p:pic>
            <p:nvPicPr>
              <p:cNvPr id="430087" name="Ink 7"/>
              <p:cNvPicPr>
                <a:picLocks noRot="1" noChangeAspect="1" noEditPoints="1" noChangeArrowheads="1" noChangeShapeType="1"/>
              </p:cNvPicPr>
              <p:nvPr/>
            </p:nvPicPr>
            <p:blipFill>
              <a:blip r:embed="rId9"/>
              <a:stretch>
                <a:fillRect/>
              </a:stretch>
            </p:blipFill>
            <p:spPr>
              <a:xfrm>
                <a:off x="3427256" y="2466796"/>
                <a:ext cx="119375" cy="2099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0088" name="Ink 8"/>
              <p14:cNvContentPartPr>
                <a14:cpLocks xmlns:a14="http://schemas.microsoft.com/office/drawing/2010/main" noRot="1" noChangeAspect="1" noEditPoints="1" noChangeArrowheads="1" noChangeShapeType="1"/>
              </p14:cNvContentPartPr>
              <p14:nvPr/>
            </p14:nvContentPartPr>
            <p14:xfrm>
              <a:off x="5059364" y="5462588"/>
              <a:ext cx="7937" cy="146050"/>
            </p14:xfrm>
          </p:contentPart>
        </mc:Choice>
        <mc:Fallback xmlns="">
          <p:pic>
            <p:nvPicPr>
              <p:cNvPr id="430088" name="Ink 8"/>
              <p:cNvPicPr>
                <a:picLocks noRot="1" noChangeAspect="1" noEditPoints="1" noChangeArrowheads="1" noChangeShapeType="1"/>
              </p:cNvPicPr>
              <p:nvPr/>
            </p:nvPicPr>
            <p:blipFill>
              <a:blip r:embed="rId11"/>
              <a:stretch>
                <a:fillRect/>
              </a:stretch>
            </p:blipFill>
            <p:spPr>
              <a:xfrm>
                <a:off x="5041686" y="5444918"/>
                <a:ext cx="43293" cy="1813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0089" name="Ink 9"/>
              <p14:cNvContentPartPr>
                <a14:cpLocks xmlns:a14="http://schemas.microsoft.com/office/drawing/2010/main" noRot="1" noChangeAspect="1" noEditPoints="1" noChangeArrowheads="1" noChangeShapeType="1"/>
              </p14:cNvContentPartPr>
              <p14:nvPr/>
            </p14:nvContentPartPr>
            <p14:xfrm>
              <a:off x="5037139" y="4602163"/>
              <a:ext cx="7937" cy="152400"/>
            </p14:xfrm>
          </p:contentPart>
        </mc:Choice>
        <mc:Fallback xmlns="">
          <p:pic>
            <p:nvPicPr>
              <p:cNvPr id="430089" name="Ink 9"/>
              <p:cNvPicPr>
                <a:picLocks noRot="1" noChangeAspect="1" noEditPoints="1" noChangeArrowheads="1" noChangeShapeType="1"/>
              </p:cNvPicPr>
              <p:nvPr/>
            </p:nvPicPr>
            <p:blipFill>
              <a:blip r:embed="rId13"/>
              <a:stretch>
                <a:fillRect/>
              </a:stretch>
            </p:blipFill>
            <p:spPr>
              <a:xfrm>
                <a:off x="5020230" y="4584509"/>
                <a:ext cx="41756" cy="187708"/>
              </a:xfrm>
              <a:prstGeom prst="rect">
                <a:avLst/>
              </a:prstGeom>
            </p:spPr>
          </p:pic>
        </mc:Fallback>
      </mc:AlternateContent>
    </p:spTree>
    <p:extLst>
      <p:ext uri="{BB962C8B-B14F-4D97-AF65-F5344CB8AC3E}">
        <p14:creationId xmlns:p14="http://schemas.microsoft.com/office/powerpoint/2010/main" val="64527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6937375" y="5270500"/>
            <a:ext cx="1646238" cy="0"/>
          </a:xfrm>
          <a:prstGeom prst="line">
            <a:avLst/>
          </a:prstGeom>
          <a:noFill/>
          <a:ln w="19050" cap="rnd">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 name="Line 3"/>
          <p:cNvSpPr>
            <a:spLocks noChangeShapeType="1"/>
          </p:cNvSpPr>
          <p:nvPr/>
        </p:nvSpPr>
        <p:spPr bwMode="auto">
          <a:xfrm>
            <a:off x="3521075" y="5264150"/>
            <a:ext cx="1608138" cy="0"/>
          </a:xfrm>
          <a:prstGeom prst="line">
            <a:avLst/>
          </a:prstGeom>
          <a:noFill/>
          <a:ln w="19050" cap="rnd">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 name="Line 4"/>
          <p:cNvSpPr>
            <a:spLocks noChangeShapeType="1"/>
          </p:cNvSpPr>
          <p:nvPr/>
        </p:nvSpPr>
        <p:spPr bwMode="auto">
          <a:xfrm>
            <a:off x="10350500" y="6604000"/>
            <a:ext cx="190500" cy="1588"/>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1" name="AutoShape 5">
            <a:hlinkClick r:id="" action="ppaction://hlinkshowjump?jump=nextslide" highlightClick="1"/>
          </p:cNvPr>
          <p:cNvSpPr>
            <a:spLocks noChangeArrowheads="1"/>
          </p:cNvSpPr>
          <p:nvPr/>
        </p:nvSpPr>
        <p:spPr bwMode="auto">
          <a:xfrm>
            <a:off x="10185400" y="6413500"/>
            <a:ext cx="4572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Line 6"/>
          <p:cNvSpPr>
            <a:spLocks noChangeShapeType="1"/>
          </p:cNvSpPr>
          <p:nvPr/>
        </p:nvSpPr>
        <p:spPr bwMode="auto">
          <a:xfrm flipH="1">
            <a:off x="1663700" y="6604000"/>
            <a:ext cx="1905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AutoShape 7">
            <a:hlinkClick r:id="" action="ppaction://hlinkshowjump?jump=previousslide" highlightClick="1"/>
          </p:cNvPr>
          <p:cNvSpPr>
            <a:spLocks noChangeArrowheads="1"/>
          </p:cNvSpPr>
          <p:nvPr/>
        </p:nvSpPr>
        <p:spPr bwMode="auto">
          <a:xfrm>
            <a:off x="1663700" y="6413500"/>
            <a:ext cx="342900" cy="3937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0904" name="Picture 8" descr="giso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1"/>
            <a:ext cx="1531938"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giso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2852738"/>
            <a:ext cx="1554163" cy="1344612"/>
          </a:xfrm>
          <a:prstGeom prst="rect">
            <a:avLst/>
          </a:prstGeom>
          <a:noFill/>
          <a:extLst>
            <a:ext uri="{909E8E84-426E-40DD-AFC4-6F175D3DCCD1}">
              <a14:hiddenFill xmlns:a14="http://schemas.microsoft.com/office/drawing/2010/main">
                <a:solidFill>
                  <a:srgbClr val="FFFFFF"/>
                </a:solidFill>
              </a14:hiddenFill>
            </a:ext>
          </a:extLst>
        </p:spPr>
      </p:pic>
      <p:sp>
        <p:nvSpPr>
          <p:cNvPr id="80906" name="Rectangle 10"/>
          <p:cNvSpPr>
            <a:spLocks noGrp="1" noChangeArrowheads="1"/>
          </p:cNvSpPr>
          <p:nvPr>
            <p:ph type="title"/>
          </p:nvPr>
        </p:nvSpPr>
        <p:spPr/>
        <p:txBody>
          <a:bodyPr/>
          <a:lstStyle/>
          <a:p>
            <a:r>
              <a:rPr lang="en-GB" altLang="en-US" sz="3200"/>
              <a:t>In alkenes</a:t>
            </a:r>
          </a:p>
        </p:txBody>
      </p:sp>
      <p:sp>
        <p:nvSpPr>
          <p:cNvPr id="80907" name="Text Box 11"/>
          <p:cNvSpPr txBox="1">
            <a:spLocks noChangeArrowheads="1"/>
          </p:cNvSpPr>
          <p:nvPr/>
        </p:nvSpPr>
        <p:spPr bwMode="auto">
          <a:xfrm>
            <a:off x="2506664" y="4424363"/>
            <a:ext cx="3322637"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Aft>
                <a:spcPts val="200"/>
              </a:spcAft>
            </a:pPr>
            <a:r>
              <a:rPr lang="en-GB" altLang="en-US" sz="1600" b="1">
                <a:solidFill>
                  <a:srgbClr val="CC3300"/>
                </a:solidFill>
              </a:rPr>
              <a:t>CIS</a:t>
            </a:r>
            <a:endParaRPr lang="en-GB" altLang="en-US" sz="1500"/>
          </a:p>
          <a:p>
            <a:pPr algn="ctr" eaLnBrk="0" hangingPunct="0">
              <a:spcAft>
                <a:spcPts val="200"/>
              </a:spcAft>
            </a:pPr>
            <a:r>
              <a:rPr lang="en-GB" altLang="en-US" sz="1600" b="1"/>
              <a:t>Groups/atoms are on the</a:t>
            </a:r>
          </a:p>
          <a:p>
            <a:pPr algn="ctr" eaLnBrk="0" hangingPunct="0">
              <a:spcAft>
                <a:spcPts val="200"/>
              </a:spcAft>
            </a:pPr>
            <a:r>
              <a:rPr lang="en-GB" altLang="en-US" sz="1600" b="1">
                <a:solidFill>
                  <a:srgbClr val="CC0000"/>
                </a:solidFill>
              </a:rPr>
              <a:t>SAME SIDE</a:t>
            </a:r>
            <a:r>
              <a:rPr lang="en-GB" altLang="en-US" sz="1600" b="1"/>
              <a:t> of the double bond</a:t>
            </a:r>
            <a:endParaRPr lang="en-GB" altLang="en-US" sz="1600"/>
          </a:p>
        </p:txBody>
      </p:sp>
      <p:sp>
        <p:nvSpPr>
          <p:cNvPr id="80908" name="Text Box 12"/>
          <p:cNvSpPr txBox="1">
            <a:spLocks noChangeArrowheads="1"/>
          </p:cNvSpPr>
          <p:nvPr/>
        </p:nvSpPr>
        <p:spPr bwMode="auto">
          <a:xfrm>
            <a:off x="6235700" y="4449763"/>
            <a:ext cx="35321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Aft>
                <a:spcPts val="200"/>
              </a:spcAft>
            </a:pPr>
            <a:r>
              <a:rPr lang="en-GB" altLang="en-US" sz="1600" b="1">
                <a:solidFill>
                  <a:srgbClr val="CC3300"/>
                </a:solidFill>
              </a:rPr>
              <a:t>TRANS</a:t>
            </a:r>
            <a:endParaRPr lang="en-GB" altLang="en-US" sz="1500"/>
          </a:p>
          <a:p>
            <a:pPr algn="ctr" eaLnBrk="0" hangingPunct="0">
              <a:spcAft>
                <a:spcPts val="200"/>
              </a:spcAft>
            </a:pPr>
            <a:r>
              <a:rPr lang="en-GB" altLang="en-US" sz="1600" b="1"/>
              <a:t>Groups/atoms are on </a:t>
            </a:r>
            <a:r>
              <a:rPr lang="en-GB" altLang="en-US" sz="1600" b="1">
                <a:solidFill>
                  <a:srgbClr val="CC0000"/>
                </a:solidFill>
              </a:rPr>
              <a:t>OPPOSITE SIDES </a:t>
            </a:r>
            <a:r>
              <a:rPr lang="en-GB" altLang="en-US" sz="1600" b="1"/>
              <a:t>across the double bond</a:t>
            </a:r>
            <a:endParaRPr lang="en-GB" altLang="en-US" sz="1600"/>
          </a:p>
        </p:txBody>
      </p:sp>
    </p:spTree>
    <p:extLst>
      <p:ext uri="{BB962C8B-B14F-4D97-AF65-F5344CB8AC3E}">
        <p14:creationId xmlns:p14="http://schemas.microsoft.com/office/powerpoint/2010/main" val="3918335379"/>
      </p:ext>
    </p:extLst>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Number Placeholder 5"/>
          <p:cNvSpPr txBox="1">
            <a:spLocks noGrp="1"/>
          </p:cNvSpPr>
          <p:nvPr/>
        </p:nvSpPr>
        <p:spPr bwMode="auto">
          <a:xfrm>
            <a:off x="9194800" y="6403975"/>
            <a:ext cx="1181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fld id="{2FADCB56-6F5E-4E8A-922A-5F9BB97AC334}" type="slidenum">
              <a:rPr lang="en-US" altLang="en-US" sz="1200">
                <a:ea typeface="ＭＳ Ｐゴシック" panose="020B0600070205080204" pitchFamily="34" charset="-128"/>
              </a:rPr>
              <a:pPr algn="ctr" eaLnBrk="0" hangingPunct="0"/>
              <a:t>170</a:t>
            </a:fld>
            <a:endParaRPr lang="en-US" altLang="en-US" sz="1200">
              <a:ea typeface="ＭＳ Ｐゴシック" panose="020B0600070205080204" pitchFamily="34" charset="-128"/>
            </a:endParaRPr>
          </a:p>
        </p:txBody>
      </p:sp>
      <p:pic>
        <p:nvPicPr>
          <p:cNvPr id="4188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6" y="1287463"/>
            <a:ext cx="7077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418820" name="Rectangle 2"/>
          <p:cNvSpPr>
            <a:spLocks noGrp="1" noChangeArrowheads="1"/>
          </p:cNvSpPr>
          <p:nvPr>
            <p:ph type="title" idx="4294967295"/>
          </p:nvPr>
        </p:nvSpPr>
        <p:spPr/>
        <p:txBody>
          <a:bodyPr/>
          <a:lstStyle/>
          <a:p>
            <a:r>
              <a:rPr lang="en-US" altLang="en-US" sz="4000"/>
              <a:t>Bulk or Commodity Polymers</a:t>
            </a:r>
          </a:p>
        </p:txBody>
      </p:sp>
      <p:sp>
        <p:nvSpPr>
          <p:cNvPr id="418821" name="Line 11"/>
          <p:cNvSpPr>
            <a:spLocks noChangeShapeType="1"/>
          </p:cNvSpPr>
          <p:nvPr/>
        </p:nvSpPr>
        <p:spPr bwMode="auto">
          <a:xfrm>
            <a:off x="2686051" y="6372225"/>
            <a:ext cx="6996113" cy="0"/>
          </a:xfrm>
          <a:prstGeom prst="line">
            <a:avLst/>
          </a:prstGeom>
          <a:noFill/>
          <a:ln w="9525">
            <a:solidFill>
              <a:srgbClr val="2F9D83"/>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2080393860"/>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a:t>Physical Properties of polymers </a:t>
            </a:r>
          </a:p>
        </p:txBody>
      </p:sp>
      <p:sp>
        <p:nvSpPr>
          <p:cNvPr id="254979"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1.  composed of very large molecules</a:t>
            </a:r>
          </a:p>
          <a:p>
            <a:r>
              <a:rPr lang="en-US" altLang="en-US"/>
              <a:t>2. Low modulus of elasticity (low stiffness)</a:t>
            </a:r>
          </a:p>
          <a:p>
            <a:r>
              <a:rPr lang="en-US" altLang="en-US"/>
              <a:t>3.  Low tensile and compressive strength</a:t>
            </a:r>
          </a:p>
          <a:p>
            <a:r>
              <a:rPr lang="en-US" altLang="en-US"/>
              <a:t>4.  Can be crystalline or semi-crystalline structure</a:t>
            </a:r>
          </a:p>
          <a:p>
            <a:r>
              <a:rPr lang="en-US" altLang="en-US"/>
              <a:t>5.  Deformation: very sensitive to temperature</a:t>
            </a:r>
          </a:p>
        </p:txBody>
      </p:sp>
    </p:spTree>
    <p:extLst>
      <p:ext uri="{BB962C8B-B14F-4D97-AF65-F5344CB8AC3E}">
        <p14:creationId xmlns:p14="http://schemas.microsoft.com/office/powerpoint/2010/main" val="410097295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ltLang="en-US"/>
              <a:t>Physical Properties of polymers</a:t>
            </a:r>
          </a:p>
        </p:txBody>
      </p:sp>
      <p:sp>
        <p:nvSpPr>
          <p:cNvPr id="256003"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6.Low thermal and electrical conductivity  ( good insulators)</a:t>
            </a:r>
          </a:p>
          <a:p>
            <a:r>
              <a:rPr lang="en-US" altLang="en-US"/>
              <a:t>7.  Low temperatures makes plastics brittle</a:t>
            </a:r>
          </a:p>
        </p:txBody>
      </p:sp>
    </p:spTree>
    <p:extLst>
      <p:ext uri="{BB962C8B-B14F-4D97-AF65-F5344CB8AC3E}">
        <p14:creationId xmlns:p14="http://schemas.microsoft.com/office/powerpoint/2010/main" val="218757815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a:t>Polymer History</a:t>
            </a:r>
          </a:p>
        </p:txBody>
      </p:sp>
      <p:sp>
        <p:nvSpPr>
          <p:cNvPr id="258053" name="Rectangle 5"/>
          <p:cNvSpPr>
            <a:spLocks noGrp="1" noChangeArrowheads="1"/>
          </p:cNvSpPr>
          <p:nvPr>
            <p:ph type="body" idx="4294967295"/>
          </p:nvPr>
        </p:nvSpPr>
        <p:spPr>
          <a:xfrm>
            <a:off x="1981200" y="1981200"/>
            <a:ext cx="8229600" cy="4114800"/>
          </a:xfrm>
          <a:prstGeom prst="rect">
            <a:avLst/>
          </a:prstGeom>
        </p:spPr>
        <p:txBody>
          <a:bodyPr/>
          <a:lstStyle/>
          <a:p>
            <a:r>
              <a:rPr lang="en-US" altLang="en-US"/>
              <a:t>It has been estimated that about 50% of industrial chemist in the U.S.  Work in some area of polymer chemistry</a:t>
            </a:r>
          </a:p>
          <a:p>
            <a:endParaRPr lang="en-US" altLang="en-US"/>
          </a:p>
          <a:p>
            <a:r>
              <a:rPr lang="en-US" altLang="en-US"/>
              <a:t>Many discoveries of polymers  arose from accidents</a:t>
            </a:r>
          </a:p>
        </p:txBody>
      </p:sp>
    </p:spTree>
    <p:extLst>
      <p:ext uri="{BB962C8B-B14F-4D97-AF65-F5344CB8AC3E}">
        <p14:creationId xmlns:p14="http://schemas.microsoft.com/office/powerpoint/2010/main" val="114781909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nchor="b">
            <a:normAutofit/>
          </a:bodyPr>
          <a:lstStyle/>
          <a:p>
            <a:r>
              <a:rPr lang="en-US" altLang="en-US" sz="2400"/>
              <a:t>1920s </a:t>
            </a:r>
            <a:r>
              <a:rPr lang="en-US" altLang="en-US" sz="2400">
                <a:solidFill>
                  <a:schemeClr val="folHlink"/>
                </a:solidFill>
              </a:rPr>
              <a:t>Wallace H. Carothers</a:t>
            </a:r>
            <a:r>
              <a:rPr lang="en-US" altLang="en-US" sz="2400"/>
              <a:t> produced the polymer Nylon,  not seeing any use in his product, he discarded it until his assistant </a:t>
            </a:r>
            <a:r>
              <a:rPr lang="en-US" altLang="en-US" sz="2400">
                <a:solidFill>
                  <a:schemeClr val="folHlink"/>
                </a:solidFill>
              </a:rPr>
              <a:t>Julian Hill</a:t>
            </a:r>
            <a:r>
              <a:rPr lang="en-US" altLang="en-US" sz="2400"/>
              <a:t> noticed its silky appearance and thread strengths.</a:t>
            </a:r>
            <a:br>
              <a:rPr lang="en-US" altLang="en-US" sz="2400"/>
            </a:br>
            <a:endParaRPr lang="en-US" altLang="en-US" sz="2400"/>
          </a:p>
        </p:txBody>
      </p:sp>
      <p:pic>
        <p:nvPicPr>
          <p:cNvPr id="224260" name="Picture 2"/>
          <p:cNvPicPr>
            <a:picLocks noChangeAspect="1" noChangeArrowheads="1"/>
          </p:cNvPicPr>
          <p:nvPr/>
        </p:nvPicPr>
        <p:blipFill>
          <a:blip r:embed="rId3">
            <a:extLst>
              <a:ext uri="{28A0092B-C50C-407E-A947-70E740481C1C}">
                <a14:useLocalDpi xmlns:a14="http://schemas.microsoft.com/office/drawing/2010/main" val="0"/>
              </a:ext>
            </a:extLst>
          </a:blip>
          <a:srcRect b="22890"/>
          <a:stretch>
            <a:fillRect/>
          </a:stretch>
        </p:blipFill>
        <p:spPr bwMode="auto">
          <a:xfrm>
            <a:off x="4495801" y="4419600"/>
            <a:ext cx="448786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1" y="2006601"/>
            <a:ext cx="279717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594127"/>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sz="4000"/>
              <a:t>1930s saw the development of PVC and Teflon</a:t>
            </a:r>
          </a:p>
        </p:txBody>
      </p:sp>
      <p:sp>
        <p:nvSpPr>
          <p:cNvPr id="265219"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These two polymers gave rise to the term plastics. </a:t>
            </a:r>
          </a:p>
          <a:p>
            <a:r>
              <a:rPr lang="en-US" altLang="en-US"/>
              <a:t>Next researchers started producing artificial rubber.</a:t>
            </a:r>
          </a:p>
          <a:p>
            <a:endParaRPr lang="en-US" altLang="en-US"/>
          </a:p>
        </p:txBody>
      </p:sp>
    </p:spTree>
    <p:extLst>
      <p:ext uri="{BB962C8B-B14F-4D97-AF65-F5344CB8AC3E}">
        <p14:creationId xmlns:p14="http://schemas.microsoft.com/office/powerpoint/2010/main" val="408793370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33550"/>
            <a:ext cx="58674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Title 1"/>
          <p:cNvSpPr>
            <a:spLocks noGrp="1"/>
          </p:cNvSpPr>
          <p:nvPr>
            <p:ph type="title" idx="4294967295"/>
          </p:nvPr>
        </p:nvSpPr>
        <p:spPr>
          <a:xfrm>
            <a:off x="2198688" y="611189"/>
            <a:ext cx="6894512" cy="1095375"/>
          </a:xfrm>
        </p:spPr>
        <p:txBody>
          <a:bodyPr anchor="b"/>
          <a:lstStyle/>
          <a:p>
            <a:r>
              <a:rPr lang="en-US" altLang="en-US"/>
              <a:t>PVC – (polyvinyl chloride)</a:t>
            </a:r>
          </a:p>
        </p:txBody>
      </p:sp>
      <p:pic>
        <p:nvPicPr>
          <p:cNvPr id="2222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6114" y="1397001"/>
            <a:ext cx="1925637"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srcRect/>
          <a:stretch>
            <a:fillRect/>
          </a:stretch>
        </p:blipFill>
        <p:spPr bwMode="auto">
          <a:xfrm>
            <a:off x="6781801" y="3352800"/>
            <a:ext cx="3279775" cy="3005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22214" name="TextBox 5"/>
          <p:cNvSpPr txBox="1">
            <a:spLocks noChangeArrowheads="1"/>
          </p:cNvSpPr>
          <p:nvPr/>
        </p:nvSpPr>
        <p:spPr bwMode="auto">
          <a:xfrm>
            <a:off x="2209800" y="5334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Chain </a:t>
            </a:r>
            <a:r>
              <a:rPr lang="en-US" altLang="en-US" sz="2000">
                <a:latin typeface="Century Gothic" panose="020B0502020202020204" pitchFamily="34" charset="0"/>
              </a:rPr>
              <a:t>Length</a:t>
            </a:r>
            <a:r>
              <a:rPr lang="en-US" altLang="en-US">
                <a:latin typeface="Century Gothic" panose="020B0502020202020204" pitchFamily="34" charset="0"/>
              </a:rPr>
              <a:t>: 4,000 – 5,000</a:t>
            </a:r>
          </a:p>
        </p:txBody>
      </p:sp>
      <p:sp>
        <p:nvSpPr>
          <p:cNvPr id="4" name="Oval 3"/>
          <p:cNvSpPr/>
          <p:nvPr/>
        </p:nvSpPr>
        <p:spPr>
          <a:xfrm>
            <a:off x="9228138" y="1397000"/>
            <a:ext cx="677862" cy="584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216" name="TextBox 4"/>
          <p:cNvSpPr txBox="1">
            <a:spLocks noChangeArrowheads="1"/>
          </p:cNvSpPr>
          <p:nvPr/>
        </p:nvSpPr>
        <p:spPr bwMode="auto">
          <a:xfrm>
            <a:off x="2057400" y="6065838"/>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More Polar </a:t>
            </a:r>
            <a:r>
              <a:rPr lang="en-US" altLang="en-US">
                <a:latin typeface="Century Gothic" panose="020B0502020202020204" pitchFamily="34" charset="0"/>
                <a:sym typeface="Wingdings" panose="05000000000000000000" pitchFamily="2" charset="2"/>
              </a:rPr>
              <a:t></a:t>
            </a:r>
            <a:r>
              <a:rPr lang="en-US" altLang="en-US">
                <a:latin typeface="Century Gothic" panose="020B0502020202020204" pitchFamily="34" charset="0"/>
              </a:rPr>
              <a:t> Stronger Bonding</a:t>
            </a:r>
          </a:p>
        </p:txBody>
      </p:sp>
      <p:pic>
        <p:nvPicPr>
          <p:cNvPr id="22221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1038" y="5765800"/>
            <a:ext cx="1096962" cy="10985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809907"/>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ltLang="en-US" sz="4000"/>
              <a:t>Teflon  was discovered in 1938 by Roy Puckett </a:t>
            </a:r>
          </a:p>
        </p:txBody>
      </p:sp>
      <p:sp>
        <p:nvSpPr>
          <p:cNvPr id="264195" name="Rectangle 3"/>
          <p:cNvSpPr>
            <a:spLocks noGrp="1" noChangeArrowheads="1"/>
          </p:cNvSpPr>
          <p:nvPr>
            <p:ph type="body" idx="4294967295"/>
          </p:nvPr>
        </p:nvSpPr>
        <p:spPr>
          <a:xfrm>
            <a:off x="2438400" y="1752600"/>
            <a:ext cx="8229600" cy="4114800"/>
          </a:xfrm>
          <a:prstGeom prst="rect">
            <a:avLst/>
          </a:prstGeom>
        </p:spPr>
        <p:txBody>
          <a:bodyPr/>
          <a:lstStyle/>
          <a:p>
            <a:r>
              <a:rPr lang="en-US" altLang="en-US"/>
              <a:t>He was studying tetrafluoroethylene and stored it in a steel canister, upon checking it one of the canisters failed to produce perflouroethylene gas and upon opening it found a white powder that was stick resistant </a:t>
            </a:r>
          </a:p>
        </p:txBody>
      </p:sp>
      <p:pic>
        <p:nvPicPr>
          <p:cNvPr id="264197" name="Picture 5" descr="Teflon+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267201"/>
            <a:ext cx="3429000" cy="2384425"/>
          </a:xfrm>
          <a:prstGeom prst="rect">
            <a:avLst/>
          </a:prstGeom>
          <a:noFill/>
          <a:extLst>
            <a:ext uri="{909E8E84-426E-40DD-AFC4-6F175D3DCCD1}">
              <a14:hiddenFill xmlns:a14="http://schemas.microsoft.com/office/drawing/2010/main">
                <a:solidFill>
                  <a:srgbClr val="FFFFFF"/>
                </a:solidFill>
              </a14:hiddenFill>
            </a:ext>
          </a:extLst>
        </p:spPr>
      </p:pic>
      <p:pic>
        <p:nvPicPr>
          <p:cNvPr id="264199" name="Picture 7" descr="teflon-t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2514600" cy="165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8792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62727" y="304801"/>
            <a:ext cx="49856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latin typeface="Comic Sans MS" panose="030F0702030302020204" pitchFamily="66" charset="0"/>
              </a:rPr>
              <a:t>Synthetic and Biological Polymers</a:t>
            </a:r>
          </a:p>
        </p:txBody>
      </p:sp>
      <p:sp>
        <p:nvSpPr>
          <p:cNvPr id="6147" name="Rectangle 3"/>
          <p:cNvSpPr>
            <a:spLocks noChangeArrowheads="1"/>
          </p:cNvSpPr>
          <p:nvPr/>
        </p:nvSpPr>
        <p:spPr bwMode="auto">
          <a:xfrm>
            <a:off x="1905000" y="1465264"/>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a:latin typeface="Comic Sans MS" panose="030F0702030302020204" pitchFamily="66" charset="0"/>
              </a:rPr>
              <a:t>Polymers: Macromolecules formed by the covalent attachment of a set of small molecules termed monomers.</a:t>
            </a:r>
          </a:p>
        </p:txBody>
      </p:sp>
      <p:sp>
        <p:nvSpPr>
          <p:cNvPr id="6148" name="Rectangle 4"/>
          <p:cNvSpPr>
            <a:spLocks noChangeArrowheads="1"/>
          </p:cNvSpPr>
          <p:nvPr/>
        </p:nvSpPr>
        <p:spPr bwMode="auto">
          <a:xfrm>
            <a:off x="1860551" y="2532063"/>
            <a:ext cx="84693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Polymers are classified as:</a:t>
            </a:r>
          </a:p>
          <a:p>
            <a:pPr eaLnBrk="0" hangingPunct="0"/>
            <a:r>
              <a:rPr lang="en-US" altLang="en-US" sz="2400">
                <a:latin typeface="Comic Sans MS" panose="030F0702030302020204" pitchFamily="66" charset="0"/>
              </a:rPr>
              <a:t>(1)	Man-made or synthetic polymers that are synthesized in the laboratory;</a:t>
            </a:r>
          </a:p>
          <a:p>
            <a:pPr eaLnBrk="0" hangingPunct="0"/>
            <a:r>
              <a:rPr lang="en-US" altLang="en-US" sz="2400">
                <a:latin typeface="Comic Sans MS" panose="030F0702030302020204" pitchFamily="66" charset="0"/>
              </a:rPr>
              <a:t>(2)	Biological polymer that are found in nature. (biopolymers)</a:t>
            </a:r>
          </a:p>
        </p:txBody>
      </p:sp>
      <p:sp>
        <p:nvSpPr>
          <p:cNvPr id="6149" name="Rectangle 5"/>
          <p:cNvSpPr>
            <a:spLocks noChangeArrowheads="1"/>
          </p:cNvSpPr>
          <p:nvPr/>
        </p:nvSpPr>
        <p:spPr bwMode="auto">
          <a:xfrm>
            <a:off x="1849438" y="4529139"/>
            <a:ext cx="8056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Synthetic polymers: nylon, poly-ethylene, poly-styrene</a:t>
            </a:r>
          </a:p>
        </p:txBody>
      </p:sp>
      <p:sp>
        <p:nvSpPr>
          <p:cNvPr id="6150" name="Rectangle 6"/>
          <p:cNvSpPr>
            <a:spLocks noChangeArrowheads="1"/>
          </p:cNvSpPr>
          <p:nvPr/>
        </p:nvSpPr>
        <p:spPr bwMode="auto">
          <a:xfrm>
            <a:off x="1905000" y="5410201"/>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Biological polymers: DNA, proteins, carbohydrates</a:t>
            </a:r>
          </a:p>
        </p:txBody>
      </p:sp>
    </p:spTree>
    <p:extLst>
      <p:ext uri="{BB962C8B-B14F-4D97-AF65-F5344CB8AC3E}">
        <p14:creationId xmlns:p14="http://schemas.microsoft.com/office/powerpoint/2010/main" val="2584975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49" grpId="0"/>
      <p:bldP spid="615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en-US" sz="6000"/>
              <a:t>synthetic polymers</a:t>
            </a:r>
          </a:p>
        </p:txBody>
      </p:sp>
      <p:sp>
        <p:nvSpPr>
          <p:cNvPr id="237571"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sz="3600" b="1"/>
              <a:t>In the United States alone, annual synthetic polymer productions excedes 87 billion pounds and includes clothing , appliances, vehicles, homes , toys paints, tires ect</a:t>
            </a:r>
          </a:p>
        </p:txBody>
      </p:sp>
    </p:spTree>
    <p:extLst>
      <p:ext uri="{BB962C8B-B14F-4D97-AF65-F5344CB8AC3E}">
        <p14:creationId xmlns:p14="http://schemas.microsoft.com/office/powerpoint/2010/main" val="16893111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209800" y="2130426"/>
            <a:ext cx="7772400" cy="1470025"/>
          </a:xfrm>
        </p:spPr>
        <p:txBody>
          <a:bodyPr anchor="ctr"/>
          <a:lstStyle/>
          <a:p>
            <a:pPr algn="l"/>
            <a:r>
              <a:rPr lang="en-GB" altLang="en-US" sz="3600"/>
              <a:t>Optical isomers</a:t>
            </a:r>
          </a:p>
        </p:txBody>
      </p:sp>
      <p:pic>
        <p:nvPicPr>
          <p:cNvPr id="88067" name="Picture 3" descr="l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781301"/>
            <a:ext cx="2568575" cy="266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9840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en-US"/>
              <a:t>Industrial important Polymers</a:t>
            </a:r>
          </a:p>
        </p:txBody>
      </p:sp>
      <p:sp>
        <p:nvSpPr>
          <p:cNvPr id="262147"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About 85% of the worlds plastic consumption consist of 4 polymers.</a:t>
            </a:r>
          </a:p>
          <a:p>
            <a:r>
              <a:rPr lang="en-US" altLang="en-US"/>
              <a:t>These polymers are produced at high volume and low costs</a:t>
            </a:r>
          </a:p>
          <a:p>
            <a:r>
              <a:rPr lang="en-US" altLang="en-US"/>
              <a:t>They are all </a:t>
            </a:r>
            <a:r>
              <a:rPr lang="en-US" altLang="en-US">
                <a:solidFill>
                  <a:schemeClr val="folHlink"/>
                </a:solidFill>
              </a:rPr>
              <a:t>Thermoplastics.  </a:t>
            </a:r>
          </a:p>
        </p:txBody>
      </p:sp>
    </p:spTree>
    <p:extLst>
      <p:ext uri="{BB962C8B-B14F-4D97-AF65-F5344CB8AC3E}">
        <p14:creationId xmlns:p14="http://schemas.microsoft.com/office/powerpoint/2010/main" val="310799209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ltLang="en-US"/>
              <a:t>Industrial important Polymers</a:t>
            </a:r>
          </a:p>
        </p:txBody>
      </p:sp>
      <p:sp>
        <p:nvSpPr>
          <p:cNvPr id="270339" name="Rectangle 3"/>
          <p:cNvSpPr>
            <a:spLocks noGrp="1" noChangeArrowheads="1"/>
          </p:cNvSpPr>
          <p:nvPr>
            <p:ph type="body" idx="4294967295"/>
          </p:nvPr>
        </p:nvSpPr>
        <p:spPr>
          <a:xfrm>
            <a:off x="1981200" y="1981200"/>
            <a:ext cx="8229600" cy="4114800"/>
          </a:xfrm>
          <a:prstGeom prst="rect">
            <a:avLst/>
          </a:prstGeom>
        </p:spPr>
        <p:txBody>
          <a:bodyPr>
            <a:normAutofit lnSpcReduction="10000"/>
          </a:bodyPr>
          <a:lstStyle/>
          <a:p>
            <a:pPr marL="533400" indent="-533400">
              <a:lnSpc>
                <a:spcPct val="80000"/>
              </a:lnSpc>
              <a:buFont typeface="Wingdings" panose="05000000000000000000" pitchFamily="2" charset="2"/>
              <a:buAutoNum type="arabicPeriod"/>
            </a:pPr>
            <a:r>
              <a:rPr lang="en-US" altLang="en-US" sz="2800"/>
              <a:t> </a:t>
            </a:r>
            <a:r>
              <a:rPr lang="en-US" altLang="en-US" sz="2800" b="1" u="sng">
                <a:solidFill>
                  <a:schemeClr val="folHlink"/>
                </a:solidFill>
              </a:rPr>
              <a:t>Polyethylene (PE)</a:t>
            </a:r>
            <a:r>
              <a:rPr lang="en-US" altLang="en-US" sz="2800"/>
              <a:t> electrical wire insulation, flexible tubing, squeeze bottles </a:t>
            </a:r>
          </a:p>
          <a:p>
            <a:pPr marL="533400" indent="-533400">
              <a:lnSpc>
                <a:spcPct val="80000"/>
              </a:lnSpc>
              <a:buFont typeface="Wingdings" panose="05000000000000000000" pitchFamily="2" charset="2"/>
              <a:buAutoNum type="arabicPeriod"/>
            </a:pPr>
            <a:r>
              <a:rPr lang="en-US" altLang="en-US" sz="2800" b="1" u="sng">
                <a:solidFill>
                  <a:schemeClr val="folHlink"/>
                </a:solidFill>
              </a:rPr>
              <a:t>Polypropylene (PP)</a:t>
            </a:r>
            <a:r>
              <a:rPr lang="en-US" altLang="en-US" sz="2800"/>
              <a:t> carpet fibers, ropes, liquid containers (cups, buckets, tanks), pipes </a:t>
            </a:r>
          </a:p>
          <a:p>
            <a:pPr marL="533400" indent="-533400">
              <a:lnSpc>
                <a:spcPct val="80000"/>
              </a:lnSpc>
              <a:buFont typeface="Wingdings" panose="05000000000000000000" pitchFamily="2" charset="2"/>
              <a:buAutoNum type="arabicPeriod"/>
            </a:pPr>
            <a:r>
              <a:rPr lang="en-US" altLang="en-US" sz="2800" u="sng">
                <a:solidFill>
                  <a:schemeClr val="folHlink"/>
                </a:solidFill>
              </a:rPr>
              <a:t>Polystyrene (PS)</a:t>
            </a:r>
            <a:r>
              <a:rPr lang="en-US" altLang="en-US" sz="2800"/>
              <a:t> packaging foams, egg cartons, lighting panels, electrical appliance components </a:t>
            </a:r>
          </a:p>
          <a:p>
            <a:pPr marL="533400" indent="-533400">
              <a:lnSpc>
                <a:spcPct val="80000"/>
              </a:lnSpc>
              <a:buFont typeface="Wingdings" panose="05000000000000000000" pitchFamily="2" charset="2"/>
              <a:buAutoNum type="arabicPeriod"/>
            </a:pPr>
            <a:r>
              <a:rPr lang="en-US" altLang="en-US" sz="2800" b="1" u="sng">
                <a:solidFill>
                  <a:schemeClr val="folHlink"/>
                </a:solidFill>
              </a:rPr>
              <a:t>Polyvinyl chloride (PVC)</a:t>
            </a:r>
            <a:r>
              <a:rPr lang="en-US" altLang="en-US" sz="2800"/>
              <a:t> bottles, hoses, pipes, valves, electrical wire insulation, toys, raincoats</a:t>
            </a:r>
            <a:br>
              <a:rPr lang="en-US" altLang="en-US" sz="2800"/>
            </a:br>
            <a:endParaRPr lang="en-US" altLang="en-US" sz="2800"/>
          </a:p>
        </p:txBody>
      </p:sp>
    </p:spTree>
    <p:extLst>
      <p:ext uri="{BB962C8B-B14F-4D97-AF65-F5344CB8AC3E}">
        <p14:creationId xmlns:p14="http://schemas.microsoft.com/office/powerpoint/2010/main" val="183301992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ltLang="en-US" sz="4000"/>
              <a:t> Elastomers: rubber like substances</a:t>
            </a:r>
          </a:p>
        </p:txBody>
      </p:sp>
      <p:sp>
        <p:nvSpPr>
          <p:cNvPr id="283651" name="Rectangle 3"/>
          <p:cNvSpPr>
            <a:spLocks noGrp="1" noChangeArrowheads="1"/>
          </p:cNvSpPr>
          <p:nvPr>
            <p:ph type="body" idx="4294967295"/>
          </p:nvPr>
        </p:nvSpPr>
        <p:spPr>
          <a:xfrm>
            <a:off x="1981200" y="1981200"/>
            <a:ext cx="8229600" cy="4114800"/>
          </a:xfrm>
          <a:prstGeom prst="rect">
            <a:avLst/>
          </a:prstGeom>
        </p:spPr>
        <p:txBody>
          <a:bodyPr>
            <a:normAutofit fontScale="92500" lnSpcReduction="20000"/>
          </a:bodyPr>
          <a:lstStyle/>
          <a:p>
            <a:pPr>
              <a:lnSpc>
                <a:spcPct val="80000"/>
              </a:lnSpc>
            </a:pPr>
            <a:r>
              <a:rPr lang="en-US" altLang="en-US" sz="2800">
                <a:solidFill>
                  <a:schemeClr val="folHlink"/>
                </a:solidFill>
              </a:rPr>
              <a:t>Elastomers</a:t>
            </a:r>
            <a:r>
              <a:rPr lang="en-US" altLang="en-US" sz="2800"/>
              <a:t> are long polymer chains above their glass transition temperature.</a:t>
            </a:r>
          </a:p>
          <a:p>
            <a:pPr>
              <a:lnSpc>
                <a:spcPct val="80000"/>
              </a:lnSpc>
            </a:pPr>
            <a:endParaRPr lang="en-US" altLang="en-US" sz="2800"/>
          </a:p>
          <a:p>
            <a:pPr>
              <a:lnSpc>
                <a:spcPct val="80000"/>
              </a:lnSpc>
            </a:pPr>
            <a:r>
              <a:rPr lang="en-US" altLang="en-US" sz="2800"/>
              <a:t>Elastomers are usually lightly crosslinked and are easily deformed.</a:t>
            </a:r>
          </a:p>
          <a:p>
            <a:pPr>
              <a:lnSpc>
                <a:spcPct val="80000"/>
              </a:lnSpc>
            </a:pPr>
            <a:endParaRPr lang="en-US" altLang="en-US" sz="2800"/>
          </a:p>
          <a:p>
            <a:pPr>
              <a:lnSpc>
                <a:spcPct val="80000"/>
              </a:lnSpc>
            </a:pPr>
            <a:r>
              <a:rPr lang="en-US" altLang="en-US" sz="2800"/>
              <a:t> </a:t>
            </a:r>
            <a:r>
              <a:rPr lang="en-US" altLang="en-US" sz="2800">
                <a:solidFill>
                  <a:schemeClr val="folHlink"/>
                </a:solidFill>
              </a:rPr>
              <a:t>Common elastomers include:</a:t>
            </a:r>
          </a:p>
          <a:p>
            <a:pPr>
              <a:lnSpc>
                <a:spcPct val="80000"/>
              </a:lnSpc>
            </a:pPr>
            <a:r>
              <a:rPr lang="en-US" altLang="en-US" sz="2800"/>
              <a:t> polybutadiene (used in shoe soles) </a:t>
            </a:r>
          </a:p>
          <a:p>
            <a:pPr>
              <a:lnSpc>
                <a:spcPct val="80000"/>
              </a:lnSpc>
            </a:pPr>
            <a:r>
              <a:rPr lang="en-US" altLang="en-US" sz="2800"/>
              <a:t>polyisobutylene (used in automobile tires )</a:t>
            </a:r>
          </a:p>
          <a:p>
            <a:pPr>
              <a:lnSpc>
                <a:spcPct val="80000"/>
              </a:lnSpc>
            </a:pPr>
            <a:r>
              <a:rPr lang="en-US" altLang="en-US" sz="2800"/>
              <a:t>polyisoprene (natural rubber). </a:t>
            </a:r>
          </a:p>
          <a:p>
            <a:pPr>
              <a:lnSpc>
                <a:spcPct val="80000"/>
              </a:lnSpc>
            </a:pPr>
            <a:r>
              <a:rPr lang="en-US" altLang="en-US" sz="2800"/>
              <a:t/>
            </a:r>
            <a:br>
              <a:rPr lang="en-US" altLang="en-US" sz="2800"/>
            </a:br>
            <a:endParaRPr lang="en-US" altLang="en-US" sz="2800"/>
          </a:p>
        </p:txBody>
      </p:sp>
    </p:spTree>
    <p:extLst>
      <p:ext uri="{BB962C8B-B14F-4D97-AF65-F5344CB8AC3E}">
        <p14:creationId xmlns:p14="http://schemas.microsoft.com/office/powerpoint/2010/main" val="99431272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t>Elastomers</a:t>
            </a:r>
          </a:p>
        </p:txBody>
      </p:sp>
      <p:sp>
        <p:nvSpPr>
          <p:cNvPr id="286723" name="Rectangle 3"/>
          <p:cNvSpPr>
            <a:spLocks noGrp="1" noChangeArrowheads="1"/>
          </p:cNvSpPr>
          <p:nvPr>
            <p:ph type="body" idx="4294967295"/>
          </p:nvPr>
        </p:nvSpPr>
        <p:spPr>
          <a:xfrm>
            <a:off x="1981200" y="1981200"/>
            <a:ext cx="8229600" cy="4114800"/>
          </a:xfrm>
          <a:prstGeom prst="rect">
            <a:avLst/>
          </a:prstGeom>
        </p:spPr>
        <p:txBody>
          <a:bodyPr>
            <a:normAutofit lnSpcReduction="10000"/>
          </a:bodyPr>
          <a:lstStyle/>
          <a:p>
            <a:pPr>
              <a:lnSpc>
                <a:spcPct val="90000"/>
              </a:lnSpc>
            </a:pPr>
            <a:r>
              <a:rPr lang="en-US" altLang="en-US" sz="2400"/>
              <a:t>Elastomeric polymer chains can be crosslinked, or connected by covalent bonds.</a:t>
            </a:r>
          </a:p>
          <a:p>
            <a:pPr>
              <a:lnSpc>
                <a:spcPct val="90000"/>
              </a:lnSpc>
            </a:pPr>
            <a:r>
              <a:rPr lang="en-US" altLang="en-US" sz="2400"/>
              <a:t>This process is sometimes called </a:t>
            </a:r>
            <a:r>
              <a:rPr lang="en-US" altLang="en-US" sz="2400">
                <a:solidFill>
                  <a:schemeClr val="folHlink"/>
                </a:solidFill>
              </a:rPr>
              <a:t>vulcanization.</a:t>
            </a:r>
          </a:p>
          <a:p>
            <a:pPr>
              <a:lnSpc>
                <a:spcPct val="90000"/>
              </a:lnSpc>
            </a:pPr>
            <a:endParaRPr lang="en-US" altLang="en-US" sz="2400">
              <a:solidFill>
                <a:schemeClr val="folHlink"/>
              </a:solidFill>
            </a:endParaRPr>
          </a:p>
          <a:p>
            <a:pPr>
              <a:lnSpc>
                <a:spcPct val="90000"/>
              </a:lnSpc>
            </a:pPr>
            <a:r>
              <a:rPr lang="en-US" altLang="en-US" sz="2400"/>
              <a:t> Crosslinking is initiated by heat, light, or the addition of chemicals. </a:t>
            </a:r>
          </a:p>
          <a:p>
            <a:pPr>
              <a:lnSpc>
                <a:spcPct val="90000"/>
              </a:lnSpc>
            </a:pPr>
            <a:r>
              <a:rPr lang="en-US" altLang="en-US" sz="2400"/>
              <a:t>Crosslinking makes elastomers reversibly stretchable for small deformations.</a:t>
            </a:r>
          </a:p>
          <a:p>
            <a:pPr>
              <a:lnSpc>
                <a:spcPct val="90000"/>
              </a:lnSpc>
            </a:pPr>
            <a:r>
              <a:rPr lang="en-US" altLang="en-US" sz="2400"/>
              <a:t> When stretched, the polymer chains become elongated and ordered along the deformation direction.</a:t>
            </a:r>
          </a:p>
          <a:p>
            <a:pPr>
              <a:lnSpc>
                <a:spcPct val="90000"/>
              </a:lnSpc>
            </a:pPr>
            <a:endParaRPr lang="en-US" altLang="en-US" sz="2400"/>
          </a:p>
        </p:txBody>
      </p:sp>
    </p:spTree>
    <p:extLst>
      <p:ext uri="{BB962C8B-B14F-4D97-AF65-F5344CB8AC3E}">
        <p14:creationId xmlns:p14="http://schemas.microsoft.com/office/powerpoint/2010/main" val="334335601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ltLang="en-US"/>
              <a:t>Elastomers</a:t>
            </a:r>
          </a:p>
        </p:txBody>
      </p:sp>
      <p:sp>
        <p:nvSpPr>
          <p:cNvPr id="285699" name="Rectangle 3"/>
          <p:cNvSpPr>
            <a:spLocks noGrp="1" noChangeArrowheads="1"/>
          </p:cNvSpPr>
          <p:nvPr>
            <p:ph type="body" idx="4294967295"/>
          </p:nvPr>
        </p:nvSpPr>
        <p:spPr>
          <a:xfrm>
            <a:off x="1981200" y="1981200"/>
            <a:ext cx="8229600" cy="4114800"/>
          </a:xfrm>
          <a:prstGeom prst="rect">
            <a:avLst/>
          </a:prstGeom>
        </p:spPr>
        <p:txBody>
          <a:bodyPr/>
          <a:lstStyle/>
          <a:p>
            <a:pPr>
              <a:lnSpc>
                <a:spcPct val="90000"/>
              </a:lnSpc>
            </a:pPr>
            <a:r>
              <a:rPr lang="en-US" altLang="en-US"/>
              <a:t>When no longer stretched, the chains randomize again.</a:t>
            </a:r>
          </a:p>
          <a:p>
            <a:pPr>
              <a:lnSpc>
                <a:spcPct val="90000"/>
              </a:lnSpc>
            </a:pPr>
            <a:r>
              <a:rPr lang="en-US" altLang="en-US"/>
              <a:t> The crosslinks guide the elastomer back to its original shape. </a:t>
            </a:r>
          </a:p>
          <a:p>
            <a:pPr>
              <a:lnSpc>
                <a:spcPct val="90000"/>
              </a:lnSpc>
            </a:pPr>
            <a:r>
              <a:rPr lang="en-US" altLang="en-US"/>
              <a:t>Crosslinking makes elastomers reversibly stretchable for small deformations. Stretched Returned to randomization </a:t>
            </a:r>
            <a:br>
              <a:rPr lang="en-US" altLang="en-US"/>
            </a:br>
            <a:endParaRPr lang="en-US" altLang="en-US"/>
          </a:p>
        </p:txBody>
      </p:sp>
    </p:spTree>
    <p:extLst>
      <p:ext uri="{BB962C8B-B14F-4D97-AF65-F5344CB8AC3E}">
        <p14:creationId xmlns:p14="http://schemas.microsoft.com/office/powerpoint/2010/main" val="41448361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sz="4000"/>
              <a:t>Rubber Tree</a:t>
            </a:r>
            <a:br>
              <a:rPr lang="en-US" altLang="en-US" sz="4000"/>
            </a:br>
            <a:endParaRPr lang="en-US" altLang="en-US" sz="4000"/>
          </a:p>
        </p:txBody>
      </p:sp>
      <p:pic>
        <p:nvPicPr>
          <p:cNvPr id="212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909764"/>
            <a:ext cx="50387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Content Placeholder 2"/>
          <p:cNvSpPr>
            <a:spLocks noGrp="1"/>
          </p:cNvSpPr>
          <p:nvPr>
            <p:ph idx="4294967295"/>
          </p:nvPr>
        </p:nvSpPr>
        <p:spPr>
          <a:xfrm>
            <a:off x="1524000" y="1676400"/>
            <a:ext cx="3352800" cy="4495800"/>
          </a:xfrm>
        </p:spPr>
        <p:txBody>
          <a:bodyPr/>
          <a:lstStyle/>
          <a:p>
            <a:r>
              <a:rPr lang="en-US" altLang="en-US"/>
              <a:t>Natural rubber is an unsaturated hydrocarbon polymer.  </a:t>
            </a:r>
          </a:p>
          <a:p>
            <a:r>
              <a:rPr lang="en-US" altLang="en-US"/>
              <a:t>Sap:</a:t>
            </a:r>
          </a:p>
          <a:p>
            <a:pPr lvl="1"/>
            <a:r>
              <a:rPr lang="en-US" altLang="en-US"/>
              <a:t>Sticky</a:t>
            </a:r>
          </a:p>
          <a:p>
            <a:pPr lvl="1"/>
            <a:r>
              <a:rPr lang="en-US" altLang="en-US"/>
              <a:t>Viscous</a:t>
            </a:r>
          </a:p>
          <a:p>
            <a:pPr lvl="1"/>
            <a:r>
              <a:rPr lang="en-US" altLang="en-US"/>
              <a:t>Gooey</a:t>
            </a:r>
          </a:p>
          <a:p>
            <a:endParaRPr lang="en-US" altLang="en-US"/>
          </a:p>
        </p:txBody>
      </p:sp>
    </p:spTree>
    <p:extLst>
      <p:ext uri="{BB962C8B-B14F-4D97-AF65-F5344CB8AC3E}">
        <p14:creationId xmlns:p14="http://schemas.microsoft.com/office/powerpoint/2010/main" val="4029752428"/>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Most rubber has a molecular weight in excess of one million.</a:t>
            </a:r>
          </a:p>
          <a:p>
            <a:r>
              <a:rPr lang="en-US" altLang="en-US"/>
              <a:t>Natural rubber has many undesirable properties: it is sticky and smelly and softens in warm weather and hardens in cold</a:t>
            </a:r>
          </a:p>
          <a:p>
            <a:r>
              <a:rPr lang="en-US" altLang="en-US"/>
              <a:t>Charles Goodyear invented vulcanization</a:t>
            </a:r>
          </a:p>
        </p:txBody>
      </p:sp>
      <p:sp>
        <p:nvSpPr>
          <p:cNvPr id="428037" name="Rectangle 5"/>
          <p:cNvSpPr>
            <a:spLocks noGrp="1" noChangeArrowheads="1"/>
          </p:cNvSpPr>
          <p:nvPr>
            <p:ph type="title"/>
          </p:nvPr>
        </p:nvSpPr>
        <p:spPr/>
        <p:txBody>
          <a:bodyPr/>
          <a:lstStyle/>
          <a:p>
            <a:r>
              <a:rPr lang="en-US" altLang="en-US"/>
              <a:t>Natural Rubber</a:t>
            </a:r>
          </a:p>
        </p:txBody>
      </p:sp>
    </p:spTree>
    <p:extLst>
      <p:ext uri="{BB962C8B-B14F-4D97-AF65-F5344CB8AC3E}">
        <p14:creationId xmlns:p14="http://schemas.microsoft.com/office/powerpoint/2010/main" val="217378066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altLang="en-US"/>
              <a:t>Vulcanization</a:t>
            </a:r>
          </a:p>
        </p:txBody>
      </p:sp>
      <p:sp>
        <p:nvSpPr>
          <p:cNvPr id="429059"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Charles Goodyear invented vulcanization</a:t>
            </a:r>
          </a:p>
          <a:p>
            <a:r>
              <a:rPr lang="en-US" altLang="en-US">
                <a:solidFill>
                  <a:schemeClr val="folHlink"/>
                </a:solidFill>
              </a:rPr>
              <a:t>Vulcanization</a:t>
            </a:r>
            <a:r>
              <a:rPr lang="en-US" altLang="en-US"/>
              <a:t>: a process of cross-linking polymer chains by heating rubber with sulfur.  This adds strength to the rubber.</a:t>
            </a:r>
          </a:p>
          <a:p>
            <a:endParaRPr lang="en-US" altLang="en-US"/>
          </a:p>
        </p:txBody>
      </p:sp>
      <p:pic>
        <p:nvPicPr>
          <p:cNvPr id="429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026" y="152400"/>
            <a:ext cx="174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2441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14401"/>
            <a:ext cx="19050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nchor="b">
            <a:normAutofit/>
          </a:bodyPr>
          <a:lstStyle/>
          <a:p>
            <a:r>
              <a:rPr lang="en-US" altLang="en-US" sz="4000"/>
              <a:t>Vulcanization</a:t>
            </a:r>
            <a:br>
              <a:rPr lang="en-US" altLang="en-US" sz="4000"/>
            </a:br>
            <a:endParaRPr lang="en-US" altLang="en-US" sz="4000"/>
          </a:p>
        </p:txBody>
      </p:sp>
      <p:pic>
        <p:nvPicPr>
          <p:cNvPr id="214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143001"/>
            <a:ext cx="28384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3429000"/>
            <a:ext cx="70389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55813"/>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188" y="3595689"/>
            <a:ext cx="25717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557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ltLang="en-US"/>
              <a:t>Types of Polymers</a:t>
            </a:r>
          </a:p>
        </p:txBody>
      </p:sp>
      <p:sp>
        <p:nvSpPr>
          <p:cNvPr id="293891"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Polymer Classifications</a:t>
            </a:r>
          </a:p>
          <a:p>
            <a:pPr lvl="1"/>
            <a:r>
              <a:rPr lang="en-US" altLang="en-US"/>
              <a:t>Thermoset:  cross-linked polymer that cannot be melted (tires, rubber bands)</a:t>
            </a:r>
          </a:p>
          <a:p>
            <a:pPr lvl="1"/>
            <a:r>
              <a:rPr lang="en-US" altLang="en-US"/>
              <a:t>Thermoplastic:  Meltable plastic</a:t>
            </a:r>
          </a:p>
          <a:p>
            <a:pPr lvl="1"/>
            <a:r>
              <a:rPr lang="en-US" altLang="en-US"/>
              <a:t>Elastomers:  Polymers that stretch and then return to their original form:  often thermoset polymers</a:t>
            </a:r>
          </a:p>
          <a:p>
            <a:pPr lvl="1"/>
            <a:r>
              <a:rPr lang="en-US" altLang="en-US"/>
              <a:t>Thermoplastic elastomers:  Elastic polymers that can be melted (soles of tennis shoes)</a:t>
            </a:r>
          </a:p>
        </p:txBody>
      </p:sp>
    </p:spTree>
    <p:extLst>
      <p:ext uri="{BB962C8B-B14F-4D97-AF65-F5344CB8AC3E}">
        <p14:creationId xmlns:p14="http://schemas.microsoft.com/office/powerpoint/2010/main" val="2195205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992313" y="2062163"/>
            <a:ext cx="829151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Century Gothic" panose="020B0502020202020204" pitchFamily="34" charset="0"/>
                <a:cs typeface="Arial" panose="020B0604020202020204" pitchFamily="34" charset="0"/>
              </a:defRPr>
            </a:lvl1pPr>
            <a:lvl2pPr marL="742950" indent="-285750">
              <a:spcBef>
                <a:spcPct val="20000"/>
              </a:spcBef>
              <a:buChar char="–"/>
              <a:defRPr sz="2000" b="1">
                <a:solidFill>
                  <a:schemeClr val="tx1"/>
                </a:solidFill>
                <a:latin typeface="Century Gothic" panose="020B0502020202020204" pitchFamily="34" charset="0"/>
                <a:cs typeface="Arial" panose="020B0604020202020204" pitchFamily="34" charset="0"/>
              </a:defRPr>
            </a:lvl2pPr>
            <a:lvl3pPr marL="1143000" indent="-228600">
              <a:spcBef>
                <a:spcPct val="20000"/>
              </a:spcBef>
              <a:buChar char="•"/>
              <a:defRPr sz="2000">
                <a:solidFill>
                  <a:schemeClr val="tx1"/>
                </a:solidFill>
                <a:latin typeface="Century Gothic" panose="020B0502020202020204" pitchFamily="34" charset="0"/>
                <a:cs typeface="Arial" panose="020B0604020202020204" pitchFamily="34" charset="0"/>
              </a:defRPr>
            </a:lvl3pPr>
            <a:lvl4pPr marL="1600200" indent="-228600">
              <a:spcBef>
                <a:spcPct val="20000"/>
              </a:spcBef>
              <a:buChar char="–"/>
              <a:defRPr>
                <a:solidFill>
                  <a:schemeClr val="tx1"/>
                </a:solidFill>
                <a:latin typeface="Century Gothic" panose="020B0502020202020204" pitchFamily="34" charset="0"/>
                <a:cs typeface="Arial" panose="020B0604020202020204" pitchFamily="34" charset="0"/>
              </a:defRPr>
            </a:lvl4pPr>
            <a:lvl5pPr marL="2057400" indent="-228600">
              <a:spcBef>
                <a:spcPct val="20000"/>
              </a:spcBef>
              <a:buChar char="»"/>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Century Gothic" panose="020B0502020202020204" pitchFamily="34" charset="0"/>
                <a:cs typeface="Arial" panose="020B0604020202020204" pitchFamily="34" charset="0"/>
              </a:defRPr>
            </a:lvl9pPr>
          </a:lstStyle>
          <a:p>
            <a:r>
              <a:rPr lang="en-GB" altLang="en-US"/>
              <a:t>All molecules have a mirror image – but for many molecules it is the same molecule.</a:t>
            </a:r>
          </a:p>
          <a:p>
            <a:pPr>
              <a:buFontTx/>
              <a:buNone/>
            </a:pPr>
            <a:endParaRPr lang="en-GB" altLang="en-US"/>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3160714"/>
            <a:ext cx="640873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43215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nchor="b"/>
          <a:lstStyle/>
          <a:p>
            <a:r>
              <a:rPr lang="en-US" altLang="en-US"/>
              <a:t>Cotton</a:t>
            </a:r>
          </a:p>
        </p:txBody>
      </p:sp>
      <p:pic>
        <p:nvPicPr>
          <p:cNvPr id="225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9" y="2600325"/>
            <a:ext cx="34766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TextBox 2"/>
          <p:cNvSpPr txBox="1">
            <a:spLocks noChangeArrowheads="1"/>
          </p:cNvSpPr>
          <p:nvPr/>
        </p:nvSpPr>
        <p:spPr bwMode="auto">
          <a:xfrm>
            <a:off x="6446838" y="4765675"/>
            <a:ext cx="320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Long Strands of Cellulose</a:t>
            </a:r>
          </a:p>
          <a:p>
            <a:r>
              <a:rPr lang="en-US" altLang="en-US">
                <a:latin typeface="Century Gothic" panose="020B0502020202020204" pitchFamily="34" charset="0"/>
              </a:rPr>
              <a:t>+ Hydrogen Bonds</a:t>
            </a:r>
          </a:p>
        </p:txBody>
      </p:sp>
      <p:sp>
        <p:nvSpPr>
          <p:cNvPr id="225285" name="TextBox 3"/>
          <p:cNvSpPr txBox="1">
            <a:spLocks noChangeArrowheads="1"/>
          </p:cNvSpPr>
          <p:nvPr/>
        </p:nvSpPr>
        <p:spPr bwMode="auto">
          <a:xfrm>
            <a:off x="2438400" y="5638801"/>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Cellulose is the most common organic material on earth!</a:t>
            </a:r>
          </a:p>
          <a:p>
            <a:r>
              <a:rPr lang="en-US" altLang="en-US">
                <a:latin typeface="Century Gothic" panose="020B0502020202020204" pitchFamily="34" charset="0"/>
              </a:rPr>
              <a:t>  It is also a primary constituent of wood and paper.</a:t>
            </a:r>
          </a:p>
        </p:txBody>
      </p:sp>
      <p:pic>
        <p:nvPicPr>
          <p:cNvPr id="2252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863" y="771525"/>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908050"/>
            <a:ext cx="8286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2820988"/>
            <a:ext cx="42100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53311"/>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ctrTitle"/>
          </p:nvPr>
        </p:nvSpPr>
        <p:spPr>
          <a:xfrm>
            <a:off x="2438400" y="533400"/>
            <a:ext cx="7391400" cy="2286000"/>
          </a:xfrm>
        </p:spPr>
        <p:txBody>
          <a:bodyPr/>
          <a:lstStyle/>
          <a:p>
            <a:r>
              <a:rPr lang="en-US" altLang="en-US" sz="4000"/>
              <a:t>Polymer formation and reaction      types</a:t>
            </a:r>
            <a:br>
              <a:rPr lang="en-US" altLang="en-US" sz="4000"/>
            </a:br>
            <a:r>
              <a:rPr lang="en-US" altLang="en-US" sz="4000"/>
              <a:t> </a:t>
            </a:r>
          </a:p>
        </p:txBody>
      </p:sp>
      <p:sp>
        <p:nvSpPr>
          <p:cNvPr id="431109" name="Rectangle 5"/>
          <p:cNvSpPr>
            <a:spLocks noGrp="1" noChangeArrowheads="1"/>
          </p:cNvSpPr>
          <p:nvPr>
            <p:ph type="subTitle" idx="1"/>
          </p:nvPr>
        </p:nvSpPr>
        <p:spPr/>
        <p:txBody>
          <a:bodyPr/>
          <a:lstStyle/>
          <a:p>
            <a:endParaRPr lang="en-US" altLang="en-US"/>
          </a:p>
        </p:txBody>
      </p:sp>
      <p:pic>
        <p:nvPicPr>
          <p:cNvPr id="431115" name="Picture 11"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00600"/>
            <a:ext cx="4953000" cy="1849438"/>
          </a:xfrm>
          <a:prstGeom prst="rect">
            <a:avLst/>
          </a:prstGeom>
          <a:noFill/>
          <a:extLst>
            <a:ext uri="{909E8E84-426E-40DD-AFC4-6F175D3DCCD1}">
              <a14:hiddenFill xmlns:a14="http://schemas.microsoft.com/office/drawing/2010/main">
                <a:solidFill>
                  <a:srgbClr val="FFFFFF"/>
                </a:solidFill>
              </a14:hiddenFill>
            </a:ext>
          </a:extLst>
        </p:spPr>
      </p:pic>
      <p:pic>
        <p:nvPicPr>
          <p:cNvPr id="431117" name="Picture 13"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976" y="1905000"/>
            <a:ext cx="312896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31121" name="Picture 17"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74" y="19050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7467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ctrTitle"/>
          </p:nvPr>
        </p:nvSpPr>
        <p:spPr/>
        <p:txBody>
          <a:bodyPr/>
          <a:lstStyle/>
          <a:p>
            <a:r>
              <a:rPr lang="en-US" altLang="en-US" sz="4000"/>
              <a:t>Addition polymerization also called chain growth polymers</a:t>
            </a:r>
            <a:br>
              <a:rPr lang="en-US" altLang="en-US" sz="4000"/>
            </a:br>
            <a:endParaRPr lang="en-US" altLang="en-US" sz="4000"/>
          </a:p>
        </p:txBody>
      </p:sp>
      <p:sp>
        <p:nvSpPr>
          <p:cNvPr id="433157" name="Rectangle 5"/>
          <p:cNvSpPr>
            <a:spLocks noGrp="1" noChangeArrowheads="1"/>
          </p:cNvSpPr>
          <p:nvPr>
            <p:ph type="subTitle" idx="1"/>
          </p:nvPr>
        </p:nvSpPr>
        <p:spPr/>
        <p:txBody>
          <a:bodyPr/>
          <a:lstStyle/>
          <a:p>
            <a:endParaRPr lang="en-US" altLang="en-US"/>
          </a:p>
        </p:txBody>
      </p:sp>
      <p:pic>
        <p:nvPicPr>
          <p:cNvPr id="433159" name="Picture 7"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048000"/>
            <a:ext cx="257016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4294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49488" y="257176"/>
            <a:ext cx="7885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a:latin typeface="Comic Sans MS" panose="030F0702030302020204" pitchFamily="66" charset="0"/>
              </a:rPr>
              <a:t>Methods for making polymers</a:t>
            </a:r>
          </a:p>
        </p:txBody>
      </p:sp>
      <p:sp>
        <p:nvSpPr>
          <p:cNvPr id="41987" name="Rectangle 3"/>
          <p:cNvSpPr>
            <a:spLocks noChangeArrowheads="1"/>
          </p:cNvSpPr>
          <p:nvPr/>
        </p:nvSpPr>
        <p:spPr bwMode="auto">
          <a:xfrm>
            <a:off x="1893888" y="1181100"/>
            <a:ext cx="8240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condensation polymerization</a:t>
            </a:r>
          </a:p>
        </p:txBody>
      </p:sp>
      <p:sp>
        <p:nvSpPr>
          <p:cNvPr id="41988" name="Rectangle 4"/>
          <p:cNvSpPr>
            <a:spLocks noChangeArrowheads="1"/>
          </p:cNvSpPr>
          <p:nvPr/>
        </p:nvSpPr>
        <p:spPr bwMode="auto">
          <a:xfrm>
            <a:off x="1955800" y="1944689"/>
            <a:ext cx="764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solidFill>
                  <a:srgbClr val="FF0000"/>
                </a:solidFill>
                <a:latin typeface="Comic Sans MS" panose="030F0702030302020204" pitchFamily="66" charset="0"/>
              </a:rPr>
              <a:t>Addition polymerization</a:t>
            </a:r>
            <a:r>
              <a:rPr lang="en-US" altLang="en-US" sz="2400">
                <a:latin typeface="Comic Sans MS" panose="030F0702030302020204" pitchFamily="66" charset="0"/>
              </a:rPr>
              <a:t>: monomers react to form a polymer without net loss of atoms.  </a:t>
            </a:r>
            <a:r>
              <a:rPr lang="en-US" altLang="en-US" sz="2400">
                <a:solidFill>
                  <a:schemeClr val="folHlink"/>
                </a:solidFill>
                <a:latin typeface="Comic Sans MS" panose="030F0702030302020204" pitchFamily="66" charset="0"/>
              </a:rPr>
              <a:t>Monomers simply add together to produce the polymer</a:t>
            </a:r>
            <a:r>
              <a:rPr lang="en-US" altLang="en-US" sz="2400">
                <a:latin typeface="Comic Sans MS" panose="030F0702030302020204" pitchFamily="66" charset="0"/>
              </a:rPr>
              <a:t>.</a:t>
            </a:r>
          </a:p>
        </p:txBody>
      </p:sp>
      <p:sp>
        <p:nvSpPr>
          <p:cNvPr id="41989" name="Rectangle 5"/>
          <p:cNvSpPr>
            <a:spLocks noChangeArrowheads="1"/>
          </p:cNvSpPr>
          <p:nvPr/>
        </p:nvSpPr>
        <p:spPr bwMode="auto">
          <a:xfrm>
            <a:off x="1828800" y="3124201"/>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Most common form: free radical chain reaction of ethylenes</a:t>
            </a:r>
          </a:p>
        </p:txBody>
      </p:sp>
      <p:sp>
        <p:nvSpPr>
          <p:cNvPr id="41990" name="Rectangle 6"/>
          <p:cNvSpPr>
            <a:spLocks noChangeArrowheads="1"/>
          </p:cNvSpPr>
          <p:nvPr/>
        </p:nvSpPr>
        <p:spPr bwMode="auto">
          <a:xfrm>
            <a:off x="3711576" y="5730876"/>
            <a:ext cx="1866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omic Sans MS" panose="030F0702030302020204" pitchFamily="66" charset="0"/>
              </a:rPr>
              <a:t>n monomers</a:t>
            </a:r>
          </a:p>
        </p:txBody>
      </p:sp>
      <p:sp>
        <p:nvSpPr>
          <p:cNvPr id="41991" name="Rectangle 7"/>
          <p:cNvSpPr>
            <a:spLocks noChangeArrowheads="1"/>
          </p:cNvSpPr>
          <p:nvPr/>
        </p:nvSpPr>
        <p:spPr bwMode="auto">
          <a:xfrm>
            <a:off x="5867401" y="5730876"/>
            <a:ext cx="3212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omic Sans MS" panose="030F0702030302020204" pitchFamily="66" charset="0"/>
              </a:rPr>
              <a:t>one polymer molecule</a:t>
            </a:r>
          </a:p>
        </p:txBody>
      </p:sp>
      <p:pic>
        <p:nvPicPr>
          <p:cNvPr id="41992" name="Picture 8" descr="Ch25_AdditionPolymer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748088"/>
            <a:ext cx="3657600" cy="158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31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p:bldP spid="41990" grpId="0"/>
      <p:bldP spid="41991"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a:t>Addition polymerisation</a:t>
            </a:r>
          </a:p>
        </p:txBody>
      </p:sp>
      <p:sp>
        <p:nvSpPr>
          <p:cNvPr id="15363" name="Rectangle 3"/>
          <p:cNvSpPr>
            <a:spLocks noGrp="1" noChangeArrowheads="1"/>
          </p:cNvSpPr>
          <p:nvPr>
            <p:ph type="body" idx="4294967295"/>
          </p:nvPr>
        </p:nvSpPr>
        <p:spPr>
          <a:xfrm>
            <a:off x="1981200" y="1981200"/>
            <a:ext cx="8229600" cy="4114800"/>
          </a:xfrm>
          <a:prstGeom prst="rect">
            <a:avLst/>
          </a:prstGeom>
        </p:spPr>
        <p:txBody>
          <a:bodyPr/>
          <a:lstStyle/>
          <a:p>
            <a:r>
              <a:rPr lang="en-GB" altLang="en-US"/>
              <a:t>Monomers contain C=C bonds</a:t>
            </a:r>
          </a:p>
          <a:p>
            <a:r>
              <a:rPr lang="en-GB" altLang="en-US"/>
              <a:t>Double bond opens to (link) bond to next monomer molecule</a:t>
            </a:r>
          </a:p>
          <a:p>
            <a:r>
              <a:rPr lang="en-GB" altLang="en-US"/>
              <a:t>Chain forms when same basic unit is repeated over and over.</a:t>
            </a:r>
          </a:p>
          <a:p>
            <a:r>
              <a:rPr lang="en-GB" altLang="en-US"/>
              <a:t>Modern polymers also developed based on alkynes R-C    C - R’</a:t>
            </a:r>
          </a:p>
        </p:txBody>
      </p:sp>
      <p:grpSp>
        <p:nvGrpSpPr>
          <p:cNvPr id="15364" name="Group 4"/>
          <p:cNvGrpSpPr>
            <a:grpSpLocks/>
          </p:cNvGrpSpPr>
          <p:nvPr/>
        </p:nvGrpSpPr>
        <p:grpSpPr bwMode="auto">
          <a:xfrm>
            <a:off x="4735514" y="5410201"/>
            <a:ext cx="312737" cy="168275"/>
            <a:chOff x="3312" y="3456"/>
            <a:chExt cx="197" cy="106"/>
          </a:xfrm>
        </p:grpSpPr>
        <p:sp>
          <p:nvSpPr>
            <p:cNvPr id="15365" name="Line 5"/>
            <p:cNvSpPr>
              <a:spLocks noChangeShapeType="1"/>
            </p:cNvSpPr>
            <p:nvPr/>
          </p:nvSpPr>
          <p:spPr bwMode="auto">
            <a:xfrm>
              <a:off x="3312" y="345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Line 6"/>
            <p:cNvSpPr>
              <a:spLocks noChangeShapeType="1"/>
            </p:cNvSpPr>
            <p:nvPr/>
          </p:nvSpPr>
          <p:spPr bwMode="auto">
            <a:xfrm>
              <a:off x="3312" y="350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auto">
            <a:xfrm>
              <a:off x="3317" y="356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04058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additive="base">
                                        <p:cTn id="2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 calcmode="lin" valueType="num">
                                      <p:cBhvr additive="base">
                                        <p:cTn id="2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Line 2"/>
          <p:cNvSpPr>
            <a:spLocks noChangeShapeType="1"/>
          </p:cNvSpPr>
          <p:nvPr/>
        </p:nvSpPr>
        <p:spPr bwMode="auto">
          <a:xfrm>
            <a:off x="6089650" y="2322514"/>
            <a:ext cx="0" cy="1292225"/>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63" name="Rectangle 3"/>
          <p:cNvSpPr>
            <a:spLocks noChangeArrowheads="1"/>
          </p:cNvSpPr>
          <p:nvPr/>
        </p:nvSpPr>
        <p:spPr bwMode="auto">
          <a:xfrm>
            <a:off x="4851400" y="5611814"/>
            <a:ext cx="242728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polypropylene</a:t>
            </a:r>
          </a:p>
        </p:txBody>
      </p:sp>
      <p:sp>
        <p:nvSpPr>
          <p:cNvPr id="399364" name="Rectangle 4"/>
          <p:cNvSpPr>
            <a:spLocks noChangeArrowheads="1"/>
          </p:cNvSpPr>
          <p:nvPr/>
        </p:nvSpPr>
        <p:spPr bwMode="auto">
          <a:xfrm>
            <a:off x="5222876" y="1423989"/>
            <a:ext cx="9953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H</a:t>
            </a:r>
            <a:r>
              <a:rPr lang="en-US" altLang="en-US" sz="2800" baseline="-25000">
                <a:solidFill>
                  <a:srgbClr val="FFFF00"/>
                </a:solidFill>
                <a:effectLst>
                  <a:outerShdw blurRad="38100" dist="38100" dir="2700000" algn="tl">
                    <a:srgbClr val="000000"/>
                  </a:outerShdw>
                </a:effectLst>
              </a:rPr>
              <a:t>2</a:t>
            </a:r>
            <a:r>
              <a:rPr lang="en-US" altLang="en-US" sz="2800">
                <a:solidFill>
                  <a:srgbClr val="FFFF00"/>
                </a:solidFill>
                <a:effectLst>
                  <a:outerShdw blurRad="38100" dist="38100" dir="2700000" algn="tl">
                    <a:srgbClr val="000000"/>
                  </a:outerShdw>
                </a:effectLst>
              </a:rPr>
              <a:t>C</a:t>
            </a:r>
          </a:p>
        </p:txBody>
      </p:sp>
      <p:grpSp>
        <p:nvGrpSpPr>
          <p:cNvPr id="399365" name="Group 5"/>
          <p:cNvGrpSpPr>
            <a:grpSpLocks/>
          </p:cNvGrpSpPr>
          <p:nvPr/>
        </p:nvGrpSpPr>
        <p:grpSpPr bwMode="auto">
          <a:xfrm>
            <a:off x="5932488" y="1430339"/>
            <a:ext cx="1389062" cy="604837"/>
            <a:chOff x="2777" y="901"/>
            <a:chExt cx="875" cy="381"/>
          </a:xfrm>
        </p:grpSpPr>
        <p:sp>
          <p:nvSpPr>
            <p:cNvPr id="399366" name="Rectangle 6"/>
            <p:cNvSpPr>
              <a:spLocks noChangeArrowheads="1"/>
            </p:cNvSpPr>
            <p:nvPr/>
          </p:nvSpPr>
          <p:spPr bwMode="auto">
            <a:xfrm>
              <a:off x="3026" y="901"/>
              <a:ext cx="62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367" name="Line 7"/>
            <p:cNvSpPr>
              <a:spLocks noChangeShapeType="1"/>
            </p:cNvSpPr>
            <p:nvPr/>
          </p:nvSpPr>
          <p:spPr bwMode="auto">
            <a:xfrm>
              <a:off x="2777" y="1019"/>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68" name="Line 8"/>
            <p:cNvSpPr>
              <a:spLocks noChangeShapeType="1"/>
            </p:cNvSpPr>
            <p:nvPr/>
          </p:nvSpPr>
          <p:spPr bwMode="auto">
            <a:xfrm>
              <a:off x="2777" y="107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369" name="Group 9"/>
          <p:cNvGrpSpPr>
            <a:grpSpLocks/>
          </p:cNvGrpSpPr>
          <p:nvPr/>
        </p:nvGrpSpPr>
        <p:grpSpPr bwMode="auto">
          <a:xfrm>
            <a:off x="2259014" y="4110038"/>
            <a:ext cx="7564437" cy="1200150"/>
            <a:chOff x="463" y="2589"/>
            <a:chExt cx="4765" cy="756"/>
          </a:xfrm>
        </p:grpSpPr>
        <p:grpSp>
          <p:nvGrpSpPr>
            <p:cNvPr id="399370" name="Group 10"/>
            <p:cNvGrpSpPr>
              <a:grpSpLocks/>
            </p:cNvGrpSpPr>
            <p:nvPr/>
          </p:nvGrpSpPr>
          <p:grpSpPr bwMode="auto">
            <a:xfrm>
              <a:off x="463" y="2589"/>
              <a:ext cx="4765" cy="381"/>
              <a:chOff x="463" y="2589"/>
              <a:chExt cx="4765" cy="381"/>
            </a:xfrm>
          </p:grpSpPr>
          <p:sp>
            <p:nvSpPr>
              <p:cNvPr id="399371" name="Rectangle 11"/>
              <p:cNvSpPr>
                <a:spLocks noChangeArrowheads="1"/>
              </p:cNvSpPr>
              <p:nvPr/>
            </p:nvSpPr>
            <p:spPr bwMode="auto">
              <a:xfrm>
                <a:off x="3234" y="2589"/>
                <a:ext cx="735"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sp>
            <p:nvSpPr>
              <p:cNvPr id="399372" name="Rectangle 12"/>
              <p:cNvSpPr>
                <a:spLocks noChangeArrowheads="1"/>
              </p:cNvSpPr>
              <p:nvPr/>
            </p:nvSpPr>
            <p:spPr bwMode="auto">
              <a:xfrm>
                <a:off x="3881" y="2589"/>
                <a:ext cx="734"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sp>
            <p:nvSpPr>
              <p:cNvPr id="399373" name="Rectangle 13"/>
              <p:cNvSpPr>
                <a:spLocks noChangeArrowheads="1"/>
              </p:cNvSpPr>
              <p:nvPr/>
            </p:nvSpPr>
            <p:spPr bwMode="auto">
              <a:xfrm>
                <a:off x="4494" y="2589"/>
                <a:ext cx="734"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grpSp>
            <p:nvGrpSpPr>
              <p:cNvPr id="399374" name="Group 14"/>
              <p:cNvGrpSpPr>
                <a:grpSpLocks/>
              </p:cNvGrpSpPr>
              <p:nvPr/>
            </p:nvGrpSpPr>
            <p:grpSpPr bwMode="auto">
              <a:xfrm>
                <a:off x="463" y="2589"/>
                <a:ext cx="2870" cy="381"/>
                <a:chOff x="463" y="2589"/>
                <a:chExt cx="2870" cy="381"/>
              </a:xfrm>
            </p:grpSpPr>
            <p:sp>
              <p:nvSpPr>
                <p:cNvPr id="399375" name="Rectangle 15"/>
                <p:cNvSpPr>
                  <a:spLocks noChangeArrowheads="1"/>
                </p:cNvSpPr>
                <p:nvPr/>
              </p:nvSpPr>
              <p:spPr bwMode="auto">
                <a:xfrm>
                  <a:off x="2599" y="2589"/>
                  <a:ext cx="734"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grpSp>
              <p:nvGrpSpPr>
                <p:cNvPr id="399376" name="Group 16"/>
                <p:cNvGrpSpPr>
                  <a:grpSpLocks/>
                </p:cNvGrpSpPr>
                <p:nvPr/>
              </p:nvGrpSpPr>
              <p:grpSpPr bwMode="auto">
                <a:xfrm>
                  <a:off x="463" y="2589"/>
                  <a:ext cx="2213" cy="381"/>
                  <a:chOff x="463" y="2589"/>
                  <a:chExt cx="2213" cy="381"/>
                </a:xfrm>
              </p:grpSpPr>
              <p:sp>
                <p:nvSpPr>
                  <p:cNvPr id="399377" name="Rectangle 17"/>
                  <p:cNvSpPr>
                    <a:spLocks noChangeArrowheads="1"/>
                  </p:cNvSpPr>
                  <p:nvPr/>
                </p:nvSpPr>
                <p:spPr bwMode="auto">
                  <a:xfrm>
                    <a:off x="1941" y="2589"/>
                    <a:ext cx="735"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grpSp>
                <p:nvGrpSpPr>
                  <p:cNvPr id="399378" name="Group 18"/>
                  <p:cNvGrpSpPr>
                    <a:grpSpLocks/>
                  </p:cNvGrpSpPr>
                  <p:nvPr/>
                </p:nvGrpSpPr>
                <p:grpSpPr bwMode="auto">
                  <a:xfrm>
                    <a:off x="463" y="2589"/>
                    <a:ext cx="1610" cy="381"/>
                    <a:chOff x="463" y="2589"/>
                    <a:chExt cx="1610" cy="381"/>
                  </a:xfrm>
                </p:grpSpPr>
                <p:sp>
                  <p:nvSpPr>
                    <p:cNvPr id="399379" name="Rectangle 19"/>
                    <p:cNvSpPr>
                      <a:spLocks noChangeArrowheads="1"/>
                    </p:cNvSpPr>
                    <p:nvPr/>
                  </p:nvSpPr>
                  <p:spPr bwMode="auto">
                    <a:xfrm>
                      <a:off x="707" y="2589"/>
                      <a:ext cx="735"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sp>
                  <p:nvSpPr>
                    <p:cNvPr id="399380" name="Rectangle 20"/>
                    <p:cNvSpPr>
                      <a:spLocks noChangeArrowheads="1"/>
                    </p:cNvSpPr>
                    <p:nvPr/>
                  </p:nvSpPr>
                  <p:spPr bwMode="auto">
                    <a:xfrm>
                      <a:off x="1339" y="2589"/>
                      <a:ext cx="734"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463" tIns="23813" rIns="17463" bIns="23813"/>
                    <a:lstStyle>
                      <a:lvl1pPr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1pPr>
                      <a:lvl2pPr marL="411163"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2pPr>
                      <a:lvl3pPr marL="82232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3pPr>
                      <a:lvl4pPr marL="1235075"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4pPr>
                      <a:lvl5pPr marL="1646238" defTabSz="822325">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5pPr>
                      <a:lvl6pPr marL="21034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6pPr>
                      <a:lvl7pPr marL="25606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7pPr>
                      <a:lvl8pPr marL="30178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8pPr>
                      <a:lvl9pPr marL="3475038" defTabSz="822325" fontAlgn="base">
                        <a:spcBef>
                          <a:spcPct val="0"/>
                        </a:spcBef>
                        <a:spcAft>
                          <a:spcPct val="0"/>
                        </a:spcAft>
                        <a:tabLst>
                          <a:tab pos="411163" algn="l"/>
                          <a:tab pos="822325" algn="l"/>
                          <a:tab pos="1235075"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FFF00"/>
                          </a:solidFill>
                          <a:effectLst>
                            <a:outerShdw blurRad="38100" dist="38100" dir="2700000" algn="tl">
                              <a:srgbClr val="000000"/>
                            </a:outerShdw>
                          </a:effectLst>
                        </a:rPr>
                        <a:t>CH</a:t>
                      </a:r>
                    </a:p>
                  </p:txBody>
                </p:sp>
                <p:sp>
                  <p:nvSpPr>
                    <p:cNvPr id="399381" name="Line 21"/>
                    <p:cNvSpPr>
                      <a:spLocks noChangeShapeType="1"/>
                    </p:cNvSpPr>
                    <p:nvPr/>
                  </p:nvSpPr>
                  <p:spPr bwMode="auto">
                    <a:xfrm flipH="1">
                      <a:off x="463" y="2704"/>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82" name="Line 22"/>
                    <p:cNvSpPr>
                      <a:spLocks noChangeShapeType="1"/>
                    </p:cNvSpPr>
                    <p:nvPr/>
                  </p:nvSpPr>
                  <p:spPr bwMode="auto">
                    <a:xfrm flipH="1">
                      <a:off x="1087" y="2712"/>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383" name="Line 23"/>
                  <p:cNvSpPr>
                    <a:spLocks noChangeShapeType="1"/>
                  </p:cNvSpPr>
                  <p:nvPr/>
                </p:nvSpPr>
                <p:spPr bwMode="auto">
                  <a:xfrm flipH="1">
                    <a:off x="1700" y="2720"/>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384" name="Line 24"/>
                <p:cNvSpPr>
                  <a:spLocks noChangeShapeType="1"/>
                </p:cNvSpPr>
                <p:nvPr/>
              </p:nvSpPr>
              <p:spPr bwMode="auto">
                <a:xfrm flipH="1">
                  <a:off x="2335" y="2728"/>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385" name="Line 25"/>
              <p:cNvSpPr>
                <a:spLocks noChangeShapeType="1"/>
              </p:cNvSpPr>
              <p:nvPr/>
            </p:nvSpPr>
            <p:spPr bwMode="auto">
              <a:xfrm flipH="1">
                <a:off x="2970" y="2714"/>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86" name="Line 26"/>
              <p:cNvSpPr>
                <a:spLocks noChangeShapeType="1"/>
              </p:cNvSpPr>
              <p:nvPr/>
            </p:nvSpPr>
            <p:spPr bwMode="auto">
              <a:xfrm flipH="1">
                <a:off x="3616" y="2722"/>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87" name="Line 27"/>
              <p:cNvSpPr>
                <a:spLocks noChangeShapeType="1"/>
              </p:cNvSpPr>
              <p:nvPr/>
            </p:nvSpPr>
            <p:spPr bwMode="auto">
              <a:xfrm flipH="1">
                <a:off x="4251" y="2719"/>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88" name="Line 28"/>
              <p:cNvSpPr>
                <a:spLocks noChangeShapeType="1"/>
              </p:cNvSpPr>
              <p:nvPr/>
            </p:nvSpPr>
            <p:spPr bwMode="auto">
              <a:xfrm flipH="1">
                <a:off x="4864" y="2716"/>
                <a:ext cx="23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389" name="Group 29"/>
            <p:cNvGrpSpPr>
              <a:grpSpLocks/>
            </p:cNvGrpSpPr>
            <p:nvPr/>
          </p:nvGrpSpPr>
          <p:grpSpPr bwMode="auto">
            <a:xfrm>
              <a:off x="804" y="2852"/>
              <a:ext cx="3777" cy="173"/>
              <a:chOff x="804" y="2852"/>
              <a:chExt cx="3777" cy="173"/>
            </a:xfrm>
          </p:grpSpPr>
          <p:sp>
            <p:nvSpPr>
              <p:cNvPr id="399390" name="Line 30"/>
              <p:cNvSpPr>
                <a:spLocks noChangeShapeType="1"/>
              </p:cNvSpPr>
              <p:nvPr/>
            </p:nvSpPr>
            <p:spPr bwMode="auto">
              <a:xfrm>
                <a:off x="804"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1" name="Line 31"/>
              <p:cNvSpPr>
                <a:spLocks noChangeShapeType="1"/>
              </p:cNvSpPr>
              <p:nvPr/>
            </p:nvSpPr>
            <p:spPr bwMode="auto">
              <a:xfrm>
                <a:off x="1428"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2" name="Line 32"/>
              <p:cNvSpPr>
                <a:spLocks noChangeShapeType="1"/>
              </p:cNvSpPr>
              <p:nvPr/>
            </p:nvSpPr>
            <p:spPr bwMode="auto">
              <a:xfrm>
                <a:off x="2052"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3" name="Line 33"/>
              <p:cNvSpPr>
                <a:spLocks noChangeShapeType="1"/>
              </p:cNvSpPr>
              <p:nvPr/>
            </p:nvSpPr>
            <p:spPr bwMode="auto">
              <a:xfrm>
                <a:off x="2687"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4" name="Line 34"/>
              <p:cNvSpPr>
                <a:spLocks noChangeShapeType="1"/>
              </p:cNvSpPr>
              <p:nvPr/>
            </p:nvSpPr>
            <p:spPr bwMode="auto">
              <a:xfrm>
                <a:off x="3333"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5" name="Line 35"/>
              <p:cNvSpPr>
                <a:spLocks noChangeShapeType="1"/>
              </p:cNvSpPr>
              <p:nvPr/>
            </p:nvSpPr>
            <p:spPr bwMode="auto">
              <a:xfrm>
                <a:off x="3957"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396" name="Line 36"/>
              <p:cNvSpPr>
                <a:spLocks noChangeShapeType="1"/>
              </p:cNvSpPr>
              <p:nvPr/>
            </p:nvSpPr>
            <p:spPr bwMode="auto">
              <a:xfrm>
                <a:off x="4581" y="2852"/>
                <a:ext cx="0" cy="17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397" name="Rectangle 37"/>
            <p:cNvSpPr>
              <a:spLocks noChangeArrowheads="1"/>
            </p:cNvSpPr>
            <p:nvPr/>
          </p:nvSpPr>
          <p:spPr bwMode="auto">
            <a:xfrm>
              <a:off x="650" y="2999"/>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398" name="Rectangle 38"/>
            <p:cNvSpPr>
              <a:spLocks noChangeArrowheads="1"/>
            </p:cNvSpPr>
            <p:nvPr/>
          </p:nvSpPr>
          <p:spPr bwMode="auto">
            <a:xfrm>
              <a:off x="1277" y="2986"/>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399" name="Rectangle 39"/>
            <p:cNvSpPr>
              <a:spLocks noChangeArrowheads="1"/>
            </p:cNvSpPr>
            <p:nvPr/>
          </p:nvSpPr>
          <p:spPr bwMode="auto">
            <a:xfrm>
              <a:off x="1915" y="2984"/>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400" name="Rectangle 40"/>
            <p:cNvSpPr>
              <a:spLocks noChangeArrowheads="1"/>
            </p:cNvSpPr>
            <p:nvPr/>
          </p:nvSpPr>
          <p:spPr bwMode="auto">
            <a:xfrm>
              <a:off x="2553" y="2982"/>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401" name="Rectangle 41"/>
            <p:cNvSpPr>
              <a:spLocks noChangeArrowheads="1"/>
            </p:cNvSpPr>
            <p:nvPr/>
          </p:nvSpPr>
          <p:spPr bwMode="auto">
            <a:xfrm>
              <a:off x="3191" y="2991"/>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402" name="Rectangle 42"/>
            <p:cNvSpPr>
              <a:spLocks noChangeArrowheads="1"/>
            </p:cNvSpPr>
            <p:nvPr/>
          </p:nvSpPr>
          <p:spPr bwMode="auto">
            <a:xfrm>
              <a:off x="3829" y="3000"/>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sp>
          <p:nvSpPr>
            <p:cNvPr id="399403" name="Rectangle 43"/>
            <p:cNvSpPr>
              <a:spLocks noChangeArrowheads="1"/>
            </p:cNvSpPr>
            <p:nvPr/>
          </p:nvSpPr>
          <p:spPr bwMode="auto">
            <a:xfrm>
              <a:off x="4467" y="3009"/>
              <a:ext cx="52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1pPr>
              <a:lvl2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2pPr>
              <a:lvl3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3pPr>
              <a:lvl4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4pPr>
              <a:lvl5pPr>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a:solidFill>
                    <a:schemeClr val="tx1"/>
                  </a:solidFill>
                  <a:latin typeface="Arial" panose="020B0604020202020204" pitchFamily="34" charset="0"/>
                  <a:cs typeface="Arial" panose="020B0604020202020204" pitchFamily="34" charset="0"/>
                </a:defRPr>
              </a:lvl9pPr>
            </a:lstStyle>
            <a:p>
              <a:pPr eaLnBrk="0" hangingPunct="0">
                <a:lnSpc>
                  <a:spcPts val="3500"/>
                </a:lnSpc>
              </a:pPr>
              <a:r>
                <a:rPr lang="en-US" altLang="en-US" sz="2800">
                  <a:solidFill>
                    <a:srgbClr val="FE9B03"/>
                  </a:solidFill>
                  <a:effectLst>
                    <a:outerShdw blurRad="38100" dist="38100" dir="2700000" algn="tl">
                      <a:srgbClr val="000000"/>
                    </a:outerShdw>
                  </a:effectLst>
                </a:rPr>
                <a:t>CH</a:t>
              </a:r>
              <a:r>
                <a:rPr lang="en-US" altLang="en-US" sz="2800" baseline="-25000">
                  <a:solidFill>
                    <a:srgbClr val="FE9B03"/>
                  </a:solidFill>
                  <a:effectLst>
                    <a:outerShdw blurRad="38100" dist="38100" dir="2700000" algn="tl">
                      <a:srgbClr val="000000"/>
                    </a:outerShdw>
                  </a:effectLst>
                </a:rPr>
                <a:t>3</a:t>
              </a:r>
            </a:p>
          </p:txBody>
        </p:sp>
      </p:grpSp>
      <p:sp>
        <p:nvSpPr>
          <p:cNvPr id="399404" name="Rectangle 44"/>
          <p:cNvSpPr>
            <a:spLocks noChangeArrowheads="1"/>
          </p:cNvSpPr>
          <p:nvPr/>
        </p:nvSpPr>
        <p:spPr bwMode="auto">
          <a:xfrm>
            <a:off x="1804988" y="203201"/>
            <a:ext cx="8405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4000">
                <a:solidFill>
                  <a:schemeClr val="tx2"/>
                </a:solidFill>
                <a:latin typeface="Times" panose="02020603050405020304" pitchFamily="18" charset="0"/>
              </a:rPr>
              <a:t>Free-Radical Polymerization of Propene</a:t>
            </a:r>
            <a:endParaRPr lang="en-US" altLang="en-US" sz="4400">
              <a:solidFill>
                <a:schemeClr val="tx2"/>
              </a:solidFill>
              <a:latin typeface="Times" panose="02020603050405020304" pitchFamily="18" charset="0"/>
            </a:endParaRPr>
          </a:p>
        </p:txBody>
      </p:sp>
    </p:spTree>
    <p:extLst>
      <p:ext uri="{BB962C8B-B14F-4D97-AF65-F5344CB8AC3E}">
        <p14:creationId xmlns:p14="http://schemas.microsoft.com/office/powerpoint/2010/main" val="3438584627"/>
      </p:ext>
    </p:extLst>
  </p:cSld>
  <p:clrMapOvr>
    <a:masterClrMapping/>
  </p:clrMapOvr>
  <p:transition spd="slow">
    <p:wipe dir="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endParaRPr lang="en-US" altLang="en-US"/>
          </a:p>
        </p:txBody>
      </p:sp>
      <p:sp>
        <p:nvSpPr>
          <p:cNvPr id="417795" name="Rectangle 3"/>
          <p:cNvSpPr>
            <a:spLocks noGrp="1" noChangeArrowheads="1"/>
          </p:cNvSpPr>
          <p:nvPr>
            <p:ph type="body" idx="4294967295"/>
          </p:nvPr>
        </p:nvSpPr>
        <p:spPr>
          <a:xfrm>
            <a:off x="1981200" y="1981200"/>
            <a:ext cx="8229600" cy="4114800"/>
          </a:xfrm>
          <a:prstGeom prst="rect">
            <a:avLst/>
          </a:prstGeom>
        </p:spPr>
        <p:txBody>
          <a:bodyPr/>
          <a:lstStyle/>
          <a:p>
            <a:r>
              <a:rPr lang="en-US" altLang="en-US"/>
              <a:t>Free Radical: a compound with an unpaired electron</a:t>
            </a:r>
          </a:p>
        </p:txBody>
      </p:sp>
      <mc:AlternateContent xmlns:mc="http://schemas.openxmlformats.org/markup-compatibility/2006" xmlns:p14="http://schemas.microsoft.com/office/powerpoint/2010/main">
        <mc:Choice Requires="p14">
          <p:contentPart p14:bwMode="auto" r:id="rId2">
            <p14:nvContentPartPr>
              <p14:cNvPr id="417796" name="Ink 4"/>
              <p14:cNvContentPartPr>
                <a14:cpLocks xmlns:a14="http://schemas.microsoft.com/office/drawing/2010/main" noRot="1" noChangeAspect="1" noEditPoints="1" noChangeArrowheads="1" noChangeShapeType="1"/>
              </p14:cNvContentPartPr>
              <p14:nvPr/>
            </p14:nvContentPartPr>
            <p14:xfrm>
              <a:off x="2735264" y="3832225"/>
              <a:ext cx="388937" cy="1303338"/>
            </p14:xfrm>
          </p:contentPart>
        </mc:Choice>
        <mc:Fallback xmlns="">
          <p:pic>
            <p:nvPicPr>
              <p:cNvPr id="417796" name="Ink 4"/>
              <p:cNvPicPr>
                <a:picLocks noRot="1" noChangeAspect="1" noEditPoints="1" noChangeArrowheads="1" noChangeShapeType="1"/>
              </p:cNvPicPr>
              <p:nvPr/>
            </p:nvPicPr>
            <p:blipFill>
              <a:blip r:embed="rId3"/>
              <a:stretch>
                <a:fillRect/>
              </a:stretch>
            </p:blipFill>
            <p:spPr>
              <a:xfrm>
                <a:off x="2717618" y="3814583"/>
                <a:ext cx="424229" cy="133862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7797" name="Ink 5"/>
              <p14:cNvContentPartPr>
                <a14:cpLocks xmlns:a14="http://schemas.microsoft.com/office/drawing/2010/main" noRot="1" noChangeAspect="1" noEditPoints="1" noChangeArrowheads="1" noChangeShapeType="1"/>
              </p14:cNvContentPartPr>
              <p14:nvPr/>
            </p14:nvContentPartPr>
            <p14:xfrm>
              <a:off x="3344864" y="4365625"/>
              <a:ext cx="244475" cy="230188"/>
            </p14:xfrm>
          </p:contentPart>
        </mc:Choice>
        <mc:Fallback xmlns="">
          <p:pic>
            <p:nvPicPr>
              <p:cNvPr id="417797" name="Ink 5"/>
              <p:cNvPicPr>
                <a:picLocks noRot="1" noChangeAspect="1" noEditPoints="1" noChangeArrowheads="1" noChangeShapeType="1"/>
              </p:cNvPicPr>
              <p:nvPr/>
            </p:nvPicPr>
            <p:blipFill>
              <a:blip r:embed="rId5"/>
              <a:stretch>
                <a:fillRect/>
              </a:stretch>
            </p:blipFill>
            <p:spPr>
              <a:xfrm>
                <a:off x="3327221" y="4347946"/>
                <a:ext cx="279760" cy="2655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7798" name="Ink 6"/>
              <p14:cNvContentPartPr>
                <a14:cpLocks xmlns:a14="http://schemas.microsoft.com/office/drawing/2010/main" noRot="1" noChangeAspect="1" noEditPoints="1" noChangeArrowheads="1" noChangeShapeType="1"/>
              </p14:cNvContentPartPr>
              <p14:nvPr/>
            </p14:nvContentPartPr>
            <p14:xfrm>
              <a:off x="4008439" y="3932238"/>
              <a:ext cx="930275" cy="1295400"/>
            </p14:xfrm>
          </p:contentPart>
        </mc:Choice>
        <mc:Fallback xmlns="">
          <p:pic>
            <p:nvPicPr>
              <p:cNvPr id="417798" name="Ink 6"/>
              <p:cNvPicPr>
                <a:picLocks noRot="1" noChangeAspect="1" noEditPoints="1" noChangeArrowheads="1" noChangeShapeType="1"/>
              </p:cNvPicPr>
              <p:nvPr/>
            </p:nvPicPr>
            <p:blipFill>
              <a:blip r:embed="rId7"/>
              <a:stretch>
                <a:fillRect/>
              </a:stretch>
            </p:blipFill>
            <p:spPr>
              <a:xfrm>
                <a:off x="3990798" y="3914601"/>
                <a:ext cx="965556" cy="133067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7799" name="Ink 7"/>
              <p14:cNvContentPartPr>
                <a14:cpLocks xmlns:a14="http://schemas.microsoft.com/office/drawing/2010/main" noRot="1" noChangeAspect="1" noEditPoints="1" noChangeArrowheads="1" noChangeShapeType="1"/>
              </p14:cNvContentPartPr>
              <p14:nvPr/>
            </p14:nvContentPartPr>
            <p14:xfrm>
              <a:off x="5334001" y="4548188"/>
              <a:ext cx="449263" cy="214312"/>
            </p14:xfrm>
          </p:contentPart>
        </mc:Choice>
        <mc:Fallback xmlns="">
          <p:pic>
            <p:nvPicPr>
              <p:cNvPr id="417799" name="Ink 7"/>
              <p:cNvPicPr>
                <a:picLocks noRot="1" noChangeAspect="1" noEditPoints="1" noChangeArrowheads="1" noChangeShapeType="1"/>
              </p:cNvPicPr>
              <p:nvPr/>
            </p:nvPicPr>
            <p:blipFill>
              <a:blip r:embed="rId9"/>
              <a:stretch>
                <a:fillRect/>
              </a:stretch>
            </p:blipFill>
            <p:spPr>
              <a:xfrm>
                <a:off x="5316362" y="4530509"/>
                <a:ext cx="484542" cy="24967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7800" name="Ink 8"/>
              <p14:cNvContentPartPr>
                <a14:cpLocks xmlns:a14="http://schemas.microsoft.com/office/drawing/2010/main" noRot="1" noChangeAspect="1" noEditPoints="1" noChangeArrowheads="1" noChangeShapeType="1"/>
              </p14:cNvContentPartPr>
              <p14:nvPr/>
            </p14:nvContentPartPr>
            <p14:xfrm>
              <a:off x="3725863" y="4229100"/>
              <a:ext cx="260350" cy="198438"/>
            </p14:xfrm>
          </p:contentPart>
        </mc:Choice>
        <mc:Fallback xmlns="">
          <p:pic>
            <p:nvPicPr>
              <p:cNvPr id="417800" name="Ink 8"/>
              <p:cNvPicPr>
                <a:picLocks noRot="1" noChangeAspect="1" noEditPoints="1" noChangeArrowheads="1" noChangeShapeType="1"/>
              </p:cNvPicPr>
              <p:nvPr/>
            </p:nvPicPr>
            <p:blipFill>
              <a:blip r:embed="rId11"/>
              <a:stretch>
                <a:fillRect/>
              </a:stretch>
            </p:blipFill>
            <p:spPr>
              <a:xfrm>
                <a:off x="3708218" y="4211453"/>
                <a:ext cx="295639" cy="23373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7801" name="Ink 9"/>
              <p14:cNvContentPartPr>
                <a14:cpLocks xmlns:a14="http://schemas.microsoft.com/office/drawing/2010/main" noRot="1" noChangeAspect="1" noEditPoints="1" noChangeArrowheads="1" noChangeShapeType="1"/>
              </p14:cNvContentPartPr>
              <p14:nvPr/>
            </p14:nvContentPartPr>
            <p14:xfrm>
              <a:off x="3984626" y="4625976"/>
              <a:ext cx="138113" cy="639763"/>
            </p14:xfrm>
          </p:contentPart>
        </mc:Choice>
        <mc:Fallback xmlns="">
          <p:pic>
            <p:nvPicPr>
              <p:cNvPr id="417801" name="Ink 9"/>
              <p:cNvPicPr>
                <a:picLocks noRot="1" noChangeAspect="1" noEditPoints="1" noChangeArrowheads="1" noChangeShapeType="1"/>
              </p:cNvPicPr>
              <p:nvPr/>
            </p:nvPicPr>
            <p:blipFill>
              <a:blip r:embed="rId13"/>
              <a:stretch>
                <a:fillRect/>
              </a:stretch>
            </p:blipFill>
            <p:spPr>
              <a:xfrm>
                <a:off x="3967002" y="4608335"/>
                <a:ext cx="173361" cy="6750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7802" name="Ink 10"/>
              <p14:cNvContentPartPr>
                <a14:cpLocks xmlns:a14="http://schemas.microsoft.com/office/drawing/2010/main" noRot="1" noChangeAspect="1" noEditPoints="1" noChangeArrowheads="1" noChangeShapeType="1"/>
              </p14:cNvContentPartPr>
              <p14:nvPr/>
            </p14:nvContentPartPr>
            <p14:xfrm>
              <a:off x="6751639" y="4060826"/>
              <a:ext cx="739775" cy="1501775"/>
            </p14:xfrm>
          </p:contentPart>
        </mc:Choice>
        <mc:Fallback xmlns="">
          <p:pic>
            <p:nvPicPr>
              <p:cNvPr id="417802" name="Ink 10"/>
              <p:cNvPicPr>
                <a:picLocks noRot="1" noChangeAspect="1" noEditPoints="1" noChangeArrowheads="1" noChangeShapeType="1"/>
              </p:cNvPicPr>
              <p:nvPr/>
            </p:nvPicPr>
            <p:blipFill>
              <a:blip r:embed="rId15"/>
              <a:stretch>
                <a:fillRect/>
              </a:stretch>
            </p:blipFill>
            <p:spPr>
              <a:xfrm>
                <a:off x="6734008" y="4043188"/>
                <a:ext cx="775037" cy="153705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7803" name="Ink 11"/>
              <p14:cNvContentPartPr>
                <a14:cpLocks xmlns:a14="http://schemas.microsoft.com/office/drawing/2010/main" noRot="1" noChangeAspect="1" noEditPoints="1" noChangeArrowheads="1" noChangeShapeType="1"/>
              </p14:cNvContentPartPr>
              <p14:nvPr/>
            </p14:nvContentPartPr>
            <p14:xfrm>
              <a:off x="6354764" y="4000500"/>
              <a:ext cx="236537" cy="808038"/>
            </p14:xfrm>
          </p:contentPart>
        </mc:Choice>
        <mc:Fallback xmlns="">
          <p:pic>
            <p:nvPicPr>
              <p:cNvPr id="417803" name="Ink 11"/>
              <p:cNvPicPr>
                <a:picLocks noRot="1" noChangeAspect="1" noEditPoints="1" noChangeArrowheads="1" noChangeShapeType="1"/>
              </p:cNvPicPr>
              <p:nvPr/>
            </p:nvPicPr>
            <p:blipFill>
              <a:blip r:embed="rId17"/>
              <a:stretch>
                <a:fillRect/>
              </a:stretch>
            </p:blipFill>
            <p:spPr>
              <a:xfrm>
                <a:off x="6337123" y="3982864"/>
                <a:ext cx="271820" cy="84331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7804" name="Ink 12"/>
              <p14:cNvContentPartPr>
                <a14:cpLocks xmlns:a14="http://schemas.microsoft.com/office/drawing/2010/main" noRot="1" noChangeAspect="1" noEditPoints="1" noChangeArrowheads="1" noChangeShapeType="1"/>
              </p14:cNvContentPartPr>
              <p14:nvPr/>
            </p14:nvContentPartPr>
            <p14:xfrm>
              <a:off x="5889625" y="4525964"/>
              <a:ext cx="388938" cy="206375"/>
            </p14:xfrm>
          </p:contentPart>
        </mc:Choice>
        <mc:Fallback xmlns="">
          <p:pic>
            <p:nvPicPr>
              <p:cNvPr id="417804" name="Ink 12"/>
              <p:cNvPicPr>
                <a:picLocks noRot="1" noChangeAspect="1" noEditPoints="1" noChangeArrowheads="1" noChangeShapeType="1"/>
              </p:cNvPicPr>
              <p:nvPr/>
            </p:nvPicPr>
            <p:blipFill>
              <a:blip r:embed="rId19"/>
              <a:stretch>
                <a:fillRect/>
              </a:stretch>
            </p:blipFill>
            <p:spPr>
              <a:xfrm>
                <a:off x="5871979" y="4508316"/>
                <a:ext cx="424231" cy="24167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7805" name="Ink 13"/>
              <p14:cNvContentPartPr>
                <a14:cpLocks xmlns:a14="http://schemas.microsoft.com/office/drawing/2010/main" noRot="1" noChangeAspect="1" noEditPoints="1" noChangeArrowheads="1" noChangeShapeType="1"/>
              </p14:cNvContentPartPr>
              <p14:nvPr/>
            </p14:nvContentPartPr>
            <p14:xfrm>
              <a:off x="6264276" y="4868864"/>
              <a:ext cx="182563" cy="808037"/>
            </p14:xfrm>
          </p:contentPart>
        </mc:Choice>
        <mc:Fallback xmlns="">
          <p:pic>
            <p:nvPicPr>
              <p:cNvPr id="417805" name="Ink 13"/>
              <p:cNvPicPr>
                <a:picLocks noRot="1" noChangeAspect="1" noEditPoints="1" noChangeArrowheads="1" noChangeShapeType="1"/>
              </p:cNvPicPr>
              <p:nvPr/>
            </p:nvPicPr>
            <p:blipFill>
              <a:blip r:embed="rId21"/>
              <a:stretch>
                <a:fillRect/>
              </a:stretch>
            </p:blipFill>
            <p:spPr>
              <a:xfrm>
                <a:off x="6246632" y="4851228"/>
                <a:ext cx="217851" cy="8433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7806" name="Ink 14"/>
              <p14:cNvContentPartPr>
                <a14:cpLocks xmlns:a14="http://schemas.microsoft.com/office/drawing/2010/main" noRot="1" noChangeAspect="1" noEditPoints="1" noChangeArrowheads="1" noChangeShapeType="1"/>
              </p14:cNvContentPartPr>
              <p14:nvPr/>
            </p14:nvContentPartPr>
            <p14:xfrm>
              <a:off x="7323139" y="4656138"/>
              <a:ext cx="1501775" cy="266700"/>
            </p14:xfrm>
          </p:contentPart>
        </mc:Choice>
        <mc:Fallback xmlns="">
          <p:pic>
            <p:nvPicPr>
              <p:cNvPr id="417806" name="Ink 14"/>
              <p:cNvPicPr>
                <a:picLocks noRot="1" noChangeAspect="1" noEditPoints="1" noChangeArrowheads="1" noChangeShapeType="1"/>
              </p:cNvPicPr>
              <p:nvPr/>
            </p:nvPicPr>
            <p:blipFill>
              <a:blip r:embed="rId23"/>
              <a:stretch>
                <a:fillRect/>
              </a:stretch>
            </p:blipFill>
            <p:spPr>
              <a:xfrm>
                <a:off x="7305501" y="4638502"/>
                <a:ext cx="1537052" cy="30197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7807" name="Ink 15"/>
              <p14:cNvContentPartPr>
                <a14:cpLocks xmlns:a14="http://schemas.microsoft.com/office/drawing/2010/main" noRot="1" noChangeAspect="1" noEditPoints="1" noChangeArrowheads="1" noChangeShapeType="1"/>
              </p14:cNvContentPartPr>
              <p14:nvPr/>
            </p14:nvContentPartPr>
            <p14:xfrm>
              <a:off x="7437439" y="5432425"/>
              <a:ext cx="1587" cy="1588"/>
            </p14:xfrm>
          </p:contentPart>
        </mc:Choice>
        <mc:Fallback xmlns="">
          <p:pic>
            <p:nvPicPr>
              <p:cNvPr id="417807" name="Ink 15"/>
              <p:cNvPicPr>
                <a:picLocks noRot="1" noChangeAspect="1" noEditPoints="1" noChangeArrowheads="1" noChangeShapeType="1"/>
              </p:cNvPicPr>
              <p:nvPr/>
            </p:nvPicPr>
            <p:blipFill>
              <a:blip r:embed="rId25"/>
              <a:stretch>
                <a:fillRect/>
              </a:stretch>
            </p:blipFill>
            <p:spPr>
              <a:xfrm>
                <a:off x="7359676" y="5354613"/>
                <a:ext cx="157113" cy="15721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7808" name="Ink 16"/>
              <p14:cNvContentPartPr>
                <a14:cpLocks xmlns:a14="http://schemas.microsoft.com/office/drawing/2010/main" noRot="1" noChangeAspect="1" noEditPoints="1" noChangeArrowheads="1" noChangeShapeType="1"/>
              </p14:cNvContentPartPr>
              <p14:nvPr/>
            </p14:nvContentPartPr>
            <p14:xfrm>
              <a:off x="7794625" y="4106864"/>
              <a:ext cx="153988" cy="168275"/>
            </p14:xfrm>
          </p:contentPart>
        </mc:Choice>
        <mc:Fallback xmlns="">
          <p:pic>
            <p:nvPicPr>
              <p:cNvPr id="417808" name="Ink 16"/>
              <p:cNvPicPr>
                <a:picLocks noRot="1" noChangeAspect="1" noEditPoints="1" noChangeArrowheads="1" noChangeShapeType="1"/>
              </p:cNvPicPr>
              <p:nvPr/>
            </p:nvPicPr>
            <p:blipFill>
              <a:blip r:embed="rId27"/>
              <a:stretch>
                <a:fillRect/>
              </a:stretch>
            </p:blipFill>
            <p:spPr>
              <a:xfrm>
                <a:off x="7776954" y="4089245"/>
                <a:ext cx="189330" cy="20351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7809" name="Ink 17"/>
              <p14:cNvContentPartPr>
                <a14:cpLocks xmlns:a14="http://schemas.microsoft.com/office/drawing/2010/main" noRot="1" noChangeAspect="1" noEditPoints="1" noChangeArrowheads="1" noChangeShapeType="1"/>
              </p14:cNvContentPartPr>
              <p14:nvPr/>
            </p14:nvContentPartPr>
            <p14:xfrm>
              <a:off x="7742239" y="4449764"/>
              <a:ext cx="46037" cy="160337"/>
            </p14:xfrm>
          </p:contentPart>
        </mc:Choice>
        <mc:Fallback xmlns="">
          <p:pic>
            <p:nvPicPr>
              <p:cNvPr id="417809" name="Ink 17"/>
              <p:cNvPicPr>
                <a:picLocks noRot="1" noChangeAspect="1" noEditPoints="1" noChangeArrowheads="1" noChangeShapeType="1"/>
              </p:cNvPicPr>
              <p:nvPr/>
            </p:nvPicPr>
            <p:blipFill>
              <a:blip r:embed="rId29"/>
              <a:stretch>
                <a:fillRect/>
              </a:stretch>
            </p:blipFill>
            <p:spPr>
              <a:xfrm>
                <a:off x="7724615" y="4432148"/>
                <a:ext cx="81284" cy="1955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7810" name="Ink 18"/>
              <p14:cNvContentPartPr>
                <a14:cpLocks xmlns:a14="http://schemas.microsoft.com/office/drawing/2010/main" noRot="1" noChangeAspect="1" noEditPoints="1" noChangeArrowheads="1" noChangeShapeType="1"/>
              </p14:cNvContentPartPr>
              <p14:nvPr/>
            </p14:nvContentPartPr>
            <p14:xfrm>
              <a:off x="7756526" y="5005389"/>
              <a:ext cx="282575" cy="466725"/>
            </p14:xfrm>
          </p:contentPart>
        </mc:Choice>
        <mc:Fallback xmlns="">
          <p:pic>
            <p:nvPicPr>
              <p:cNvPr id="417810" name="Ink 18"/>
              <p:cNvPicPr>
                <a:picLocks noRot="1" noChangeAspect="1" noEditPoints="1" noChangeArrowheads="1" noChangeShapeType="1"/>
              </p:cNvPicPr>
              <p:nvPr/>
            </p:nvPicPr>
            <p:blipFill>
              <a:blip r:embed="rId31"/>
              <a:stretch>
                <a:fillRect/>
              </a:stretch>
            </p:blipFill>
            <p:spPr>
              <a:xfrm>
                <a:off x="7738910" y="4987729"/>
                <a:ext cx="317807" cy="50204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7811" name="Ink 19"/>
              <p14:cNvContentPartPr>
                <a14:cpLocks xmlns:a14="http://schemas.microsoft.com/office/drawing/2010/main" noRot="1" noChangeAspect="1" noEditPoints="1" noChangeArrowheads="1" noChangeShapeType="1"/>
              </p14:cNvContentPartPr>
              <p14:nvPr/>
            </p14:nvContentPartPr>
            <p14:xfrm>
              <a:off x="8550275" y="4016375"/>
              <a:ext cx="114300" cy="533400"/>
            </p14:xfrm>
          </p:contentPart>
        </mc:Choice>
        <mc:Fallback xmlns="">
          <p:pic>
            <p:nvPicPr>
              <p:cNvPr id="417811" name="Ink 19"/>
              <p:cNvPicPr>
                <a:picLocks noRot="1" noChangeAspect="1" noEditPoints="1" noChangeArrowheads="1" noChangeShapeType="1"/>
              </p:cNvPicPr>
              <p:nvPr/>
            </p:nvPicPr>
            <p:blipFill>
              <a:blip r:embed="rId33"/>
              <a:stretch>
                <a:fillRect/>
              </a:stretch>
            </p:blipFill>
            <p:spPr>
              <a:xfrm>
                <a:off x="8532663" y="3998739"/>
                <a:ext cx="149525" cy="5686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7812" name="Ink 20"/>
              <p14:cNvContentPartPr>
                <a14:cpLocks xmlns:a14="http://schemas.microsoft.com/office/drawing/2010/main" noRot="1" noChangeAspect="1" noEditPoints="1" noChangeArrowheads="1" noChangeShapeType="1"/>
              </p14:cNvContentPartPr>
              <p14:nvPr/>
            </p14:nvContentPartPr>
            <p14:xfrm>
              <a:off x="8358189" y="5059364"/>
              <a:ext cx="276225" cy="579437"/>
            </p14:xfrm>
          </p:contentPart>
        </mc:Choice>
        <mc:Fallback xmlns="">
          <p:pic>
            <p:nvPicPr>
              <p:cNvPr id="417812" name="Ink 20"/>
              <p:cNvPicPr>
                <a:picLocks noRot="1" noChangeAspect="1" noEditPoints="1" noChangeArrowheads="1" noChangeShapeType="1"/>
              </p:cNvPicPr>
              <p:nvPr/>
            </p:nvPicPr>
            <p:blipFill>
              <a:blip r:embed="rId35"/>
              <a:stretch>
                <a:fillRect/>
              </a:stretch>
            </p:blipFill>
            <p:spPr>
              <a:xfrm>
                <a:off x="8340542" y="5041729"/>
                <a:ext cx="311518" cy="61470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7813" name="Ink 21"/>
              <p14:cNvContentPartPr>
                <a14:cpLocks xmlns:a14="http://schemas.microsoft.com/office/drawing/2010/main" noRot="1" noChangeAspect="1" noEditPoints="1" noChangeArrowheads="1" noChangeShapeType="1"/>
              </p14:cNvContentPartPr>
              <p14:nvPr/>
            </p14:nvContentPartPr>
            <p14:xfrm>
              <a:off x="-166688" y="6789739"/>
              <a:ext cx="23813" cy="1587"/>
            </p14:xfrm>
          </p:contentPart>
        </mc:Choice>
        <mc:Fallback xmlns="">
          <p:pic>
            <p:nvPicPr>
              <p:cNvPr id="417813" name="Ink 21"/>
              <p:cNvPicPr>
                <a:picLocks noRot="1" noChangeAspect="1" noEditPoints="1" noChangeArrowheads="1" noChangeShapeType="1"/>
              </p:cNvPicPr>
              <p:nvPr/>
            </p:nvPicPr>
            <p:blipFill>
              <a:blip r:embed="rId37"/>
              <a:stretch>
                <a:fillRect/>
              </a:stretch>
            </p:blipFill>
            <p:spPr>
              <a:xfrm>
                <a:off x="-184367" y="6711976"/>
                <a:ext cx="59172" cy="15711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7814" name="Ink 22"/>
              <p14:cNvContentPartPr>
                <a14:cpLocks xmlns:a14="http://schemas.microsoft.com/office/drawing/2010/main" noRot="1" noChangeAspect="1" noEditPoints="1" noChangeArrowheads="1" noChangeShapeType="1"/>
              </p14:cNvContentPartPr>
              <p14:nvPr/>
            </p14:nvContentPartPr>
            <p14:xfrm>
              <a:off x="2019300" y="4244975"/>
              <a:ext cx="198438" cy="198438"/>
            </p14:xfrm>
          </p:contentPart>
        </mc:Choice>
        <mc:Fallback xmlns="">
          <p:pic>
            <p:nvPicPr>
              <p:cNvPr id="417814" name="Ink 22"/>
              <p:cNvPicPr>
                <a:picLocks noRot="1" noChangeAspect="1" noEditPoints="1" noChangeArrowheads="1" noChangeShapeType="1"/>
              </p:cNvPicPr>
              <p:nvPr/>
            </p:nvPicPr>
            <p:blipFill>
              <a:blip r:embed="rId39"/>
              <a:stretch>
                <a:fillRect/>
              </a:stretch>
            </p:blipFill>
            <p:spPr>
              <a:xfrm>
                <a:off x="2001653" y="4227328"/>
                <a:ext cx="233732" cy="23373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7815" name="Ink 23"/>
              <p14:cNvContentPartPr>
                <a14:cpLocks xmlns:a14="http://schemas.microsoft.com/office/drawing/2010/main" noRot="1" noChangeAspect="1" noEditPoints="1" noChangeArrowheads="1" noChangeShapeType="1"/>
              </p14:cNvContentPartPr>
              <p14:nvPr/>
            </p14:nvContentPartPr>
            <p14:xfrm>
              <a:off x="1935164" y="3932239"/>
              <a:ext cx="77787" cy="244475"/>
            </p14:xfrm>
          </p:contentPart>
        </mc:Choice>
        <mc:Fallback xmlns="">
          <p:pic>
            <p:nvPicPr>
              <p:cNvPr id="417815" name="Ink 23"/>
              <p:cNvPicPr>
                <a:picLocks noRot="1" noChangeAspect="1" noEditPoints="1" noChangeArrowheads="1" noChangeShapeType="1"/>
              </p:cNvPicPr>
              <p:nvPr/>
            </p:nvPicPr>
            <p:blipFill>
              <a:blip r:embed="rId41"/>
              <a:stretch>
                <a:fillRect/>
              </a:stretch>
            </p:blipFill>
            <p:spPr>
              <a:xfrm>
                <a:off x="1917518" y="3914596"/>
                <a:ext cx="113079" cy="279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7816" name="Ink 24"/>
              <p14:cNvContentPartPr>
                <a14:cpLocks xmlns:a14="http://schemas.microsoft.com/office/drawing/2010/main" noRot="1" noChangeAspect="1" noEditPoints="1" noChangeArrowheads="1" noChangeShapeType="1"/>
              </p14:cNvContentPartPr>
              <p14:nvPr/>
            </p14:nvContentPartPr>
            <p14:xfrm>
              <a:off x="1752600" y="3611563"/>
              <a:ext cx="7938" cy="23812"/>
            </p14:xfrm>
          </p:contentPart>
        </mc:Choice>
        <mc:Fallback xmlns="">
          <p:pic>
            <p:nvPicPr>
              <p:cNvPr id="417816" name="Ink 24"/>
              <p:cNvPicPr>
                <a:picLocks noRot="1" noChangeAspect="1" noEditPoints="1" noChangeArrowheads="1" noChangeShapeType="1"/>
              </p:cNvPicPr>
              <p:nvPr/>
            </p:nvPicPr>
            <p:blipFill>
              <a:blip r:embed="rId43"/>
              <a:stretch>
                <a:fillRect/>
              </a:stretch>
            </p:blipFill>
            <p:spPr>
              <a:xfrm>
                <a:off x="1734920" y="3593884"/>
                <a:ext cx="43298" cy="5916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7817" name="Ink 25"/>
              <p14:cNvContentPartPr>
                <a14:cpLocks xmlns:a14="http://schemas.microsoft.com/office/drawing/2010/main" noRot="1" noChangeAspect="1" noEditPoints="1" noChangeArrowheads="1" noChangeShapeType="1"/>
              </p14:cNvContentPartPr>
              <p14:nvPr/>
            </p14:nvContentPartPr>
            <p14:xfrm>
              <a:off x="1760539" y="3627439"/>
              <a:ext cx="7937" cy="212725"/>
            </p14:xfrm>
          </p:contentPart>
        </mc:Choice>
        <mc:Fallback xmlns="">
          <p:pic>
            <p:nvPicPr>
              <p:cNvPr id="417817" name="Ink 25"/>
              <p:cNvPicPr>
                <a:picLocks noRot="1" noChangeAspect="1" noEditPoints="1" noChangeArrowheads="1" noChangeShapeType="1"/>
              </p:cNvPicPr>
              <p:nvPr/>
            </p:nvPicPr>
            <p:blipFill>
              <a:blip r:embed="rId45"/>
              <a:stretch>
                <a:fillRect/>
              </a:stretch>
            </p:blipFill>
            <p:spPr>
              <a:xfrm>
                <a:off x="1747575" y="3609802"/>
                <a:ext cx="33865" cy="24799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7818" name="Ink 26"/>
              <p14:cNvContentPartPr>
                <a14:cpLocks xmlns:a14="http://schemas.microsoft.com/office/drawing/2010/main" noRot="1" noChangeAspect="1" noEditPoints="1" noChangeArrowheads="1" noChangeShapeType="1"/>
              </p14:cNvContentPartPr>
              <p14:nvPr/>
            </p14:nvContentPartPr>
            <p14:xfrm>
              <a:off x="1889126" y="3619501"/>
              <a:ext cx="15875" cy="214313"/>
            </p14:xfrm>
          </p:contentPart>
        </mc:Choice>
        <mc:Fallback xmlns="">
          <p:pic>
            <p:nvPicPr>
              <p:cNvPr id="417818" name="Ink 26"/>
              <p:cNvPicPr>
                <a:picLocks noRot="1" noChangeAspect="1" noEditPoints="1" noChangeArrowheads="1" noChangeShapeType="1"/>
              </p:cNvPicPr>
              <p:nvPr/>
            </p:nvPicPr>
            <p:blipFill>
              <a:blip r:embed="rId47"/>
              <a:stretch>
                <a:fillRect/>
              </a:stretch>
            </p:blipFill>
            <p:spPr>
              <a:xfrm>
                <a:off x="1871447" y="3601852"/>
                <a:ext cx="51233" cy="24961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7819" name="Ink 27"/>
              <p14:cNvContentPartPr>
                <a14:cpLocks xmlns:a14="http://schemas.microsoft.com/office/drawing/2010/main" noRot="1" noChangeAspect="1" noEditPoints="1" noChangeArrowheads="1" noChangeShapeType="1"/>
              </p14:cNvContentPartPr>
              <p14:nvPr/>
            </p14:nvContentPartPr>
            <p14:xfrm>
              <a:off x="1728788" y="3749676"/>
              <a:ext cx="138112" cy="22225"/>
            </p14:xfrm>
          </p:contentPart>
        </mc:Choice>
        <mc:Fallback xmlns="">
          <p:pic>
            <p:nvPicPr>
              <p:cNvPr id="417819" name="Ink 27"/>
              <p:cNvPicPr>
                <a:picLocks noRot="1" noChangeAspect="1" noEditPoints="1" noChangeArrowheads="1" noChangeShapeType="1"/>
              </p:cNvPicPr>
              <p:nvPr/>
            </p:nvPicPr>
            <p:blipFill>
              <a:blip r:embed="rId49"/>
              <a:stretch>
                <a:fillRect/>
              </a:stretch>
            </p:blipFill>
            <p:spPr>
              <a:xfrm>
                <a:off x="1711118" y="3732390"/>
                <a:ext cx="173451" cy="5679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7820" name="Ink 28"/>
              <p14:cNvContentPartPr>
                <a14:cpLocks xmlns:a14="http://schemas.microsoft.com/office/drawing/2010/main" noRot="1" noChangeAspect="1" noEditPoints="1" noChangeArrowheads="1" noChangeShapeType="1"/>
              </p14:cNvContentPartPr>
              <p14:nvPr/>
            </p14:nvContentPartPr>
            <p14:xfrm>
              <a:off x="1798638" y="4495800"/>
              <a:ext cx="266700" cy="84138"/>
            </p14:xfrm>
          </p:contentPart>
        </mc:Choice>
        <mc:Fallback xmlns="">
          <p:pic>
            <p:nvPicPr>
              <p:cNvPr id="417820" name="Ink 28"/>
              <p:cNvPicPr>
                <a:picLocks noRot="1" noChangeAspect="1" noEditPoints="1" noChangeArrowheads="1" noChangeShapeType="1"/>
              </p:cNvPicPr>
              <p:nvPr/>
            </p:nvPicPr>
            <p:blipFill>
              <a:blip r:embed="rId51"/>
              <a:stretch>
                <a:fillRect/>
              </a:stretch>
            </p:blipFill>
            <p:spPr>
              <a:xfrm>
                <a:off x="1781002" y="4478181"/>
                <a:ext cx="301972" cy="11937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7821" name="Ink 29"/>
              <p14:cNvContentPartPr>
                <a14:cpLocks xmlns:a14="http://schemas.microsoft.com/office/drawing/2010/main" noRot="1" noChangeAspect="1" noEditPoints="1" noChangeArrowheads="1" noChangeShapeType="1"/>
              </p14:cNvContentPartPr>
              <p14:nvPr/>
            </p14:nvContentPartPr>
            <p14:xfrm>
              <a:off x="1616075" y="4511675"/>
              <a:ext cx="46038" cy="228600"/>
            </p14:xfrm>
          </p:contentPart>
        </mc:Choice>
        <mc:Fallback xmlns="">
          <p:pic>
            <p:nvPicPr>
              <p:cNvPr id="417821" name="Ink 29"/>
              <p:cNvPicPr>
                <a:picLocks noRot="1" noChangeAspect="1" noEditPoints="1" noChangeArrowheads="1" noChangeShapeType="1"/>
              </p:cNvPicPr>
              <p:nvPr/>
            </p:nvPicPr>
            <p:blipFill>
              <a:blip r:embed="rId53"/>
              <a:stretch>
                <a:fillRect/>
              </a:stretch>
            </p:blipFill>
            <p:spPr>
              <a:xfrm>
                <a:off x="1598451" y="4494035"/>
                <a:ext cx="81286"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7822" name="Ink 30"/>
              <p14:cNvContentPartPr>
                <a14:cpLocks xmlns:a14="http://schemas.microsoft.com/office/drawing/2010/main" noRot="1" noChangeAspect="1" noEditPoints="1" noChangeArrowheads="1" noChangeShapeType="1"/>
              </p14:cNvContentPartPr>
              <p14:nvPr/>
            </p14:nvContentPartPr>
            <p14:xfrm>
              <a:off x="1736725" y="4503739"/>
              <a:ext cx="31750" cy="198437"/>
            </p14:xfrm>
          </p:contentPart>
        </mc:Choice>
        <mc:Fallback xmlns="">
          <p:pic>
            <p:nvPicPr>
              <p:cNvPr id="417822" name="Ink 30"/>
              <p:cNvPicPr>
                <a:picLocks noRot="1" noChangeAspect="1" noEditPoints="1" noChangeArrowheads="1" noChangeShapeType="1"/>
              </p:cNvPicPr>
              <p:nvPr/>
            </p:nvPicPr>
            <p:blipFill>
              <a:blip r:embed="rId55"/>
              <a:stretch>
                <a:fillRect/>
              </a:stretch>
            </p:blipFill>
            <p:spPr>
              <a:xfrm>
                <a:off x="1719046" y="4486060"/>
                <a:ext cx="67108" cy="23379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7823" name="Ink 31"/>
              <p14:cNvContentPartPr>
                <a14:cpLocks xmlns:a14="http://schemas.microsoft.com/office/drawing/2010/main" noRot="1" noChangeAspect="1" noEditPoints="1" noChangeArrowheads="1" noChangeShapeType="1"/>
              </p14:cNvContentPartPr>
              <p14:nvPr/>
            </p14:nvContentPartPr>
            <p14:xfrm>
              <a:off x="1630363" y="4602163"/>
              <a:ext cx="146050" cy="38100"/>
            </p14:xfrm>
          </p:contentPart>
        </mc:Choice>
        <mc:Fallback xmlns="">
          <p:pic>
            <p:nvPicPr>
              <p:cNvPr id="417823" name="Ink 31"/>
              <p:cNvPicPr>
                <a:picLocks noRot="1" noChangeAspect="1" noEditPoints="1" noChangeArrowheads="1" noChangeShapeType="1"/>
              </p:cNvPicPr>
              <p:nvPr/>
            </p:nvPicPr>
            <p:blipFill>
              <a:blip r:embed="rId57"/>
              <a:stretch>
                <a:fillRect/>
              </a:stretch>
            </p:blipFill>
            <p:spPr>
              <a:xfrm>
                <a:off x="1612693" y="4584715"/>
                <a:ext cx="181390" cy="7299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7824" name="Ink 32"/>
              <p14:cNvContentPartPr>
                <a14:cpLocks xmlns:a14="http://schemas.microsoft.com/office/drawing/2010/main" noRot="1" noChangeAspect="1" noEditPoints="1" noChangeArrowheads="1" noChangeShapeType="1"/>
              </p14:cNvContentPartPr>
              <p14:nvPr/>
            </p14:nvContentPartPr>
            <p14:xfrm>
              <a:off x="2332038" y="4343401"/>
              <a:ext cx="228600" cy="53975"/>
            </p14:xfrm>
          </p:contentPart>
        </mc:Choice>
        <mc:Fallback xmlns="">
          <p:pic>
            <p:nvPicPr>
              <p:cNvPr id="417824" name="Ink 32"/>
              <p:cNvPicPr>
                <a:picLocks noRot="1" noChangeAspect="1" noEditPoints="1" noChangeArrowheads="1" noChangeShapeType="1"/>
              </p:cNvPicPr>
              <p:nvPr/>
            </p:nvPicPr>
            <p:blipFill>
              <a:blip r:embed="rId59"/>
              <a:stretch>
                <a:fillRect/>
              </a:stretch>
            </p:blipFill>
            <p:spPr>
              <a:xfrm>
                <a:off x="2314426" y="4325651"/>
                <a:ext cx="263825" cy="89475"/>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7825" name="Ink 33"/>
              <p14:cNvContentPartPr>
                <a14:cpLocks xmlns:a14="http://schemas.microsoft.com/office/drawing/2010/main" noRot="1" noChangeAspect="1" noEditPoints="1" noChangeArrowheads="1" noChangeShapeType="1"/>
              </p14:cNvContentPartPr>
              <p14:nvPr/>
            </p14:nvContentPartPr>
            <p14:xfrm>
              <a:off x="2362201" y="4275139"/>
              <a:ext cx="296863" cy="46037"/>
            </p14:xfrm>
          </p:contentPart>
        </mc:Choice>
        <mc:Fallback xmlns="">
          <p:pic>
            <p:nvPicPr>
              <p:cNvPr id="417825" name="Ink 33"/>
              <p:cNvPicPr>
                <a:picLocks noRot="1" noChangeAspect="1" noEditPoints="1" noChangeArrowheads="1" noChangeShapeType="1"/>
              </p:cNvPicPr>
              <p:nvPr/>
            </p:nvPicPr>
            <p:blipFill>
              <a:blip r:embed="rId61"/>
              <a:stretch>
                <a:fillRect/>
              </a:stretch>
            </p:blipFill>
            <p:spPr>
              <a:xfrm>
                <a:off x="2344569" y="4257652"/>
                <a:ext cx="332127" cy="8101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7826" name="Ink 34"/>
              <p14:cNvContentPartPr>
                <a14:cpLocks xmlns:a14="http://schemas.microsoft.com/office/drawing/2010/main" noRot="1" noChangeAspect="1" noEditPoints="1" noChangeArrowheads="1" noChangeShapeType="1"/>
              </p14:cNvContentPartPr>
              <p14:nvPr/>
            </p14:nvContentPartPr>
            <p14:xfrm>
              <a:off x="2308226" y="4602164"/>
              <a:ext cx="2759075" cy="1074737"/>
            </p14:xfrm>
          </p:contentPart>
        </mc:Choice>
        <mc:Fallback xmlns="">
          <p:pic>
            <p:nvPicPr>
              <p:cNvPr id="417826" name="Ink 34"/>
              <p:cNvPicPr>
                <a:picLocks noRot="1" noChangeAspect="1" noEditPoints="1" noChangeArrowheads="1" noChangeShapeType="1"/>
              </p:cNvPicPr>
              <p:nvPr/>
            </p:nvPicPr>
            <p:blipFill>
              <a:blip r:embed="rId63"/>
              <a:stretch>
                <a:fillRect/>
              </a:stretch>
            </p:blipFill>
            <p:spPr>
              <a:xfrm>
                <a:off x="2290588" y="4584522"/>
                <a:ext cx="2794351" cy="111002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7827" name="Ink 35"/>
              <p14:cNvContentPartPr>
                <a14:cpLocks xmlns:a14="http://schemas.microsoft.com/office/drawing/2010/main" noRot="1" noChangeAspect="1" noEditPoints="1" noChangeArrowheads="1" noChangeShapeType="1"/>
              </p14:cNvContentPartPr>
              <p14:nvPr/>
            </p14:nvContentPartPr>
            <p14:xfrm>
              <a:off x="2278063" y="4618039"/>
              <a:ext cx="76200" cy="130175"/>
            </p14:xfrm>
          </p:contentPart>
        </mc:Choice>
        <mc:Fallback xmlns="">
          <p:pic>
            <p:nvPicPr>
              <p:cNvPr id="417827" name="Ink 35"/>
              <p:cNvPicPr>
                <a:picLocks noRot="1" noChangeAspect="1" noEditPoints="1" noChangeArrowheads="1" noChangeShapeType="1"/>
              </p:cNvPicPr>
              <p:nvPr/>
            </p:nvPicPr>
            <p:blipFill>
              <a:blip r:embed="rId65"/>
              <a:stretch>
                <a:fillRect/>
              </a:stretch>
            </p:blipFill>
            <p:spPr>
              <a:xfrm>
                <a:off x="2260533" y="4600419"/>
                <a:ext cx="111259" cy="16541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7828" name="Ink 36"/>
              <p14:cNvContentPartPr>
                <a14:cpLocks xmlns:a14="http://schemas.microsoft.com/office/drawing/2010/main" noRot="1" noChangeAspect="1" noEditPoints="1" noChangeArrowheads="1" noChangeShapeType="1"/>
              </p14:cNvContentPartPr>
              <p14:nvPr/>
            </p14:nvContentPartPr>
            <p14:xfrm>
              <a:off x="2346326" y="4602163"/>
              <a:ext cx="130175" cy="38100"/>
            </p14:xfrm>
          </p:contentPart>
        </mc:Choice>
        <mc:Fallback xmlns="">
          <p:pic>
            <p:nvPicPr>
              <p:cNvPr id="417828" name="Ink 36"/>
              <p:cNvPicPr>
                <a:picLocks noRot="1" noChangeAspect="1" noEditPoints="1" noChangeArrowheads="1" noChangeShapeType="1"/>
              </p:cNvPicPr>
              <p:nvPr/>
            </p:nvPicPr>
            <p:blipFill>
              <a:blip r:embed="rId67"/>
              <a:stretch>
                <a:fillRect/>
              </a:stretch>
            </p:blipFill>
            <p:spPr>
              <a:xfrm>
                <a:off x="2328706" y="4584551"/>
                <a:ext cx="165416" cy="73325"/>
              </a:xfrm>
              <a:prstGeom prst="rect">
                <a:avLst/>
              </a:prstGeom>
            </p:spPr>
          </p:pic>
        </mc:Fallback>
      </mc:AlternateContent>
    </p:spTree>
    <p:extLst>
      <p:ext uri="{BB962C8B-B14F-4D97-AF65-F5344CB8AC3E}">
        <p14:creationId xmlns:p14="http://schemas.microsoft.com/office/powerpoint/2010/main" val="236992455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4" name="Rectangle 4"/>
          <p:cNvSpPr>
            <a:spLocks noGrp="1" noChangeArrowheads="1"/>
          </p:cNvSpPr>
          <p:nvPr>
            <p:ph type="ctrTitle"/>
          </p:nvPr>
        </p:nvSpPr>
        <p:spPr/>
        <p:txBody>
          <a:bodyPr/>
          <a:lstStyle/>
          <a:p>
            <a:r>
              <a:rPr lang="en-US" altLang="en-US" sz="4000"/>
              <a:t> Condensation polymerization also called step growth polymers</a:t>
            </a:r>
            <a:br>
              <a:rPr lang="en-US" altLang="en-US" sz="4000"/>
            </a:br>
            <a:endParaRPr lang="en-US" altLang="en-US" sz="4000"/>
          </a:p>
        </p:txBody>
      </p:sp>
      <p:sp>
        <p:nvSpPr>
          <p:cNvPr id="435205" name="Rectangle 5"/>
          <p:cNvSpPr>
            <a:spLocks noGrp="1" noChangeArrowheads="1"/>
          </p:cNvSpPr>
          <p:nvPr>
            <p:ph type="subTitle" idx="1"/>
          </p:nvPr>
        </p:nvSpPr>
        <p:spPr>
          <a:xfrm>
            <a:off x="1828800" y="3886200"/>
            <a:ext cx="6324600" cy="1752600"/>
          </a:xfrm>
        </p:spPr>
        <p:txBody>
          <a:bodyPr/>
          <a:lstStyle/>
          <a:p>
            <a:pPr>
              <a:lnSpc>
                <a:spcPct val="90000"/>
              </a:lnSpc>
            </a:pPr>
            <a:r>
              <a:rPr lang="en-US" altLang="en-US" sz="2800"/>
              <a:t>Usually formed by the reaction between two different functional groups with the loss of some small molecule such as water</a:t>
            </a:r>
          </a:p>
        </p:txBody>
      </p:sp>
      <p:pic>
        <p:nvPicPr>
          <p:cNvPr id="435207" name="Picture 7"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2895600"/>
            <a:ext cx="263207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89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93938" y="514351"/>
            <a:ext cx="7535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a:solidFill>
                  <a:srgbClr val="FF0000"/>
                </a:solidFill>
                <a:latin typeface="Comic Sans MS" panose="030F0702030302020204" pitchFamily="66" charset="0"/>
              </a:rPr>
              <a:t>Condensation polymerization</a:t>
            </a:r>
            <a:endParaRPr lang="en-US" altLang="en-US" sz="2400">
              <a:latin typeface="Comic Sans MS" panose="030F0702030302020204" pitchFamily="66" charset="0"/>
            </a:endParaRPr>
          </a:p>
        </p:txBody>
      </p:sp>
      <p:sp>
        <p:nvSpPr>
          <p:cNvPr id="74755" name="Rectangle 3"/>
          <p:cNvSpPr>
            <a:spLocks noChangeArrowheads="1"/>
          </p:cNvSpPr>
          <p:nvPr/>
        </p:nvSpPr>
        <p:spPr bwMode="auto">
          <a:xfrm>
            <a:off x="2230438" y="1393826"/>
            <a:ext cx="79041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Condensation polymerization: the polymer grows from monomers by splitting off a small molecule such as water or carbon dioxide.</a:t>
            </a:r>
          </a:p>
        </p:txBody>
      </p:sp>
      <p:sp>
        <p:nvSpPr>
          <p:cNvPr id="74756" name="Rectangle 4"/>
          <p:cNvSpPr>
            <a:spLocks noChangeArrowheads="1"/>
          </p:cNvSpPr>
          <p:nvPr/>
        </p:nvSpPr>
        <p:spPr bwMode="auto">
          <a:xfrm>
            <a:off x="2266950" y="2947989"/>
            <a:ext cx="794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latin typeface="Comic Sans MS" panose="030F0702030302020204" pitchFamily="66" charset="0"/>
              </a:rPr>
              <a:t>Example: formation of amide links and loss of water</a:t>
            </a:r>
          </a:p>
        </p:txBody>
      </p:sp>
      <p:pic>
        <p:nvPicPr>
          <p:cNvPr id="74757" name="Picture 5" descr="iCh25_CondensationPoly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86200"/>
            <a:ext cx="5638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74758" name="Rectangle 6"/>
          <p:cNvSpPr>
            <a:spLocks noChangeArrowheads="1"/>
          </p:cNvSpPr>
          <p:nvPr/>
        </p:nvSpPr>
        <p:spPr bwMode="auto">
          <a:xfrm>
            <a:off x="1752601" y="3886201"/>
            <a:ext cx="1646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omic Sans MS" panose="030F0702030302020204" pitchFamily="66" charset="0"/>
              </a:rPr>
              <a:t>Monomers</a:t>
            </a:r>
          </a:p>
        </p:txBody>
      </p:sp>
      <p:sp>
        <p:nvSpPr>
          <p:cNvPr id="74759" name="Rectangle 7"/>
          <p:cNvSpPr>
            <a:spLocks noChangeArrowheads="1"/>
          </p:cNvSpPr>
          <p:nvPr/>
        </p:nvSpPr>
        <p:spPr bwMode="auto">
          <a:xfrm>
            <a:off x="5715001" y="5867401"/>
            <a:ext cx="41088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Comic Sans MS" panose="030F0702030302020204" pitchFamily="66" charset="0"/>
              </a:rPr>
              <a:t>First unit of polymer + H</a:t>
            </a:r>
            <a:r>
              <a:rPr lang="en-US" altLang="en-US" sz="2400" baseline="-25000">
                <a:latin typeface="Comic Sans MS" panose="030F0702030302020204" pitchFamily="66" charset="0"/>
              </a:rPr>
              <a:t>2</a:t>
            </a:r>
            <a:r>
              <a:rPr lang="en-US" altLang="en-US" sz="2400">
                <a:latin typeface="Comic Sans MS" panose="030F0702030302020204" pitchFamily="66" charset="0"/>
              </a:rPr>
              <a:t>O</a:t>
            </a:r>
          </a:p>
        </p:txBody>
      </p:sp>
    </p:spTree>
    <p:extLst>
      <p:ext uri="{BB962C8B-B14F-4D97-AF65-F5344CB8AC3E}">
        <p14:creationId xmlns:p14="http://schemas.microsoft.com/office/powerpoint/2010/main" val="3016680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p:bldP spid="74758" grpId="0"/>
      <p:bldP spid="7475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Number Placeholder 4"/>
          <p:cNvSpPr txBox="1">
            <a:spLocks noGrp="1"/>
          </p:cNvSpPr>
          <p:nvPr/>
        </p:nvSpPr>
        <p:spPr bwMode="auto">
          <a:xfrm>
            <a:off x="9194800" y="6403975"/>
            <a:ext cx="1181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fld id="{6A035D84-A83C-4D6B-829E-E84A52F68912}" type="slidenum">
              <a:rPr lang="en-US" altLang="en-US" sz="1200">
                <a:ea typeface="ＭＳ Ｐゴシック" panose="020B0600070205080204" pitchFamily="34" charset="-128"/>
              </a:rPr>
              <a:pPr algn="ctr" eaLnBrk="0" hangingPunct="0"/>
              <a:t>199</a:t>
            </a:fld>
            <a:endParaRPr lang="en-US" altLang="en-US" sz="1200">
              <a:ea typeface="ＭＳ Ｐゴシック" panose="020B0600070205080204" pitchFamily="34" charset="-128"/>
            </a:endParaRPr>
          </a:p>
        </p:txBody>
      </p:sp>
      <p:sp>
        <p:nvSpPr>
          <p:cNvPr id="396292" name="Rectangle 8"/>
          <p:cNvSpPr>
            <a:spLocks noGrp="1" noChangeArrowheads="1"/>
          </p:cNvSpPr>
          <p:nvPr>
            <p:ph type="title"/>
          </p:nvPr>
        </p:nvSpPr>
        <p:spPr/>
        <p:txBody>
          <a:bodyPr/>
          <a:lstStyle/>
          <a:p>
            <a:r>
              <a:rPr lang="en-US" altLang="en-US"/>
              <a:t>Types of Covalent Chain Configurations and Strength</a:t>
            </a:r>
          </a:p>
        </p:txBody>
      </p:sp>
      <p:sp>
        <p:nvSpPr>
          <p:cNvPr id="396468" name="Rectangle 180"/>
          <p:cNvSpPr>
            <a:spLocks noGrp="1" noChangeArrowheads="1"/>
          </p:cNvSpPr>
          <p:nvPr>
            <p:ph type="body" idx="4294967295"/>
          </p:nvPr>
        </p:nvSpPr>
        <p:spPr>
          <a:xfrm>
            <a:off x="1981200" y="1981200"/>
            <a:ext cx="8229600" cy="4114800"/>
          </a:xfrm>
          <a:prstGeom prst="rect">
            <a:avLst/>
          </a:prstGeom>
        </p:spPr>
        <p:txBody>
          <a:bodyPr/>
          <a:lstStyle/>
          <a:p>
            <a:endParaRPr lang="en-US" altLang="en-US"/>
          </a:p>
          <a:p>
            <a:endParaRPr lang="en-US" altLang="en-US"/>
          </a:p>
          <a:p>
            <a:endParaRPr lang="en-US" altLang="en-US"/>
          </a:p>
          <a:p>
            <a:endParaRPr lang="en-US" altLang="en-US"/>
          </a:p>
          <a:p>
            <a:endParaRPr lang="en-US" altLang="en-US"/>
          </a:p>
          <a:p>
            <a:r>
              <a:rPr lang="en-US" altLang="en-US"/>
              <a:t>Weakest------------------------------strongest</a:t>
            </a:r>
          </a:p>
        </p:txBody>
      </p:sp>
      <p:grpSp>
        <p:nvGrpSpPr>
          <p:cNvPr id="396293" name="Group 10"/>
          <p:cNvGrpSpPr>
            <a:grpSpLocks noChangeAspect="1"/>
          </p:cNvGrpSpPr>
          <p:nvPr/>
        </p:nvGrpSpPr>
        <p:grpSpPr bwMode="auto">
          <a:xfrm>
            <a:off x="2286000" y="2590800"/>
            <a:ext cx="7062788" cy="1644650"/>
            <a:chOff x="481" y="1618"/>
            <a:chExt cx="4449" cy="1036"/>
          </a:xfrm>
        </p:grpSpPr>
        <p:sp>
          <p:nvSpPr>
            <p:cNvPr id="396294" name="AutoShape 9"/>
            <p:cNvSpPr>
              <a:spLocks noChangeAspect="1" noChangeArrowheads="1" noTextEdit="1"/>
            </p:cNvSpPr>
            <p:nvPr/>
          </p:nvSpPr>
          <p:spPr bwMode="auto">
            <a:xfrm>
              <a:off x="481" y="1618"/>
              <a:ext cx="4449"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96295" name="Group 60"/>
            <p:cNvGrpSpPr>
              <a:grpSpLocks/>
            </p:cNvGrpSpPr>
            <p:nvPr/>
          </p:nvGrpSpPr>
          <p:grpSpPr bwMode="auto">
            <a:xfrm>
              <a:off x="1564" y="1632"/>
              <a:ext cx="860" cy="1017"/>
              <a:chOff x="1564" y="1632"/>
              <a:chExt cx="860" cy="1017"/>
            </a:xfrm>
          </p:grpSpPr>
          <p:sp>
            <p:nvSpPr>
              <p:cNvPr id="396296" name="Freeform 11"/>
              <p:cNvSpPr>
                <a:spLocks/>
              </p:cNvSpPr>
              <p:nvPr/>
            </p:nvSpPr>
            <p:spPr bwMode="auto">
              <a:xfrm>
                <a:off x="1564" y="1713"/>
                <a:ext cx="840" cy="494"/>
              </a:xfrm>
              <a:custGeom>
                <a:avLst/>
                <a:gdLst>
                  <a:gd name="T0" fmla="*/ 55 w 840"/>
                  <a:gd name="T1" fmla="*/ 0 h 494"/>
                  <a:gd name="T2" fmla="*/ 0 w 840"/>
                  <a:gd name="T3" fmla="*/ 494 h 494"/>
                  <a:gd name="T4" fmla="*/ 163 w 840"/>
                  <a:gd name="T5" fmla="*/ 453 h 494"/>
                  <a:gd name="T6" fmla="*/ 393 w 840"/>
                  <a:gd name="T7" fmla="*/ 426 h 494"/>
                  <a:gd name="T8" fmla="*/ 596 w 840"/>
                  <a:gd name="T9" fmla="*/ 447 h 494"/>
                  <a:gd name="T10" fmla="*/ 772 w 840"/>
                  <a:gd name="T11" fmla="*/ 440 h 494"/>
                  <a:gd name="T12" fmla="*/ 840 w 840"/>
                  <a:gd name="T13" fmla="*/ 440 h 494"/>
                  <a:gd name="T14" fmla="*/ 840 w 840"/>
                  <a:gd name="T15" fmla="*/ 223 h 494"/>
                  <a:gd name="T16" fmla="*/ 705 w 840"/>
                  <a:gd name="T17" fmla="*/ 210 h 494"/>
                  <a:gd name="T18" fmla="*/ 556 w 840"/>
                  <a:gd name="T19" fmla="*/ 169 h 494"/>
                  <a:gd name="T20" fmla="*/ 393 w 840"/>
                  <a:gd name="T21" fmla="*/ 95 h 494"/>
                  <a:gd name="T22" fmla="*/ 298 w 840"/>
                  <a:gd name="T23" fmla="*/ 40 h 494"/>
                  <a:gd name="T24" fmla="*/ 204 w 840"/>
                  <a:gd name="T25" fmla="*/ 27 h 494"/>
                  <a:gd name="T26" fmla="*/ 109 w 840"/>
                  <a:gd name="T27" fmla="*/ 0 h 494"/>
                  <a:gd name="T28" fmla="*/ 55 w 840"/>
                  <a:gd name="T29" fmla="*/ 0 h 4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0"/>
                  <a:gd name="T46" fmla="*/ 0 h 494"/>
                  <a:gd name="T47" fmla="*/ 840 w 840"/>
                  <a:gd name="T48" fmla="*/ 494 h 4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0" h="494">
                    <a:moveTo>
                      <a:pt x="55" y="0"/>
                    </a:moveTo>
                    <a:lnTo>
                      <a:pt x="0" y="494"/>
                    </a:lnTo>
                    <a:lnTo>
                      <a:pt x="163" y="453"/>
                    </a:lnTo>
                    <a:lnTo>
                      <a:pt x="393" y="426"/>
                    </a:lnTo>
                    <a:lnTo>
                      <a:pt x="596" y="447"/>
                    </a:lnTo>
                    <a:lnTo>
                      <a:pt x="772" y="440"/>
                    </a:lnTo>
                    <a:lnTo>
                      <a:pt x="840" y="440"/>
                    </a:lnTo>
                    <a:lnTo>
                      <a:pt x="840" y="223"/>
                    </a:lnTo>
                    <a:lnTo>
                      <a:pt x="705" y="210"/>
                    </a:lnTo>
                    <a:lnTo>
                      <a:pt x="556" y="169"/>
                    </a:lnTo>
                    <a:lnTo>
                      <a:pt x="393" y="95"/>
                    </a:lnTo>
                    <a:lnTo>
                      <a:pt x="298" y="40"/>
                    </a:lnTo>
                    <a:lnTo>
                      <a:pt x="204" y="27"/>
                    </a:lnTo>
                    <a:lnTo>
                      <a:pt x="109" y="0"/>
                    </a:lnTo>
                    <a:lnTo>
                      <a:pt x="55"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297" name="Rectangle 12"/>
              <p:cNvSpPr>
                <a:spLocks noChangeArrowheads="1"/>
              </p:cNvSpPr>
              <p:nvPr/>
            </p:nvSpPr>
            <p:spPr bwMode="auto">
              <a:xfrm>
                <a:off x="1632" y="2484"/>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700">
                    <a:solidFill>
                      <a:srgbClr val="FF0000"/>
                    </a:solidFill>
                    <a:ea typeface="ＭＳ Ｐゴシック" panose="020B0600070205080204" pitchFamily="34" charset="-128"/>
                  </a:rPr>
                  <a:t>B</a:t>
                </a:r>
                <a:endParaRPr lang="en-US" altLang="en-US" sz="2400">
                  <a:ea typeface="ＭＳ Ｐゴシック" panose="020B0600070205080204" pitchFamily="34" charset="-128"/>
                </a:endParaRPr>
              </a:p>
            </p:txBody>
          </p:sp>
          <p:sp>
            <p:nvSpPr>
              <p:cNvPr id="396298" name="Rectangle 13"/>
              <p:cNvSpPr>
                <a:spLocks noChangeArrowheads="1"/>
              </p:cNvSpPr>
              <p:nvPr/>
            </p:nvSpPr>
            <p:spPr bwMode="auto">
              <a:xfrm>
                <a:off x="1727" y="2484"/>
                <a:ext cx="4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700">
                    <a:solidFill>
                      <a:srgbClr val="FF0000"/>
                    </a:solidFill>
                    <a:ea typeface="ＭＳ Ｐゴシック" panose="020B0600070205080204" pitchFamily="34" charset="-128"/>
                  </a:rPr>
                  <a:t>ranched</a:t>
                </a:r>
                <a:endParaRPr lang="en-US" altLang="en-US" sz="2400">
                  <a:ea typeface="ＭＳ Ｐゴシック" panose="020B0600070205080204" pitchFamily="34" charset="-128"/>
                </a:endParaRPr>
              </a:p>
            </p:txBody>
          </p:sp>
          <p:sp>
            <p:nvSpPr>
              <p:cNvPr id="396299" name="Freeform 14"/>
              <p:cNvSpPr>
                <a:spLocks/>
              </p:cNvSpPr>
              <p:nvPr/>
            </p:nvSpPr>
            <p:spPr bwMode="auto">
              <a:xfrm>
                <a:off x="1605" y="1686"/>
                <a:ext cx="806" cy="237"/>
              </a:xfrm>
              <a:custGeom>
                <a:avLst/>
                <a:gdLst>
                  <a:gd name="T0" fmla="*/ 0 w 806"/>
                  <a:gd name="T1" fmla="*/ 0 h 237"/>
                  <a:gd name="T2" fmla="*/ 115 w 806"/>
                  <a:gd name="T3" fmla="*/ 13 h 237"/>
                  <a:gd name="T4" fmla="*/ 176 w 806"/>
                  <a:gd name="T5" fmla="*/ 20 h 237"/>
                  <a:gd name="T6" fmla="*/ 244 w 806"/>
                  <a:gd name="T7" fmla="*/ 47 h 237"/>
                  <a:gd name="T8" fmla="*/ 305 w 806"/>
                  <a:gd name="T9" fmla="*/ 67 h 237"/>
                  <a:gd name="T10" fmla="*/ 359 w 806"/>
                  <a:gd name="T11" fmla="*/ 101 h 237"/>
                  <a:gd name="T12" fmla="*/ 420 w 806"/>
                  <a:gd name="T13" fmla="*/ 128 h 237"/>
                  <a:gd name="T14" fmla="*/ 488 w 806"/>
                  <a:gd name="T15" fmla="*/ 162 h 237"/>
                  <a:gd name="T16" fmla="*/ 582 w 806"/>
                  <a:gd name="T17" fmla="*/ 189 h 237"/>
                  <a:gd name="T18" fmla="*/ 698 w 806"/>
                  <a:gd name="T19" fmla="*/ 216 h 237"/>
                  <a:gd name="T20" fmla="*/ 745 w 806"/>
                  <a:gd name="T21" fmla="*/ 223 h 237"/>
                  <a:gd name="T22" fmla="*/ 772 w 806"/>
                  <a:gd name="T23" fmla="*/ 230 h 237"/>
                  <a:gd name="T24" fmla="*/ 806 w 806"/>
                  <a:gd name="T25" fmla="*/ 237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6"/>
                  <a:gd name="T40" fmla="*/ 0 h 237"/>
                  <a:gd name="T41" fmla="*/ 806 w 806"/>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6" h="237">
                    <a:moveTo>
                      <a:pt x="0" y="0"/>
                    </a:moveTo>
                    <a:lnTo>
                      <a:pt x="115" y="13"/>
                    </a:lnTo>
                    <a:lnTo>
                      <a:pt x="176" y="20"/>
                    </a:lnTo>
                    <a:lnTo>
                      <a:pt x="244" y="47"/>
                    </a:lnTo>
                    <a:lnTo>
                      <a:pt x="305" y="67"/>
                    </a:lnTo>
                    <a:lnTo>
                      <a:pt x="359" y="101"/>
                    </a:lnTo>
                    <a:lnTo>
                      <a:pt x="420" y="128"/>
                    </a:lnTo>
                    <a:lnTo>
                      <a:pt x="488" y="162"/>
                    </a:lnTo>
                    <a:lnTo>
                      <a:pt x="582" y="189"/>
                    </a:lnTo>
                    <a:lnTo>
                      <a:pt x="698" y="216"/>
                    </a:lnTo>
                    <a:lnTo>
                      <a:pt x="745" y="223"/>
                    </a:lnTo>
                    <a:lnTo>
                      <a:pt x="772" y="230"/>
                    </a:lnTo>
                    <a:lnTo>
                      <a:pt x="806" y="237"/>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00" name="Line 15"/>
              <p:cNvSpPr>
                <a:spLocks noChangeShapeType="1"/>
              </p:cNvSpPr>
              <p:nvPr/>
            </p:nvSpPr>
            <p:spPr bwMode="auto">
              <a:xfrm flipH="1" flipV="1">
                <a:off x="2411" y="1923"/>
                <a:ext cx="7" cy="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01" name="Freeform 16"/>
              <p:cNvSpPr>
                <a:spLocks/>
              </p:cNvSpPr>
              <p:nvPr/>
            </p:nvSpPr>
            <p:spPr bwMode="auto">
              <a:xfrm>
                <a:off x="1713" y="1720"/>
                <a:ext cx="61" cy="149"/>
              </a:xfrm>
              <a:custGeom>
                <a:avLst/>
                <a:gdLst>
                  <a:gd name="T0" fmla="*/ 61 w 61"/>
                  <a:gd name="T1" fmla="*/ 0 h 149"/>
                  <a:gd name="T2" fmla="*/ 48 w 61"/>
                  <a:gd name="T3" fmla="*/ 27 h 149"/>
                  <a:gd name="T4" fmla="*/ 34 w 61"/>
                  <a:gd name="T5" fmla="*/ 67 h 149"/>
                  <a:gd name="T6" fmla="*/ 0 w 61"/>
                  <a:gd name="T7" fmla="*/ 149 h 149"/>
                  <a:gd name="T8" fmla="*/ 0 60000 65536"/>
                  <a:gd name="T9" fmla="*/ 0 60000 65536"/>
                  <a:gd name="T10" fmla="*/ 0 60000 65536"/>
                  <a:gd name="T11" fmla="*/ 0 60000 65536"/>
                  <a:gd name="T12" fmla="*/ 0 w 61"/>
                  <a:gd name="T13" fmla="*/ 0 h 149"/>
                  <a:gd name="T14" fmla="*/ 61 w 61"/>
                  <a:gd name="T15" fmla="*/ 149 h 149"/>
                </a:gdLst>
                <a:ahLst/>
                <a:cxnLst>
                  <a:cxn ang="T8">
                    <a:pos x="T0" y="T1"/>
                  </a:cxn>
                  <a:cxn ang="T9">
                    <a:pos x="T2" y="T3"/>
                  </a:cxn>
                  <a:cxn ang="T10">
                    <a:pos x="T4" y="T5"/>
                  </a:cxn>
                  <a:cxn ang="T11">
                    <a:pos x="T6" y="T7"/>
                  </a:cxn>
                </a:cxnLst>
                <a:rect l="T12" t="T13" r="T14" b="T15"/>
                <a:pathLst>
                  <a:path w="61" h="149">
                    <a:moveTo>
                      <a:pt x="61" y="0"/>
                    </a:moveTo>
                    <a:lnTo>
                      <a:pt x="48" y="27"/>
                    </a:lnTo>
                    <a:lnTo>
                      <a:pt x="34" y="67"/>
                    </a:lnTo>
                    <a:lnTo>
                      <a:pt x="0" y="149"/>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02" name="Line 17"/>
              <p:cNvSpPr>
                <a:spLocks noChangeShapeType="1"/>
              </p:cNvSpPr>
              <p:nvPr/>
            </p:nvSpPr>
            <p:spPr bwMode="auto">
              <a:xfrm flipH="1" flipV="1">
                <a:off x="1713" y="1869"/>
                <a:ext cx="14" cy="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03" name="Freeform 18"/>
              <p:cNvSpPr>
                <a:spLocks/>
              </p:cNvSpPr>
              <p:nvPr/>
            </p:nvSpPr>
            <p:spPr bwMode="auto">
              <a:xfrm>
                <a:off x="2079" y="1652"/>
                <a:ext cx="108" cy="183"/>
              </a:xfrm>
              <a:custGeom>
                <a:avLst/>
                <a:gdLst>
                  <a:gd name="T0" fmla="*/ 0 w 108"/>
                  <a:gd name="T1" fmla="*/ 183 h 183"/>
                  <a:gd name="T2" fmla="*/ 41 w 108"/>
                  <a:gd name="T3" fmla="*/ 135 h 183"/>
                  <a:gd name="T4" fmla="*/ 48 w 108"/>
                  <a:gd name="T5" fmla="*/ 101 h 183"/>
                  <a:gd name="T6" fmla="*/ 61 w 108"/>
                  <a:gd name="T7" fmla="*/ 81 h 183"/>
                  <a:gd name="T8" fmla="*/ 88 w 108"/>
                  <a:gd name="T9" fmla="*/ 34 h 183"/>
                  <a:gd name="T10" fmla="*/ 108 w 108"/>
                  <a:gd name="T11" fmla="*/ 0 h 183"/>
                  <a:gd name="T12" fmla="*/ 0 60000 65536"/>
                  <a:gd name="T13" fmla="*/ 0 60000 65536"/>
                  <a:gd name="T14" fmla="*/ 0 60000 65536"/>
                  <a:gd name="T15" fmla="*/ 0 60000 65536"/>
                  <a:gd name="T16" fmla="*/ 0 60000 65536"/>
                  <a:gd name="T17" fmla="*/ 0 60000 65536"/>
                  <a:gd name="T18" fmla="*/ 0 w 108"/>
                  <a:gd name="T19" fmla="*/ 0 h 183"/>
                  <a:gd name="T20" fmla="*/ 108 w 10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08" h="183">
                    <a:moveTo>
                      <a:pt x="0" y="183"/>
                    </a:moveTo>
                    <a:lnTo>
                      <a:pt x="41" y="135"/>
                    </a:lnTo>
                    <a:lnTo>
                      <a:pt x="48" y="101"/>
                    </a:lnTo>
                    <a:lnTo>
                      <a:pt x="61" y="81"/>
                    </a:lnTo>
                    <a:lnTo>
                      <a:pt x="88" y="34"/>
                    </a:lnTo>
                    <a:lnTo>
                      <a:pt x="108" y="0"/>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04" name="Line 19"/>
              <p:cNvSpPr>
                <a:spLocks noChangeShapeType="1"/>
              </p:cNvSpPr>
              <p:nvPr/>
            </p:nvSpPr>
            <p:spPr bwMode="auto">
              <a:xfrm flipH="1" flipV="1">
                <a:off x="2187" y="1652"/>
                <a:ext cx="14" cy="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05" name="Freeform 20"/>
              <p:cNvSpPr>
                <a:spLocks/>
              </p:cNvSpPr>
              <p:nvPr/>
            </p:nvSpPr>
            <p:spPr bwMode="auto">
              <a:xfrm>
                <a:off x="1564" y="2153"/>
                <a:ext cx="833" cy="61"/>
              </a:xfrm>
              <a:custGeom>
                <a:avLst/>
                <a:gdLst>
                  <a:gd name="T0" fmla="*/ 0 w 833"/>
                  <a:gd name="T1" fmla="*/ 61 h 61"/>
                  <a:gd name="T2" fmla="*/ 136 w 833"/>
                  <a:gd name="T3" fmla="*/ 27 h 61"/>
                  <a:gd name="T4" fmla="*/ 204 w 833"/>
                  <a:gd name="T5" fmla="*/ 13 h 61"/>
                  <a:gd name="T6" fmla="*/ 292 w 833"/>
                  <a:gd name="T7" fmla="*/ 7 h 61"/>
                  <a:gd name="T8" fmla="*/ 414 w 833"/>
                  <a:gd name="T9" fmla="*/ 7 h 61"/>
                  <a:gd name="T10" fmla="*/ 474 w 833"/>
                  <a:gd name="T11" fmla="*/ 13 h 61"/>
                  <a:gd name="T12" fmla="*/ 542 w 833"/>
                  <a:gd name="T13" fmla="*/ 20 h 61"/>
                  <a:gd name="T14" fmla="*/ 678 w 833"/>
                  <a:gd name="T15" fmla="*/ 13 h 61"/>
                  <a:gd name="T16" fmla="*/ 833 w 8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3"/>
                  <a:gd name="T28" fmla="*/ 0 h 61"/>
                  <a:gd name="T29" fmla="*/ 833 w 8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3" h="61">
                    <a:moveTo>
                      <a:pt x="0" y="61"/>
                    </a:moveTo>
                    <a:lnTo>
                      <a:pt x="136" y="27"/>
                    </a:lnTo>
                    <a:lnTo>
                      <a:pt x="204" y="13"/>
                    </a:lnTo>
                    <a:lnTo>
                      <a:pt x="292" y="7"/>
                    </a:lnTo>
                    <a:lnTo>
                      <a:pt x="414" y="7"/>
                    </a:lnTo>
                    <a:lnTo>
                      <a:pt x="474" y="13"/>
                    </a:lnTo>
                    <a:lnTo>
                      <a:pt x="542" y="20"/>
                    </a:lnTo>
                    <a:lnTo>
                      <a:pt x="678" y="13"/>
                    </a:lnTo>
                    <a:lnTo>
                      <a:pt x="833"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06" name="Line 21"/>
              <p:cNvSpPr>
                <a:spLocks noChangeShapeType="1"/>
              </p:cNvSpPr>
              <p:nvPr/>
            </p:nvSpPr>
            <p:spPr bwMode="auto">
              <a:xfrm flipH="1" flipV="1">
                <a:off x="2397" y="2153"/>
                <a:ext cx="7" cy="1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07" name="Freeform 22"/>
              <p:cNvSpPr>
                <a:spLocks/>
              </p:cNvSpPr>
              <p:nvPr/>
            </p:nvSpPr>
            <p:spPr bwMode="auto">
              <a:xfrm>
                <a:off x="1639" y="1977"/>
                <a:ext cx="61" cy="203"/>
              </a:xfrm>
              <a:custGeom>
                <a:avLst/>
                <a:gdLst>
                  <a:gd name="T0" fmla="*/ 61 w 61"/>
                  <a:gd name="T1" fmla="*/ 203 h 203"/>
                  <a:gd name="T2" fmla="*/ 61 w 61"/>
                  <a:gd name="T3" fmla="*/ 156 h 203"/>
                  <a:gd name="T4" fmla="*/ 54 w 61"/>
                  <a:gd name="T5" fmla="*/ 115 h 203"/>
                  <a:gd name="T6" fmla="*/ 34 w 61"/>
                  <a:gd name="T7" fmla="*/ 81 h 203"/>
                  <a:gd name="T8" fmla="*/ 20 w 61"/>
                  <a:gd name="T9" fmla="*/ 54 h 203"/>
                  <a:gd name="T10" fmla="*/ 0 w 61"/>
                  <a:gd name="T11" fmla="*/ 0 h 203"/>
                  <a:gd name="T12" fmla="*/ 0 60000 65536"/>
                  <a:gd name="T13" fmla="*/ 0 60000 65536"/>
                  <a:gd name="T14" fmla="*/ 0 60000 65536"/>
                  <a:gd name="T15" fmla="*/ 0 60000 65536"/>
                  <a:gd name="T16" fmla="*/ 0 60000 65536"/>
                  <a:gd name="T17" fmla="*/ 0 60000 65536"/>
                  <a:gd name="T18" fmla="*/ 0 w 61"/>
                  <a:gd name="T19" fmla="*/ 0 h 203"/>
                  <a:gd name="T20" fmla="*/ 61 w 61"/>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61" h="203">
                    <a:moveTo>
                      <a:pt x="61" y="203"/>
                    </a:moveTo>
                    <a:lnTo>
                      <a:pt x="61" y="156"/>
                    </a:lnTo>
                    <a:lnTo>
                      <a:pt x="54" y="115"/>
                    </a:lnTo>
                    <a:lnTo>
                      <a:pt x="34" y="81"/>
                    </a:lnTo>
                    <a:lnTo>
                      <a:pt x="20" y="54"/>
                    </a:lnTo>
                    <a:lnTo>
                      <a:pt x="0" y="0"/>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08" name="Line 23"/>
              <p:cNvSpPr>
                <a:spLocks noChangeShapeType="1"/>
              </p:cNvSpPr>
              <p:nvPr/>
            </p:nvSpPr>
            <p:spPr bwMode="auto">
              <a:xfrm flipH="1" flipV="1">
                <a:off x="1639" y="1977"/>
                <a:ext cx="14" cy="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09" name="Freeform 24"/>
              <p:cNvSpPr>
                <a:spLocks/>
              </p:cNvSpPr>
              <p:nvPr/>
            </p:nvSpPr>
            <p:spPr bwMode="auto">
              <a:xfrm>
                <a:off x="2079" y="2180"/>
                <a:ext cx="176" cy="217"/>
              </a:xfrm>
              <a:custGeom>
                <a:avLst/>
                <a:gdLst>
                  <a:gd name="T0" fmla="*/ 0 w 176"/>
                  <a:gd name="T1" fmla="*/ 0 h 217"/>
                  <a:gd name="T2" fmla="*/ 0 w 176"/>
                  <a:gd name="T3" fmla="*/ 47 h 217"/>
                  <a:gd name="T4" fmla="*/ 7 w 176"/>
                  <a:gd name="T5" fmla="*/ 68 h 217"/>
                  <a:gd name="T6" fmla="*/ 20 w 176"/>
                  <a:gd name="T7" fmla="*/ 95 h 217"/>
                  <a:gd name="T8" fmla="*/ 61 w 176"/>
                  <a:gd name="T9" fmla="*/ 135 h 217"/>
                  <a:gd name="T10" fmla="*/ 115 w 176"/>
                  <a:gd name="T11" fmla="*/ 176 h 217"/>
                  <a:gd name="T12" fmla="*/ 142 w 176"/>
                  <a:gd name="T13" fmla="*/ 190 h 217"/>
                  <a:gd name="T14" fmla="*/ 176 w 176"/>
                  <a:gd name="T15" fmla="*/ 217 h 217"/>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217"/>
                  <a:gd name="T26" fmla="*/ 176 w 176"/>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217">
                    <a:moveTo>
                      <a:pt x="0" y="0"/>
                    </a:moveTo>
                    <a:lnTo>
                      <a:pt x="0" y="47"/>
                    </a:lnTo>
                    <a:lnTo>
                      <a:pt x="7" y="68"/>
                    </a:lnTo>
                    <a:lnTo>
                      <a:pt x="20" y="95"/>
                    </a:lnTo>
                    <a:lnTo>
                      <a:pt x="61" y="135"/>
                    </a:lnTo>
                    <a:lnTo>
                      <a:pt x="115" y="176"/>
                    </a:lnTo>
                    <a:lnTo>
                      <a:pt x="142" y="190"/>
                    </a:lnTo>
                    <a:lnTo>
                      <a:pt x="176" y="217"/>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10" name="Line 25"/>
              <p:cNvSpPr>
                <a:spLocks noChangeShapeType="1"/>
              </p:cNvSpPr>
              <p:nvPr/>
            </p:nvSpPr>
            <p:spPr bwMode="auto">
              <a:xfrm flipH="1" flipV="1">
                <a:off x="2255" y="2397"/>
                <a:ext cx="7" cy="6"/>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11" name="Rectangle 26"/>
              <p:cNvSpPr>
                <a:spLocks noChangeArrowheads="1"/>
              </p:cNvSpPr>
              <p:nvPr/>
            </p:nvSpPr>
            <p:spPr bwMode="auto">
              <a:xfrm>
                <a:off x="1639" y="1666"/>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2" name="Rectangle 27"/>
              <p:cNvSpPr>
                <a:spLocks noChangeArrowheads="1"/>
              </p:cNvSpPr>
              <p:nvPr/>
            </p:nvSpPr>
            <p:spPr bwMode="auto">
              <a:xfrm>
                <a:off x="1720" y="1679"/>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3" name="Rectangle 28"/>
              <p:cNvSpPr>
                <a:spLocks noChangeArrowheads="1"/>
              </p:cNvSpPr>
              <p:nvPr/>
            </p:nvSpPr>
            <p:spPr bwMode="auto">
              <a:xfrm>
                <a:off x="1795" y="1699"/>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4" name="Rectangle 29"/>
              <p:cNvSpPr>
                <a:spLocks noChangeArrowheads="1"/>
              </p:cNvSpPr>
              <p:nvPr/>
            </p:nvSpPr>
            <p:spPr bwMode="auto">
              <a:xfrm>
                <a:off x="1869" y="1727"/>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5" name="Rectangle 30"/>
              <p:cNvSpPr>
                <a:spLocks noChangeArrowheads="1"/>
              </p:cNvSpPr>
              <p:nvPr/>
            </p:nvSpPr>
            <p:spPr bwMode="auto">
              <a:xfrm>
                <a:off x="1951" y="1767"/>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6" name="Rectangle 31"/>
              <p:cNvSpPr>
                <a:spLocks noChangeArrowheads="1"/>
              </p:cNvSpPr>
              <p:nvPr/>
            </p:nvSpPr>
            <p:spPr bwMode="auto">
              <a:xfrm>
                <a:off x="2025" y="1801"/>
                <a:ext cx="34"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7" name="Rectangle 32"/>
              <p:cNvSpPr>
                <a:spLocks noChangeArrowheads="1"/>
              </p:cNvSpPr>
              <p:nvPr/>
            </p:nvSpPr>
            <p:spPr bwMode="auto">
              <a:xfrm>
                <a:off x="2100" y="1842"/>
                <a:ext cx="33"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8" name="Rectangle 33"/>
              <p:cNvSpPr>
                <a:spLocks noChangeArrowheads="1"/>
              </p:cNvSpPr>
              <p:nvPr/>
            </p:nvSpPr>
            <p:spPr bwMode="auto">
              <a:xfrm>
                <a:off x="2181" y="1848"/>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19" name="Rectangle 34"/>
              <p:cNvSpPr>
                <a:spLocks noChangeArrowheads="1"/>
              </p:cNvSpPr>
              <p:nvPr/>
            </p:nvSpPr>
            <p:spPr bwMode="auto">
              <a:xfrm>
                <a:off x="2262" y="1876"/>
                <a:ext cx="34"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0" name="Rectangle 35"/>
              <p:cNvSpPr>
                <a:spLocks noChangeArrowheads="1"/>
              </p:cNvSpPr>
              <p:nvPr/>
            </p:nvSpPr>
            <p:spPr bwMode="auto">
              <a:xfrm>
                <a:off x="2343" y="1896"/>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1" name="Rectangle 36"/>
              <p:cNvSpPr>
                <a:spLocks noChangeArrowheads="1"/>
              </p:cNvSpPr>
              <p:nvPr/>
            </p:nvSpPr>
            <p:spPr bwMode="auto">
              <a:xfrm>
                <a:off x="1592" y="2187"/>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2" name="Rectangle 37"/>
              <p:cNvSpPr>
                <a:spLocks noChangeArrowheads="1"/>
              </p:cNvSpPr>
              <p:nvPr/>
            </p:nvSpPr>
            <p:spPr bwMode="auto">
              <a:xfrm>
                <a:off x="1660" y="2167"/>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3" name="Rectangle 38"/>
              <p:cNvSpPr>
                <a:spLocks noChangeArrowheads="1"/>
              </p:cNvSpPr>
              <p:nvPr/>
            </p:nvSpPr>
            <p:spPr bwMode="auto">
              <a:xfrm>
                <a:off x="1734" y="2146"/>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4" name="Rectangle 39"/>
              <p:cNvSpPr>
                <a:spLocks noChangeArrowheads="1"/>
              </p:cNvSpPr>
              <p:nvPr/>
            </p:nvSpPr>
            <p:spPr bwMode="auto">
              <a:xfrm>
                <a:off x="1808" y="2133"/>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5" name="Rectangle 40"/>
              <p:cNvSpPr>
                <a:spLocks noChangeArrowheads="1"/>
              </p:cNvSpPr>
              <p:nvPr/>
            </p:nvSpPr>
            <p:spPr bwMode="auto">
              <a:xfrm>
                <a:off x="1883" y="2133"/>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6" name="Rectangle 41"/>
              <p:cNvSpPr>
                <a:spLocks noChangeArrowheads="1"/>
              </p:cNvSpPr>
              <p:nvPr/>
            </p:nvSpPr>
            <p:spPr bwMode="auto">
              <a:xfrm>
                <a:off x="1957" y="2140"/>
                <a:ext cx="27"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7" name="Rectangle 42"/>
              <p:cNvSpPr>
                <a:spLocks noChangeArrowheads="1"/>
              </p:cNvSpPr>
              <p:nvPr/>
            </p:nvSpPr>
            <p:spPr bwMode="auto">
              <a:xfrm>
                <a:off x="2025" y="2140"/>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8" name="Rectangle 43"/>
              <p:cNvSpPr>
                <a:spLocks noChangeArrowheads="1"/>
              </p:cNvSpPr>
              <p:nvPr/>
            </p:nvSpPr>
            <p:spPr bwMode="auto">
              <a:xfrm>
                <a:off x="2100" y="2146"/>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29" name="Rectangle 44"/>
              <p:cNvSpPr>
                <a:spLocks noChangeArrowheads="1"/>
              </p:cNvSpPr>
              <p:nvPr/>
            </p:nvSpPr>
            <p:spPr bwMode="auto">
              <a:xfrm>
                <a:off x="2174" y="2146"/>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0" name="Rectangle 45"/>
              <p:cNvSpPr>
                <a:spLocks noChangeArrowheads="1"/>
              </p:cNvSpPr>
              <p:nvPr/>
            </p:nvSpPr>
            <p:spPr bwMode="auto">
              <a:xfrm>
                <a:off x="2249" y="2140"/>
                <a:ext cx="33"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1" name="Rectangle 46"/>
              <p:cNvSpPr>
                <a:spLocks noChangeArrowheads="1"/>
              </p:cNvSpPr>
              <p:nvPr/>
            </p:nvSpPr>
            <p:spPr bwMode="auto">
              <a:xfrm>
                <a:off x="2316" y="2133"/>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2" name="Rectangle 47"/>
              <p:cNvSpPr>
                <a:spLocks noChangeArrowheads="1"/>
              </p:cNvSpPr>
              <p:nvPr/>
            </p:nvSpPr>
            <p:spPr bwMode="auto">
              <a:xfrm>
                <a:off x="2391" y="2126"/>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3" name="Rectangle 48"/>
              <p:cNvSpPr>
                <a:spLocks noChangeArrowheads="1"/>
              </p:cNvSpPr>
              <p:nvPr/>
            </p:nvSpPr>
            <p:spPr bwMode="auto">
              <a:xfrm>
                <a:off x="1673" y="2099"/>
                <a:ext cx="54"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4" name="Rectangle 49"/>
              <p:cNvSpPr>
                <a:spLocks noChangeArrowheads="1"/>
              </p:cNvSpPr>
              <p:nvPr/>
            </p:nvSpPr>
            <p:spPr bwMode="auto">
              <a:xfrm>
                <a:off x="1646" y="2025"/>
                <a:ext cx="60"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5" name="Rectangle 50"/>
              <p:cNvSpPr>
                <a:spLocks noChangeArrowheads="1"/>
              </p:cNvSpPr>
              <p:nvPr/>
            </p:nvSpPr>
            <p:spPr bwMode="auto">
              <a:xfrm>
                <a:off x="1612" y="1957"/>
                <a:ext cx="61"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6" name="Rectangle 51"/>
              <p:cNvSpPr>
                <a:spLocks noChangeArrowheads="1"/>
              </p:cNvSpPr>
              <p:nvPr/>
            </p:nvSpPr>
            <p:spPr bwMode="auto">
              <a:xfrm>
                <a:off x="1687" y="1896"/>
                <a:ext cx="60"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7" name="Rectangle 52"/>
              <p:cNvSpPr>
                <a:spLocks noChangeArrowheads="1"/>
              </p:cNvSpPr>
              <p:nvPr/>
            </p:nvSpPr>
            <p:spPr bwMode="auto">
              <a:xfrm>
                <a:off x="1700" y="1828"/>
                <a:ext cx="61"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8" name="Rectangle 53"/>
              <p:cNvSpPr>
                <a:spLocks noChangeArrowheads="1"/>
              </p:cNvSpPr>
              <p:nvPr/>
            </p:nvSpPr>
            <p:spPr bwMode="auto">
              <a:xfrm>
                <a:off x="1720" y="1760"/>
                <a:ext cx="61"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39" name="Rectangle 54"/>
              <p:cNvSpPr>
                <a:spLocks noChangeArrowheads="1"/>
              </p:cNvSpPr>
              <p:nvPr/>
            </p:nvSpPr>
            <p:spPr bwMode="auto">
              <a:xfrm>
                <a:off x="2093" y="1774"/>
                <a:ext cx="54"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40" name="Rectangle 55"/>
              <p:cNvSpPr>
                <a:spLocks noChangeArrowheads="1"/>
              </p:cNvSpPr>
              <p:nvPr/>
            </p:nvSpPr>
            <p:spPr bwMode="auto">
              <a:xfrm>
                <a:off x="2127" y="1699"/>
                <a:ext cx="53"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41" name="Rectangle 56"/>
              <p:cNvSpPr>
                <a:spLocks noChangeArrowheads="1"/>
              </p:cNvSpPr>
              <p:nvPr/>
            </p:nvSpPr>
            <p:spPr bwMode="auto">
              <a:xfrm>
                <a:off x="2161" y="1632"/>
                <a:ext cx="53"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42" name="Rectangle 57"/>
              <p:cNvSpPr>
                <a:spLocks noChangeArrowheads="1"/>
              </p:cNvSpPr>
              <p:nvPr/>
            </p:nvSpPr>
            <p:spPr bwMode="auto">
              <a:xfrm>
                <a:off x="2073" y="2241"/>
                <a:ext cx="53"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43" name="Rectangle 58"/>
              <p:cNvSpPr>
                <a:spLocks noChangeArrowheads="1"/>
              </p:cNvSpPr>
              <p:nvPr/>
            </p:nvSpPr>
            <p:spPr bwMode="auto">
              <a:xfrm>
                <a:off x="2113" y="2302"/>
                <a:ext cx="61"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44" name="Rectangle 59"/>
              <p:cNvSpPr>
                <a:spLocks noChangeArrowheads="1"/>
              </p:cNvSpPr>
              <p:nvPr/>
            </p:nvSpPr>
            <p:spPr bwMode="auto">
              <a:xfrm>
                <a:off x="2194" y="2363"/>
                <a:ext cx="61"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grpSp>
        <p:grpSp>
          <p:nvGrpSpPr>
            <p:cNvPr id="396345" name="Group 123"/>
            <p:cNvGrpSpPr>
              <a:grpSpLocks/>
            </p:cNvGrpSpPr>
            <p:nvPr/>
          </p:nvGrpSpPr>
          <p:grpSpPr bwMode="auto">
            <a:xfrm>
              <a:off x="2668" y="1903"/>
              <a:ext cx="968" cy="746"/>
              <a:chOff x="2668" y="1903"/>
              <a:chExt cx="968" cy="746"/>
            </a:xfrm>
          </p:grpSpPr>
          <p:sp>
            <p:nvSpPr>
              <p:cNvPr id="396346" name="Freeform 61"/>
              <p:cNvSpPr>
                <a:spLocks/>
              </p:cNvSpPr>
              <p:nvPr/>
            </p:nvSpPr>
            <p:spPr bwMode="auto">
              <a:xfrm>
                <a:off x="2675" y="1950"/>
                <a:ext cx="941" cy="372"/>
              </a:xfrm>
              <a:custGeom>
                <a:avLst/>
                <a:gdLst>
                  <a:gd name="T0" fmla="*/ 14 w 941"/>
                  <a:gd name="T1" fmla="*/ 27 h 372"/>
                  <a:gd name="T2" fmla="*/ 183 w 941"/>
                  <a:gd name="T3" fmla="*/ 7 h 372"/>
                  <a:gd name="T4" fmla="*/ 325 w 941"/>
                  <a:gd name="T5" fmla="*/ 0 h 372"/>
                  <a:gd name="T6" fmla="*/ 447 w 941"/>
                  <a:gd name="T7" fmla="*/ 20 h 372"/>
                  <a:gd name="T8" fmla="*/ 664 w 941"/>
                  <a:gd name="T9" fmla="*/ 40 h 372"/>
                  <a:gd name="T10" fmla="*/ 786 w 941"/>
                  <a:gd name="T11" fmla="*/ 54 h 372"/>
                  <a:gd name="T12" fmla="*/ 941 w 941"/>
                  <a:gd name="T13" fmla="*/ 40 h 372"/>
                  <a:gd name="T14" fmla="*/ 941 w 941"/>
                  <a:gd name="T15" fmla="*/ 372 h 372"/>
                  <a:gd name="T16" fmla="*/ 792 w 941"/>
                  <a:gd name="T17" fmla="*/ 352 h 372"/>
                  <a:gd name="T18" fmla="*/ 643 w 941"/>
                  <a:gd name="T19" fmla="*/ 338 h 372"/>
                  <a:gd name="T20" fmla="*/ 372 w 941"/>
                  <a:gd name="T21" fmla="*/ 338 h 372"/>
                  <a:gd name="T22" fmla="*/ 203 w 941"/>
                  <a:gd name="T23" fmla="*/ 352 h 372"/>
                  <a:gd name="T24" fmla="*/ 0 w 941"/>
                  <a:gd name="T25" fmla="*/ 372 h 372"/>
                  <a:gd name="T26" fmla="*/ 14 w 941"/>
                  <a:gd name="T27" fmla="*/ 27 h 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1"/>
                  <a:gd name="T43" fmla="*/ 0 h 372"/>
                  <a:gd name="T44" fmla="*/ 941 w 941"/>
                  <a:gd name="T45" fmla="*/ 372 h 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1" h="372">
                    <a:moveTo>
                      <a:pt x="14" y="27"/>
                    </a:moveTo>
                    <a:lnTo>
                      <a:pt x="183" y="7"/>
                    </a:lnTo>
                    <a:lnTo>
                      <a:pt x="325" y="0"/>
                    </a:lnTo>
                    <a:lnTo>
                      <a:pt x="447" y="20"/>
                    </a:lnTo>
                    <a:lnTo>
                      <a:pt x="664" y="40"/>
                    </a:lnTo>
                    <a:lnTo>
                      <a:pt x="786" y="54"/>
                    </a:lnTo>
                    <a:lnTo>
                      <a:pt x="941" y="40"/>
                    </a:lnTo>
                    <a:lnTo>
                      <a:pt x="941" y="372"/>
                    </a:lnTo>
                    <a:lnTo>
                      <a:pt x="792" y="352"/>
                    </a:lnTo>
                    <a:lnTo>
                      <a:pt x="643" y="338"/>
                    </a:lnTo>
                    <a:lnTo>
                      <a:pt x="372" y="338"/>
                    </a:lnTo>
                    <a:lnTo>
                      <a:pt x="203" y="352"/>
                    </a:lnTo>
                    <a:lnTo>
                      <a:pt x="0" y="372"/>
                    </a:lnTo>
                    <a:lnTo>
                      <a:pt x="14" y="2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47" name="Rectangle 62"/>
              <p:cNvSpPr>
                <a:spLocks noChangeArrowheads="1"/>
              </p:cNvSpPr>
              <p:nvPr/>
            </p:nvSpPr>
            <p:spPr bwMode="auto">
              <a:xfrm>
                <a:off x="2722" y="2484"/>
                <a:ext cx="8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700">
                    <a:solidFill>
                      <a:srgbClr val="FF0000"/>
                    </a:solidFill>
                    <a:ea typeface="ＭＳ Ｐゴシック" panose="020B0600070205080204" pitchFamily="34" charset="-128"/>
                  </a:rPr>
                  <a:t>Cross-Linked</a:t>
                </a:r>
                <a:endParaRPr lang="en-US" altLang="en-US" sz="2400">
                  <a:ea typeface="ＭＳ Ｐゴシック" panose="020B0600070205080204" pitchFamily="34" charset="-128"/>
                </a:endParaRPr>
              </a:p>
            </p:txBody>
          </p:sp>
          <p:grpSp>
            <p:nvGrpSpPr>
              <p:cNvPr id="396348" name="Group 122"/>
              <p:cNvGrpSpPr>
                <a:grpSpLocks/>
              </p:cNvGrpSpPr>
              <p:nvPr/>
            </p:nvGrpSpPr>
            <p:grpSpPr bwMode="auto">
              <a:xfrm>
                <a:off x="2668" y="1903"/>
                <a:ext cx="968" cy="460"/>
                <a:chOff x="2668" y="1903"/>
                <a:chExt cx="968" cy="460"/>
              </a:xfrm>
            </p:grpSpPr>
            <p:sp>
              <p:nvSpPr>
                <p:cNvPr id="396349" name="Freeform 63"/>
                <p:cNvSpPr>
                  <a:spLocks/>
                </p:cNvSpPr>
                <p:nvPr/>
              </p:nvSpPr>
              <p:spPr bwMode="auto">
                <a:xfrm>
                  <a:off x="2689" y="1929"/>
                  <a:ext cx="914" cy="55"/>
                </a:xfrm>
                <a:custGeom>
                  <a:avLst/>
                  <a:gdLst>
                    <a:gd name="T0" fmla="*/ 0 w 914"/>
                    <a:gd name="T1" fmla="*/ 28 h 55"/>
                    <a:gd name="T2" fmla="*/ 74 w 914"/>
                    <a:gd name="T3" fmla="*/ 14 h 55"/>
                    <a:gd name="T4" fmla="*/ 162 w 914"/>
                    <a:gd name="T5" fmla="*/ 7 h 55"/>
                    <a:gd name="T6" fmla="*/ 284 w 914"/>
                    <a:gd name="T7" fmla="*/ 0 h 55"/>
                    <a:gd name="T8" fmla="*/ 406 w 914"/>
                    <a:gd name="T9" fmla="*/ 14 h 55"/>
                    <a:gd name="T10" fmla="*/ 514 w 914"/>
                    <a:gd name="T11" fmla="*/ 28 h 55"/>
                    <a:gd name="T12" fmla="*/ 636 w 914"/>
                    <a:gd name="T13" fmla="*/ 48 h 55"/>
                    <a:gd name="T14" fmla="*/ 744 w 914"/>
                    <a:gd name="T15" fmla="*/ 55 h 55"/>
                    <a:gd name="T16" fmla="*/ 860 w 914"/>
                    <a:gd name="T17" fmla="*/ 55 h 55"/>
                    <a:gd name="T18" fmla="*/ 914 w 914"/>
                    <a:gd name="T19" fmla="*/ 4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
                    <a:gd name="T31" fmla="*/ 0 h 55"/>
                    <a:gd name="T32" fmla="*/ 914 w 91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 h="55">
                      <a:moveTo>
                        <a:pt x="0" y="28"/>
                      </a:moveTo>
                      <a:lnTo>
                        <a:pt x="74" y="14"/>
                      </a:lnTo>
                      <a:lnTo>
                        <a:pt x="162" y="7"/>
                      </a:lnTo>
                      <a:lnTo>
                        <a:pt x="284" y="0"/>
                      </a:lnTo>
                      <a:lnTo>
                        <a:pt x="406" y="14"/>
                      </a:lnTo>
                      <a:lnTo>
                        <a:pt x="514" y="28"/>
                      </a:lnTo>
                      <a:lnTo>
                        <a:pt x="636" y="48"/>
                      </a:lnTo>
                      <a:lnTo>
                        <a:pt x="744" y="55"/>
                      </a:lnTo>
                      <a:lnTo>
                        <a:pt x="860" y="55"/>
                      </a:lnTo>
                      <a:lnTo>
                        <a:pt x="914" y="4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50" name="Line 64"/>
                <p:cNvSpPr>
                  <a:spLocks noChangeShapeType="1"/>
                </p:cNvSpPr>
                <p:nvPr/>
              </p:nvSpPr>
              <p:spPr bwMode="auto">
                <a:xfrm flipH="1" flipV="1">
                  <a:off x="3603" y="1970"/>
                  <a:ext cx="13" cy="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51" name="Freeform 65"/>
                <p:cNvSpPr>
                  <a:spLocks/>
                </p:cNvSpPr>
                <p:nvPr/>
              </p:nvSpPr>
              <p:spPr bwMode="auto">
                <a:xfrm>
                  <a:off x="2682" y="2092"/>
                  <a:ext cx="928" cy="81"/>
                </a:xfrm>
                <a:custGeom>
                  <a:avLst/>
                  <a:gdLst>
                    <a:gd name="T0" fmla="*/ 0 w 928"/>
                    <a:gd name="T1" fmla="*/ 34 h 81"/>
                    <a:gd name="T2" fmla="*/ 68 w 928"/>
                    <a:gd name="T3" fmla="*/ 27 h 81"/>
                    <a:gd name="T4" fmla="*/ 142 w 928"/>
                    <a:gd name="T5" fmla="*/ 34 h 81"/>
                    <a:gd name="T6" fmla="*/ 244 w 928"/>
                    <a:gd name="T7" fmla="*/ 47 h 81"/>
                    <a:gd name="T8" fmla="*/ 352 w 928"/>
                    <a:gd name="T9" fmla="*/ 74 h 81"/>
                    <a:gd name="T10" fmla="*/ 481 w 928"/>
                    <a:gd name="T11" fmla="*/ 81 h 81"/>
                    <a:gd name="T12" fmla="*/ 542 w 928"/>
                    <a:gd name="T13" fmla="*/ 81 h 81"/>
                    <a:gd name="T14" fmla="*/ 609 w 928"/>
                    <a:gd name="T15" fmla="*/ 81 h 81"/>
                    <a:gd name="T16" fmla="*/ 731 w 928"/>
                    <a:gd name="T17" fmla="*/ 68 h 81"/>
                    <a:gd name="T18" fmla="*/ 860 w 928"/>
                    <a:gd name="T19" fmla="*/ 47 h 81"/>
                    <a:gd name="T20" fmla="*/ 894 w 928"/>
                    <a:gd name="T21" fmla="*/ 20 h 81"/>
                    <a:gd name="T22" fmla="*/ 928 w 92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8"/>
                    <a:gd name="T37" fmla="*/ 0 h 81"/>
                    <a:gd name="T38" fmla="*/ 928 w 92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8" h="81">
                      <a:moveTo>
                        <a:pt x="0" y="34"/>
                      </a:moveTo>
                      <a:lnTo>
                        <a:pt x="68" y="27"/>
                      </a:lnTo>
                      <a:lnTo>
                        <a:pt x="142" y="34"/>
                      </a:lnTo>
                      <a:lnTo>
                        <a:pt x="244" y="47"/>
                      </a:lnTo>
                      <a:lnTo>
                        <a:pt x="352" y="74"/>
                      </a:lnTo>
                      <a:lnTo>
                        <a:pt x="481" y="81"/>
                      </a:lnTo>
                      <a:lnTo>
                        <a:pt x="542" y="81"/>
                      </a:lnTo>
                      <a:lnTo>
                        <a:pt x="609" y="81"/>
                      </a:lnTo>
                      <a:lnTo>
                        <a:pt x="731" y="68"/>
                      </a:lnTo>
                      <a:lnTo>
                        <a:pt x="860" y="47"/>
                      </a:lnTo>
                      <a:lnTo>
                        <a:pt x="894" y="20"/>
                      </a:lnTo>
                      <a:lnTo>
                        <a:pt x="928"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52" name="Line 66"/>
                <p:cNvSpPr>
                  <a:spLocks noChangeShapeType="1"/>
                </p:cNvSpPr>
                <p:nvPr/>
              </p:nvSpPr>
              <p:spPr bwMode="auto">
                <a:xfrm flipH="1" flipV="1">
                  <a:off x="3610" y="2092"/>
                  <a:ext cx="13" cy="1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53" name="Freeform 67"/>
                <p:cNvSpPr>
                  <a:spLocks/>
                </p:cNvSpPr>
                <p:nvPr/>
              </p:nvSpPr>
              <p:spPr bwMode="auto">
                <a:xfrm>
                  <a:off x="2668" y="2288"/>
                  <a:ext cx="942" cy="27"/>
                </a:xfrm>
                <a:custGeom>
                  <a:avLst/>
                  <a:gdLst>
                    <a:gd name="T0" fmla="*/ 0 w 942"/>
                    <a:gd name="T1" fmla="*/ 27 h 27"/>
                    <a:gd name="T2" fmla="*/ 129 w 942"/>
                    <a:gd name="T3" fmla="*/ 14 h 27"/>
                    <a:gd name="T4" fmla="*/ 197 w 942"/>
                    <a:gd name="T5" fmla="*/ 7 h 27"/>
                    <a:gd name="T6" fmla="*/ 271 w 942"/>
                    <a:gd name="T7" fmla="*/ 7 h 27"/>
                    <a:gd name="T8" fmla="*/ 366 w 942"/>
                    <a:gd name="T9" fmla="*/ 0 h 27"/>
                    <a:gd name="T10" fmla="*/ 413 w 942"/>
                    <a:gd name="T11" fmla="*/ 0 h 27"/>
                    <a:gd name="T12" fmla="*/ 468 w 942"/>
                    <a:gd name="T13" fmla="*/ 7 h 27"/>
                    <a:gd name="T14" fmla="*/ 549 w 942"/>
                    <a:gd name="T15" fmla="*/ 7 h 27"/>
                    <a:gd name="T16" fmla="*/ 623 w 942"/>
                    <a:gd name="T17" fmla="*/ 14 h 27"/>
                    <a:gd name="T18" fmla="*/ 705 w 942"/>
                    <a:gd name="T19" fmla="*/ 21 h 27"/>
                    <a:gd name="T20" fmla="*/ 799 w 942"/>
                    <a:gd name="T21" fmla="*/ 27 h 27"/>
                    <a:gd name="T22" fmla="*/ 860 w 942"/>
                    <a:gd name="T23" fmla="*/ 27 h 27"/>
                    <a:gd name="T24" fmla="*/ 942 w 942"/>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2"/>
                    <a:gd name="T40" fmla="*/ 0 h 27"/>
                    <a:gd name="T41" fmla="*/ 942 w 94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2" h="27">
                      <a:moveTo>
                        <a:pt x="0" y="27"/>
                      </a:moveTo>
                      <a:lnTo>
                        <a:pt x="129" y="14"/>
                      </a:lnTo>
                      <a:lnTo>
                        <a:pt x="197" y="7"/>
                      </a:lnTo>
                      <a:lnTo>
                        <a:pt x="271" y="7"/>
                      </a:lnTo>
                      <a:lnTo>
                        <a:pt x="366" y="0"/>
                      </a:lnTo>
                      <a:lnTo>
                        <a:pt x="413" y="0"/>
                      </a:lnTo>
                      <a:lnTo>
                        <a:pt x="468" y="7"/>
                      </a:lnTo>
                      <a:lnTo>
                        <a:pt x="549" y="7"/>
                      </a:lnTo>
                      <a:lnTo>
                        <a:pt x="623" y="14"/>
                      </a:lnTo>
                      <a:lnTo>
                        <a:pt x="705" y="21"/>
                      </a:lnTo>
                      <a:lnTo>
                        <a:pt x="799" y="27"/>
                      </a:lnTo>
                      <a:lnTo>
                        <a:pt x="860" y="27"/>
                      </a:lnTo>
                      <a:lnTo>
                        <a:pt x="942" y="27"/>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54" name="Line 68"/>
                <p:cNvSpPr>
                  <a:spLocks noChangeShapeType="1"/>
                </p:cNvSpPr>
                <p:nvPr/>
              </p:nvSpPr>
              <p:spPr bwMode="auto">
                <a:xfrm flipH="1" flipV="1">
                  <a:off x="3610" y="2315"/>
                  <a:ext cx="6" cy="1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55" name="Freeform 69"/>
                <p:cNvSpPr>
                  <a:spLocks/>
                </p:cNvSpPr>
                <p:nvPr/>
              </p:nvSpPr>
              <p:spPr bwMode="auto">
                <a:xfrm>
                  <a:off x="2817" y="2126"/>
                  <a:ext cx="14" cy="176"/>
                </a:xfrm>
                <a:custGeom>
                  <a:avLst/>
                  <a:gdLst>
                    <a:gd name="T0" fmla="*/ 14 w 14"/>
                    <a:gd name="T1" fmla="*/ 176 h 176"/>
                    <a:gd name="T2" fmla="*/ 7 w 14"/>
                    <a:gd name="T3" fmla="*/ 142 h 176"/>
                    <a:gd name="T4" fmla="*/ 7 w 14"/>
                    <a:gd name="T5" fmla="*/ 115 h 176"/>
                    <a:gd name="T6" fmla="*/ 0 w 14"/>
                    <a:gd name="T7" fmla="*/ 81 h 176"/>
                    <a:gd name="T8" fmla="*/ 0 w 14"/>
                    <a:gd name="T9" fmla="*/ 54 h 176"/>
                    <a:gd name="T10" fmla="*/ 0 w 14"/>
                    <a:gd name="T11" fmla="*/ 0 h 176"/>
                    <a:gd name="T12" fmla="*/ 0 60000 65536"/>
                    <a:gd name="T13" fmla="*/ 0 60000 65536"/>
                    <a:gd name="T14" fmla="*/ 0 60000 65536"/>
                    <a:gd name="T15" fmla="*/ 0 60000 65536"/>
                    <a:gd name="T16" fmla="*/ 0 60000 65536"/>
                    <a:gd name="T17" fmla="*/ 0 60000 65536"/>
                    <a:gd name="T18" fmla="*/ 0 w 14"/>
                    <a:gd name="T19" fmla="*/ 0 h 176"/>
                    <a:gd name="T20" fmla="*/ 14 w 14"/>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4" h="176">
                      <a:moveTo>
                        <a:pt x="14" y="176"/>
                      </a:moveTo>
                      <a:lnTo>
                        <a:pt x="7" y="142"/>
                      </a:lnTo>
                      <a:lnTo>
                        <a:pt x="7" y="115"/>
                      </a:lnTo>
                      <a:lnTo>
                        <a:pt x="0" y="81"/>
                      </a:lnTo>
                      <a:lnTo>
                        <a:pt x="0" y="54"/>
                      </a:lnTo>
                      <a:lnTo>
                        <a:pt x="0" y="0"/>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56" name="Line 70"/>
                <p:cNvSpPr>
                  <a:spLocks noChangeShapeType="1"/>
                </p:cNvSpPr>
                <p:nvPr/>
              </p:nvSpPr>
              <p:spPr bwMode="auto">
                <a:xfrm flipH="1" flipV="1">
                  <a:off x="2817" y="2126"/>
                  <a:ext cx="14" cy="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57" name="Freeform 71"/>
                <p:cNvSpPr>
                  <a:spLocks/>
                </p:cNvSpPr>
                <p:nvPr/>
              </p:nvSpPr>
              <p:spPr bwMode="auto">
                <a:xfrm>
                  <a:off x="3427" y="2166"/>
                  <a:ext cx="27" cy="149"/>
                </a:xfrm>
                <a:custGeom>
                  <a:avLst/>
                  <a:gdLst>
                    <a:gd name="T0" fmla="*/ 0 w 27"/>
                    <a:gd name="T1" fmla="*/ 0 h 149"/>
                    <a:gd name="T2" fmla="*/ 0 w 27"/>
                    <a:gd name="T3" fmla="*/ 34 h 149"/>
                    <a:gd name="T4" fmla="*/ 6 w 27"/>
                    <a:gd name="T5" fmla="*/ 75 h 149"/>
                    <a:gd name="T6" fmla="*/ 6 w 27"/>
                    <a:gd name="T7" fmla="*/ 109 h 149"/>
                    <a:gd name="T8" fmla="*/ 27 w 27"/>
                    <a:gd name="T9" fmla="*/ 149 h 149"/>
                    <a:gd name="T10" fmla="*/ 0 60000 65536"/>
                    <a:gd name="T11" fmla="*/ 0 60000 65536"/>
                    <a:gd name="T12" fmla="*/ 0 60000 65536"/>
                    <a:gd name="T13" fmla="*/ 0 60000 65536"/>
                    <a:gd name="T14" fmla="*/ 0 60000 65536"/>
                    <a:gd name="T15" fmla="*/ 0 w 27"/>
                    <a:gd name="T16" fmla="*/ 0 h 149"/>
                    <a:gd name="T17" fmla="*/ 27 w 27"/>
                    <a:gd name="T18" fmla="*/ 149 h 149"/>
                  </a:gdLst>
                  <a:ahLst/>
                  <a:cxnLst>
                    <a:cxn ang="T10">
                      <a:pos x="T0" y="T1"/>
                    </a:cxn>
                    <a:cxn ang="T11">
                      <a:pos x="T2" y="T3"/>
                    </a:cxn>
                    <a:cxn ang="T12">
                      <a:pos x="T4" y="T5"/>
                    </a:cxn>
                    <a:cxn ang="T13">
                      <a:pos x="T6" y="T7"/>
                    </a:cxn>
                    <a:cxn ang="T14">
                      <a:pos x="T8" y="T9"/>
                    </a:cxn>
                  </a:cxnLst>
                  <a:rect l="T15" t="T16" r="T17" b="T18"/>
                  <a:pathLst>
                    <a:path w="27" h="149">
                      <a:moveTo>
                        <a:pt x="0" y="0"/>
                      </a:moveTo>
                      <a:lnTo>
                        <a:pt x="0" y="34"/>
                      </a:lnTo>
                      <a:lnTo>
                        <a:pt x="6" y="75"/>
                      </a:lnTo>
                      <a:lnTo>
                        <a:pt x="6" y="109"/>
                      </a:lnTo>
                      <a:lnTo>
                        <a:pt x="27" y="149"/>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58" name="Line 72"/>
                <p:cNvSpPr>
                  <a:spLocks noChangeShapeType="1"/>
                </p:cNvSpPr>
                <p:nvPr/>
              </p:nvSpPr>
              <p:spPr bwMode="auto">
                <a:xfrm flipH="1" flipV="1">
                  <a:off x="3454" y="2315"/>
                  <a:ext cx="7" cy="14"/>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59" name="Freeform 73"/>
                <p:cNvSpPr>
                  <a:spLocks/>
                </p:cNvSpPr>
                <p:nvPr/>
              </p:nvSpPr>
              <p:spPr bwMode="auto">
                <a:xfrm>
                  <a:off x="3149" y="1950"/>
                  <a:ext cx="34" cy="216"/>
                </a:xfrm>
                <a:custGeom>
                  <a:avLst/>
                  <a:gdLst>
                    <a:gd name="T0" fmla="*/ 0 w 34"/>
                    <a:gd name="T1" fmla="*/ 216 h 216"/>
                    <a:gd name="T2" fmla="*/ 0 w 34"/>
                    <a:gd name="T3" fmla="*/ 149 h 216"/>
                    <a:gd name="T4" fmla="*/ 14 w 34"/>
                    <a:gd name="T5" fmla="*/ 95 h 216"/>
                    <a:gd name="T6" fmla="*/ 20 w 34"/>
                    <a:gd name="T7" fmla="*/ 40 h 216"/>
                    <a:gd name="T8" fmla="*/ 34 w 34"/>
                    <a:gd name="T9" fmla="*/ 0 h 216"/>
                    <a:gd name="T10" fmla="*/ 0 60000 65536"/>
                    <a:gd name="T11" fmla="*/ 0 60000 65536"/>
                    <a:gd name="T12" fmla="*/ 0 60000 65536"/>
                    <a:gd name="T13" fmla="*/ 0 60000 65536"/>
                    <a:gd name="T14" fmla="*/ 0 60000 65536"/>
                    <a:gd name="T15" fmla="*/ 0 w 34"/>
                    <a:gd name="T16" fmla="*/ 0 h 216"/>
                    <a:gd name="T17" fmla="*/ 34 w 34"/>
                    <a:gd name="T18" fmla="*/ 216 h 216"/>
                  </a:gdLst>
                  <a:ahLst/>
                  <a:cxnLst>
                    <a:cxn ang="T10">
                      <a:pos x="T0" y="T1"/>
                    </a:cxn>
                    <a:cxn ang="T11">
                      <a:pos x="T2" y="T3"/>
                    </a:cxn>
                    <a:cxn ang="T12">
                      <a:pos x="T4" y="T5"/>
                    </a:cxn>
                    <a:cxn ang="T13">
                      <a:pos x="T6" y="T7"/>
                    </a:cxn>
                    <a:cxn ang="T14">
                      <a:pos x="T8" y="T9"/>
                    </a:cxn>
                  </a:cxnLst>
                  <a:rect l="T15" t="T16" r="T17" b="T18"/>
                  <a:pathLst>
                    <a:path w="34" h="216">
                      <a:moveTo>
                        <a:pt x="0" y="216"/>
                      </a:moveTo>
                      <a:lnTo>
                        <a:pt x="0" y="149"/>
                      </a:lnTo>
                      <a:lnTo>
                        <a:pt x="14" y="95"/>
                      </a:lnTo>
                      <a:lnTo>
                        <a:pt x="20" y="40"/>
                      </a:lnTo>
                      <a:lnTo>
                        <a:pt x="34" y="0"/>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360" name="Line 74"/>
                <p:cNvSpPr>
                  <a:spLocks noChangeShapeType="1"/>
                </p:cNvSpPr>
                <p:nvPr/>
              </p:nvSpPr>
              <p:spPr bwMode="auto">
                <a:xfrm flipH="1" flipV="1">
                  <a:off x="3183" y="1950"/>
                  <a:ext cx="7" cy="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361" name="Rectangle 75"/>
                <p:cNvSpPr>
                  <a:spLocks noChangeArrowheads="1"/>
                </p:cNvSpPr>
                <p:nvPr/>
              </p:nvSpPr>
              <p:spPr bwMode="auto">
                <a:xfrm>
                  <a:off x="2696" y="1930"/>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2" name="Rectangle 76"/>
                <p:cNvSpPr>
                  <a:spLocks noChangeArrowheads="1"/>
                </p:cNvSpPr>
                <p:nvPr/>
              </p:nvSpPr>
              <p:spPr bwMode="auto">
                <a:xfrm>
                  <a:off x="2770" y="1923"/>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3" name="Rectangle 77"/>
                <p:cNvSpPr>
                  <a:spLocks noChangeArrowheads="1"/>
                </p:cNvSpPr>
                <p:nvPr/>
              </p:nvSpPr>
              <p:spPr bwMode="auto">
                <a:xfrm>
                  <a:off x="2838" y="1916"/>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4" name="Rectangle 78"/>
                <p:cNvSpPr>
                  <a:spLocks noChangeArrowheads="1"/>
                </p:cNvSpPr>
                <p:nvPr/>
              </p:nvSpPr>
              <p:spPr bwMode="auto">
                <a:xfrm>
                  <a:off x="2912" y="1909"/>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5" name="Rectangle 79"/>
                <p:cNvSpPr>
                  <a:spLocks noChangeArrowheads="1"/>
                </p:cNvSpPr>
                <p:nvPr/>
              </p:nvSpPr>
              <p:spPr bwMode="auto">
                <a:xfrm>
                  <a:off x="2987" y="1903"/>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6" name="Rectangle 80"/>
                <p:cNvSpPr>
                  <a:spLocks noChangeArrowheads="1"/>
                </p:cNvSpPr>
                <p:nvPr/>
              </p:nvSpPr>
              <p:spPr bwMode="auto">
                <a:xfrm>
                  <a:off x="3061" y="1916"/>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7" name="Rectangle 81"/>
                <p:cNvSpPr>
                  <a:spLocks noChangeArrowheads="1"/>
                </p:cNvSpPr>
                <p:nvPr/>
              </p:nvSpPr>
              <p:spPr bwMode="auto">
                <a:xfrm>
                  <a:off x="3136" y="1916"/>
                  <a:ext cx="26"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8" name="Rectangle 82"/>
                <p:cNvSpPr>
                  <a:spLocks noChangeArrowheads="1"/>
                </p:cNvSpPr>
                <p:nvPr/>
              </p:nvSpPr>
              <p:spPr bwMode="auto">
                <a:xfrm>
                  <a:off x="3203" y="1930"/>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69" name="Rectangle 83"/>
                <p:cNvSpPr>
                  <a:spLocks noChangeArrowheads="1"/>
                </p:cNvSpPr>
                <p:nvPr/>
              </p:nvSpPr>
              <p:spPr bwMode="auto">
                <a:xfrm>
                  <a:off x="3278" y="1943"/>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0" name="Rectangle 84"/>
                <p:cNvSpPr>
                  <a:spLocks noChangeArrowheads="1"/>
                </p:cNvSpPr>
                <p:nvPr/>
              </p:nvSpPr>
              <p:spPr bwMode="auto">
                <a:xfrm>
                  <a:off x="3352" y="1957"/>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1" name="Rectangle 85"/>
                <p:cNvSpPr>
                  <a:spLocks noChangeArrowheads="1"/>
                </p:cNvSpPr>
                <p:nvPr/>
              </p:nvSpPr>
              <p:spPr bwMode="auto">
                <a:xfrm>
                  <a:off x="3427" y="1957"/>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2" name="Rectangle 86"/>
                <p:cNvSpPr>
                  <a:spLocks noChangeArrowheads="1"/>
                </p:cNvSpPr>
                <p:nvPr/>
              </p:nvSpPr>
              <p:spPr bwMode="auto">
                <a:xfrm>
                  <a:off x="3495" y="1957"/>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3" name="Rectangle 87"/>
                <p:cNvSpPr>
                  <a:spLocks noChangeArrowheads="1"/>
                </p:cNvSpPr>
                <p:nvPr/>
              </p:nvSpPr>
              <p:spPr bwMode="auto">
                <a:xfrm>
                  <a:off x="3569" y="1950"/>
                  <a:ext cx="34"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4" name="Rectangle 88"/>
                <p:cNvSpPr>
                  <a:spLocks noChangeArrowheads="1"/>
                </p:cNvSpPr>
                <p:nvPr/>
              </p:nvSpPr>
              <p:spPr bwMode="auto">
                <a:xfrm>
                  <a:off x="3583" y="2085"/>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5" name="Rectangle 89"/>
                <p:cNvSpPr>
                  <a:spLocks noChangeArrowheads="1"/>
                </p:cNvSpPr>
                <p:nvPr/>
              </p:nvSpPr>
              <p:spPr bwMode="auto">
                <a:xfrm>
                  <a:off x="3522" y="2119"/>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6" name="Rectangle 90"/>
                <p:cNvSpPr>
                  <a:spLocks noChangeArrowheads="1"/>
                </p:cNvSpPr>
                <p:nvPr/>
              </p:nvSpPr>
              <p:spPr bwMode="auto">
                <a:xfrm>
                  <a:off x="3461" y="2140"/>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7" name="Rectangle 91"/>
                <p:cNvSpPr>
                  <a:spLocks noChangeArrowheads="1"/>
                </p:cNvSpPr>
                <p:nvPr/>
              </p:nvSpPr>
              <p:spPr bwMode="auto">
                <a:xfrm>
                  <a:off x="3393" y="2146"/>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8" name="Rectangle 92"/>
                <p:cNvSpPr>
                  <a:spLocks noChangeArrowheads="1"/>
                </p:cNvSpPr>
                <p:nvPr/>
              </p:nvSpPr>
              <p:spPr bwMode="auto">
                <a:xfrm>
                  <a:off x="3332" y="2153"/>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79" name="Rectangle 93"/>
                <p:cNvSpPr>
                  <a:spLocks noChangeArrowheads="1"/>
                </p:cNvSpPr>
                <p:nvPr/>
              </p:nvSpPr>
              <p:spPr bwMode="auto">
                <a:xfrm>
                  <a:off x="3271" y="2160"/>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0" name="Rectangle 94"/>
                <p:cNvSpPr>
                  <a:spLocks noChangeArrowheads="1"/>
                </p:cNvSpPr>
                <p:nvPr/>
              </p:nvSpPr>
              <p:spPr bwMode="auto">
                <a:xfrm>
                  <a:off x="3210" y="2153"/>
                  <a:ext cx="34"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1" name="Rectangle 95"/>
                <p:cNvSpPr>
                  <a:spLocks noChangeArrowheads="1"/>
                </p:cNvSpPr>
                <p:nvPr/>
              </p:nvSpPr>
              <p:spPr bwMode="auto">
                <a:xfrm>
                  <a:off x="3143" y="2153"/>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2" name="Rectangle 96"/>
                <p:cNvSpPr>
                  <a:spLocks noChangeArrowheads="1"/>
                </p:cNvSpPr>
                <p:nvPr/>
              </p:nvSpPr>
              <p:spPr bwMode="auto">
                <a:xfrm>
                  <a:off x="3082" y="2153"/>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3" name="Rectangle 97"/>
                <p:cNvSpPr>
                  <a:spLocks noChangeArrowheads="1"/>
                </p:cNvSpPr>
                <p:nvPr/>
              </p:nvSpPr>
              <p:spPr bwMode="auto">
                <a:xfrm>
                  <a:off x="3021" y="2140"/>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4" name="Rectangle 98"/>
                <p:cNvSpPr>
                  <a:spLocks noChangeArrowheads="1"/>
                </p:cNvSpPr>
                <p:nvPr/>
              </p:nvSpPr>
              <p:spPr bwMode="auto">
                <a:xfrm>
                  <a:off x="2960" y="2133"/>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5" name="Rectangle 99"/>
                <p:cNvSpPr>
                  <a:spLocks noChangeArrowheads="1"/>
                </p:cNvSpPr>
                <p:nvPr/>
              </p:nvSpPr>
              <p:spPr bwMode="auto">
                <a:xfrm>
                  <a:off x="2892" y="2119"/>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6" name="Rectangle 100"/>
                <p:cNvSpPr>
                  <a:spLocks noChangeArrowheads="1"/>
                </p:cNvSpPr>
                <p:nvPr/>
              </p:nvSpPr>
              <p:spPr bwMode="auto">
                <a:xfrm>
                  <a:off x="2831" y="2106"/>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7" name="Rectangle 101"/>
                <p:cNvSpPr>
                  <a:spLocks noChangeArrowheads="1"/>
                </p:cNvSpPr>
                <p:nvPr/>
              </p:nvSpPr>
              <p:spPr bwMode="auto">
                <a:xfrm>
                  <a:off x="2770" y="2106"/>
                  <a:ext cx="33"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8" name="Rectangle 102"/>
                <p:cNvSpPr>
                  <a:spLocks noChangeArrowheads="1"/>
                </p:cNvSpPr>
                <p:nvPr/>
              </p:nvSpPr>
              <p:spPr bwMode="auto">
                <a:xfrm>
                  <a:off x="2709" y="2106"/>
                  <a:ext cx="34"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89" name="Rectangle 103"/>
                <p:cNvSpPr>
                  <a:spLocks noChangeArrowheads="1"/>
                </p:cNvSpPr>
                <p:nvPr/>
              </p:nvSpPr>
              <p:spPr bwMode="auto">
                <a:xfrm>
                  <a:off x="2696" y="2295"/>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0" name="Rectangle 104"/>
                <p:cNvSpPr>
                  <a:spLocks noChangeArrowheads="1"/>
                </p:cNvSpPr>
                <p:nvPr/>
              </p:nvSpPr>
              <p:spPr bwMode="auto">
                <a:xfrm>
                  <a:off x="2757" y="2289"/>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1" name="Rectangle 105"/>
                <p:cNvSpPr>
                  <a:spLocks noChangeArrowheads="1"/>
                </p:cNvSpPr>
                <p:nvPr/>
              </p:nvSpPr>
              <p:spPr bwMode="auto">
                <a:xfrm>
                  <a:off x="2824" y="2282"/>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2" name="Rectangle 106"/>
                <p:cNvSpPr>
                  <a:spLocks noChangeArrowheads="1"/>
                </p:cNvSpPr>
                <p:nvPr/>
              </p:nvSpPr>
              <p:spPr bwMode="auto">
                <a:xfrm>
                  <a:off x="2885" y="2268"/>
                  <a:ext cx="34"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3" name="Rectangle 107"/>
                <p:cNvSpPr>
                  <a:spLocks noChangeArrowheads="1"/>
                </p:cNvSpPr>
                <p:nvPr/>
              </p:nvSpPr>
              <p:spPr bwMode="auto">
                <a:xfrm>
                  <a:off x="2953" y="2261"/>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4" name="Rectangle 108"/>
                <p:cNvSpPr>
                  <a:spLocks noChangeArrowheads="1"/>
                </p:cNvSpPr>
                <p:nvPr/>
              </p:nvSpPr>
              <p:spPr bwMode="auto">
                <a:xfrm>
                  <a:off x="3021" y="2261"/>
                  <a:ext cx="26"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5" name="Rectangle 109"/>
                <p:cNvSpPr>
                  <a:spLocks noChangeArrowheads="1"/>
                </p:cNvSpPr>
                <p:nvPr/>
              </p:nvSpPr>
              <p:spPr bwMode="auto">
                <a:xfrm>
                  <a:off x="3082" y="2268"/>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6" name="Rectangle 110"/>
                <p:cNvSpPr>
                  <a:spLocks noChangeArrowheads="1"/>
                </p:cNvSpPr>
                <p:nvPr/>
              </p:nvSpPr>
              <p:spPr bwMode="auto">
                <a:xfrm>
                  <a:off x="3149" y="2268"/>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7" name="Rectangle 111"/>
                <p:cNvSpPr>
                  <a:spLocks noChangeArrowheads="1"/>
                </p:cNvSpPr>
                <p:nvPr/>
              </p:nvSpPr>
              <p:spPr bwMode="auto">
                <a:xfrm>
                  <a:off x="3210" y="2275"/>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8" name="Rectangle 112"/>
                <p:cNvSpPr>
                  <a:spLocks noChangeArrowheads="1"/>
                </p:cNvSpPr>
                <p:nvPr/>
              </p:nvSpPr>
              <p:spPr bwMode="auto">
                <a:xfrm>
                  <a:off x="3278" y="2275"/>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399" name="Rectangle 113"/>
                <p:cNvSpPr>
                  <a:spLocks noChangeArrowheads="1"/>
                </p:cNvSpPr>
                <p:nvPr/>
              </p:nvSpPr>
              <p:spPr bwMode="auto">
                <a:xfrm>
                  <a:off x="3339" y="2282"/>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0" name="Rectangle 114"/>
                <p:cNvSpPr>
                  <a:spLocks noChangeArrowheads="1"/>
                </p:cNvSpPr>
                <p:nvPr/>
              </p:nvSpPr>
              <p:spPr bwMode="auto">
                <a:xfrm>
                  <a:off x="3407" y="2289"/>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1" name="Rectangle 115"/>
                <p:cNvSpPr>
                  <a:spLocks noChangeArrowheads="1"/>
                </p:cNvSpPr>
                <p:nvPr/>
              </p:nvSpPr>
              <p:spPr bwMode="auto">
                <a:xfrm>
                  <a:off x="3474" y="2295"/>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2" name="Rectangle 116"/>
                <p:cNvSpPr>
                  <a:spLocks noChangeArrowheads="1"/>
                </p:cNvSpPr>
                <p:nvPr/>
              </p:nvSpPr>
              <p:spPr bwMode="auto">
                <a:xfrm>
                  <a:off x="3535" y="2302"/>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3" name="Rectangle 117"/>
                <p:cNvSpPr>
                  <a:spLocks noChangeArrowheads="1"/>
                </p:cNvSpPr>
                <p:nvPr/>
              </p:nvSpPr>
              <p:spPr bwMode="auto">
                <a:xfrm>
                  <a:off x="3603" y="2302"/>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4" name="Rectangle 118"/>
                <p:cNvSpPr>
                  <a:spLocks noChangeArrowheads="1"/>
                </p:cNvSpPr>
                <p:nvPr/>
              </p:nvSpPr>
              <p:spPr bwMode="auto">
                <a:xfrm>
                  <a:off x="2797" y="2207"/>
                  <a:ext cx="54" cy="3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5" name="Rectangle 119"/>
                <p:cNvSpPr>
                  <a:spLocks noChangeArrowheads="1"/>
                </p:cNvSpPr>
                <p:nvPr/>
              </p:nvSpPr>
              <p:spPr bwMode="auto">
                <a:xfrm>
                  <a:off x="3413" y="2228"/>
                  <a:ext cx="61"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6" name="Rectangle 120"/>
                <p:cNvSpPr>
                  <a:spLocks noChangeArrowheads="1"/>
                </p:cNvSpPr>
                <p:nvPr/>
              </p:nvSpPr>
              <p:spPr bwMode="auto">
                <a:xfrm>
                  <a:off x="3122" y="2079"/>
                  <a:ext cx="61" cy="3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07" name="Rectangle 121"/>
                <p:cNvSpPr>
                  <a:spLocks noChangeArrowheads="1"/>
                </p:cNvSpPr>
                <p:nvPr/>
              </p:nvSpPr>
              <p:spPr bwMode="auto">
                <a:xfrm>
                  <a:off x="3143" y="2018"/>
                  <a:ext cx="60" cy="26"/>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grpSp>
        </p:grpSp>
        <p:grpSp>
          <p:nvGrpSpPr>
            <p:cNvPr id="396408" name="Group 153"/>
            <p:cNvGrpSpPr>
              <a:grpSpLocks/>
            </p:cNvGrpSpPr>
            <p:nvPr/>
          </p:nvGrpSpPr>
          <p:grpSpPr bwMode="auto">
            <a:xfrm>
              <a:off x="3880" y="1652"/>
              <a:ext cx="1029" cy="997"/>
              <a:chOff x="3880" y="1652"/>
              <a:chExt cx="1029" cy="997"/>
            </a:xfrm>
          </p:grpSpPr>
          <p:sp>
            <p:nvSpPr>
              <p:cNvPr id="396409" name="Rectangle 124"/>
              <p:cNvSpPr>
                <a:spLocks noChangeArrowheads="1"/>
              </p:cNvSpPr>
              <p:nvPr/>
            </p:nvSpPr>
            <p:spPr bwMode="auto">
              <a:xfrm>
                <a:off x="4111" y="2484"/>
                <a:ext cx="50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700">
                    <a:solidFill>
                      <a:srgbClr val="000000"/>
                    </a:solidFill>
                    <a:ea typeface="ＭＳ Ｐゴシック" panose="020B0600070205080204" pitchFamily="34" charset="-128"/>
                  </a:rPr>
                  <a:t>Network</a:t>
                </a:r>
                <a:endParaRPr lang="en-US" altLang="en-US" sz="2400">
                  <a:ea typeface="ＭＳ Ｐゴシック" panose="020B0600070205080204" pitchFamily="34" charset="-128"/>
                </a:endParaRPr>
              </a:p>
            </p:txBody>
          </p:sp>
          <p:grpSp>
            <p:nvGrpSpPr>
              <p:cNvPr id="396410" name="Group 152"/>
              <p:cNvGrpSpPr>
                <a:grpSpLocks/>
              </p:cNvGrpSpPr>
              <p:nvPr/>
            </p:nvGrpSpPr>
            <p:grpSpPr bwMode="auto">
              <a:xfrm>
                <a:off x="3880" y="1652"/>
                <a:ext cx="1029" cy="846"/>
                <a:chOff x="3880" y="1652"/>
                <a:chExt cx="1029" cy="846"/>
              </a:xfrm>
            </p:grpSpPr>
            <p:sp>
              <p:nvSpPr>
                <p:cNvPr id="396411" name="Line 125"/>
                <p:cNvSpPr>
                  <a:spLocks noChangeShapeType="1"/>
                </p:cNvSpPr>
                <p:nvPr/>
              </p:nvSpPr>
              <p:spPr bwMode="auto">
                <a:xfrm>
                  <a:off x="3928" y="1821"/>
                  <a:ext cx="169" cy="136"/>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2" name="Line 126"/>
                <p:cNvSpPr>
                  <a:spLocks noChangeShapeType="1"/>
                </p:cNvSpPr>
                <p:nvPr/>
              </p:nvSpPr>
              <p:spPr bwMode="auto">
                <a:xfrm flipV="1">
                  <a:off x="4097" y="1855"/>
                  <a:ext cx="217" cy="11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3" name="Line 127"/>
                <p:cNvSpPr>
                  <a:spLocks noChangeShapeType="1"/>
                </p:cNvSpPr>
                <p:nvPr/>
              </p:nvSpPr>
              <p:spPr bwMode="auto">
                <a:xfrm flipV="1">
                  <a:off x="4063" y="1977"/>
                  <a:ext cx="34" cy="19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4" name="Line 128"/>
                <p:cNvSpPr>
                  <a:spLocks noChangeShapeType="1"/>
                </p:cNvSpPr>
                <p:nvPr/>
              </p:nvSpPr>
              <p:spPr bwMode="auto">
                <a:xfrm>
                  <a:off x="4063" y="2173"/>
                  <a:ext cx="190" cy="12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5" name="Line 129"/>
                <p:cNvSpPr>
                  <a:spLocks noChangeShapeType="1"/>
                </p:cNvSpPr>
                <p:nvPr/>
              </p:nvSpPr>
              <p:spPr bwMode="auto">
                <a:xfrm flipV="1">
                  <a:off x="3880" y="2180"/>
                  <a:ext cx="183" cy="13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6" name="Line 130"/>
                <p:cNvSpPr>
                  <a:spLocks noChangeShapeType="1"/>
                </p:cNvSpPr>
                <p:nvPr/>
              </p:nvSpPr>
              <p:spPr bwMode="auto">
                <a:xfrm flipV="1">
                  <a:off x="4273" y="2180"/>
                  <a:ext cx="203" cy="11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7" name="Line 131"/>
                <p:cNvSpPr>
                  <a:spLocks noChangeShapeType="1"/>
                </p:cNvSpPr>
                <p:nvPr/>
              </p:nvSpPr>
              <p:spPr bwMode="auto">
                <a:xfrm>
                  <a:off x="4266" y="2302"/>
                  <a:ext cx="14" cy="14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8" name="Line 132"/>
                <p:cNvSpPr>
                  <a:spLocks noChangeShapeType="1"/>
                </p:cNvSpPr>
                <p:nvPr/>
              </p:nvSpPr>
              <p:spPr bwMode="auto">
                <a:xfrm flipV="1">
                  <a:off x="4470" y="1997"/>
                  <a:ext cx="27" cy="18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19" name="Line 133"/>
                <p:cNvSpPr>
                  <a:spLocks noChangeShapeType="1"/>
                </p:cNvSpPr>
                <p:nvPr/>
              </p:nvSpPr>
              <p:spPr bwMode="auto">
                <a:xfrm>
                  <a:off x="4476" y="2200"/>
                  <a:ext cx="203" cy="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0" name="Line 134"/>
                <p:cNvSpPr>
                  <a:spLocks noChangeShapeType="1"/>
                </p:cNvSpPr>
                <p:nvPr/>
              </p:nvSpPr>
              <p:spPr bwMode="auto">
                <a:xfrm>
                  <a:off x="4327" y="1855"/>
                  <a:ext cx="170" cy="13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1" name="Line 135"/>
                <p:cNvSpPr>
                  <a:spLocks noChangeShapeType="1"/>
                </p:cNvSpPr>
                <p:nvPr/>
              </p:nvSpPr>
              <p:spPr bwMode="auto">
                <a:xfrm flipV="1">
                  <a:off x="4503" y="1862"/>
                  <a:ext cx="170" cy="128"/>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2" name="Line 136"/>
                <p:cNvSpPr>
                  <a:spLocks noChangeShapeType="1"/>
                </p:cNvSpPr>
                <p:nvPr/>
              </p:nvSpPr>
              <p:spPr bwMode="auto">
                <a:xfrm>
                  <a:off x="4673" y="1862"/>
                  <a:ext cx="189" cy="12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3" name="Line 137"/>
                <p:cNvSpPr>
                  <a:spLocks noChangeShapeType="1"/>
                </p:cNvSpPr>
                <p:nvPr/>
              </p:nvSpPr>
              <p:spPr bwMode="auto">
                <a:xfrm>
                  <a:off x="4646" y="1679"/>
                  <a:ext cx="27" cy="18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4" name="Line 138"/>
                <p:cNvSpPr>
                  <a:spLocks noChangeShapeType="1"/>
                </p:cNvSpPr>
                <p:nvPr/>
              </p:nvSpPr>
              <p:spPr bwMode="auto">
                <a:xfrm>
                  <a:off x="4300" y="1652"/>
                  <a:ext cx="21" cy="19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5" name="Line 139"/>
                <p:cNvSpPr>
                  <a:spLocks noChangeShapeType="1"/>
                </p:cNvSpPr>
                <p:nvPr/>
              </p:nvSpPr>
              <p:spPr bwMode="auto">
                <a:xfrm flipV="1">
                  <a:off x="4693" y="2173"/>
                  <a:ext cx="163" cy="10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6" name="Line 140"/>
                <p:cNvSpPr>
                  <a:spLocks noChangeShapeType="1"/>
                </p:cNvSpPr>
                <p:nvPr/>
              </p:nvSpPr>
              <p:spPr bwMode="auto">
                <a:xfrm>
                  <a:off x="4693" y="2288"/>
                  <a:ext cx="41" cy="21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7" name="Line 141"/>
                <p:cNvSpPr>
                  <a:spLocks noChangeShapeType="1"/>
                </p:cNvSpPr>
                <p:nvPr/>
              </p:nvSpPr>
              <p:spPr bwMode="auto">
                <a:xfrm flipV="1">
                  <a:off x="4856" y="1984"/>
                  <a:ext cx="6" cy="19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28" name="Rectangle 142"/>
                <p:cNvSpPr>
                  <a:spLocks noChangeArrowheads="1"/>
                </p:cNvSpPr>
                <p:nvPr/>
              </p:nvSpPr>
              <p:spPr bwMode="auto">
                <a:xfrm>
                  <a:off x="4070" y="1909"/>
                  <a:ext cx="74" cy="129"/>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29" name="Rectangle 143"/>
                <p:cNvSpPr>
                  <a:spLocks noChangeArrowheads="1"/>
                </p:cNvSpPr>
                <p:nvPr/>
              </p:nvSpPr>
              <p:spPr bwMode="auto">
                <a:xfrm>
                  <a:off x="4036" y="2126"/>
                  <a:ext cx="74" cy="128"/>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0" name="Rectangle 144"/>
                <p:cNvSpPr>
                  <a:spLocks noChangeArrowheads="1"/>
                </p:cNvSpPr>
                <p:nvPr/>
              </p:nvSpPr>
              <p:spPr bwMode="auto">
                <a:xfrm>
                  <a:off x="4233" y="2234"/>
                  <a:ext cx="74" cy="129"/>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1" name="Rectangle 145"/>
                <p:cNvSpPr>
                  <a:spLocks noChangeArrowheads="1"/>
                </p:cNvSpPr>
                <p:nvPr/>
              </p:nvSpPr>
              <p:spPr bwMode="auto">
                <a:xfrm>
                  <a:off x="4436" y="2146"/>
                  <a:ext cx="81" cy="129"/>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2" name="Rectangle 146"/>
                <p:cNvSpPr>
                  <a:spLocks noChangeArrowheads="1"/>
                </p:cNvSpPr>
                <p:nvPr/>
              </p:nvSpPr>
              <p:spPr bwMode="auto">
                <a:xfrm>
                  <a:off x="4666" y="2214"/>
                  <a:ext cx="74" cy="128"/>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3" name="Rectangle 147"/>
                <p:cNvSpPr>
                  <a:spLocks noChangeArrowheads="1"/>
                </p:cNvSpPr>
                <p:nvPr/>
              </p:nvSpPr>
              <p:spPr bwMode="auto">
                <a:xfrm>
                  <a:off x="4829" y="2126"/>
                  <a:ext cx="80" cy="135"/>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4" name="Rectangle 148"/>
                <p:cNvSpPr>
                  <a:spLocks noChangeArrowheads="1"/>
                </p:cNvSpPr>
                <p:nvPr/>
              </p:nvSpPr>
              <p:spPr bwMode="auto">
                <a:xfrm>
                  <a:off x="4829" y="1916"/>
                  <a:ext cx="74" cy="135"/>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5" name="Rectangle 149"/>
                <p:cNvSpPr>
                  <a:spLocks noChangeArrowheads="1"/>
                </p:cNvSpPr>
                <p:nvPr/>
              </p:nvSpPr>
              <p:spPr bwMode="auto">
                <a:xfrm>
                  <a:off x="4639" y="1821"/>
                  <a:ext cx="74" cy="129"/>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6" name="Rectangle 150"/>
                <p:cNvSpPr>
                  <a:spLocks noChangeArrowheads="1"/>
                </p:cNvSpPr>
                <p:nvPr/>
              </p:nvSpPr>
              <p:spPr bwMode="auto">
                <a:xfrm>
                  <a:off x="4463" y="1930"/>
                  <a:ext cx="74" cy="135"/>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37" name="Rectangle 151"/>
                <p:cNvSpPr>
                  <a:spLocks noChangeArrowheads="1"/>
                </p:cNvSpPr>
                <p:nvPr/>
              </p:nvSpPr>
              <p:spPr bwMode="auto">
                <a:xfrm>
                  <a:off x="4280" y="1801"/>
                  <a:ext cx="81" cy="128"/>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grpSp>
        </p:grpSp>
        <p:grpSp>
          <p:nvGrpSpPr>
            <p:cNvPr id="396438" name="Group 183"/>
            <p:cNvGrpSpPr>
              <a:grpSpLocks/>
            </p:cNvGrpSpPr>
            <p:nvPr/>
          </p:nvGrpSpPr>
          <p:grpSpPr bwMode="auto">
            <a:xfrm>
              <a:off x="488" y="1862"/>
              <a:ext cx="839" cy="787"/>
              <a:chOff x="488" y="1862"/>
              <a:chExt cx="839" cy="787"/>
            </a:xfrm>
          </p:grpSpPr>
          <p:sp>
            <p:nvSpPr>
              <p:cNvPr id="396439" name="Freeform 154"/>
              <p:cNvSpPr>
                <a:spLocks/>
              </p:cNvSpPr>
              <p:nvPr/>
            </p:nvSpPr>
            <p:spPr bwMode="auto">
              <a:xfrm>
                <a:off x="549" y="1902"/>
                <a:ext cx="765" cy="400"/>
              </a:xfrm>
              <a:custGeom>
                <a:avLst/>
                <a:gdLst>
                  <a:gd name="T0" fmla="*/ 0 w 765"/>
                  <a:gd name="T1" fmla="*/ 183 h 400"/>
                  <a:gd name="T2" fmla="*/ 196 w 765"/>
                  <a:gd name="T3" fmla="*/ 183 h 400"/>
                  <a:gd name="T4" fmla="*/ 406 w 765"/>
                  <a:gd name="T5" fmla="*/ 237 h 400"/>
                  <a:gd name="T6" fmla="*/ 609 w 765"/>
                  <a:gd name="T7" fmla="*/ 319 h 400"/>
                  <a:gd name="T8" fmla="*/ 697 w 765"/>
                  <a:gd name="T9" fmla="*/ 400 h 400"/>
                  <a:gd name="T10" fmla="*/ 765 w 765"/>
                  <a:gd name="T11" fmla="*/ 61 h 400"/>
                  <a:gd name="T12" fmla="*/ 609 w 765"/>
                  <a:gd name="T13" fmla="*/ 75 h 400"/>
                  <a:gd name="T14" fmla="*/ 474 w 765"/>
                  <a:gd name="T15" fmla="*/ 48 h 400"/>
                  <a:gd name="T16" fmla="*/ 345 w 765"/>
                  <a:gd name="T17" fmla="*/ 21 h 400"/>
                  <a:gd name="T18" fmla="*/ 257 w 765"/>
                  <a:gd name="T19" fmla="*/ 7 h 400"/>
                  <a:gd name="T20" fmla="*/ 135 w 765"/>
                  <a:gd name="T21" fmla="*/ 0 h 400"/>
                  <a:gd name="T22" fmla="*/ 54 w 765"/>
                  <a:gd name="T23" fmla="*/ 14 h 400"/>
                  <a:gd name="T24" fmla="*/ 13 w 765"/>
                  <a:gd name="T25" fmla="*/ 34 h 400"/>
                  <a:gd name="T26" fmla="*/ 0 w 765"/>
                  <a:gd name="T27" fmla="*/ 183 h 4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5"/>
                  <a:gd name="T43" fmla="*/ 0 h 400"/>
                  <a:gd name="T44" fmla="*/ 765 w 765"/>
                  <a:gd name="T45" fmla="*/ 400 h 4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5" h="400">
                    <a:moveTo>
                      <a:pt x="0" y="183"/>
                    </a:moveTo>
                    <a:lnTo>
                      <a:pt x="196" y="183"/>
                    </a:lnTo>
                    <a:lnTo>
                      <a:pt x="406" y="237"/>
                    </a:lnTo>
                    <a:lnTo>
                      <a:pt x="609" y="319"/>
                    </a:lnTo>
                    <a:lnTo>
                      <a:pt x="697" y="400"/>
                    </a:lnTo>
                    <a:lnTo>
                      <a:pt x="765" y="61"/>
                    </a:lnTo>
                    <a:lnTo>
                      <a:pt x="609" y="75"/>
                    </a:lnTo>
                    <a:lnTo>
                      <a:pt x="474" y="48"/>
                    </a:lnTo>
                    <a:lnTo>
                      <a:pt x="345" y="21"/>
                    </a:lnTo>
                    <a:lnTo>
                      <a:pt x="257" y="7"/>
                    </a:lnTo>
                    <a:lnTo>
                      <a:pt x="135" y="0"/>
                    </a:lnTo>
                    <a:lnTo>
                      <a:pt x="54" y="14"/>
                    </a:lnTo>
                    <a:lnTo>
                      <a:pt x="13" y="34"/>
                    </a:lnTo>
                    <a:lnTo>
                      <a:pt x="0" y="18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440" name="Rectangle 155"/>
              <p:cNvSpPr>
                <a:spLocks noChangeArrowheads="1"/>
              </p:cNvSpPr>
              <p:nvPr/>
            </p:nvSpPr>
            <p:spPr bwMode="auto">
              <a:xfrm>
                <a:off x="698" y="2484"/>
                <a:ext cx="3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700">
                    <a:solidFill>
                      <a:srgbClr val="000000"/>
                    </a:solidFill>
                    <a:ea typeface="ＭＳ Ｐゴシック" panose="020B0600070205080204" pitchFamily="34" charset="-128"/>
                  </a:rPr>
                  <a:t>Linear</a:t>
                </a:r>
                <a:endParaRPr lang="en-US" altLang="en-US" sz="2400">
                  <a:ea typeface="ＭＳ Ｐゴシック" panose="020B0600070205080204" pitchFamily="34" charset="-128"/>
                </a:endParaRPr>
              </a:p>
            </p:txBody>
          </p:sp>
          <p:sp>
            <p:nvSpPr>
              <p:cNvPr id="396441" name="Freeform 156"/>
              <p:cNvSpPr>
                <a:spLocks/>
              </p:cNvSpPr>
              <p:nvPr/>
            </p:nvSpPr>
            <p:spPr bwMode="auto">
              <a:xfrm>
                <a:off x="542" y="2085"/>
                <a:ext cx="704" cy="224"/>
              </a:xfrm>
              <a:custGeom>
                <a:avLst/>
                <a:gdLst>
                  <a:gd name="T0" fmla="*/ 0 w 704"/>
                  <a:gd name="T1" fmla="*/ 7 h 224"/>
                  <a:gd name="T2" fmla="*/ 68 w 704"/>
                  <a:gd name="T3" fmla="*/ 0 h 224"/>
                  <a:gd name="T4" fmla="*/ 149 w 704"/>
                  <a:gd name="T5" fmla="*/ 7 h 224"/>
                  <a:gd name="T6" fmla="*/ 244 w 704"/>
                  <a:gd name="T7" fmla="*/ 21 h 224"/>
                  <a:gd name="T8" fmla="*/ 359 w 704"/>
                  <a:gd name="T9" fmla="*/ 48 h 224"/>
                  <a:gd name="T10" fmla="*/ 467 w 704"/>
                  <a:gd name="T11" fmla="*/ 81 h 224"/>
                  <a:gd name="T12" fmla="*/ 515 w 704"/>
                  <a:gd name="T13" fmla="*/ 109 h 224"/>
                  <a:gd name="T14" fmla="*/ 582 w 704"/>
                  <a:gd name="T15" fmla="*/ 142 h 224"/>
                  <a:gd name="T16" fmla="*/ 636 w 704"/>
                  <a:gd name="T17" fmla="*/ 176 h 224"/>
                  <a:gd name="T18" fmla="*/ 704 w 704"/>
                  <a:gd name="T19" fmla="*/ 224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4"/>
                  <a:gd name="T31" fmla="*/ 0 h 224"/>
                  <a:gd name="T32" fmla="*/ 704 w 70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4" h="224">
                    <a:moveTo>
                      <a:pt x="0" y="7"/>
                    </a:moveTo>
                    <a:lnTo>
                      <a:pt x="68" y="0"/>
                    </a:lnTo>
                    <a:lnTo>
                      <a:pt x="149" y="7"/>
                    </a:lnTo>
                    <a:lnTo>
                      <a:pt x="244" y="21"/>
                    </a:lnTo>
                    <a:lnTo>
                      <a:pt x="359" y="48"/>
                    </a:lnTo>
                    <a:lnTo>
                      <a:pt x="467" y="81"/>
                    </a:lnTo>
                    <a:lnTo>
                      <a:pt x="515" y="109"/>
                    </a:lnTo>
                    <a:lnTo>
                      <a:pt x="582" y="142"/>
                    </a:lnTo>
                    <a:lnTo>
                      <a:pt x="636" y="176"/>
                    </a:lnTo>
                    <a:lnTo>
                      <a:pt x="704" y="224"/>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442" name="Line 157"/>
              <p:cNvSpPr>
                <a:spLocks noChangeShapeType="1"/>
              </p:cNvSpPr>
              <p:nvPr/>
            </p:nvSpPr>
            <p:spPr bwMode="auto">
              <a:xfrm flipH="1" flipV="1">
                <a:off x="1246" y="2309"/>
                <a:ext cx="7" cy="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6443" name="Group 170"/>
              <p:cNvGrpSpPr>
                <a:grpSpLocks/>
              </p:cNvGrpSpPr>
              <p:nvPr/>
            </p:nvGrpSpPr>
            <p:grpSpPr bwMode="auto">
              <a:xfrm>
                <a:off x="535" y="1862"/>
                <a:ext cx="792" cy="128"/>
                <a:chOff x="535" y="1862"/>
                <a:chExt cx="792" cy="128"/>
              </a:xfrm>
            </p:grpSpPr>
            <p:sp>
              <p:nvSpPr>
                <p:cNvPr id="396444" name="Freeform 158"/>
                <p:cNvSpPr>
                  <a:spLocks/>
                </p:cNvSpPr>
                <p:nvPr/>
              </p:nvSpPr>
              <p:spPr bwMode="auto">
                <a:xfrm>
                  <a:off x="535" y="1889"/>
                  <a:ext cx="786" cy="61"/>
                </a:xfrm>
                <a:custGeom>
                  <a:avLst/>
                  <a:gdLst>
                    <a:gd name="T0" fmla="*/ 0 w 786"/>
                    <a:gd name="T1" fmla="*/ 20 h 61"/>
                    <a:gd name="T2" fmla="*/ 75 w 786"/>
                    <a:gd name="T3" fmla="*/ 7 h 61"/>
                    <a:gd name="T4" fmla="*/ 115 w 786"/>
                    <a:gd name="T5" fmla="*/ 0 h 61"/>
                    <a:gd name="T6" fmla="*/ 169 w 786"/>
                    <a:gd name="T7" fmla="*/ 0 h 61"/>
                    <a:gd name="T8" fmla="*/ 278 w 786"/>
                    <a:gd name="T9" fmla="*/ 0 h 61"/>
                    <a:gd name="T10" fmla="*/ 400 w 786"/>
                    <a:gd name="T11" fmla="*/ 20 h 61"/>
                    <a:gd name="T12" fmla="*/ 515 w 786"/>
                    <a:gd name="T13" fmla="*/ 47 h 61"/>
                    <a:gd name="T14" fmla="*/ 637 w 786"/>
                    <a:gd name="T15" fmla="*/ 61 h 61"/>
                    <a:gd name="T16" fmla="*/ 704 w 786"/>
                    <a:gd name="T17" fmla="*/ 54 h 61"/>
                    <a:gd name="T18" fmla="*/ 786 w 786"/>
                    <a:gd name="T19" fmla="*/ 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6"/>
                    <a:gd name="T31" fmla="*/ 0 h 61"/>
                    <a:gd name="T32" fmla="*/ 786 w 78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6" h="61">
                      <a:moveTo>
                        <a:pt x="0" y="20"/>
                      </a:moveTo>
                      <a:lnTo>
                        <a:pt x="75" y="7"/>
                      </a:lnTo>
                      <a:lnTo>
                        <a:pt x="115" y="0"/>
                      </a:lnTo>
                      <a:lnTo>
                        <a:pt x="169" y="0"/>
                      </a:lnTo>
                      <a:lnTo>
                        <a:pt x="278" y="0"/>
                      </a:lnTo>
                      <a:lnTo>
                        <a:pt x="400" y="20"/>
                      </a:lnTo>
                      <a:lnTo>
                        <a:pt x="515" y="47"/>
                      </a:lnTo>
                      <a:lnTo>
                        <a:pt x="637" y="61"/>
                      </a:lnTo>
                      <a:lnTo>
                        <a:pt x="704" y="54"/>
                      </a:lnTo>
                      <a:lnTo>
                        <a:pt x="786" y="47"/>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445" name="Line 159"/>
                <p:cNvSpPr>
                  <a:spLocks noChangeShapeType="1"/>
                </p:cNvSpPr>
                <p:nvPr/>
              </p:nvSpPr>
              <p:spPr bwMode="auto">
                <a:xfrm flipH="1" flipV="1">
                  <a:off x="1321" y="1936"/>
                  <a:ext cx="6" cy="1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446" name="Rectangle 160"/>
                <p:cNvSpPr>
                  <a:spLocks noChangeArrowheads="1"/>
                </p:cNvSpPr>
                <p:nvPr/>
              </p:nvSpPr>
              <p:spPr bwMode="auto">
                <a:xfrm>
                  <a:off x="556" y="1876"/>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47" name="Rectangle 161"/>
                <p:cNvSpPr>
                  <a:spLocks noChangeArrowheads="1"/>
                </p:cNvSpPr>
                <p:nvPr/>
              </p:nvSpPr>
              <p:spPr bwMode="auto">
                <a:xfrm>
                  <a:off x="637" y="1869"/>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48" name="Rectangle 162"/>
                <p:cNvSpPr>
                  <a:spLocks noChangeArrowheads="1"/>
                </p:cNvSpPr>
                <p:nvPr/>
              </p:nvSpPr>
              <p:spPr bwMode="auto">
                <a:xfrm>
                  <a:off x="1267" y="1923"/>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49" name="Rectangle 163"/>
                <p:cNvSpPr>
                  <a:spLocks noChangeArrowheads="1"/>
                </p:cNvSpPr>
                <p:nvPr/>
              </p:nvSpPr>
              <p:spPr bwMode="auto">
                <a:xfrm>
                  <a:off x="711" y="1862"/>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0" name="Rectangle 164"/>
                <p:cNvSpPr>
                  <a:spLocks noChangeArrowheads="1"/>
                </p:cNvSpPr>
                <p:nvPr/>
              </p:nvSpPr>
              <p:spPr bwMode="auto">
                <a:xfrm>
                  <a:off x="793" y="1862"/>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1" name="Rectangle 165"/>
                <p:cNvSpPr>
                  <a:spLocks noChangeArrowheads="1"/>
                </p:cNvSpPr>
                <p:nvPr/>
              </p:nvSpPr>
              <p:spPr bwMode="auto">
                <a:xfrm>
                  <a:off x="874" y="1882"/>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2" name="Rectangle 166"/>
                <p:cNvSpPr>
                  <a:spLocks noChangeArrowheads="1"/>
                </p:cNvSpPr>
                <p:nvPr/>
              </p:nvSpPr>
              <p:spPr bwMode="auto">
                <a:xfrm>
                  <a:off x="948" y="1896"/>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3" name="Rectangle 167"/>
                <p:cNvSpPr>
                  <a:spLocks noChangeArrowheads="1"/>
                </p:cNvSpPr>
                <p:nvPr/>
              </p:nvSpPr>
              <p:spPr bwMode="auto">
                <a:xfrm>
                  <a:off x="1030" y="1916"/>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4" name="Rectangle 168"/>
                <p:cNvSpPr>
                  <a:spLocks noChangeArrowheads="1"/>
                </p:cNvSpPr>
                <p:nvPr/>
              </p:nvSpPr>
              <p:spPr bwMode="auto">
                <a:xfrm>
                  <a:off x="1111" y="1936"/>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5" name="Rectangle 169"/>
                <p:cNvSpPr>
                  <a:spLocks noChangeArrowheads="1"/>
                </p:cNvSpPr>
                <p:nvPr/>
              </p:nvSpPr>
              <p:spPr bwMode="auto">
                <a:xfrm>
                  <a:off x="1185" y="1930"/>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grpSp>
          <p:sp>
            <p:nvSpPr>
              <p:cNvPr id="396456" name="Rectangle 171"/>
              <p:cNvSpPr>
                <a:spLocks noChangeArrowheads="1"/>
              </p:cNvSpPr>
              <p:nvPr/>
            </p:nvSpPr>
            <p:spPr bwMode="auto">
              <a:xfrm>
                <a:off x="569" y="2072"/>
                <a:ext cx="27"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7" name="Rectangle 172"/>
              <p:cNvSpPr>
                <a:spLocks noChangeArrowheads="1"/>
              </p:cNvSpPr>
              <p:nvPr/>
            </p:nvSpPr>
            <p:spPr bwMode="auto">
              <a:xfrm>
                <a:off x="637" y="2065"/>
                <a:ext cx="33"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8" name="Rectangle 173"/>
              <p:cNvSpPr>
                <a:spLocks noChangeArrowheads="1"/>
              </p:cNvSpPr>
              <p:nvPr/>
            </p:nvSpPr>
            <p:spPr bwMode="auto">
              <a:xfrm>
                <a:off x="1226" y="2282"/>
                <a:ext cx="34"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59" name="Rectangle 174"/>
              <p:cNvSpPr>
                <a:spLocks noChangeArrowheads="1"/>
              </p:cNvSpPr>
              <p:nvPr/>
            </p:nvSpPr>
            <p:spPr bwMode="auto">
              <a:xfrm>
                <a:off x="711" y="2085"/>
                <a:ext cx="34" cy="61"/>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0" name="Rectangle 175"/>
              <p:cNvSpPr>
                <a:spLocks noChangeArrowheads="1"/>
              </p:cNvSpPr>
              <p:nvPr/>
            </p:nvSpPr>
            <p:spPr bwMode="auto">
              <a:xfrm>
                <a:off x="786" y="2092"/>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1" name="Rectangle 176"/>
              <p:cNvSpPr>
                <a:spLocks noChangeArrowheads="1"/>
              </p:cNvSpPr>
              <p:nvPr/>
            </p:nvSpPr>
            <p:spPr bwMode="auto">
              <a:xfrm>
                <a:off x="860" y="2106"/>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2" name="Rectangle 177"/>
              <p:cNvSpPr>
                <a:spLocks noChangeArrowheads="1"/>
              </p:cNvSpPr>
              <p:nvPr/>
            </p:nvSpPr>
            <p:spPr bwMode="auto">
              <a:xfrm>
                <a:off x="935" y="2133"/>
                <a:ext cx="33" cy="54"/>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3" name="Rectangle 178"/>
              <p:cNvSpPr>
                <a:spLocks noChangeArrowheads="1"/>
              </p:cNvSpPr>
              <p:nvPr/>
            </p:nvSpPr>
            <p:spPr bwMode="auto">
              <a:xfrm>
                <a:off x="1009" y="2160"/>
                <a:ext cx="34"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4" name="Rectangle 179"/>
              <p:cNvSpPr>
                <a:spLocks noChangeArrowheads="1"/>
              </p:cNvSpPr>
              <p:nvPr/>
            </p:nvSpPr>
            <p:spPr bwMode="auto">
              <a:xfrm>
                <a:off x="1084" y="2194"/>
                <a:ext cx="27" cy="53"/>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5" name="Rectangle 180"/>
              <p:cNvSpPr>
                <a:spLocks noChangeArrowheads="1"/>
              </p:cNvSpPr>
              <p:nvPr/>
            </p:nvSpPr>
            <p:spPr bwMode="auto">
              <a:xfrm>
                <a:off x="1152" y="2228"/>
                <a:ext cx="33" cy="60"/>
              </a:xfrm>
              <a:prstGeom prst="rect">
                <a:avLst/>
              </a:prstGeom>
              <a:solidFill>
                <a:srgbClr val="009999"/>
              </a:solidFill>
              <a:ln w="22225">
                <a:solidFill>
                  <a:srgbClr val="009999"/>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altLang="en-US" sz="2400">
                  <a:latin typeface="Times" panose="02020603050405020304" pitchFamily="18" charset="0"/>
                  <a:ea typeface="ＭＳ Ｐゴシック" panose="020B0600070205080204" pitchFamily="34" charset="-128"/>
                </a:endParaRPr>
              </a:p>
            </p:txBody>
          </p:sp>
          <p:sp>
            <p:nvSpPr>
              <p:cNvPr id="396466" name="Rectangle 181"/>
              <p:cNvSpPr>
                <a:spLocks noChangeArrowheads="1"/>
              </p:cNvSpPr>
              <p:nvPr/>
            </p:nvSpPr>
            <p:spPr bwMode="auto">
              <a:xfrm>
                <a:off x="488" y="1957"/>
                <a:ext cx="4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200">
                    <a:solidFill>
                      <a:srgbClr val="000000"/>
                    </a:solidFill>
                    <a:ea typeface="ＭＳ Ｐゴシック" panose="020B0600070205080204" pitchFamily="34" charset="-128"/>
                  </a:rPr>
                  <a:t>secondary</a:t>
                </a:r>
                <a:endParaRPr lang="en-US" altLang="en-US" sz="2400">
                  <a:ea typeface="ＭＳ Ｐゴシック" panose="020B0600070205080204" pitchFamily="34" charset="-128"/>
                </a:endParaRPr>
              </a:p>
            </p:txBody>
          </p:sp>
          <p:sp>
            <p:nvSpPr>
              <p:cNvPr id="396467" name="Rectangle 182"/>
              <p:cNvSpPr>
                <a:spLocks noChangeArrowheads="1"/>
              </p:cNvSpPr>
              <p:nvPr/>
            </p:nvSpPr>
            <p:spPr bwMode="auto">
              <a:xfrm>
                <a:off x="975" y="2031"/>
                <a:ext cx="3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200">
                    <a:solidFill>
                      <a:srgbClr val="000000"/>
                    </a:solidFill>
                    <a:ea typeface="ＭＳ Ｐゴシック" panose="020B0600070205080204" pitchFamily="34" charset="-128"/>
                  </a:rPr>
                  <a:t>bonding</a:t>
                </a:r>
                <a:endParaRPr lang="en-US" altLang="en-US" sz="2400">
                  <a:ea typeface="ＭＳ Ｐゴシック" panose="020B0600070205080204" pitchFamily="34" charset="-128"/>
                </a:endParaRPr>
              </a:p>
            </p:txBody>
          </p:sp>
        </p:grpSp>
      </p:grpSp>
    </p:spTree>
    <p:custDataLst>
      <p:tags r:id="rId1"/>
    </p:custDataLst>
    <p:extLst>
      <p:ext uri="{BB962C8B-B14F-4D97-AF65-F5344CB8AC3E}">
        <p14:creationId xmlns:p14="http://schemas.microsoft.com/office/powerpoint/2010/main" val="5859227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3"/>
          </p:nvPr>
        </p:nvSpPr>
        <p:spPr>
          <a:xfrm>
            <a:off x="913774" y="965916"/>
            <a:ext cx="10363826" cy="4825284"/>
          </a:xfrm>
        </p:spPr>
        <p:txBody>
          <a:bodyPr>
            <a:noAutofit/>
          </a:bodyPr>
          <a:lstStyle/>
          <a:p>
            <a:r>
              <a:rPr lang="en-US" sz="3200" dirty="0" smtClean="0"/>
              <a:t>All types of life are based on carbon compounds, and so the chemistry of carbon is called </a:t>
            </a:r>
            <a:r>
              <a:rPr lang="en-US" sz="3200" b="1" u="sng" dirty="0" smtClean="0"/>
              <a:t>Organic chemistry</a:t>
            </a:r>
          </a:p>
          <a:p>
            <a:r>
              <a:rPr lang="en-US" sz="3200" dirty="0" smtClean="0"/>
              <a:t>The chemistry of carbon is caused by the ability of each carbon atom to form up to 4 bonds with other atoms as well as to link together to form chains or rings. </a:t>
            </a:r>
          </a:p>
          <a:p>
            <a:endParaRPr lang="en-US" sz="3200" dirty="0"/>
          </a:p>
        </p:txBody>
      </p:sp>
    </p:spTree>
    <p:extLst>
      <p:ext uri="{BB962C8B-B14F-4D97-AF65-F5344CB8AC3E}">
        <p14:creationId xmlns:p14="http://schemas.microsoft.com/office/powerpoint/2010/main" val="410710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2063751" y="2420939"/>
            <a:ext cx="7993063" cy="3024187"/>
            <a:chOff x="1369" y="1036"/>
            <a:chExt cx="3015" cy="1101"/>
          </a:xfrm>
        </p:grpSpPr>
        <p:pic>
          <p:nvPicPr>
            <p:cNvPr id="91139" name="Picture 3" descr="l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 y="1040"/>
              <a:ext cx="1058" cy="1097"/>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d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1036"/>
              <a:ext cx="995" cy="1101"/>
            </a:xfrm>
            <a:prstGeom prst="rect">
              <a:avLst/>
            </a:prstGeom>
            <a:noFill/>
            <a:extLst>
              <a:ext uri="{909E8E84-426E-40DD-AFC4-6F175D3DCCD1}">
                <a14:hiddenFill xmlns:a14="http://schemas.microsoft.com/office/drawing/2010/main">
                  <a:solidFill>
                    <a:srgbClr val="FFFFFF"/>
                  </a:solidFill>
                </a14:hiddenFill>
              </a:ext>
            </a:extLst>
          </p:spPr>
        </p:pic>
        <p:sp>
          <p:nvSpPr>
            <p:cNvPr id="91141" name="Line 5"/>
            <p:cNvSpPr>
              <a:spLocks noChangeShapeType="1"/>
            </p:cNvSpPr>
            <p:nvPr/>
          </p:nvSpPr>
          <p:spPr bwMode="auto">
            <a:xfrm>
              <a:off x="2887" y="1058"/>
              <a:ext cx="0" cy="987"/>
            </a:xfrm>
            <a:prstGeom prst="line">
              <a:avLst/>
            </a:prstGeom>
            <a:noFill/>
            <a:ln w="381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7100240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52801"/>
            <a:ext cx="39243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nchor="b">
            <a:normAutofit/>
          </a:bodyPr>
          <a:lstStyle/>
          <a:p>
            <a:r>
              <a:rPr lang="en-US" altLang="en-US" sz="4000" u="sng"/>
              <a:t>Molecular Structure</a:t>
            </a:r>
            <a:r>
              <a:rPr lang="en-US" altLang="en-US" sz="4000"/>
              <a:t/>
            </a:r>
            <a:br>
              <a:rPr lang="en-US" altLang="en-US" sz="4000"/>
            </a:br>
            <a:r>
              <a:rPr lang="en-US" altLang="en-US" sz="4000"/>
              <a:t>			  of Polymers</a:t>
            </a:r>
          </a:p>
        </p:txBody>
      </p:sp>
      <p:sp>
        <p:nvSpPr>
          <p:cNvPr id="3" name="Content Placeholder 2"/>
          <p:cNvSpPr>
            <a:spLocks noGrp="1"/>
          </p:cNvSpPr>
          <p:nvPr>
            <p:ph idx="4294967295"/>
          </p:nvPr>
        </p:nvSpPr>
        <p:spPr>
          <a:xfrm>
            <a:off x="2058988" y="2355851"/>
            <a:ext cx="6965950" cy="3446463"/>
          </a:xfrm>
        </p:spPr>
        <p:txBody>
          <a:bodyPr>
            <a:normAutofit fontScale="85000" lnSpcReduction="20000"/>
          </a:bodyPr>
          <a:lstStyle/>
          <a:p>
            <a:pPr indent="-273050">
              <a:lnSpc>
                <a:spcPct val="90000"/>
              </a:lnSpc>
            </a:pPr>
            <a:r>
              <a:rPr lang="en-US" altLang="en-US" sz="3100" b="1"/>
              <a:t>Linear</a:t>
            </a:r>
          </a:p>
          <a:p>
            <a:pPr marL="639763" lvl="1" indent="-273050">
              <a:lnSpc>
                <a:spcPct val="90000"/>
              </a:lnSpc>
            </a:pPr>
            <a:r>
              <a:rPr lang="en-US" altLang="en-US" sz="2500"/>
              <a:t>High Density Polyethylene (HDPE), PVC, Nylon, Cotton</a:t>
            </a:r>
          </a:p>
          <a:p>
            <a:pPr indent="-273050">
              <a:lnSpc>
                <a:spcPct val="90000"/>
              </a:lnSpc>
            </a:pPr>
            <a:r>
              <a:rPr lang="en-US" altLang="en-US" sz="3100" b="1"/>
              <a:t>Branched</a:t>
            </a:r>
          </a:p>
          <a:p>
            <a:pPr marL="639763" lvl="1" indent="-273050">
              <a:lnSpc>
                <a:spcPct val="90000"/>
              </a:lnSpc>
            </a:pPr>
            <a:r>
              <a:rPr lang="en-US" altLang="en-US" sz="2500"/>
              <a:t>Low Density </a:t>
            </a:r>
          </a:p>
          <a:p>
            <a:pPr marL="639763" lvl="1" indent="-273050">
              <a:lnSpc>
                <a:spcPct val="90000"/>
              </a:lnSpc>
              <a:buNone/>
            </a:pPr>
            <a:r>
              <a:rPr lang="en-US" altLang="en-US" sz="2500"/>
              <a:t>       Polyethylene (LDPE)</a:t>
            </a:r>
          </a:p>
          <a:p>
            <a:pPr indent="-273050">
              <a:lnSpc>
                <a:spcPct val="90000"/>
              </a:lnSpc>
            </a:pPr>
            <a:r>
              <a:rPr lang="en-US" altLang="en-US" sz="3100" b="1"/>
              <a:t>Cross-linked</a:t>
            </a:r>
          </a:p>
          <a:p>
            <a:pPr marL="639763" lvl="1" indent="-273050">
              <a:lnSpc>
                <a:spcPct val="90000"/>
              </a:lnSpc>
            </a:pPr>
            <a:r>
              <a:rPr lang="en-US" altLang="en-US" sz="2500"/>
              <a:t>Rubber</a:t>
            </a:r>
          </a:p>
          <a:p>
            <a:pPr indent="-273050">
              <a:lnSpc>
                <a:spcPct val="90000"/>
              </a:lnSpc>
            </a:pPr>
            <a:r>
              <a:rPr lang="en-US" altLang="en-US" sz="3100" b="1"/>
              <a:t>Network</a:t>
            </a:r>
          </a:p>
          <a:p>
            <a:pPr marL="639763" lvl="1" indent="-273050">
              <a:lnSpc>
                <a:spcPct val="90000"/>
              </a:lnSpc>
            </a:pPr>
            <a:r>
              <a:rPr lang="en-US" altLang="en-US" sz="2500"/>
              <a:t>Kevlar, Epoxy</a:t>
            </a:r>
          </a:p>
          <a:p>
            <a:pPr marL="639763" lvl="1" indent="-273050">
              <a:lnSpc>
                <a:spcPct val="90000"/>
              </a:lnSpc>
            </a:pPr>
            <a:endParaRPr lang="en-US" altLang="en-US" sz="2500"/>
          </a:p>
          <a:p>
            <a:pPr marL="639763" lvl="1" indent="-273050">
              <a:lnSpc>
                <a:spcPct val="90000"/>
              </a:lnSpc>
            </a:pPr>
            <a:endParaRPr lang="en-US" altLang="en-US" sz="2500"/>
          </a:p>
        </p:txBody>
      </p:sp>
    </p:spTree>
    <p:extLst>
      <p:ext uri="{BB962C8B-B14F-4D97-AF65-F5344CB8AC3E}">
        <p14:creationId xmlns:p14="http://schemas.microsoft.com/office/powerpoint/2010/main" val="1697559883"/>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ltLang="en-US" sz="4000"/>
              <a:t>Types of Covalent Chain Configurations and Strength</a:t>
            </a:r>
          </a:p>
        </p:txBody>
      </p:sp>
      <p:sp>
        <p:nvSpPr>
          <p:cNvPr id="269315" name="Rectangle 3"/>
          <p:cNvSpPr>
            <a:spLocks noGrp="1" noChangeArrowheads="1"/>
          </p:cNvSpPr>
          <p:nvPr>
            <p:ph type="body" idx="4294967295"/>
          </p:nvPr>
        </p:nvSpPr>
        <p:spPr>
          <a:xfrm>
            <a:off x="1981200" y="1981200"/>
            <a:ext cx="8229600" cy="5029200"/>
          </a:xfrm>
          <a:prstGeom prst="rect">
            <a:avLst/>
          </a:prstGeom>
        </p:spPr>
        <p:txBody>
          <a:bodyPr>
            <a:normAutofit lnSpcReduction="10000"/>
          </a:bodyPr>
          <a:lstStyle/>
          <a:p>
            <a:pPr>
              <a:lnSpc>
                <a:spcPct val="80000"/>
              </a:lnSpc>
            </a:pPr>
            <a:r>
              <a:rPr lang="en-US" altLang="en-US" sz="2800" u="sng">
                <a:solidFill>
                  <a:schemeClr val="folHlink"/>
                </a:solidFill>
              </a:rPr>
              <a:t>Linear Polymers</a:t>
            </a:r>
            <a:r>
              <a:rPr lang="en-US" altLang="en-US" sz="2800"/>
              <a:t>: Polyethylene, polyvinyl chloride (PVC), polystyrene, polymethyl methacrylate (plexiglass), nylon, fluorocarbons (teflon) </a:t>
            </a:r>
          </a:p>
          <a:p>
            <a:pPr>
              <a:lnSpc>
                <a:spcPct val="80000"/>
              </a:lnSpc>
            </a:pPr>
            <a:r>
              <a:rPr lang="en-US" altLang="en-US" sz="2800" u="sng">
                <a:solidFill>
                  <a:schemeClr val="folHlink"/>
                </a:solidFill>
              </a:rPr>
              <a:t>Branched Polymers</a:t>
            </a:r>
            <a:r>
              <a:rPr lang="en-US" altLang="en-US" sz="2800"/>
              <a:t>: Many elastomers or polymeric rubbers</a:t>
            </a:r>
          </a:p>
          <a:p>
            <a:pPr>
              <a:lnSpc>
                <a:spcPct val="80000"/>
              </a:lnSpc>
            </a:pPr>
            <a:r>
              <a:rPr lang="en-US" altLang="en-US" sz="2800"/>
              <a:t> </a:t>
            </a:r>
            <a:r>
              <a:rPr lang="en-US" altLang="en-US" sz="2800" u="sng">
                <a:solidFill>
                  <a:schemeClr val="folHlink"/>
                </a:solidFill>
              </a:rPr>
              <a:t>Cross-linked Polymers</a:t>
            </a:r>
            <a:r>
              <a:rPr lang="en-US" altLang="en-US" sz="2800"/>
              <a:t>: Many elastomers or polymeric rubbers are cross-linked (vulcanization process); most thermosetting polymers</a:t>
            </a:r>
          </a:p>
          <a:p>
            <a:pPr>
              <a:lnSpc>
                <a:spcPct val="80000"/>
              </a:lnSpc>
            </a:pPr>
            <a:r>
              <a:rPr lang="en-US" altLang="en-US" sz="2800"/>
              <a:t> </a:t>
            </a:r>
            <a:r>
              <a:rPr lang="en-US" altLang="en-US" sz="2800" u="sng">
                <a:solidFill>
                  <a:schemeClr val="folHlink"/>
                </a:solidFill>
              </a:rPr>
              <a:t>Network Polymers</a:t>
            </a:r>
            <a:r>
              <a:rPr lang="en-US" altLang="en-US" sz="2800"/>
              <a:t>: Epoxies, phenol-formaldehydes. </a:t>
            </a:r>
          </a:p>
          <a:p>
            <a:pPr>
              <a:lnSpc>
                <a:spcPct val="80000"/>
              </a:lnSpc>
            </a:pPr>
            <a:r>
              <a:rPr lang="en-US" altLang="en-US" sz="2800"/>
              <a:t/>
            </a:r>
            <a:br>
              <a:rPr lang="en-US" altLang="en-US" sz="2800"/>
            </a:br>
            <a:endParaRPr lang="en-US" altLang="en-US" sz="2800"/>
          </a:p>
        </p:txBody>
      </p:sp>
    </p:spTree>
    <p:extLst>
      <p:ext uri="{BB962C8B-B14F-4D97-AF65-F5344CB8AC3E}">
        <p14:creationId xmlns:p14="http://schemas.microsoft.com/office/powerpoint/2010/main" val="6315072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4" descr="http://web.tradekorea.com/upload_file2/product/749/P00271749/cbe9caa5_6d0f9293_8b4c_4c09_b91d_eda956ddb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76801"/>
            <a:ext cx="29225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286001" y="1143001"/>
            <a:ext cx="7567613" cy="766763"/>
          </a:xfrm>
        </p:spPr>
        <p:txBody>
          <a:bodyPr anchor="b">
            <a:normAutofit fontScale="90000"/>
          </a:bodyPr>
          <a:lstStyle/>
          <a:p>
            <a:r>
              <a:rPr lang="en-US" altLang="en-US" sz="4000"/>
              <a:t>Low-Density Polyethylene (LDPE)</a:t>
            </a:r>
          </a:p>
        </p:txBody>
      </p:sp>
      <p:pic>
        <p:nvPicPr>
          <p:cNvPr id="2170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2057401"/>
            <a:ext cx="36004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329238"/>
            <a:ext cx="11191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1038" y="5761038"/>
            <a:ext cx="1096962" cy="1096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7095" name="Picture 2" descr="http://www.bbc.co.uk/schools/gcsebitesize/science/images/ocrchem2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663" y="2408239"/>
            <a:ext cx="29146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6" name="TextBox 2"/>
          <p:cNvSpPr txBox="1">
            <a:spLocks noChangeArrowheads="1"/>
          </p:cNvSpPr>
          <p:nvPr/>
        </p:nvSpPr>
        <p:spPr bwMode="auto">
          <a:xfrm>
            <a:off x="2209801" y="533400"/>
            <a:ext cx="345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Chain </a:t>
            </a:r>
            <a:r>
              <a:rPr lang="en-US" altLang="en-US" sz="2000">
                <a:latin typeface="Century Gothic" panose="020B0502020202020204" pitchFamily="34" charset="0"/>
              </a:rPr>
              <a:t>Length</a:t>
            </a:r>
            <a:r>
              <a:rPr lang="en-US" altLang="en-US">
                <a:latin typeface="Century Gothic" panose="020B0502020202020204" pitchFamily="34" charset="0"/>
              </a:rPr>
              <a:t>: 1000 - 2000</a:t>
            </a:r>
          </a:p>
        </p:txBody>
      </p:sp>
    </p:spTree>
    <p:extLst>
      <p:ext uri="{BB962C8B-B14F-4D97-AF65-F5344CB8AC3E}">
        <p14:creationId xmlns:p14="http://schemas.microsoft.com/office/powerpoint/2010/main" val="662030270"/>
      </p:ext>
    </p:extLst>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42175" y="1752601"/>
            <a:ext cx="29718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209800" y="685800"/>
            <a:ext cx="7772400" cy="1143000"/>
          </a:xfrm>
        </p:spPr>
        <p:txBody>
          <a:bodyPr anchor="b">
            <a:normAutofit fontScale="90000"/>
          </a:bodyPr>
          <a:lstStyle/>
          <a:p>
            <a:r>
              <a:rPr lang="en-US" altLang="en-US" sz="4000"/>
              <a:t> High-Density Polyethylene (HDPE)</a:t>
            </a:r>
          </a:p>
        </p:txBody>
      </p:sp>
      <p:pic>
        <p:nvPicPr>
          <p:cNvPr id="218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657600"/>
            <a:ext cx="28479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57414"/>
            <a:ext cx="1143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589" y="4503738"/>
            <a:ext cx="16525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9" name="Picture 2" descr="rows of molecules in a regular arran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157414"/>
            <a:ext cx="253523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0" name="TextBox 9"/>
          <p:cNvSpPr txBox="1">
            <a:spLocks noChangeArrowheads="1"/>
          </p:cNvSpPr>
          <p:nvPr/>
        </p:nvSpPr>
        <p:spPr bwMode="auto">
          <a:xfrm>
            <a:off x="2209800" y="5334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Chain </a:t>
            </a:r>
            <a:r>
              <a:rPr lang="en-US" altLang="en-US" sz="2000">
                <a:latin typeface="Century Gothic" panose="020B0502020202020204" pitchFamily="34" charset="0"/>
              </a:rPr>
              <a:t>Length</a:t>
            </a:r>
            <a:r>
              <a:rPr lang="en-US" altLang="en-US">
                <a:latin typeface="Century Gothic" panose="020B0502020202020204" pitchFamily="34" charset="0"/>
              </a:rPr>
              <a:t>: 10,000 – 100,000</a:t>
            </a:r>
          </a:p>
        </p:txBody>
      </p:sp>
      <p:pic>
        <p:nvPicPr>
          <p:cNvPr id="21812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1038" y="5761038"/>
            <a:ext cx="1096962" cy="1096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764834"/>
      </p:ext>
    </p:extLst>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sz="4000"/>
              <a:t>Ultra-high-molecular-weight polyethylene (UHMWPE)</a:t>
            </a:r>
          </a:p>
        </p:txBody>
      </p:sp>
      <p:pic>
        <p:nvPicPr>
          <p:cNvPr id="219139" name="Picture 4" descr="http://www.partwell.com/images/pictures/photos/products/bu3/uhmpw-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3395664"/>
            <a:ext cx="33162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2438400"/>
            <a:ext cx="3584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2"/>
          <p:cNvPicPr>
            <a:picLocks noChangeAspect="1" noChangeArrowheads="1"/>
          </p:cNvPicPr>
          <p:nvPr/>
        </p:nvPicPr>
        <p:blipFill>
          <a:blip r:embed="rId4">
            <a:extLst>
              <a:ext uri="{28A0092B-C50C-407E-A947-70E740481C1C}">
                <a14:useLocalDpi xmlns:a14="http://schemas.microsoft.com/office/drawing/2010/main" val="0"/>
              </a:ext>
            </a:extLst>
          </a:blip>
          <a:srcRect b="16187"/>
          <a:stretch>
            <a:fillRect/>
          </a:stretch>
        </p:blipFill>
        <p:spPr bwMode="auto">
          <a:xfrm>
            <a:off x="7391401" y="2324101"/>
            <a:ext cx="26781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0" y="4500564"/>
            <a:ext cx="2362200" cy="708025"/>
          </a:xfrm>
          <a:prstGeom prst="rect">
            <a:avLst/>
          </a:prstGeom>
          <a:noFill/>
        </p:spPr>
        <p:txBody>
          <a:bodyPr>
            <a:spAutoFit/>
          </a:bodyPr>
          <a:lstStyle/>
          <a:p>
            <a:pPr algn="ctr">
              <a:defRPr/>
            </a:pPr>
            <a:r>
              <a:rPr lang="en-US" sz="4000" dirty="0">
                <a:solidFill>
                  <a:schemeClr val="bg2"/>
                </a:solidFill>
                <a:effectLst>
                  <a:outerShdw blurRad="127000" dist="38100" dir="8100000" algn="tr" rotWithShape="0">
                    <a:schemeClr val="accent1">
                      <a:lumMod val="75000"/>
                      <a:alpha val="55000"/>
                    </a:schemeClr>
                  </a:outerShdw>
                </a:effectLst>
              </a:rPr>
              <a:t>Helmet</a:t>
            </a:r>
          </a:p>
        </p:txBody>
      </p:sp>
      <p:sp>
        <p:nvSpPr>
          <p:cNvPr id="8" name="TextBox 7"/>
          <p:cNvSpPr txBox="1"/>
          <p:nvPr/>
        </p:nvSpPr>
        <p:spPr>
          <a:xfrm>
            <a:off x="5259388" y="5738814"/>
            <a:ext cx="2362200" cy="708025"/>
          </a:xfrm>
          <a:prstGeom prst="rect">
            <a:avLst/>
          </a:prstGeom>
          <a:noFill/>
        </p:spPr>
        <p:txBody>
          <a:bodyPr>
            <a:spAutoFit/>
          </a:bodyPr>
          <a:lstStyle/>
          <a:p>
            <a:pPr algn="ctr">
              <a:defRPr/>
            </a:pPr>
            <a:r>
              <a:rPr lang="en-US" sz="4000" dirty="0">
                <a:solidFill>
                  <a:schemeClr val="bg2"/>
                </a:solidFill>
                <a:effectLst>
                  <a:outerShdw blurRad="127000" dist="38100" dir="8100000" algn="tr" rotWithShape="0">
                    <a:schemeClr val="accent1">
                      <a:lumMod val="75000"/>
                      <a:alpha val="55000"/>
                    </a:schemeClr>
                  </a:outerShdw>
                </a:effectLst>
              </a:rPr>
              <a:t>Gears</a:t>
            </a:r>
          </a:p>
        </p:txBody>
      </p:sp>
      <p:sp>
        <p:nvSpPr>
          <p:cNvPr id="9" name="TextBox 8"/>
          <p:cNvSpPr txBox="1"/>
          <p:nvPr/>
        </p:nvSpPr>
        <p:spPr>
          <a:xfrm>
            <a:off x="7588250" y="2293939"/>
            <a:ext cx="2362200" cy="46166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en-US" sz="2400" dirty="0">
                <a:solidFill>
                  <a:schemeClr val="bg2"/>
                </a:solidFill>
                <a:effectLst>
                  <a:outerShdw blurRad="127000" dist="38100" dir="8100000" algn="tr" rotWithShape="0">
                    <a:schemeClr val="accent1">
                      <a:lumMod val="75000"/>
                      <a:alpha val="55000"/>
                    </a:schemeClr>
                  </a:outerShdw>
                </a:effectLst>
              </a:rPr>
              <a:t>Joint Replacement</a:t>
            </a:r>
          </a:p>
        </p:txBody>
      </p:sp>
      <p:pic>
        <p:nvPicPr>
          <p:cNvPr id="2191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864" y="4511675"/>
            <a:ext cx="16525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6" name="TextBox 10"/>
          <p:cNvSpPr txBox="1">
            <a:spLocks noChangeArrowheads="1"/>
          </p:cNvSpPr>
          <p:nvPr/>
        </p:nvSpPr>
        <p:spPr bwMode="auto">
          <a:xfrm>
            <a:off x="2209800" y="5334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entury Gothic" panose="020B0502020202020204" pitchFamily="34" charset="0"/>
              </a:rPr>
              <a:t>Chain </a:t>
            </a:r>
            <a:r>
              <a:rPr lang="en-US" altLang="en-US" sz="2000">
                <a:latin typeface="Century Gothic" panose="020B0502020202020204" pitchFamily="34" charset="0"/>
              </a:rPr>
              <a:t>Length</a:t>
            </a:r>
            <a:r>
              <a:rPr lang="en-US" altLang="en-US">
                <a:latin typeface="Century Gothic" panose="020B0502020202020204" pitchFamily="34" charset="0"/>
              </a:rPr>
              <a:t>: 2-6 million</a:t>
            </a:r>
          </a:p>
        </p:txBody>
      </p:sp>
    </p:spTree>
    <p:extLst>
      <p:ext uri="{BB962C8B-B14F-4D97-AF65-F5344CB8AC3E}">
        <p14:creationId xmlns:p14="http://schemas.microsoft.com/office/powerpoint/2010/main" val="1365946475"/>
      </p:ext>
    </p:extLst>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idx="4294967295"/>
          </p:nvPr>
        </p:nvSpPr>
        <p:spPr>
          <a:xfrm>
            <a:off x="1981200" y="381001"/>
            <a:ext cx="8229600" cy="873125"/>
          </a:xfrm>
        </p:spPr>
        <p:txBody>
          <a:bodyPr anchor="b"/>
          <a:lstStyle/>
          <a:p>
            <a:r>
              <a:rPr lang="en-US" altLang="en-US"/>
              <a:t>Conclusions:</a:t>
            </a:r>
          </a:p>
        </p:txBody>
      </p:sp>
      <p:sp>
        <p:nvSpPr>
          <p:cNvPr id="3" name="Content Placeholder 2"/>
          <p:cNvSpPr>
            <a:spLocks noGrp="1"/>
          </p:cNvSpPr>
          <p:nvPr>
            <p:ph idx="4294967295"/>
          </p:nvPr>
        </p:nvSpPr>
        <p:spPr>
          <a:xfrm>
            <a:off x="2190750" y="1676400"/>
            <a:ext cx="6967538" cy="4159250"/>
          </a:xfrm>
        </p:spPr>
        <p:txBody>
          <a:bodyPr>
            <a:normAutofit fontScale="77500" lnSpcReduction="20000"/>
          </a:bodyPr>
          <a:lstStyle/>
          <a:p>
            <a:r>
              <a:rPr lang="en-US" altLang="en-US" sz="3100"/>
              <a:t>Polymers make up all sorts of materials that are all around us!</a:t>
            </a:r>
          </a:p>
          <a:p>
            <a:r>
              <a:rPr lang="en-US" altLang="en-US" sz="3100"/>
              <a:t>They can have a </a:t>
            </a:r>
            <a:r>
              <a:rPr lang="en-US" altLang="en-US" sz="3100" b="1"/>
              <a:t>huge</a:t>
            </a:r>
            <a:r>
              <a:rPr lang="en-US" altLang="en-US" sz="3100"/>
              <a:t> range or material properties based on their:</a:t>
            </a:r>
          </a:p>
          <a:p>
            <a:pPr lvl="1"/>
            <a:r>
              <a:rPr lang="en-US" altLang="en-US" sz="2500"/>
              <a:t>Functional Groups</a:t>
            </a:r>
          </a:p>
          <a:p>
            <a:pPr lvl="1"/>
            <a:r>
              <a:rPr lang="en-US" altLang="en-US" sz="2500"/>
              <a:t>Structure</a:t>
            </a:r>
          </a:p>
          <a:p>
            <a:pPr lvl="1"/>
            <a:r>
              <a:rPr lang="en-US" altLang="en-US" sz="2500"/>
              <a:t>Backbone</a:t>
            </a:r>
          </a:p>
          <a:p>
            <a:r>
              <a:rPr lang="en-US" altLang="en-US" sz="2800"/>
              <a:t>Keep thinking about how </a:t>
            </a:r>
            <a:r>
              <a:rPr lang="en-US" altLang="en-US" sz="2800" b="1"/>
              <a:t>chemical interactions on the nano-scale</a:t>
            </a:r>
            <a:r>
              <a:rPr lang="en-US" altLang="en-US" sz="2800"/>
              <a:t> correspond to </a:t>
            </a:r>
            <a:r>
              <a:rPr lang="en-US" altLang="en-US" sz="2800" b="1"/>
              <a:t>material properties on the macro-scale</a:t>
            </a:r>
          </a:p>
        </p:txBody>
      </p:sp>
    </p:spTree>
    <p:extLst>
      <p:ext uri="{BB962C8B-B14F-4D97-AF65-F5344CB8AC3E}">
        <p14:creationId xmlns:p14="http://schemas.microsoft.com/office/powerpoint/2010/main" val="4175469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endParaRPr lang="en-US" smtClean="0"/>
          </a:p>
        </p:txBody>
      </p:sp>
      <p:sp>
        <p:nvSpPr>
          <p:cNvPr id="14339" name="Rectangle 3"/>
          <p:cNvSpPr>
            <a:spLocks noGrp="1" noChangeArrowheads="1"/>
          </p:cNvSpPr>
          <p:nvPr>
            <p:ph type="body" idx="4294967295"/>
          </p:nvPr>
        </p:nvSpPr>
        <p:spPr>
          <a:xfrm>
            <a:off x="1981200" y="1935164"/>
            <a:ext cx="8229600" cy="4389437"/>
          </a:xfrm>
          <a:prstGeom prst="rect">
            <a:avLst/>
          </a:prstGeom>
        </p:spPr>
        <p:txBody>
          <a:bodyPr>
            <a:normAutofit fontScale="92500" lnSpcReduction="10000"/>
          </a:bodyPr>
          <a:lstStyle/>
          <a:p>
            <a:pPr>
              <a:buFontTx/>
              <a:buNone/>
            </a:pPr>
            <a:r>
              <a:rPr lang="en-US" sz="2800"/>
              <a:t>FUNCTIONAL GROUPS</a:t>
            </a:r>
          </a:p>
          <a:p>
            <a:r>
              <a:rPr lang="en-US" sz="2800"/>
              <a:t>CONTRIBUTE TO MOLECULAR DIVERSTIY</a:t>
            </a:r>
          </a:p>
          <a:p>
            <a:r>
              <a:rPr lang="en-US" sz="2800"/>
              <a:t>SPECIFIC CHEMICAL AND PHYSICAL PROPERTIES</a:t>
            </a:r>
          </a:p>
          <a:p>
            <a:r>
              <a:rPr lang="en-US" sz="2800"/>
              <a:t>USSUALLY CHEMICALLY ACTIVE</a:t>
            </a:r>
          </a:p>
          <a:p>
            <a:r>
              <a:rPr lang="en-US" sz="2800"/>
              <a:t>CONSISTENT BEHAVIOR FROM ONE ORGANIC MOLECULE TO ANOTHER</a:t>
            </a:r>
          </a:p>
          <a:p>
            <a:r>
              <a:rPr lang="en-US" sz="2800"/>
              <a:t>DETERMINES THE UNIQUE PROPERTIES OF AN ORGANIC MOLECULE</a:t>
            </a:r>
          </a:p>
        </p:txBody>
      </p:sp>
    </p:spTree>
    <p:extLst>
      <p:ext uri="{BB962C8B-B14F-4D97-AF65-F5344CB8AC3E}">
        <p14:creationId xmlns:p14="http://schemas.microsoft.com/office/powerpoint/2010/main" val="3921810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2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organic and inorganic compounds</a:t>
            </a:r>
            <a:endParaRPr lang="en-US" dirty="0"/>
          </a:p>
        </p:txBody>
      </p:sp>
      <p:sp>
        <p:nvSpPr>
          <p:cNvPr id="3" name="Content Placeholder 2"/>
          <p:cNvSpPr>
            <a:spLocks noGrp="1"/>
          </p:cNvSpPr>
          <p:nvPr>
            <p:ph sz="quarter" idx="13"/>
          </p:nvPr>
        </p:nvSpPr>
        <p:spPr/>
        <p:txBody>
          <a:bodyPr>
            <a:normAutofit/>
          </a:bodyPr>
          <a:lstStyle/>
          <a:p>
            <a:r>
              <a:rPr lang="en-US" sz="3200" dirty="0" smtClean="0"/>
              <a:t>The basic laws of chemistry are the same for both organic and inorganic compounds.</a:t>
            </a:r>
          </a:p>
        </p:txBody>
      </p:sp>
    </p:spTree>
    <p:extLst>
      <p:ext uri="{BB962C8B-B14F-4D97-AF65-F5344CB8AC3E}">
        <p14:creationId xmlns:p14="http://schemas.microsoft.com/office/powerpoint/2010/main" val="85105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However the behavior of organic compounds is different from inorganic compounds</a:t>
            </a:r>
            <a:br>
              <a:rPr lang="en-US" dirty="0"/>
            </a:br>
            <a:endParaRPr lang="en-US" dirty="0"/>
          </a:p>
        </p:txBody>
      </p:sp>
      <p:sp>
        <p:nvSpPr>
          <p:cNvPr id="3" name="Content Placeholder 2"/>
          <p:cNvSpPr>
            <a:spLocks noGrp="1"/>
          </p:cNvSpPr>
          <p:nvPr>
            <p:ph sz="quarter" idx="13"/>
          </p:nvPr>
        </p:nvSpPr>
        <p:spPr/>
        <p:txBody>
          <a:bodyPr>
            <a:noAutofit/>
          </a:bodyPr>
          <a:lstStyle/>
          <a:p>
            <a:pPr marL="514350" indent="-514350">
              <a:buFont typeface="+mj-lt"/>
              <a:buAutoNum type="arabicPeriod"/>
            </a:pPr>
            <a:r>
              <a:rPr lang="en-US" sz="2800" dirty="0" smtClean="0"/>
              <a:t>Most organic compounds do not dissolve in water</a:t>
            </a:r>
          </a:p>
          <a:p>
            <a:pPr marL="514350" indent="-514350">
              <a:buFont typeface="+mj-lt"/>
              <a:buAutoNum type="arabicPeriod"/>
            </a:pPr>
            <a:r>
              <a:rPr lang="en-US" sz="2800" dirty="0" smtClean="0"/>
              <a:t>Organic compounds decompose by heat easier than inorganic compounds</a:t>
            </a:r>
          </a:p>
          <a:p>
            <a:pPr marL="514350" indent="-514350">
              <a:buFont typeface="+mj-lt"/>
              <a:buAutoNum type="arabicPeriod"/>
            </a:pPr>
            <a:r>
              <a:rPr lang="en-US" sz="2800" dirty="0" smtClean="0"/>
              <a:t>Organic reactions proceed at a slower rate than inorganic reactions</a:t>
            </a:r>
          </a:p>
          <a:p>
            <a:pPr marL="514350" indent="-514350">
              <a:buFont typeface="+mj-lt"/>
              <a:buAutoNum type="arabicPeriod"/>
            </a:pPr>
            <a:r>
              <a:rPr lang="en-US" sz="2800" dirty="0" smtClean="0"/>
              <a:t>Organic reactions are greatly affected by reaction conditions.  Inorganic reactions follow well known patterns</a:t>
            </a:r>
            <a:endParaRPr lang="en-US" sz="2800" dirty="0"/>
          </a:p>
        </p:txBody>
      </p:sp>
    </p:spTree>
    <p:extLst>
      <p:ext uri="{BB962C8B-B14F-4D97-AF65-F5344CB8AC3E}">
        <p14:creationId xmlns:p14="http://schemas.microsoft.com/office/powerpoint/2010/main" val="858503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0" indent="-457200">
              <a:buFont typeface="+mj-lt"/>
              <a:buAutoNum type="arabicParenR" startAt="5"/>
            </a:pPr>
            <a:r>
              <a:rPr lang="en-US" sz="2800" dirty="0" smtClean="0"/>
              <a:t>Organic compounds consist of </a:t>
            </a:r>
            <a:r>
              <a:rPr lang="en-US" sz="2800" u="sng" dirty="0" smtClean="0"/>
              <a:t>covalent bonds  </a:t>
            </a:r>
            <a:r>
              <a:rPr lang="en-US" sz="2800" dirty="0" smtClean="0"/>
              <a:t>(sharing a pair of electrons) while inorganic compounds have </a:t>
            </a:r>
            <a:r>
              <a:rPr lang="en-US" sz="2800" u="sng" dirty="0" smtClean="0"/>
              <a:t>ionic bonds </a:t>
            </a:r>
            <a:r>
              <a:rPr lang="en-US" sz="2800" dirty="0" smtClean="0"/>
              <a:t>( gain or lose electrons)</a:t>
            </a:r>
          </a:p>
          <a:p>
            <a:pPr marL="457200" indent="-457200">
              <a:buFont typeface="+mj-lt"/>
              <a:buAutoNum type="arabicParenR" startAt="5"/>
            </a:pPr>
            <a:r>
              <a:rPr lang="en-US" sz="2800" dirty="0" smtClean="0"/>
              <a:t>Organic compounds exist s i</a:t>
            </a:r>
            <a:r>
              <a:rPr lang="en-US" sz="2800" u="sng" dirty="0" smtClean="0"/>
              <a:t>somers</a:t>
            </a:r>
            <a:r>
              <a:rPr lang="en-US" sz="2800" dirty="0" smtClean="0"/>
              <a:t> and inorganic compounds rarely do.</a:t>
            </a:r>
            <a:endParaRPr lang="en-US" sz="2800" dirty="0"/>
          </a:p>
        </p:txBody>
      </p:sp>
    </p:spTree>
    <p:extLst>
      <p:ext uri="{BB962C8B-B14F-4D97-AF65-F5344CB8AC3E}">
        <p14:creationId xmlns:p14="http://schemas.microsoft.com/office/powerpoint/2010/main" val="2011159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here’s the question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14" y="3703945"/>
            <a:ext cx="3907453" cy="2232830"/>
          </a:xfrm>
          <a:prstGeom prst="rect">
            <a:avLst/>
          </a:prstGeom>
        </p:spPr>
      </p:pic>
      <p:sp>
        <p:nvSpPr>
          <p:cNvPr id="6" name="Content Placeholder 5"/>
          <p:cNvSpPr>
            <a:spLocks noGrp="1"/>
          </p:cNvSpPr>
          <p:nvPr>
            <p:ph sz="quarter" idx="13"/>
          </p:nvPr>
        </p:nvSpPr>
        <p:spPr>
          <a:xfrm>
            <a:off x="914400" y="1944011"/>
            <a:ext cx="10363826" cy="3424107"/>
          </a:xfrm>
        </p:spPr>
        <p:txBody>
          <a:bodyPr>
            <a:normAutofit/>
          </a:bodyPr>
          <a:lstStyle/>
          <a:p>
            <a:r>
              <a:rPr lang="en-US" sz="3600" dirty="0" smtClean="0"/>
              <a:t>Was the wicked witch organic or inorganic ?</a:t>
            </a:r>
            <a:endParaRPr lang="en-US" sz="3600" dirty="0"/>
          </a:p>
        </p:txBody>
      </p:sp>
    </p:spTree>
    <p:extLst>
      <p:ext uri="{BB962C8B-B14F-4D97-AF65-F5344CB8AC3E}">
        <p14:creationId xmlns:p14="http://schemas.microsoft.com/office/powerpoint/2010/main" val="11214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Inorganic Of  Course</a:t>
            </a:r>
            <a:endParaRPr lang="en-US" dirty="0"/>
          </a:p>
        </p:txBody>
      </p:sp>
      <p:pic>
        <p:nvPicPr>
          <p:cNvPr id="4" name="melt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28633" y="5181599"/>
            <a:ext cx="609600" cy="609600"/>
          </a:xfrm>
          <a:prstGeom prst="rect">
            <a:avLst/>
          </a:prstGeom>
        </p:spPr>
      </p:pic>
      <p:pic>
        <p:nvPicPr>
          <p:cNvPr id="8" name="Content Placeholder 7"/>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bwMode="auto">
          <a:xfrm>
            <a:off x="3431630" y="2214694"/>
            <a:ext cx="5724347" cy="393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25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Hydrocarbons</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a:bodyPr>
          <a:lstStyle/>
          <a:p>
            <a:r>
              <a:rPr lang="en-US" dirty="0" smtClean="0"/>
              <a:t>Are compounds that contain only carbon and hydrogen.</a:t>
            </a:r>
          </a:p>
          <a:p>
            <a:r>
              <a:rPr lang="en-US" dirty="0" smtClean="0"/>
              <a:t>There are three main classes of hydrocarbons based on the types of carbon-carbon bonds present:</a:t>
            </a:r>
          </a:p>
          <a:p>
            <a:r>
              <a:rPr lang="en-US" dirty="0" smtClean="0"/>
              <a:t>1. </a:t>
            </a:r>
            <a:r>
              <a:rPr lang="en-US" dirty="0" smtClean="0">
                <a:solidFill>
                  <a:schemeClr val="tx2">
                    <a:lumMod val="75000"/>
                  </a:schemeClr>
                </a:solidFill>
              </a:rPr>
              <a:t>Saturated hydrocarbons</a:t>
            </a:r>
            <a:r>
              <a:rPr lang="en-US" dirty="0" smtClean="0"/>
              <a:t>: contain single bonds only ( </a:t>
            </a:r>
            <a:r>
              <a:rPr lang="en-US" dirty="0" err="1" smtClean="0"/>
              <a:t>alkanes</a:t>
            </a:r>
            <a:r>
              <a:rPr lang="en-US" dirty="0" smtClean="0"/>
              <a:t>)</a:t>
            </a:r>
          </a:p>
          <a:p>
            <a:r>
              <a:rPr lang="en-US" dirty="0" smtClean="0"/>
              <a:t>2. </a:t>
            </a:r>
            <a:r>
              <a:rPr lang="en-US" dirty="0" smtClean="0">
                <a:solidFill>
                  <a:schemeClr val="tx2">
                    <a:lumMod val="75000"/>
                  </a:schemeClr>
                </a:solidFill>
              </a:rPr>
              <a:t>Unsaturated hydrocarbons</a:t>
            </a:r>
            <a:r>
              <a:rPr lang="en-US" dirty="0" smtClean="0"/>
              <a:t>: contain multiple bonds ..double or triple (alkenes, alkynes</a:t>
            </a:r>
          </a:p>
          <a:p>
            <a:r>
              <a:rPr lang="en-US" dirty="0" smtClean="0"/>
              <a:t>3. </a:t>
            </a:r>
            <a:r>
              <a:rPr lang="en-US" dirty="0" smtClean="0">
                <a:solidFill>
                  <a:schemeClr val="tx2">
                    <a:lumMod val="75000"/>
                  </a:schemeClr>
                </a:solidFill>
              </a:rPr>
              <a:t>Aromatic hydrocarbons</a:t>
            </a:r>
            <a:r>
              <a:rPr lang="en-US" dirty="0" smtClean="0"/>
              <a:t>: contain cyclic compounds</a:t>
            </a:r>
            <a:endParaRPr lang="en-US" dirty="0"/>
          </a:p>
        </p:txBody>
      </p:sp>
    </p:spTree>
    <p:extLst>
      <p:ext uri="{BB962C8B-B14F-4D97-AF65-F5344CB8AC3E}">
        <p14:creationId xmlns:p14="http://schemas.microsoft.com/office/powerpoint/2010/main" val="1244596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Alkanes</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lnSpcReduction="10000"/>
          </a:bodyPr>
          <a:lstStyle/>
          <a:p>
            <a:endParaRPr lang="en-US" dirty="0" smtClean="0"/>
          </a:p>
          <a:p>
            <a:r>
              <a:rPr lang="en-US" dirty="0" smtClean="0"/>
              <a:t> </a:t>
            </a:r>
            <a:r>
              <a:rPr lang="en-US" b="1" u="sng" dirty="0" smtClean="0"/>
              <a:t> </a:t>
            </a:r>
            <a:r>
              <a:rPr lang="en-US" dirty="0" smtClean="0"/>
              <a:t>Alkanes are the simplest organic molecules, they only contain Carbon and hydrogen, and </a:t>
            </a:r>
            <a:r>
              <a:rPr lang="en-US" b="1" u="sng" dirty="0" smtClean="0"/>
              <a:t>only contain single bonds. </a:t>
            </a:r>
          </a:p>
          <a:p>
            <a:r>
              <a:rPr lang="en-US" dirty="0" smtClean="0"/>
              <a:t>Compounds that have the maximum number of bonded </a:t>
            </a:r>
            <a:r>
              <a:rPr lang="en-US" dirty="0" err="1" smtClean="0"/>
              <a:t>hydrogens</a:t>
            </a:r>
            <a:r>
              <a:rPr lang="en-US" dirty="0" smtClean="0"/>
              <a:t>, are said to be </a:t>
            </a:r>
            <a:r>
              <a:rPr lang="en-US" b="1" u="sng" dirty="0" smtClean="0"/>
              <a:t>saturated. </a:t>
            </a:r>
          </a:p>
          <a:p>
            <a:r>
              <a:rPr lang="en-US" dirty="0" err="1" smtClean="0"/>
              <a:t>Alkanes</a:t>
            </a:r>
            <a:r>
              <a:rPr lang="en-US" dirty="0" smtClean="0"/>
              <a:t> are saturated hydrocarbons. </a:t>
            </a:r>
          </a:p>
          <a:p>
            <a:r>
              <a:rPr lang="en-US" b="1" dirty="0" smtClean="0">
                <a:solidFill>
                  <a:schemeClr val="tx2">
                    <a:lumMod val="75000"/>
                  </a:schemeClr>
                </a:solidFill>
              </a:rPr>
              <a:t>General Formula: C</a:t>
            </a:r>
            <a:r>
              <a:rPr lang="en-US" b="1" baseline="30000" dirty="0" smtClean="0">
                <a:solidFill>
                  <a:schemeClr val="tx2">
                    <a:lumMod val="75000"/>
                  </a:schemeClr>
                </a:solidFill>
              </a:rPr>
              <a:t>n</a:t>
            </a:r>
            <a:r>
              <a:rPr lang="en-US" b="1" dirty="0" smtClean="0">
                <a:solidFill>
                  <a:schemeClr val="tx2">
                    <a:lumMod val="75000"/>
                  </a:schemeClr>
                </a:solidFill>
              </a:rPr>
              <a:t>H</a:t>
            </a:r>
            <a:r>
              <a:rPr lang="en-US" b="1" baseline="30000" dirty="0" smtClean="0">
                <a:solidFill>
                  <a:schemeClr val="tx2">
                    <a:lumMod val="75000"/>
                  </a:schemeClr>
                </a:solidFill>
              </a:rPr>
              <a:t>2n+2 </a:t>
            </a:r>
            <a:endParaRPr lang="en-US" b="1" dirty="0" smtClean="0">
              <a:solidFill>
                <a:schemeClr val="tx2">
                  <a:lumMod val="75000"/>
                </a:schemeClr>
              </a:solidFill>
            </a:endParaRPr>
          </a:p>
          <a:p>
            <a:r>
              <a:rPr lang="en-US" dirty="0" smtClean="0"/>
              <a:t>The simplest members of this group are the n-</a:t>
            </a:r>
            <a:r>
              <a:rPr lang="en-US" dirty="0" err="1" smtClean="0"/>
              <a:t>alkanes</a:t>
            </a:r>
            <a:r>
              <a:rPr lang="en-US" dirty="0" smtClean="0"/>
              <a:t>. </a:t>
            </a:r>
          </a:p>
          <a:p>
            <a:r>
              <a:rPr lang="en-US" dirty="0" smtClean="0"/>
              <a:t>The n-</a:t>
            </a:r>
            <a:r>
              <a:rPr lang="en-US" dirty="0" err="1" smtClean="0"/>
              <a:t>alkanes</a:t>
            </a:r>
            <a:r>
              <a:rPr lang="en-US" dirty="0" smtClean="0"/>
              <a:t> are straight chain molecules, but there are also branched </a:t>
            </a:r>
            <a:r>
              <a:rPr lang="en-US" dirty="0" err="1" smtClean="0"/>
              <a:t>alkanes</a:t>
            </a:r>
            <a:r>
              <a:rPr lang="en-US" dirty="0" smtClean="0"/>
              <a:t> (isomers). </a:t>
            </a:r>
            <a:endParaRPr lang="en-US" dirty="0"/>
          </a:p>
        </p:txBody>
      </p:sp>
    </p:spTree>
    <p:extLst>
      <p:ext uri="{BB962C8B-B14F-4D97-AF65-F5344CB8AC3E}">
        <p14:creationId xmlns:p14="http://schemas.microsoft.com/office/powerpoint/2010/main" val="57850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Alkenes</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a:bodyPr>
          <a:lstStyle/>
          <a:p>
            <a:endParaRPr lang="en-US" dirty="0" smtClean="0"/>
          </a:p>
          <a:p>
            <a:r>
              <a:rPr lang="en-US" dirty="0" smtClean="0"/>
              <a:t> Alkenes ( </a:t>
            </a:r>
            <a:r>
              <a:rPr lang="en-US" b="1" dirty="0" smtClean="0"/>
              <a:t>also called olefins</a:t>
            </a:r>
            <a:r>
              <a:rPr lang="en-US" dirty="0" smtClean="0"/>
              <a:t>) are hydrocarbons which have carbon–carbon </a:t>
            </a:r>
            <a:r>
              <a:rPr lang="en-US" b="1" u="sng" dirty="0" smtClean="0"/>
              <a:t>double bonds</a:t>
            </a:r>
            <a:r>
              <a:rPr lang="en-US" dirty="0" smtClean="0"/>
              <a:t>. </a:t>
            </a:r>
          </a:p>
          <a:p>
            <a:r>
              <a:rPr lang="en-US" dirty="0"/>
              <a:t>Compounds </a:t>
            </a:r>
            <a:r>
              <a:rPr lang="en-US" b="1" dirty="0" smtClean="0"/>
              <a:t>that do not </a:t>
            </a:r>
            <a:r>
              <a:rPr lang="en-US" dirty="0"/>
              <a:t>have the maximum number of bonded hydrogens, are said to be </a:t>
            </a:r>
            <a:r>
              <a:rPr lang="en-US" b="1" u="sng" dirty="0" smtClean="0"/>
              <a:t>unsaturated</a:t>
            </a:r>
            <a:r>
              <a:rPr lang="en-US" b="1" u="sng" dirty="0"/>
              <a:t>. </a:t>
            </a:r>
          </a:p>
          <a:p>
            <a:r>
              <a:rPr lang="en-US" dirty="0" smtClean="0"/>
              <a:t>Alkenes </a:t>
            </a:r>
            <a:r>
              <a:rPr lang="en-US" dirty="0"/>
              <a:t>are </a:t>
            </a:r>
            <a:r>
              <a:rPr lang="en-US" dirty="0" smtClean="0"/>
              <a:t>unsaturated </a:t>
            </a:r>
            <a:r>
              <a:rPr lang="en-US" dirty="0"/>
              <a:t>hydrocarbons. </a:t>
            </a:r>
          </a:p>
          <a:p>
            <a:r>
              <a:rPr lang="en-US" b="1" dirty="0">
                <a:solidFill>
                  <a:schemeClr val="tx2">
                    <a:lumMod val="75000"/>
                  </a:schemeClr>
                </a:solidFill>
              </a:rPr>
              <a:t>General Formula: </a:t>
            </a:r>
            <a:r>
              <a:rPr lang="en-US" b="1" dirty="0" smtClean="0">
                <a:solidFill>
                  <a:schemeClr val="tx2">
                    <a:lumMod val="75000"/>
                  </a:schemeClr>
                </a:solidFill>
              </a:rPr>
              <a:t>C</a:t>
            </a:r>
            <a:r>
              <a:rPr lang="en-US" b="1" baseline="30000" dirty="0" smtClean="0">
                <a:solidFill>
                  <a:schemeClr val="tx2">
                    <a:lumMod val="75000"/>
                  </a:schemeClr>
                </a:solidFill>
              </a:rPr>
              <a:t>n</a:t>
            </a:r>
            <a:r>
              <a:rPr lang="en-US" b="1" dirty="0" smtClean="0">
                <a:solidFill>
                  <a:schemeClr val="tx2">
                    <a:lumMod val="75000"/>
                  </a:schemeClr>
                </a:solidFill>
              </a:rPr>
              <a:t>H</a:t>
            </a:r>
            <a:r>
              <a:rPr lang="en-US" b="1" baseline="30000" dirty="0" smtClean="0">
                <a:solidFill>
                  <a:schemeClr val="tx2">
                    <a:lumMod val="75000"/>
                  </a:schemeClr>
                </a:solidFill>
              </a:rPr>
              <a:t>2n </a:t>
            </a:r>
            <a:endParaRPr lang="en-US" b="1" dirty="0">
              <a:solidFill>
                <a:schemeClr val="tx2">
                  <a:lumMod val="75000"/>
                </a:schemeClr>
              </a:solidFill>
            </a:endParaRPr>
          </a:p>
          <a:p>
            <a:r>
              <a:rPr lang="en-US" dirty="0" smtClean="0"/>
              <a:t>Alkenes have physical properties similar to those of alkanes…they are less dense than water and since they are nonpolar, they  are not very soluble in it.</a:t>
            </a:r>
            <a:endParaRPr lang="en-US" dirty="0"/>
          </a:p>
        </p:txBody>
      </p:sp>
    </p:spTree>
    <p:extLst>
      <p:ext uri="{BB962C8B-B14F-4D97-AF65-F5344CB8AC3E}">
        <p14:creationId xmlns:p14="http://schemas.microsoft.com/office/powerpoint/2010/main" val="156909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914400" indent="-914400">
              <a:defRPr/>
            </a:pPr>
            <a:r>
              <a:rPr lang="en-US" dirty="0" smtClean="0"/>
              <a:t>Organic Chemistry !"""</a:t>
            </a:r>
            <a:br>
              <a:rPr lang="en-US" dirty="0" smtClean="0"/>
            </a:br>
            <a:endParaRPr lang="en-US" dirty="0"/>
          </a:p>
        </p:txBody>
      </p:sp>
      <p:sp>
        <p:nvSpPr>
          <p:cNvPr id="32770" name="Rectangle 3"/>
          <p:cNvSpPr>
            <a:spLocks noChangeArrowheads="1"/>
          </p:cNvSpPr>
          <p:nvPr/>
        </p:nvSpPr>
        <p:spPr bwMode="auto">
          <a:xfrm>
            <a:off x="1905000" y="1219201"/>
            <a:ext cx="8610600" cy="5508625"/>
          </a:xfrm>
          <a:prstGeom prst="rect">
            <a:avLst/>
          </a:prstGeom>
          <a:noFill/>
          <a:ln w="9525">
            <a:noFill/>
            <a:miter lim="800000"/>
            <a:headEnd/>
            <a:tailEnd/>
          </a:ln>
        </p:spPr>
        <p:txBody>
          <a:bodyPr>
            <a:spAutoFit/>
          </a:bodyPr>
          <a:lstStyle/>
          <a:p>
            <a:pPr marL="742950" indent="-742950">
              <a:buFont typeface="Wingdings" pitchFamily="2" charset="2"/>
              <a:buChar char="Ø"/>
            </a:pPr>
            <a:r>
              <a:rPr lang="en-US" sz="4400">
                <a:solidFill>
                  <a:srgbClr val="FF0000"/>
                </a:solidFill>
                <a:latin typeface="Times New Roman" pitchFamily="18" charset="0"/>
              </a:rPr>
              <a:t>Organic chemistry </a:t>
            </a:r>
            <a:r>
              <a:rPr lang="en-US" sz="4400">
                <a:latin typeface="Times New Roman" pitchFamily="18" charset="0"/>
              </a:rPr>
              <a:t>is the chemistry of the compounds of carbon.</a:t>
            </a:r>
          </a:p>
          <a:p>
            <a:pPr marL="742950" indent="-742950">
              <a:buFont typeface="Wingdings" pitchFamily="2" charset="2"/>
              <a:buChar char="Ø"/>
            </a:pPr>
            <a:r>
              <a:rPr lang="en-US" sz="4400">
                <a:latin typeface="Times New Roman" pitchFamily="18" charset="0"/>
              </a:rPr>
              <a:t>(</a:t>
            </a:r>
            <a:r>
              <a:rPr lang="en-US" sz="4400">
                <a:solidFill>
                  <a:srgbClr val="FF0000"/>
                </a:solidFill>
                <a:latin typeface="Times New Roman" pitchFamily="18" charset="0"/>
              </a:rPr>
              <a:t>Allotropic</a:t>
            </a:r>
            <a:r>
              <a:rPr lang="en-US" sz="4400">
                <a:latin typeface="Times New Roman" pitchFamily="18" charset="0"/>
              </a:rPr>
              <a:t> forms of carbon: diamond, graphite, fullerenes.)</a:t>
            </a:r>
          </a:p>
          <a:p>
            <a:pPr marL="742950" indent="-742950">
              <a:buFont typeface="Wingdings" pitchFamily="2" charset="2"/>
              <a:buChar char="Ø"/>
            </a:pPr>
            <a:r>
              <a:rPr lang="en-US" sz="4400">
                <a:solidFill>
                  <a:srgbClr val="FF0000"/>
                </a:solidFill>
                <a:latin typeface="Times New Roman" pitchFamily="18" charset="0"/>
              </a:rPr>
              <a:t>Inorganic Chemistry</a:t>
            </a:r>
            <a:r>
              <a:rPr lang="en-US" sz="4400">
                <a:latin typeface="Times New Roman" pitchFamily="18" charset="0"/>
              </a:rPr>
              <a:t>:The chemistry of the other ~100 elements.</a:t>
            </a:r>
          </a:p>
        </p:txBody>
      </p:sp>
    </p:spTree>
    <p:extLst>
      <p:ext uri="{BB962C8B-B14F-4D97-AF65-F5344CB8AC3E}">
        <p14:creationId xmlns:p14="http://schemas.microsoft.com/office/powerpoint/2010/main" val="3992314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Alkynes or acetylenes</a:t>
            </a:r>
            <a:endParaRPr lang="en-US" dirty="0"/>
          </a:p>
        </p:txBody>
      </p:sp>
      <p:sp>
        <p:nvSpPr>
          <p:cNvPr id="3" name="Content Placeholder 2"/>
          <p:cNvSpPr>
            <a:spLocks noGrp="1"/>
          </p:cNvSpPr>
          <p:nvPr>
            <p:ph idx="4294967295"/>
          </p:nvPr>
        </p:nvSpPr>
        <p:spPr>
          <a:xfrm>
            <a:off x="1981200" y="1609416"/>
            <a:ext cx="8445690" cy="4846320"/>
          </a:xfrm>
          <a:prstGeom prst="rect">
            <a:avLst/>
          </a:prstGeom>
        </p:spPr>
        <p:txBody>
          <a:bodyPr/>
          <a:lstStyle/>
          <a:p>
            <a:endParaRPr lang="en-US" dirty="0" smtClean="0"/>
          </a:p>
          <a:p>
            <a:r>
              <a:rPr lang="en-US" dirty="0" smtClean="0"/>
              <a:t> Alkynes or acetylenes are compounds that contain a carbon–carbon </a:t>
            </a:r>
            <a:r>
              <a:rPr lang="en-US" b="1" dirty="0" smtClean="0"/>
              <a:t>triple bond</a:t>
            </a:r>
            <a:r>
              <a:rPr lang="en-US" dirty="0" smtClean="0"/>
              <a:t>. </a:t>
            </a:r>
          </a:p>
          <a:p>
            <a:r>
              <a:rPr lang="en-US" dirty="0" smtClean="0"/>
              <a:t> </a:t>
            </a:r>
          </a:p>
          <a:p>
            <a:endParaRPr lang="en-US" dirty="0" smtClean="0"/>
          </a:p>
          <a:p>
            <a:r>
              <a:rPr lang="en-US" dirty="0" smtClean="0"/>
              <a:t>The triple bond results in a molecular formula of </a:t>
            </a:r>
            <a:r>
              <a:rPr lang="en-US" b="1" dirty="0" smtClean="0"/>
              <a:t>C</a:t>
            </a:r>
            <a:r>
              <a:rPr lang="en-US" b="1" baseline="30000" dirty="0" smtClean="0"/>
              <a:t>n</a:t>
            </a:r>
            <a:r>
              <a:rPr lang="en-US" b="1" dirty="0" smtClean="0"/>
              <a:t>H</a:t>
            </a:r>
            <a:r>
              <a:rPr lang="en-US" b="1" baseline="30000" dirty="0" smtClean="0"/>
              <a:t>2n-2 </a:t>
            </a:r>
          </a:p>
          <a:p>
            <a:endParaRPr lang="en-US" dirty="0" smtClean="0"/>
          </a:p>
          <a:p>
            <a:r>
              <a:rPr lang="en-US" dirty="0" smtClean="0"/>
              <a:t> The triple bond contributes two elements of </a:t>
            </a:r>
            <a:r>
              <a:rPr lang="en-US" b="1" dirty="0" err="1" smtClean="0"/>
              <a:t>unsaturation</a:t>
            </a:r>
            <a:r>
              <a:rPr lang="en-US" dirty="0" smtClean="0"/>
              <a:t>.</a:t>
            </a:r>
            <a:endParaRPr lang="en-US" dirty="0"/>
          </a:p>
        </p:txBody>
      </p:sp>
      <p:pic>
        <p:nvPicPr>
          <p:cNvPr id="4" name="Picture 3" descr="http://chemistry.boisestate.edu/people/richardbanks/organic/nomenclature/alkyne1.gif"/>
          <p:cNvPicPr/>
          <p:nvPr/>
        </p:nvPicPr>
        <p:blipFill>
          <a:blip r:embed="rId2" cstate="print"/>
          <a:srcRect/>
          <a:stretch>
            <a:fillRect/>
          </a:stretch>
        </p:blipFill>
        <p:spPr bwMode="auto">
          <a:xfrm>
            <a:off x="3962401" y="3133725"/>
            <a:ext cx="3367087" cy="676275"/>
          </a:xfrm>
          <a:prstGeom prst="rect">
            <a:avLst/>
          </a:prstGeom>
          <a:noFill/>
          <a:ln w="9525">
            <a:noFill/>
            <a:miter lim="800000"/>
            <a:headEnd/>
            <a:tailEnd/>
          </a:ln>
        </p:spPr>
      </p:pic>
    </p:spTree>
    <p:extLst>
      <p:ext uri="{BB962C8B-B14F-4D97-AF65-F5344CB8AC3E}">
        <p14:creationId xmlns:p14="http://schemas.microsoft.com/office/powerpoint/2010/main" val="2776014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Aromatic Compounds</a:t>
            </a:r>
          </a:p>
        </p:txBody>
      </p:sp>
      <p:sp>
        <p:nvSpPr>
          <p:cNvPr id="105475" name="Rectangle 3"/>
          <p:cNvSpPr>
            <a:spLocks noGrp="1" noChangeArrowheads="1"/>
          </p:cNvSpPr>
          <p:nvPr>
            <p:ph type="body" idx="4294967295"/>
          </p:nvPr>
        </p:nvSpPr>
        <p:spPr>
          <a:xfrm>
            <a:off x="1981200" y="2214694"/>
            <a:ext cx="8229600" cy="3911470"/>
          </a:xfrm>
          <a:prstGeom prst="rect">
            <a:avLst/>
          </a:prstGeom>
        </p:spPr>
        <p:txBody>
          <a:bodyPr/>
          <a:lstStyle/>
          <a:p>
            <a:pPr>
              <a:lnSpc>
                <a:spcPct val="90000"/>
              </a:lnSpc>
            </a:pPr>
            <a:r>
              <a:rPr lang="en-US" altLang="en-US" dirty="0"/>
              <a:t>Many aromatic substances have rather simple structures and contain a six-carbon unit (C</a:t>
            </a:r>
            <a:r>
              <a:rPr lang="en-US" altLang="en-US" baseline="-25000" dirty="0"/>
              <a:t>6</a:t>
            </a:r>
            <a:r>
              <a:rPr lang="en-US" altLang="en-US" dirty="0"/>
              <a:t>H</a:t>
            </a:r>
            <a:r>
              <a:rPr lang="en-US" altLang="en-US" baseline="-25000" dirty="0"/>
              <a:t>5</a:t>
            </a:r>
            <a:r>
              <a:rPr lang="en-US" altLang="en-US" dirty="0"/>
              <a:t>)</a:t>
            </a:r>
          </a:p>
          <a:p>
            <a:pPr>
              <a:lnSpc>
                <a:spcPct val="90000"/>
              </a:lnSpc>
            </a:pPr>
            <a:r>
              <a:rPr lang="en-US" altLang="en-US" b="1" dirty="0" err="1">
                <a:solidFill>
                  <a:srgbClr val="FF0000"/>
                </a:solidFill>
              </a:rPr>
              <a:t>Arenes</a:t>
            </a:r>
            <a:r>
              <a:rPr lang="en-US" altLang="en-US" dirty="0">
                <a:solidFill>
                  <a:srgbClr val="FF0000"/>
                </a:solidFill>
              </a:rPr>
              <a:t> </a:t>
            </a:r>
            <a:r>
              <a:rPr lang="en-US" altLang="en-US" dirty="0"/>
              <a:t>= aromatic hydrocarbon</a:t>
            </a:r>
          </a:p>
          <a:p>
            <a:pPr>
              <a:lnSpc>
                <a:spcPct val="90000"/>
              </a:lnSpc>
            </a:pPr>
            <a:r>
              <a:rPr lang="en-US" altLang="en-US" b="1" dirty="0">
                <a:solidFill>
                  <a:srgbClr val="FF0000"/>
                </a:solidFill>
              </a:rPr>
              <a:t>Aromatic</a:t>
            </a:r>
            <a:r>
              <a:rPr lang="en-US" altLang="en-US" dirty="0">
                <a:solidFill>
                  <a:schemeClr val="hlink"/>
                </a:solidFill>
              </a:rPr>
              <a:t>:</a:t>
            </a:r>
            <a:r>
              <a:rPr lang="en-US" altLang="en-US" dirty="0"/>
              <a:t> refers to the level of stability for  an </a:t>
            </a:r>
            <a:r>
              <a:rPr lang="en-US" altLang="en-US" dirty="0" err="1"/>
              <a:t>arene</a:t>
            </a:r>
            <a:endParaRPr lang="en-US" altLang="en-US" dirty="0"/>
          </a:p>
          <a:p>
            <a:pPr>
              <a:lnSpc>
                <a:spcPct val="90000"/>
              </a:lnSpc>
            </a:pPr>
            <a:endParaRPr lang="en-US" altLang="en-US" dirty="0"/>
          </a:p>
          <a:p>
            <a:pPr>
              <a:lnSpc>
                <a:spcPct val="90000"/>
              </a:lnSpc>
            </a:pPr>
            <a:r>
              <a:rPr lang="en-US" altLang="en-US" b="1" dirty="0">
                <a:solidFill>
                  <a:srgbClr val="FF0000"/>
                </a:solidFill>
              </a:rPr>
              <a:t>Benzene:  </a:t>
            </a:r>
            <a:r>
              <a:rPr lang="en-US" altLang="en-US" dirty="0"/>
              <a:t>is the parent hydrocarbon of the class or aromatic compounds</a:t>
            </a:r>
          </a:p>
          <a:p>
            <a:pPr>
              <a:lnSpc>
                <a:spcPct val="90000"/>
              </a:lnSpc>
            </a:pPr>
            <a:endParaRPr lang="en-US" altLang="en-US" dirty="0">
              <a:solidFill>
                <a:schemeClr val="hlink"/>
              </a:solidFill>
            </a:endParaRPr>
          </a:p>
        </p:txBody>
      </p:sp>
    </p:spTree>
    <p:extLst>
      <p:ext uri="{BB962C8B-B14F-4D97-AF65-F5344CB8AC3E}">
        <p14:creationId xmlns:p14="http://schemas.microsoft.com/office/powerpoint/2010/main" val="3495522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F337CB5-E782-4DB8-B222-1B7E12F85C1D}" type="slidenum">
              <a:rPr lang="en-US" altLang="en-US" sz="1400"/>
              <a:pPr algn="r"/>
              <a:t>32</a:t>
            </a:fld>
            <a:endParaRPr lang="en-US" altLang="en-US" sz="1400"/>
          </a:p>
        </p:txBody>
      </p:sp>
      <p:sp>
        <p:nvSpPr>
          <p:cNvPr id="109571" name="Rectangle 2"/>
          <p:cNvSpPr>
            <a:spLocks noGrp="1" noChangeArrowheads="1"/>
          </p:cNvSpPr>
          <p:nvPr>
            <p:ph type="title" idx="4294967295"/>
          </p:nvPr>
        </p:nvSpPr>
        <p:spPr>
          <a:xfrm>
            <a:off x="1981200" y="274638"/>
            <a:ext cx="8229600" cy="609600"/>
          </a:xfrm>
        </p:spPr>
        <p:txBody>
          <a:bodyPr/>
          <a:lstStyle/>
          <a:p>
            <a:r>
              <a:rPr lang="en-US" altLang="en-US"/>
              <a:t>  Benzene C</a:t>
            </a:r>
            <a:r>
              <a:rPr lang="en-US" altLang="en-US" baseline="-25000"/>
              <a:t>6</a:t>
            </a:r>
            <a:r>
              <a:rPr lang="en-US" altLang="en-US"/>
              <a:t>H</a:t>
            </a:r>
            <a:r>
              <a:rPr lang="en-US" altLang="en-US" baseline="-25000"/>
              <a:t>6</a:t>
            </a:r>
            <a:r>
              <a:rPr lang="en-US" altLang="en-US"/>
              <a:t>.</a:t>
            </a:r>
          </a:p>
        </p:txBody>
      </p:sp>
      <p:pic>
        <p:nvPicPr>
          <p:cNvPr id="109572" name="Picture 3" descr="Zumdahl20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1371600"/>
            <a:ext cx="50784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108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Benzene</a:t>
            </a:r>
          </a:p>
        </p:txBody>
      </p:sp>
      <p:sp>
        <p:nvSpPr>
          <p:cNvPr id="114691" name="Rectangle 3"/>
          <p:cNvSpPr>
            <a:spLocks noGrp="1" noChangeArrowheads="1"/>
          </p:cNvSpPr>
          <p:nvPr>
            <p:ph type="body" idx="4294967295"/>
          </p:nvPr>
        </p:nvSpPr>
        <p:spPr>
          <a:xfrm>
            <a:off x="1981200" y="1600201"/>
            <a:ext cx="8229600" cy="4525963"/>
          </a:xfrm>
          <a:prstGeom prst="rect">
            <a:avLst/>
          </a:prstGeom>
        </p:spPr>
        <p:txBody>
          <a:bodyPr/>
          <a:lstStyle/>
          <a:p>
            <a:r>
              <a:rPr lang="en-US" altLang="en-US"/>
              <a:t>Benzene is one of the most important commercial organic chemicals with approximately 17 billion pounds produced annually  the United States alone.</a:t>
            </a:r>
          </a:p>
        </p:txBody>
      </p:sp>
      <p:pic>
        <p:nvPicPr>
          <p:cNvPr id="114693"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311943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81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421F0CD-F4B6-4DE3-BB89-0E160DC6F117}" type="slidenum">
              <a:rPr lang="en-US" altLang="en-US" sz="1400"/>
              <a:pPr algn="r"/>
              <a:t>34</a:t>
            </a:fld>
            <a:endParaRPr lang="en-US" altLang="en-US" sz="1400"/>
          </a:p>
        </p:txBody>
      </p:sp>
      <p:sp>
        <p:nvSpPr>
          <p:cNvPr id="110595" name="Rectangle 2"/>
          <p:cNvSpPr>
            <a:spLocks noGrp="1" noChangeArrowheads="1"/>
          </p:cNvSpPr>
          <p:nvPr>
            <p:ph type="title"/>
          </p:nvPr>
        </p:nvSpPr>
        <p:spPr/>
        <p:txBody>
          <a:bodyPr/>
          <a:lstStyle/>
          <a:p>
            <a:r>
              <a:rPr lang="en-US" altLang="en-US" sz="3200"/>
              <a:t>Two Lewis structures for the benzene ring</a:t>
            </a:r>
            <a:r>
              <a:rPr lang="en-US" altLang="en-US">
                <a:solidFill>
                  <a:schemeClr val="tx1"/>
                </a:solidFill>
              </a:rPr>
              <a:t>.</a:t>
            </a:r>
          </a:p>
        </p:txBody>
      </p:sp>
      <p:sp>
        <p:nvSpPr>
          <p:cNvPr id="110597" name="Rectangle 5"/>
          <p:cNvSpPr>
            <a:spLocks noGrp="1" noChangeArrowheads="1"/>
          </p:cNvSpPr>
          <p:nvPr>
            <p:ph type="body" idx="4294967295"/>
          </p:nvPr>
        </p:nvSpPr>
        <p:spPr>
          <a:xfrm>
            <a:off x="1981200" y="1600201"/>
            <a:ext cx="8229600" cy="4525963"/>
          </a:xfrm>
          <a:prstGeom prst="rect">
            <a:avLst/>
          </a:prstGeom>
        </p:spPr>
        <p:txBody>
          <a:bodyPr/>
          <a:lstStyle/>
          <a:p>
            <a:r>
              <a:rPr lang="en-US" altLang="en-US"/>
              <a:t>Friedrich Kekule (1865) proposed the tetracovalence of carbon in the  structure of benzene  (</a:t>
            </a:r>
            <a:r>
              <a:rPr lang="en-US" altLang="en-US" sz="2400"/>
              <a:t>alternating double single bonds)</a:t>
            </a:r>
          </a:p>
        </p:txBody>
      </p:sp>
      <p:pic>
        <p:nvPicPr>
          <p:cNvPr id="110596" name="Picture 3" descr="Zumdahl20_0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68580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043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B38B3DE-9B77-47B1-A5AF-5708C77E8BB1}" type="slidenum">
              <a:rPr lang="en-US" altLang="en-US" sz="1400"/>
              <a:pPr algn="r"/>
              <a:t>35</a:t>
            </a:fld>
            <a:endParaRPr lang="en-US" altLang="en-US" sz="1400"/>
          </a:p>
        </p:txBody>
      </p:sp>
      <p:sp>
        <p:nvSpPr>
          <p:cNvPr id="111619" name="Rectangle 2"/>
          <p:cNvSpPr>
            <a:spLocks noGrp="1" noChangeArrowheads="1"/>
          </p:cNvSpPr>
          <p:nvPr>
            <p:ph type="title" idx="4294967295"/>
          </p:nvPr>
        </p:nvSpPr>
        <p:spPr>
          <a:xfrm>
            <a:off x="1981200" y="304800"/>
            <a:ext cx="8229600" cy="1143000"/>
          </a:xfrm>
        </p:spPr>
        <p:txBody>
          <a:bodyPr/>
          <a:lstStyle/>
          <a:p>
            <a:r>
              <a:rPr lang="en-US" altLang="en-US" sz="3200"/>
              <a:t>Shorthand notation for benzene rings.</a:t>
            </a:r>
          </a:p>
        </p:txBody>
      </p:sp>
      <p:pic>
        <p:nvPicPr>
          <p:cNvPr id="111620" name="Picture 3" descr="Zumdahl20_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1"/>
            <a:ext cx="8610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6" y="3299299"/>
            <a:ext cx="3055514" cy="342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40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Resonance structures</a:t>
            </a:r>
          </a:p>
        </p:txBody>
      </p:sp>
      <p:sp>
        <p:nvSpPr>
          <p:cNvPr id="81922" name="Content Placeholder 2"/>
          <p:cNvSpPr>
            <a:spLocks noGrp="1"/>
          </p:cNvSpPr>
          <p:nvPr>
            <p:ph idx="4294967295"/>
          </p:nvPr>
        </p:nvSpPr>
        <p:spPr>
          <a:xfrm>
            <a:off x="1981200" y="1935164"/>
            <a:ext cx="8229600" cy="4389437"/>
          </a:xfrm>
          <a:prstGeom prst="rect">
            <a:avLst/>
          </a:prstGeom>
        </p:spPr>
        <p:txBody>
          <a:bodyPr/>
          <a:lstStyle/>
          <a:p>
            <a:r>
              <a:rPr lang="en-US" dirty="0" smtClean="0"/>
              <a:t>Are 2 or more structures with identical arrangements of the atoms but different arrangements of the electrons.</a:t>
            </a:r>
          </a:p>
          <a:p>
            <a:r>
              <a:rPr lang="en-US" dirty="0" smtClean="0"/>
              <a:t>The true structure of the molecule is a hybrid of the resonance structures</a:t>
            </a:r>
          </a:p>
          <a:p>
            <a:endParaRPr lang="en-US" dirty="0" smtClean="0"/>
          </a:p>
          <a:p>
            <a:endParaRPr lang="en-US" dirty="0" smtClean="0"/>
          </a:p>
          <a:p>
            <a:endParaRPr lang="en-US" dirty="0" smtClean="0"/>
          </a:p>
        </p:txBody>
      </p:sp>
      <p:pic>
        <p:nvPicPr>
          <p:cNvPr id="5" name="Picture 3" descr="Zumdahl20_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131" y="3782705"/>
            <a:ext cx="8610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626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E92AE86D-62E8-49FD-9645-2E594E46A706}" type="slidenum">
              <a:rPr lang="en-US"/>
              <a:pPr/>
              <a:t>37</a:t>
            </a:fld>
            <a:endParaRPr lang="en-US"/>
          </a:p>
        </p:txBody>
      </p:sp>
      <p:sp>
        <p:nvSpPr>
          <p:cNvPr id="82946" name="Rectangle 2"/>
          <p:cNvSpPr>
            <a:spLocks noGrp="1" noChangeArrowheads="1"/>
          </p:cNvSpPr>
          <p:nvPr>
            <p:ph type="title"/>
          </p:nvPr>
        </p:nvSpPr>
        <p:spPr/>
        <p:txBody>
          <a:bodyPr>
            <a:normAutofit/>
          </a:bodyPr>
          <a:lstStyle/>
          <a:p>
            <a:r>
              <a:rPr lang="en-US" dirty="0">
                <a:solidFill>
                  <a:schemeClr val="tx1"/>
                </a:solidFill>
                <a:cs typeface="Arial" charset="0"/>
              </a:rPr>
              <a:t>Names and Formulas of the First Ten </a:t>
            </a:r>
            <a:r>
              <a:rPr lang="en-US" dirty="0" err="1">
                <a:solidFill>
                  <a:schemeClr val="tx1"/>
                </a:solidFill>
                <a:cs typeface="Arial" charset="0"/>
              </a:rPr>
              <a:t>Unbranched</a:t>
            </a:r>
            <a:r>
              <a:rPr lang="en-US" dirty="0">
                <a:solidFill>
                  <a:schemeClr val="tx1"/>
                </a:solidFill>
                <a:cs typeface="Arial" charset="0"/>
              </a:rPr>
              <a:t> </a:t>
            </a:r>
            <a:r>
              <a:rPr lang="en-US" dirty="0" err="1">
                <a:solidFill>
                  <a:schemeClr val="tx1"/>
                </a:solidFill>
                <a:cs typeface="Arial" charset="0"/>
              </a:rPr>
              <a:t>Alkanes</a:t>
            </a:r>
            <a:endParaRPr lang="en-US" dirty="0">
              <a:solidFill>
                <a:schemeClr val="tx1"/>
              </a:solidFill>
              <a:cs typeface="Arial" charset="0"/>
            </a:endParaRPr>
          </a:p>
        </p:txBody>
      </p:sp>
      <p:pic>
        <p:nvPicPr>
          <p:cNvPr id="82948" name="Picture 4" descr="C:\Documents and Settings\Joe Hill\Desktop\hart\Art\43.gif"/>
          <p:cNvPicPr>
            <a:picLocks noChangeAspect="1" noChangeArrowheads="1"/>
          </p:cNvPicPr>
          <p:nvPr/>
        </p:nvPicPr>
        <p:blipFill>
          <a:blip r:embed="rId2" cstate="print"/>
          <a:srcRect/>
          <a:stretch>
            <a:fillRect/>
          </a:stretch>
        </p:blipFill>
        <p:spPr bwMode="auto">
          <a:xfrm>
            <a:off x="2743200" y="1422400"/>
            <a:ext cx="6629400" cy="46736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3014245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36989" y="1759231"/>
            <a:ext cx="5326549" cy="5098769"/>
          </a:xfrm>
        </p:spPr>
      </p:pic>
      <p:sp>
        <p:nvSpPr>
          <p:cNvPr id="4" name="Rectangle 3"/>
          <p:cNvSpPr/>
          <p:nvPr/>
        </p:nvSpPr>
        <p:spPr>
          <a:xfrm>
            <a:off x="561833" y="811137"/>
            <a:ext cx="11068334" cy="923330"/>
          </a:xfrm>
          <a:prstGeom prst="rect">
            <a:avLst/>
          </a:prstGeom>
          <a:noFill/>
        </p:spPr>
        <p:txBody>
          <a:bodyPr wrap="square" lIns="91440" tIns="45720" rIns="91440" bIns="45720">
            <a:spAutoFit/>
          </a:bodyPr>
          <a:lstStyle/>
          <a:p>
            <a:pPr algn="ctr"/>
            <a:r>
              <a:rPr lang="en-US" sz="5400" b="1" i="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Nomenclature of hydrocarbons </a:t>
            </a:r>
            <a:endParaRPr lang="en-US" sz="54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13839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Nomenclature of Organic Compounds</a:t>
            </a:r>
            <a:endParaRPr lang="en-US" dirty="0"/>
          </a:p>
        </p:txBody>
      </p:sp>
      <p:sp>
        <p:nvSpPr>
          <p:cNvPr id="3" name="Content Placeholder 2"/>
          <p:cNvSpPr>
            <a:spLocks noGrp="1"/>
          </p:cNvSpPr>
          <p:nvPr>
            <p:ph idx="4294967295"/>
          </p:nvPr>
        </p:nvSpPr>
        <p:spPr>
          <a:xfrm>
            <a:off x="559559" y="1924334"/>
            <a:ext cx="10563366" cy="4531402"/>
          </a:xfrm>
          <a:prstGeom prst="rect">
            <a:avLst/>
          </a:prstGeom>
        </p:spPr>
        <p:txBody>
          <a:bodyPr>
            <a:normAutofit fontScale="85000" lnSpcReduction="10000"/>
          </a:bodyPr>
          <a:lstStyle/>
          <a:p>
            <a:r>
              <a:rPr lang="en-US" sz="3600" dirty="0" smtClean="0"/>
              <a:t>In the early days of organic chemistry, new compounds were given names based on their origin or molecular shapes ex limonene ( lemons) </a:t>
            </a:r>
            <a:r>
              <a:rPr lang="en-US" sz="3600" dirty="0" err="1" smtClean="0"/>
              <a:t>cubane</a:t>
            </a:r>
            <a:r>
              <a:rPr lang="en-US" sz="3600" dirty="0" smtClean="0"/>
              <a:t> ( shape)</a:t>
            </a:r>
          </a:p>
          <a:p>
            <a:r>
              <a:rPr lang="en-US" sz="3600" dirty="0" smtClean="0"/>
              <a:t>Today, because of the shear number of organic compounds, a systematic naming system is used. </a:t>
            </a:r>
          </a:p>
          <a:p>
            <a:r>
              <a:rPr lang="en-US" sz="3600" dirty="0" smtClean="0"/>
              <a:t>This naming system was devised by the International union of Pure and Applied Chemistry (IUPAC)</a:t>
            </a:r>
          </a:p>
          <a:p>
            <a:endParaRPr lang="en-US" dirty="0"/>
          </a:p>
        </p:txBody>
      </p:sp>
    </p:spTree>
    <p:extLst>
      <p:ext uri="{BB962C8B-B14F-4D97-AF65-F5344CB8AC3E}">
        <p14:creationId xmlns:p14="http://schemas.microsoft.com/office/powerpoint/2010/main" val="55529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pPr algn="ctr"/>
            <a:r>
              <a:rPr lang="en-US" smtClean="0"/>
              <a:t>Allotropes</a:t>
            </a:r>
          </a:p>
        </p:txBody>
      </p:sp>
      <p:sp>
        <p:nvSpPr>
          <p:cNvPr id="128003" name="Rectangle 3"/>
          <p:cNvSpPr>
            <a:spLocks noGrp="1"/>
          </p:cNvSpPr>
          <p:nvPr>
            <p:ph type="body" idx="4294967295"/>
          </p:nvPr>
        </p:nvSpPr>
        <p:spPr>
          <a:xfrm>
            <a:off x="1981200" y="1935164"/>
            <a:ext cx="8229600" cy="4389437"/>
          </a:xfrm>
          <a:prstGeom prst="rect">
            <a:avLst/>
          </a:prstGeom>
        </p:spPr>
        <p:txBody>
          <a:bodyPr>
            <a:normAutofit fontScale="92500" lnSpcReduction="10000"/>
          </a:bodyPr>
          <a:lstStyle/>
          <a:p>
            <a:r>
              <a:rPr lang="en-US" sz="3200"/>
              <a:t>Allotropes are different forms of the same element. </a:t>
            </a:r>
          </a:p>
          <a:p>
            <a:endParaRPr lang="en-US" sz="3200"/>
          </a:p>
          <a:p>
            <a:r>
              <a:rPr lang="en-US" sz="3200"/>
              <a:t>Different bonding arrangements between atoms result in different structures with different chemical and physical properties</a:t>
            </a:r>
            <a:br>
              <a:rPr lang="en-US" sz="3200"/>
            </a:br>
            <a:r>
              <a:rPr lang="en-US" sz="3200"/>
              <a:t/>
            </a:r>
            <a:br>
              <a:rPr lang="en-US" sz="3200"/>
            </a:br>
            <a:endParaRPr lang="en-US" sz="3200"/>
          </a:p>
        </p:txBody>
      </p:sp>
    </p:spTree>
    <p:extLst>
      <p:ext uri="{BB962C8B-B14F-4D97-AF65-F5344CB8AC3E}">
        <p14:creationId xmlns:p14="http://schemas.microsoft.com/office/powerpoint/2010/main" val="3003636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u="sng" dirty="0" smtClean="0"/>
              <a:t>Nomenclature of </a:t>
            </a:r>
            <a:r>
              <a:rPr lang="en-US" sz="6000" u="sng" dirty="0" err="1" smtClean="0"/>
              <a:t>Alkanes</a:t>
            </a:r>
            <a:r>
              <a:rPr lang="en-US" sz="6000" u="sng" dirty="0" smtClean="0"/>
              <a:t> </a:t>
            </a:r>
            <a:br>
              <a:rPr lang="en-US" sz="6000" u="sng" dirty="0" smtClean="0"/>
            </a:br>
            <a:endParaRPr lang="en-US" sz="6000" dirty="0"/>
          </a:p>
        </p:txBody>
      </p:sp>
      <p:sp>
        <p:nvSpPr>
          <p:cNvPr id="3" name="Content Placeholder 2"/>
          <p:cNvSpPr>
            <a:spLocks noGrp="1"/>
          </p:cNvSpPr>
          <p:nvPr>
            <p:ph idx="4294967295"/>
          </p:nvPr>
        </p:nvSpPr>
        <p:spPr>
          <a:xfrm>
            <a:off x="382138" y="2019868"/>
            <a:ext cx="11232108" cy="4435867"/>
          </a:xfrm>
          <a:prstGeom prst="rect">
            <a:avLst/>
          </a:prstGeom>
        </p:spPr>
        <p:txBody>
          <a:bodyPr>
            <a:noAutofit/>
          </a:bodyPr>
          <a:lstStyle/>
          <a:p>
            <a:r>
              <a:rPr lang="en-US" sz="3600" dirty="0" smtClean="0"/>
              <a:t>There are two general types of nomenclature: </a:t>
            </a:r>
          </a:p>
          <a:p>
            <a:r>
              <a:rPr lang="en-US" sz="3600" dirty="0" smtClean="0"/>
              <a:t>trivial names (acetone, acetic acid) </a:t>
            </a:r>
          </a:p>
          <a:p>
            <a:r>
              <a:rPr lang="en-US" sz="3600" dirty="0" smtClean="0"/>
              <a:t>IUPAC System (</a:t>
            </a:r>
            <a:r>
              <a:rPr lang="en-US" sz="3600" dirty="0" err="1" smtClean="0"/>
              <a:t>propanone</a:t>
            </a:r>
            <a:r>
              <a:rPr lang="en-US" sz="3600" dirty="0" smtClean="0"/>
              <a:t>, </a:t>
            </a:r>
            <a:r>
              <a:rPr lang="en-US" sz="3600" dirty="0" err="1" smtClean="0"/>
              <a:t>ethanoic</a:t>
            </a:r>
            <a:r>
              <a:rPr lang="en-US" sz="3600" dirty="0" smtClean="0"/>
              <a:t> acid) </a:t>
            </a:r>
          </a:p>
          <a:p>
            <a:endParaRPr lang="en-US" sz="3600" dirty="0"/>
          </a:p>
        </p:txBody>
      </p:sp>
    </p:spTree>
    <p:extLst>
      <p:ext uri="{BB962C8B-B14F-4D97-AF65-F5344CB8AC3E}">
        <p14:creationId xmlns:p14="http://schemas.microsoft.com/office/powerpoint/2010/main" val="2900470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239000" cy="1295400"/>
          </a:xfrm>
        </p:spPr>
        <p:txBody>
          <a:bodyPr>
            <a:normAutofit fontScale="90000"/>
          </a:bodyPr>
          <a:lstStyle/>
          <a:p>
            <a:r>
              <a:rPr lang="en-US" dirty="0" smtClean="0"/>
              <a:t/>
            </a:r>
            <a:br>
              <a:rPr lang="en-US" dirty="0" smtClean="0"/>
            </a:br>
            <a:r>
              <a:rPr lang="en-US" dirty="0" smtClean="0"/>
              <a:t/>
            </a:r>
            <a:br>
              <a:rPr lang="en-US" dirty="0" smtClean="0"/>
            </a:br>
            <a:r>
              <a:rPr lang="en-US" dirty="0" smtClean="0"/>
              <a:t>IUPAC Rules: </a:t>
            </a:r>
            <a:r>
              <a:rPr lang="en-US" sz="2700" dirty="0"/>
              <a:t>The systematic way to name all organic compounds. </a:t>
            </a:r>
            <a:r>
              <a:rPr lang="en-US" dirty="0" smtClean="0"/>
              <a:t/>
            </a:r>
            <a:br>
              <a:rPr lang="en-US" dirty="0" smtClean="0"/>
            </a:b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fontScale="92500" lnSpcReduction="10000"/>
          </a:bodyPr>
          <a:lstStyle/>
          <a:p>
            <a:r>
              <a:rPr lang="en-US" dirty="0" smtClean="0"/>
              <a:t>For </a:t>
            </a:r>
            <a:r>
              <a:rPr lang="en-US" dirty="0" err="1" smtClean="0"/>
              <a:t>alkanes</a:t>
            </a:r>
            <a:r>
              <a:rPr lang="en-US" dirty="0" smtClean="0"/>
              <a:t>: </a:t>
            </a:r>
          </a:p>
          <a:p>
            <a:r>
              <a:rPr lang="en-US" dirty="0" smtClean="0"/>
              <a:t>(1) </a:t>
            </a:r>
            <a:r>
              <a:rPr lang="en-US" b="1" dirty="0" smtClean="0"/>
              <a:t>Find the longest continuous chain of carbon atoms. </a:t>
            </a:r>
            <a:r>
              <a:rPr lang="en-US" dirty="0" smtClean="0"/>
              <a:t>This is the base name of the compound. </a:t>
            </a:r>
          </a:p>
          <a:p>
            <a:r>
              <a:rPr lang="en-US" dirty="0" smtClean="0"/>
              <a:t>(2) </a:t>
            </a:r>
            <a:r>
              <a:rPr lang="en-US" b="1" dirty="0" smtClean="0"/>
              <a:t>Number the longest chain beginning with the end nearest a substituent. </a:t>
            </a:r>
          </a:p>
          <a:p>
            <a:r>
              <a:rPr lang="en-US" dirty="0" smtClean="0"/>
              <a:t>(3) </a:t>
            </a:r>
            <a:r>
              <a:rPr lang="en-US" b="1" dirty="0" smtClean="0"/>
              <a:t>Name the substituent groups attached to the longest chain as alkyl groups</a:t>
            </a:r>
            <a:r>
              <a:rPr lang="en-US" dirty="0" smtClean="0"/>
              <a:t>. </a:t>
            </a:r>
            <a:r>
              <a:rPr lang="en-US" b="1" dirty="0" smtClean="0"/>
              <a:t>Also state the location of each alkyl group</a:t>
            </a:r>
            <a:r>
              <a:rPr lang="en-US" dirty="0" smtClean="0"/>
              <a:t> according to its numbered carbon on the main chain. </a:t>
            </a:r>
          </a:p>
          <a:p>
            <a:r>
              <a:rPr lang="en-US" dirty="0" smtClean="0"/>
              <a:t>(4) </a:t>
            </a:r>
            <a:r>
              <a:rPr lang="en-US" b="1" dirty="0" smtClean="0"/>
              <a:t>When two or more </a:t>
            </a:r>
            <a:r>
              <a:rPr lang="en-US" b="1" dirty="0" err="1" smtClean="0"/>
              <a:t>substituents</a:t>
            </a:r>
            <a:r>
              <a:rPr lang="en-US" b="1" dirty="0" smtClean="0"/>
              <a:t> are present, list them in alphabetical order. </a:t>
            </a:r>
            <a:r>
              <a:rPr lang="en-US" dirty="0" smtClean="0"/>
              <a:t>If two or more of the same alkyl groups are present, </a:t>
            </a:r>
            <a:r>
              <a:rPr lang="en-US" b="1" dirty="0" smtClean="0"/>
              <a:t>use the prefixes </a:t>
            </a:r>
            <a:r>
              <a:rPr lang="en-US" b="1" dirty="0" err="1" smtClean="0"/>
              <a:t>di</a:t>
            </a:r>
            <a:r>
              <a:rPr lang="en-US" b="1" dirty="0" smtClean="0"/>
              <a:t>-, tri- etc to avoid repetition. </a:t>
            </a:r>
          </a:p>
          <a:p>
            <a:endParaRPr lang="en-US" dirty="0"/>
          </a:p>
        </p:txBody>
      </p:sp>
    </p:spTree>
    <p:extLst>
      <p:ext uri="{BB962C8B-B14F-4D97-AF65-F5344CB8AC3E}">
        <p14:creationId xmlns:p14="http://schemas.microsoft.com/office/powerpoint/2010/main" val="3333828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981200" y="618517"/>
            <a:ext cx="7239000" cy="5837219"/>
          </a:xfrm>
          <a:prstGeom prst="rect">
            <a:avLst/>
          </a:prstGeom>
        </p:spPr>
        <p:txBody>
          <a:bodyPr>
            <a:noAutofit/>
          </a:bodyPr>
          <a:lstStyle/>
          <a:p>
            <a:r>
              <a:rPr lang="en-US" sz="2400" b="1" dirty="0" smtClean="0"/>
              <a:t>Prefixes are used when there are more than one type of alkyl substituent </a:t>
            </a:r>
          </a:p>
          <a:p>
            <a:r>
              <a:rPr lang="en-US" sz="2400" b="1" dirty="0" smtClean="0"/>
              <a:t>Di = 2 </a:t>
            </a:r>
          </a:p>
          <a:p>
            <a:r>
              <a:rPr lang="en-US" sz="2400" b="1" dirty="0" smtClean="0"/>
              <a:t>Tri = 3 </a:t>
            </a:r>
          </a:p>
          <a:p>
            <a:r>
              <a:rPr lang="en-US" sz="2400" b="1" dirty="0" smtClean="0"/>
              <a:t>Tetra = 4 </a:t>
            </a:r>
          </a:p>
          <a:p>
            <a:r>
              <a:rPr lang="en-US" sz="2400" b="1" dirty="0" err="1" smtClean="0"/>
              <a:t>Penta</a:t>
            </a:r>
            <a:r>
              <a:rPr lang="en-US" sz="2400" b="1" dirty="0" smtClean="0"/>
              <a:t> = 5 </a:t>
            </a:r>
          </a:p>
          <a:p>
            <a:r>
              <a:rPr lang="en-US" sz="2400" b="1" dirty="0" smtClean="0"/>
              <a:t>The prefixes do not count when alphabetizing. </a:t>
            </a:r>
          </a:p>
          <a:p>
            <a:r>
              <a:rPr lang="en-US" sz="2400" b="1" dirty="0" smtClean="0"/>
              <a:t>Example the compound  3-ethyl-2,4,5-trimethylheptane </a:t>
            </a:r>
            <a:endParaRPr lang="en-US" sz="2400" b="1" dirty="0"/>
          </a:p>
        </p:txBody>
      </p:sp>
    </p:spTree>
    <p:extLst>
      <p:ext uri="{BB962C8B-B14F-4D97-AF65-F5344CB8AC3E}">
        <p14:creationId xmlns:p14="http://schemas.microsoft.com/office/powerpoint/2010/main" val="1551179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1981200" y="1609416"/>
            <a:ext cx="7239000" cy="4846320"/>
          </a:xfrm>
          <a:prstGeom prst="rect">
            <a:avLst/>
          </a:prstGeom>
        </p:spPr>
        <p:txBody>
          <a:bodyPr/>
          <a:lstStyle/>
          <a:p>
            <a:r>
              <a:rPr lang="en-US" dirty="0" smtClean="0"/>
              <a:t>Any series that differs only by an increasing number of –CH</a:t>
            </a:r>
            <a:r>
              <a:rPr lang="en-US" baseline="30000" dirty="0" smtClean="0"/>
              <a:t>2</a:t>
            </a:r>
            <a:r>
              <a:rPr lang="en-US" dirty="0" smtClean="0"/>
              <a:t>- groups is known as a </a:t>
            </a:r>
            <a:r>
              <a:rPr lang="en-US" b="1" dirty="0" smtClean="0"/>
              <a:t>Homologous series. The individual members are said to be </a:t>
            </a:r>
            <a:r>
              <a:rPr lang="en-US" b="1" dirty="0" err="1" smtClean="0">
                <a:solidFill>
                  <a:schemeClr val="accent1">
                    <a:lumMod val="75000"/>
                  </a:schemeClr>
                </a:solidFill>
              </a:rPr>
              <a:t>homologs</a:t>
            </a:r>
            <a:r>
              <a:rPr lang="en-US" b="1" dirty="0" smtClean="0">
                <a:solidFill>
                  <a:schemeClr val="accent1">
                    <a:lumMod val="75000"/>
                  </a:schemeClr>
                </a:solidFill>
              </a:rPr>
              <a:t> </a:t>
            </a:r>
            <a:r>
              <a:rPr lang="en-US" b="1" dirty="0" smtClean="0"/>
              <a:t>of each  other. </a:t>
            </a:r>
          </a:p>
          <a:p>
            <a:r>
              <a:rPr lang="en-US" b="1" dirty="0" smtClean="0"/>
              <a:t>The </a:t>
            </a:r>
            <a:r>
              <a:rPr lang="en-US" b="1" dirty="0" smtClean="0">
                <a:solidFill>
                  <a:schemeClr val="tx2">
                    <a:lumMod val="75000"/>
                  </a:schemeClr>
                </a:solidFill>
              </a:rPr>
              <a:t>–CH</a:t>
            </a:r>
            <a:r>
              <a:rPr lang="en-US" b="1" baseline="-25000" dirty="0" smtClean="0">
                <a:solidFill>
                  <a:schemeClr val="tx2">
                    <a:lumMod val="75000"/>
                  </a:schemeClr>
                </a:solidFill>
              </a:rPr>
              <a:t>2</a:t>
            </a:r>
            <a:r>
              <a:rPr lang="en-US" b="1" dirty="0" smtClean="0">
                <a:solidFill>
                  <a:schemeClr val="tx2">
                    <a:lumMod val="75000"/>
                  </a:schemeClr>
                </a:solidFill>
              </a:rPr>
              <a:t>- </a:t>
            </a:r>
            <a:r>
              <a:rPr lang="en-US" b="1" dirty="0" smtClean="0"/>
              <a:t>group is called </a:t>
            </a:r>
            <a:r>
              <a:rPr lang="en-US" b="1" dirty="0" smtClean="0">
                <a:solidFill>
                  <a:schemeClr val="tx1">
                    <a:lumMod val="95000"/>
                    <a:lumOff val="5000"/>
                  </a:schemeClr>
                </a:solidFill>
              </a:rPr>
              <a:t>a</a:t>
            </a:r>
            <a:r>
              <a:rPr lang="en-US" b="1" dirty="0" smtClean="0">
                <a:solidFill>
                  <a:schemeClr val="tx2">
                    <a:lumMod val="75000"/>
                  </a:schemeClr>
                </a:solidFill>
              </a:rPr>
              <a:t> </a:t>
            </a:r>
            <a:r>
              <a:rPr lang="en-US" b="1" dirty="0" err="1" smtClean="0">
                <a:solidFill>
                  <a:schemeClr val="tx2">
                    <a:lumMod val="75000"/>
                  </a:schemeClr>
                </a:solidFill>
              </a:rPr>
              <a:t>methylene</a:t>
            </a:r>
            <a:r>
              <a:rPr lang="en-US" b="1" dirty="0" smtClean="0">
                <a:solidFill>
                  <a:schemeClr val="tx2">
                    <a:lumMod val="75000"/>
                  </a:schemeClr>
                </a:solidFill>
              </a:rPr>
              <a:t> group</a:t>
            </a:r>
          </a:p>
          <a:p>
            <a:endParaRPr lang="en-US" dirty="0">
              <a:solidFill>
                <a:schemeClr val="accent1">
                  <a:lumMod val="75000"/>
                </a:schemeClr>
              </a:solidFill>
            </a:endParaRPr>
          </a:p>
        </p:txBody>
      </p:sp>
    </p:spTree>
    <p:extLst>
      <p:ext uri="{BB962C8B-B14F-4D97-AF65-F5344CB8AC3E}">
        <p14:creationId xmlns:p14="http://schemas.microsoft.com/office/powerpoint/2010/main" val="3683133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lstStyle/>
          <a:p>
            <a:r>
              <a:rPr lang="en-US" sz="4000" dirty="0" smtClean="0"/>
              <a:t>Example:  4 -</a:t>
            </a:r>
            <a:r>
              <a:rPr lang="en-US" sz="4000" dirty="0" err="1" smtClean="0"/>
              <a:t>ethyloctane</a:t>
            </a:r>
            <a:r>
              <a:rPr lang="en-US" sz="4000" dirty="0" smtClean="0"/>
              <a:t> </a:t>
            </a:r>
          </a:p>
          <a:p>
            <a:endParaRPr lang="en-US" dirty="0" smtClean="0"/>
          </a:p>
        </p:txBody>
      </p:sp>
      <p:pic>
        <p:nvPicPr>
          <p:cNvPr id="1026" name="Picture 2" descr="http://rds.yahoo.com/_ylt=A0PDoS_EVQ5O_hkABFKjzbkF/SIG=12e8vmekn/EXP=1309591108/**http%3a/www2.ucdsb.on.ca/tiss/stretton/graphics/4ethoct.gif"/>
          <p:cNvPicPr>
            <a:picLocks noChangeAspect="1" noChangeArrowheads="1"/>
          </p:cNvPicPr>
          <p:nvPr/>
        </p:nvPicPr>
        <p:blipFill>
          <a:blip r:embed="rId2" cstate="print"/>
          <a:srcRect/>
          <a:stretch>
            <a:fillRect/>
          </a:stretch>
        </p:blipFill>
        <p:spPr bwMode="auto">
          <a:xfrm>
            <a:off x="3086100" y="2916073"/>
            <a:ext cx="5029200" cy="3133725"/>
          </a:xfrm>
          <a:prstGeom prst="rect">
            <a:avLst/>
          </a:prstGeom>
          <a:noFill/>
        </p:spPr>
      </p:pic>
    </p:spTree>
    <p:extLst>
      <p:ext uri="{BB962C8B-B14F-4D97-AF65-F5344CB8AC3E}">
        <p14:creationId xmlns:p14="http://schemas.microsoft.com/office/powerpoint/2010/main" val="2651154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382137" y="618517"/>
            <a:ext cx="11477767" cy="5837219"/>
          </a:xfrm>
          <a:prstGeom prst="rect">
            <a:avLst/>
          </a:prstGeom>
        </p:spPr>
        <p:txBody>
          <a:bodyPr>
            <a:normAutofit fontScale="92500" lnSpcReduction="10000"/>
          </a:bodyPr>
          <a:lstStyle/>
          <a:p>
            <a:r>
              <a:rPr lang="en-US" sz="2800" b="1" dirty="0" smtClean="0"/>
              <a:t>If there are two chains of equal length, choose the chain that has the highest number of </a:t>
            </a:r>
            <a:r>
              <a:rPr lang="en-US" sz="2800" b="1" dirty="0" err="1" smtClean="0"/>
              <a:t>substituents</a:t>
            </a:r>
            <a:r>
              <a:rPr lang="en-US" sz="2800" b="1" dirty="0" smtClean="0"/>
              <a:t>. </a:t>
            </a:r>
          </a:p>
          <a:p>
            <a:r>
              <a:rPr lang="en-US" sz="2800" b="1" dirty="0" smtClean="0"/>
              <a:t>The numbering system in the second drawing is the correct one. </a:t>
            </a:r>
          </a:p>
          <a:p>
            <a:r>
              <a:rPr lang="en-US" sz="2800" b="1" dirty="0" smtClean="0"/>
              <a:t>The correct name is:3-ethyl-2-methylhexane.</a:t>
            </a:r>
          </a:p>
          <a:p>
            <a:r>
              <a:rPr lang="en-US" sz="2800" b="1" dirty="0" smtClean="0"/>
              <a:t>The incorrect numbering system would have lead to the incorrect name 3-isopropylhexane</a:t>
            </a:r>
          </a:p>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smtClean="0"/>
          </a:p>
          <a:p>
            <a:endParaRPr lang="en-US" dirty="0"/>
          </a:p>
        </p:txBody>
      </p:sp>
      <p:pic>
        <p:nvPicPr>
          <p:cNvPr id="5" name="Picture 4" descr="http://research.cm.utexas.edu/nbauld/teach/Image59.gif"/>
          <p:cNvPicPr/>
          <p:nvPr/>
        </p:nvPicPr>
        <p:blipFill>
          <a:blip r:embed="rId2" cstate="print"/>
          <a:srcRect/>
          <a:stretch>
            <a:fillRect/>
          </a:stretch>
        </p:blipFill>
        <p:spPr bwMode="auto">
          <a:xfrm>
            <a:off x="2971800" y="4343400"/>
            <a:ext cx="5715000" cy="2057400"/>
          </a:xfrm>
          <a:prstGeom prst="rect">
            <a:avLst/>
          </a:prstGeom>
          <a:noFill/>
          <a:ln w="9525">
            <a:noFill/>
            <a:miter lim="800000"/>
            <a:headEnd/>
            <a:tailEnd/>
          </a:ln>
        </p:spPr>
      </p:pic>
    </p:spTree>
    <p:extLst>
      <p:ext uri="{BB962C8B-B14F-4D97-AF65-F5344CB8AC3E}">
        <p14:creationId xmlns:p14="http://schemas.microsoft.com/office/powerpoint/2010/main" val="1210133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IMPORTANT NOTE</a:t>
            </a:r>
            <a:endParaRPr lang="en-US" b="1" u="sng" dirty="0">
              <a:solidFill>
                <a:srgbClr val="FF0000"/>
              </a:solidFill>
            </a:endParaRPr>
          </a:p>
        </p:txBody>
      </p:sp>
      <p:sp>
        <p:nvSpPr>
          <p:cNvPr id="3" name="Content Placeholder 2"/>
          <p:cNvSpPr>
            <a:spLocks noGrp="1"/>
          </p:cNvSpPr>
          <p:nvPr>
            <p:ph idx="4294967295"/>
          </p:nvPr>
        </p:nvSpPr>
        <p:spPr>
          <a:xfrm>
            <a:off x="1981199" y="1609416"/>
            <a:ext cx="8595815" cy="4846320"/>
          </a:xfrm>
          <a:prstGeom prst="rect">
            <a:avLst/>
          </a:prstGeom>
        </p:spPr>
        <p:txBody>
          <a:bodyPr/>
          <a:lstStyle/>
          <a:p>
            <a:r>
              <a:rPr lang="en-US" dirty="0" smtClean="0"/>
              <a:t>:</a:t>
            </a:r>
            <a:r>
              <a:rPr lang="en-US" b="1" dirty="0" smtClean="0"/>
              <a:t> </a:t>
            </a:r>
            <a:r>
              <a:rPr lang="en-US" sz="3200" b="1" dirty="0" smtClean="0"/>
              <a:t>WHEN THERE IS MORE THAN ONE SUBSTITUENT, THE SUBSTITUENTS ARE LISTED IN ALPHABETICAL ORDER,</a:t>
            </a:r>
            <a:r>
              <a:rPr lang="en-US" sz="3200" dirty="0" smtClean="0"/>
              <a:t> not arranged according to the numbers of their respective positions (see above: 3-ethyl-2-methyl not 2-methyl-3-ethyl).</a:t>
            </a:r>
            <a:br>
              <a:rPr lang="en-US" sz="3200" dirty="0" smtClean="0"/>
            </a:br>
            <a:endParaRPr lang="en-US" sz="3200" dirty="0" smtClean="0"/>
          </a:p>
          <a:p>
            <a:endParaRPr lang="en-US" dirty="0"/>
          </a:p>
        </p:txBody>
      </p:sp>
    </p:spTree>
    <p:extLst>
      <p:ext uri="{BB962C8B-B14F-4D97-AF65-F5344CB8AC3E}">
        <p14:creationId xmlns:p14="http://schemas.microsoft.com/office/powerpoint/2010/main" val="225605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913775" y="1227278"/>
            <a:ext cx="9919648" cy="4846320"/>
          </a:xfrm>
          <a:prstGeom prst="rect">
            <a:avLst/>
          </a:prstGeom>
        </p:spPr>
        <p:txBody>
          <a:bodyPr/>
          <a:lstStyle/>
          <a:p>
            <a:r>
              <a:rPr lang="en-US" dirty="0" smtClean="0"/>
              <a:t>There is also a tie-breaker for numbering the parent chain.</a:t>
            </a:r>
            <a:r>
              <a:rPr lang="en-US" b="1" dirty="0" smtClean="0"/>
              <a:t> If a first substituent occurs equally close to either terminus of the parent chain, the nearness of the second substituent to the termini of the chain is determinative (and so on, to the third or fourth substituent, if necessary).</a:t>
            </a:r>
            <a:r>
              <a:rPr lang="en-US" dirty="0" smtClean="0"/>
              <a:t/>
            </a:r>
            <a:br>
              <a:rPr lang="en-US" dirty="0" smtClean="0"/>
            </a:br>
            <a:endParaRPr lang="en-US" dirty="0" smtClean="0"/>
          </a:p>
          <a:p>
            <a:pPr marL="514350" indent="-514350">
              <a:buFont typeface="+mj-lt"/>
              <a:buAutoNum type="arabicPeriod"/>
            </a:pPr>
            <a:r>
              <a:rPr lang="en-US" dirty="0" smtClean="0"/>
              <a:t>Example:</a:t>
            </a:r>
            <a:br>
              <a:rPr lang="en-US" dirty="0" smtClean="0"/>
            </a:br>
            <a:endParaRPr lang="en-US" dirty="0" smtClean="0"/>
          </a:p>
          <a:p>
            <a:endParaRPr lang="en-US" dirty="0"/>
          </a:p>
        </p:txBody>
      </p:sp>
      <p:pic>
        <p:nvPicPr>
          <p:cNvPr id="5" name="Picture 4" descr="http://research.cm.utexas.edu/nbauld/teach/Image60.gif"/>
          <p:cNvPicPr/>
          <p:nvPr/>
        </p:nvPicPr>
        <p:blipFill>
          <a:blip r:embed="rId2" cstate="print"/>
          <a:srcRect/>
          <a:stretch>
            <a:fillRect/>
          </a:stretch>
        </p:blipFill>
        <p:spPr bwMode="auto">
          <a:xfrm>
            <a:off x="1056564" y="3875964"/>
            <a:ext cx="5486400" cy="2057400"/>
          </a:xfrm>
          <a:prstGeom prst="rect">
            <a:avLst/>
          </a:prstGeom>
          <a:noFill/>
          <a:ln w="9525">
            <a:noFill/>
            <a:miter lim="800000"/>
            <a:headEnd/>
            <a:tailEnd/>
          </a:ln>
        </p:spPr>
      </p:pic>
    </p:spTree>
    <p:extLst>
      <p:ext uri="{BB962C8B-B14F-4D97-AF65-F5344CB8AC3E}">
        <p14:creationId xmlns:p14="http://schemas.microsoft.com/office/powerpoint/2010/main" val="2381353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532263" y="1609416"/>
            <a:ext cx="11559653" cy="4846320"/>
          </a:xfrm>
          <a:prstGeom prst="rect">
            <a:avLst/>
          </a:prstGeom>
        </p:spPr>
        <p:txBody>
          <a:bodyPr>
            <a:normAutofit fontScale="92500"/>
          </a:bodyPr>
          <a:lstStyle/>
          <a:p>
            <a:endParaRPr lang="en-US" dirty="0" smtClean="0"/>
          </a:p>
          <a:p>
            <a:endParaRPr lang="en-US" dirty="0" smtClean="0"/>
          </a:p>
          <a:p>
            <a:r>
              <a:rPr lang="en-US" dirty="0" smtClean="0"/>
              <a:t>Note that in the first numbering system, the first substituent when numbering from left to right is an ethyl group at the 3 position; also when numbering from right to left (second structure) the first substituent is encountered at the 3 position also (methyl). </a:t>
            </a:r>
          </a:p>
          <a:p>
            <a:r>
              <a:rPr lang="en-US" dirty="0" smtClean="0"/>
              <a:t>A tie-breaker is therefore needed.</a:t>
            </a:r>
          </a:p>
          <a:p>
            <a:r>
              <a:rPr lang="en-US" dirty="0" smtClean="0"/>
              <a:t> In the left to right numbering, the second substituent is encountered at the 4 position (methyl) , while in the right to left numbering, the second substituent (also methyl) is at the 6 position. </a:t>
            </a:r>
          </a:p>
          <a:p>
            <a:r>
              <a:rPr lang="en-US" dirty="0" smtClean="0"/>
              <a:t>So the left to right system is chosen. </a:t>
            </a:r>
          </a:p>
          <a:p>
            <a:r>
              <a:rPr lang="en-US" dirty="0" smtClean="0"/>
              <a:t/>
            </a:r>
            <a:br>
              <a:rPr lang="en-US" dirty="0" smtClean="0"/>
            </a:br>
            <a:endParaRPr lang="en-US" dirty="0" smtClean="0"/>
          </a:p>
          <a:p>
            <a:endParaRPr lang="en-US" dirty="0"/>
          </a:p>
        </p:txBody>
      </p:sp>
      <p:pic>
        <p:nvPicPr>
          <p:cNvPr id="4" name="Picture 3" descr="http://research.cm.utexas.edu/nbauld/teach/Image60.gif"/>
          <p:cNvPicPr/>
          <p:nvPr/>
        </p:nvPicPr>
        <p:blipFill>
          <a:blip r:embed="rId2" cstate="print"/>
          <a:srcRect/>
          <a:stretch>
            <a:fillRect/>
          </a:stretch>
        </p:blipFill>
        <p:spPr bwMode="auto">
          <a:xfrm>
            <a:off x="2667000" y="152400"/>
            <a:ext cx="5486400" cy="2057400"/>
          </a:xfrm>
          <a:prstGeom prst="rect">
            <a:avLst/>
          </a:prstGeom>
          <a:noFill/>
          <a:ln w="9525">
            <a:noFill/>
            <a:miter lim="800000"/>
            <a:headEnd/>
            <a:tailEnd/>
          </a:ln>
        </p:spPr>
      </p:pic>
    </p:spTree>
    <p:extLst>
      <p:ext uri="{BB962C8B-B14F-4D97-AF65-F5344CB8AC3E}">
        <p14:creationId xmlns:p14="http://schemas.microsoft.com/office/powerpoint/2010/main" val="1420111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 Substituent Nomenclature</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a:bodyPr>
          <a:lstStyle/>
          <a:p>
            <a:r>
              <a:rPr lang="en-US" dirty="0" err="1" smtClean="0"/>
              <a:t>Substituents</a:t>
            </a:r>
            <a:r>
              <a:rPr lang="en-US" dirty="0" smtClean="0"/>
              <a:t> other than methyl, ethyl, </a:t>
            </a:r>
            <a:r>
              <a:rPr lang="en-US" dirty="0" err="1" smtClean="0"/>
              <a:t>propyl</a:t>
            </a:r>
            <a:r>
              <a:rPr lang="en-US" dirty="0" smtClean="0"/>
              <a:t>, butyl etc. are also named preferably using IUPAC systematic nomenclature. </a:t>
            </a:r>
          </a:p>
          <a:p>
            <a:r>
              <a:rPr lang="en-US" dirty="0" smtClean="0"/>
              <a:t>The rules are essentially the same as for naming </a:t>
            </a:r>
            <a:r>
              <a:rPr lang="en-US" dirty="0" err="1" smtClean="0"/>
              <a:t>alkanes</a:t>
            </a:r>
            <a:r>
              <a:rPr lang="en-US" dirty="0" smtClean="0"/>
              <a:t> except for the following: </a:t>
            </a:r>
          </a:p>
          <a:p>
            <a:r>
              <a:rPr lang="en-US" dirty="0" smtClean="0"/>
              <a:t>(1)</a:t>
            </a:r>
            <a:r>
              <a:rPr lang="en-US" b="1" dirty="0" smtClean="0"/>
              <a:t> Numbering in the parent chain of the substituent begins at the carbon atom having the unspecified valence</a:t>
            </a:r>
            <a:r>
              <a:rPr lang="en-US" dirty="0" smtClean="0"/>
              <a:t> </a:t>
            </a:r>
          </a:p>
          <a:p>
            <a:r>
              <a:rPr lang="en-US" dirty="0" smtClean="0"/>
              <a:t>(2) </a:t>
            </a:r>
            <a:r>
              <a:rPr lang="en-US" b="1" dirty="0" smtClean="0"/>
              <a:t>the family suffix for a substituent , as noted earlier, is -</a:t>
            </a:r>
            <a:r>
              <a:rPr lang="en-US" b="1" dirty="0" err="1" smtClean="0"/>
              <a:t>yl</a:t>
            </a:r>
            <a:r>
              <a:rPr lang="en-US" dirty="0" smtClean="0"/>
              <a:t>. </a:t>
            </a:r>
            <a:endParaRPr lang="en-US" dirty="0"/>
          </a:p>
        </p:txBody>
      </p:sp>
    </p:spTree>
    <p:extLst>
      <p:ext uri="{BB962C8B-B14F-4D97-AF65-F5344CB8AC3E}">
        <p14:creationId xmlns:p14="http://schemas.microsoft.com/office/powerpoint/2010/main" val="272983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Historical reason for division:</a:t>
            </a:r>
          </a:p>
        </p:txBody>
      </p:sp>
      <p:sp>
        <p:nvSpPr>
          <p:cNvPr id="33794" name="Content Placeholder 2"/>
          <p:cNvSpPr>
            <a:spLocks noGrp="1"/>
          </p:cNvSpPr>
          <p:nvPr>
            <p:ph idx="4294967295"/>
          </p:nvPr>
        </p:nvSpPr>
        <p:spPr>
          <a:xfrm>
            <a:off x="1981200" y="1935164"/>
            <a:ext cx="8229600" cy="4389437"/>
          </a:xfrm>
          <a:prstGeom prst="rect">
            <a:avLst/>
          </a:prstGeom>
        </p:spPr>
        <p:txBody>
          <a:bodyPr>
            <a:normAutofit fontScale="92500" lnSpcReduction="20000"/>
          </a:bodyPr>
          <a:lstStyle/>
          <a:p>
            <a:r>
              <a:rPr lang="en-US" sz="2800"/>
              <a:t>The sources of chemicals for early chemical investigations (last quarter of 18th and first quarter of 19th centuries) were: animal, vegetable, mineral.</a:t>
            </a:r>
          </a:p>
          <a:p>
            <a:r>
              <a:rPr lang="en-US" sz="2800">
                <a:solidFill>
                  <a:srgbClr val="FF0000"/>
                </a:solidFill>
              </a:rPr>
              <a:t>Organic chemicals</a:t>
            </a:r>
            <a:r>
              <a:rPr lang="en-US" sz="2800"/>
              <a:t>, those from living organisms (animal,vegetable) were complex and contained C, H, and often N and/or O.</a:t>
            </a:r>
          </a:p>
          <a:p>
            <a:r>
              <a:rPr lang="en-US" sz="2800">
                <a:solidFill>
                  <a:srgbClr val="FF0000"/>
                </a:solidFill>
              </a:rPr>
              <a:t>Inorganic chemicals </a:t>
            </a:r>
            <a:r>
              <a:rPr lang="en-US" sz="2800"/>
              <a:t>(mineral) were simpler, could contain a variety of elements, but only rarely carbon, except for carbonates.</a:t>
            </a:r>
          </a:p>
        </p:txBody>
      </p:sp>
    </p:spTree>
    <p:extLst>
      <p:ext uri="{BB962C8B-B14F-4D97-AF65-F5344CB8AC3E}">
        <p14:creationId xmlns:p14="http://schemas.microsoft.com/office/powerpoint/2010/main" val="386167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239000" cy="45719"/>
          </a:xfrm>
        </p:spPr>
        <p:txBody>
          <a:bodyPr>
            <a:normAutofit fontScale="90000"/>
          </a:bodyPr>
          <a:lstStyle/>
          <a:p>
            <a:r>
              <a:rPr lang="en-US" i="1" dirty="0" smtClean="0"/>
              <a:t/>
            </a:r>
            <a:br>
              <a:rPr lang="en-US" i="1" dirty="0" smtClean="0"/>
            </a:br>
            <a:r>
              <a:rPr lang="en-US" dirty="0" smtClean="0"/>
              <a:t/>
            </a:r>
            <a:br>
              <a:rPr lang="en-US" dirty="0" smtClean="0"/>
            </a:br>
            <a:r>
              <a:rPr lang="en-US" i="1" dirty="0" smtClean="0"/>
              <a:t/>
            </a:r>
            <a:br>
              <a:rPr lang="en-US" i="1" dirty="0" smtClean="0"/>
            </a:br>
            <a:r>
              <a:rPr lang="en-US" dirty="0" smtClean="0"/>
              <a:t/>
            </a:r>
            <a:br>
              <a:rPr lang="en-US" dirty="0" smtClean="0"/>
            </a:br>
            <a:r>
              <a:rPr lang="en-US" i="1" dirty="0" smtClean="0"/>
              <a:t/>
            </a:r>
            <a:br>
              <a:rPr lang="en-US" i="1" dirty="0" smtClean="0"/>
            </a:br>
            <a:r>
              <a:rPr lang="en-US" dirty="0" smtClean="0"/>
              <a:t/>
            </a:r>
            <a:br>
              <a:rPr lang="en-US" dirty="0" smtClean="0"/>
            </a:br>
            <a:r>
              <a:rPr lang="en-US" sz="2700" i="1" dirty="0"/>
              <a:t>PRIMARY, SECONDARY, TERTIARY, AND QUATERNARY CARBON ATOMS</a:t>
            </a:r>
            <a:r>
              <a:rPr lang="en-US" sz="2700" dirty="0"/>
              <a:t> </a:t>
            </a:r>
            <a:br>
              <a:rPr lang="en-US" sz="2700" dirty="0"/>
            </a:br>
            <a:endParaRPr lang="en-US" sz="2700" dirty="0"/>
          </a:p>
        </p:txBody>
      </p:sp>
      <p:sp>
        <p:nvSpPr>
          <p:cNvPr id="3" name="Content Placeholder 2"/>
          <p:cNvSpPr>
            <a:spLocks noGrp="1"/>
          </p:cNvSpPr>
          <p:nvPr>
            <p:ph idx="4294967295"/>
          </p:nvPr>
        </p:nvSpPr>
        <p:spPr>
          <a:xfrm>
            <a:off x="1981200" y="2565778"/>
            <a:ext cx="7239000" cy="3889957"/>
          </a:xfrm>
          <a:prstGeom prst="rect">
            <a:avLst/>
          </a:prstGeom>
        </p:spPr>
        <p:txBody>
          <a:bodyPr>
            <a:normAutofit lnSpcReduction="10000"/>
          </a:bodyPr>
          <a:lstStyle/>
          <a:p>
            <a:r>
              <a:rPr lang="en-US" b="1" dirty="0"/>
              <a:t>Primary</a:t>
            </a:r>
            <a:r>
              <a:rPr lang="en-US" b="1" dirty="0" smtClean="0"/>
              <a:t> carbons: a</a:t>
            </a:r>
            <a:r>
              <a:rPr lang="en-US" dirty="0" smtClean="0"/>
              <a:t>re carbons which are attached to only one other carbon atom. In an </a:t>
            </a:r>
            <a:r>
              <a:rPr lang="en-US" dirty="0" err="1" smtClean="0"/>
              <a:t>alkane</a:t>
            </a:r>
            <a:r>
              <a:rPr lang="en-US" dirty="0" smtClean="0"/>
              <a:t>, these are methyl groups. </a:t>
            </a:r>
          </a:p>
          <a:p>
            <a:r>
              <a:rPr lang="en-US" b="1" dirty="0" smtClean="0"/>
              <a:t>Secondary carbons:</a:t>
            </a:r>
            <a:r>
              <a:rPr lang="en-US" dirty="0" smtClean="0"/>
              <a:t> are carbons which are attached to two other carbon atoms. </a:t>
            </a:r>
          </a:p>
          <a:p>
            <a:r>
              <a:rPr lang="en-US" dirty="0" smtClean="0"/>
              <a:t> </a:t>
            </a:r>
            <a:r>
              <a:rPr lang="en-US" b="1" dirty="0" smtClean="0"/>
              <a:t>Tertiary carbons: </a:t>
            </a:r>
            <a:r>
              <a:rPr lang="en-US" dirty="0" smtClean="0"/>
              <a:t> are carbons bonded to three other carbons.</a:t>
            </a:r>
          </a:p>
          <a:p>
            <a:r>
              <a:rPr lang="en-US" dirty="0" smtClean="0"/>
              <a:t>. </a:t>
            </a:r>
            <a:r>
              <a:rPr lang="en-US" b="1" dirty="0" smtClean="0"/>
              <a:t>Quaternary carbons</a:t>
            </a:r>
            <a:r>
              <a:rPr lang="en-US" dirty="0" smtClean="0"/>
              <a:t> are carbon atoms which are directly bonded to four other carbon atoms. </a:t>
            </a:r>
            <a:br>
              <a:rPr lang="en-US" dirty="0" smtClean="0"/>
            </a:br>
            <a:endParaRPr lang="en-US" dirty="0" smtClean="0"/>
          </a:p>
          <a:p>
            <a:endParaRPr lang="en-US" dirty="0"/>
          </a:p>
        </p:txBody>
      </p:sp>
      <p:pic>
        <p:nvPicPr>
          <p:cNvPr id="4" name="Picture 3" descr="http://research.cm.utexas.edu/nbauld/teach/Image62.gif"/>
          <p:cNvPicPr/>
          <p:nvPr/>
        </p:nvPicPr>
        <p:blipFill>
          <a:blip r:embed="rId2" cstate="print"/>
          <a:srcRect/>
          <a:stretch>
            <a:fillRect/>
          </a:stretch>
        </p:blipFill>
        <p:spPr bwMode="auto">
          <a:xfrm>
            <a:off x="8903970" y="0"/>
            <a:ext cx="3288030" cy="2177964"/>
          </a:xfrm>
          <a:prstGeom prst="rect">
            <a:avLst/>
          </a:prstGeom>
          <a:noFill/>
          <a:ln w="9525">
            <a:noFill/>
            <a:miter lim="800000"/>
            <a:headEnd/>
            <a:tailEnd/>
          </a:ln>
        </p:spPr>
      </p:pic>
    </p:spTree>
    <p:extLst>
      <p:ext uri="{BB962C8B-B14F-4D97-AF65-F5344CB8AC3E}">
        <p14:creationId xmlns:p14="http://schemas.microsoft.com/office/powerpoint/2010/main" val="2761738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Houghton Mifflin Company.  All rights reserved.</a:t>
            </a:r>
          </a:p>
        </p:txBody>
      </p:sp>
      <p:sp>
        <p:nvSpPr>
          <p:cNvPr id="5" name="Slide Number Placeholder 3"/>
          <p:cNvSpPr>
            <a:spLocks noGrp="1"/>
          </p:cNvSpPr>
          <p:nvPr>
            <p:ph type="sldNum" sz="quarter" idx="11"/>
          </p:nvPr>
        </p:nvSpPr>
        <p:spPr/>
        <p:txBody>
          <a:bodyPr/>
          <a:lstStyle/>
          <a:p>
            <a:r>
              <a:rPr lang="en-US"/>
              <a:t>2 | </a:t>
            </a:r>
            <a:fld id="{C7E7DE26-3D99-43F7-A815-9CD5102263F6}" type="slidenum">
              <a:rPr lang="en-US"/>
              <a:pPr/>
              <a:t>51</a:t>
            </a:fld>
            <a:endParaRPr lang="en-US"/>
          </a:p>
        </p:txBody>
      </p:sp>
      <p:sp>
        <p:nvSpPr>
          <p:cNvPr id="83970" name="Rectangle 2"/>
          <p:cNvSpPr>
            <a:spLocks noGrp="1" noChangeArrowheads="1"/>
          </p:cNvSpPr>
          <p:nvPr>
            <p:ph type="title"/>
          </p:nvPr>
        </p:nvSpPr>
        <p:spPr/>
        <p:txBody>
          <a:bodyPr>
            <a:normAutofit/>
          </a:bodyPr>
          <a:lstStyle/>
          <a:p>
            <a:r>
              <a:rPr lang="en-US">
                <a:solidFill>
                  <a:schemeClr val="tx1"/>
                </a:solidFill>
                <a:cs typeface="Arial" charset="0"/>
              </a:rPr>
              <a:t>Examples of Use of the IUPAC Rules</a:t>
            </a:r>
          </a:p>
        </p:txBody>
      </p:sp>
      <p:pic>
        <p:nvPicPr>
          <p:cNvPr id="83972" name="Picture 4" descr="C:\Documents and Settings\Joe Hill\Desktop\hart\Art\48.gif"/>
          <p:cNvPicPr>
            <a:picLocks noChangeAspect="1" noChangeArrowheads="1"/>
          </p:cNvPicPr>
          <p:nvPr/>
        </p:nvPicPr>
        <p:blipFill>
          <a:blip r:embed="rId2" cstate="print"/>
          <a:srcRect/>
          <a:stretch>
            <a:fillRect/>
          </a:stretch>
        </p:blipFill>
        <p:spPr bwMode="auto">
          <a:xfrm>
            <a:off x="3467100" y="1730375"/>
            <a:ext cx="5257800" cy="5127625"/>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56532706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Cycloalkanes</a:t>
            </a:r>
            <a:endParaRPr lang="en-US" dirty="0"/>
          </a:p>
        </p:txBody>
      </p:sp>
      <p:sp>
        <p:nvSpPr>
          <p:cNvPr id="3" name="Content Placeholder 2"/>
          <p:cNvSpPr>
            <a:spLocks noGrp="1"/>
          </p:cNvSpPr>
          <p:nvPr>
            <p:ph idx="4294967295"/>
          </p:nvPr>
        </p:nvSpPr>
        <p:spPr>
          <a:xfrm>
            <a:off x="354842" y="1992573"/>
            <a:ext cx="10407555" cy="4394924"/>
          </a:xfrm>
          <a:prstGeom prst="rect">
            <a:avLst/>
          </a:prstGeom>
        </p:spPr>
        <p:txBody>
          <a:bodyPr>
            <a:normAutofit fontScale="92500" lnSpcReduction="10000"/>
          </a:bodyPr>
          <a:lstStyle/>
          <a:p>
            <a:r>
              <a:rPr lang="en-US" u="sng" dirty="0" err="1" smtClean="0"/>
              <a:t>Cycloalkanes</a:t>
            </a:r>
            <a:r>
              <a:rPr lang="en-US" u="sng" dirty="0" smtClean="0"/>
              <a:t> </a:t>
            </a:r>
            <a:r>
              <a:rPr lang="en-US" dirty="0" smtClean="0"/>
              <a:t>are </a:t>
            </a:r>
            <a:r>
              <a:rPr lang="en-US" dirty="0" err="1" smtClean="0"/>
              <a:t>alkanes</a:t>
            </a:r>
            <a:r>
              <a:rPr lang="en-US" dirty="0" smtClean="0"/>
              <a:t> in which the carbon skeleton is cyclic. </a:t>
            </a:r>
          </a:p>
          <a:p>
            <a:r>
              <a:rPr lang="en-US" dirty="0" smtClean="0"/>
              <a:t> Basically any ring size, even including very large sizes, is possible. </a:t>
            </a:r>
          </a:p>
          <a:p>
            <a:r>
              <a:rPr lang="en-US" dirty="0" smtClean="0"/>
              <a:t>The general formula is C</a:t>
            </a:r>
            <a:r>
              <a:rPr lang="en-US" baseline="-25000" dirty="0" smtClean="0"/>
              <a:t>n</a:t>
            </a:r>
            <a:r>
              <a:rPr lang="en-US" dirty="0" smtClean="0"/>
              <a:t>H</a:t>
            </a:r>
            <a:r>
              <a:rPr lang="en-US" baseline="-25000" dirty="0" smtClean="0"/>
              <a:t>2n</a:t>
            </a:r>
            <a:r>
              <a:rPr lang="en-US" dirty="0" smtClean="0"/>
              <a:t>, since there are two less hydrogen atoms in these compounds than in </a:t>
            </a:r>
            <a:r>
              <a:rPr lang="en-US" u="sng" dirty="0" err="1" smtClean="0"/>
              <a:t>acylic</a:t>
            </a:r>
            <a:r>
              <a:rPr lang="en-US" u="sng" dirty="0" smtClean="0"/>
              <a:t> </a:t>
            </a:r>
            <a:r>
              <a:rPr lang="en-US" dirty="0" err="1" smtClean="0"/>
              <a:t>alkanes</a:t>
            </a:r>
            <a:r>
              <a:rPr lang="en-US" dirty="0" smtClean="0"/>
              <a:t> .</a:t>
            </a:r>
          </a:p>
          <a:p>
            <a:r>
              <a:rPr lang="en-US" dirty="0" smtClean="0"/>
              <a:t> </a:t>
            </a:r>
          </a:p>
          <a:p>
            <a:r>
              <a:rPr lang="en-US" dirty="0" smtClean="0"/>
              <a:t>They are named simply as the acyclic </a:t>
            </a:r>
            <a:r>
              <a:rPr lang="en-US" dirty="0" err="1" smtClean="0"/>
              <a:t>alkane</a:t>
            </a:r>
            <a:r>
              <a:rPr lang="en-US" dirty="0" smtClean="0"/>
              <a:t> of the same number of carbon atoms, with the prefix "</a:t>
            </a:r>
            <a:r>
              <a:rPr lang="en-US" dirty="0" err="1" smtClean="0"/>
              <a:t>cyclo</a:t>
            </a:r>
            <a:r>
              <a:rPr lang="en-US" dirty="0" smtClean="0"/>
              <a:t>" attached to that name, using no separator.</a:t>
            </a:r>
            <a:br>
              <a:rPr lang="en-US" dirty="0" smtClean="0"/>
            </a:br>
            <a:endParaRPr lang="en-US" dirty="0" smtClean="0"/>
          </a:p>
          <a:p>
            <a:r>
              <a:rPr lang="en-US" dirty="0" smtClean="0"/>
              <a:t/>
            </a:r>
            <a:br>
              <a:rPr lang="en-US" dirty="0" smtClean="0"/>
            </a:b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334556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cycloalkanes</a:t>
            </a:r>
            <a:endParaRPr lang="en-US" dirty="0"/>
          </a:p>
        </p:txBody>
      </p:sp>
      <p:pic>
        <p:nvPicPr>
          <p:cNvPr id="4" name="Content Placeholder 3" descr="http://research.cm.utexas.edu/nbauld/teach/Image63.gif"/>
          <p:cNvPicPr>
            <a:picLocks noGrp="1"/>
          </p:cNvPicPr>
          <p:nvPr>
            <p:ph sz="half" idx="4294967295"/>
          </p:nvPr>
        </p:nvPicPr>
        <p:blipFill>
          <a:blip r:embed="rId2" cstate="print"/>
          <a:stretch>
            <a:fillRect/>
          </a:stretch>
        </p:blipFill>
        <p:spPr bwMode="auto">
          <a:xfrm>
            <a:off x="2620371" y="2135609"/>
            <a:ext cx="7246961" cy="4324660"/>
          </a:xfrm>
          <a:prstGeom prst="rect">
            <a:avLst/>
          </a:prstGeom>
          <a:noFill/>
          <a:ln w="9525">
            <a:noFill/>
            <a:miter lim="800000"/>
            <a:headEnd/>
            <a:tailEnd/>
          </a:ln>
        </p:spPr>
      </p:pic>
      <p:sp>
        <p:nvSpPr>
          <p:cNvPr id="6" name="Content Placeholder 5"/>
          <p:cNvSpPr>
            <a:spLocks noGrp="1"/>
          </p:cNvSpPr>
          <p:nvPr>
            <p:ph sz="half" idx="4294967295"/>
          </p:nvPr>
        </p:nvSpPr>
        <p:spPr>
          <a:xfrm>
            <a:off x="5702808" y="1600201"/>
            <a:ext cx="3520440" cy="4525963"/>
          </a:xfrm>
          <a:prstGeom prst="rect">
            <a:avLst/>
          </a:prstGeom>
        </p:spPr>
        <p:txBody>
          <a:bodyPr/>
          <a:lstStyle/>
          <a:p>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64930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20040"/>
            <a:ext cx="7239000" cy="1432560"/>
          </a:xfrm>
        </p:spPr>
        <p:txBody>
          <a:bodyPr>
            <a:normAutofit fontScale="90000"/>
          </a:bodyPr>
          <a:lstStyle/>
          <a:p>
            <a:r>
              <a:rPr lang="en-US" i="1" dirty="0" smtClean="0"/>
              <a:t>Nomenclature of Substituted </a:t>
            </a:r>
            <a:r>
              <a:rPr lang="en-US" i="1" dirty="0" err="1" smtClean="0"/>
              <a:t>Cycloalkanes</a:t>
            </a:r>
            <a:r>
              <a:rPr lang="en-US" i="1" dirty="0" smtClean="0"/>
              <a:t>:</a:t>
            </a:r>
            <a:r>
              <a:rPr lang="en-US" dirty="0" smtClean="0"/>
              <a:t/>
            </a:r>
            <a:br>
              <a:rPr lang="en-US" dirty="0" smtClean="0"/>
            </a:br>
            <a:endParaRPr lang="en-US" dirty="0"/>
          </a:p>
        </p:txBody>
      </p:sp>
      <p:sp>
        <p:nvSpPr>
          <p:cNvPr id="6" name="Content Placeholder 5"/>
          <p:cNvSpPr>
            <a:spLocks noGrp="1"/>
          </p:cNvSpPr>
          <p:nvPr>
            <p:ph idx="4294967295"/>
          </p:nvPr>
        </p:nvSpPr>
        <p:spPr>
          <a:xfrm>
            <a:off x="1981200" y="1609416"/>
            <a:ext cx="7239000" cy="4846320"/>
          </a:xfrm>
          <a:prstGeom prst="rect">
            <a:avLst/>
          </a:prstGeom>
        </p:spPr>
        <p:txBody>
          <a:bodyPr>
            <a:normAutofit lnSpcReduction="10000"/>
          </a:bodyPr>
          <a:lstStyle/>
          <a:p>
            <a:r>
              <a:rPr lang="en-US" i="1" dirty="0" smtClean="0"/>
              <a:t>In naming substituted </a:t>
            </a:r>
            <a:r>
              <a:rPr lang="en-US" i="1" dirty="0" err="1" smtClean="0"/>
              <a:t>cycloalkanes</a:t>
            </a:r>
            <a:r>
              <a:rPr lang="en-US" i="1" dirty="0" smtClean="0"/>
              <a:t>, some additional rules are needed: </a:t>
            </a:r>
            <a:endParaRPr lang="en-US" dirty="0" smtClean="0"/>
          </a:p>
          <a:p>
            <a:r>
              <a:rPr lang="en-US" dirty="0" smtClean="0"/>
              <a:t>If there is only one substituent, no </a:t>
            </a:r>
            <a:r>
              <a:rPr lang="en-US" dirty="0" err="1" smtClean="0"/>
              <a:t>locant</a:t>
            </a:r>
            <a:r>
              <a:rPr lang="en-US" dirty="0" smtClean="0"/>
              <a:t> is needed. By definition, that ring position attached to the substituent would be number 1. </a:t>
            </a:r>
          </a:p>
          <a:p>
            <a:r>
              <a:rPr lang="en-US" dirty="0" smtClean="0"/>
              <a:t>If there are two </a:t>
            </a:r>
            <a:r>
              <a:rPr lang="en-US" dirty="0" err="1" smtClean="0"/>
              <a:t>substituents</a:t>
            </a:r>
            <a:r>
              <a:rPr lang="en-US" dirty="0" smtClean="0"/>
              <a:t>, the number 1 carbon is one of the two substituted carbons, but which? The one which would be listed first in the alphabetized list of substituent . </a:t>
            </a:r>
          </a:p>
          <a:p>
            <a:r>
              <a:rPr lang="en-US" dirty="0" smtClean="0"/>
              <a:t>Number toward the second substituent in the direction which yields the lower number for the carbon bearing that second substituent. </a:t>
            </a:r>
          </a:p>
          <a:p>
            <a:endParaRPr lang="en-US" dirty="0"/>
          </a:p>
        </p:txBody>
      </p:sp>
    </p:spTree>
    <p:extLst>
      <p:ext uri="{BB962C8B-B14F-4D97-AF65-F5344CB8AC3E}">
        <p14:creationId xmlns:p14="http://schemas.microsoft.com/office/powerpoint/2010/main" val="2344474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4294967295"/>
          </p:nvPr>
        </p:nvSpPr>
        <p:spPr>
          <a:xfrm>
            <a:off x="1981200" y="1600201"/>
            <a:ext cx="3520440" cy="4525963"/>
          </a:xfrm>
          <a:prstGeom prst="rect">
            <a:avLst/>
          </a:prstGeom>
        </p:spPr>
        <p:txBody>
          <a:bodyPr/>
          <a:lstStyle/>
          <a:p>
            <a:r>
              <a:rPr lang="en-US" dirty="0" smtClean="0"/>
              <a:t>1,2,4 </a:t>
            </a:r>
            <a:r>
              <a:rPr lang="en-US" dirty="0" err="1" smtClean="0"/>
              <a:t>trimethyl</a:t>
            </a:r>
            <a:r>
              <a:rPr lang="en-US" dirty="0" smtClean="0"/>
              <a:t> </a:t>
            </a:r>
            <a:r>
              <a:rPr lang="en-US" dirty="0" err="1" smtClean="0"/>
              <a:t>cyclohexane</a:t>
            </a:r>
            <a:endParaRPr lang="en-US" dirty="0" smtClean="0"/>
          </a:p>
          <a:p>
            <a:endParaRPr lang="en-US" dirty="0" smtClean="0"/>
          </a:p>
          <a:p>
            <a:endParaRPr lang="en-US" dirty="0" smtClean="0"/>
          </a:p>
          <a:p>
            <a:endParaRPr lang="en-US" dirty="0" smtClean="0"/>
          </a:p>
          <a:p>
            <a:endParaRPr lang="en-US" dirty="0"/>
          </a:p>
        </p:txBody>
      </p:sp>
      <p:sp>
        <p:nvSpPr>
          <p:cNvPr id="6" name="Content Placeholder 5"/>
          <p:cNvSpPr>
            <a:spLocks noGrp="1"/>
          </p:cNvSpPr>
          <p:nvPr>
            <p:ph sz="half" idx="4294967295"/>
          </p:nvPr>
        </p:nvSpPr>
        <p:spPr>
          <a:xfrm>
            <a:off x="5702808" y="1600201"/>
            <a:ext cx="3520440" cy="4525963"/>
          </a:xfrm>
          <a:prstGeom prst="rect">
            <a:avLst/>
          </a:prstGeom>
        </p:spPr>
        <p:txBody>
          <a:bodyPr/>
          <a:lstStyle/>
          <a:p>
            <a:r>
              <a:rPr lang="en-US" dirty="0" smtClean="0"/>
              <a:t>Methyl </a:t>
            </a:r>
            <a:r>
              <a:rPr lang="en-US" dirty="0" err="1" smtClean="0"/>
              <a:t>cyclobutane</a:t>
            </a:r>
            <a:endParaRPr lang="en-US" dirty="0"/>
          </a:p>
        </p:txBody>
      </p:sp>
      <p:pic>
        <p:nvPicPr>
          <p:cNvPr id="7" name="Picture 6" descr="ca5.gif"/>
          <p:cNvPicPr/>
          <p:nvPr/>
        </p:nvPicPr>
        <p:blipFill>
          <a:blip r:embed="rId2" cstate="print"/>
          <a:srcRect/>
          <a:stretch>
            <a:fillRect/>
          </a:stretch>
        </p:blipFill>
        <p:spPr bwMode="auto">
          <a:xfrm>
            <a:off x="1905000" y="2743200"/>
            <a:ext cx="3048000" cy="2895600"/>
          </a:xfrm>
          <a:prstGeom prst="rect">
            <a:avLst/>
          </a:prstGeom>
          <a:noFill/>
          <a:ln w="9525">
            <a:noFill/>
            <a:miter lim="800000"/>
            <a:headEnd/>
            <a:tailEnd/>
          </a:ln>
        </p:spPr>
      </p:pic>
      <p:pic>
        <p:nvPicPr>
          <p:cNvPr id="8" name="Content Placeholder 3" descr="http://rds.yahoo.com/_ylt=A0PDoTANcw5O_TEAlQ2jzbkF/SIG=12c0nas0u/EXP=1309598605/**http%3a/erkki.kennesaw.edu/schem211/methylcyclobutane.gif"/>
          <p:cNvPicPr>
            <a:picLocks/>
          </p:cNvPicPr>
          <p:nvPr/>
        </p:nvPicPr>
        <p:blipFill>
          <a:blip r:embed="rId3" cstate="print"/>
          <a:stretch>
            <a:fillRect/>
          </a:stretch>
        </p:blipFill>
        <p:spPr bwMode="auto">
          <a:xfrm>
            <a:off x="5791200" y="2743200"/>
            <a:ext cx="3124200" cy="2438400"/>
          </a:xfrm>
          <a:prstGeom prst="rect">
            <a:avLst/>
          </a:prstGeom>
          <a:noFill/>
          <a:ln w="9525">
            <a:noFill/>
            <a:miter lim="800000"/>
            <a:headEnd/>
            <a:tailEnd/>
          </a:ln>
        </p:spPr>
      </p:pic>
    </p:spTree>
    <p:extLst>
      <p:ext uri="{BB962C8B-B14F-4D97-AF65-F5344CB8AC3E}">
        <p14:creationId xmlns:p14="http://schemas.microsoft.com/office/powerpoint/2010/main" val="228637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Numbering the </a:t>
            </a:r>
            <a:r>
              <a:rPr lang="en-US" u="sng" dirty="0" err="1" smtClean="0"/>
              <a:t>Cycloalkane</a:t>
            </a:r>
            <a:endParaRPr lang="en-US" dirty="0"/>
          </a:p>
        </p:txBody>
      </p:sp>
      <p:sp>
        <p:nvSpPr>
          <p:cNvPr id="6" name="Content Placeholder 5"/>
          <p:cNvSpPr>
            <a:spLocks noGrp="1"/>
          </p:cNvSpPr>
          <p:nvPr>
            <p:ph idx="4294967295"/>
          </p:nvPr>
        </p:nvSpPr>
        <p:spPr>
          <a:xfrm>
            <a:off x="1981200" y="1609416"/>
            <a:ext cx="7239000" cy="4846320"/>
          </a:xfrm>
          <a:prstGeom prst="rect">
            <a:avLst/>
          </a:prstGeom>
        </p:spPr>
        <p:txBody>
          <a:bodyPr/>
          <a:lstStyle/>
          <a:p>
            <a:pPr lvl="0"/>
            <a:r>
              <a:rPr lang="en-US" dirty="0" smtClean="0"/>
              <a:t>When numbering the carbons of a </a:t>
            </a:r>
            <a:r>
              <a:rPr lang="en-US" dirty="0" err="1" smtClean="0"/>
              <a:t>cycloalkane</a:t>
            </a:r>
            <a:r>
              <a:rPr lang="en-US" dirty="0" smtClean="0"/>
              <a:t>, start with a substituted carbon so that the substituted carbons have the lowest numbers (sum).</a:t>
            </a:r>
          </a:p>
          <a:p>
            <a:r>
              <a:rPr lang="en-US" dirty="0" smtClean="0"/>
              <a:t> When two or more different </a:t>
            </a:r>
            <a:r>
              <a:rPr lang="en-US" dirty="0" err="1" smtClean="0"/>
              <a:t>substituents</a:t>
            </a:r>
            <a:r>
              <a:rPr lang="en-US" dirty="0" smtClean="0"/>
              <a:t> are present, number according to alphabetical order.</a:t>
            </a:r>
          </a:p>
          <a:p>
            <a:r>
              <a:rPr lang="en-US" dirty="0" smtClean="0"/>
              <a:t> example:  1 ethyl,2 </a:t>
            </a:r>
            <a:r>
              <a:rPr lang="en-US" dirty="0" err="1" smtClean="0"/>
              <a:t>propyl</a:t>
            </a:r>
            <a:r>
              <a:rPr lang="en-US" dirty="0" smtClean="0"/>
              <a:t>, 3 methyl </a:t>
            </a:r>
            <a:r>
              <a:rPr lang="en-US" dirty="0" err="1" smtClean="0"/>
              <a:t>cyclopentane</a:t>
            </a:r>
            <a:endParaRPr lang="en-US" dirty="0"/>
          </a:p>
        </p:txBody>
      </p:sp>
      <p:pic>
        <p:nvPicPr>
          <p:cNvPr id="7" name="Picture 6" descr="ca17.gif"/>
          <p:cNvPicPr/>
          <p:nvPr/>
        </p:nvPicPr>
        <p:blipFill>
          <a:blip r:embed="rId2" cstate="print"/>
          <a:srcRect/>
          <a:stretch>
            <a:fillRect/>
          </a:stretch>
        </p:blipFill>
        <p:spPr bwMode="auto">
          <a:xfrm>
            <a:off x="7086600" y="4953000"/>
            <a:ext cx="2895600" cy="1905000"/>
          </a:xfrm>
          <a:prstGeom prst="rect">
            <a:avLst/>
          </a:prstGeom>
          <a:noFill/>
          <a:ln w="9525">
            <a:noFill/>
            <a:miter lim="800000"/>
            <a:headEnd/>
            <a:tailEnd/>
          </a:ln>
        </p:spPr>
      </p:pic>
    </p:spTree>
    <p:extLst>
      <p:ext uri="{BB962C8B-B14F-4D97-AF65-F5344CB8AC3E}">
        <p14:creationId xmlns:p14="http://schemas.microsoft.com/office/powerpoint/2010/main" val="727282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Halogen </a:t>
            </a:r>
            <a:r>
              <a:rPr lang="en-US" u="sng" dirty="0" err="1" smtClean="0"/>
              <a:t>Substituents</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lstStyle/>
          <a:p>
            <a:r>
              <a:rPr lang="en-US" dirty="0" smtClean="0"/>
              <a:t>Halogen </a:t>
            </a:r>
            <a:r>
              <a:rPr lang="en-US" dirty="0" err="1" smtClean="0"/>
              <a:t>substituents</a:t>
            </a:r>
            <a:r>
              <a:rPr lang="en-US" dirty="0" smtClean="0"/>
              <a:t> are treated exactly like alkyl groups</a:t>
            </a:r>
          </a:p>
          <a:p>
            <a:r>
              <a:rPr lang="en-US" dirty="0" smtClean="0"/>
              <a:t>The halogen </a:t>
            </a:r>
            <a:r>
              <a:rPr lang="en-US" dirty="0" err="1" smtClean="0"/>
              <a:t>substituents</a:t>
            </a:r>
            <a:r>
              <a:rPr lang="en-US" dirty="0" smtClean="0"/>
              <a:t> are named by changing the </a:t>
            </a:r>
            <a:r>
              <a:rPr lang="en-US" dirty="0" err="1" smtClean="0">
                <a:solidFill>
                  <a:schemeClr val="accent1">
                    <a:lumMod val="75000"/>
                  </a:schemeClr>
                </a:solidFill>
              </a:rPr>
              <a:t>ine</a:t>
            </a:r>
            <a:r>
              <a:rPr lang="en-US" dirty="0" smtClean="0"/>
              <a:t> ending of the element to </a:t>
            </a:r>
            <a:r>
              <a:rPr lang="en-US" dirty="0" smtClean="0">
                <a:solidFill>
                  <a:schemeClr val="accent1">
                    <a:lumMod val="75000"/>
                  </a:schemeClr>
                </a:solidFill>
              </a:rPr>
              <a:t>–o</a:t>
            </a:r>
          </a:p>
          <a:p>
            <a:r>
              <a:rPr lang="en-US" dirty="0" smtClean="0">
                <a:solidFill>
                  <a:schemeClr val="accent1">
                    <a:lumMod val="75000"/>
                  </a:schemeClr>
                </a:solidFill>
              </a:rPr>
              <a:t>F- </a:t>
            </a:r>
            <a:r>
              <a:rPr lang="en-US" dirty="0" err="1" smtClean="0">
                <a:solidFill>
                  <a:schemeClr val="accent1">
                    <a:lumMod val="75000"/>
                  </a:schemeClr>
                </a:solidFill>
              </a:rPr>
              <a:t>flouro</a:t>
            </a:r>
            <a:endParaRPr lang="en-US" dirty="0" smtClean="0">
              <a:solidFill>
                <a:schemeClr val="accent1">
                  <a:lumMod val="75000"/>
                </a:schemeClr>
              </a:solidFill>
            </a:endParaRPr>
          </a:p>
          <a:p>
            <a:r>
              <a:rPr lang="en-US" dirty="0" err="1" smtClean="0">
                <a:solidFill>
                  <a:schemeClr val="accent1">
                    <a:lumMod val="75000"/>
                  </a:schemeClr>
                </a:solidFill>
              </a:rPr>
              <a:t>Cl</a:t>
            </a:r>
            <a:r>
              <a:rPr lang="en-US" dirty="0" smtClean="0">
                <a:solidFill>
                  <a:schemeClr val="accent1">
                    <a:lumMod val="75000"/>
                  </a:schemeClr>
                </a:solidFill>
              </a:rPr>
              <a:t>- </a:t>
            </a:r>
            <a:r>
              <a:rPr lang="en-US" dirty="0" err="1" smtClean="0">
                <a:solidFill>
                  <a:schemeClr val="accent1">
                    <a:lumMod val="75000"/>
                  </a:schemeClr>
                </a:solidFill>
              </a:rPr>
              <a:t>cholor</a:t>
            </a:r>
            <a:endParaRPr lang="en-US" dirty="0" smtClean="0">
              <a:solidFill>
                <a:schemeClr val="accent1">
                  <a:lumMod val="75000"/>
                </a:schemeClr>
              </a:solidFill>
            </a:endParaRPr>
          </a:p>
          <a:p>
            <a:r>
              <a:rPr lang="en-US" dirty="0" smtClean="0">
                <a:solidFill>
                  <a:schemeClr val="accent1">
                    <a:lumMod val="75000"/>
                  </a:schemeClr>
                </a:solidFill>
              </a:rPr>
              <a:t>Br- </a:t>
            </a:r>
            <a:r>
              <a:rPr lang="en-US" dirty="0" err="1" smtClean="0">
                <a:solidFill>
                  <a:schemeClr val="accent1">
                    <a:lumMod val="75000"/>
                  </a:schemeClr>
                </a:solidFill>
              </a:rPr>
              <a:t>bromo</a:t>
            </a:r>
            <a:endParaRPr lang="en-US" dirty="0" smtClean="0">
              <a:solidFill>
                <a:schemeClr val="accent1">
                  <a:lumMod val="75000"/>
                </a:schemeClr>
              </a:solidFill>
            </a:endParaRPr>
          </a:p>
          <a:p>
            <a:r>
              <a:rPr lang="en-US" dirty="0" smtClean="0">
                <a:solidFill>
                  <a:schemeClr val="accent1">
                    <a:lumMod val="75000"/>
                  </a:schemeClr>
                </a:solidFill>
              </a:rPr>
              <a:t>I- </a:t>
            </a:r>
            <a:r>
              <a:rPr lang="en-US" dirty="0" err="1" smtClean="0">
                <a:solidFill>
                  <a:schemeClr val="accent1">
                    <a:lumMod val="75000"/>
                  </a:schemeClr>
                </a:solidFill>
              </a:rPr>
              <a:t>iodo</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032691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Naming</a:t>
            </a:r>
            <a:endParaRPr lang="en-US" dirty="0"/>
          </a:p>
        </p:txBody>
      </p:sp>
      <p:pic>
        <p:nvPicPr>
          <p:cNvPr id="4" name="Content Placeholder 3" descr="ca12.gif"/>
          <p:cNvPicPr>
            <a:picLocks noGrp="1"/>
          </p:cNvPicPr>
          <p:nvPr>
            <p:ph idx="4294967295"/>
          </p:nvPr>
        </p:nvPicPr>
        <p:blipFill>
          <a:blip r:embed="rId2" cstate="print"/>
          <a:srcRect/>
          <a:stretch>
            <a:fillRect/>
          </a:stretch>
        </p:blipFill>
        <p:spPr bwMode="auto">
          <a:xfrm>
            <a:off x="1905000" y="1524000"/>
            <a:ext cx="3352800" cy="2438400"/>
          </a:xfrm>
          <a:prstGeom prst="rect">
            <a:avLst/>
          </a:prstGeom>
          <a:noFill/>
          <a:ln w="9525">
            <a:noFill/>
            <a:miter lim="800000"/>
            <a:headEnd/>
            <a:tailEnd/>
          </a:ln>
        </p:spPr>
      </p:pic>
      <p:pic>
        <p:nvPicPr>
          <p:cNvPr id="5" name="Picture 4" descr="ca3.gif"/>
          <p:cNvPicPr/>
          <p:nvPr/>
        </p:nvPicPr>
        <p:blipFill>
          <a:blip r:embed="rId3" cstate="print"/>
          <a:srcRect/>
          <a:stretch>
            <a:fillRect/>
          </a:stretch>
        </p:blipFill>
        <p:spPr bwMode="auto">
          <a:xfrm>
            <a:off x="6781800" y="1828800"/>
            <a:ext cx="2209800" cy="2667000"/>
          </a:xfrm>
          <a:prstGeom prst="rect">
            <a:avLst/>
          </a:prstGeom>
          <a:noFill/>
          <a:ln w="9525">
            <a:noFill/>
            <a:miter lim="800000"/>
            <a:headEnd/>
            <a:tailEnd/>
          </a:ln>
        </p:spPr>
      </p:pic>
      <p:pic>
        <p:nvPicPr>
          <p:cNvPr id="6" name="Picture 5" descr="ca4.gif"/>
          <p:cNvPicPr/>
          <p:nvPr/>
        </p:nvPicPr>
        <p:blipFill>
          <a:blip r:embed="rId4" cstate="print"/>
          <a:srcRect/>
          <a:stretch>
            <a:fillRect/>
          </a:stretch>
        </p:blipFill>
        <p:spPr bwMode="auto">
          <a:xfrm>
            <a:off x="7086600" y="5029200"/>
            <a:ext cx="1676400" cy="1600200"/>
          </a:xfrm>
          <a:prstGeom prst="rect">
            <a:avLst/>
          </a:prstGeom>
          <a:noFill/>
          <a:ln w="9525">
            <a:noFill/>
            <a:miter lim="800000"/>
            <a:headEnd/>
            <a:tailEnd/>
          </a:ln>
        </p:spPr>
      </p:pic>
      <p:pic>
        <p:nvPicPr>
          <p:cNvPr id="7" name="Picture 6" descr="ca8.gif"/>
          <p:cNvPicPr/>
          <p:nvPr/>
        </p:nvPicPr>
        <p:blipFill>
          <a:blip r:embed="rId5" cstate="print"/>
          <a:srcRect/>
          <a:stretch>
            <a:fillRect/>
          </a:stretch>
        </p:blipFill>
        <p:spPr bwMode="auto">
          <a:xfrm>
            <a:off x="2286000" y="4114800"/>
            <a:ext cx="2209800" cy="2133600"/>
          </a:xfrm>
          <a:prstGeom prst="rect">
            <a:avLst/>
          </a:prstGeom>
          <a:noFill/>
          <a:ln w="9525">
            <a:noFill/>
            <a:miter lim="800000"/>
            <a:headEnd/>
            <a:tailEnd/>
          </a:ln>
        </p:spPr>
      </p:pic>
    </p:spTree>
    <p:extLst>
      <p:ext uri="{BB962C8B-B14F-4D97-AF65-F5344CB8AC3E}">
        <p14:creationId xmlns:p14="http://schemas.microsoft.com/office/powerpoint/2010/main" val="378717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lstStyle/>
          <a:p>
            <a:r>
              <a:rPr lang="en-US" dirty="0" smtClean="0"/>
              <a:t>1,2 </a:t>
            </a:r>
            <a:r>
              <a:rPr lang="en-US" dirty="0" err="1" smtClean="0"/>
              <a:t>dichoro</a:t>
            </a:r>
            <a:r>
              <a:rPr lang="en-US" dirty="0" smtClean="0"/>
              <a:t>, 4 </a:t>
            </a:r>
            <a:r>
              <a:rPr lang="en-US" dirty="0" err="1" smtClean="0"/>
              <a:t>propyl</a:t>
            </a:r>
            <a:r>
              <a:rPr lang="en-US" dirty="0" smtClean="0"/>
              <a:t> </a:t>
            </a:r>
            <a:r>
              <a:rPr lang="en-US" dirty="0" err="1" smtClean="0"/>
              <a:t>cyclohexane</a:t>
            </a:r>
            <a:endParaRPr lang="en-US" dirty="0" smtClean="0"/>
          </a:p>
          <a:p>
            <a:r>
              <a:rPr lang="en-US" dirty="0" smtClean="0"/>
              <a:t> 1 </a:t>
            </a:r>
            <a:r>
              <a:rPr lang="en-US" dirty="0" err="1" smtClean="0"/>
              <a:t>choro</a:t>
            </a:r>
            <a:r>
              <a:rPr lang="en-US" dirty="0" smtClean="0"/>
              <a:t>, 3 methyl </a:t>
            </a:r>
            <a:r>
              <a:rPr lang="en-US" dirty="0" err="1" smtClean="0"/>
              <a:t>cyclpentane</a:t>
            </a:r>
            <a:endParaRPr lang="en-US" dirty="0" smtClean="0"/>
          </a:p>
          <a:p>
            <a:r>
              <a:rPr lang="en-US" dirty="0" smtClean="0"/>
              <a:t>1 </a:t>
            </a:r>
            <a:r>
              <a:rPr lang="en-US" dirty="0" err="1" smtClean="0"/>
              <a:t>bromo</a:t>
            </a:r>
            <a:r>
              <a:rPr lang="en-US" dirty="0" smtClean="0"/>
              <a:t>, 2 </a:t>
            </a:r>
            <a:r>
              <a:rPr lang="en-US" dirty="0" err="1" smtClean="0"/>
              <a:t>choro</a:t>
            </a:r>
            <a:r>
              <a:rPr lang="en-US" dirty="0" smtClean="0"/>
              <a:t> </a:t>
            </a:r>
            <a:r>
              <a:rPr lang="en-US" dirty="0" err="1" smtClean="0"/>
              <a:t>cyclobutane</a:t>
            </a:r>
            <a:endParaRPr lang="en-US" dirty="0" smtClean="0"/>
          </a:p>
          <a:p>
            <a:r>
              <a:rPr lang="en-US" dirty="0" smtClean="0"/>
              <a:t>1 </a:t>
            </a:r>
            <a:r>
              <a:rPr lang="en-US" dirty="0" err="1" smtClean="0"/>
              <a:t>bromo</a:t>
            </a:r>
            <a:r>
              <a:rPr lang="en-US" dirty="0" smtClean="0"/>
              <a:t>, 2 </a:t>
            </a:r>
            <a:r>
              <a:rPr lang="en-US" dirty="0" err="1" smtClean="0"/>
              <a:t>chloro</a:t>
            </a:r>
            <a:r>
              <a:rPr lang="en-US" dirty="0" smtClean="0"/>
              <a:t>, 3 methyl </a:t>
            </a:r>
            <a:r>
              <a:rPr lang="en-US" dirty="0" err="1" smtClean="0"/>
              <a:t>cyclobutane</a:t>
            </a:r>
            <a:endParaRPr lang="en-US" dirty="0" smtClean="0"/>
          </a:p>
          <a:p>
            <a:endParaRPr lang="en-US" dirty="0"/>
          </a:p>
        </p:txBody>
      </p:sp>
      <p:pic>
        <p:nvPicPr>
          <p:cNvPr id="4" name="Content Placeholder 3" descr="ca12.gif"/>
          <p:cNvPicPr>
            <a:picLocks/>
          </p:cNvPicPr>
          <p:nvPr/>
        </p:nvPicPr>
        <p:blipFill>
          <a:blip r:embed="rId2" cstate="print"/>
          <a:srcRect/>
          <a:stretch>
            <a:fillRect/>
          </a:stretch>
        </p:blipFill>
        <p:spPr bwMode="auto">
          <a:xfrm>
            <a:off x="1066800" y="3886200"/>
            <a:ext cx="2971800" cy="2438400"/>
          </a:xfrm>
          <a:prstGeom prst="rect">
            <a:avLst/>
          </a:prstGeom>
          <a:noFill/>
          <a:ln w="9525">
            <a:noFill/>
            <a:miter lim="800000"/>
            <a:headEnd/>
            <a:tailEnd/>
          </a:ln>
        </p:spPr>
      </p:pic>
      <p:pic>
        <p:nvPicPr>
          <p:cNvPr id="5" name="Picture 4" descr="ca3.gif"/>
          <p:cNvPicPr/>
          <p:nvPr/>
        </p:nvPicPr>
        <p:blipFill>
          <a:blip r:embed="rId3" cstate="print"/>
          <a:srcRect/>
          <a:stretch>
            <a:fillRect/>
          </a:stretch>
        </p:blipFill>
        <p:spPr bwMode="auto">
          <a:xfrm>
            <a:off x="4419600" y="3962400"/>
            <a:ext cx="2209800" cy="2667000"/>
          </a:xfrm>
          <a:prstGeom prst="rect">
            <a:avLst/>
          </a:prstGeom>
          <a:noFill/>
          <a:ln w="9525">
            <a:noFill/>
            <a:miter lim="800000"/>
            <a:headEnd/>
            <a:tailEnd/>
          </a:ln>
        </p:spPr>
      </p:pic>
      <p:pic>
        <p:nvPicPr>
          <p:cNvPr id="6" name="Picture 5" descr="ca8.gif"/>
          <p:cNvPicPr/>
          <p:nvPr/>
        </p:nvPicPr>
        <p:blipFill>
          <a:blip r:embed="rId4" cstate="print"/>
          <a:srcRect/>
          <a:stretch>
            <a:fillRect/>
          </a:stretch>
        </p:blipFill>
        <p:spPr bwMode="auto">
          <a:xfrm>
            <a:off x="9220200" y="1435752"/>
            <a:ext cx="2209800" cy="2133600"/>
          </a:xfrm>
          <a:prstGeom prst="rect">
            <a:avLst/>
          </a:prstGeom>
          <a:noFill/>
          <a:ln w="9525">
            <a:noFill/>
            <a:miter lim="800000"/>
            <a:headEnd/>
            <a:tailEnd/>
          </a:ln>
        </p:spPr>
      </p:pic>
      <p:pic>
        <p:nvPicPr>
          <p:cNvPr id="7" name="Picture 6" descr="ca4.gif"/>
          <p:cNvPicPr/>
          <p:nvPr/>
        </p:nvPicPr>
        <p:blipFill>
          <a:blip r:embed="rId5" cstate="print"/>
          <a:srcRect/>
          <a:stretch>
            <a:fillRect/>
          </a:stretch>
        </p:blipFill>
        <p:spPr bwMode="auto">
          <a:xfrm>
            <a:off x="7734613" y="3886200"/>
            <a:ext cx="2746868" cy="2569536"/>
          </a:xfrm>
          <a:prstGeom prst="rect">
            <a:avLst/>
          </a:prstGeom>
          <a:noFill/>
          <a:ln w="9525">
            <a:noFill/>
            <a:miter lim="800000"/>
            <a:headEnd/>
            <a:tailEnd/>
          </a:ln>
        </p:spPr>
      </p:pic>
    </p:spTree>
    <p:extLst>
      <p:ext uri="{BB962C8B-B14F-4D97-AF65-F5344CB8AC3E}">
        <p14:creationId xmlns:p14="http://schemas.microsoft.com/office/powerpoint/2010/main" val="719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7"/>
          <p:cNvSpPr>
            <a:spLocks noGrp="1"/>
          </p:cNvSpPr>
          <p:nvPr>
            <p:ph type="title"/>
          </p:nvPr>
        </p:nvSpPr>
        <p:spPr/>
        <p:txBody>
          <a:bodyPr/>
          <a:lstStyle/>
          <a:p>
            <a:endParaRPr lang="en-US" dirty="0" smtClean="0"/>
          </a:p>
        </p:txBody>
      </p:sp>
      <p:sp>
        <p:nvSpPr>
          <p:cNvPr id="9" name="Content Placeholder 8"/>
          <p:cNvSpPr>
            <a:spLocks noGrp="1"/>
          </p:cNvSpPr>
          <p:nvPr>
            <p:ph idx="4294967295"/>
          </p:nvPr>
        </p:nvSpPr>
        <p:spPr>
          <a:xfrm>
            <a:off x="1981200" y="1935164"/>
            <a:ext cx="8229600" cy="4389437"/>
          </a:xfrm>
          <a:prstGeom prst="rect">
            <a:avLst/>
          </a:prstGeom>
        </p:spPr>
        <p:txBody>
          <a:bodyPr>
            <a:normAutofit fontScale="85000" lnSpcReduction="20000"/>
          </a:bodyPr>
          <a:lstStyle/>
          <a:p>
            <a:pPr marL="274320" indent="-274320">
              <a:buClr>
                <a:schemeClr val="accent3"/>
              </a:buClr>
              <a:buFont typeface="Wingdings 2"/>
              <a:buChar char=""/>
              <a:defRPr/>
            </a:pPr>
            <a:endParaRPr lang="en-US" sz="2400" dirty="0"/>
          </a:p>
          <a:p>
            <a:pPr marL="274320" indent="-274320">
              <a:buClr>
                <a:schemeClr val="accent3"/>
              </a:buClr>
              <a:buFont typeface="Wingdings 2"/>
              <a:buChar char=""/>
              <a:defRPr/>
            </a:pPr>
            <a:r>
              <a:rPr lang="en-US" sz="4000" dirty="0">
                <a:solidFill>
                  <a:srgbClr val="FF0000"/>
                </a:solidFill>
              </a:rPr>
              <a:t>Jon Jacob Berzelius </a:t>
            </a:r>
            <a:r>
              <a:rPr lang="en-US" sz="4000" dirty="0"/>
              <a:t>1807----   Coined the term </a:t>
            </a:r>
            <a:r>
              <a:rPr lang="en-US" sz="4000" dirty="0">
                <a:solidFill>
                  <a:srgbClr val="FF0000"/>
                </a:solidFill>
              </a:rPr>
              <a:t>organic chemistry</a:t>
            </a:r>
          </a:p>
          <a:p>
            <a:pPr marL="274320" indent="-274320">
              <a:buClr>
                <a:schemeClr val="accent3"/>
              </a:buClr>
              <a:buFont typeface="Wingdings 2"/>
              <a:buChar char=""/>
              <a:defRPr/>
            </a:pPr>
            <a:r>
              <a:rPr lang="en-US" sz="4000" dirty="0"/>
              <a:t>Berzelius was interested in cases where two different materials had the same elemental composition  and developed the term </a:t>
            </a:r>
            <a:r>
              <a:rPr lang="en-US" sz="4000" dirty="0">
                <a:solidFill>
                  <a:srgbClr val="FF0000"/>
                </a:solidFill>
              </a:rPr>
              <a:t>isomerism</a:t>
            </a:r>
            <a:r>
              <a:rPr lang="en-US" sz="4000" dirty="0"/>
              <a:t> to define it</a:t>
            </a:r>
          </a:p>
        </p:txBody>
      </p:sp>
    </p:spTree>
    <p:extLst>
      <p:ext uri="{BB962C8B-B14F-4D97-AF65-F5344CB8AC3E}">
        <p14:creationId xmlns:p14="http://schemas.microsoft.com/office/powerpoint/2010/main" val="3571263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DC4754C-2982-4AF4-8791-14D95DC706CC}" type="slidenum">
              <a:rPr lang="en-US"/>
              <a:pPr/>
              <a:t>60</a:t>
            </a:fld>
            <a:endParaRPr lang="en-US"/>
          </a:p>
        </p:txBody>
      </p:sp>
      <p:sp>
        <p:nvSpPr>
          <p:cNvPr id="136196" name="Rectangle 4"/>
          <p:cNvSpPr>
            <a:spLocks noGrp="1" noChangeArrowheads="1"/>
          </p:cNvSpPr>
          <p:nvPr>
            <p:ph type="title"/>
          </p:nvPr>
        </p:nvSpPr>
        <p:spPr>
          <a:xfrm>
            <a:off x="1981490" y="274545"/>
            <a:ext cx="8229023" cy="733985"/>
          </a:xfrm>
          <a:noFill/>
          <a:ln/>
        </p:spPr>
        <p:txBody>
          <a:bodyPr vert="horz" lIns="91418" tIns="45709" rIns="91418" bIns="45709" rtlCol="0" anchor="ctr">
            <a:normAutofit/>
          </a:bodyPr>
          <a:lstStyle/>
          <a:p>
            <a:pPr defTabSz="820583"/>
            <a:r>
              <a:rPr lang="en-US" altLang="en-US" sz="2900" dirty="0" smtClean="0"/>
              <a:t>ALKENE Nomenclature</a:t>
            </a:r>
            <a:endParaRPr lang="en-US" altLang="en-US" sz="2900" dirty="0"/>
          </a:p>
        </p:txBody>
      </p:sp>
      <p:sp>
        <p:nvSpPr>
          <p:cNvPr id="136197" name="Rectangle 5"/>
          <p:cNvSpPr>
            <a:spLocks noGrp="1" noChangeArrowheads="1"/>
          </p:cNvSpPr>
          <p:nvPr>
            <p:ph type="body" idx="4294967295"/>
          </p:nvPr>
        </p:nvSpPr>
        <p:spPr>
          <a:xfrm>
            <a:off x="1939638" y="1143000"/>
            <a:ext cx="8312727" cy="4572000"/>
          </a:xfrm>
          <a:prstGeom prst="rect">
            <a:avLst/>
          </a:prstGeom>
          <a:noFill/>
          <a:ln/>
        </p:spPr>
        <p:txBody>
          <a:bodyPr lIns="91418" tIns="45709" rIns="91418" bIns="45709">
            <a:normAutofit fontScale="92500" lnSpcReduction="20000"/>
          </a:bodyPr>
          <a:lstStyle/>
          <a:p>
            <a:pPr marL="307718" indent="-307718" defTabSz="820583"/>
            <a:r>
              <a:rPr lang="en-US" sz="2400" dirty="0"/>
              <a:t>Simple alkenes are named like </a:t>
            </a:r>
            <a:r>
              <a:rPr lang="en-US" sz="2400" dirty="0" err="1"/>
              <a:t>alkanes</a:t>
            </a:r>
            <a:r>
              <a:rPr lang="en-US" sz="2400" dirty="0"/>
              <a:t> (root from the longest carbon chain), but the –</a:t>
            </a:r>
            <a:r>
              <a:rPr lang="en-US" sz="2400" b="1" dirty="0" err="1"/>
              <a:t>ane</a:t>
            </a:r>
            <a:r>
              <a:rPr lang="en-US" sz="2400" b="1" dirty="0"/>
              <a:t> suffix is replaced by-</a:t>
            </a:r>
            <a:r>
              <a:rPr lang="en-US" sz="2400" b="1" dirty="0" err="1"/>
              <a:t>ene</a:t>
            </a:r>
            <a:r>
              <a:rPr lang="en-US" sz="2400" b="1" dirty="0"/>
              <a:t> </a:t>
            </a:r>
            <a:endParaRPr lang="en-US" altLang="en-US" sz="2200" dirty="0"/>
          </a:p>
          <a:p>
            <a:pPr marL="307718" indent="-307718" defTabSz="820583"/>
            <a:endParaRPr lang="en-US" altLang="en-US" sz="2200" dirty="0"/>
          </a:p>
          <a:p>
            <a:pPr marL="307718" indent="-307718" defTabSz="820583"/>
            <a:r>
              <a:rPr lang="en-US" altLang="en-US" sz="2200" dirty="0"/>
              <a:t>Find longest continuous carbon chain </a:t>
            </a:r>
            <a:r>
              <a:rPr lang="en-US" altLang="en-US" sz="2200" b="1" u="sng" dirty="0"/>
              <a:t>containing the double bond</a:t>
            </a:r>
            <a:r>
              <a:rPr lang="en-US" altLang="en-US" sz="2200" dirty="0"/>
              <a:t> for root name</a:t>
            </a:r>
          </a:p>
          <a:p>
            <a:pPr marL="307718" indent="-307718" defTabSz="820583">
              <a:buNone/>
            </a:pPr>
            <a:endParaRPr lang="en-US" altLang="en-US" sz="2200" dirty="0"/>
          </a:p>
          <a:p>
            <a:pPr marL="307718" indent="-307718" defTabSz="820583"/>
            <a:r>
              <a:rPr lang="en-US" sz="2400" dirty="0"/>
              <a:t>When the chain is longer than 3 carbons, number the atoms such that the double bond is given the </a:t>
            </a:r>
            <a:r>
              <a:rPr lang="en-US" sz="2400" u="sng" dirty="0"/>
              <a:t>lowest number (i.e. start at the end nearest the double bond). </a:t>
            </a:r>
            <a:endParaRPr lang="en-US" altLang="en-US" sz="2200" dirty="0"/>
          </a:p>
          <a:p>
            <a:pPr marL="307718" indent="-307718" defTabSz="820583"/>
            <a:r>
              <a:rPr lang="en-US" altLang="en-US" sz="2200" dirty="0"/>
              <a:t>Rings have “</a:t>
            </a:r>
            <a:r>
              <a:rPr lang="en-US" altLang="en-US" sz="2200" dirty="0" err="1"/>
              <a:t>cyclo</a:t>
            </a:r>
            <a:r>
              <a:rPr lang="en-US" altLang="en-US" sz="2200" dirty="0"/>
              <a:t>” prefix</a:t>
            </a:r>
          </a:p>
          <a:p>
            <a:pPr marL="307718" indent="-307718" defTabSz="820583">
              <a:spcBef>
                <a:spcPct val="0"/>
              </a:spcBef>
              <a:buClr>
                <a:srgbClr val="00C1C2"/>
              </a:buClr>
              <a:buSzPct val="46000"/>
              <a:buFont typeface="Monotype Sorts" pitchFamily="2" charset="2"/>
              <a:buChar char="l"/>
            </a:pPr>
            <a:endParaRPr lang="en-US" altLang="en-US" sz="2200" dirty="0"/>
          </a:p>
        </p:txBody>
      </p:sp>
    </p:spTree>
    <p:extLst>
      <p:ext uri="{BB962C8B-B14F-4D97-AF65-F5344CB8AC3E}">
        <p14:creationId xmlns:p14="http://schemas.microsoft.com/office/powerpoint/2010/main" val="1775419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Alkadienes</a:t>
            </a:r>
            <a:endParaRPr lang="en-US" dirty="0"/>
          </a:p>
        </p:txBody>
      </p:sp>
      <p:sp>
        <p:nvSpPr>
          <p:cNvPr id="3" name="Content Placeholder 2"/>
          <p:cNvSpPr>
            <a:spLocks noGrp="1"/>
          </p:cNvSpPr>
          <p:nvPr>
            <p:ph idx="4294967295"/>
          </p:nvPr>
        </p:nvSpPr>
        <p:spPr>
          <a:xfrm>
            <a:off x="1981200" y="2101754"/>
            <a:ext cx="7239000" cy="4353981"/>
          </a:xfrm>
          <a:prstGeom prst="rect">
            <a:avLst/>
          </a:prstGeom>
        </p:spPr>
        <p:txBody>
          <a:bodyPr/>
          <a:lstStyle/>
          <a:p>
            <a:r>
              <a:rPr lang="en-US" dirty="0" smtClean="0"/>
              <a:t>When  more than one multiple bonds are present in a molecule, it is  called an </a:t>
            </a:r>
            <a:r>
              <a:rPr lang="en-US" dirty="0" err="1" smtClean="0"/>
              <a:t>alkadiene</a:t>
            </a:r>
            <a:endParaRPr lang="en-US" dirty="0" smtClean="0"/>
          </a:p>
          <a:p>
            <a:r>
              <a:rPr lang="en-US" dirty="0" smtClean="0"/>
              <a:t>Chains are the first consideration in naming alkenes and if multiple bonds are present it is an </a:t>
            </a:r>
            <a:r>
              <a:rPr lang="en-US" dirty="0" err="1" smtClean="0"/>
              <a:t>alkadiene</a:t>
            </a:r>
            <a:r>
              <a:rPr lang="en-US" dirty="0" smtClean="0"/>
              <a:t>]</a:t>
            </a:r>
          </a:p>
          <a:p>
            <a:endParaRPr lang="en-US" dirty="0"/>
          </a:p>
          <a:p>
            <a:r>
              <a:rPr lang="en-US" dirty="0" smtClean="0"/>
              <a:t>Ex</a:t>
            </a:r>
          </a:p>
          <a:p>
            <a:endParaRPr lang="en-US" dirty="0"/>
          </a:p>
          <a:p>
            <a:r>
              <a:rPr lang="en-US" dirty="0" smtClean="0"/>
              <a:t>C=c-c-c=c-c-c-c-c</a:t>
            </a:r>
          </a:p>
          <a:p>
            <a:r>
              <a:rPr lang="en-US" dirty="0" smtClean="0"/>
              <a:t>Would be  1,4 </a:t>
            </a:r>
            <a:r>
              <a:rPr lang="en-US" dirty="0" err="1" smtClean="0"/>
              <a:t>nonadiene</a:t>
            </a:r>
            <a:r>
              <a:rPr lang="en-US" dirty="0" smtClean="0"/>
              <a:t> or </a:t>
            </a:r>
            <a:r>
              <a:rPr lang="en-US" dirty="0" err="1" smtClean="0"/>
              <a:t>nona</a:t>
            </a:r>
            <a:r>
              <a:rPr lang="en-US" dirty="0" smtClean="0"/>
              <a:t> 1,4-diene</a:t>
            </a:r>
            <a:endParaRPr lang="en-US" dirty="0"/>
          </a:p>
          <a:p>
            <a:endParaRPr lang="en-US" dirty="0" smtClean="0"/>
          </a:p>
        </p:txBody>
      </p:sp>
    </p:spTree>
    <p:extLst>
      <p:ext uri="{BB962C8B-B14F-4D97-AF65-F5344CB8AC3E}">
        <p14:creationId xmlns:p14="http://schemas.microsoft.com/office/powerpoint/2010/main" val="740113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Alkene Nomenclature</a:t>
            </a:r>
          </a:p>
        </p:txBody>
      </p:sp>
      <p:pic>
        <p:nvPicPr>
          <p:cNvPr id="13317" name="Picture 5" descr="C:\My Documents\My Pictures\Wade alkene nomenclature.bmp"/>
          <p:cNvPicPr>
            <a:picLocks noGrp="1" noChangeAspect="1" noChangeArrowheads="1"/>
          </p:cNvPicPr>
          <p:nvPr>
            <p:ph idx="4294967295"/>
          </p:nvPr>
        </p:nvPicPr>
        <p:blipFill>
          <a:blip r:embed="rId2" cstate="print"/>
          <a:srcRect/>
          <a:stretch>
            <a:fillRect/>
          </a:stretch>
        </p:blipFill>
        <p:spPr>
          <a:xfrm>
            <a:off x="1524000" y="2133600"/>
            <a:ext cx="8839200" cy="3276600"/>
          </a:xfrm>
          <a:prstGeom prst="rect">
            <a:avLst/>
          </a:prstGeom>
          <a:noFill/>
          <a:ln/>
        </p:spPr>
      </p:pic>
    </p:spTree>
    <p:extLst>
      <p:ext uri="{BB962C8B-B14F-4D97-AF65-F5344CB8AC3E}">
        <p14:creationId xmlns:p14="http://schemas.microsoft.com/office/powerpoint/2010/main" val="212967470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hidden="1"/>
          <p:cNvSpPr>
            <a:spLocks noGrp="1" noChangeArrowheads="1"/>
          </p:cNvSpPr>
          <p:nvPr>
            <p:ph type="title"/>
          </p:nvPr>
        </p:nvSpPr>
        <p:spPr/>
        <p:txBody>
          <a:bodyPr/>
          <a:lstStyle/>
          <a:p>
            <a:endParaRPr lang="en-US" altLang="en-US"/>
          </a:p>
        </p:txBody>
      </p:sp>
      <p:sp>
        <p:nvSpPr>
          <p:cNvPr id="90115" name="Rectangle 3" descr="06p189c"/>
          <p:cNvSpPr>
            <a:spLocks noGrp="1" noChangeAspect="1" noChangeArrowheads="1"/>
          </p:cNvSpPr>
          <p:nvPr/>
        </p:nvSpPr>
        <p:spPr bwMode="auto">
          <a:xfrm>
            <a:off x="1524000" y="638175"/>
            <a:ext cx="9144000" cy="5581650"/>
          </a:xfrm>
          <a:prstGeom prst="rect">
            <a:avLst/>
          </a:prstGeom>
          <a:blipFill dpi="0" rotWithShape="1">
            <a:blip r:embed="rId2" cstate="print"/>
            <a:srcRect/>
            <a:stretch>
              <a:fillRect r="-11"/>
            </a:stretch>
          </a:blipFill>
          <a:ln w="9525">
            <a:noFill/>
            <a:miter lim="800000"/>
            <a:headEnd/>
            <a:tailEnd/>
          </a:ln>
          <a:effectLst/>
        </p:spPr>
        <p:txBody>
          <a:bodyPr/>
          <a:lstStyle/>
          <a:p>
            <a:endParaRPr lang="en-US"/>
          </a:p>
        </p:txBody>
      </p:sp>
    </p:spTree>
    <p:extLst>
      <p:ext uri="{BB962C8B-B14F-4D97-AF65-F5344CB8AC3E}">
        <p14:creationId xmlns:p14="http://schemas.microsoft.com/office/powerpoint/2010/main" val="38044164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a:xfrm>
            <a:off x="2209800" y="228600"/>
            <a:ext cx="7772400" cy="1143000"/>
          </a:xfrm>
        </p:spPr>
        <p:txBody>
          <a:bodyPr/>
          <a:lstStyle/>
          <a:p>
            <a:r>
              <a:rPr lang="en-US" altLang="en-US" b="1">
                <a:solidFill>
                  <a:srgbClr val="FF0000"/>
                </a:solidFill>
              </a:rPr>
              <a:t>Cyclic alkenes</a:t>
            </a:r>
          </a:p>
        </p:txBody>
      </p:sp>
      <p:sp>
        <p:nvSpPr>
          <p:cNvPr id="91143" name="Rectangle 7"/>
          <p:cNvSpPr>
            <a:spLocks noGrp="1" noChangeArrowheads="1"/>
          </p:cNvSpPr>
          <p:nvPr>
            <p:ph idx="4294967295"/>
          </p:nvPr>
        </p:nvSpPr>
        <p:spPr>
          <a:xfrm>
            <a:off x="1981200" y="1609416"/>
            <a:ext cx="7239000" cy="4846320"/>
          </a:xfrm>
          <a:prstGeom prst="rect">
            <a:avLst/>
          </a:prstGeom>
        </p:spPr>
        <p:txBody>
          <a:bodyPr/>
          <a:lstStyle/>
          <a:p>
            <a:endParaRPr lang="en-US"/>
          </a:p>
        </p:txBody>
      </p:sp>
      <p:sp>
        <p:nvSpPr>
          <p:cNvPr id="91139" name="Rectangle 3" descr="06p190a"/>
          <p:cNvSpPr>
            <a:spLocks noGrp="1" noChangeAspect="1" noChangeArrowheads="1"/>
          </p:cNvSpPr>
          <p:nvPr/>
        </p:nvSpPr>
        <p:spPr bwMode="auto">
          <a:xfrm>
            <a:off x="200321" y="1953904"/>
            <a:ext cx="11991679" cy="2972937"/>
          </a:xfrm>
          <a:prstGeom prst="rect">
            <a:avLst/>
          </a:prstGeom>
          <a:blipFill dpi="0" rotWithShape="1">
            <a:blip r:embed="rId2" cstate="print"/>
            <a:srcRect/>
            <a:stretch>
              <a:fillRect b="-34"/>
            </a:stretch>
          </a:blipFill>
          <a:ln w="9525">
            <a:noFill/>
            <a:miter lim="800000"/>
            <a:headEnd/>
            <a:tailEnd/>
          </a:ln>
          <a:effectLst/>
        </p:spPr>
        <p:txBody>
          <a:bodyPr/>
          <a:lstStyle/>
          <a:p>
            <a:pPr algn="ctr"/>
            <a:endParaRPr lang="en-US" altLang="en-US" sz="4400">
              <a:solidFill>
                <a:schemeClr val="tx2"/>
              </a:solidFill>
              <a:latin typeface="Arial" charset="0"/>
            </a:endParaRPr>
          </a:p>
          <a:p>
            <a:endParaRPr lang="en-US"/>
          </a:p>
        </p:txBody>
      </p:sp>
    </p:spTree>
    <p:extLst>
      <p:ext uri="{BB962C8B-B14F-4D97-AF65-F5344CB8AC3E}">
        <p14:creationId xmlns:p14="http://schemas.microsoft.com/office/powerpoint/2010/main" val="21753679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F285B7CD-3705-4A27-8B74-B35A7E6AFCF3}" type="slidenum">
              <a:rPr lang="en-US"/>
              <a:pPr/>
              <a:t>65</a:t>
            </a:fld>
            <a:endParaRPr lang="en-US"/>
          </a:p>
        </p:txBody>
      </p:sp>
      <p:sp>
        <p:nvSpPr>
          <p:cNvPr id="186380" name="Rectangle 12"/>
          <p:cNvSpPr>
            <a:spLocks noGrp="1" noChangeArrowheads="1"/>
          </p:cNvSpPr>
          <p:nvPr>
            <p:ph type="title"/>
          </p:nvPr>
        </p:nvSpPr>
        <p:spPr>
          <a:xfrm>
            <a:off x="1981490" y="274545"/>
            <a:ext cx="8229023" cy="733985"/>
          </a:xfrm>
        </p:spPr>
        <p:txBody>
          <a:bodyPr/>
          <a:lstStyle/>
          <a:p>
            <a:r>
              <a:rPr lang="en-US" sz="2900" dirty="0"/>
              <a:t>Name the following Alkenes</a:t>
            </a:r>
          </a:p>
        </p:txBody>
      </p:sp>
      <p:graphicFrame>
        <p:nvGraphicFramePr>
          <p:cNvPr id="186382" name="Object 14"/>
          <p:cNvGraphicFramePr>
            <a:graphicFrameLocks noGrp="1" noChangeAspect="1"/>
          </p:cNvGraphicFramePr>
          <p:nvPr>
            <p:ph sz="half" idx="1"/>
          </p:nvPr>
        </p:nvGraphicFramePr>
        <p:xfrm>
          <a:off x="2147456" y="1680882"/>
          <a:ext cx="3532909" cy="959504"/>
        </p:xfrm>
        <a:graphic>
          <a:graphicData uri="http://schemas.openxmlformats.org/presentationml/2006/ole">
            <mc:AlternateContent xmlns:mc="http://schemas.openxmlformats.org/markup-compatibility/2006">
              <mc:Choice xmlns:v="urn:schemas-microsoft-com:vml" Requires="v">
                <p:oleObj spid="_x0000_s125975" name="Document" r:id="rId3" imgW="1600200" imgH="447840" progId="">
                  <p:embed/>
                </p:oleObj>
              </mc:Choice>
              <mc:Fallback>
                <p:oleObj name="Document" r:id="rId3" imgW="1600200" imgH="4478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456" y="1680882"/>
                        <a:ext cx="3532909" cy="959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3" name="Object 15"/>
          <p:cNvGraphicFramePr>
            <a:graphicFrameLocks noGrp="1" noChangeAspect="1"/>
          </p:cNvGraphicFramePr>
          <p:nvPr>
            <p:ph sz="quarter" idx="2"/>
          </p:nvPr>
        </p:nvGraphicFramePr>
        <p:xfrm>
          <a:off x="6608331" y="1599641"/>
          <a:ext cx="2604943" cy="1812551"/>
        </p:xfrm>
        <a:graphic>
          <a:graphicData uri="http://schemas.openxmlformats.org/presentationml/2006/ole">
            <mc:AlternateContent xmlns:mc="http://schemas.openxmlformats.org/markup-compatibility/2006">
              <mc:Choice xmlns:v="urn:schemas-microsoft-com:vml" Requires="v">
                <p:oleObj spid="_x0000_s125976" name="Document" r:id="rId5" imgW="1781280" imgH="1276200" progId="">
                  <p:embed/>
                </p:oleObj>
              </mc:Choice>
              <mc:Fallback>
                <p:oleObj name="Document" r:id="rId5" imgW="1781280" imgH="1276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331" y="1599641"/>
                        <a:ext cx="2604943" cy="1812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1"/>
          <p:cNvSpPr>
            <a:spLocks noGrp="1"/>
          </p:cNvSpPr>
          <p:nvPr>
            <p:ph sz="quarter" idx="3"/>
          </p:nvPr>
        </p:nvSpPr>
        <p:spPr/>
        <p:txBody>
          <a:bodyPr/>
          <a:lstStyle/>
          <a:p>
            <a:endParaRPr lang="en-US"/>
          </a:p>
        </p:txBody>
      </p:sp>
    </p:spTree>
    <p:extLst>
      <p:ext uri="{BB962C8B-B14F-4D97-AF65-F5344CB8AC3E}">
        <p14:creationId xmlns:p14="http://schemas.microsoft.com/office/powerpoint/2010/main" val="28463186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descr="06p191a"/>
          <p:cNvSpPr>
            <a:spLocks noGrp="1" noChangeAspect="1" noChangeArrowheads="1"/>
          </p:cNvSpPr>
          <p:nvPr/>
        </p:nvSpPr>
        <p:spPr bwMode="auto">
          <a:xfrm>
            <a:off x="1524000" y="1924051"/>
            <a:ext cx="9144000" cy="3008313"/>
          </a:xfrm>
          <a:prstGeom prst="rect">
            <a:avLst/>
          </a:prstGeom>
          <a:blipFill dpi="0" rotWithShape="1">
            <a:blip r:embed="rId2" cstate="print"/>
            <a:srcRect/>
            <a:stretch>
              <a:fillRect b="-2"/>
            </a:stretch>
          </a:blipFill>
          <a:ln w="9525">
            <a:noFill/>
            <a:miter lim="800000"/>
            <a:headEnd/>
            <a:tailEnd/>
          </a:ln>
          <a:effectLst/>
        </p:spPr>
        <p:txBody>
          <a:bodyPr/>
          <a:lstStyle/>
          <a:p>
            <a:endParaRPr lang="en-US"/>
          </a:p>
        </p:txBody>
      </p:sp>
      <p:sp>
        <p:nvSpPr>
          <p:cNvPr id="93188" name="Rectangle 4"/>
          <p:cNvSpPr>
            <a:spLocks noGrp="1" noChangeArrowheads="1"/>
          </p:cNvSpPr>
          <p:nvPr>
            <p:ph type="title"/>
          </p:nvPr>
        </p:nvSpPr>
        <p:spPr/>
        <p:txBody>
          <a:bodyPr/>
          <a:lstStyle/>
          <a:p>
            <a:r>
              <a:rPr lang="en-US" b="1">
                <a:solidFill>
                  <a:srgbClr val="FF0000"/>
                </a:solidFill>
              </a:rPr>
              <a:t>Name these Alkenes</a:t>
            </a:r>
          </a:p>
        </p:txBody>
      </p:sp>
      <p:sp>
        <p:nvSpPr>
          <p:cNvPr id="93189" name="Rectangle 5"/>
          <p:cNvSpPr>
            <a:spLocks noGrp="1" noChangeArrowheads="1"/>
          </p:cNvSpPr>
          <p:nvPr>
            <p:ph idx="4294967295"/>
          </p:nvPr>
        </p:nvSpPr>
        <p:spPr>
          <a:xfrm>
            <a:off x="1981200" y="1609416"/>
            <a:ext cx="7239000" cy="4846320"/>
          </a:xfrm>
          <a:prstGeom prst="rect">
            <a:avLst/>
          </a:prstGeom>
        </p:spPr>
        <p:txBody>
          <a:bodyPr/>
          <a:lstStyle/>
          <a:p>
            <a:endParaRPr lang="en-US"/>
          </a:p>
        </p:txBody>
      </p:sp>
    </p:spTree>
    <p:extLst>
      <p:ext uri="{BB962C8B-B14F-4D97-AF65-F5344CB8AC3E}">
        <p14:creationId xmlns:p14="http://schemas.microsoft.com/office/powerpoint/2010/main" val="2422403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 </a:t>
            </a:r>
            <a:r>
              <a:rPr lang="en-US" u="sng" dirty="0" smtClean="0"/>
              <a:t>Nomenclature of Alkynes</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a:bodyPr>
          <a:lstStyle/>
          <a:p>
            <a:endParaRPr lang="en-US" dirty="0" smtClean="0"/>
          </a:p>
          <a:p>
            <a:r>
              <a:rPr lang="en-US" dirty="0" smtClean="0"/>
              <a:t>A common name that you should know is...</a:t>
            </a:r>
          </a:p>
          <a:p>
            <a:r>
              <a:rPr lang="en-US" dirty="0" smtClean="0"/>
              <a:t>acetylene </a:t>
            </a:r>
          </a:p>
          <a:p>
            <a:endParaRPr lang="en-US" dirty="0" smtClean="0"/>
          </a:p>
          <a:p>
            <a:r>
              <a:rPr lang="en-US" dirty="0" smtClean="0"/>
              <a:t> IUPAC nomenclature is similar to that for alkenes, except the –</a:t>
            </a:r>
            <a:r>
              <a:rPr lang="en-US" dirty="0" err="1" smtClean="0"/>
              <a:t>ane</a:t>
            </a:r>
            <a:r>
              <a:rPr lang="en-US" dirty="0" smtClean="0"/>
              <a:t> ending is replaced with –</a:t>
            </a:r>
            <a:r>
              <a:rPr lang="en-US" dirty="0" err="1" smtClean="0"/>
              <a:t>yne</a:t>
            </a:r>
            <a:r>
              <a:rPr lang="en-US" dirty="0" smtClean="0"/>
              <a:t>. </a:t>
            </a:r>
          </a:p>
          <a:p>
            <a:r>
              <a:rPr lang="en-US" dirty="0" smtClean="0"/>
              <a:t>The chain is numbered from the end </a:t>
            </a:r>
            <a:r>
              <a:rPr lang="en-US" u="sng" dirty="0" smtClean="0"/>
              <a:t>closest to the triple bond. </a:t>
            </a:r>
          </a:p>
          <a:p>
            <a:r>
              <a:rPr lang="en-US" dirty="0" smtClean="0"/>
              <a:t> When additional functional groups are present, the suffixes are combined</a:t>
            </a:r>
            <a:endParaRPr lang="en-US" dirty="0"/>
          </a:p>
        </p:txBody>
      </p:sp>
      <p:pic>
        <p:nvPicPr>
          <p:cNvPr id="4" name="Picture 3" descr="http://chemistry.boisestate.edu/people/richardbanks/organic/nomenclature/alkyne3.gif"/>
          <p:cNvPicPr/>
          <p:nvPr/>
        </p:nvPicPr>
        <p:blipFill>
          <a:blip r:embed="rId2" cstate="print"/>
          <a:srcRect/>
          <a:stretch>
            <a:fillRect/>
          </a:stretch>
        </p:blipFill>
        <p:spPr bwMode="auto">
          <a:xfrm>
            <a:off x="4572000" y="2590800"/>
            <a:ext cx="1143000" cy="228600"/>
          </a:xfrm>
          <a:prstGeom prst="rect">
            <a:avLst/>
          </a:prstGeom>
          <a:noFill/>
          <a:ln w="9525">
            <a:noFill/>
            <a:miter lim="800000"/>
            <a:headEnd/>
            <a:tailEnd/>
          </a:ln>
        </p:spPr>
      </p:pic>
    </p:spTree>
    <p:extLst>
      <p:ext uri="{BB962C8B-B14F-4D97-AF65-F5344CB8AC3E}">
        <p14:creationId xmlns:p14="http://schemas.microsoft.com/office/powerpoint/2010/main" val="1279885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99B25E9-EDD6-421B-9778-B761092BE4C6}" type="slidenum">
              <a:rPr lang="en-US" altLang="en-US" sz="1400"/>
              <a:pPr algn="r"/>
              <a:t>68</a:t>
            </a:fld>
            <a:endParaRPr lang="en-US" altLang="en-US" sz="1400"/>
          </a:p>
        </p:txBody>
      </p:sp>
      <p:sp>
        <p:nvSpPr>
          <p:cNvPr id="112643" name="Rectangle 2"/>
          <p:cNvSpPr>
            <a:spLocks noGrp="1" noChangeArrowheads="1"/>
          </p:cNvSpPr>
          <p:nvPr>
            <p:ph type="title" idx="4294967295"/>
          </p:nvPr>
        </p:nvSpPr>
        <p:spPr>
          <a:xfrm>
            <a:off x="1981200" y="414338"/>
            <a:ext cx="8229600" cy="1143000"/>
          </a:xfrm>
        </p:spPr>
        <p:txBody>
          <a:bodyPr/>
          <a:lstStyle/>
          <a:p>
            <a:r>
              <a:rPr lang="en-US" altLang="en-US" sz="3200"/>
              <a:t>Some common mono-substituted benzene molecules</a:t>
            </a:r>
          </a:p>
        </p:txBody>
      </p:sp>
      <p:pic>
        <p:nvPicPr>
          <p:cNvPr id="112644" name="Picture 4" descr="Zumdahl20_10"/>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135189" y="1401764"/>
            <a:ext cx="3373437" cy="5456237"/>
          </a:xfrm>
          <a:noFill/>
        </p:spPr>
      </p:pic>
      <p:sp>
        <p:nvSpPr>
          <p:cNvPr id="112645" name="Text Box 5"/>
          <p:cNvSpPr txBox="1">
            <a:spLocks noChangeArrowheads="1"/>
          </p:cNvSpPr>
          <p:nvPr/>
        </p:nvSpPr>
        <p:spPr bwMode="auto">
          <a:xfrm>
            <a:off x="6240463" y="2133601"/>
            <a:ext cx="31686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dirty="0"/>
              <a:t>Toluene, sometimes you see this on marker pens ”contains no toluene”</a:t>
            </a:r>
          </a:p>
          <a:p>
            <a:pPr>
              <a:spcBef>
                <a:spcPct val="50000"/>
              </a:spcBef>
            </a:pPr>
            <a:r>
              <a:rPr lang="en-US" altLang="en-US" dirty="0"/>
              <a:t>Has the condensed structural formula </a:t>
            </a:r>
            <a:r>
              <a:rPr lang="en-US" altLang="en-US" sz="2400" b="1" dirty="0">
                <a:solidFill>
                  <a:srgbClr val="FF0000"/>
                </a:solidFill>
              </a:rPr>
              <a:t>C</a:t>
            </a:r>
            <a:r>
              <a:rPr lang="en-US" altLang="en-US" sz="2400" b="1" baseline="-25000" dirty="0">
                <a:solidFill>
                  <a:srgbClr val="FF0000"/>
                </a:solidFill>
              </a:rPr>
              <a:t>6</a:t>
            </a:r>
            <a:r>
              <a:rPr lang="en-US" altLang="en-US" sz="2400" b="1" dirty="0">
                <a:solidFill>
                  <a:srgbClr val="FF0000"/>
                </a:solidFill>
              </a:rPr>
              <a:t>H</a:t>
            </a:r>
            <a:r>
              <a:rPr lang="en-US" altLang="en-US" sz="2400" b="1" baseline="-25000" dirty="0">
                <a:solidFill>
                  <a:srgbClr val="FF0000"/>
                </a:solidFill>
              </a:rPr>
              <a:t>5</a:t>
            </a:r>
            <a:r>
              <a:rPr lang="en-US" altLang="en-US" sz="2400" b="1" dirty="0">
                <a:solidFill>
                  <a:srgbClr val="FF0000"/>
                </a:solidFill>
              </a:rPr>
              <a:t>CH</a:t>
            </a:r>
            <a:r>
              <a:rPr lang="en-US" altLang="en-US" sz="2400" b="1" baseline="-25000" dirty="0">
                <a:solidFill>
                  <a:srgbClr val="FF0000"/>
                </a:solidFill>
              </a:rPr>
              <a:t>3</a:t>
            </a:r>
          </a:p>
        </p:txBody>
      </p:sp>
    </p:spTree>
    <p:extLst>
      <p:ext uri="{BB962C8B-B14F-4D97-AF65-F5344CB8AC3E}">
        <p14:creationId xmlns:p14="http://schemas.microsoft.com/office/powerpoint/2010/main" val="34260200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Common Names of </a:t>
            </a:r>
            <a:br>
              <a:rPr lang="en-US" altLang="en-US"/>
            </a:br>
            <a:r>
              <a:rPr lang="en-US" altLang="en-US"/>
              <a:t>Benzene Derivatives</a:t>
            </a:r>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57400"/>
            <a:ext cx="8305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2401"/>
            <a:ext cx="8229600"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9" name="Text Box 5"/>
          <p:cNvSpPr txBox="1">
            <a:spLocks noChangeArrowheads="1"/>
          </p:cNvSpPr>
          <p:nvPr/>
        </p:nvSpPr>
        <p:spPr bwMode="auto">
          <a:xfrm>
            <a:off x="9525000" y="5943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=&gt;</a:t>
            </a:r>
          </a:p>
        </p:txBody>
      </p:sp>
    </p:spTree>
    <p:extLst>
      <p:ext uri="{BB962C8B-B14F-4D97-AF65-F5344CB8AC3E}">
        <p14:creationId xmlns:p14="http://schemas.microsoft.com/office/powerpoint/2010/main" val="341031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compounds</a:t>
            </a:r>
            <a:endParaRPr lang="en-US" dirty="0"/>
          </a:p>
        </p:txBody>
      </p:sp>
      <p:sp>
        <p:nvSpPr>
          <p:cNvPr id="3" name="Content Placeholder 2"/>
          <p:cNvSpPr>
            <a:spLocks noGrp="1"/>
          </p:cNvSpPr>
          <p:nvPr>
            <p:ph sz="quarter" idx="13"/>
          </p:nvPr>
        </p:nvSpPr>
        <p:spPr/>
        <p:txBody>
          <a:bodyPr>
            <a:noAutofit/>
          </a:bodyPr>
          <a:lstStyle/>
          <a:p>
            <a:r>
              <a:rPr lang="en-US" sz="3200" dirty="0" smtClean="0"/>
              <a:t>The number of carbon compounds is virtually unlimited </a:t>
            </a:r>
          </a:p>
          <a:p>
            <a:r>
              <a:rPr lang="en-US" sz="3200" dirty="0" smtClean="0"/>
              <a:t>About one hundred thousand new compounds are isolated or synthesized each year.</a:t>
            </a:r>
          </a:p>
          <a:p>
            <a:r>
              <a:rPr lang="en-US" sz="3200" dirty="0" smtClean="0"/>
              <a:t>Over 4 million naturally /synthetic compounds already exist</a:t>
            </a:r>
            <a:endParaRPr lang="en-US" sz="3200" dirty="0"/>
          </a:p>
        </p:txBody>
      </p:sp>
    </p:spTree>
    <p:extLst>
      <p:ext uri="{BB962C8B-B14F-4D97-AF65-F5344CB8AC3E}">
        <p14:creationId xmlns:p14="http://schemas.microsoft.com/office/powerpoint/2010/main" val="29953130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YPlXSN0VfF0gUR4W9UrBtQ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1"/>
            <a:ext cx="22098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1" name="Picture 3" descr="3K10VZgeHeVnOgZojyCMdQ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28600"/>
            <a:ext cx="1992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2" name="Picture 4" descr="AtLfV8mc08_o7C6fzqDtaw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1001"/>
            <a:ext cx="2286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5" descr="BDqlDHRN8vvO514vx7gOmA_m"/>
          <p:cNvPicPr>
            <a:picLocks noGrp="1" noChangeAspect="1" noChangeArrowheads="1"/>
          </p:cNvPicPr>
          <p:nvPr>
            <p:ph type="subTitle" idx="1"/>
          </p:nvPr>
        </p:nvPicPr>
        <p:blipFill>
          <a:blip r:embed="rId5">
            <a:extLst>
              <a:ext uri="{28A0092B-C50C-407E-A947-70E740481C1C}">
                <a14:useLocalDpi xmlns:a14="http://schemas.microsoft.com/office/drawing/2010/main" val="0"/>
              </a:ext>
            </a:extLst>
          </a:blip>
          <a:srcRect/>
          <a:stretch>
            <a:fillRect/>
          </a:stretch>
        </p:blipFill>
        <p:spPr>
          <a:xfrm>
            <a:off x="1828800" y="2667001"/>
            <a:ext cx="2819400" cy="20431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2454" name="Picture 6" descr="gxaFdpbMxYVKqSgWgDaFeQ_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438400"/>
            <a:ext cx="2209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5" name="Picture 7" descr="iYkDzIq2WOAlJpV0i4fCng_m"/>
          <p:cNvPicPr>
            <a:picLocks noGrp="1" noChangeAspect="1" noChangeArrowheads="1"/>
          </p:cNvPicPr>
          <p:nvPr>
            <p:ph type="ctrTitle"/>
          </p:nvPr>
        </p:nvPicPr>
        <p:blipFill>
          <a:blip r:embed="rId7">
            <a:extLst>
              <a:ext uri="{28A0092B-C50C-407E-A947-70E740481C1C}">
                <a14:useLocalDpi xmlns:a14="http://schemas.microsoft.com/office/drawing/2010/main" val="0"/>
              </a:ext>
            </a:extLst>
          </a:blip>
          <a:srcRect/>
          <a:stretch>
            <a:fillRect/>
          </a:stretch>
        </p:blipFill>
        <p:spPr>
          <a:xfrm>
            <a:off x="7696200" y="2667001"/>
            <a:ext cx="2057400" cy="196056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2456" name="Picture 8" descr="rybpnpNffT9yPXluL_blrQ_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4572000"/>
            <a:ext cx="2081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7" name="Picture 9" descr="cEChTBMdVDyrf-PLwEU2Ig_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572001"/>
            <a:ext cx="1981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8" name="Picture 10" descr="212siN6W12OAjqhvCAXgCA_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572000"/>
            <a:ext cx="19812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26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905000" y="609600"/>
            <a:ext cx="7772400" cy="1143000"/>
          </a:xfrm>
        </p:spPr>
        <p:txBody>
          <a:bodyPr/>
          <a:lstStyle/>
          <a:p>
            <a:r>
              <a:rPr lang="en-US" altLang="en-US"/>
              <a:t>Disubstituted Benzenes</a:t>
            </a:r>
          </a:p>
        </p:txBody>
      </p:sp>
      <p:sp>
        <p:nvSpPr>
          <p:cNvPr id="164867" name="Text Box 3"/>
          <p:cNvSpPr txBox="1">
            <a:spLocks noChangeArrowheads="1"/>
          </p:cNvSpPr>
          <p:nvPr/>
        </p:nvSpPr>
        <p:spPr bwMode="auto">
          <a:xfrm>
            <a:off x="2133601" y="1828800"/>
            <a:ext cx="71302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t>The prefixes </a:t>
            </a:r>
            <a:r>
              <a:rPr lang="en-US" altLang="en-US" sz="3200" i="1"/>
              <a:t>ortho</a:t>
            </a:r>
            <a:r>
              <a:rPr lang="en-US" altLang="en-US" sz="3200"/>
              <a:t>-, </a:t>
            </a:r>
            <a:r>
              <a:rPr lang="en-US" altLang="en-US" sz="3200" i="1"/>
              <a:t>meta</a:t>
            </a:r>
            <a:r>
              <a:rPr lang="en-US" altLang="en-US" sz="3200"/>
              <a:t>-, and </a:t>
            </a:r>
            <a:r>
              <a:rPr lang="en-US" altLang="en-US" sz="3200" i="1"/>
              <a:t>para</a:t>
            </a:r>
            <a:r>
              <a:rPr lang="en-US" altLang="en-US" sz="3200"/>
              <a:t>- are</a:t>
            </a:r>
          </a:p>
          <a:p>
            <a:pPr eaLnBrk="0" hangingPunct="0"/>
            <a:r>
              <a:rPr lang="en-US" altLang="en-US" sz="3200"/>
              <a:t>commonly used for the 1,2-, 1,3-, and 1,4-</a:t>
            </a:r>
          </a:p>
          <a:p>
            <a:pPr eaLnBrk="0" hangingPunct="0"/>
            <a:r>
              <a:rPr lang="en-US" altLang="en-US" sz="3200"/>
              <a:t>positions, respectively. </a:t>
            </a:r>
            <a:endParaRPr lang="en-US" altLang="en-US"/>
          </a:p>
        </p:txBody>
      </p:sp>
      <p:pic>
        <p:nvPicPr>
          <p:cNvPr id="164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29000"/>
            <a:ext cx="2362200"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1"/>
            <a:ext cx="27432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0" name="Text Box 6"/>
          <p:cNvSpPr txBox="1">
            <a:spLocks noChangeArrowheads="1"/>
          </p:cNvSpPr>
          <p:nvPr/>
        </p:nvSpPr>
        <p:spPr bwMode="auto">
          <a:xfrm>
            <a:off x="9525000" y="5791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=&gt;</a:t>
            </a:r>
          </a:p>
        </p:txBody>
      </p:sp>
      <p:pic>
        <p:nvPicPr>
          <p:cNvPr id="164872" name="Picture 8"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352800"/>
            <a:ext cx="15843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4873" name="WordArt 9"/>
          <p:cNvSpPr>
            <a:spLocks noChangeArrowheads="1" noChangeShapeType="1" noTextEdit="1"/>
          </p:cNvSpPr>
          <p:nvPr/>
        </p:nvSpPr>
        <p:spPr bwMode="auto">
          <a:xfrm>
            <a:off x="5486400" y="4953000"/>
            <a:ext cx="2057400" cy="361950"/>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m nitrotoulene</a:t>
            </a:r>
          </a:p>
        </p:txBody>
      </p:sp>
    </p:spTree>
    <p:extLst>
      <p:ext uri="{BB962C8B-B14F-4D97-AF65-F5344CB8AC3E}">
        <p14:creationId xmlns:p14="http://schemas.microsoft.com/office/powerpoint/2010/main" val="3199065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828800" y="609600"/>
            <a:ext cx="7772400" cy="1143000"/>
          </a:xfrm>
        </p:spPr>
        <p:txBody>
          <a:bodyPr/>
          <a:lstStyle/>
          <a:p>
            <a:r>
              <a:rPr lang="en-US" altLang="en-US"/>
              <a:t>3 or More Substituents </a:t>
            </a:r>
          </a:p>
        </p:txBody>
      </p:sp>
      <p:sp>
        <p:nvSpPr>
          <p:cNvPr id="165891" name="Text Box 3"/>
          <p:cNvSpPr txBox="1">
            <a:spLocks noChangeArrowheads="1"/>
          </p:cNvSpPr>
          <p:nvPr/>
        </p:nvSpPr>
        <p:spPr bwMode="auto">
          <a:xfrm>
            <a:off x="2438400" y="1692275"/>
            <a:ext cx="68241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t>Use the smallest possible numbers, but</a:t>
            </a:r>
          </a:p>
          <a:p>
            <a:pPr eaLnBrk="0" hangingPunct="0"/>
            <a:r>
              <a:rPr lang="en-US" altLang="en-US" sz="3200"/>
              <a:t>the carbon with a functional group is #1.</a:t>
            </a:r>
          </a:p>
        </p:txBody>
      </p:sp>
      <p:pic>
        <p:nvPicPr>
          <p:cNvPr id="165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3810000"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4" name="Text Box 6"/>
          <p:cNvSpPr txBox="1">
            <a:spLocks noChangeArrowheads="1"/>
          </p:cNvSpPr>
          <p:nvPr/>
        </p:nvSpPr>
        <p:spPr bwMode="auto">
          <a:xfrm>
            <a:off x="9525000" y="5791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=&gt;</a:t>
            </a:r>
          </a:p>
        </p:txBody>
      </p:sp>
    </p:spTree>
    <p:extLst>
      <p:ext uri="{BB962C8B-B14F-4D97-AF65-F5344CB8AC3E}">
        <p14:creationId xmlns:p14="http://schemas.microsoft.com/office/powerpoint/2010/main" val="25863613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81200" y="609600"/>
            <a:ext cx="7772400" cy="1143000"/>
          </a:xfrm>
        </p:spPr>
        <p:txBody>
          <a:bodyPr/>
          <a:lstStyle/>
          <a:p>
            <a:r>
              <a:rPr lang="en-US" altLang="en-US"/>
              <a:t>Common Names for</a:t>
            </a:r>
            <a:br>
              <a:rPr lang="en-US" altLang="en-US"/>
            </a:br>
            <a:r>
              <a:rPr lang="en-US" altLang="en-US"/>
              <a:t>Disubstituted Benzenes</a:t>
            </a: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1"/>
            <a:ext cx="8458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580" name="Text Box 4"/>
          <p:cNvSpPr txBox="1">
            <a:spLocks noChangeArrowheads="1"/>
          </p:cNvSpPr>
          <p:nvPr/>
        </p:nvSpPr>
        <p:spPr bwMode="auto">
          <a:xfrm>
            <a:off x="9525000" y="5791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=&gt;</a:t>
            </a:r>
          </a:p>
        </p:txBody>
      </p:sp>
    </p:spTree>
    <p:extLst>
      <p:ext uri="{BB962C8B-B14F-4D97-AF65-F5344CB8AC3E}">
        <p14:creationId xmlns:p14="http://schemas.microsoft.com/office/powerpoint/2010/main" val="14943550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9C8E882-E2F5-478E-AE37-101CF6318800}" type="slidenum">
              <a:rPr lang="en-US" altLang="en-US" sz="1400"/>
              <a:pPr algn="r"/>
              <a:t>74</a:t>
            </a:fld>
            <a:endParaRPr lang="en-US" altLang="en-US" sz="1400"/>
          </a:p>
        </p:txBody>
      </p:sp>
      <p:sp>
        <p:nvSpPr>
          <p:cNvPr id="74755" name="Rectangle 2"/>
          <p:cNvSpPr>
            <a:spLocks noGrp="1" noChangeArrowheads="1"/>
          </p:cNvSpPr>
          <p:nvPr>
            <p:ph type="title" idx="4294967295"/>
          </p:nvPr>
        </p:nvSpPr>
        <p:spPr>
          <a:xfrm>
            <a:off x="1981200" y="414338"/>
            <a:ext cx="8229600" cy="1143000"/>
          </a:xfrm>
        </p:spPr>
        <p:txBody>
          <a:bodyPr/>
          <a:lstStyle/>
          <a:p>
            <a:r>
              <a:rPr lang="en-US" altLang="en-US" sz="3200">
                <a:solidFill>
                  <a:schemeClr val="bg1"/>
                </a:solidFill>
              </a:rPr>
              <a:t>Some common mono-substituted benzene molecules</a:t>
            </a:r>
          </a:p>
        </p:txBody>
      </p:sp>
      <p:pic>
        <p:nvPicPr>
          <p:cNvPr id="74756" name="Picture 4" descr="Zumdahl20_10"/>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135189" y="1401764"/>
            <a:ext cx="3373437" cy="5456237"/>
          </a:xfrm>
          <a:noFill/>
        </p:spPr>
      </p:pic>
      <p:sp>
        <p:nvSpPr>
          <p:cNvPr id="74757" name="Text Box 5"/>
          <p:cNvSpPr txBox="1">
            <a:spLocks noChangeArrowheads="1"/>
          </p:cNvSpPr>
          <p:nvPr/>
        </p:nvSpPr>
        <p:spPr bwMode="auto">
          <a:xfrm>
            <a:off x="6240463" y="2133601"/>
            <a:ext cx="31686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Toluene, sometimes you see this on marker pens ”contains no toluene”</a:t>
            </a:r>
          </a:p>
          <a:p>
            <a:pPr>
              <a:spcBef>
                <a:spcPct val="50000"/>
              </a:spcBef>
            </a:pPr>
            <a:r>
              <a:rPr lang="en-US" altLang="en-US"/>
              <a:t>Has the condensed structural formula </a:t>
            </a:r>
            <a:r>
              <a:rPr lang="en-US" altLang="en-US" sz="2400">
                <a:solidFill>
                  <a:schemeClr val="bg1"/>
                </a:solidFill>
              </a:rPr>
              <a:t>C</a:t>
            </a:r>
            <a:r>
              <a:rPr lang="en-US" altLang="en-US" sz="2400" baseline="-25000">
                <a:solidFill>
                  <a:schemeClr val="bg1"/>
                </a:solidFill>
              </a:rPr>
              <a:t>6</a:t>
            </a:r>
            <a:r>
              <a:rPr lang="en-US" altLang="en-US" sz="2400">
                <a:solidFill>
                  <a:schemeClr val="bg1"/>
                </a:solidFill>
              </a:rPr>
              <a:t>H</a:t>
            </a:r>
            <a:r>
              <a:rPr lang="en-US" altLang="en-US" sz="2400" baseline="-25000">
                <a:solidFill>
                  <a:schemeClr val="bg1"/>
                </a:solidFill>
              </a:rPr>
              <a:t>5</a:t>
            </a:r>
            <a:r>
              <a:rPr lang="en-US" altLang="en-US" sz="2400">
                <a:solidFill>
                  <a:schemeClr val="bg1"/>
                </a:solidFill>
              </a:rPr>
              <a:t>CH</a:t>
            </a:r>
            <a:r>
              <a:rPr lang="en-US" altLang="en-US" sz="2400" baseline="-25000">
                <a:solidFill>
                  <a:schemeClr val="bg1"/>
                </a:solidFill>
              </a:rPr>
              <a:t>3</a:t>
            </a:r>
          </a:p>
        </p:txBody>
      </p:sp>
    </p:spTree>
    <p:extLst>
      <p:ext uri="{BB962C8B-B14F-4D97-AF65-F5344CB8AC3E}">
        <p14:creationId xmlns:p14="http://schemas.microsoft.com/office/powerpoint/2010/main" val="10771241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9525A32-28AB-4E18-98C6-DD753BC49614}" type="slidenum">
              <a:rPr lang="en-US" altLang="en-US" sz="1400"/>
              <a:pPr algn="r"/>
              <a:t>75</a:t>
            </a:fld>
            <a:endParaRPr lang="en-US" altLang="en-US" sz="1400"/>
          </a:p>
        </p:txBody>
      </p:sp>
      <p:sp>
        <p:nvSpPr>
          <p:cNvPr id="64515" name="Rectangle 2"/>
          <p:cNvSpPr>
            <a:spLocks noGrp="1" noChangeArrowheads="1"/>
          </p:cNvSpPr>
          <p:nvPr>
            <p:ph type="body" idx="4294967295"/>
          </p:nvPr>
        </p:nvSpPr>
        <p:spPr>
          <a:xfrm>
            <a:off x="2209800" y="838200"/>
            <a:ext cx="7772400" cy="5257800"/>
          </a:xfrm>
        </p:spPr>
        <p:txBody>
          <a:bodyPr/>
          <a:lstStyle/>
          <a:p>
            <a:pPr lvl="1"/>
            <a:r>
              <a:rPr lang="en-US" altLang="en-US"/>
              <a:t>IUPAC Substitutive Nomenclature</a:t>
            </a:r>
          </a:p>
          <a:p>
            <a:pPr lvl="2"/>
            <a:r>
              <a:rPr lang="en-US" altLang="en-US"/>
              <a:t>An IUPAC name may have up to 4 features: locants, prefixes, parent compound and suffixes</a:t>
            </a:r>
          </a:p>
          <a:p>
            <a:pPr lvl="2"/>
            <a:r>
              <a:rPr lang="en-US" altLang="en-US"/>
              <a:t>Numbering generally starts from the end of the chain which is closest to the group named in the suffix</a:t>
            </a:r>
          </a:p>
          <a:p>
            <a:pPr lvl="4">
              <a:buFontTx/>
              <a:buNone/>
            </a:pPr>
            <a:endParaRPr lang="en-US" altLang="en-US"/>
          </a:p>
          <a:p>
            <a:pPr lvl="4"/>
            <a:endParaRPr lang="en-US" altLang="en-US"/>
          </a:p>
          <a:p>
            <a:pPr lvl="4"/>
            <a:endParaRPr lang="en-US" altLang="en-US"/>
          </a:p>
          <a:p>
            <a:pPr lvl="4"/>
            <a:endParaRPr lang="en-US" altLang="en-US"/>
          </a:p>
          <a:p>
            <a:pPr lvl="4"/>
            <a:endParaRPr lang="en-US" altLang="en-US"/>
          </a:p>
        </p:txBody>
      </p:sp>
      <p:pic>
        <p:nvPicPr>
          <p:cNvPr id="645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4" y="3644901"/>
            <a:ext cx="46815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0665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9C8E882-E2F5-478E-AE37-101CF6318800}" type="slidenum">
              <a:rPr lang="en-US" altLang="en-US" sz="1400"/>
              <a:pPr algn="r"/>
              <a:t>76</a:t>
            </a:fld>
            <a:endParaRPr lang="en-US" altLang="en-US" sz="1400"/>
          </a:p>
        </p:txBody>
      </p:sp>
      <p:sp>
        <p:nvSpPr>
          <p:cNvPr id="74755" name="Rectangle 2"/>
          <p:cNvSpPr>
            <a:spLocks noGrp="1" noChangeArrowheads="1"/>
          </p:cNvSpPr>
          <p:nvPr>
            <p:ph type="title" idx="4294967295"/>
          </p:nvPr>
        </p:nvSpPr>
        <p:spPr>
          <a:xfrm>
            <a:off x="1981200" y="414338"/>
            <a:ext cx="8229600" cy="1143000"/>
          </a:xfrm>
        </p:spPr>
        <p:txBody>
          <a:bodyPr/>
          <a:lstStyle/>
          <a:p>
            <a:r>
              <a:rPr lang="en-US" altLang="en-US" sz="3200">
                <a:solidFill>
                  <a:schemeClr val="bg1"/>
                </a:solidFill>
              </a:rPr>
              <a:t>Some common mono-substituted benzene molecules</a:t>
            </a:r>
          </a:p>
        </p:txBody>
      </p:sp>
      <p:pic>
        <p:nvPicPr>
          <p:cNvPr id="74756" name="Picture 4" descr="Zumdahl20_10"/>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135189" y="1401764"/>
            <a:ext cx="3373437" cy="5456237"/>
          </a:xfrm>
          <a:noFill/>
        </p:spPr>
      </p:pic>
      <p:sp>
        <p:nvSpPr>
          <p:cNvPr id="74757" name="Text Box 5"/>
          <p:cNvSpPr txBox="1">
            <a:spLocks noChangeArrowheads="1"/>
          </p:cNvSpPr>
          <p:nvPr/>
        </p:nvSpPr>
        <p:spPr bwMode="auto">
          <a:xfrm>
            <a:off x="6240463" y="2133601"/>
            <a:ext cx="31686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Toluene, sometimes you see this on marker pens ”contains no toluene”</a:t>
            </a:r>
          </a:p>
          <a:p>
            <a:pPr>
              <a:spcBef>
                <a:spcPct val="50000"/>
              </a:spcBef>
            </a:pPr>
            <a:r>
              <a:rPr lang="en-US" altLang="en-US"/>
              <a:t>Has the condensed structural formula </a:t>
            </a:r>
            <a:r>
              <a:rPr lang="en-US" altLang="en-US" sz="2400">
                <a:solidFill>
                  <a:schemeClr val="bg1"/>
                </a:solidFill>
              </a:rPr>
              <a:t>C</a:t>
            </a:r>
            <a:r>
              <a:rPr lang="en-US" altLang="en-US" sz="2400" baseline="-25000">
                <a:solidFill>
                  <a:schemeClr val="bg1"/>
                </a:solidFill>
              </a:rPr>
              <a:t>6</a:t>
            </a:r>
            <a:r>
              <a:rPr lang="en-US" altLang="en-US" sz="2400">
                <a:solidFill>
                  <a:schemeClr val="bg1"/>
                </a:solidFill>
              </a:rPr>
              <a:t>H</a:t>
            </a:r>
            <a:r>
              <a:rPr lang="en-US" altLang="en-US" sz="2400" baseline="-25000">
                <a:solidFill>
                  <a:schemeClr val="bg1"/>
                </a:solidFill>
              </a:rPr>
              <a:t>5</a:t>
            </a:r>
            <a:r>
              <a:rPr lang="en-US" altLang="en-US" sz="2400">
                <a:solidFill>
                  <a:schemeClr val="bg1"/>
                </a:solidFill>
              </a:rPr>
              <a:t>CH</a:t>
            </a:r>
            <a:r>
              <a:rPr lang="en-US" altLang="en-US" sz="2400" baseline="-25000">
                <a:solidFill>
                  <a:schemeClr val="bg1"/>
                </a:solidFill>
              </a:rPr>
              <a:t>3</a:t>
            </a:r>
          </a:p>
        </p:txBody>
      </p:sp>
    </p:spTree>
    <p:extLst>
      <p:ext uri="{BB962C8B-B14F-4D97-AF65-F5344CB8AC3E}">
        <p14:creationId xmlns:p14="http://schemas.microsoft.com/office/powerpoint/2010/main" val="20539278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9525A32-28AB-4E18-98C6-DD753BC49614}" type="slidenum">
              <a:rPr lang="en-US" altLang="en-US" sz="1400"/>
              <a:pPr algn="r"/>
              <a:t>77</a:t>
            </a:fld>
            <a:endParaRPr lang="en-US" altLang="en-US" sz="1400"/>
          </a:p>
        </p:txBody>
      </p:sp>
      <p:sp>
        <p:nvSpPr>
          <p:cNvPr id="64515" name="Rectangle 2"/>
          <p:cNvSpPr>
            <a:spLocks noGrp="1" noChangeArrowheads="1"/>
          </p:cNvSpPr>
          <p:nvPr>
            <p:ph type="body" idx="4294967295"/>
          </p:nvPr>
        </p:nvSpPr>
        <p:spPr>
          <a:xfrm>
            <a:off x="2209800" y="838200"/>
            <a:ext cx="7772400" cy="5257800"/>
          </a:xfrm>
        </p:spPr>
        <p:txBody>
          <a:bodyPr/>
          <a:lstStyle/>
          <a:p>
            <a:pPr lvl="1"/>
            <a:r>
              <a:rPr lang="en-US" altLang="en-US"/>
              <a:t>IUPAC Substitutive Nomenclature</a:t>
            </a:r>
          </a:p>
          <a:p>
            <a:pPr lvl="2"/>
            <a:r>
              <a:rPr lang="en-US" altLang="en-US"/>
              <a:t>An IUPAC name may have up to 4 features: locants, prefixes, parent compound and suffixes</a:t>
            </a:r>
          </a:p>
          <a:p>
            <a:pPr lvl="2"/>
            <a:r>
              <a:rPr lang="en-US" altLang="en-US"/>
              <a:t>Numbering generally starts from the end of the chain which is closest to the group named in the suffix</a:t>
            </a:r>
          </a:p>
          <a:p>
            <a:pPr lvl="4">
              <a:buFontTx/>
              <a:buNone/>
            </a:pPr>
            <a:endParaRPr lang="en-US" altLang="en-US"/>
          </a:p>
          <a:p>
            <a:pPr lvl="4"/>
            <a:endParaRPr lang="en-US" altLang="en-US"/>
          </a:p>
          <a:p>
            <a:pPr lvl="4"/>
            <a:endParaRPr lang="en-US" altLang="en-US"/>
          </a:p>
          <a:p>
            <a:pPr lvl="4"/>
            <a:endParaRPr lang="en-US" altLang="en-US"/>
          </a:p>
          <a:p>
            <a:pPr lvl="4"/>
            <a:endParaRPr lang="en-US" altLang="en-US"/>
          </a:p>
        </p:txBody>
      </p:sp>
      <p:pic>
        <p:nvPicPr>
          <p:cNvPr id="645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4" y="3644901"/>
            <a:ext cx="46815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4035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28096" cy="68733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7" y="-64230"/>
            <a:ext cx="5763278" cy="6949401"/>
          </a:xfrm>
          <a:prstGeom prst="rect">
            <a:avLst/>
          </a:prstGeom>
        </p:spPr>
      </p:pic>
    </p:spTree>
    <p:extLst>
      <p:ext uri="{BB962C8B-B14F-4D97-AF65-F5344CB8AC3E}">
        <p14:creationId xmlns:p14="http://schemas.microsoft.com/office/powerpoint/2010/main" val="24016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100" y="27296"/>
            <a:ext cx="6045173" cy="6830704"/>
          </a:xfrm>
          <a:prstGeom prst="rect">
            <a:avLst/>
          </a:prstGeom>
        </p:spPr>
      </p:pic>
      <p:sp>
        <p:nvSpPr>
          <p:cNvPr id="5" name="Rectangle 4"/>
          <p:cNvSpPr/>
          <p:nvPr/>
        </p:nvSpPr>
        <p:spPr>
          <a:xfrm>
            <a:off x="1299950" y="466119"/>
            <a:ext cx="9591472" cy="1200329"/>
          </a:xfrm>
          <a:prstGeom prst="rect">
            <a:avLst/>
          </a:prstGeom>
          <a:noFill/>
        </p:spPr>
        <p:txBody>
          <a:bodyPr wrap="none" lIns="91440" tIns="45720" rIns="91440" bIns="45720">
            <a:spAutoFit/>
          </a:bodyPr>
          <a:lstStyle/>
          <a:p>
            <a:pPr algn="ctr"/>
            <a:r>
              <a:rPr lang="en-US" sz="7200" b="1" i="1" cap="none" spc="0" dirty="0" smtClean="0">
                <a:ln w="0"/>
                <a:solidFill>
                  <a:schemeClr val="accent1"/>
                </a:solidFill>
                <a:effectLst>
                  <a:outerShdw blurRad="38100" dist="25400" dir="5400000" algn="ctr" rotWithShape="0">
                    <a:srgbClr val="6E747A">
                      <a:alpha val="43000"/>
                    </a:srgbClr>
                  </a:outerShdw>
                </a:effectLst>
              </a:rPr>
              <a:t>Reactions of Hydrocarbons</a:t>
            </a:r>
            <a:endParaRPr lang="en-US" sz="7200" b="1" i="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0530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r>
              <a:rPr lang="en-IE" smtClean="0"/>
              <a:t>Organic chemicals make up</a:t>
            </a:r>
          </a:p>
        </p:txBody>
      </p:sp>
      <p:sp>
        <p:nvSpPr>
          <p:cNvPr id="4" name="Content Placeholder 3"/>
          <p:cNvSpPr>
            <a:spLocks noGrp="1"/>
          </p:cNvSpPr>
          <p:nvPr>
            <p:ph idx="4294967295"/>
          </p:nvPr>
        </p:nvSpPr>
        <p:spPr>
          <a:xfrm>
            <a:off x="1981200" y="1935164"/>
            <a:ext cx="8229600" cy="4389437"/>
          </a:xfrm>
          <a:prstGeom prst="rect">
            <a:avLst/>
          </a:prstGeom>
        </p:spPr>
        <p:txBody>
          <a:bodyPr/>
          <a:lstStyle/>
          <a:p>
            <a:r>
              <a:rPr lang="en-IE" smtClean="0"/>
              <a:t>Foods and foodstuff</a:t>
            </a:r>
          </a:p>
          <a:p>
            <a:r>
              <a:rPr lang="en-IE" smtClean="0"/>
              <a:t>Flavours and fragrances</a:t>
            </a:r>
          </a:p>
          <a:p>
            <a:r>
              <a:rPr lang="en-IE" smtClean="0"/>
              <a:t>Medicines</a:t>
            </a:r>
          </a:p>
          <a:p>
            <a:r>
              <a:rPr lang="en-IE" smtClean="0"/>
              <a:t>Materials, polymers, plastics</a:t>
            </a:r>
          </a:p>
          <a:p>
            <a:r>
              <a:rPr lang="en-IE" smtClean="0"/>
              <a:t>Plant, animal and microbial matter; natural products</a:t>
            </a:r>
          </a:p>
          <a:p>
            <a:r>
              <a:rPr lang="en-IE" smtClean="0"/>
              <a:t>A vast range of manufactured goods</a:t>
            </a:r>
          </a:p>
          <a:p>
            <a:r>
              <a:rPr lang="en-IE" sz="2400"/>
              <a:t>[pharmaceuticals, foods, dyestuffs, adhesives, coatings, packaging, lubricants, cosmetics, films &amp; fibres, etc. etc.]</a:t>
            </a:r>
            <a:endParaRPr lang="en-IE"/>
          </a:p>
        </p:txBody>
      </p:sp>
    </p:spTree>
    <p:extLst>
      <p:ext uri="{BB962C8B-B14F-4D97-AF65-F5344CB8AC3E}">
        <p14:creationId xmlns:p14="http://schemas.microsoft.com/office/powerpoint/2010/main" val="38303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Reactions of </a:t>
            </a:r>
            <a:r>
              <a:rPr lang="en-US" dirty="0" err="1" smtClean="0"/>
              <a:t>Alkanes</a:t>
            </a:r>
            <a:endParaRPr lang="en-US" dirty="0"/>
          </a:p>
        </p:txBody>
      </p:sp>
      <p:sp>
        <p:nvSpPr>
          <p:cNvPr id="4" name="Content Placeholder 3"/>
          <p:cNvSpPr>
            <a:spLocks noGrp="1"/>
          </p:cNvSpPr>
          <p:nvPr>
            <p:ph idx="4294967295"/>
          </p:nvPr>
        </p:nvSpPr>
        <p:spPr>
          <a:xfrm>
            <a:off x="1050878" y="2214694"/>
            <a:ext cx="9138313" cy="4846320"/>
          </a:xfrm>
          <a:prstGeom prst="rect">
            <a:avLst/>
          </a:prstGeom>
        </p:spPr>
        <p:txBody>
          <a:bodyPr>
            <a:normAutofit/>
          </a:bodyPr>
          <a:lstStyle/>
          <a:p>
            <a:r>
              <a:rPr lang="en-US" sz="2400" dirty="0" err="1" smtClean="0"/>
              <a:t>Alkanes</a:t>
            </a:r>
            <a:r>
              <a:rPr lang="en-US" sz="2400" dirty="0" smtClean="0"/>
              <a:t> are relatively inert and do not react with most acids, bases, oxidizing and reducing agents</a:t>
            </a:r>
          </a:p>
          <a:p>
            <a:r>
              <a:rPr lang="en-US" sz="2400" dirty="0" smtClean="0"/>
              <a:t>However, they do react with some reagents such as oxygen  and halogens</a:t>
            </a:r>
          </a:p>
          <a:p>
            <a:r>
              <a:rPr lang="en-US" sz="2400" dirty="0" smtClean="0"/>
              <a:t>Most of the reactions are exothermic in nature </a:t>
            </a:r>
          </a:p>
          <a:p>
            <a:endParaRPr lang="en-US" dirty="0"/>
          </a:p>
        </p:txBody>
      </p:sp>
    </p:spTree>
    <p:extLst>
      <p:ext uri="{BB962C8B-B14F-4D97-AF65-F5344CB8AC3E}">
        <p14:creationId xmlns:p14="http://schemas.microsoft.com/office/powerpoint/2010/main" val="1657496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Combustion reaction of alkane</a:t>
            </a:r>
            <a:endParaRPr lang="en-US" dirty="0"/>
          </a:p>
        </p:txBody>
      </p:sp>
      <p:sp>
        <p:nvSpPr>
          <p:cNvPr id="3" name="Content Placeholder 2"/>
          <p:cNvSpPr>
            <a:spLocks noGrp="1"/>
          </p:cNvSpPr>
          <p:nvPr>
            <p:ph idx="4294967295"/>
          </p:nvPr>
        </p:nvSpPr>
        <p:spPr>
          <a:xfrm>
            <a:off x="1091821" y="2214694"/>
            <a:ext cx="9561394" cy="4846320"/>
          </a:xfrm>
          <a:prstGeom prst="rect">
            <a:avLst/>
          </a:prstGeom>
        </p:spPr>
        <p:txBody>
          <a:bodyPr>
            <a:normAutofit/>
          </a:bodyPr>
          <a:lstStyle/>
          <a:p>
            <a:r>
              <a:rPr lang="pl-PL" sz="2400" dirty="0"/>
              <a:t>CH</a:t>
            </a:r>
            <a:r>
              <a:rPr lang="pl-PL" sz="2400" baseline="-25000" dirty="0"/>
              <a:t>3</a:t>
            </a:r>
            <a:r>
              <a:rPr lang="pl-PL" sz="2400" dirty="0"/>
              <a:t>-CH</a:t>
            </a:r>
            <a:r>
              <a:rPr lang="pl-PL" sz="2400" baseline="-25000" dirty="0"/>
              <a:t>2</a:t>
            </a:r>
            <a:r>
              <a:rPr lang="pl-PL" sz="2400" dirty="0"/>
              <a:t>-CH</a:t>
            </a:r>
            <a:r>
              <a:rPr lang="pl-PL" sz="2400" baseline="-25000" dirty="0"/>
              <a:t>3</a:t>
            </a:r>
            <a:r>
              <a:rPr lang="pl-PL" sz="2400" dirty="0"/>
              <a:t>   +   5 O</a:t>
            </a:r>
            <a:r>
              <a:rPr lang="pl-PL" sz="2400" baseline="-25000" dirty="0"/>
              <a:t>2</a:t>
            </a:r>
            <a:r>
              <a:rPr lang="pl-PL" sz="2400" dirty="0"/>
              <a:t>   ——</a:t>
            </a:r>
            <a:r>
              <a:rPr lang="pl-PL" sz="2400" b="1" dirty="0"/>
              <a:t>&gt;</a:t>
            </a:r>
            <a:r>
              <a:rPr lang="pl-PL" sz="2400" dirty="0"/>
              <a:t>  3 CO</a:t>
            </a:r>
            <a:r>
              <a:rPr lang="pl-PL" sz="2400" baseline="-25000" dirty="0"/>
              <a:t>2</a:t>
            </a:r>
            <a:r>
              <a:rPr lang="pl-PL" sz="2400" dirty="0"/>
              <a:t>   +   4 H</a:t>
            </a:r>
            <a:r>
              <a:rPr lang="pl-PL" sz="2400" baseline="-25000" dirty="0"/>
              <a:t>2</a:t>
            </a:r>
            <a:r>
              <a:rPr lang="pl-PL" sz="2400" dirty="0"/>
              <a:t>O   +   heat</a:t>
            </a:r>
            <a:endParaRPr lang="en-US" sz="2400" dirty="0"/>
          </a:p>
          <a:p>
            <a:endParaRPr lang="en-US" sz="2400" dirty="0"/>
          </a:p>
          <a:p>
            <a:r>
              <a:rPr lang="en-US" sz="2400" dirty="0" err="1"/>
              <a:t>Alkane</a:t>
            </a:r>
            <a:r>
              <a:rPr lang="en-US" sz="2400" dirty="0"/>
              <a:t> plus oxygen gives carbon dioxide, water and heat</a:t>
            </a:r>
          </a:p>
          <a:p>
            <a:r>
              <a:rPr lang="en-US" sz="2400" dirty="0"/>
              <a:t> </a:t>
            </a:r>
          </a:p>
        </p:txBody>
      </p:sp>
    </p:spTree>
    <p:extLst>
      <p:ext uri="{BB962C8B-B14F-4D97-AF65-F5344CB8AC3E}">
        <p14:creationId xmlns:p14="http://schemas.microsoft.com/office/powerpoint/2010/main" val="15178104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Substitution reaction</a:t>
            </a:r>
            <a:endParaRPr lang="en-US" dirty="0"/>
          </a:p>
        </p:txBody>
      </p:sp>
      <p:sp>
        <p:nvSpPr>
          <p:cNvPr id="3" name="Content Placeholder 2"/>
          <p:cNvSpPr>
            <a:spLocks noGrp="1"/>
          </p:cNvSpPr>
          <p:nvPr>
            <p:ph sz="quarter" idx="13"/>
          </p:nvPr>
        </p:nvSpPr>
        <p:spPr/>
        <p:txBody>
          <a:bodyPr/>
          <a:lstStyle/>
          <a:p>
            <a:r>
              <a:rPr lang="en-US" dirty="0" smtClean="0"/>
              <a:t>1alkane reacts with halogens when one or ore atoms of a halogen are substituted for one or more hydrogen atoms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 y="3823648"/>
            <a:ext cx="10454966" cy="2467970"/>
          </a:xfrm>
          <a:prstGeom prst="rect">
            <a:avLst/>
          </a:prstGeom>
        </p:spPr>
      </p:pic>
    </p:spTree>
    <p:extLst>
      <p:ext uri="{BB962C8B-B14F-4D97-AF65-F5344CB8AC3E}">
        <p14:creationId xmlns:p14="http://schemas.microsoft.com/office/powerpoint/2010/main" val="38313589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rds.yahoo.com/_ylt=A0PDoX7mnQ5Oc1QABiCjzbkF/SIG=1244a3ivt/EXP=1309609574/**http%3a/www.tutornext.com/system/files/u64/28.JPG"/>
          <p:cNvPicPr>
            <a:picLocks noGrp="1"/>
          </p:cNvPicPr>
          <p:nvPr>
            <p:ph idx="4294967295"/>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6716759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xfrm>
            <a:off x="913775" y="609600"/>
            <a:ext cx="8980852" cy="1055427"/>
          </a:xfrm>
        </p:spPr>
        <p:txBody>
          <a:bodyPr/>
          <a:lstStyle/>
          <a:p>
            <a:r>
              <a:rPr lang="en-US" sz="3900" dirty="0" err="1"/>
              <a:t>Prepartion</a:t>
            </a:r>
            <a:r>
              <a:rPr lang="en-US" sz="3900" dirty="0"/>
              <a:t> of Alkenes</a:t>
            </a:r>
          </a:p>
        </p:txBody>
      </p:sp>
      <p:sp>
        <p:nvSpPr>
          <p:cNvPr id="4" name="Text Placeholder 3"/>
          <p:cNvSpPr>
            <a:spLocks noGrp="1"/>
          </p:cNvSpPr>
          <p:nvPr>
            <p:ph type="body" idx="2"/>
          </p:nvPr>
        </p:nvSpPr>
        <p:spPr/>
        <p:txBody>
          <a:bodyPr/>
          <a:lstStyle/>
          <a:p>
            <a:endParaRPr lang="en-US"/>
          </a:p>
        </p:txBody>
      </p:sp>
      <p:sp>
        <p:nvSpPr>
          <p:cNvPr id="3" name="Content Placeholder 2"/>
          <p:cNvSpPr>
            <a:spLocks noGrp="1"/>
          </p:cNvSpPr>
          <p:nvPr>
            <p:ph sz="half" idx="4294967295"/>
          </p:nvPr>
        </p:nvSpPr>
        <p:spPr>
          <a:xfrm>
            <a:off x="913774" y="2133600"/>
            <a:ext cx="8306426" cy="4371752"/>
          </a:xfrm>
          <a:prstGeom prst="rect">
            <a:avLst/>
          </a:prstGeom>
        </p:spPr>
        <p:txBody>
          <a:bodyPr>
            <a:normAutofit/>
          </a:bodyPr>
          <a:lstStyle/>
          <a:p>
            <a:r>
              <a:rPr lang="en-US" b="1" dirty="0" smtClean="0"/>
              <a:t>The most common reaction of </a:t>
            </a:r>
            <a:r>
              <a:rPr lang="en-US" b="1" dirty="0" err="1" smtClean="0">
                <a:solidFill>
                  <a:schemeClr val="bg2">
                    <a:lumMod val="50000"/>
                  </a:schemeClr>
                </a:solidFill>
              </a:rPr>
              <a:t>alkanes</a:t>
            </a:r>
            <a:r>
              <a:rPr lang="en-US" b="1" dirty="0" smtClean="0">
                <a:solidFill>
                  <a:schemeClr val="bg2">
                    <a:lumMod val="50000"/>
                  </a:schemeClr>
                </a:solidFill>
              </a:rPr>
              <a:t> is substitution reactions</a:t>
            </a:r>
          </a:p>
          <a:p>
            <a:r>
              <a:rPr lang="en-US" b="1" dirty="0" smtClean="0"/>
              <a:t>The most common reaction of </a:t>
            </a:r>
            <a:r>
              <a:rPr lang="en-US" b="1" dirty="0" smtClean="0">
                <a:solidFill>
                  <a:schemeClr val="bg2">
                    <a:lumMod val="50000"/>
                  </a:schemeClr>
                </a:solidFill>
              </a:rPr>
              <a:t>alkenes  is addition reactions</a:t>
            </a:r>
          </a:p>
          <a:p>
            <a:endParaRPr lang="en-US" b="1" dirty="0" smtClean="0"/>
          </a:p>
          <a:p>
            <a:r>
              <a:rPr lang="en-US" b="1" u="sng" dirty="0" smtClean="0"/>
              <a:t>In addition reactions</a:t>
            </a:r>
            <a:r>
              <a:rPr lang="en-US" dirty="0" smtClean="0"/>
              <a:t>,  a reagent is added to the carbons of the double bond to give a product with a C-C SINGLE BOND</a:t>
            </a:r>
            <a:endParaRPr lang="en-US" dirty="0"/>
          </a:p>
        </p:txBody>
      </p:sp>
    </p:spTree>
    <p:extLst>
      <p:ext uri="{BB962C8B-B14F-4D97-AF65-F5344CB8AC3E}">
        <p14:creationId xmlns:p14="http://schemas.microsoft.com/office/powerpoint/2010/main" val="2035945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3775" y="618518"/>
            <a:ext cx="10364451" cy="937328"/>
          </a:xfrm>
        </p:spPr>
        <p:txBody>
          <a:bodyPr/>
          <a:lstStyle/>
          <a:p>
            <a:r>
              <a:rPr lang="en-US" dirty="0" smtClean="0"/>
              <a:t>1. Addition </a:t>
            </a:r>
            <a:r>
              <a:rPr lang="en-US" dirty="0"/>
              <a:t>of Halogens</a:t>
            </a:r>
          </a:p>
        </p:txBody>
      </p:sp>
      <p:graphicFrame>
        <p:nvGraphicFramePr>
          <p:cNvPr id="24580" name="Object 4"/>
          <p:cNvGraphicFramePr>
            <a:graphicFrameLocks noGrp="1" noChangeAspect="1"/>
          </p:cNvGraphicFramePr>
          <p:nvPr>
            <p:ph sz="half" idx="4294967295"/>
            <p:extLst>
              <p:ext uri="{D42A27DB-BD31-4B8C-83A1-F6EECF244321}">
                <p14:modId xmlns:p14="http://schemas.microsoft.com/office/powerpoint/2010/main" val="931833402"/>
              </p:ext>
            </p:extLst>
          </p:nvPr>
        </p:nvGraphicFramePr>
        <p:xfrm>
          <a:off x="2667000" y="1310184"/>
          <a:ext cx="6858000" cy="1923553"/>
        </p:xfrm>
        <a:graphic>
          <a:graphicData uri="http://schemas.openxmlformats.org/presentationml/2006/ole">
            <mc:AlternateContent xmlns:mc="http://schemas.openxmlformats.org/markup-compatibility/2006">
              <mc:Choice xmlns:v="urn:schemas-microsoft-com:vml" Requires="v">
                <p:oleObj spid="_x0000_s4116" name="Document" r:id="rId3" imgW="4819680" imgH="1362240" progId="">
                  <p:embed/>
                </p:oleObj>
              </mc:Choice>
              <mc:Fallback>
                <p:oleObj name="Document" r:id="rId3" imgW="4819680" imgH="1362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10184"/>
                        <a:ext cx="6858000" cy="1923553"/>
                      </a:xfrm>
                      <a:prstGeom prst="rect">
                        <a:avLst/>
                      </a:prstGeom>
                      <a:noFill/>
                      <a:ln>
                        <a:noFill/>
                      </a:ln>
                      <a:effectLst/>
                      <a:extLst/>
                    </p:spPr>
                  </p:pic>
                </p:oleObj>
              </mc:Fallback>
            </mc:AlternateContent>
          </a:graphicData>
        </a:graphic>
      </p:graphicFrame>
      <p:pic>
        <p:nvPicPr>
          <p:cNvPr id="24582" name="Picture 6" descr="07p208b"/>
          <p:cNvPicPr>
            <a:picLocks noGrp="1" noChangeAspect="1" noChangeArrowheads="1"/>
          </p:cNvPicPr>
          <p:nvPr>
            <p:ph sz="half" idx="4294967295"/>
          </p:nvPr>
        </p:nvPicPr>
        <p:blipFill>
          <a:blip r:embed="rId5" cstate="print">
            <a:clrChange>
              <a:clrFrom>
                <a:srgbClr val="FFFFFF"/>
              </a:clrFrom>
              <a:clrTo>
                <a:srgbClr val="FFFFFF">
                  <a:alpha val="0"/>
                </a:srgbClr>
              </a:clrTo>
            </a:clrChange>
          </a:blip>
          <a:srcRect/>
          <a:stretch>
            <a:fillRect/>
          </a:stretch>
        </p:blipFill>
        <p:spPr>
          <a:xfrm>
            <a:off x="2895600" y="3733800"/>
            <a:ext cx="6629400" cy="2889250"/>
          </a:xfrm>
          <a:prstGeom prst="rect">
            <a:avLst/>
          </a:prstGeom>
          <a:noFill/>
          <a:ln/>
        </p:spPr>
      </p:pic>
    </p:spTree>
    <p:extLst>
      <p:ext uri="{BB962C8B-B14F-4D97-AF65-F5344CB8AC3E}">
        <p14:creationId xmlns:p14="http://schemas.microsoft.com/office/powerpoint/2010/main" val="17926300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Examples</a:t>
            </a:r>
          </a:p>
        </p:txBody>
      </p:sp>
      <p:graphicFrame>
        <p:nvGraphicFramePr>
          <p:cNvPr id="32772" name="Object 4"/>
          <p:cNvGraphicFramePr>
            <a:graphicFrameLocks noGrp="1" noChangeAspect="1"/>
          </p:cNvGraphicFramePr>
          <p:nvPr>
            <p:ph sz="half" idx="1"/>
          </p:nvPr>
        </p:nvGraphicFramePr>
        <p:xfrm>
          <a:off x="2133600" y="1447800"/>
          <a:ext cx="7696200" cy="1238250"/>
        </p:xfrm>
        <a:graphic>
          <a:graphicData uri="http://schemas.openxmlformats.org/presentationml/2006/ole">
            <mc:AlternateContent xmlns:mc="http://schemas.openxmlformats.org/markup-compatibility/2006">
              <mc:Choice xmlns:v="urn:schemas-microsoft-com:vml" Requires="v">
                <p:oleObj spid="_x0000_s5173" name="Document" r:id="rId3" imgW="6048360" imgH="971640" progId="">
                  <p:embed/>
                </p:oleObj>
              </mc:Choice>
              <mc:Fallback>
                <p:oleObj name="Document" r:id="rId3" imgW="6048360" imgH="971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76962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Grp="1" noChangeAspect="1"/>
          </p:cNvGraphicFramePr>
          <p:nvPr>
            <p:ph sz="quarter" idx="2"/>
          </p:nvPr>
        </p:nvGraphicFramePr>
        <p:xfrm>
          <a:off x="2057400" y="4191000"/>
          <a:ext cx="4724400" cy="692150"/>
        </p:xfrm>
        <a:graphic>
          <a:graphicData uri="http://schemas.openxmlformats.org/presentationml/2006/ole">
            <mc:AlternateContent xmlns:mc="http://schemas.openxmlformats.org/markup-compatibility/2006">
              <mc:Choice xmlns:v="urn:schemas-microsoft-com:vml" Requires="v">
                <p:oleObj spid="_x0000_s5174" name="Document" r:id="rId5" imgW="4029120" imgH="590400" progId="">
                  <p:embed/>
                </p:oleObj>
              </mc:Choice>
              <mc:Fallback>
                <p:oleObj name="Document" r:id="rId5" imgW="4029120" imgH="590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191000"/>
                        <a:ext cx="47244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8"/>
          <p:cNvGraphicFramePr>
            <a:graphicFrameLocks noGrp="1" noChangeAspect="1"/>
          </p:cNvGraphicFramePr>
          <p:nvPr>
            <p:ph sz="quarter" idx="3"/>
          </p:nvPr>
        </p:nvGraphicFramePr>
        <p:xfrm>
          <a:off x="6934200" y="3733801"/>
          <a:ext cx="3124200" cy="1717675"/>
        </p:xfrm>
        <a:graphic>
          <a:graphicData uri="http://schemas.openxmlformats.org/presentationml/2006/ole">
            <mc:AlternateContent xmlns:mc="http://schemas.openxmlformats.org/markup-compatibility/2006">
              <mc:Choice xmlns:v="urn:schemas-microsoft-com:vml" Requires="v">
                <p:oleObj spid="_x0000_s5175" name="Document" r:id="rId7" imgW="2476440" imgH="1362240" progId="">
                  <p:embed/>
                </p:oleObj>
              </mc:Choice>
              <mc:Fallback>
                <p:oleObj name="Document" r:id="rId7" imgW="2476440" imgH="13622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733801"/>
                        <a:ext cx="31242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63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additive="base">
                                        <p:cTn id="13" dur="500" fill="hold"/>
                                        <p:tgtEl>
                                          <p:spTgt spid="32776"/>
                                        </p:tgtEl>
                                        <p:attrNameLst>
                                          <p:attrName>ppt_x</p:attrName>
                                        </p:attrNameLst>
                                      </p:cBhvr>
                                      <p:tavLst>
                                        <p:tav tm="0">
                                          <p:val>
                                            <p:strVal val="#ppt_x"/>
                                          </p:val>
                                        </p:tav>
                                        <p:tav tm="100000">
                                          <p:val>
                                            <p:strVal val="#ppt_x"/>
                                          </p:val>
                                        </p:tav>
                                      </p:tavLst>
                                    </p:anim>
                                    <p:anim calcmode="lin" valueType="num">
                                      <p:cBhvr additive="base">
                                        <p:cTn id="14"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3"/>
          </p:nvPr>
        </p:nvSpPr>
        <p:spPr>
          <a:xfrm>
            <a:off x="913774" y="791570"/>
            <a:ext cx="10363826" cy="4999629"/>
          </a:xfrm>
        </p:spPr>
        <p:txBody>
          <a:bodyPr/>
          <a:lstStyle/>
          <a:p>
            <a:r>
              <a:rPr lang="en-US" sz="3600" b="1" dirty="0" smtClean="0"/>
              <a:t>2. Cracking: </a:t>
            </a:r>
          </a:p>
          <a:p>
            <a:r>
              <a:rPr lang="en-US" sz="2800" dirty="0" smtClean="0"/>
              <a:t>Process where complex organic molecules are broken down into simper molecules</a:t>
            </a:r>
          </a:p>
          <a:p>
            <a:r>
              <a:rPr lang="en-US" sz="3200" dirty="0" smtClean="0"/>
              <a:t>Ex C3H8 </a:t>
            </a:r>
            <a:r>
              <a:rPr lang="en-US" sz="3200" dirty="0" smtClean="0">
                <a:sym typeface="Wingdings" panose="05000000000000000000" pitchFamily="2" charset="2"/>
              </a:rPr>
              <a:t>  C</a:t>
            </a:r>
            <a:r>
              <a:rPr lang="en-US" sz="3200" baseline="-25000" dirty="0" smtClean="0">
                <a:sym typeface="Wingdings" panose="05000000000000000000" pitchFamily="2" charset="2"/>
              </a:rPr>
              <a:t>3</a:t>
            </a:r>
            <a:r>
              <a:rPr lang="en-US" sz="3200" dirty="0" smtClean="0">
                <a:sym typeface="Wingdings" panose="05000000000000000000" pitchFamily="2" charset="2"/>
              </a:rPr>
              <a:t>H6 + H2</a:t>
            </a:r>
          </a:p>
          <a:p>
            <a:endParaRPr lang="en-US" sz="3200" dirty="0">
              <a:sym typeface="Wingdings" panose="05000000000000000000" pitchFamily="2" charset="2"/>
            </a:endParaRPr>
          </a:p>
          <a:p>
            <a:r>
              <a:rPr lang="en-US" sz="3600" b="1" dirty="0" smtClean="0">
                <a:sym typeface="Wingdings" panose="05000000000000000000" pitchFamily="2" charset="2"/>
              </a:rPr>
              <a:t>3. Combustion Reactions: same as alkanes</a:t>
            </a:r>
            <a:endParaRPr lang="en-US" sz="3600" b="1" dirty="0"/>
          </a:p>
        </p:txBody>
      </p:sp>
    </p:spTree>
    <p:extLst>
      <p:ext uri="{BB962C8B-B14F-4D97-AF65-F5344CB8AC3E}">
        <p14:creationId xmlns:p14="http://schemas.microsoft.com/office/powerpoint/2010/main" val="1574059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Alkylation Reaction</a:t>
            </a:r>
            <a:endParaRPr lang="en-US" dirty="0"/>
          </a:p>
        </p:txBody>
      </p:sp>
      <p:sp>
        <p:nvSpPr>
          <p:cNvPr id="3" name="Content Placeholder 2"/>
          <p:cNvSpPr>
            <a:spLocks noGrp="1"/>
          </p:cNvSpPr>
          <p:nvPr>
            <p:ph sz="quarter" idx="13"/>
          </p:nvPr>
        </p:nvSpPr>
        <p:spPr/>
        <p:txBody>
          <a:bodyPr>
            <a:normAutofit/>
          </a:bodyPr>
          <a:lstStyle/>
          <a:p>
            <a:r>
              <a:rPr lang="en-US" sz="4000" dirty="0" smtClean="0"/>
              <a:t>Adding an alkane and an alkyne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38" y="3901724"/>
            <a:ext cx="9066205" cy="2041873"/>
          </a:xfrm>
          <a:prstGeom prst="rect">
            <a:avLst/>
          </a:prstGeom>
        </p:spPr>
      </p:pic>
    </p:spTree>
    <p:extLst>
      <p:ext uri="{BB962C8B-B14F-4D97-AF65-F5344CB8AC3E}">
        <p14:creationId xmlns:p14="http://schemas.microsoft.com/office/powerpoint/2010/main" val="19796135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r>
              <a:rPr lang="en-US" dirty="0" smtClean="0"/>
              <a:t>5. Hydrogenation</a:t>
            </a:r>
            <a:endParaRPr lang="en-US" dirty="0"/>
          </a:p>
        </p:txBody>
      </p:sp>
      <p:sp>
        <p:nvSpPr>
          <p:cNvPr id="54277" name="Rectangle 5"/>
          <p:cNvSpPr>
            <a:spLocks noGrp="1" noChangeArrowheads="1"/>
          </p:cNvSpPr>
          <p:nvPr>
            <p:ph type="subTitle" idx="1"/>
          </p:nvPr>
        </p:nvSpPr>
        <p:spPr/>
        <p:txBody>
          <a:bodyPr/>
          <a:lstStyle/>
          <a:p>
            <a:r>
              <a:rPr lang="en-US"/>
              <a:t>Addition of Hydrogen</a:t>
            </a:r>
          </a:p>
        </p:txBody>
      </p:sp>
    </p:spTree>
    <p:extLst>
      <p:ext uri="{BB962C8B-B14F-4D97-AF65-F5344CB8AC3E}">
        <p14:creationId xmlns:p14="http://schemas.microsoft.com/office/powerpoint/2010/main" val="2475422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IE" smtClean="0"/>
              <a:t>Some organic chemicals</a:t>
            </a:r>
            <a:endParaRPr lang="en-US" smtClean="0"/>
          </a:p>
        </p:txBody>
      </p:sp>
      <p:pic>
        <p:nvPicPr>
          <p:cNvPr id="4" name="Picture 7" descr="200px-DNA"/>
          <p:cNvPicPr>
            <a:picLocks noGrp="1" noChangeAspect="1" noChangeArrowheads="1"/>
          </p:cNvPicPr>
          <p:nvPr>
            <p:ph idx="4294967295"/>
          </p:nvPr>
        </p:nvPicPr>
        <p:blipFill>
          <a:blip r:embed="rId2"/>
          <a:srcRect/>
          <a:stretch>
            <a:fillRect/>
          </a:stretch>
        </p:blipFill>
        <p:spPr>
          <a:xfrm>
            <a:off x="1676400" y="1981200"/>
            <a:ext cx="3911600" cy="2540000"/>
          </a:xfrm>
          <a:prstGeom prst="rect">
            <a:avLst/>
          </a:prstGeom>
        </p:spPr>
      </p:pic>
      <p:pic>
        <p:nvPicPr>
          <p:cNvPr id="5" name="Picture 24" descr="stock_new"/>
          <p:cNvPicPr>
            <a:picLocks noChangeAspect="1" noChangeArrowheads="1"/>
          </p:cNvPicPr>
          <p:nvPr/>
        </p:nvPicPr>
        <p:blipFill>
          <a:blip r:embed="rId3"/>
          <a:srcRect/>
          <a:stretch>
            <a:fillRect/>
          </a:stretch>
        </p:blipFill>
        <p:spPr bwMode="auto">
          <a:xfrm>
            <a:off x="1828800" y="4800601"/>
            <a:ext cx="2357438" cy="1876425"/>
          </a:xfrm>
          <a:prstGeom prst="rect">
            <a:avLst/>
          </a:prstGeom>
          <a:noFill/>
          <a:ln w="9525">
            <a:noFill/>
            <a:miter lim="800000"/>
            <a:headEnd/>
            <a:tailEnd/>
          </a:ln>
        </p:spPr>
      </p:pic>
      <p:pic>
        <p:nvPicPr>
          <p:cNvPr id="6" name="Picture 32" descr="aspirin"/>
          <p:cNvPicPr>
            <a:picLocks noChangeAspect="1" noChangeArrowheads="1"/>
          </p:cNvPicPr>
          <p:nvPr/>
        </p:nvPicPr>
        <p:blipFill>
          <a:blip r:embed="rId4"/>
          <a:srcRect/>
          <a:stretch>
            <a:fillRect/>
          </a:stretch>
        </p:blipFill>
        <p:spPr bwMode="auto">
          <a:xfrm>
            <a:off x="6477000" y="2133600"/>
            <a:ext cx="3657600" cy="2286000"/>
          </a:xfrm>
          <a:prstGeom prst="rect">
            <a:avLst/>
          </a:prstGeom>
          <a:noFill/>
          <a:ln w="9525">
            <a:noFill/>
            <a:miter lim="800000"/>
            <a:headEnd/>
            <a:tailEnd/>
          </a:ln>
        </p:spPr>
      </p:pic>
      <p:pic>
        <p:nvPicPr>
          <p:cNvPr id="7" name="Picture 55" descr="Olive_oil"/>
          <p:cNvPicPr>
            <a:picLocks noChangeAspect="1" noChangeArrowheads="1"/>
          </p:cNvPicPr>
          <p:nvPr/>
        </p:nvPicPr>
        <p:blipFill>
          <a:blip r:embed="rId5"/>
          <a:srcRect/>
          <a:stretch>
            <a:fillRect/>
          </a:stretch>
        </p:blipFill>
        <p:spPr bwMode="auto">
          <a:xfrm>
            <a:off x="5410200" y="4481514"/>
            <a:ext cx="1766888" cy="2376487"/>
          </a:xfrm>
          <a:prstGeom prst="rect">
            <a:avLst/>
          </a:prstGeom>
          <a:noFill/>
          <a:ln w="9525">
            <a:noFill/>
            <a:miter lim="800000"/>
            <a:headEnd/>
            <a:tailEnd/>
          </a:ln>
        </p:spPr>
      </p:pic>
      <p:pic>
        <p:nvPicPr>
          <p:cNvPr id="8" name="Picture 13" descr="C:\Users\humphrey\Pictures\PICT0110.JPG"/>
          <p:cNvPicPr>
            <a:picLocks noChangeAspect="1" noChangeArrowheads="1"/>
          </p:cNvPicPr>
          <p:nvPr/>
        </p:nvPicPr>
        <p:blipFill>
          <a:blip r:embed="rId6"/>
          <a:srcRect/>
          <a:stretch>
            <a:fillRect/>
          </a:stretch>
        </p:blipFill>
        <p:spPr bwMode="auto">
          <a:xfrm>
            <a:off x="8286750" y="4953000"/>
            <a:ext cx="2381250" cy="1785938"/>
          </a:xfrm>
          <a:prstGeom prst="rect">
            <a:avLst/>
          </a:prstGeom>
          <a:noFill/>
          <a:ln w="9525">
            <a:noFill/>
            <a:miter lim="800000"/>
            <a:headEnd/>
            <a:tailEnd/>
          </a:ln>
        </p:spPr>
      </p:pic>
    </p:spTree>
    <p:extLst>
      <p:ext uri="{BB962C8B-B14F-4D97-AF65-F5344CB8AC3E}">
        <p14:creationId xmlns:p14="http://schemas.microsoft.com/office/powerpoint/2010/main" val="20038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2119314" y="1219200"/>
            <a:ext cx="8015287" cy="2133600"/>
          </a:xfrm>
          <a:prstGeom prst="rect">
            <a:avLst/>
          </a:prstGeom>
          <a:noFill/>
          <a:ln w="9525">
            <a:noFill/>
            <a:miter lim="800000"/>
            <a:headEnd/>
            <a:tailEnd/>
          </a:ln>
          <a:effectLst/>
        </p:spPr>
        <p:txBody>
          <a:bodyPr lIns="101870" tIns="50935" rIns="101870" bIns="50935"/>
          <a:lstStyle/>
          <a:p>
            <a:pPr marL="382588" indent="-382588" defTabSz="1019175">
              <a:lnSpc>
                <a:spcPct val="90000"/>
              </a:lnSpc>
              <a:spcBef>
                <a:spcPct val="20000"/>
              </a:spcBef>
              <a:buFontTx/>
              <a:buChar char="•"/>
            </a:pPr>
            <a:r>
              <a:rPr lang="en-US" altLang="en-US" sz="2400"/>
              <a:t>Addition of H-H across C=C</a:t>
            </a:r>
          </a:p>
          <a:p>
            <a:pPr marL="382588" indent="-382588" defTabSz="1019175">
              <a:lnSpc>
                <a:spcPct val="90000"/>
              </a:lnSpc>
              <a:spcBef>
                <a:spcPct val="20000"/>
              </a:spcBef>
              <a:buFontTx/>
              <a:buChar char="•"/>
            </a:pPr>
            <a:r>
              <a:rPr lang="en-US" altLang="en-US" sz="2400"/>
              <a:t>Reduction in general is addition of H</a:t>
            </a:r>
            <a:r>
              <a:rPr lang="en-US" altLang="en-US" sz="2400" baseline="-25000"/>
              <a:t>2 </a:t>
            </a:r>
            <a:r>
              <a:rPr lang="en-US" altLang="en-US" sz="2400"/>
              <a:t>or its equivalent </a:t>
            </a:r>
          </a:p>
          <a:p>
            <a:pPr marL="382588" indent="-382588" defTabSz="1019175">
              <a:lnSpc>
                <a:spcPct val="90000"/>
              </a:lnSpc>
              <a:spcBef>
                <a:spcPct val="20000"/>
              </a:spcBef>
              <a:buFontTx/>
              <a:buChar char="•"/>
            </a:pPr>
            <a:r>
              <a:rPr lang="en-US" altLang="en-US" sz="2400"/>
              <a:t>Requires Pt, Pd, or Ni as powders on carbon and H</a:t>
            </a:r>
            <a:r>
              <a:rPr lang="en-US" altLang="en-US" sz="2400" baseline="-25000"/>
              <a:t>2</a:t>
            </a:r>
          </a:p>
          <a:p>
            <a:pPr marL="382588" indent="-382588" defTabSz="1019175">
              <a:lnSpc>
                <a:spcPct val="90000"/>
              </a:lnSpc>
              <a:spcBef>
                <a:spcPct val="20000"/>
              </a:spcBef>
              <a:buFontTx/>
              <a:buChar char="•"/>
            </a:pPr>
            <a:r>
              <a:rPr lang="en-US" altLang="en-US" sz="2400"/>
              <a:t>Hydrogen is first adsorbed on catalyst</a:t>
            </a:r>
          </a:p>
          <a:p>
            <a:pPr marL="382588" indent="-382588" defTabSz="1019175">
              <a:lnSpc>
                <a:spcPct val="90000"/>
              </a:lnSpc>
              <a:spcBef>
                <a:spcPct val="20000"/>
              </a:spcBef>
              <a:buFontTx/>
              <a:buChar char="•"/>
            </a:pPr>
            <a:r>
              <a:rPr lang="en-US" altLang="en-US" sz="2400"/>
              <a:t>Reaction is heterogeneous</a:t>
            </a:r>
          </a:p>
        </p:txBody>
      </p:sp>
      <p:sp>
        <p:nvSpPr>
          <p:cNvPr id="57350" name="Rectangle 6"/>
          <p:cNvSpPr>
            <a:spLocks noChangeArrowheads="1"/>
          </p:cNvSpPr>
          <p:nvPr/>
        </p:nvSpPr>
        <p:spPr bwMode="auto">
          <a:xfrm>
            <a:off x="3200400" y="152400"/>
            <a:ext cx="5791200" cy="1077218"/>
          </a:xfrm>
          <a:prstGeom prst="rect">
            <a:avLst/>
          </a:prstGeom>
          <a:noFill/>
          <a:ln w="9525">
            <a:noFill/>
            <a:miter lim="800000"/>
            <a:headEnd/>
            <a:tailEnd/>
          </a:ln>
          <a:effectLst/>
        </p:spPr>
        <p:txBody>
          <a:bodyPr wrap="square">
            <a:spAutoFit/>
          </a:bodyPr>
          <a:lstStyle/>
          <a:p>
            <a:pPr algn="ctr"/>
            <a:r>
              <a:rPr lang="en-US" sz="3200" dirty="0">
                <a:solidFill>
                  <a:schemeClr val="tx2"/>
                </a:solidFill>
              </a:rPr>
              <a:t>Hydrogenation of Alkenes  also called</a:t>
            </a:r>
            <a:r>
              <a:rPr lang="en-US" sz="3200" dirty="0"/>
              <a:t>–</a:t>
            </a:r>
            <a:r>
              <a:rPr lang="en-US" altLang="en-US" sz="3200" dirty="0">
                <a:solidFill>
                  <a:schemeClr val="tx2"/>
                </a:solidFill>
              </a:rPr>
              <a:t>Reduction of Alkenes</a:t>
            </a:r>
            <a:endParaRPr lang="en-US" sz="3200" dirty="0">
              <a:solidFill>
                <a:schemeClr val="tx2"/>
              </a:solidFill>
            </a:endParaRPr>
          </a:p>
        </p:txBody>
      </p:sp>
      <p:graphicFrame>
        <p:nvGraphicFramePr>
          <p:cNvPr id="57351" name="Object 7"/>
          <p:cNvGraphicFramePr>
            <a:graphicFrameLocks noChangeAspect="1"/>
          </p:cNvGraphicFramePr>
          <p:nvPr/>
        </p:nvGraphicFramePr>
        <p:xfrm>
          <a:off x="2667000" y="3429000"/>
          <a:ext cx="6781800" cy="2452688"/>
        </p:xfrm>
        <a:graphic>
          <a:graphicData uri="http://schemas.openxmlformats.org/presentationml/2006/ole">
            <mc:AlternateContent xmlns:mc="http://schemas.openxmlformats.org/markup-compatibility/2006">
              <mc:Choice xmlns:v="urn:schemas-microsoft-com:vml" Requires="v">
                <p:oleObj spid="_x0000_s6163" name="Document" r:id="rId3" imgW="4819680" imgH="1743120" progId="">
                  <p:embed/>
                </p:oleObj>
              </mc:Choice>
              <mc:Fallback>
                <p:oleObj name="Document" r:id="rId3" imgW="4819680" imgH="1743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429000"/>
                        <a:ext cx="678180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91224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Hydrogenation of </a:t>
            </a:r>
            <a:r>
              <a:rPr lang="en-US" dirty="0" err="1" smtClean="0"/>
              <a:t>alkene</a:t>
            </a:r>
            <a:endParaRPr lang="en-US" dirty="0"/>
          </a:p>
        </p:txBody>
      </p:sp>
      <p:sp>
        <p:nvSpPr>
          <p:cNvPr id="3" name="Content Placeholder 2"/>
          <p:cNvSpPr>
            <a:spLocks noGrp="1"/>
          </p:cNvSpPr>
          <p:nvPr>
            <p:ph idx="4294967295"/>
          </p:nvPr>
        </p:nvSpPr>
        <p:spPr>
          <a:xfrm>
            <a:off x="1981200" y="1609416"/>
            <a:ext cx="7239000" cy="4846320"/>
          </a:xfrm>
          <a:prstGeom prst="rect">
            <a:avLst/>
          </a:prstGeom>
        </p:spPr>
        <p:txBody>
          <a:bodyPr>
            <a:normAutofit fontScale="92500" lnSpcReduction="10000"/>
          </a:bodyPr>
          <a:lstStyle/>
          <a:p>
            <a:r>
              <a:rPr lang="en-US" sz="3600" dirty="0"/>
              <a:t>The double bond of an </a:t>
            </a:r>
            <a:r>
              <a:rPr lang="en-US" sz="3600" dirty="0" err="1"/>
              <a:t>alkene</a:t>
            </a:r>
            <a:r>
              <a:rPr lang="en-US" sz="3600" dirty="0"/>
              <a:t> will react with hydrogen gas, H2, in the presence of certain metal catalysts  (usually platinum or palladium) in such a way that one hydrogen is added to each of the carbons that had been joined by the double bond</a:t>
            </a:r>
            <a:r>
              <a:rPr lang="en-US" dirty="0" smtClean="0"/>
              <a:t>.</a:t>
            </a:r>
            <a:endParaRPr lang="en-US" dirty="0"/>
          </a:p>
        </p:txBody>
      </p:sp>
    </p:spTree>
    <p:extLst>
      <p:ext uri="{BB962C8B-B14F-4D97-AF65-F5344CB8AC3E}">
        <p14:creationId xmlns:p14="http://schemas.microsoft.com/office/powerpoint/2010/main" val="20816271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 name="Object 4"/>
          <p:cNvGraphicFramePr>
            <a:graphicFrameLocks noChangeAspect="1"/>
          </p:cNvGraphicFramePr>
          <p:nvPr/>
        </p:nvGraphicFramePr>
        <p:xfrm>
          <a:off x="2590800" y="4267200"/>
          <a:ext cx="7086600" cy="1296988"/>
        </p:xfrm>
        <a:graphic>
          <a:graphicData uri="http://schemas.openxmlformats.org/presentationml/2006/ole">
            <mc:AlternateContent xmlns:mc="http://schemas.openxmlformats.org/markup-compatibility/2006">
              <mc:Choice xmlns:v="urn:schemas-microsoft-com:vml" Requires="v">
                <p:oleObj spid="_x0000_s7221" name="Document" r:id="rId3" imgW="5619600" imgH="1028880" progId="">
                  <p:embed/>
                </p:oleObj>
              </mc:Choice>
              <mc:Fallback>
                <p:oleObj name="Document" r:id="rId3" imgW="5619600" imgH="1028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267200"/>
                        <a:ext cx="70866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nvGraphicFramePr>
        <p:xfrm>
          <a:off x="2590800" y="2362201"/>
          <a:ext cx="7086600" cy="1370013"/>
        </p:xfrm>
        <a:graphic>
          <a:graphicData uri="http://schemas.openxmlformats.org/presentationml/2006/ole">
            <mc:AlternateContent xmlns:mc="http://schemas.openxmlformats.org/markup-compatibility/2006">
              <mc:Choice xmlns:v="urn:schemas-microsoft-com:vml" Requires="v">
                <p:oleObj spid="_x0000_s7222" name="Document" r:id="rId5" imgW="5619600" imgH="1085760" progId="">
                  <p:embed/>
                </p:oleObj>
              </mc:Choice>
              <mc:Fallback>
                <p:oleObj name="Document" r:id="rId5" imgW="5619600" imgH="1085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362201"/>
                        <a:ext cx="7086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nvGraphicFramePr>
        <p:xfrm>
          <a:off x="2438400" y="762001"/>
          <a:ext cx="7391400" cy="944563"/>
        </p:xfrm>
        <a:graphic>
          <a:graphicData uri="http://schemas.openxmlformats.org/presentationml/2006/ole">
            <mc:AlternateContent xmlns:mc="http://schemas.openxmlformats.org/markup-compatibility/2006">
              <mc:Choice xmlns:v="urn:schemas-microsoft-com:vml" Requires="v">
                <p:oleObj spid="_x0000_s7223" name="Document" r:id="rId7" imgW="5810400" imgH="743040" progId="">
                  <p:embed/>
                </p:oleObj>
              </mc:Choice>
              <mc:Fallback>
                <p:oleObj name="Document" r:id="rId7" imgW="5810400" imgH="743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762001"/>
                        <a:ext cx="73914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2541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ox(in)">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box(in)">
                                      <p:cBhvr>
                                        <p:cTn id="12"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dirty="0" smtClean="0"/>
              <a:t>6. Addition </a:t>
            </a:r>
            <a:r>
              <a:rPr lang="en-US" dirty="0"/>
              <a:t>of Water to Alkenes</a:t>
            </a:r>
          </a:p>
        </p:txBody>
      </p:sp>
      <p:sp>
        <p:nvSpPr>
          <p:cNvPr id="62467" name="Rectangle 3"/>
          <p:cNvSpPr>
            <a:spLocks noGrp="1" noChangeArrowheads="1"/>
          </p:cNvSpPr>
          <p:nvPr>
            <p:ph type="body" idx="4294967295"/>
          </p:nvPr>
        </p:nvSpPr>
        <p:spPr>
          <a:xfrm>
            <a:off x="1981200" y="2209801"/>
            <a:ext cx="8229600" cy="3916363"/>
          </a:xfrm>
          <a:prstGeom prst="rect">
            <a:avLst/>
          </a:prstGeom>
        </p:spPr>
        <p:txBody>
          <a:bodyPr/>
          <a:lstStyle/>
          <a:p>
            <a:r>
              <a:rPr lang="en-US"/>
              <a:t>Acid-Catalyzed Hydration</a:t>
            </a:r>
          </a:p>
          <a:p>
            <a:r>
              <a:rPr lang="en-US"/>
              <a:t>Oxymercuration-Demercuration</a:t>
            </a:r>
          </a:p>
          <a:p>
            <a:r>
              <a:rPr lang="en-US"/>
              <a:t>Hydroboration-Oxydation</a:t>
            </a:r>
          </a:p>
        </p:txBody>
      </p:sp>
    </p:spTree>
    <p:extLst>
      <p:ext uri="{BB962C8B-B14F-4D97-AF65-F5344CB8AC3E}">
        <p14:creationId xmlns:p14="http://schemas.microsoft.com/office/powerpoint/2010/main" val="32034402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Acid-Catalyzed Hydration</a:t>
            </a:r>
          </a:p>
        </p:txBody>
      </p:sp>
      <p:graphicFrame>
        <p:nvGraphicFramePr>
          <p:cNvPr id="63492" name="Object 4"/>
          <p:cNvGraphicFramePr>
            <a:graphicFrameLocks noGrp="1" noChangeAspect="1"/>
          </p:cNvGraphicFramePr>
          <p:nvPr>
            <p:ph idx="4294967295"/>
          </p:nvPr>
        </p:nvGraphicFramePr>
        <p:xfrm>
          <a:off x="2209800" y="2209800"/>
          <a:ext cx="7620000" cy="2154238"/>
        </p:xfrm>
        <a:graphic>
          <a:graphicData uri="http://schemas.openxmlformats.org/presentationml/2006/ole">
            <mc:AlternateContent xmlns:mc="http://schemas.openxmlformats.org/markup-compatibility/2006">
              <mc:Choice xmlns:v="urn:schemas-microsoft-com:vml" Requires="v">
                <p:oleObj spid="_x0000_s8211" name="Document" r:id="rId3" imgW="4819680" imgH="1362240" progId="">
                  <p:embed/>
                </p:oleObj>
              </mc:Choice>
              <mc:Fallback>
                <p:oleObj name="Document" r:id="rId3" imgW="4819680" imgH="1362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09800"/>
                        <a:ext cx="76200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86559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9" name="Object 3"/>
          <p:cNvGraphicFramePr>
            <a:graphicFrameLocks noGrp="1" noChangeAspect="1"/>
          </p:cNvGraphicFramePr>
          <p:nvPr>
            <p:ph idx="4294967295"/>
          </p:nvPr>
        </p:nvGraphicFramePr>
        <p:xfrm>
          <a:off x="1981200" y="2541588"/>
          <a:ext cx="8229600" cy="2641600"/>
        </p:xfrm>
        <a:graphic>
          <a:graphicData uri="http://schemas.openxmlformats.org/presentationml/2006/ole">
            <mc:AlternateContent xmlns:mc="http://schemas.openxmlformats.org/markup-compatibility/2006">
              <mc:Choice xmlns:v="urn:schemas-microsoft-com:vml" Requires="v">
                <p:oleObj spid="_x0000_s9235" name="Photo Editor Photo" r:id="rId3" imgW="9523810" imgH="3057143" progId="">
                  <p:embed/>
                </p:oleObj>
              </mc:Choice>
              <mc:Fallback>
                <p:oleObj name="Photo Editor Photo" r:id="rId3" imgW="9523810" imgH="3057143" progId="">
                  <p:embed/>
                  <p:pic>
                    <p:nvPicPr>
                      <p:cNvPr id="0" name=""/>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81200" y="2541588"/>
                        <a:ext cx="82296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80598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Mechanism</a:t>
            </a:r>
          </a:p>
        </p:txBody>
      </p:sp>
      <p:graphicFrame>
        <p:nvGraphicFramePr>
          <p:cNvPr id="67589" name="Object 5"/>
          <p:cNvGraphicFramePr>
            <a:graphicFrameLocks noGrp="1" noChangeAspect="1"/>
          </p:cNvGraphicFramePr>
          <p:nvPr>
            <p:ph idx="4294967295"/>
          </p:nvPr>
        </p:nvGraphicFramePr>
        <p:xfrm>
          <a:off x="2362201" y="1447801"/>
          <a:ext cx="7135813" cy="4879975"/>
        </p:xfrm>
        <a:graphic>
          <a:graphicData uri="http://schemas.openxmlformats.org/presentationml/2006/ole">
            <mc:AlternateContent xmlns:mc="http://schemas.openxmlformats.org/markup-compatibility/2006">
              <mc:Choice xmlns:v="urn:schemas-microsoft-com:vml" Requires="v">
                <p:oleObj spid="_x0000_s10259" name="Document" r:id="rId3" imgW="4248000" imgH="2905200" progId="">
                  <p:embed/>
                </p:oleObj>
              </mc:Choice>
              <mc:Fallback>
                <p:oleObj name="Document" r:id="rId3" imgW="4248000" imgH="2905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1447801"/>
                        <a:ext cx="7135813" cy="487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35960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7. Dehydration of an Alcohol</a:t>
            </a:r>
            <a:br>
              <a:rPr lang="en-US" dirty="0" smtClean="0"/>
            </a:br>
            <a:endParaRPr lang="en-US" dirty="0"/>
          </a:p>
        </p:txBody>
      </p:sp>
      <p:sp>
        <p:nvSpPr>
          <p:cNvPr id="5" name="Content Placeholder 4"/>
          <p:cNvSpPr>
            <a:spLocks noGrp="1"/>
          </p:cNvSpPr>
          <p:nvPr>
            <p:ph type="subTitle" idx="1"/>
          </p:nvPr>
        </p:nvSpPr>
        <p:spPr/>
        <p:txBody>
          <a:bodyPr/>
          <a:lstStyle/>
          <a:p>
            <a:r>
              <a:rPr lang="en-US" dirty="0" smtClean="0"/>
              <a:t>Alcohols can be dehydrated ( removing the water ) by heating them with a strong acid to form alkenes</a:t>
            </a:r>
            <a:endParaRPr lang="en-US" dirty="0"/>
          </a:p>
        </p:txBody>
      </p:sp>
    </p:spTree>
    <p:extLst>
      <p:ext uri="{BB962C8B-B14F-4D97-AF65-F5344CB8AC3E}">
        <p14:creationId xmlns:p14="http://schemas.microsoft.com/office/powerpoint/2010/main" val="956074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n-US" dirty="0" smtClean="0"/>
              <a:t>Dehydration of an Alcohol</a:t>
            </a:r>
            <a:br>
              <a:rPr lang="en-US" dirty="0" smtClean="0"/>
            </a:br>
            <a:endParaRPr lang="en-US" dirty="0"/>
          </a:p>
        </p:txBody>
      </p:sp>
      <p:graphicFrame>
        <p:nvGraphicFramePr>
          <p:cNvPr id="210948" name="Object 4"/>
          <p:cNvGraphicFramePr>
            <a:graphicFrameLocks noGrp="1" noChangeAspect="1"/>
          </p:cNvGraphicFramePr>
          <p:nvPr>
            <p:ph idx="4294967295"/>
            <p:extLst>
              <p:ext uri="{D42A27DB-BD31-4B8C-83A1-F6EECF244321}">
                <p14:modId xmlns:p14="http://schemas.microsoft.com/office/powerpoint/2010/main" val="1040824972"/>
              </p:ext>
            </p:extLst>
          </p:nvPr>
        </p:nvGraphicFramePr>
        <p:xfrm>
          <a:off x="1498981" y="2819401"/>
          <a:ext cx="8723192" cy="1889125"/>
        </p:xfrm>
        <a:graphic>
          <a:graphicData uri="http://schemas.openxmlformats.org/presentationml/2006/ole">
            <mc:AlternateContent xmlns:mc="http://schemas.openxmlformats.org/markup-compatibility/2006">
              <mc:Choice xmlns:v="urn:schemas-microsoft-com:vml" Requires="v">
                <p:oleObj spid="_x0000_s11284" name="Struct" r:id="rId4" imgW="3316680" imgH="718920" progId="">
                  <p:embed/>
                </p:oleObj>
              </mc:Choice>
              <mc:Fallback>
                <p:oleObj name="Struct" r:id="rId4" imgW="3316680" imgH="718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981" y="2819401"/>
                        <a:ext cx="8723192" cy="1889125"/>
                      </a:xfrm>
                      <a:prstGeom prst="rect">
                        <a:avLst/>
                      </a:prstGeom>
                      <a:noFill/>
                      <a:extLst/>
                    </p:spPr>
                  </p:pic>
                </p:oleObj>
              </mc:Fallback>
            </mc:AlternateContent>
          </a:graphicData>
        </a:graphic>
      </p:graphicFrame>
      <p:sp>
        <p:nvSpPr>
          <p:cNvPr id="5" name="Slide Number Placeholder 5"/>
          <p:cNvSpPr>
            <a:spLocks noGrp="1"/>
          </p:cNvSpPr>
          <p:nvPr>
            <p:ph type="sldNum" sz="quarter" idx="12"/>
          </p:nvPr>
        </p:nvSpPr>
        <p:spPr/>
        <p:txBody>
          <a:bodyPr/>
          <a:lstStyle/>
          <a:p>
            <a:fld id="{69C5C613-A73E-4C84-8D7A-6772F86C3EC6}" type="slidenum">
              <a:rPr lang="en-US" smtClean="0"/>
              <a:pPr/>
              <a:t>98</a:t>
            </a:fld>
            <a:endParaRPr lang="en-US"/>
          </a:p>
        </p:txBody>
      </p:sp>
      <p:sp>
        <p:nvSpPr>
          <p:cNvPr id="2" name="TextBox 1"/>
          <p:cNvSpPr txBox="1"/>
          <p:nvPr/>
        </p:nvSpPr>
        <p:spPr>
          <a:xfrm>
            <a:off x="10514011" y="3679652"/>
            <a:ext cx="1279517" cy="584775"/>
          </a:xfrm>
          <a:prstGeom prst="rect">
            <a:avLst/>
          </a:prstGeom>
          <a:noFill/>
        </p:spPr>
        <p:txBody>
          <a:bodyPr wrap="none" rtlCol="0">
            <a:spAutoFit/>
          </a:bodyPr>
          <a:lstStyle/>
          <a:p>
            <a:r>
              <a:rPr lang="en-US" sz="3200" b="1" dirty="0" smtClean="0"/>
              <a:t>+ H</a:t>
            </a:r>
            <a:r>
              <a:rPr lang="en-US" sz="3200" b="1" baseline="-25000" dirty="0" smtClean="0"/>
              <a:t>2</a:t>
            </a:r>
            <a:r>
              <a:rPr lang="en-US" sz="3200" b="1" dirty="0" smtClean="0"/>
              <a:t>O</a:t>
            </a:r>
            <a:endParaRPr lang="en-US" sz="3200" b="1" dirty="0"/>
          </a:p>
        </p:txBody>
      </p:sp>
    </p:spTree>
    <p:extLst>
      <p:ext uri="{BB962C8B-B14F-4D97-AF65-F5344CB8AC3E}">
        <p14:creationId xmlns:p14="http://schemas.microsoft.com/office/powerpoint/2010/main" val="18298333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Addition reaction of alkyne</a:t>
            </a:r>
            <a:endParaRPr lang="en-US" dirty="0"/>
          </a:p>
        </p:txBody>
      </p:sp>
      <p:pic>
        <p:nvPicPr>
          <p:cNvPr id="4" name="Content Placeholder 3" descr="http://rds.yahoo.com/_ylt=A0PDoS6oOy5O5CAApyKjzbkF/SIG=12uvmela3/EXP=1311681576/**http%3a/www2.chemistry.msu.edu/faculty/reusch/VirtTxtJml/Images2/addrx3.gif"/>
          <p:cNvPicPr>
            <a:picLocks noGrp="1"/>
          </p:cNvPicPr>
          <p:nvPr>
            <p:ph idx="4294967295"/>
          </p:nvPr>
        </p:nvPicPr>
        <p:blipFill>
          <a:blip r:embed="rId2" cstate="print"/>
          <a:srcRect/>
          <a:stretch>
            <a:fillRect/>
          </a:stretch>
        </p:blipFill>
        <p:spPr bwMode="auto">
          <a:xfrm>
            <a:off x="2133601" y="1828800"/>
            <a:ext cx="6934199" cy="4572000"/>
          </a:xfrm>
          <a:prstGeom prst="rect">
            <a:avLst/>
          </a:prstGeom>
          <a:noFill/>
          <a:ln w="9525">
            <a:noFill/>
            <a:miter lim="800000"/>
            <a:headEnd/>
            <a:tailEnd/>
          </a:ln>
        </p:spPr>
      </p:pic>
    </p:spTree>
    <p:extLst>
      <p:ext uri="{BB962C8B-B14F-4D97-AF65-F5344CB8AC3E}">
        <p14:creationId xmlns:p14="http://schemas.microsoft.com/office/powerpoint/2010/main" val="31957412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373</TotalTime>
  <Words>5481</Words>
  <Application>Microsoft Office PowerPoint</Application>
  <PresentationFormat>Widescreen</PresentationFormat>
  <Paragraphs>1001</Paragraphs>
  <Slides>205</Slides>
  <Notes>14</Notes>
  <HiddenSlides>0</HiddenSlides>
  <MMClips>1</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6</vt:i4>
      </vt:variant>
      <vt:variant>
        <vt:lpstr>Slide Titles</vt:lpstr>
      </vt:variant>
      <vt:variant>
        <vt:i4>205</vt:i4>
      </vt:variant>
    </vt:vector>
  </HeadingPairs>
  <TitlesOfParts>
    <vt:vector size="228" baseType="lpstr">
      <vt:lpstr>Arial Unicode MS</vt:lpstr>
      <vt:lpstr>ＭＳ Ｐゴシック</vt:lpstr>
      <vt:lpstr>Arial</vt:lpstr>
      <vt:lpstr>Arial Black</vt:lpstr>
      <vt:lpstr>Calibri</vt:lpstr>
      <vt:lpstr>Century Gothic</vt:lpstr>
      <vt:lpstr>Comic Sans MS</vt:lpstr>
      <vt:lpstr>Impact</vt:lpstr>
      <vt:lpstr>Monotype Sorts</vt:lpstr>
      <vt:lpstr>Palatino</vt:lpstr>
      <vt:lpstr>Symbol</vt:lpstr>
      <vt:lpstr>Times</vt:lpstr>
      <vt:lpstr>Times New Roman</vt:lpstr>
      <vt:lpstr>Tw Cen MT</vt:lpstr>
      <vt:lpstr>Wingdings</vt:lpstr>
      <vt:lpstr>Wingdings 2</vt:lpstr>
      <vt:lpstr>Droplet</vt:lpstr>
      <vt:lpstr>Document</vt:lpstr>
      <vt:lpstr>Photo Editor Photo</vt:lpstr>
      <vt:lpstr>Struct</vt:lpstr>
      <vt:lpstr>MDLDrawObject Class</vt:lpstr>
      <vt:lpstr>CS ChemDraw Drawing</vt:lpstr>
      <vt:lpstr>Clip</vt:lpstr>
      <vt:lpstr>PowerPoint Presentation</vt:lpstr>
      <vt:lpstr>PowerPoint Presentation</vt:lpstr>
      <vt:lpstr>Organic Chemistry !""" </vt:lpstr>
      <vt:lpstr>Allotropes</vt:lpstr>
      <vt:lpstr>Historical reason for division:</vt:lpstr>
      <vt:lpstr>PowerPoint Presentation</vt:lpstr>
      <vt:lpstr>Organic compounds</vt:lpstr>
      <vt:lpstr>Organic chemicals make up</vt:lpstr>
      <vt:lpstr>Some organic chemicals</vt:lpstr>
      <vt:lpstr>2 reasons for the occurrence of so any organic  compounds</vt:lpstr>
      <vt:lpstr>PowerPoint Presentation</vt:lpstr>
      <vt:lpstr>Isomers</vt:lpstr>
      <vt:lpstr>PowerPoint Presentation</vt:lpstr>
      <vt:lpstr>PowerPoint Presentation</vt:lpstr>
      <vt:lpstr>THREE TYPES OF ISOMERS </vt:lpstr>
      <vt:lpstr>Geometric isomers</vt:lpstr>
      <vt:lpstr>In alkenes</vt:lpstr>
      <vt:lpstr>Optical isomers</vt:lpstr>
      <vt:lpstr>PowerPoint Presentation</vt:lpstr>
      <vt:lpstr>PowerPoint Presentation</vt:lpstr>
      <vt:lpstr>PowerPoint Presentation</vt:lpstr>
      <vt:lpstr>Difference between organic and inorganic compounds</vt:lpstr>
      <vt:lpstr>However the behavior of organic compounds is different from inorganic compounds </vt:lpstr>
      <vt:lpstr>PowerPoint Presentation</vt:lpstr>
      <vt:lpstr>So here’s the question</vt:lpstr>
      <vt:lpstr>Inorganic Of  Course</vt:lpstr>
      <vt:lpstr>Hydrocarbons</vt:lpstr>
      <vt:lpstr>Alkanes</vt:lpstr>
      <vt:lpstr>Alkenes</vt:lpstr>
      <vt:lpstr>Alkynes or acetylenes</vt:lpstr>
      <vt:lpstr>Aromatic Compounds</vt:lpstr>
      <vt:lpstr>  Benzene C6H6.</vt:lpstr>
      <vt:lpstr>Benzene</vt:lpstr>
      <vt:lpstr>Two Lewis structures for the benzene ring.</vt:lpstr>
      <vt:lpstr>Shorthand notation for benzene rings.</vt:lpstr>
      <vt:lpstr>Resonance structures</vt:lpstr>
      <vt:lpstr>Names and Formulas of the First Ten Unbranched Alkanes</vt:lpstr>
      <vt:lpstr>PowerPoint Presentation</vt:lpstr>
      <vt:lpstr>Nomenclature of Organic Compounds</vt:lpstr>
      <vt:lpstr>Nomenclature of Alkanes  </vt:lpstr>
      <vt:lpstr>  IUPAC Rules: The systematic way to name all organic compounds.  </vt:lpstr>
      <vt:lpstr>PowerPoint Presentation</vt:lpstr>
      <vt:lpstr>PowerPoint Presentation</vt:lpstr>
      <vt:lpstr>PowerPoint Presentation</vt:lpstr>
      <vt:lpstr>PowerPoint Presentation</vt:lpstr>
      <vt:lpstr>IMPORTANT NOTE</vt:lpstr>
      <vt:lpstr>PowerPoint Presentation</vt:lpstr>
      <vt:lpstr>PowerPoint Presentation</vt:lpstr>
      <vt:lpstr>Complex Substituent Nomenclature</vt:lpstr>
      <vt:lpstr>      PRIMARY, SECONDARY, TERTIARY, AND QUATERNARY CARBON ATOMS  </vt:lpstr>
      <vt:lpstr>Examples of Use of the IUPAC Rules</vt:lpstr>
      <vt:lpstr>Cycloalkanes</vt:lpstr>
      <vt:lpstr>cycloalkanes</vt:lpstr>
      <vt:lpstr>Nomenclature of Substituted Cycloalkanes: </vt:lpstr>
      <vt:lpstr>PowerPoint Presentation</vt:lpstr>
      <vt:lpstr>Numbering the Cycloalkane</vt:lpstr>
      <vt:lpstr>Halogen Substituents</vt:lpstr>
      <vt:lpstr>Practice Naming</vt:lpstr>
      <vt:lpstr>PowerPoint Presentation</vt:lpstr>
      <vt:lpstr>ALKENE Nomenclature</vt:lpstr>
      <vt:lpstr> Alkadienes</vt:lpstr>
      <vt:lpstr>Alkene Nomenclature</vt:lpstr>
      <vt:lpstr>PowerPoint Presentation</vt:lpstr>
      <vt:lpstr>Cyclic alkenes</vt:lpstr>
      <vt:lpstr>Name the following Alkenes</vt:lpstr>
      <vt:lpstr>Name these Alkenes</vt:lpstr>
      <vt:lpstr>  Nomenclature of Alkynes</vt:lpstr>
      <vt:lpstr>Some common mono-substituted benzene molecules</vt:lpstr>
      <vt:lpstr>Common Names of  Benzene Derivatives</vt:lpstr>
      <vt:lpstr>PowerPoint Presentation</vt:lpstr>
      <vt:lpstr>Disubstituted Benzenes</vt:lpstr>
      <vt:lpstr>3 or More Substituents </vt:lpstr>
      <vt:lpstr>Common Names for Disubstituted Benzenes</vt:lpstr>
      <vt:lpstr>Some common mono-substituted benzene molecules</vt:lpstr>
      <vt:lpstr>PowerPoint Presentation</vt:lpstr>
      <vt:lpstr>Some common mono-substituted benzene molecules</vt:lpstr>
      <vt:lpstr>PowerPoint Presentation</vt:lpstr>
      <vt:lpstr>PowerPoint Presentation</vt:lpstr>
      <vt:lpstr>PowerPoint Presentation</vt:lpstr>
      <vt:lpstr>Reactions of Alkanes</vt:lpstr>
      <vt:lpstr>1. Combustion reaction of alkane</vt:lpstr>
      <vt:lpstr>2. Substitution reaction</vt:lpstr>
      <vt:lpstr>PowerPoint Presentation</vt:lpstr>
      <vt:lpstr>Prepartion of Alkenes</vt:lpstr>
      <vt:lpstr>1. Addition of Halogens</vt:lpstr>
      <vt:lpstr>Examples</vt:lpstr>
      <vt:lpstr>PowerPoint Presentation</vt:lpstr>
      <vt:lpstr>4. Alkylation Reaction</vt:lpstr>
      <vt:lpstr>5. Hydrogenation</vt:lpstr>
      <vt:lpstr>PowerPoint Presentation</vt:lpstr>
      <vt:lpstr>Hydrogenation of alkene</vt:lpstr>
      <vt:lpstr>PowerPoint Presentation</vt:lpstr>
      <vt:lpstr>6. Addition of Water to Alkenes</vt:lpstr>
      <vt:lpstr>Acid-Catalyzed Hydration</vt:lpstr>
      <vt:lpstr>PowerPoint Presentation</vt:lpstr>
      <vt:lpstr>Mechanism</vt:lpstr>
      <vt:lpstr>7. Dehydration of an Alcohol </vt:lpstr>
      <vt:lpstr>Dehydration of an Alcohol </vt:lpstr>
      <vt:lpstr>1. Addition reaction of alkyne</vt:lpstr>
      <vt:lpstr>1. Substitution Reaction Benzene</vt:lpstr>
      <vt:lpstr>Aromatic substitution</vt:lpstr>
      <vt:lpstr>Friedel-Crafts reaction </vt:lpstr>
      <vt:lpstr>PowerPoint Presentation</vt:lpstr>
      <vt:lpstr>The Main Functional Groups</vt:lpstr>
      <vt:lpstr>PowerPoint Presentation</vt:lpstr>
      <vt:lpstr>PowerPoint Presentation</vt:lpstr>
      <vt:lpstr>PowerPoint Presentation</vt:lpstr>
      <vt:lpstr>Alcohols, Phenols and Thiols</vt:lpstr>
      <vt:lpstr>Naming Alcohols</vt:lpstr>
      <vt:lpstr>Structures of Alcohols, Phenols, Thiols and Ethers</vt:lpstr>
      <vt:lpstr>Nomenclature</vt:lpstr>
      <vt:lpstr>Nomenclature Unsaturated alcohols</vt:lpstr>
      <vt:lpstr>Classification of Alcohols</vt:lpstr>
      <vt:lpstr>Nomenclature of Phenols</vt:lpstr>
      <vt:lpstr>Naming Thiols</vt:lpstr>
      <vt:lpstr>Thiols - Nomenclature</vt:lpstr>
      <vt:lpstr>Naming Examples</vt:lpstr>
      <vt:lpstr>Ethers and Epoxides; and Sulfides</vt:lpstr>
      <vt:lpstr>Ethers and Their Relatives</vt:lpstr>
      <vt:lpstr>Naming Ethers</vt:lpstr>
      <vt:lpstr>Epoxides (Oxiranes)</vt:lpstr>
      <vt:lpstr>Sulfides</vt:lpstr>
      <vt:lpstr>Aldehydes and Ketones</vt:lpstr>
      <vt:lpstr>Carbonyl Group</vt:lpstr>
      <vt:lpstr>Aldehydes</vt:lpstr>
      <vt:lpstr>Aldehydes </vt:lpstr>
      <vt:lpstr>Aldehydes</vt:lpstr>
      <vt:lpstr>Common Aldehyde names </vt:lpstr>
      <vt:lpstr>Aldehyde group has priority over double bonds or hydroxyl group</vt:lpstr>
      <vt:lpstr>Ketones</vt:lpstr>
      <vt:lpstr>Ketones</vt:lpstr>
      <vt:lpstr>PowerPoint Presentation</vt:lpstr>
      <vt:lpstr>Alizarin</vt:lpstr>
      <vt:lpstr>PowerPoint Presentation</vt:lpstr>
      <vt:lpstr>Structure of carboxylic acids and their derivatives</vt:lpstr>
      <vt:lpstr>Carboxyl Group</vt:lpstr>
      <vt:lpstr>IUPAC nomenclature for carboxylic acids</vt:lpstr>
      <vt:lpstr>Common names for carboxylic acids</vt:lpstr>
      <vt:lpstr>Naming Carboxylic Acids</vt:lpstr>
      <vt:lpstr>Naming Rules</vt:lpstr>
      <vt:lpstr>PowerPoint Presentation</vt:lpstr>
      <vt:lpstr>Esters</vt:lpstr>
      <vt:lpstr>Esters in Plants</vt:lpstr>
      <vt:lpstr>Naming esters</vt:lpstr>
      <vt:lpstr>Naming Esters</vt:lpstr>
      <vt:lpstr>Some Esters and Their Names</vt:lpstr>
      <vt:lpstr>esters</vt:lpstr>
      <vt:lpstr>Solution</vt:lpstr>
      <vt:lpstr>PowerPoint Presentation</vt:lpstr>
      <vt:lpstr>Solution</vt:lpstr>
      <vt:lpstr>Chemical reactions of esters</vt:lpstr>
      <vt:lpstr>Chemical reactions of esters</vt:lpstr>
      <vt:lpstr>Esterification </vt:lpstr>
      <vt:lpstr>Hydrolysis</vt:lpstr>
      <vt:lpstr>Saponification</vt:lpstr>
      <vt:lpstr>PowerPoint Presentation</vt:lpstr>
      <vt:lpstr>PowerPoint Presentation</vt:lpstr>
      <vt:lpstr>PowerPoint Presentation</vt:lpstr>
      <vt:lpstr>PowerPoint Presentation</vt:lpstr>
      <vt:lpstr> </vt:lpstr>
      <vt:lpstr>Ancient Polymers</vt:lpstr>
      <vt:lpstr>Polymers:  Introduction</vt:lpstr>
      <vt:lpstr>PowerPoint Presentation</vt:lpstr>
      <vt:lpstr>  Copolymers</vt:lpstr>
      <vt:lpstr>Polymers</vt:lpstr>
      <vt:lpstr>Kevlar</vt:lpstr>
      <vt:lpstr>Polymers have lots and lots of repeats</vt:lpstr>
      <vt:lpstr>Repeat Units</vt:lpstr>
      <vt:lpstr>Repeat Units</vt:lpstr>
      <vt:lpstr>Bulk or Commodity Polymers</vt:lpstr>
      <vt:lpstr>Physical Properties of polymers </vt:lpstr>
      <vt:lpstr>Physical Properties of polymers</vt:lpstr>
      <vt:lpstr>Polymer History</vt:lpstr>
      <vt:lpstr>1920s Wallace H. Carothers produced the polymer Nylon,  not seeing any use in his product, he discarded it until his assistant Julian Hill noticed its silky appearance and thread strengths. </vt:lpstr>
      <vt:lpstr>1930s saw the development of PVC and Teflon</vt:lpstr>
      <vt:lpstr>PVC – (polyvinyl chloride)</vt:lpstr>
      <vt:lpstr>Teflon  was discovered in 1938 by Roy Puckett </vt:lpstr>
      <vt:lpstr>PowerPoint Presentation</vt:lpstr>
      <vt:lpstr>synthetic polymers</vt:lpstr>
      <vt:lpstr>Industrial important Polymers</vt:lpstr>
      <vt:lpstr>Industrial important Polymers</vt:lpstr>
      <vt:lpstr> Elastomers: rubber like substances</vt:lpstr>
      <vt:lpstr>Elastomers</vt:lpstr>
      <vt:lpstr>Elastomers</vt:lpstr>
      <vt:lpstr>Rubber Tree </vt:lpstr>
      <vt:lpstr>Natural Rubber</vt:lpstr>
      <vt:lpstr>Vulcanization</vt:lpstr>
      <vt:lpstr>Vulcanization </vt:lpstr>
      <vt:lpstr>Types of Polymers</vt:lpstr>
      <vt:lpstr>Cotton</vt:lpstr>
      <vt:lpstr>Polymer formation and reaction      types  </vt:lpstr>
      <vt:lpstr>Addition polymerization also called chain growth polymers </vt:lpstr>
      <vt:lpstr>PowerPoint Presentation</vt:lpstr>
      <vt:lpstr>Addition polymerisation</vt:lpstr>
      <vt:lpstr>PowerPoint Presentation</vt:lpstr>
      <vt:lpstr>PowerPoint Presentation</vt:lpstr>
      <vt:lpstr> Condensation polymerization also called step growth polymers </vt:lpstr>
      <vt:lpstr>PowerPoint Presentation</vt:lpstr>
      <vt:lpstr>Types of Covalent Chain Configurations and Strength</vt:lpstr>
      <vt:lpstr>Molecular Structure      of Polymers</vt:lpstr>
      <vt:lpstr>Types of Covalent Chain Configurations and Strength</vt:lpstr>
      <vt:lpstr>Low-Density Polyethylene (LDPE)</vt:lpstr>
      <vt:lpstr> High-Density Polyethylene (HDPE)</vt:lpstr>
      <vt:lpstr>Ultra-high-molecular-weight polyethylene (UHMWPE)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owen</dc:creator>
  <cp:lastModifiedBy>kim owen</cp:lastModifiedBy>
  <cp:revision>36</cp:revision>
  <dcterms:created xsi:type="dcterms:W3CDTF">2014-07-05T21:56:25Z</dcterms:created>
  <dcterms:modified xsi:type="dcterms:W3CDTF">2014-07-07T07:06:36Z</dcterms:modified>
</cp:coreProperties>
</file>