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0993D-EFF2-40E9-A16E-65079BE7BF59}" type="datetimeFigureOut">
              <a:rPr lang="en-US" smtClean="0"/>
              <a:t>7/15/2014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92261-0907-4BED-9A1D-646879782E08}" type="slidenum">
              <a:rPr lang="en-US" smtClean="0"/>
              <a:t>‹#›</a:t>
            </a:fld>
            <a:endParaRPr lang="en-US"/>
          </a:p>
        </p:txBody>
      </p:sp>
    </p:spTree>
    <p:extLst>
      <p:ext uri="{BB962C8B-B14F-4D97-AF65-F5344CB8AC3E}">
        <p14:creationId xmlns:p14="http://schemas.microsoft.com/office/powerpoint/2010/main" val="73950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F42B61-765D-4235-8F0A-2FD180500DB1}" type="slidenum">
              <a:rPr lang="en-US" altLang="en-US">
                <a:solidFill>
                  <a:prstClr val="black"/>
                </a:solidFill>
                <a:latin typeface="Calibri" panose="020F0502020204030204" pitchFamily="34" charset="0"/>
              </a:rPr>
              <a:pPr eaLnBrk="1" hangingPunct="1"/>
              <a:t>2</a:t>
            </a:fld>
            <a:endParaRPr lang="en-US" altLang="en-US">
              <a:solidFill>
                <a:prstClr val="black"/>
              </a:solidFill>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339199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7868AD-755F-4CD6-A70F-2F5EAF52BA08}" type="slidenum">
              <a:rPr lang="en-US" altLang="en-US">
                <a:solidFill>
                  <a:prstClr val="black"/>
                </a:solidFill>
                <a:latin typeface="Calibri" panose="020F0502020204030204" pitchFamily="34" charset="0"/>
              </a:rPr>
              <a:pPr eaLnBrk="1" hangingPunct="1"/>
              <a:t>3</a:t>
            </a:fld>
            <a:endParaRPr lang="en-US" altLang="en-US">
              <a:solidFill>
                <a:prstClr val="black"/>
              </a:solidFill>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6"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6246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FCE76C-BADE-4040-A19A-CD8C41E606D0}" type="slidenum">
              <a:rPr lang="en-US" altLang="en-US">
                <a:solidFill>
                  <a:prstClr val="black"/>
                </a:solidFill>
                <a:latin typeface="Calibri" panose="020F0502020204030204" pitchFamily="34" charset="0"/>
              </a:rPr>
              <a:pPr eaLnBrk="1" hangingPunct="1"/>
              <a:t>4</a:t>
            </a:fld>
            <a:endParaRPr lang="en-US" altLang="en-US">
              <a:solidFill>
                <a:prstClr val="black"/>
              </a:solidFill>
              <a:latin typeface="Calibri" panose="020F0502020204030204" pitchFamily="34" charset="0"/>
            </a:endParaRPr>
          </a:p>
        </p:txBody>
      </p:sp>
      <p:sp>
        <p:nvSpPr>
          <p:cNvPr id="348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xfrm>
            <a:off x="914400" y="4416425"/>
            <a:ext cx="5029200" cy="4183063"/>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7084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5EBDC-8B52-44FA-A349-8C0FDA34FD43}" type="slidenum">
              <a:rPr lang="en-US" altLang="en-US">
                <a:solidFill>
                  <a:prstClr val="black"/>
                </a:solidFill>
              </a:rPr>
              <a:pPr/>
              <a:t>5</a:t>
            </a:fld>
            <a:endParaRPr lang="en-US" altLang="en-US">
              <a:solidFill>
                <a:prstClr val="black"/>
              </a:solidFill>
            </a:endParaRPr>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altLang="en-US"/>
              <a:t>The answer is c. The balanced equation is:</a:t>
            </a:r>
          </a:p>
          <a:p>
            <a:r>
              <a:rPr lang="en-US" altLang="en-US"/>
              <a:t>4FeO(</a:t>
            </a:r>
            <a:r>
              <a:rPr lang="en-US" altLang="en-US" i="1"/>
              <a:t>s</a:t>
            </a:r>
            <a:r>
              <a:rPr lang="en-US" altLang="en-US"/>
              <a:t>)  +  O</a:t>
            </a:r>
            <a:r>
              <a:rPr lang="en-US" altLang="en-US" baseline="-25000"/>
              <a:t>2</a:t>
            </a:r>
            <a:r>
              <a:rPr lang="en-US" altLang="en-US"/>
              <a:t>(</a:t>
            </a:r>
            <a:r>
              <a:rPr lang="en-US" altLang="en-US" i="1"/>
              <a:t>g</a:t>
            </a:r>
            <a:r>
              <a:rPr lang="en-US" altLang="en-US"/>
              <a:t>)  </a:t>
            </a:r>
            <a:r>
              <a:rPr lang="en-US" altLang="en-US">
                <a:sym typeface="Symbol" panose="05050102010706020507" pitchFamily="18" charset="2"/>
              </a:rPr>
              <a:t></a:t>
            </a:r>
            <a:r>
              <a:rPr lang="en-US" altLang="en-US"/>
              <a:t>  2Fe</a:t>
            </a:r>
            <a:r>
              <a:rPr lang="en-US" altLang="en-US" baseline="-25000"/>
              <a:t>2</a:t>
            </a:r>
            <a:r>
              <a:rPr lang="en-US" altLang="en-US"/>
              <a:t>O</a:t>
            </a:r>
            <a:r>
              <a:rPr lang="en-US" altLang="en-US" baseline="-25000"/>
              <a:t>3</a:t>
            </a:r>
            <a:r>
              <a:rPr lang="en-US" altLang="en-US"/>
              <a:t>(</a:t>
            </a:r>
            <a:r>
              <a:rPr lang="en-US" altLang="en-US" i="1"/>
              <a:t>s</a:t>
            </a:r>
            <a:r>
              <a:rPr lang="en-US" altLang="en-US"/>
              <a:t>).</a:t>
            </a:r>
            <a:r>
              <a:rPr lang="es-ES_tradnl" altLang="en-US"/>
              <a:t> </a:t>
            </a:r>
            <a:r>
              <a:rPr lang="en-US" altLang="en-US"/>
              <a:t>The sum of the coefficients is therefore 4 + 1 + 2 = 7. </a:t>
            </a:r>
          </a:p>
        </p:txBody>
      </p:sp>
    </p:spTree>
    <p:extLst>
      <p:ext uri="{BB962C8B-B14F-4D97-AF65-F5344CB8AC3E}">
        <p14:creationId xmlns:p14="http://schemas.microsoft.com/office/powerpoint/2010/main" val="153522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2CE58-DB44-4AFE-968D-ADE84B5F7C33}" type="slidenum">
              <a:rPr lang="en-US" altLang="en-US">
                <a:solidFill>
                  <a:prstClr val="black"/>
                </a:solidFill>
              </a:rPr>
              <a:pPr/>
              <a:t>6</a:t>
            </a:fld>
            <a:endParaRPr lang="en-US" altLang="en-US">
              <a:solidFill>
                <a:prstClr val="black"/>
              </a:solidFill>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r>
              <a:rPr lang="en-US" altLang="en-US"/>
              <a:t>II, III, and IV are correct. I is not correct because you cannot use subscripts to balance a chemical equation.</a:t>
            </a:r>
          </a:p>
        </p:txBody>
      </p:sp>
    </p:spTree>
    <p:extLst>
      <p:ext uri="{BB962C8B-B14F-4D97-AF65-F5344CB8AC3E}">
        <p14:creationId xmlns:p14="http://schemas.microsoft.com/office/powerpoint/2010/main" val="173477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2A51D-28A4-4262-BA52-2EC5057379F0}" type="slidenum">
              <a:rPr lang="en-US" altLang="en-US">
                <a:solidFill>
                  <a:prstClr val="black"/>
                </a:solidFill>
              </a:rPr>
              <a:pPr/>
              <a:t>7</a:t>
            </a:fld>
            <a:endParaRPr lang="en-US" altLang="en-US">
              <a:solidFill>
                <a:prstClr val="black"/>
              </a:solidFill>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ltLang="en-US"/>
              <a:t>II is preferred most (most accepted convention) because it is the balanced equation with the smallest integers (whole numbers).</a:t>
            </a:r>
          </a:p>
        </p:txBody>
      </p:sp>
    </p:spTree>
    <p:extLst>
      <p:ext uri="{BB962C8B-B14F-4D97-AF65-F5344CB8AC3E}">
        <p14:creationId xmlns:p14="http://schemas.microsoft.com/office/powerpoint/2010/main" val="258328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FE1A8-B136-420F-B991-2387546D9957}" type="slidenum">
              <a:rPr lang="en-US" altLang="en-US">
                <a:solidFill>
                  <a:prstClr val="black"/>
                </a:solidFill>
              </a:rPr>
              <a:pPr/>
              <a:t>8</a:t>
            </a:fld>
            <a:endParaRPr lang="en-US" altLang="en-US">
              <a:solidFill>
                <a:prstClr val="black"/>
              </a:solidFill>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ltLang="en-US"/>
              <a:t>The answer is a. Subscripts in the reactants do not have to be conserved in the products in order to make the equation balance. Coefficients are used to balance the atoms on both sides. For example:</a:t>
            </a:r>
          </a:p>
          <a:p>
            <a:r>
              <a:rPr lang="en-US" altLang="en-US"/>
              <a:t>2H</a:t>
            </a:r>
            <a:r>
              <a:rPr lang="en-US" altLang="en-US" baseline="-25000"/>
              <a:t>2</a:t>
            </a:r>
            <a:r>
              <a:rPr lang="en-US" altLang="en-US"/>
              <a:t>(</a:t>
            </a:r>
            <a:r>
              <a:rPr lang="en-US" altLang="en-US" i="1"/>
              <a:t>g</a:t>
            </a:r>
            <a:r>
              <a:rPr lang="en-US" altLang="en-US"/>
              <a:t>)  +  O</a:t>
            </a:r>
            <a:r>
              <a:rPr lang="en-US" altLang="en-US" baseline="-25000"/>
              <a:t>2</a:t>
            </a:r>
            <a:r>
              <a:rPr lang="en-US" altLang="en-US"/>
              <a:t>(</a:t>
            </a:r>
            <a:r>
              <a:rPr lang="en-US" altLang="en-US" i="1"/>
              <a:t>g</a:t>
            </a:r>
            <a:r>
              <a:rPr lang="en-US" altLang="en-US"/>
              <a:t>)   </a:t>
            </a:r>
            <a:r>
              <a:rPr lang="en-US" altLang="en-US">
                <a:sym typeface="Symbol" panose="05050102010706020507" pitchFamily="18" charset="2"/>
              </a:rPr>
              <a:t></a:t>
            </a:r>
            <a:r>
              <a:rPr lang="en-US" altLang="en-US"/>
              <a:t>   2H</a:t>
            </a:r>
            <a:r>
              <a:rPr lang="en-US" altLang="en-US" baseline="-25000"/>
              <a:t>2</a:t>
            </a:r>
            <a:r>
              <a:rPr lang="en-US" altLang="en-US"/>
              <a:t>O(</a:t>
            </a:r>
            <a:r>
              <a:rPr lang="en-US" altLang="en-US" i="1"/>
              <a:t>g</a:t>
            </a:r>
            <a:r>
              <a:rPr lang="en-US" altLang="en-US"/>
              <a:t>).</a:t>
            </a:r>
          </a:p>
          <a:p>
            <a:r>
              <a:rPr lang="en-US" altLang="en-US"/>
              <a:t>Balancing using subscripts will change the compounds. </a:t>
            </a:r>
          </a:p>
        </p:txBody>
      </p:sp>
    </p:spTree>
    <p:extLst>
      <p:ext uri="{BB962C8B-B14F-4D97-AF65-F5344CB8AC3E}">
        <p14:creationId xmlns:p14="http://schemas.microsoft.com/office/powerpoint/2010/main" val="782973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89CFE-B9A4-478F-9A3F-17C561E3E158}" type="slidenum">
              <a:rPr lang="en-US" altLang="en-US">
                <a:solidFill>
                  <a:prstClr val="black"/>
                </a:solidFill>
              </a:rPr>
              <a:pPr/>
              <a:t>9</a:t>
            </a:fld>
            <a:endParaRPr lang="en-US" altLang="en-US">
              <a:solidFill>
                <a:prstClr val="black"/>
              </a:solidFill>
            </a:endParaRP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962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238931-ED91-4305-B28D-7E855BD9272E}"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3B3D6D-0A48-474C-890E-66878CFC68FA}" type="slidenum">
              <a:rPr lang="en-US" altLang="en-US"/>
              <a:pPr/>
              <a:t>‹#›</a:t>
            </a:fld>
            <a:endParaRPr lang="en-US" altLang="en-US"/>
          </a:p>
        </p:txBody>
      </p:sp>
    </p:spTree>
    <p:extLst>
      <p:ext uri="{BB962C8B-B14F-4D97-AF65-F5344CB8AC3E}">
        <p14:creationId xmlns:p14="http://schemas.microsoft.com/office/powerpoint/2010/main" val="395817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BA2470-CEF3-4947-B137-2430EED1F4DD}"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671BA3-EB5B-4E76-9405-6987EF01C9A6}" type="slidenum">
              <a:rPr lang="en-US" altLang="en-US"/>
              <a:pPr/>
              <a:t>‹#›</a:t>
            </a:fld>
            <a:endParaRPr lang="en-US" altLang="en-US"/>
          </a:p>
        </p:txBody>
      </p:sp>
    </p:spTree>
    <p:extLst>
      <p:ext uri="{BB962C8B-B14F-4D97-AF65-F5344CB8AC3E}">
        <p14:creationId xmlns:p14="http://schemas.microsoft.com/office/powerpoint/2010/main" val="4853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5B5308-5FD8-4BB6-9BE5-DE50230D8280}"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74516A-F2E4-4921-A5B2-E771E1678356}" type="slidenum">
              <a:rPr lang="en-US" altLang="en-US"/>
              <a:pPr/>
              <a:t>‹#›</a:t>
            </a:fld>
            <a:endParaRPr lang="en-US" altLang="en-US"/>
          </a:p>
        </p:txBody>
      </p:sp>
    </p:spTree>
    <p:extLst>
      <p:ext uri="{BB962C8B-B14F-4D97-AF65-F5344CB8AC3E}">
        <p14:creationId xmlns:p14="http://schemas.microsoft.com/office/powerpoint/2010/main" val="287080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78563"/>
            <a:ext cx="2844800" cy="45720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4165600" y="6278563"/>
            <a:ext cx="3860800" cy="45720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8737600" y="6278563"/>
            <a:ext cx="2844800" cy="457200"/>
          </a:xfrm>
        </p:spPr>
        <p:txBody>
          <a:bodyPr/>
          <a:lstStyle>
            <a:lvl1pPr>
              <a:defRPr/>
            </a:lvl1pPr>
          </a:lstStyle>
          <a:p>
            <a:fld id="{061E7945-918E-4A18-9E47-3C9A8AEE4129}" type="slidenum">
              <a:rPr lang="en-US" altLang="en-US"/>
              <a:pPr/>
              <a:t>‹#›</a:t>
            </a:fld>
            <a:endParaRPr lang="en-US" altLang="en-US"/>
          </a:p>
        </p:txBody>
      </p:sp>
    </p:spTree>
    <p:extLst>
      <p:ext uri="{BB962C8B-B14F-4D97-AF65-F5344CB8AC3E}">
        <p14:creationId xmlns:p14="http://schemas.microsoft.com/office/powerpoint/2010/main" val="369641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78563"/>
            <a:ext cx="2844800" cy="457200"/>
          </a:xfrm>
        </p:spPr>
        <p:txBody>
          <a:bodyPr/>
          <a:lstStyle>
            <a:lvl1pPr>
              <a:defRPr/>
            </a:lvl1pPr>
          </a:lstStyle>
          <a:p>
            <a:endParaRPr lang="en-US" altLang="en-US">
              <a:solidFill>
                <a:prstClr val="black">
                  <a:tint val="75000"/>
                </a:prstClr>
              </a:solidFill>
            </a:endParaRPr>
          </a:p>
        </p:txBody>
      </p:sp>
      <p:sp>
        <p:nvSpPr>
          <p:cNvPr id="5" name="Footer Placeholder 4"/>
          <p:cNvSpPr>
            <a:spLocks noGrp="1"/>
          </p:cNvSpPr>
          <p:nvPr>
            <p:ph type="ftr" sz="quarter" idx="11"/>
          </p:nvPr>
        </p:nvSpPr>
        <p:spPr>
          <a:xfrm>
            <a:off x="4165600" y="6278563"/>
            <a:ext cx="3860800" cy="457200"/>
          </a:xfrm>
        </p:spPr>
        <p:txBody>
          <a:bodyPr/>
          <a:lstStyle>
            <a:lvl1pPr>
              <a:defRPr/>
            </a:lvl1p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a:xfrm>
            <a:off x="8737600" y="6278563"/>
            <a:ext cx="2844800" cy="457200"/>
          </a:xfrm>
        </p:spPr>
        <p:txBody>
          <a:bodyPr/>
          <a:lstStyle>
            <a:lvl1pPr>
              <a:defRPr/>
            </a:lvl1pPr>
          </a:lstStyle>
          <a:p>
            <a:fld id="{1B884990-1293-4171-8D7D-54552A5D44E7}" type="slidenum">
              <a:rPr lang="en-US" altLang="en-US"/>
              <a:pPr/>
              <a:t>‹#›</a:t>
            </a:fld>
            <a:endParaRPr lang="en-US" altLang="en-US"/>
          </a:p>
        </p:txBody>
      </p:sp>
    </p:spTree>
    <p:extLst>
      <p:ext uri="{BB962C8B-B14F-4D97-AF65-F5344CB8AC3E}">
        <p14:creationId xmlns:p14="http://schemas.microsoft.com/office/powerpoint/2010/main" val="1481609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solidFill>
                  <a:prstClr val="black"/>
                </a:solidFill>
              </a:rPr>
              <a:pPr/>
              <a:t>7/15/2014</a:t>
            </a:fld>
            <a:endParaRPr lang="en-US">
              <a:solidFill>
                <a:prstClr val="black"/>
              </a:solidFill>
            </a:endParaRPr>
          </a:p>
        </p:txBody>
      </p:sp>
      <p:sp>
        <p:nvSpPr>
          <p:cNvPr id="19" name="Footer Placeholder 18"/>
          <p:cNvSpPr>
            <a:spLocks noGrp="1"/>
          </p:cNvSpPr>
          <p:nvPr>
            <p:ph type="ftr" sz="quarter" idx="11"/>
          </p:nvPr>
        </p:nvSpPr>
        <p:spPr/>
        <p:txBody>
          <a:bodyPr/>
          <a:lstStyle/>
          <a:p>
            <a:endParaRPr lang="en-US">
              <a:solidFill>
                <a:prstClr val="black"/>
              </a:solidFill>
            </a:endParaRPr>
          </a:p>
        </p:txBody>
      </p:sp>
      <p:sp>
        <p:nvSpPr>
          <p:cNvPr id="27" name="Slide Number Placeholder 26"/>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762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solidFill>
                  <a:prstClr val="black"/>
                </a:solidFill>
              </a:rPr>
              <a:pPr/>
              <a:t>7/15/2014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62080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solidFill>
                  <a:prstClr val="black"/>
                </a:solidFill>
              </a:rPr>
              <a:pPr/>
              <a:t>7/15/2014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32360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solidFill>
                  <a:prstClr val="black"/>
                </a:solidFill>
              </a:rPr>
              <a:pPr/>
              <a:t>7/15/2014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807571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solidFill>
                  <a:prstClr val="black"/>
                </a:solidFill>
              </a:rPr>
              <a:pPr/>
              <a:t>7/15/2014</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335070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solidFill>
                  <a:prstClr val="black"/>
                </a:solidFill>
              </a:rPr>
              <a:pPr/>
              <a:t>7/15/2014</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05432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2940E2-05A7-4896-B2E1-19BDA4F14078}"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334B8DF-8372-4DE7-B382-278768C45F28}" type="slidenum">
              <a:rPr lang="en-US" altLang="en-US"/>
              <a:pPr/>
              <a:t>‹#›</a:t>
            </a:fld>
            <a:endParaRPr lang="en-US" altLang="en-US"/>
          </a:p>
        </p:txBody>
      </p:sp>
    </p:spTree>
    <p:extLst>
      <p:ext uri="{BB962C8B-B14F-4D97-AF65-F5344CB8AC3E}">
        <p14:creationId xmlns:p14="http://schemas.microsoft.com/office/powerpoint/2010/main" val="505414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solidFill>
                  <a:prstClr val="black"/>
                </a:solidFill>
              </a:rPr>
              <a:pPr/>
              <a:t>7/15/2014</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91343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solidFill>
                  <a:prstClr val="black"/>
                </a:solidFill>
              </a:rPr>
              <a:pPr/>
              <a:t>7/15/2014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072953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359EFBB-CFA1-4AA8-9123-F0B52DBD84FE}" type="datetime1">
              <a:rPr lang="en-US" smtClean="0">
                <a:solidFill>
                  <a:prstClr val="black"/>
                </a:solidFill>
              </a:rPr>
              <a:pPr/>
              <a:t>7/15/2014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46643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solidFill>
                  <a:prstClr val="black"/>
                </a:solidFill>
              </a:rPr>
              <a:pPr/>
              <a:t>7/15/2014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26074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solidFill>
                  <a:prstClr val="black"/>
                </a:solidFill>
              </a:rPr>
              <a:pPr/>
              <a:t>7/15/2014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solidFill>
                  <a:prstClr val="black"/>
                </a:solidFill>
              </a:rPr>
              <a:pPr/>
              <a:t>‹#›</a:t>
            </a:fld>
            <a:endParaRPr lang="en-US">
              <a:solidFill>
                <a:prstClr val="black"/>
              </a:solidFill>
            </a:endParaRP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9917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05065B-4070-437D-BD18-4D5077791BB6}"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A897C99-1086-4596-B30C-8F48F7BCF6E4}" type="slidenum">
              <a:rPr lang="en-US" altLang="en-US"/>
              <a:pPr/>
              <a:t>‹#›</a:t>
            </a:fld>
            <a:endParaRPr lang="en-US" altLang="en-US"/>
          </a:p>
        </p:txBody>
      </p:sp>
    </p:spTree>
    <p:extLst>
      <p:ext uri="{BB962C8B-B14F-4D97-AF65-F5344CB8AC3E}">
        <p14:creationId xmlns:p14="http://schemas.microsoft.com/office/powerpoint/2010/main" val="58016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FF9FB1-4C7B-4AB2-BA32-5E2021AE0526}"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93D0B6D-D683-407D-A916-9CA4AB9D8528}" type="slidenum">
              <a:rPr lang="en-US" altLang="en-US"/>
              <a:pPr/>
              <a:t>‹#›</a:t>
            </a:fld>
            <a:endParaRPr lang="en-US" altLang="en-US"/>
          </a:p>
        </p:txBody>
      </p:sp>
    </p:spTree>
    <p:extLst>
      <p:ext uri="{BB962C8B-B14F-4D97-AF65-F5344CB8AC3E}">
        <p14:creationId xmlns:p14="http://schemas.microsoft.com/office/powerpoint/2010/main" val="8552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E056C0-1A8A-4B5A-A5C5-1C4ABF045C8E}" type="datetimeFigureOut">
              <a:rPr lang="en-US">
                <a:solidFill>
                  <a:prstClr val="black">
                    <a:tint val="75000"/>
                  </a:prstClr>
                </a:solidFill>
              </a:rPr>
              <a:pPr>
                <a:defRPr/>
              </a:pPr>
              <a:t>7/15/2014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C41FF575-E58D-4908-9CB0-1AB45FA0516B}" type="slidenum">
              <a:rPr lang="en-US" altLang="en-US"/>
              <a:pPr/>
              <a:t>‹#›</a:t>
            </a:fld>
            <a:endParaRPr lang="en-US" altLang="en-US"/>
          </a:p>
        </p:txBody>
      </p:sp>
    </p:spTree>
    <p:extLst>
      <p:ext uri="{BB962C8B-B14F-4D97-AF65-F5344CB8AC3E}">
        <p14:creationId xmlns:p14="http://schemas.microsoft.com/office/powerpoint/2010/main" val="323679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BD1C61-CBD5-43DC-82AC-7F31AEA1A6AB}" type="datetimeFigureOut">
              <a:rPr lang="en-US">
                <a:solidFill>
                  <a:prstClr val="black">
                    <a:tint val="75000"/>
                  </a:prstClr>
                </a:solidFill>
              </a:rPr>
              <a:pPr>
                <a:defRPr/>
              </a:pPr>
              <a:t>7/15/2014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1289675D-F6C4-44FF-98DF-7F18DAA99EEE}" type="slidenum">
              <a:rPr lang="en-US" altLang="en-US"/>
              <a:pPr/>
              <a:t>‹#›</a:t>
            </a:fld>
            <a:endParaRPr lang="en-US" altLang="en-US"/>
          </a:p>
        </p:txBody>
      </p:sp>
    </p:spTree>
    <p:extLst>
      <p:ext uri="{BB962C8B-B14F-4D97-AF65-F5344CB8AC3E}">
        <p14:creationId xmlns:p14="http://schemas.microsoft.com/office/powerpoint/2010/main" val="229854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9DF575-1A1D-45B7-84C0-0596EBBBD4AA}" type="datetimeFigureOut">
              <a:rPr lang="en-US">
                <a:solidFill>
                  <a:prstClr val="black">
                    <a:tint val="75000"/>
                  </a:prstClr>
                </a:solidFill>
              </a:rPr>
              <a:pPr>
                <a:defRPr/>
              </a:pPr>
              <a:t>7/15/2014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364C60F-F255-48CC-82D9-467075DA61A7}" type="slidenum">
              <a:rPr lang="en-US" altLang="en-US"/>
              <a:pPr/>
              <a:t>‹#›</a:t>
            </a:fld>
            <a:endParaRPr lang="en-US" altLang="en-US"/>
          </a:p>
        </p:txBody>
      </p:sp>
    </p:spTree>
    <p:extLst>
      <p:ext uri="{BB962C8B-B14F-4D97-AF65-F5344CB8AC3E}">
        <p14:creationId xmlns:p14="http://schemas.microsoft.com/office/powerpoint/2010/main" val="218803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60C0D7-2BA9-4027-8F0E-A98216BEE98B}"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4B29F52-DCBE-4E3C-A192-4963E1D3E66C}" type="slidenum">
              <a:rPr lang="en-US" altLang="en-US"/>
              <a:pPr/>
              <a:t>‹#›</a:t>
            </a:fld>
            <a:endParaRPr lang="en-US" altLang="en-US"/>
          </a:p>
        </p:txBody>
      </p:sp>
    </p:spTree>
    <p:extLst>
      <p:ext uri="{BB962C8B-B14F-4D97-AF65-F5344CB8AC3E}">
        <p14:creationId xmlns:p14="http://schemas.microsoft.com/office/powerpoint/2010/main" val="197364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5017F8-FD07-446A-B4E3-A395D253936C}" type="datetimeFigureOut">
              <a:rPr lang="en-US">
                <a:solidFill>
                  <a:prstClr val="black">
                    <a:tint val="75000"/>
                  </a:prstClr>
                </a:solidFill>
              </a:rPr>
              <a:pPr>
                <a:defRPr/>
              </a:pPr>
              <a:t>7/15/2014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CBA22E7-C749-48E7-BD51-54810C9BBD0C}" type="slidenum">
              <a:rPr lang="en-US" altLang="en-US"/>
              <a:pPr/>
              <a:t>‹#›</a:t>
            </a:fld>
            <a:endParaRPr lang="en-US" altLang="en-US"/>
          </a:p>
        </p:txBody>
      </p:sp>
    </p:spTree>
    <p:extLst>
      <p:ext uri="{BB962C8B-B14F-4D97-AF65-F5344CB8AC3E}">
        <p14:creationId xmlns:p14="http://schemas.microsoft.com/office/powerpoint/2010/main" val="382537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C5044BC-7846-42C0-943E-69EBE77E1F88}" type="datetimeFigureOut">
              <a:rPr lang="en-US">
                <a:solidFill>
                  <a:prstClr val="black">
                    <a:tint val="75000"/>
                  </a:prstClr>
                </a:solidFill>
              </a:rPr>
              <a:pPr>
                <a:defRPr/>
              </a:pPr>
              <a:t>7/15/2014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9A4DE1B5-5651-4F4E-9807-8F4F07F4B3B8}"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328088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solidFill>
                  <a:prstClr val="black"/>
                </a:solidFill>
              </a:rPr>
              <a:pPr/>
              <a:t>7/15/2014</a:t>
            </a:fld>
            <a:endParaRPr lang="en-US">
              <a:solidFill>
                <a:prstClr val="black"/>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solidFill>
                <a:prstClr val="black"/>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solidFill>
                  <a:prstClr val="black"/>
                </a:solidFill>
              </a:rPr>
              <a:pPr/>
              <a:t>‹#›</a:t>
            </a:fld>
            <a:endParaRPr lang="en-US">
              <a:solidFill>
                <a:prstClr val="black"/>
              </a:solidFill>
            </a:endParaRP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37444621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96686"/>
            <a:ext cx="10972800" cy="720952"/>
          </a:xfrm>
        </p:spPr>
        <p:txBody>
          <a:bodyPr/>
          <a:lstStyle/>
          <a:p>
            <a:pPr lvl="2"/>
            <a:r>
              <a:rPr lang="en-US" sz="4100" b="1" dirty="0" smtClean="0">
                <a:solidFill>
                  <a:schemeClr val="bg1"/>
                </a:solidFill>
                <a:latin typeface="Arial" pitchFamily="34" charset="0"/>
                <a:cs typeface="Arial" pitchFamily="34" charset="0"/>
              </a:rPr>
              <a:t>Balance chemical equations by following these steps:</a:t>
            </a:r>
            <a:br>
              <a:rPr lang="en-US" sz="4100" b="1" dirty="0" smtClean="0">
                <a:solidFill>
                  <a:schemeClr val="bg1"/>
                </a:solidFill>
                <a:latin typeface="Arial" pitchFamily="34" charset="0"/>
                <a:cs typeface="Arial" pitchFamily="34" charset="0"/>
              </a:rPr>
            </a:br>
            <a:endParaRPr lang="en-US" dirty="0"/>
          </a:p>
        </p:txBody>
      </p:sp>
      <p:sp>
        <p:nvSpPr>
          <p:cNvPr id="3" name="Content Placeholder 2"/>
          <p:cNvSpPr>
            <a:spLocks noGrp="1"/>
          </p:cNvSpPr>
          <p:nvPr>
            <p:ph idx="1"/>
          </p:nvPr>
        </p:nvSpPr>
        <p:spPr/>
        <p:txBody>
          <a:bodyPr/>
          <a:lstStyle/>
          <a:p>
            <a:pPr lvl="1" eaLnBrk="1" fontAlgn="auto" hangingPunct="1">
              <a:spcAft>
                <a:spcPts val="0"/>
              </a:spcAft>
              <a:defRPr/>
            </a:pPr>
            <a:r>
              <a:rPr lang="en-US" dirty="0">
                <a:latin typeface="Arial" pitchFamily="34" charset="0"/>
                <a:cs typeface="Arial" pitchFamily="34" charset="0"/>
              </a:rPr>
              <a:t>Trial and error will work but can be very inefficient.</a:t>
            </a:r>
          </a:p>
          <a:p>
            <a:pPr lvl="2" eaLnBrk="1" fontAlgn="auto" hangingPunct="1">
              <a:spcAft>
                <a:spcPts val="0"/>
              </a:spcAft>
              <a:defRPr/>
            </a:pPr>
            <a:r>
              <a:rPr lang="en-CA" b="1" dirty="0">
                <a:solidFill>
                  <a:srgbClr val="FFFF00"/>
                </a:solidFill>
                <a:effectLst>
                  <a:outerShdw blurRad="38100" dist="38100" dir="2700000" algn="tl">
                    <a:srgbClr val="000000">
                      <a:alpha val="43137"/>
                    </a:srgbClr>
                  </a:outerShdw>
                </a:effectLst>
                <a:latin typeface="Arial" pitchFamily="34" charset="0"/>
                <a:cs typeface="Arial" pitchFamily="34" charset="0"/>
              </a:rPr>
              <a:t>USE A TABLE </a:t>
            </a:r>
            <a:r>
              <a:rPr lang="en-CA" dirty="0">
                <a:latin typeface="Arial" pitchFamily="34" charset="0"/>
                <a:cs typeface="Arial" pitchFamily="34" charset="0"/>
              </a:rPr>
              <a:t>(write atoms underneath reactants and products)</a:t>
            </a:r>
          </a:p>
          <a:p>
            <a:pPr lvl="2" eaLnBrk="1" fontAlgn="auto" hangingPunct="1">
              <a:spcAft>
                <a:spcPts val="0"/>
              </a:spcAft>
              <a:defRPr/>
            </a:pPr>
            <a:r>
              <a:rPr lang="en-US" dirty="0">
                <a:latin typeface="Arial" pitchFamily="34" charset="0"/>
                <a:cs typeface="Arial" pitchFamily="34" charset="0"/>
              </a:rPr>
              <a:t>If they look the same on both sides of the equation, </a:t>
            </a:r>
            <a:r>
              <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rPr>
              <a:t>treat polyatomic ions </a:t>
            </a:r>
            <a:r>
              <a:rPr lang="en-US" dirty="0">
                <a:latin typeface="Arial" pitchFamily="34" charset="0"/>
                <a:cs typeface="Arial" pitchFamily="34" charset="0"/>
              </a:rPr>
              <a:t>(such as SO</a:t>
            </a:r>
            <a:r>
              <a:rPr lang="en-US" baseline="-25000" dirty="0">
                <a:latin typeface="Arial" pitchFamily="34" charset="0"/>
                <a:cs typeface="Arial" pitchFamily="34" charset="0"/>
              </a:rPr>
              <a:t>4</a:t>
            </a:r>
            <a:r>
              <a:rPr lang="en-US" baseline="30000" dirty="0">
                <a:latin typeface="Arial" pitchFamily="34" charset="0"/>
                <a:cs typeface="Arial" pitchFamily="34" charset="0"/>
              </a:rPr>
              <a:t>2–</a:t>
            </a:r>
            <a:r>
              <a:rPr lang="en-US" dirty="0">
                <a:latin typeface="Arial" pitchFamily="34" charset="0"/>
                <a:cs typeface="Arial" pitchFamily="34" charset="0"/>
              </a:rPr>
              <a:t>) </a:t>
            </a:r>
            <a:r>
              <a:rPr lang="en-US" b="1" dirty="0">
                <a:solidFill>
                  <a:srgbClr val="FFFF00"/>
                </a:solidFill>
                <a:effectLst>
                  <a:outerShdw blurRad="38100" dist="38100" dir="2700000" algn="tl">
                    <a:srgbClr val="000000">
                      <a:alpha val="43137"/>
                    </a:srgbClr>
                  </a:outerShdw>
                </a:effectLst>
                <a:latin typeface="Arial" pitchFamily="34" charset="0"/>
                <a:cs typeface="Arial" pitchFamily="34" charset="0"/>
              </a:rPr>
              <a:t>as a group </a:t>
            </a:r>
            <a:r>
              <a:rPr lang="en-US" dirty="0">
                <a:latin typeface="Arial" pitchFamily="34" charset="0"/>
                <a:cs typeface="Arial" pitchFamily="34" charset="0"/>
              </a:rPr>
              <a:t>&amp; balance them as such.</a:t>
            </a:r>
          </a:p>
          <a:p>
            <a:pPr lvl="2" eaLnBrk="1" fontAlgn="auto" hangingPunct="1">
              <a:spcAft>
                <a:spcPts val="0"/>
              </a:spcAft>
              <a:defRPr/>
            </a:pPr>
            <a:r>
              <a:rPr lang="en-CA" dirty="0">
                <a:latin typeface="Arial" pitchFamily="34" charset="0"/>
                <a:cs typeface="Arial" pitchFamily="34" charset="0"/>
              </a:rPr>
              <a:t>If ‘OH’ and H</a:t>
            </a:r>
            <a:r>
              <a:rPr lang="en-CA" baseline="-25000" dirty="0">
                <a:latin typeface="Arial" pitchFamily="34" charset="0"/>
                <a:cs typeface="Arial" pitchFamily="34" charset="0"/>
              </a:rPr>
              <a:t>2</a:t>
            </a:r>
            <a:r>
              <a:rPr lang="en-CA" dirty="0">
                <a:latin typeface="Arial" pitchFamily="34" charset="0"/>
                <a:cs typeface="Arial" pitchFamily="34" charset="0"/>
              </a:rPr>
              <a:t>O are in the equation, </a:t>
            </a:r>
            <a:r>
              <a:rPr lang="en-CA" b="1" dirty="0">
                <a:solidFill>
                  <a:srgbClr val="FFFF00"/>
                </a:solidFill>
                <a:effectLst>
                  <a:outerShdw blurRad="38100" dist="38100" dir="2700000" algn="tl">
                    <a:srgbClr val="000000">
                      <a:alpha val="43137"/>
                    </a:srgbClr>
                  </a:outerShdw>
                </a:effectLst>
                <a:latin typeface="Arial" pitchFamily="34" charset="0"/>
                <a:cs typeface="Arial" pitchFamily="34" charset="0"/>
              </a:rPr>
              <a:t>write water as HOH.  </a:t>
            </a:r>
          </a:p>
          <a:p>
            <a:pPr lvl="2" eaLnBrk="1" fontAlgn="auto" hangingPunct="1">
              <a:spcAft>
                <a:spcPts val="0"/>
              </a:spcAft>
              <a:defRPr/>
            </a:pPr>
            <a:r>
              <a:rPr lang="en-CA" b="1" dirty="0">
                <a:solidFill>
                  <a:srgbClr val="FFFF00"/>
                </a:solidFill>
                <a:effectLst>
                  <a:outerShdw blurRad="38100" dist="38100" dir="2700000" algn="tl">
                    <a:srgbClr val="000000">
                      <a:alpha val="43137"/>
                    </a:srgbClr>
                  </a:outerShdw>
                </a:effectLst>
                <a:latin typeface="Arial" pitchFamily="34" charset="0"/>
                <a:cs typeface="Arial" pitchFamily="34" charset="0"/>
              </a:rPr>
              <a:t>Balance one compound at a time </a:t>
            </a:r>
            <a:r>
              <a:rPr lang="en-CA" dirty="0">
                <a:latin typeface="Arial" pitchFamily="34" charset="0"/>
                <a:cs typeface="Arial" pitchFamily="34" charset="0"/>
              </a:rPr>
              <a:t>&amp; </a:t>
            </a:r>
            <a:r>
              <a:rPr lang="en-CA" b="1" dirty="0">
                <a:solidFill>
                  <a:srgbClr val="FFFF00"/>
                </a:solidFill>
                <a:effectLst>
                  <a:outerShdw blurRad="38100" dist="38100" dir="2700000" algn="tl">
                    <a:srgbClr val="000000">
                      <a:alpha val="43137"/>
                    </a:srgbClr>
                  </a:outerShdw>
                </a:effectLst>
                <a:latin typeface="Arial" pitchFamily="34" charset="0"/>
                <a:cs typeface="Arial" pitchFamily="34" charset="0"/>
              </a:rPr>
              <a:t>rewrite the # of atoms </a:t>
            </a:r>
            <a:r>
              <a:rPr lang="en-CA" dirty="0">
                <a:latin typeface="Arial" pitchFamily="34" charset="0"/>
                <a:cs typeface="Arial" pitchFamily="34" charset="0"/>
              </a:rPr>
              <a:t>in the chart </a:t>
            </a:r>
            <a:r>
              <a:rPr lang="en-CA" b="1" dirty="0">
                <a:solidFill>
                  <a:srgbClr val="FFFF00"/>
                </a:solidFill>
                <a:effectLst>
                  <a:outerShdw blurRad="38100" dist="38100" dir="2700000" algn="tl">
                    <a:srgbClr val="000000">
                      <a:alpha val="43137"/>
                    </a:srgbClr>
                  </a:outerShdw>
                </a:effectLst>
                <a:latin typeface="Arial" pitchFamily="34" charset="0"/>
                <a:cs typeface="Arial" pitchFamily="34" charset="0"/>
              </a:rPr>
              <a:t>as things change</a:t>
            </a:r>
            <a:r>
              <a:rPr lang="en-CA" dirty="0">
                <a:latin typeface="Arial" pitchFamily="34" charset="0"/>
                <a:cs typeface="Arial" pitchFamily="34" charset="0"/>
              </a:rPr>
              <a:t>.</a:t>
            </a:r>
          </a:p>
          <a:p>
            <a:pPr lvl="2" eaLnBrk="1" fontAlgn="auto" hangingPunct="1">
              <a:spcAft>
                <a:spcPts val="0"/>
              </a:spcAft>
              <a:defRPr/>
            </a:pPr>
            <a:r>
              <a:rPr lang="en-CA" b="1" dirty="0">
                <a:solidFill>
                  <a:srgbClr val="FFFF00"/>
                </a:solidFill>
                <a:effectLst>
                  <a:outerShdw blurRad="38100" dist="38100" dir="2700000" algn="tl">
                    <a:srgbClr val="000000">
                      <a:alpha val="43137"/>
                    </a:srgbClr>
                  </a:outerShdw>
                </a:effectLst>
                <a:latin typeface="Arial" pitchFamily="34" charset="0"/>
                <a:cs typeface="Arial" pitchFamily="34" charset="0"/>
              </a:rPr>
              <a:t>Only add coefficients</a:t>
            </a:r>
            <a:r>
              <a:rPr lang="en-CA" dirty="0">
                <a:latin typeface="Arial" pitchFamily="34" charset="0"/>
                <a:cs typeface="Arial" pitchFamily="34" charset="0"/>
              </a:rPr>
              <a:t>; NEVER change subscripts!!!</a:t>
            </a:r>
            <a:endParaRPr lang="en-US" dirty="0"/>
          </a:p>
        </p:txBody>
      </p:sp>
    </p:spTree>
    <p:extLst>
      <p:ext uri="{BB962C8B-B14F-4D97-AF65-F5344CB8AC3E}">
        <p14:creationId xmlns:p14="http://schemas.microsoft.com/office/powerpoint/2010/main" val="513834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7200" dirty="0" smtClean="0">
                <a:solidFill>
                  <a:schemeClr val="tx1"/>
                </a:solidFill>
                <a:effectLst/>
              </a:rPr>
              <a:t>Chemical Reactions</a:t>
            </a:r>
            <a:r>
              <a:rPr lang="en-US" altLang="en-US" sz="7200" dirty="0" smtClean="0"/>
              <a:t> </a:t>
            </a:r>
            <a:endParaRPr lang="en-US" sz="72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43" y="1592036"/>
            <a:ext cx="9361714" cy="52659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143" y="1600200"/>
            <a:ext cx="9361714" cy="5254639"/>
          </a:xfrm>
          <a:prstGeom prst="rect">
            <a:avLst/>
          </a:prstGeom>
        </p:spPr>
      </p:pic>
    </p:spTree>
    <p:extLst>
      <p:ext uri="{BB962C8B-B14F-4D97-AF65-F5344CB8AC3E}">
        <p14:creationId xmlns:p14="http://schemas.microsoft.com/office/powerpoint/2010/main" val="19279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Types of Reactions</a:t>
            </a:r>
          </a:p>
        </p:txBody>
      </p:sp>
      <p:sp>
        <p:nvSpPr>
          <p:cNvPr id="71683" name="Rectangle 3"/>
          <p:cNvSpPr>
            <a:spLocks noGrp="1" noChangeArrowheads="1"/>
          </p:cNvSpPr>
          <p:nvPr>
            <p:ph type="body" idx="1"/>
          </p:nvPr>
        </p:nvSpPr>
        <p:spPr>
          <a:xfrm>
            <a:off x="1981200" y="1600200"/>
            <a:ext cx="8229600" cy="5029200"/>
          </a:xfrm>
        </p:spPr>
        <p:txBody>
          <a:bodyPr/>
          <a:lstStyle/>
          <a:p>
            <a:pPr marL="609600" indent="-609600">
              <a:buFontTx/>
              <a:buChar char="•"/>
            </a:pPr>
            <a:r>
              <a:rPr lang="en-US" altLang="en-US" dirty="0">
                <a:effectLst/>
              </a:rPr>
              <a:t>There are five types of chemical reactions we will talk about:</a:t>
            </a:r>
          </a:p>
          <a:p>
            <a:pPr marL="990600" lvl="1" indent="-533400">
              <a:buFontTx/>
              <a:buAutoNum type="arabicPeriod"/>
            </a:pPr>
            <a:r>
              <a:rPr lang="en-US" altLang="en-US" dirty="0">
                <a:effectLst/>
              </a:rPr>
              <a:t>Synthesis reactions</a:t>
            </a:r>
          </a:p>
          <a:p>
            <a:pPr marL="990600" lvl="1" indent="-533400">
              <a:buFontTx/>
              <a:buAutoNum type="arabicPeriod"/>
            </a:pPr>
            <a:r>
              <a:rPr lang="en-US" altLang="en-US" dirty="0" smtClean="0">
                <a:effectLst/>
              </a:rPr>
              <a:t>Decomposition reactions</a:t>
            </a:r>
            <a:endParaRPr lang="en-US" altLang="en-US" dirty="0">
              <a:effectLst/>
            </a:endParaRPr>
          </a:p>
          <a:p>
            <a:pPr marL="990600" lvl="1" indent="-533400">
              <a:buFontTx/>
              <a:buAutoNum type="arabicPeriod"/>
            </a:pPr>
            <a:r>
              <a:rPr lang="en-US" altLang="en-US" dirty="0">
                <a:effectLst/>
              </a:rPr>
              <a:t>Single </a:t>
            </a:r>
            <a:r>
              <a:rPr lang="en-US" altLang="en-US" dirty="0" smtClean="0">
                <a:effectLst/>
              </a:rPr>
              <a:t>replacement </a:t>
            </a:r>
            <a:r>
              <a:rPr lang="en-US" altLang="en-US" dirty="0">
                <a:effectLst/>
              </a:rPr>
              <a:t>reactions</a:t>
            </a:r>
          </a:p>
          <a:p>
            <a:pPr marL="990600" lvl="1" indent="-533400">
              <a:buFontTx/>
              <a:buAutoNum type="arabicPeriod"/>
            </a:pPr>
            <a:r>
              <a:rPr lang="en-US" altLang="en-US" dirty="0" smtClean="0">
                <a:effectLst/>
              </a:rPr>
              <a:t>Double replacement </a:t>
            </a:r>
            <a:r>
              <a:rPr lang="en-US" altLang="en-US" dirty="0">
                <a:effectLst/>
              </a:rPr>
              <a:t>reactions</a:t>
            </a:r>
          </a:p>
          <a:p>
            <a:pPr marL="990600" lvl="1" indent="-533400">
              <a:buFontTx/>
              <a:buAutoNum type="arabicPeriod"/>
            </a:pPr>
            <a:r>
              <a:rPr lang="en-US" altLang="en-US" dirty="0">
                <a:effectLst/>
              </a:rPr>
              <a:t>Combustion reactions</a:t>
            </a:r>
          </a:p>
          <a:p>
            <a:pPr marL="609600" indent="-609600">
              <a:buFontTx/>
              <a:buChar char="•"/>
            </a:pPr>
            <a:r>
              <a:rPr lang="en-US" altLang="en-US" dirty="0">
                <a:effectLst/>
              </a:rPr>
              <a:t>You need to be able to identify the type of reaction and predict the product(s)</a:t>
            </a:r>
          </a:p>
        </p:txBody>
      </p:sp>
    </p:spTree>
    <p:extLst>
      <p:ext uri="{BB962C8B-B14F-4D97-AF65-F5344CB8AC3E}">
        <p14:creationId xmlns:p14="http://schemas.microsoft.com/office/powerpoint/2010/main" val="1704007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dissolve">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dissolve">
                                      <p:cBhvr>
                                        <p:cTn id="12" dur="5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dissolve">
                                      <p:cBhvr>
                                        <p:cTn id="17" dur="5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dissolve">
                                      <p:cBhvr>
                                        <p:cTn id="22" dur="500"/>
                                        <p:tgtEl>
                                          <p:spTgt spid="71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dissolve">
                                      <p:cBhvr>
                                        <p:cTn id="27" dur="500"/>
                                        <p:tgtEl>
                                          <p:spTgt spid="716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Effect transition="in" filter="dissolve">
                                      <p:cBhvr>
                                        <p:cTn id="32" dur="500"/>
                                        <p:tgtEl>
                                          <p:spTgt spid="716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1683">
                                            <p:txEl>
                                              <p:pRg st="6" end="6"/>
                                            </p:txEl>
                                          </p:spTgt>
                                        </p:tgtEl>
                                        <p:attrNameLst>
                                          <p:attrName>style.visibility</p:attrName>
                                        </p:attrNameLst>
                                      </p:cBhvr>
                                      <p:to>
                                        <p:strVal val="visible"/>
                                      </p:to>
                                    </p:set>
                                    <p:animEffect transition="in" filter="dissolve">
                                      <p:cBhvr>
                                        <p:cTn id="37" dur="500"/>
                                        <p:tgtEl>
                                          <p:spTgt spid="71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81200" y="0"/>
            <a:ext cx="8229600" cy="1143000"/>
          </a:xfrm>
        </p:spPr>
        <p:txBody>
          <a:bodyPr/>
          <a:lstStyle/>
          <a:p>
            <a:r>
              <a:rPr lang="en-US" altLang="en-US"/>
              <a:t>1. Synthesis reactions</a:t>
            </a:r>
          </a:p>
        </p:txBody>
      </p:sp>
      <p:sp>
        <p:nvSpPr>
          <p:cNvPr id="72707" name="Rectangle 3"/>
          <p:cNvSpPr>
            <a:spLocks noGrp="1" noChangeArrowheads="1"/>
          </p:cNvSpPr>
          <p:nvPr>
            <p:ph type="body" idx="1"/>
          </p:nvPr>
        </p:nvSpPr>
        <p:spPr>
          <a:xfrm>
            <a:off x="1524000" y="990600"/>
            <a:ext cx="8915400" cy="4038600"/>
          </a:xfrm>
        </p:spPr>
        <p:txBody>
          <a:bodyPr/>
          <a:lstStyle/>
          <a:p>
            <a:pPr>
              <a:lnSpc>
                <a:spcPct val="90000"/>
              </a:lnSpc>
              <a:buFontTx/>
              <a:buChar char="•"/>
            </a:pPr>
            <a:r>
              <a:rPr lang="en-US" altLang="en-US" b="1">
                <a:effectLst/>
              </a:rPr>
              <a:t>Synthesis reactions</a:t>
            </a:r>
            <a:r>
              <a:rPr lang="en-US" altLang="en-US">
                <a:effectLst/>
              </a:rPr>
              <a:t> occur when two substances (generally</a:t>
            </a:r>
            <a:r>
              <a:rPr lang="en-US" altLang="en-US" b="1">
                <a:effectLst/>
              </a:rPr>
              <a:t> </a:t>
            </a:r>
            <a:r>
              <a:rPr lang="en-US" altLang="en-US" b="1" u="sng">
                <a:effectLst/>
              </a:rPr>
              <a:t>elements</a:t>
            </a:r>
            <a:r>
              <a:rPr lang="en-US" altLang="en-US">
                <a:effectLst/>
              </a:rPr>
              <a:t>) combine and form a compound.  (Sometimes these are called combination or addition reactions.)</a:t>
            </a:r>
          </a:p>
          <a:p>
            <a:pPr>
              <a:lnSpc>
                <a:spcPct val="90000"/>
              </a:lnSpc>
              <a:buFontTx/>
              <a:buNone/>
            </a:pPr>
            <a:r>
              <a:rPr lang="en-US" altLang="en-US" b="1">
                <a:effectLst/>
              </a:rPr>
              <a:t>		reactant + reactant </a:t>
            </a:r>
            <a:r>
              <a:rPr lang="en-US" altLang="en-US" b="1">
                <a:effectLst/>
                <a:sym typeface="Wingdings" panose="05000000000000000000" pitchFamily="2" charset="2"/>
              </a:rPr>
              <a:t> 1 product</a:t>
            </a:r>
          </a:p>
          <a:p>
            <a:pPr>
              <a:lnSpc>
                <a:spcPct val="90000"/>
              </a:lnSpc>
              <a:buFontTx/>
              <a:buChar char="•"/>
            </a:pPr>
            <a:r>
              <a:rPr lang="en-US" altLang="en-US">
                <a:effectLst/>
                <a:sym typeface="Wingdings" panose="05000000000000000000" pitchFamily="2" charset="2"/>
              </a:rPr>
              <a:t>Basically: A + B  AB</a:t>
            </a:r>
          </a:p>
          <a:p>
            <a:pPr lvl="1">
              <a:lnSpc>
                <a:spcPct val="90000"/>
              </a:lnSpc>
              <a:buFontTx/>
              <a:buChar char="•"/>
            </a:pPr>
            <a:r>
              <a:rPr lang="en-US" altLang="en-US">
                <a:effectLst/>
                <a:sym typeface="Wingdings" panose="05000000000000000000" pitchFamily="2" charset="2"/>
              </a:rPr>
              <a:t>Example: 2H</a:t>
            </a:r>
            <a:r>
              <a:rPr lang="en-US" altLang="en-US" baseline="-25000">
                <a:effectLst/>
                <a:sym typeface="Wingdings" panose="05000000000000000000" pitchFamily="2" charset="2"/>
              </a:rPr>
              <a:t>2 </a:t>
            </a:r>
            <a:r>
              <a:rPr lang="en-US" altLang="en-US">
                <a:effectLst/>
                <a:sym typeface="Wingdings" panose="05000000000000000000" pitchFamily="2" charset="2"/>
              </a:rPr>
              <a:t>+ O</a:t>
            </a:r>
            <a:r>
              <a:rPr lang="en-US" altLang="en-US" baseline="-25000">
                <a:effectLst/>
                <a:sym typeface="Wingdings" panose="05000000000000000000" pitchFamily="2" charset="2"/>
              </a:rPr>
              <a:t>2 </a:t>
            </a:r>
            <a:r>
              <a:rPr lang="en-US" altLang="en-US">
                <a:effectLst/>
                <a:sym typeface="Wingdings" panose="05000000000000000000" pitchFamily="2" charset="2"/>
              </a:rPr>
              <a:t> 2H</a:t>
            </a:r>
            <a:r>
              <a:rPr lang="en-US" altLang="en-US" baseline="-25000">
                <a:effectLst/>
                <a:sym typeface="Wingdings" panose="05000000000000000000" pitchFamily="2" charset="2"/>
              </a:rPr>
              <a:t>2</a:t>
            </a:r>
            <a:r>
              <a:rPr lang="en-US" altLang="en-US">
                <a:effectLst/>
                <a:sym typeface="Wingdings" panose="05000000000000000000" pitchFamily="2" charset="2"/>
              </a:rPr>
              <a:t>O</a:t>
            </a:r>
            <a:r>
              <a:rPr lang="en-US" altLang="en-US" baseline="-25000">
                <a:effectLst/>
                <a:sym typeface="Wingdings" panose="05000000000000000000" pitchFamily="2" charset="2"/>
              </a:rPr>
              <a:t> </a:t>
            </a:r>
          </a:p>
          <a:p>
            <a:pPr lvl="1">
              <a:lnSpc>
                <a:spcPct val="90000"/>
              </a:lnSpc>
              <a:buFontTx/>
              <a:buChar char="•"/>
            </a:pPr>
            <a:r>
              <a:rPr lang="en-US" altLang="en-US">
                <a:effectLst/>
                <a:sym typeface="Wingdings" panose="05000000000000000000" pitchFamily="2" charset="2"/>
              </a:rPr>
              <a:t>Example: C</a:t>
            </a:r>
            <a:r>
              <a:rPr lang="en-US" altLang="en-US" baseline="-25000">
                <a:effectLst/>
                <a:sym typeface="Wingdings" panose="05000000000000000000" pitchFamily="2" charset="2"/>
              </a:rPr>
              <a:t> </a:t>
            </a:r>
            <a:r>
              <a:rPr lang="en-US" altLang="en-US">
                <a:effectLst/>
                <a:sym typeface="Wingdings" panose="05000000000000000000" pitchFamily="2" charset="2"/>
              </a:rPr>
              <a:t>+ O</a:t>
            </a:r>
            <a:r>
              <a:rPr lang="en-US" altLang="en-US" baseline="-25000">
                <a:effectLst/>
                <a:sym typeface="Wingdings" panose="05000000000000000000" pitchFamily="2" charset="2"/>
              </a:rPr>
              <a:t>2 </a:t>
            </a:r>
            <a:r>
              <a:rPr lang="en-US" altLang="en-US">
                <a:effectLst/>
                <a:sym typeface="Wingdings" panose="05000000000000000000" pitchFamily="2" charset="2"/>
              </a:rPr>
              <a:t> CO</a:t>
            </a:r>
            <a:r>
              <a:rPr lang="en-US" altLang="en-US" baseline="-25000">
                <a:effectLst/>
                <a:sym typeface="Wingdings" panose="05000000000000000000" pitchFamily="2" charset="2"/>
              </a:rPr>
              <a:t>2</a:t>
            </a:r>
            <a:endParaRPr lang="en-US" altLang="en-US">
              <a:effectLst/>
              <a:sym typeface="Wingdings" panose="05000000000000000000" pitchFamily="2" charset="2"/>
            </a:endParaRPr>
          </a:p>
        </p:txBody>
      </p:sp>
      <p:pic>
        <p:nvPicPr>
          <p:cNvPr id="72708" name="Picture 4" descr="SYNT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953001"/>
            <a:ext cx="4267200" cy="1744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45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dissolve">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dissolve">
                                      <p:cBhvr>
                                        <p:cTn id="12" dur="5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dissolve">
                                      <p:cBhvr>
                                        <p:cTn id="17" dur="5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dissolve">
                                      <p:cBhvr>
                                        <p:cTn id="22" dur="500"/>
                                        <p:tgtEl>
                                          <p:spTgt spid="727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dissolve">
                                      <p:cBhvr>
                                        <p:cTn id="27" dur="500"/>
                                        <p:tgtEl>
                                          <p:spTgt spid="727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Synthesis Reactions</a:t>
            </a:r>
          </a:p>
        </p:txBody>
      </p:sp>
      <p:sp>
        <p:nvSpPr>
          <p:cNvPr id="75779" name="Rectangle 3"/>
          <p:cNvSpPr>
            <a:spLocks noGrp="1" noChangeArrowheads="1"/>
          </p:cNvSpPr>
          <p:nvPr>
            <p:ph type="body" idx="1"/>
          </p:nvPr>
        </p:nvSpPr>
        <p:spPr/>
        <p:txBody>
          <a:bodyPr/>
          <a:lstStyle/>
          <a:p>
            <a:pPr>
              <a:buFontTx/>
              <a:buChar char="•"/>
            </a:pPr>
            <a:r>
              <a:rPr lang="en-US" altLang="en-US">
                <a:effectLst/>
              </a:rPr>
              <a:t>Here is another example of a synthesis reaction</a:t>
            </a:r>
          </a:p>
        </p:txBody>
      </p:sp>
      <p:pic>
        <p:nvPicPr>
          <p:cNvPr id="75780" name="Picture 4" descr="potassiumchloride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810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dissolve">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Practice</a:t>
            </a:r>
          </a:p>
        </p:txBody>
      </p:sp>
      <p:sp>
        <p:nvSpPr>
          <p:cNvPr id="73731" name="Rectangle 3"/>
          <p:cNvSpPr>
            <a:spLocks noGrp="1" noChangeArrowheads="1"/>
          </p:cNvSpPr>
          <p:nvPr>
            <p:ph type="body" idx="1"/>
          </p:nvPr>
        </p:nvSpPr>
        <p:spPr>
          <a:xfrm>
            <a:off x="1981200" y="1600200"/>
            <a:ext cx="8229600" cy="4953000"/>
          </a:xfrm>
        </p:spPr>
        <p:txBody>
          <a:bodyPr/>
          <a:lstStyle/>
          <a:p>
            <a:pPr>
              <a:buFontTx/>
              <a:buChar char="•"/>
            </a:pPr>
            <a:r>
              <a:rPr lang="en-US" altLang="en-US">
                <a:effectLst/>
              </a:rPr>
              <a:t>Predict the products.  Write and balance the following synthesis reaction equations.</a:t>
            </a:r>
          </a:p>
          <a:p>
            <a:pPr>
              <a:buFontTx/>
              <a:buChar char="•"/>
            </a:pPr>
            <a:r>
              <a:rPr lang="en-US" altLang="en-US">
                <a:effectLst/>
              </a:rPr>
              <a:t>Sodium metal reacts with chlorine gas </a:t>
            </a:r>
          </a:p>
          <a:p>
            <a:pPr>
              <a:buFontTx/>
              <a:buNone/>
            </a:pPr>
            <a:r>
              <a:rPr lang="en-US" altLang="en-US">
                <a:effectLst/>
              </a:rPr>
              <a:t>         Na</a:t>
            </a:r>
            <a:r>
              <a:rPr lang="en-US" altLang="en-US" baseline="-25000">
                <a:effectLst/>
              </a:rPr>
              <a:t>(s) </a:t>
            </a:r>
            <a:r>
              <a:rPr lang="en-US" altLang="en-US">
                <a:effectLst/>
              </a:rPr>
              <a:t>+ Cl</a:t>
            </a:r>
            <a:r>
              <a:rPr lang="en-US" altLang="en-US" baseline="-25000">
                <a:effectLst/>
              </a:rPr>
              <a:t>2(g) </a:t>
            </a:r>
            <a:r>
              <a:rPr lang="en-US" altLang="en-US">
                <a:effectLst/>
              </a:rPr>
              <a:t> </a:t>
            </a:r>
            <a:r>
              <a:rPr lang="en-US" altLang="en-US">
                <a:effectLst/>
                <a:sym typeface="Wingdings" panose="05000000000000000000" pitchFamily="2" charset="2"/>
              </a:rPr>
              <a:t></a:t>
            </a:r>
            <a:endParaRPr lang="en-US" altLang="en-US" baseline="-25000">
              <a:effectLst/>
              <a:sym typeface="Wingdings" panose="05000000000000000000" pitchFamily="2" charset="2"/>
            </a:endParaRPr>
          </a:p>
          <a:p>
            <a:pPr>
              <a:buFontTx/>
              <a:buChar char="•"/>
            </a:pPr>
            <a:r>
              <a:rPr lang="en-US" altLang="en-US">
                <a:effectLst/>
                <a:sym typeface="Wingdings" panose="05000000000000000000" pitchFamily="2" charset="2"/>
              </a:rPr>
              <a:t>Solid Magnesium reacts with fluorine gas</a:t>
            </a:r>
          </a:p>
          <a:p>
            <a:pPr>
              <a:buFontTx/>
              <a:buNone/>
            </a:pPr>
            <a:r>
              <a:rPr lang="en-US" altLang="en-US">
                <a:effectLst/>
                <a:sym typeface="Wingdings" panose="05000000000000000000" pitchFamily="2" charset="2"/>
              </a:rPr>
              <a:t>         Mg</a:t>
            </a:r>
            <a:r>
              <a:rPr lang="en-US" altLang="en-US" baseline="-25000">
                <a:effectLst/>
                <a:sym typeface="Wingdings" panose="05000000000000000000" pitchFamily="2" charset="2"/>
              </a:rPr>
              <a:t>(s) </a:t>
            </a:r>
            <a:r>
              <a:rPr lang="en-US" altLang="en-US">
                <a:effectLst/>
                <a:sym typeface="Wingdings" panose="05000000000000000000" pitchFamily="2" charset="2"/>
              </a:rPr>
              <a:t>+ F</a:t>
            </a:r>
            <a:r>
              <a:rPr lang="en-US" altLang="en-US" baseline="-25000">
                <a:effectLst/>
                <a:sym typeface="Wingdings" panose="05000000000000000000" pitchFamily="2" charset="2"/>
              </a:rPr>
              <a:t>2(g) </a:t>
            </a:r>
            <a:r>
              <a:rPr lang="en-US" altLang="en-US">
                <a:effectLst/>
                <a:sym typeface="Wingdings" panose="05000000000000000000" pitchFamily="2" charset="2"/>
              </a:rPr>
              <a:t></a:t>
            </a:r>
          </a:p>
          <a:p>
            <a:pPr>
              <a:buFontTx/>
              <a:buChar char="•"/>
            </a:pPr>
            <a:r>
              <a:rPr lang="en-US" altLang="en-US">
                <a:effectLst/>
                <a:sym typeface="Wingdings" panose="05000000000000000000" pitchFamily="2" charset="2"/>
              </a:rPr>
              <a:t>Aluminum metal reacts with fluorine gas</a:t>
            </a:r>
          </a:p>
          <a:p>
            <a:pPr>
              <a:buFontTx/>
              <a:buNone/>
            </a:pPr>
            <a:r>
              <a:rPr lang="en-US" altLang="en-US">
                <a:effectLst/>
                <a:sym typeface="Wingdings" panose="05000000000000000000" pitchFamily="2" charset="2"/>
              </a:rPr>
              <a:t>         Al</a:t>
            </a:r>
            <a:r>
              <a:rPr lang="en-US" altLang="en-US" baseline="-25000">
                <a:effectLst/>
                <a:sym typeface="Wingdings" panose="05000000000000000000" pitchFamily="2" charset="2"/>
              </a:rPr>
              <a:t>(s) </a:t>
            </a:r>
            <a:r>
              <a:rPr lang="en-US" altLang="en-US">
                <a:effectLst/>
                <a:sym typeface="Wingdings" panose="05000000000000000000" pitchFamily="2" charset="2"/>
              </a:rPr>
              <a:t>+   F</a:t>
            </a:r>
            <a:r>
              <a:rPr lang="en-US" altLang="en-US" baseline="-25000">
                <a:effectLst/>
                <a:sym typeface="Wingdings" panose="05000000000000000000" pitchFamily="2" charset="2"/>
              </a:rPr>
              <a:t>2(g) </a:t>
            </a:r>
            <a:r>
              <a:rPr lang="en-US" altLang="en-US">
                <a:effectLst/>
                <a:sym typeface="Wingdings" panose="05000000000000000000" pitchFamily="2" charset="2"/>
              </a:rPr>
              <a:t> </a:t>
            </a:r>
          </a:p>
        </p:txBody>
      </p:sp>
      <p:sp>
        <p:nvSpPr>
          <p:cNvPr id="73732" name="Text Box 4"/>
          <p:cNvSpPr txBox="1">
            <a:spLocks noChangeArrowheads="1"/>
          </p:cNvSpPr>
          <p:nvPr/>
        </p:nvSpPr>
        <p:spPr bwMode="auto">
          <a:xfrm>
            <a:off x="2819400" y="38100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solidFill>
                <a:prstClr val="black"/>
              </a:solidFill>
            </a:endParaRPr>
          </a:p>
        </p:txBody>
      </p:sp>
      <p:sp>
        <p:nvSpPr>
          <p:cNvPr id="73733" name="Text Box 5"/>
          <p:cNvSpPr txBox="1">
            <a:spLocks noChangeArrowheads="1"/>
          </p:cNvSpPr>
          <p:nvPr/>
        </p:nvSpPr>
        <p:spPr bwMode="auto">
          <a:xfrm>
            <a:off x="2209800" y="4800601"/>
            <a:ext cx="68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solidFill>
                <a:prstClr val="black"/>
              </a:solidFill>
            </a:endParaRPr>
          </a:p>
        </p:txBody>
      </p:sp>
      <p:sp>
        <p:nvSpPr>
          <p:cNvPr id="73735" name="Text Box 7"/>
          <p:cNvSpPr txBox="1">
            <a:spLocks noChangeArrowheads="1"/>
          </p:cNvSpPr>
          <p:nvPr/>
        </p:nvSpPr>
        <p:spPr bwMode="auto">
          <a:xfrm>
            <a:off x="1524000" y="762001"/>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solidFill>
                <a:prstClr val="black"/>
              </a:solidFill>
            </a:endParaRPr>
          </a:p>
        </p:txBody>
      </p:sp>
    </p:spTree>
    <p:extLst>
      <p:ext uri="{BB962C8B-B14F-4D97-AF65-F5344CB8AC3E}">
        <p14:creationId xmlns:p14="http://schemas.microsoft.com/office/powerpoint/2010/main" val="185503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dissolve">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dissolve">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dissolve">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dissolve">
                                      <p:cBhvr>
                                        <p:cTn id="22" dur="500"/>
                                        <p:tgtEl>
                                          <p:spTgt spid="737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dissolve">
                                      <p:cBhvr>
                                        <p:cTn id="27" dur="500"/>
                                        <p:tgtEl>
                                          <p:spTgt spid="737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3731">
                                            <p:txEl>
                                              <p:pRg st="5" end="5"/>
                                            </p:txEl>
                                          </p:spTgt>
                                        </p:tgtEl>
                                        <p:attrNameLst>
                                          <p:attrName>style.visibility</p:attrName>
                                        </p:attrNameLst>
                                      </p:cBhvr>
                                      <p:to>
                                        <p:strVal val="visible"/>
                                      </p:to>
                                    </p:set>
                                    <p:animEffect transition="in" filter="dissolve">
                                      <p:cBhvr>
                                        <p:cTn id="32" dur="500"/>
                                        <p:tgtEl>
                                          <p:spTgt spid="737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3731">
                                            <p:txEl>
                                              <p:pRg st="6" end="6"/>
                                            </p:txEl>
                                          </p:spTgt>
                                        </p:tgtEl>
                                        <p:attrNameLst>
                                          <p:attrName>style.visibility</p:attrName>
                                        </p:attrNameLst>
                                      </p:cBhvr>
                                      <p:to>
                                        <p:strVal val="visible"/>
                                      </p:to>
                                    </p:set>
                                    <p:animEffect transition="in" filter="dissolve">
                                      <p:cBhvr>
                                        <p:cTn id="37" dur="5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reaction of oxides</a:t>
            </a:r>
            <a:endParaRPr lang="en-US" dirty="0"/>
          </a:p>
        </p:txBody>
      </p:sp>
      <p:sp>
        <p:nvSpPr>
          <p:cNvPr id="3" name="Content Placeholder 2"/>
          <p:cNvSpPr>
            <a:spLocks noGrp="1"/>
          </p:cNvSpPr>
          <p:nvPr>
            <p:ph idx="1"/>
          </p:nvPr>
        </p:nvSpPr>
        <p:spPr/>
        <p:txBody>
          <a:bodyPr/>
          <a:lstStyle/>
          <a:p>
            <a:r>
              <a:rPr lang="en-US" dirty="0" smtClean="0"/>
              <a:t>Oxides of active metals react with water to produce metal hydroxides</a:t>
            </a:r>
          </a:p>
          <a:p>
            <a:r>
              <a:rPr lang="en-US" dirty="0" smtClean="0"/>
              <a:t>Ex  </a:t>
            </a:r>
            <a:r>
              <a:rPr lang="en-US" dirty="0" err="1" smtClean="0"/>
              <a:t>CaO</a:t>
            </a:r>
            <a:r>
              <a:rPr lang="en-US" dirty="0" smtClean="0"/>
              <a:t> + H</a:t>
            </a:r>
            <a:r>
              <a:rPr lang="en-US" baseline="-25000" dirty="0" smtClean="0"/>
              <a:t>2</a:t>
            </a:r>
            <a:r>
              <a:rPr lang="en-US" dirty="0" smtClean="0"/>
              <a:t>O </a:t>
            </a:r>
            <a:r>
              <a:rPr lang="en-US" dirty="0" smtClean="0">
                <a:sym typeface="Wingdings" panose="05000000000000000000" pitchFamily="2" charset="2"/>
              </a:rPr>
              <a:t> Ca(OH)</a:t>
            </a:r>
            <a:r>
              <a:rPr lang="en-US" baseline="-25000" dirty="0" smtClean="0">
                <a:sym typeface="Wingdings" panose="05000000000000000000" pitchFamily="2" charset="2"/>
              </a:rPr>
              <a:t>2</a:t>
            </a:r>
          </a:p>
          <a:p>
            <a:endParaRPr lang="en-US" baseline="-25000" dirty="0">
              <a:sym typeface="Wingdings" panose="05000000000000000000" pitchFamily="2" charset="2"/>
            </a:endParaRPr>
          </a:p>
          <a:p>
            <a:r>
              <a:rPr lang="en-US" dirty="0" smtClean="0">
                <a:sym typeface="Wingdings" panose="05000000000000000000" pitchFamily="2" charset="2"/>
              </a:rPr>
              <a:t>Many nonmetal oxides undergo synthesis reactions with water to produce a solution of an oxyacid</a:t>
            </a:r>
          </a:p>
          <a:p>
            <a:endParaRPr lang="en-US" dirty="0">
              <a:sym typeface="Wingdings" panose="05000000000000000000" pitchFamily="2" charset="2"/>
            </a:endParaRPr>
          </a:p>
          <a:p>
            <a:r>
              <a:rPr lang="en-US" dirty="0" smtClean="0">
                <a:sym typeface="Wingdings" panose="05000000000000000000" pitchFamily="2" charset="2"/>
              </a:rPr>
              <a:t>Ex SO</a:t>
            </a:r>
            <a:r>
              <a:rPr lang="en-US" baseline="-25000" dirty="0" smtClean="0">
                <a:sym typeface="Wingdings" panose="05000000000000000000" pitchFamily="2" charset="2"/>
              </a:rPr>
              <a:t>3</a:t>
            </a:r>
            <a:r>
              <a:rPr lang="en-US" dirty="0" smtClean="0">
                <a:sym typeface="Wingdings" panose="05000000000000000000" pitchFamily="2" charset="2"/>
              </a:rPr>
              <a:t> +H</a:t>
            </a:r>
            <a:r>
              <a:rPr lang="en-US" baseline="-25000" dirty="0" smtClean="0">
                <a:sym typeface="Wingdings" panose="05000000000000000000" pitchFamily="2" charset="2"/>
              </a:rPr>
              <a:t>2</a:t>
            </a:r>
            <a:r>
              <a:rPr lang="en-US" dirty="0" smtClean="0">
                <a:sym typeface="Wingdings" panose="05000000000000000000" pitchFamily="2" charset="2"/>
              </a:rPr>
              <a:t>O  H</a:t>
            </a:r>
            <a:r>
              <a:rPr lang="en-US" baseline="-25000" dirty="0" smtClean="0">
                <a:sym typeface="Wingdings" panose="05000000000000000000" pitchFamily="2" charset="2"/>
              </a:rPr>
              <a:t>2</a:t>
            </a:r>
            <a:r>
              <a:rPr lang="en-US" dirty="0" smtClean="0">
                <a:sym typeface="Wingdings" panose="05000000000000000000" pitchFamily="2" charset="2"/>
              </a:rPr>
              <a:t>SO</a:t>
            </a:r>
            <a:r>
              <a:rPr lang="en-US" baseline="-25000" dirty="0" smtClean="0">
                <a:sym typeface="Wingdings" panose="05000000000000000000" pitchFamily="2" charset="2"/>
              </a:rPr>
              <a:t>4</a:t>
            </a:r>
            <a:endParaRPr lang="en-US" baseline="-25000" dirty="0"/>
          </a:p>
        </p:txBody>
      </p:sp>
    </p:spTree>
    <p:extLst>
      <p:ext uri="{BB962C8B-B14F-4D97-AF65-F5344CB8AC3E}">
        <p14:creationId xmlns:p14="http://schemas.microsoft.com/office/powerpoint/2010/main" val="734185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2. Decomposition Reactions</a:t>
            </a:r>
          </a:p>
        </p:txBody>
      </p:sp>
      <p:sp>
        <p:nvSpPr>
          <p:cNvPr id="74755" name="Rectangle 3"/>
          <p:cNvSpPr>
            <a:spLocks noGrp="1" noChangeArrowheads="1"/>
          </p:cNvSpPr>
          <p:nvPr>
            <p:ph type="body" idx="1"/>
          </p:nvPr>
        </p:nvSpPr>
        <p:spPr>
          <a:xfrm>
            <a:off x="1981200" y="1219201"/>
            <a:ext cx="8229600" cy="4530725"/>
          </a:xfrm>
        </p:spPr>
        <p:txBody>
          <a:bodyPr/>
          <a:lstStyle/>
          <a:p>
            <a:pPr>
              <a:buFontTx/>
              <a:buChar char="•"/>
            </a:pPr>
            <a:r>
              <a:rPr lang="en-US" altLang="en-US" b="1">
                <a:effectLst/>
              </a:rPr>
              <a:t>Decomposition reactions</a:t>
            </a:r>
            <a:r>
              <a:rPr lang="en-US" altLang="en-US">
                <a:effectLst/>
              </a:rPr>
              <a:t> occur when a compound breaks up into the elements or in a few to simpler compounds</a:t>
            </a:r>
          </a:p>
          <a:p>
            <a:pPr>
              <a:buFontTx/>
              <a:buChar char="•"/>
            </a:pPr>
            <a:r>
              <a:rPr lang="en-US" altLang="en-US" b="1">
                <a:effectLst/>
              </a:rPr>
              <a:t>1 Reactant </a:t>
            </a:r>
            <a:r>
              <a:rPr lang="en-US" altLang="en-US" b="1">
                <a:effectLst/>
                <a:sym typeface="Wingdings" panose="05000000000000000000" pitchFamily="2" charset="2"/>
              </a:rPr>
              <a:t> Product + Product </a:t>
            </a:r>
          </a:p>
          <a:p>
            <a:pPr>
              <a:buFontTx/>
              <a:buChar char="•"/>
            </a:pPr>
            <a:r>
              <a:rPr lang="en-US" altLang="en-US">
                <a:effectLst/>
                <a:sym typeface="Wingdings" panose="05000000000000000000" pitchFamily="2" charset="2"/>
              </a:rPr>
              <a:t>In general: AB  A + B</a:t>
            </a:r>
          </a:p>
          <a:p>
            <a:pPr>
              <a:buFontTx/>
              <a:buChar char="•"/>
            </a:pPr>
            <a:r>
              <a:rPr lang="en-US" altLang="en-US">
                <a:effectLst/>
                <a:sym typeface="Wingdings" panose="05000000000000000000" pitchFamily="2" charset="2"/>
              </a:rPr>
              <a:t>Example: 2 H</a:t>
            </a:r>
            <a:r>
              <a:rPr lang="en-US" altLang="en-US" baseline="-25000">
                <a:effectLst/>
                <a:sym typeface="Wingdings" panose="05000000000000000000" pitchFamily="2" charset="2"/>
              </a:rPr>
              <a:t>2</a:t>
            </a:r>
            <a:r>
              <a:rPr lang="en-US" altLang="en-US">
                <a:effectLst/>
                <a:sym typeface="Wingdings" panose="05000000000000000000" pitchFamily="2" charset="2"/>
              </a:rPr>
              <a:t>O  2H</a:t>
            </a:r>
            <a:r>
              <a:rPr lang="en-US" altLang="en-US" baseline="-25000">
                <a:effectLst/>
                <a:sym typeface="Wingdings" panose="05000000000000000000" pitchFamily="2" charset="2"/>
              </a:rPr>
              <a:t>2</a:t>
            </a:r>
            <a:r>
              <a:rPr lang="en-US" altLang="en-US">
                <a:effectLst/>
                <a:sym typeface="Wingdings" panose="05000000000000000000" pitchFamily="2" charset="2"/>
              </a:rPr>
              <a:t> + O</a:t>
            </a:r>
            <a:r>
              <a:rPr lang="en-US" altLang="en-US" baseline="-25000">
                <a:effectLst/>
                <a:sym typeface="Wingdings" panose="05000000000000000000" pitchFamily="2" charset="2"/>
              </a:rPr>
              <a:t>2</a:t>
            </a:r>
            <a:endParaRPr lang="en-US" altLang="en-US">
              <a:effectLst/>
              <a:sym typeface="Wingdings" panose="05000000000000000000" pitchFamily="2" charset="2"/>
            </a:endParaRPr>
          </a:p>
          <a:p>
            <a:pPr>
              <a:buFontTx/>
              <a:buChar char="•"/>
            </a:pPr>
            <a:r>
              <a:rPr lang="en-US" altLang="en-US">
                <a:effectLst/>
                <a:sym typeface="Wingdings" panose="05000000000000000000" pitchFamily="2" charset="2"/>
              </a:rPr>
              <a:t>Example: 2 HgO  2Hg + O</a:t>
            </a:r>
            <a:r>
              <a:rPr lang="en-US" altLang="en-US" baseline="-25000">
                <a:effectLst/>
                <a:sym typeface="Wingdings" panose="05000000000000000000" pitchFamily="2" charset="2"/>
              </a:rPr>
              <a:t>2</a:t>
            </a:r>
            <a:r>
              <a:rPr lang="en-US" altLang="en-US">
                <a:effectLst/>
              </a:rPr>
              <a:t>  </a:t>
            </a:r>
          </a:p>
        </p:txBody>
      </p:sp>
      <p:pic>
        <p:nvPicPr>
          <p:cNvPr id="74757" name="Picture 5" descr="decomp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181600"/>
            <a:ext cx="5334000"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346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dissolve">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dissolve">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dissolve">
                                      <p:cBhvr>
                                        <p:cTn id="17" dur="500"/>
                                        <p:tgtEl>
                                          <p:spTgt spid="7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dissolve">
                                      <p:cBhvr>
                                        <p:cTn id="22" dur="500"/>
                                        <p:tgtEl>
                                          <p:spTgt spid="747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dissolve">
                                      <p:cBhvr>
                                        <p:cTn id="27" dur="500"/>
                                        <p:tgtEl>
                                          <p:spTgt spid="747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7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Decomposition Reactions</a:t>
            </a:r>
          </a:p>
        </p:txBody>
      </p:sp>
      <p:sp>
        <p:nvSpPr>
          <p:cNvPr id="76803" name="Rectangle 3"/>
          <p:cNvSpPr>
            <a:spLocks noGrp="1" noChangeArrowheads="1"/>
          </p:cNvSpPr>
          <p:nvPr>
            <p:ph type="body" idx="1"/>
          </p:nvPr>
        </p:nvSpPr>
        <p:spPr/>
        <p:txBody>
          <a:bodyPr/>
          <a:lstStyle/>
          <a:p>
            <a:pPr>
              <a:buFontTx/>
              <a:buChar char="•"/>
            </a:pPr>
            <a:r>
              <a:rPr lang="en-US" altLang="en-US">
                <a:effectLst/>
              </a:rPr>
              <a:t>Another view of a decomposition reaction:</a:t>
            </a:r>
          </a:p>
        </p:txBody>
      </p:sp>
      <p:pic>
        <p:nvPicPr>
          <p:cNvPr id="76804" name="Picture 4" descr="mercuryIIoxidede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08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dissolve">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Decomposition Exceptions</a:t>
            </a:r>
          </a:p>
        </p:txBody>
      </p:sp>
      <p:sp>
        <p:nvSpPr>
          <p:cNvPr id="78851" name="Rectangle 3"/>
          <p:cNvSpPr>
            <a:spLocks noGrp="1" noChangeArrowheads="1"/>
          </p:cNvSpPr>
          <p:nvPr>
            <p:ph type="body" idx="1"/>
          </p:nvPr>
        </p:nvSpPr>
        <p:spPr>
          <a:xfrm>
            <a:off x="1981200" y="1600200"/>
            <a:ext cx="8229600" cy="5029200"/>
          </a:xfrm>
        </p:spPr>
        <p:txBody>
          <a:bodyPr/>
          <a:lstStyle/>
          <a:p>
            <a:pPr>
              <a:lnSpc>
                <a:spcPct val="90000"/>
              </a:lnSpc>
              <a:buFontTx/>
              <a:buChar char="•"/>
            </a:pPr>
            <a:r>
              <a:rPr lang="en-US" altLang="en-US" dirty="0">
                <a:effectLst/>
              </a:rPr>
              <a:t>Carbonates and chlorates are special case decomposition reactions that do not go to the elements.</a:t>
            </a:r>
          </a:p>
          <a:p>
            <a:pPr lvl="1">
              <a:lnSpc>
                <a:spcPct val="90000"/>
              </a:lnSpc>
              <a:buFontTx/>
              <a:buChar char="•"/>
            </a:pPr>
            <a:r>
              <a:rPr lang="en-US" altLang="en-US" dirty="0">
                <a:effectLst/>
              </a:rPr>
              <a:t>Carbonates (CO</a:t>
            </a:r>
            <a:r>
              <a:rPr lang="en-US" altLang="en-US" baseline="-25000" dirty="0">
                <a:effectLst/>
              </a:rPr>
              <a:t>3</a:t>
            </a:r>
            <a:r>
              <a:rPr lang="en-US" altLang="en-US" baseline="30000" dirty="0">
                <a:effectLst/>
              </a:rPr>
              <a:t>2-</a:t>
            </a:r>
            <a:r>
              <a:rPr lang="en-US" altLang="en-US" dirty="0">
                <a:effectLst/>
              </a:rPr>
              <a:t>) decompose to carbon dioxide and a metal oxide</a:t>
            </a:r>
          </a:p>
          <a:p>
            <a:pPr lvl="2">
              <a:lnSpc>
                <a:spcPct val="90000"/>
              </a:lnSpc>
              <a:buFontTx/>
              <a:buChar char="•"/>
            </a:pPr>
            <a:r>
              <a:rPr lang="en-US" altLang="en-US" dirty="0">
                <a:effectLst/>
              </a:rPr>
              <a:t>Example: CaCO</a:t>
            </a:r>
            <a:r>
              <a:rPr lang="en-US" altLang="en-US" baseline="-25000" dirty="0">
                <a:effectLst/>
              </a:rPr>
              <a:t>3 </a:t>
            </a:r>
            <a:r>
              <a:rPr lang="en-US" altLang="en-US" dirty="0">
                <a:effectLst/>
                <a:sym typeface="Wingdings" panose="05000000000000000000" pitchFamily="2" charset="2"/>
              </a:rPr>
              <a:t> CO</a:t>
            </a:r>
            <a:r>
              <a:rPr lang="en-US" altLang="en-US" baseline="-25000" dirty="0">
                <a:effectLst/>
                <a:sym typeface="Wingdings" panose="05000000000000000000" pitchFamily="2" charset="2"/>
              </a:rPr>
              <a:t>2</a:t>
            </a:r>
            <a:r>
              <a:rPr lang="en-US" altLang="en-US" dirty="0">
                <a:effectLst/>
                <a:sym typeface="Wingdings" panose="05000000000000000000" pitchFamily="2" charset="2"/>
              </a:rPr>
              <a:t> + </a:t>
            </a:r>
            <a:r>
              <a:rPr lang="en-US" altLang="en-US" dirty="0" err="1">
                <a:effectLst/>
                <a:sym typeface="Wingdings" panose="05000000000000000000" pitchFamily="2" charset="2"/>
              </a:rPr>
              <a:t>CaO</a:t>
            </a:r>
            <a:endParaRPr lang="en-US" altLang="en-US" dirty="0">
              <a:effectLst/>
              <a:sym typeface="Wingdings" panose="05000000000000000000" pitchFamily="2" charset="2"/>
            </a:endParaRPr>
          </a:p>
          <a:p>
            <a:pPr lvl="1">
              <a:lnSpc>
                <a:spcPct val="90000"/>
              </a:lnSpc>
              <a:buFontTx/>
              <a:buChar char="•"/>
            </a:pPr>
            <a:r>
              <a:rPr lang="en-US" altLang="en-US" dirty="0">
                <a:effectLst/>
                <a:sym typeface="Wingdings" panose="05000000000000000000" pitchFamily="2" charset="2"/>
              </a:rPr>
              <a:t>Chlorates (ClO</a:t>
            </a:r>
            <a:r>
              <a:rPr lang="en-US" altLang="en-US" baseline="-25000" dirty="0">
                <a:effectLst/>
                <a:sym typeface="Wingdings" panose="05000000000000000000" pitchFamily="2" charset="2"/>
              </a:rPr>
              <a:t>3</a:t>
            </a:r>
            <a:r>
              <a:rPr lang="en-US" altLang="en-US" baseline="30000" dirty="0">
                <a:effectLst/>
                <a:sym typeface="Wingdings" panose="05000000000000000000" pitchFamily="2" charset="2"/>
              </a:rPr>
              <a:t>-</a:t>
            </a:r>
            <a:r>
              <a:rPr lang="en-US" altLang="en-US" dirty="0">
                <a:effectLst/>
                <a:sym typeface="Wingdings" panose="05000000000000000000" pitchFamily="2" charset="2"/>
              </a:rPr>
              <a:t>) decompose to oxygen gas and a metal chloride</a:t>
            </a:r>
          </a:p>
          <a:p>
            <a:pPr lvl="2">
              <a:lnSpc>
                <a:spcPct val="90000"/>
              </a:lnSpc>
              <a:buFontTx/>
              <a:buChar char="•"/>
            </a:pPr>
            <a:r>
              <a:rPr lang="en-US" altLang="en-US" dirty="0">
                <a:effectLst/>
                <a:sym typeface="Wingdings" panose="05000000000000000000" pitchFamily="2" charset="2"/>
              </a:rPr>
              <a:t>Example: 2 Al(ClO</a:t>
            </a:r>
            <a:r>
              <a:rPr lang="en-US" altLang="en-US" baseline="-25000" dirty="0">
                <a:effectLst/>
                <a:sym typeface="Wingdings" panose="05000000000000000000" pitchFamily="2" charset="2"/>
              </a:rPr>
              <a:t>3</a:t>
            </a:r>
            <a:r>
              <a:rPr lang="en-US" altLang="en-US" dirty="0">
                <a:effectLst/>
                <a:sym typeface="Wingdings" panose="05000000000000000000" pitchFamily="2" charset="2"/>
              </a:rPr>
              <a:t>)</a:t>
            </a:r>
            <a:r>
              <a:rPr lang="en-US" altLang="en-US" baseline="-25000" dirty="0">
                <a:effectLst/>
                <a:sym typeface="Wingdings" panose="05000000000000000000" pitchFamily="2" charset="2"/>
              </a:rPr>
              <a:t>3 </a:t>
            </a:r>
            <a:r>
              <a:rPr lang="en-US" altLang="en-US" dirty="0">
                <a:effectLst/>
                <a:sym typeface="Wingdings" panose="05000000000000000000" pitchFamily="2" charset="2"/>
              </a:rPr>
              <a:t> 2 AlCl</a:t>
            </a:r>
            <a:r>
              <a:rPr lang="en-US" altLang="en-US" baseline="-25000" dirty="0">
                <a:effectLst/>
                <a:sym typeface="Wingdings" panose="05000000000000000000" pitchFamily="2" charset="2"/>
              </a:rPr>
              <a:t>3</a:t>
            </a:r>
            <a:r>
              <a:rPr lang="en-US" altLang="en-US" dirty="0">
                <a:effectLst/>
                <a:sym typeface="Wingdings" panose="05000000000000000000" pitchFamily="2" charset="2"/>
              </a:rPr>
              <a:t> + 9 O</a:t>
            </a:r>
            <a:r>
              <a:rPr lang="en-US" altLang="en-US" baseline="-25000" dirty="0">
                <a:effectLst/>
                <a:sym typeface="Wingdings" panose="05000000000000000000" pitchFamily="2" charset="2"/>
              </a:rPr>
              <a:t>2</a:t>
            </a:r>
          </a:p>
          <a:p>
            <a:pPr lvl="1">
              <a:lnSpc>
                <a:spcPct val="90000"/>
              </a:lnSpc>
              <a:buFontTx/>
              <a:buChar char="•"/>
            </a:pPr>
            <a:endParaRPr lang="en-US" altLang="en-US" dirty="0">
              <a:effectLst/>
            </a:endParaRPr>
          </a:p>
        </p:txBody>
      </p:sp>
    </p:spTree>
    <p:extLst>
      <p:ext uri="{BB962C8B-B14F-4D97-AF65-F5344CB8AC3E}">
        <p14:creationId xmlns:p14="http://schemas.microsoft.com/office/powerpoint/2010/main" val="237186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dissolve">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dissolve">
                                      <p:cBhvr>
                                        <p:cTn id="17" dur="500"/>
                                        <p:tgtEl>
                                          <p:spTgt spid="788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Effect transition="in" filter="dissolve">
                                      <p:cBhvr>
                                        <p:cTn id="22" dur="500"/>
                                        <p:tgtEl>
                                          <p:spTgt spid="788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8851">
                                            <p:txEl>
                                              <p:pRg st="4" end="4"/>
                                            </p:txEl>
                                          </p:spTgt>
                                        </p:tgtEl>
                                        <p:attrNameLst>
                                          <p:attrName>style.visibility</p:attrName>
                                        </p:attrNameLst>
                                      </p:cBhvr>
                                      <p:to>
                                        <p:strVal val="visible"/>
                                      </p:to>
                                    </p:set>
                                    <p:animEffect transition="in" filter="dissolve">
                                      <p:cBhvr>
                                        <p:cTn id="27" dur="5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Metal Hydroxides decompose  when heated to give metal oxide and water</a:t>
            </a:r>
          </a:p>
          <a:p>
            <a:endParaRPr lang="en-US" dirty="0"/>
          </a:p>
          <a:p>
            <a:r>
              <a:rPr lang="en-US" dirty="0" smtClean="0"/>
              <a:t>E Ca(OH)</a:t>
            </a:r>
            <a:r>
              <a:rPr lang="en-US" baseline="-25000" dirty="0" smtClean="0"/>
              <a:t>2</a:t>
            </a:r>
            <a:r>
              <a:rPr lang="en-US" dirty="0" smtClean="0"/>
              <a:t> </a:t>
            </a:r>
            <a:r>
              <a:rPr lang="en-US" u="sng" dirty="0" smtClean="0"/>
              <a:t>heat</a:t>
            </a:r>
            <a:r>
              <a:rPr lang="en-US" dirty="0" smtClean="0"/>
              <a:t>_____&gt; </a:t>
            </a:r>
            <a:r>
              <a:rPr lang="en-US" dirty="0" err="1" smtClean="0"/>
              <a:t>CaO</a:t>
            </a:r>
            <a:r>
              <a:rPr lang="en-US" dirty="0" smtClean="0"/>
              <a:t> + H</a:t>
            </a:r>
            <a:r>
              <a:rPr lang="en-US" baseline="-25000" dirty="0" smtClean="0"/>
              <a:t>2</a:t>
            </a:r>
            <a:r>
              <a:rPr lang="en-US" dirty="0" smtClean="0"/>
              <a:t>O</a:t>
            </a:r>
          </a:p>
          <a:p>
            <a:endParaRPr lang="en-US" dirty="0"/>
          </a:p>
          <a:p>
            <a:r>
              <a:rPr lang="en-US" dirty="0" smtClean="0"/>
              <a:t>The 2 exceptions are sodium and potassium hydroxide</a:t>
            </a:r>
            <a:endParaRPr lang="en-US" dirty="0"/>
          </a:p>
        </p:txBody>
      </p:sp>
    </p:spTree>
    <p:extLst>
      <p:ext uri="{BB962C8B-B14F-4D97-AF65-F5344CB8AC3E}">
        <p14:creationId xmlns:p14="http://schemas.microsoft.com/office/powerpoint/2010/main" val="2387357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1981200" y="6356351"/>
            <a:ext cx="2133600" cy="365125"/>
          </a:xfrm>
        </p:spPr>
        <p:txBody>
          <a:bodyPr/>
          <a:lstStyle/>
          <a:p>
            <a:pPr algn="l">
              <a:defRPr/>
            </a:pPr>
            <a:r>
              <a:rPr lang="en-US">
                <a:solidFill>
                  <a:prstClr val="black">
                    <a:tint val="75000"/>
                  </a:prstClr>
                </a:solidFill>
              </a:rPr>
              <a:t>(c) McGraw Hill Ryerson 2007</a:t>
            </a:r>
            <a:endParaRPr lang="en-US" sz="1400">
              <a:solidFill>
                <a:prstClr val="black">
                  <a:tint val="75000"/>
                </a:prstClr>
              </a:solidFill>
            </a:endParaRPr>
          </a:p>
        </p:txBody>
      </p:sp>
      <p:sp>
        <p:nvSpPr>
          <p:cNvPr id="80899" name="Rectangle 3"/>
          <p:cNvSpPr>
            <a:spLocks noGrp="1" noChangeArrowheads="1"/>
          </p:cNvSpPr>
          <p:nvPr>
            <p:ph type="body" idx="1"/>
          </p:nvPr>
        </p:nvSpPr>
        <p:spPr>
          <a:xfrm>
            <a:off x="1665203" y="1040679"/>
            <a:ext cx="8763000" cy="5410200"/>
          </a:xfrm>
        </p:spPr>
        <p:txBody>
          <a:bodyPr rtlCol="0">
            <a:normAutofit/>
          </a:bodyPr>
          <a:lstStyle/>
          <a:p>
            <a:pPr lvl="1" eaLnBrk="1" fontAlgn="auto" hangingPunct="1">
              <a:spcAft>
                <a:spcPts val="0"/>
              </a:spcAft>
              <a:defRPr/>
            </a:pPr>
            <a:endParaRPr lang="en-CA" dirty="0" smtClean="0">
              <a:latin typeface="Arial" pitchFamily="34" charset="0"/>
              <a:cs typeface="Arial" pitchFamily="34" charset="0"/>
            </a:endParaRPr>
          </a:p>
          <a:p>
            <a:pPr lvl="2" eaLnBrk="1" fontAlgn="auto" hangingPunct="1">
              <a:spcAft>
                <a:spcPts val="0"/>
              </a:spcAft>
              <a:defRPr/>
            </a:pPr>
            <a:r>
              <a:rPr lang="en-US" dirty="0" smtClean="0">
                <a:latin typeface="Arial" pitchFamily="34" charset="0"/>
                <a:cs typeface="Arial" pitchFamily="34" charset="0"/>
              </a:rPr>
              <a:t>If </a:t>
            </a:r>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H and O </a:t>
            </a:r>
            <a:r>
              <a:rPr lang="en-US" dirty="0" smtClean="0">
                <a:latin typeface="Arial" pitchFamily="34" charset="0"/>
                <a:cs typeface="Arial" pitchFamily="34" charset="0"/>
              </a:rPr>
              <a:t>appear in more than one place, attempt to balance them </a:t>
            </a:r>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LAST</a:t>
            </a:r>
            <a:r>
              <a:rPr lang="en-US" dirty="0" smtClean="0">
                <a:latin typeface="Arial" pitchFamily="34" charset="0"/>
                <a:cs typeface="Arial" pitchFamily="34" charset="0"/>
              </a:rPr>
              <a:t>.</a:t>
            </a:r>
          </a:p>
          <a:p>
            <a:pPr lvl="3" eaLnBrk="1" fontAlgn="auto" hangingPunct="1">
              <a:spcAft>
                <a:spcPts val="0"/>
              </a:spcAft>
              <a:defRPr/>
            </a:pPr>
            <a:r>
              <a:rPr lang="en-US" sz="2600" dirty="0">
                <a:latin typeface="Arial" pitchFamily="34" charset="0"/>
                <a:cs typeface="Arial" pitchFamily="34" charset="0"/>
              </a:rPr>
              <a:t>Balance everything that </a:t>
            </a:r>
            <a:r>
              <a:rPr lang="en-US" sz="2600" b="1" dirty="0">
                <a:latin typeface="Arial" pitchFamily="34" charset="0"/>
                <a:cs typeface="Arial" pitchFamily="34" charset="0"/>
              </a:rPr>
              <a:t>isn’t</a:t>
            </a:r>
            <a:r>
              <a:rPr lang="en-US" sz="2600" dirty="0">
                <a:latin typeface="Arial" pitchFamily="34" charset="0"/>
                <a:cs typeface="Arial" pitchFamily="34" charset="0"/>
              </a:rPr>
              <a:t> ‘H’ or ‘O’ 1</a:t>
            </a:r>
            <a:r>
              <a:rPr lang="en-US" sz="2600" baseline="30000" dirty="0">
                <a:latin typeface="Arial" pitchFamily="34" charset="0"/>
                <a:cs typeface="Arial" pitchFamily="34" charset="0"/>
              </a:rPr>
              <a:t>st</a:t>
            </a:r>
            <a:r>
              <a:rPr lang="en-US" sz="2600" dirty="0">
                <a:latin typeface="Arial" pitchFamily="34" charset="0"/>
                <a:cs typeface="Arial" pitchFamily="34" charset="0"/>
              </a:rPr>
              <a:t>.</a:t>
            </a:r>
          </a:p>
          <a:p>
            <a:pPr lvl="3" eaLnBrk="1" fontAlgn="auto" hangingPunct="1">
              <a:spcAft>
                <a:spcPts val="0"/>
              </a:spcAft>
              <a:defRPr/>
            </a:pPr>
            <a:r>
              <a:rPr lang="en-US" sz="2600" dirty="0">
                <a:latin typeface="Arial" pitchFamily="34" charset="0"/>
                <a:cs typeface="Arial" pitchFamily="34" charset="0"/>
              </a:rPr>
              <a:t>Balance the ‘H’s 2</a:t>
            </a:r>
            <a:r>
              <a:rPr lang="en-US" sz="2600" baseline="30000" dirty="0">
                <a:latin typeface="Arial" pitchFamily="34" charset="0"/>
                <a:cs typeface="Arial" pitchFamily="34" charset="0"/>
              </a:rPr>
              <a:t>nd</a:t>
            </a:r>
            <a:r>
              <a:rPr lang="en-US" sz="2600" dirty="0">
                <a:latin typeface="Arial" pitchFamily="34" charset="0"/>
                <a:cs typeface="Arial" pitchFamily="34" charset="0"/>
              </a:rPr>
              <a:t> to last.</a:t>
            </a:r>
          </a:p>
          <a:p>
            <a:pPr lvl="3" eaLnBrk="1" fontAlgn="auto" hangingPunct="1">
              <a:spcAft>
                <a:spcPts val="0"/>
              </a:spcAft>
              <a:defRPr/>
            </a:pPr>
            <a:r>
              <a:rPr lang="en-US" sz="2600" dirty="0">
                <a:latin typeface="Arial" pitchFamily="34" charset="0"/>
                <a:cs typeface="Arial" pitchFamily="34" charset="0"/>
              </a:rPr>
              <a:t>Balance the ‘O’s last.</a:t>
            </a:r>
          </a:p>
          <a:p>
            <a:pPr lvl="1"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Always double-check </a:t>
            </a:r>
            <a:r>
              <a:rPr lang="en-US" dirty="0" smtClean="0">
                <a:latin typeface="Arial" pitchFamily="34" charset="0"/>
                <a:cs typeface="Arial" pitchFamily="34" charset="0"/>
              </a:rPr>
              <a:t>after you think you are finished.</a:t>
            </a:r>
          </a:p>
          <a:p>
            <a:pPr lvl="1" eaLnBrk="1" fontAlgn="auto" hangingPunct="1">
              <a:spcAft>
                <a:spcPts val="0"/>
              </a:spcAft>
              <a:defRPr/>
            </a:pPr>
            <a:r>
              <a:rPr lang="en-CA" dirty="0" smtClean="0">
                <a:latin typeface="Arial" pitchFamily="34" charset="0"/>
                <a:cs typeface="Arial" pitchFamily="34" charset="0"/>
              </a:rPr>
              <a:t>CHECK YOUR ANSWERS!!!</a:t>
            </a:r>
            <a:endParaRPr lang="en-US" b="1" dirty="0" smtClean="0">
              <a:latin typeface="Arial" pitchFamily="34" charset="0"/>
              <a:cs typeface="Arial" pitchFamily="34" charset="0"/>
            </a:endParaRPr>
          </a:p>
          <a:p>
            <a:pPr lvl="1" eaLnBrk="1" fontAlgn="auto" hangingPunct="1">
              <a:spcAft>
                <a:spcPts val="0"/>
              </a:spcAft>
              <a:defRPr/>
            </a:pPr>
            <a:endParaRPr lang="en-US" dirty="0" smtClean="0">
              <a:latin typeface="Arial" pitchFamily="34" charset="0"/>
              <a:cs typeface="Arial" pitchFamily="34" charset="0"/>
            </a:endParaRPr>
          </a:p>
        </p:txBody>
      </p:sp>
      <p:sp>
        <p:nvSpPr>
          <p:cNvPr id="18436" name="Text Box 4"/>
          <p:cNvSpPr txBox="1">
            <a:spLocks noChangeArrowheads="1"/>
          </p:cNvSpPr>
          <p:nvPr/>
        </p:nvSpPr>
        <p:spPr bwMode="auto">
          <a:xfrm>
            <a:off x="8534400" y="61722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50000"/>
              </a:spcBef>
              <a:spcAft>
                <a:spcPct val="0"/>
              </a:spcAft>
            </a:pPr>
            <a:r>
              <a:rPr lang="en-US" altLang="en-US" sz="1400">
                <a:solidFill>
                  <a:srgbClr val="0D5613"/>
                </a:solidFill>
                <a:latin typeface="Calibri" panose="020F0502020204030204" pitchFamily="34" charset="0"/>
              </a:rPr>
              <a:t> See pages 209 - 211</a:t>
            </a:r>
            <a:endParaRPr lang="en-US" altLang="en-US">
              <a:solidFill>
                <a:prstClr val="black"/>
              </a:solidFill>
              <a:latin typeface="Calibri" panose="020F0502020204030204" pitchFamily="34" charset="0"/>
            </a:endParaRPr>
          </a:p>
        </p:txBody>
      </p:sp>
      <p:sp>
        <p:nvSpPr>
          <p:cNvPr id="3" name="Rectangle 2"/>
          <p:cNvSpPr/>
          <p:nvPr/>
        </p:nvSpPr>
        <p:spPr>
          <a:xfrm>
            <a:off x="3048000" y="2120950"/>
            <a:ext cx="6096000" cy="584775"/>
          </a:xfrm>
          <a:prstGeom prst="rect">
            <a:avLst/>
          </a:prstGeom>
        </p:spPr>
        <p:txBody>
          <a:bodyPr>
            <a:spAutoFit/>
          </a:bodyPr>
          <a:lstStyle/>
          <a:p>
            <a:pPr lvl="2">
              <a:defRPr/>
            </a:pPr>
            <a:r>
              <a:rPr lang="en-US" sz="3200" b="1" dirty="0">
                <a:solidFill>
                  <a:prstClr val="white"/>
                </a:solidFill>
                <a:latin typeface="Arial" pitchFamily="34" charset="0"/>
                <a:cs typeface="Arial" pitchFamily="34" charset="0"/>
              </a:rPr>
              <a:t>:</a:t>
            </a:r>
          </a:p>
        </p:txBody>
      </p:sp>
    </p:spTree>
    <p:extLst>
      <p:ext uri="{BB962C8B-B14F-4D97-AF65-F5344CB8AC3E}">
        <p14:creationId xmlns:p14="http://schemas.microsoft.com/office/powerpoint/2010/main" val="4208144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wipe(left)">
                                      <p:cBhvr>
                                        <p:cTn id="7" dur="500"/>
                                        <p:tgtEl>
                                          <p:spTgt spid="80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wipe(left)">
                                      <p:cBhvr>
                                        <p:cTn id="12" dur="500"/>
                                        <p:tgtEl>
                                          <p:spTgt spid="80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animEffect transition="in" filter="wipe(left)">
                                      <p:cBhvr>
                                        <p:cTn id="17" dur="500"/>
                                        <p:tgtEl>
                                          <p:spTgt spid="808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0899">
                                            <p:txEl>
                                              <p:pRg st="4" end="4"/>
                                            </p:txEl>
                                          </p:spTgt>
                                        </p:tgtEl>
                                        <p:attrNameLst>
                                          <p:attrName>style.visibility</p:attrName>
                                        </p:attrNameLst>
                                      </p:cBhvr>
                                      <p:to>
                                        <p:strVal val="visible"/>
                                      </p:to>
                                    </p:set>
                                    <p:animEffect transition="in" filter="wipe(left)">
                                      <p:cBhvr>
                                        <p:cTn id="22" dur="500"/>
                                        <p:tgtEl>
                                          <p:spTgt spid="808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0899">
                                            <p:txEl>
                                              <p:pRg st="5" end="5"/>
                                            </p:txEl>
                                          </p:spTgt>
                                        </p:tgtEl>
                                        <p:attrNameLst>
                                          <p:attrName>style.visibility</p:attrName>
                                        </p:attrNameLst>
                                      </p:cBhvr>
                                      <p:to>
                                        <p:strVal val="visible"/>
                                      </p:to>
                                    </p:set>
                                    <p:animEffect transition="in" filter="wipe(left)">
                                      <p:cBhvr>
                                        <p:cTn id="27" dur="500"/>
                                        <p:tgtEl>
                                          <p:spTgt spid="808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0899">
                                            <p:txEl>
                                              <p:pRg st="6" end="6"/>
                                            </p:txEl>
                                          </p:spTgt>
                                        </p:tgtEl>
                                        <p:attrNameLst>
                                          <p:attrName>style.visibility</p:attrName>
                                        </p:attrNameLst>
                                      </p:cBhvr>
                                      <p:to>
                                        <p:strVal val="visible"/>
                                      </p:to>
                                    </p:set>
                                    <p:animEffect transition="in" filter="wipe(left)">
                                      <p:cBhvr>
                                        <p:cTn id="32" dur="500"/>
                                        <p:tgtEl>
                                          <p:spTgt spid="80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Certain acids decompose to nonmetallic and water</a:t>
            </a:r>
          </a:p>
          <a:p>
            <a:endParaRPr lang="en-US" dirty="0" smtClean="0"/>
          </a:p>
          <a:p>
            <a:r>
              <a:rPr lang="en-US" dirty="0" smtClean="0"/>
              <a:t>H</a:t>
            </a:r>
            <a:r>
              <a:rPr lang="en-US" baseline="-25000" dirty="0" smtClean="0"/>
              <a:t>2</a:t>
            </a:r>
            <a:r>
              <a:rPr lang="en-US" dirty="0" smtClean="0"/>
              <a:t>SO</a:t>
            </a:r>
            <a:r>
              <a:rPr lang="en-US" baseline="-25000" dirty="0" smtClean="0"/>
              <a:t>4</a:t>
            </a:r>
            <a:r>
              <a:rPr lang="en-US" dirty="0" smtClean="0"/>
              <a:t>  </a:t>
            </a:r>
            <a:r>
              <a:rPr lang="en-US" dirty="0" smtClean="0">
                <a:sym typeface="Wingdings" panose="05000000000000000000" pitchFamily="2" charset="2"/>
              </a:rPr>
              <a:t> SO</a:t>
            </a:r>
            <a:r>
              <a:rPr lang="en-US" baseline="-25000" dirty="0" smtClean="0">
                <a:sym typeface="Wingdings" panose="05000000000000000000" pitchFamily="2" charset="2"/>
              </a:rPr>
              <a:t>3</a:t>
            </a:r>
            <a:r>
              <a:rPr lang="en-US" dirty="0" smtClean="0">
                <a:sym typeface="Wingdings" panose="05000000000000000000" pitchFamily="2" charset="2"/>
              </a:rPr>
              <a:t> + H</a:t>
            </a:r>
            <a:r>
              <a:rPr lang="en-US" baseline="-25000" dirty="0" smtClean="0">
                <a:sym typeface="Wingdings" panose="05000000000000000000" pitchFamily="2" charset="2"/>
              </a:rPr>
              <a:t>2</a:t>
            </a:r>
            <a:r>
              <a:rPr lang="en-US" dirty="0" smtClean="0">
                <a:sym typeface="Wingdings" panose="05000000000000000000" pitchFamily="2" charset="2"/>
              </a:rPr>
              <a:t>O</a:t>
            </a:r>
          </a:p>
          <a:p>
            <a:endParaRPr lang="en-US" dirty="0">
              <a:sym typeface="Wingdings" panose="05000000000000000000" pitchFamily="2" charset="2"/>
            </a:endParaRPr>
          </a:p>
          <a:p>
            <a:pPr marL="0" indent="0">
              <a:buNone/>
            </a:pPr>
            <a:r>
              <a:rPr lang="en-US" dirty="0" smtClean="0">
                <a:sym typeface="Wingdings" panose="05000000000000000000" pitchFamily="2" charset="2"/>
              </a:rPr>
              <a:t>H</a:t>
            </a:r>
            <a:r>
              <a:rPr lang="en-US" baseline="-25000" dirty="0" smtClean="0">
                <a:sym typeface="Wingdings" panose="05000000000000000000" pitchFamily="2" charset="2"/>
              </a:rPr>
              <a:t>2</a:t>
            </a:r>
            <a:r>
              <a:rPr lang="en-US" dirty="0" smtClean="0">
                <a:sym typeface="Wingdings" panose="05000000000000000000" pitchFamily="2" charset="2"/>
              </a:rPr>
              <a:t>CO</a:t>
            </a:r>
            <a:r>
              <a:rPr lang="en-US" baseline="-25000" dirty="0" smtClean="0">
                <a:sym typeface="Wingdings" panose="05000000000000000000" pitchFamily="2" charset="2"/>
              </a:rPr>
              <a:t>3</a:t>
            </a:r>
            <a:r>
              <a:rPr lang="en-US" dirty="0" smtClean="0">
                <a:sym typeface="Wingdings" panose="05000000000000000000" pitchFamily="2" charset="2"/>
              </a:rPr>
              <a:t> --  CO</a:t>
            </a:r>
            <a:r>
              <a:rPr lang="en-US" baseline="-25000" dirty="0" smtClean="0">
                <a:sym typeface="Wingdings" panose="05000000000000000000" pitchFamily="2" charset="2"/>
              </a:rPr>
              <a:t>2</a:t>
            </a:r>
            <a:r>
              <a:rPr lang="en-US" dirty="0" smtClean="0">
                <a:sym typeface="Wingdings" panose="05000000000000000000" pitchFamily="2" charset="2"/>
              </a:rPr>
              <a:t> + H</a:t>
            </a:r>
            <a:r>
              <a:rPr lang="en-US" baseline="-25000" dirty="0" smtClean="0">
                <a:sym typeface="Wingdings" panose="05000000000000000000" pitchFamily="2" charset="2"/>
              </a:rPr>
              <a:t>2</a:t>
            </a:r>
            <a:r>
              <a:rPr lang="en-US" dirty="0" smtClean="0">
                <a:sym typeface="Wingdings" panose="05000000000000000000" pitchFamily="2" charset="2"/>
              </a:rPr>
              <a:t>O</a:t>
            </a:r>
          </a:p>
          <a:p>
            <a:pPr marL="0" indent="0">
              <a:buNone/>
            </a:pPr>
            <a:endParaRPr lang="en-US" dirty="0"/>
          </a:p>
        </p:txBody>
      </p:sp>
    </p:spTree>
    <p:extLst>
      <p:ext uri="{BB962C8B-B14F-4D97-AF65-F5344CB8AC3E}">
        <p14:creationId xmlns:p14="http://schemas.microsoft.com/office/powerpoint/2010/main" val="2942847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Practice</a:t>
            </a:r>
          </a:p>
        </p:txBody>
      </p:sp>
      <p:sp>
        <p:nvSpPr>
          <p:cNvPr id="77827" name="Rectangle 3"/>
          <p:cNvSpPr>
            <a:spLocks noGrp="1" noChangeArrowheads="1"/>
          </p:cNvSpPr>
          <p:nvPr>
            <p:ph type="body" idx="1"/>
          </p:nvPr>
        </p:nvSpPr>
        <p:spPr/>
        <p:txBody>
          <a:bodyPr/>
          <a:lstStyle/>
          <a:p>
            <a:pPr>
              <a:buFontTx/>
              <a:buChar char="•"/>
            </a:pPr>
            <a:r>
              <a:rPr lang="en-US" altLang="en-US">
                <a:effectLst/>
              </a:rPr>
              <a:t>Predict the products.  Then, write and balance the following decomposition reaction equations:</a:t>
            </a:r>
          </a:p>
          <a:p>
            <a:pPr>
              <a:buFontTx/>
              <a:buChar char="•"/>
            </a:pPr>
            <a:r>
              <a:rPr lang="en-US" altLang="en-US">
                <a:effectLst/>
              </a:rPr>
              <a:t>Solid Lead (IV) oxide decomposes</a:t>
            </a:r>
            <a:br>
              <a:rPr lang="en-US" altLang="en-US">
                <a:effectLst/>
              </a:rPr>
            </a:br>
            <a:r>
              <a:rPr lang="en-US" altLang="en-US">
                <a:effectLst/>
              </a:rPr>
              <a:t>             PbO</a:t>
            </a:r>
            <a:r>
              <a:rPr lang="en-US" altLang="en-US" baseline="-25000">
                <a:effectLst/>
              </a:rPr>
              <a:t>2(s) </a:t>
            </a:r>
            <a:r>
              <a:rPr lang="en-US" altLang="en-US">
                <a:effectLst/>
                <a:sym typeface="Wingdings" panose="05000000000000000000" pitchFamily="2" charset="2"/>
              </a:rPr>
              <a:t> </a:t>
            </a:r>
          </a:p>
          <a:p>
            <a:pPr>
              <a:buFontTx/>
              <a:buChar char="•"/>
            </a:pPr>
            <a:r>
              <a:rPr lang="en-US" altLang="en-US">
                <a:effectLst/>
                <a:sym typeface="Wingdings" panose="05000000000000000000" pitchFamily="2" charset="2"/>
              </a:rPr>
              <a:t>Aluminum nitride decomposes </a:t>
            </a:r>
          </a:p>
          <a:p>
            <a:pPr>
              <a:buFontTx/>
              <a:buNone/>
            </a:pPr>
            <a:r>
              <a:rPr lang="en-US" altLang="en-US">
                <a:effectLst/>
                <a:sym typeface="Wingdings" panose="05000000000000000000" pitchFamily="2" charset="2"/>
              </a:rPr>
              <a:t>               AlN</a:t>
            </a:r>
            <a:r>
              <a:rPr lang="en-US" altLang="en-US" baseline="-25000">
                <a:effectLst/>
                <a:sym typeface="Wingdings" panose="05000000000000000000" pitchFamily="2" charset="2"/>
              </a:rPr>
              <a:t>(s)</a:t>
            </a:r>
            <a:r>
              <a:rPr lang="en-US" altLang="en-US">
                <a:effectLst/>
                <a:sym typeface="Wingdings" panose="05000000000000000000" pitchFamily="2" charset="2"/>
              </a:rPr>
              <a:t> </a:t>
            </a:r>
            <a:endParaRPr lang="en-US" altLang="en-US">
              <a:effectLst/>
            </a:endParaRPr>
          </a:p>
        </p:txBody>
      </p:sp>
      <p:sp>
        <p:nvSpPr>
          <p:cNvPr id="77830" name="Text Box 6"/>
          <p:cNvSpPr txBox="1">
            <a:spLocks noChangeArrowheads="1"/>
          </p:cNvSpPr>
          <p:nvPr/>
        </p:nvSpPr>
        <p:spPr bwMode="auto">
          <a:xfrm>
            <a:off x="5791200" y="3733800"/>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solidFill>
                <a:prstClr val="black"/>
              </a:solidFill>
            </a:endParaRPr>
          </a:p>
        </p:txBody>
      </p:sp>
    </p:spTree>
    <p:extLst>
      <p:ext uri="{BB962C8B-B14F-4D97-AF65-F5344CB8AC3E}">
        <p14:creationId xmlns:p14="http://schemas.microsoft.com/office/powerpoint/2010/main" val="3178374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ssolve">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dissolve">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dissolve">
                                      <p:cBhvr>
                                        <p:cTn id="17" dur="500"/>
                                        <p:tgtEl>
                                          <p:spTgt spid="77827">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77827">
                                            <p:txEl>
                                              <p:pRg st="3" end="3"/>
                                            </p:txEl>
                                          </p:spTgt>
                                        </p:tgtEl>
                                        <p:attrNameLst>
                                          <p:attrName>style.visibility</p:attrName>
                                        </p:attrNameLst>
                                      </p:cBhvr>
                                      <p:to>
                                        <p:strVal val="visible"/>
                                      </p:to>
                                    </p:set>
                                    <p:animEffect transition="in" filter="dissolve">
                                      <p:cBhvr>
                                        <p:cTn id="20"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81200" y="304800"/>
            <a:ext cx="8229600" cy="457200"/>
          </a:xfrm>
        </p:spPr>
        <p:txBody>
          <a:bodyPr/>
          <a:lstStyle/>
          <a:p>
            <a:r>
              <a:rPr lang="en-US" altLang="en-US" sz="4000"/>
              <a:t>Practice</a:t>
            </a:r>
            <a:endParaRPr lang="en-US" altLang="en-US" sz="4000" baseline="-25000">
              <a:sym typeface="Wingdings" panose="05000000000000000000" pitchFamily="2" charset="2"/>
            </a:endParaRPr>
          </a:p>
        </p:txBody>
      </p:sp>
      <p:sp>
        <p:nvSpPr>
          <p:cNvPr id="79875" name="Rectangle 3"/>
          <p:cNvSpPr>
            <a:spLocks noGrp="1" noChangeArrowheads="1"/>
          </p:cNvSpPr>
          <p:nvPr>
            <p:ph type="body" idx="1"/>
          </p:nvPr>
        </p:nvSpPr>
        <p:spPr>
          <a:xfrm>
            <a:off x="1981200" y="1066801"/>
            <a:ext cx="8229600" cy="5064125"/>
          </a:xfrm>
        </p:spPr>
        <p:txBody>
          <a:bodyPr/>
          <a:lstStyle/>
          <a:p>
            <a:pPr>
              <a:buFont typeface="Wingdings" panose="05000000000000000000" pitchFamily="2" charset="2"/>
              <a:buNone/>
            </a:pPr>
            <a:r>
              <a:rPr lang="en-US" altLang="en-US" sz="3100" dirty="0"/>
              <a:t>Identify the type of reaction for each of the following synthesis or decomposition reactions, and write the balanced equation:</a:t>
            </a:r>
          </a:p>
          <a:p>
            <a:pPr>
              <a:buFont typeface="Wingdings" panose="05000000000000000000" pitchFamily="2" charset="2"/>
              <a:buNone/>
            </a:pPr>
            <a:r>
              <a:rPr lang="en-US" altLang="en-US" dirty="0">
                <a:effectLst/>
              </a:rPr>
              <a:t>N</a:t>
            </a:r>
            <a:r>
              <a:rPr lang="en-US" altLang="en-US" baseline="-25000" dirty="0">
                <a:effectLst/>
              </a:rPr>
              <a:t>2(g) </a:t>
            </a:r>
            <a:r>
              <a:rPr lang="en-US" altLang="en-US" dirty="0">
                <a:effectLst/>
              </a:rPr>
              <a:t>+ O</a:t>
            </a:r>
            <a:r>
              <a:rPr lang="en-US" altLang="en-US" baseline="-25000" dirty="0">
                <a:effectLst/>
              </a:rPr>
              <a:t>2(g)</a:t>
            </a:r>
            <a:r>
              <a:rPr lang="en-US" altLang="en-US" dirty="0">
                <a:effectLst/>
              </a:rPr>
              <a:t> </a:t>
            </a:r>
            <a:r>
              <a:rPr lang="en-US" altLang="en-US" dirty="0">
                <a:effectLst/>
                <a:sym typeface="Wingdings" panose="05000000000000000000" pitchFamily="2" charset="2"/>
              </a:rPr>
              <a:t></a:t>
            </a:r>
          </a:p>
          <a:p>
            <a:pPr>
              <a:buFont typeface="Wingdings" panose="05000000000000000000" pitchFamily="2" charset="2"/>
              <a:buNone/>
            </a:pPr>
            <a:r>
              <a:rPr lang="en-US" altLang="en-US" dirty="0">
                <a:effectLst/>
                <a:sym typeface="Wingdings" panose="05000000000000000000" pitchFamily="2" charset="2"/>
              </a:rPr>
              <a:t>BaCO</a:t>
            </a:r>
            <a:r>
              <a:rPr lang="en-US" altLang="en-US" baseline="-25000" dirty="0">
                <a:effectLst/>
                <a:sym typeface="Wingdings" panose="05000000000000000000" pitchFamily="2" charset="2"/>
              </a:rPr>
              <a:t>3(s)</a:t>
            </a:r>
            <a:r>
              <a:rPr lang="en-US" altLang="en-US" dirty="0">
                <a:effectLst/>
                <a:sym typeface="Wingdings" panose="05000000000000000000" pitchFamily="2" charset="2"/>
              </a:rPr>
              <a:t> </a:t>
            </a:r>
          </a:p>
          <a:p>
            <a:pPr>
              <a:buFont typeface="Wingdings" panose="05000000000000000000" pitchFamily="2" charset="2"/>
              <a:buNone/>
            </a:pPr>
            <a:r>
              <a:rPr lang="en-US" altLang="en-US" dirty="0" smtClean="0">
                <a:effectLst/>
                <a:sym typeface="Wingdings" panose="05000000000000000000" pitchFamily="2" charset="2"/>
              </a:rPr>
              <a:t>NH</a:t>
            </a:r>
            <a:r>
              <a:rPr lang="en-US" altLang="en-US" baseline="-25000" dirty="0" smtClean="0">
                <a:effectLst/>
                <a:sym typeface="Wingdings" panose="05000000000000000000" pitchFamily="2" charset="2"/>
              </a:rPr>
              <a:t>3(g</a:t>
            </a:r>
            <a:r>
              <a:rPr lang="en-US" altLang="en-US" baseline="-25000" dirty="0">
                <a:effectLst/>
                <a:sym typeface="Wingdings" panose="05000000000000000000" pitchFamily="2" charset="2"/>
              </a:rPr>
              <a:t>) </a:t>
            </a:r>
            <a:r>
              <a:rPr lang="en-US" altLang="en-US" dirty="0">
                <a:effectLst/>
                <a:sym typeface="Wingdings" panose="05000000000000000000" pitchFamily="2" charset="2"/>
              </a:rPr>
              <a:t>+ H</a:t>
            </a:r>
            <a:r>
              <a:rPr lang="en-US" altLang="en-US" baseline="-25000" dirty="0">
                <a:effectLst/>
                <a:sym typeface="Wingdings" panose="05000000000000000000" pitchFamily="2" charset="2"/>
              </a:rPr>
              <a:t>2</a:t>
            </a:r>
            <a:r>
              <a:rPr lang="en-US" altLang="en-US" dirty="0">
                <a:effectLst/>
                <a:sym typeface="Wingdings" panose="05000000000000000000" pitchFamily="2" charset="2"/>
              </a:rPr>
              <a:t>CO</a:t>
            </a:r>
            <a:r>
              <a:rPr lang="en-US" altLang="en-US" baseline="-25000" dirty="0">
                <a:effectLst/>
                <a:sym typeface="Wingdings" panose="05000000000000000000" pitchFamily="2" charset="2"/>
              </a:rPr>
              <a:t>3(</a:t>
            </a:r>
            <a:r>
              <a:rPr lang="en-US" altLang="en-US" baseline="-25000" dirty="0" err="1">
                <a:effectLst/>
                <a:sym typeface="Wingdings" panose="05000000000000000000" pitchFamily="2" charset="2"/>
              </a:rPr>
              <a:t>aq</a:t>
            </a:r>
            <a:r>
              <a:rPr lang="en-US" altLang="en-US" baseline="-25000" dirty="0">
                <a:effectLst/>
                <a:sym typeface="Wingdings" panose="05000000000000000000" pitchFamily="2" charset="2"/>
              </a:rPr>
              <a:t>)</a:t>
            </a:r>
            <a:r>
              <a:rPr lang="en-US" altLang="en-US" dirty="0">
                <a:effectLst/>
                <a:sym typeface="Wingdings" panose="05000000000000000000" pitchFamily="2" charset="2"/>
              </a:rPr>
              <a:t> </a:t>
            </a:r>
          </a:p>
          <a:p>
            <a:pPr>
              <a:buFont typeface="Wingdings" panose="05000000000000000000" pitchFamily="2" charset="2"/>
              <a:buNone/>
            </a:pPr>
            <a:r>
              <a:rPr lang="en-US" altLang="en-US" dirty="0">
                <a:effectLst/>
                <a:sym typeface="Wingdings" panose="05000000000000000000" pitchFamily="2" charset="2"/>
              </a:rPr>
              <a:t>NI</a:t>
            </a:r>
            <a:r>
              <a:rPr lang="en-US" altLang="en-US" baseline="-25000" dirty="0">
                <a:effectLst/>
                <a:sym typeface="Wingdings" panose="05000000000000000000" pitchFamily="2" charset="2"/>
              </a:rPr>
              <a:t>3(s) </a:t>
            </a:r>
            <a:r>
              <a:rPr lang="en-US" altLang="en-US" dirty="0">
                <a:effectLst/>
                <a:sym typeface="Wingdings" panose="05000000000000000000" pitchFamily="2" charset="2"/>
              </a:rPr>
              <a:t></a:t>
            </a:r>
            <a:endParaRPr lang="en-US" altLang="en-US" dirty="0">
              <a:effectLst/>
            </a:endParaRPr>
          </a:p>
        </p:txBody>
      </p:sp>
      <p:sp>
        <p:nvSpPr>
          <p:cNvPr id="79887" name="Text Box 15"/>
          <p:cNvSpPr txBox="1">
            <a:spLocks noChangeArrowheads="1"/>
          </p:cNvSpPr>
          <p:nvPr/>
        </p:nvSpPr>
        <p:spPr bwMode="auto">
          <a:xfrm>
            <a:off x="4572000" y="3886200"/>
            <a:ext cx="381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prstClr val="black"/>
                </a:solidFill>
              </a:rPr>
              <a:t>(</a:t>
            </a:r>
            <a:endParaRPr lang="en-US" altLang="en-US" dirty="0">
              <a:solidFill>
                <a:prstClr val="black"/>
              </a:solidFill>
            </a:endParaRPr>
          </a:p>
        </p:txBody>
      </p:sp>
      <p:sp>
        <p:nvSpPr>
          <p:cNvPr id="79888" name="Text Box 16"/>
          <p:cNvSpPr txBox="1">
            <a:spLocks noChangeArrowheads="1"/>
          </p:cNvSpPr>
          <p:nvPr/>
        </p:nvSpPr>
        <p:spPr bwMode="auto">
          <a:xfrm>
            <a:off x="4648200" y="2590800"/>
            <a:ext cx="434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prstClr val="black"/>
                </a:solidFill>
              </a:rPr>
              <a:t>Nitrogen monoxide</a:t>
            </a:r>
          </a:p>
        </p:txBody>
      </p:sp>
    </p:spTree>
    <p:extLst>
      <p:ext uri="{BB962C8B-B14F-4D97-AF65-F5344CB8AC3E}">
        <p14:creationId xmlns:p14="http://schemas.microsoft.com/office/powerpoint/2010/main" val="297379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8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8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8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88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79888">
                                            <p:txEl>
                                              <p:pRg st="0" end="0"/>
                                            </p:txEl>
                                          </p:spTgt>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7988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81200" y="0"/>
            <a:ext cx="8229600" cy="1143000"/>
          </a:xfrm>
        </p:spPr>
        <p:txBody>
          <a:bodyPr/>
          <a:lstStyle/>
          <a:p>
            <a:r>
              <a:rPr lang="en-US" altLang="en-US" sz="4000"/>
              <a:t>3. Single Replacement Reactions</a:t>
            </a:r>
          </a:p>
        </p:txBody>
      </p:sp>
      <p:sp>
        <p:nvSpPr>
          <p:cNvPr id="80899" name="Rectangle 3"/>
          <p:cNvSpPr>
            <a:spLocks noGrp="1" noChangeArrowheads="1"/>
          </p:cNvSpPr>
          <p:nvPr>
            <p:ph type="body" idx="1"/>
          </p:nvPr>
        </p:nvSpPr>
        <p:spPr>
          <a:xfrm>
            <a:off x="1524000" y="1143000"/>
            <a:ext cx="8991600" cy="5105400"/>
          </a:xfrm>
        </p:spPr>
        <p:txBody>
          <a:bodyPr/>
          <a:lstStyle/>
          <a:p>
            <a:pPr>
              <a:lnSpc>
                <a:spcPct val="90000"/>
              </a:lnSpc>
              <a:buFontTx/>
              <a:buChar char="•"/>
            </a:pPr>
            <a:r>
              <a:rPr lang="en-US" altLang="en-US" b="1">
                <a:effectLst/>
              </a:rPr>
              <a:t>Single Replacement Reactions </a:t>
            </a:r>
            <a:r>
              <a:rPr lang="en-US" altLang="en-US">
                <a:effectLst/>
              </a:rPr>
              <a:t>occur when one element replaces another in a compound.</a:t>
            </a:r>
          </a:p>
          <a:p>
            <a:pPr>
              <a:lnSpc>
                <a:spcPct val="90000"/>
              </a:lnSpc>
              <a:buFontTx/>
              <a:buChar char="•"/>
            </a:pPr>
            <a:r>
              <a:rPr lang="en-US" altLang="en-US">
                <a:effectLst/>
              </a:rPr>
              <a:t>A metal can replace a metal (+) </a:t>
            </a:r>
            <a:r>
              <a:rPr lang="en-US" altLang="en-US" b="1" u="sng">
                <a:solidFill>
                  <a:srgbClr val="FFFF00"/>
                </a:solidFill>
                <a:effectLst/>
                <a:sym typeface="Wingdings" panose="05000000000000000000" pitchFamily="2" charset="2"/>
              </a:rPr>
              <a:t>OR</a:t>
            </a:r>
            <a:br>
              <a:rPr lang="en-US" altLang="en-US" b="1" u="sng">
                <a:solidFill>
                  <a:srgbClr val="FFFF00"/>
                </a:solidFill>
                <a:effectLst/>
                <a:sym typeface="Wingdings" panose="05000000000000000000" pitchFamily="2" charset="2"/>
              </a:rPr>
            </a:br>
            <a:r>
              <a:rPr lang="en-US" altLang="en-US">
                <a:effectLst/>
              </a:rPr>
              <a:t> a nonmetal can replace a nonmetal (-).</a:t>
            </a:r>
          </a:p>
          <a:p>
            <a:pPr>
              <a:lnSpc>
                <a:spcPct val="90000"/>
              </a:lnSpc>
              <a:buFontTx/>
              <a:buChar char="•"/>
            </a:pPr>
            <a:r>
              <a:rPr lang="en-US" altLang="en-US" sz="2800" b="1"/>
              <a:t>element + compound</a:t>
            </a:r>
            <a:r>
              <a:rPr lang="en-US" altLang="en-US" sz="2800" b="1">
                <a:sym typeface="Wingdings" panose="05000000000000000000" pitchFamily="2" charset="2"/>
              </a:rPr>
              <a:t> element + compound</a:t>
            </a:r>
            <a:r>
              <a:rPr lang="en-US" altLang="en-US" b="1">
                <a:effectLst/>
                <a:sym typeface="Wingdings" panose="05000000000000000000" pitchFamily="2" charset="2"/>
              </a:rPr>
              <a:t> </a:t>
            </a:r>
          </a:p>
          <a:p>
            <a:pPr lvl="1">
              <a:lnSpc>
                <a:spcPct val="90000"/>
              </a:lnSpc>
              <a:buFontTx/>
              <a:buNone/>
            </a:pPr>
            <a:r>
              <a:rPr lang="en-US" altLang="en-US">
                <a:effectLst/>
                <a:sym typeface="Wingdings" panose="05000000000000000000" pitchFamily="2" charset="2"/>
              </a:rPr>
              <a:t>A + BC  AC + B   </a:t>
            </a:r>
            <a:r>
              <a:rPr lang="en-US" altLang="en-US">
                <a:effectLst/>
                <a:latin typeface="Arial Narrow" panose="020B0606020202030204" pitchFamily="34" charset="0"/>
                <a:sym typeface="Wingdings" panose="05000000000000000000" pitchFamily="2" charset="2"/>
              </a:rPr>
              <a:t>(if A is a metal)</a:t>
            </a:r>
            <a:r>
              <a:rPr lang="en-US" altLang="en-US">
                <a:effectLst/>
                <a:sym typeface="Wingdings" panose="05000000000000000000" pitchFamily="2" charset="2"/>
              </a:rPr>
              <a:t>  </a:t>
            </a:r>
            <a:r>
              <a:rPr lang="en-US" altLang="en-US" b="1" u="sng">
                <a:solidFill>
                  <a:srgbClr val="FFFF00"/>
                </a:solidFill>
                <a:effectLst/>
                <a:sym typeface="Wingdings" panose="05000000000000000000" pitchFamily="2" charset="2"/>
              </a:rPr>
              <a:t>OR</a:t>
            </a:r>
          </a:p>
          <a:p>
            <a:pPr lvl="1">
              <a:lnSpc>
                <a:spcPct val="90000"/>
              </a:lnSpc>
              <a:buFontTx/>
              <a:buNone/>
            </a:pPr>
            <a:r>
              <a:rPr lang="en-US" altLang="en-US">
                <a:effectLst/>
                <a:sym typeface="Wingdings" panose="05000000000000000000" pitchFamily="2" charset="2"/>
              </a:rPr>
              <a:t>A + BC  BA + C   </a:t>
            </a:r>
            <a:r>
              <a:rPr lang="en-US" altLang="en-US">
                <a:effectLst/>
                <a:latin typeface="Arial Narrow" panose="020B0606020202030204" pitchFamily="34" charset="0"/>
                <a:sym typeface="Wingdings" panose="05000000000000000000" pitchFamily="2" charset="2"/>
              </a:rPr>
              <a:t>(if A is a nonmetal)</a:t>
            </a:r>
            <a:r>
              <a:rPr lang="en-US" altLang="en-US">
                <a:effectLst/>
                <a:sym typeface="Wingdings" panose="05000000000000000000" pitchFamily="2" charset="2"/>
              </a:rPr>
              <a:t> </a:t>
            </a:r>
          </a:p>
          <a:p>
            <a:pPr>
              <a:lnSpc>
                <a:spcPct val="90000"/>
              </a:lnSpc>
              <a:buFontTx/>
              <a:buNone/>
            </a:pPr>
            <a:r>
              <a:rPr lang="en-US" altLang="en-US" sz="2400">
                <a:sym typeface="Wingdings" panose="05000000000000000000" pitchFamily="2" charset="2"/>
              </a:rPr>
              <a:t>	(remember the cation always goes first!)</a:t>
            </a:r>
          </a:p>
          <a:p>
            <a:pPr>
              <a:lnSpc>
                <a:spcPct val="90000"/>
              </a:lnSpc>
              <a:buFontTx/>
              <a:buNone/>
            </a:pPr>
            <a:endParaRPr lang="en-US" altLang="en-US" sz="2400">
              <a:sym typeface="Wingdings" panose="05000000000000000000" pitchFamily="2" charset="2"/>
            </a:endParaRPr>
          </a:p>
          <a:p>
            <a:pPr>
              <a:lnSpc>
                <a:spcPct val="90000"/>
              </a:lnSpc>
              <a:buFontTx/>
              <a:buNone/>
            </a:pPr>
            <a:r>
              <a:rPr lang="en-US" altLang="en-US" sz="2400" b="1">
                <a:solidFill>
                  <a:schemeClr val="hlink"/>
                </a:solidFill>
                <a:sym typeface="Wingdings" panose="05000000000000000000" pitchFamily="2" charset="2"/>
              </a:rPr>
              <a:t>When H</a:t>
            </a:r>
            <a:r>
              <a:rPr lang="en-US" altLang="en-US" sz="2400" b="1" baseline="-25000">
                <a:solidFill>
                  <a:schemeClr val="hlink"/>
                </a:solidFill>
                <a:sym typeface="Wingdings" panose="05000000000000000000" pitchFamily="2" charset="2"/>
              </a:rPr>
              <a:t>2</a:t>
            </a:r>
            <a:r>
              <a:rPr lang="en-US" altLang="en-US" sz="2400" b="1">
                <a:solidFill>
                  <a:schemeClr val="hlink"/>
                </a:solidFill>
                <a:sym typeface="Wingdings" panose="05000000000000000000" pitchFamily="2" charset="2"/>
              </a:rPr>
              <a:t>O splits into ions, it splits into</a:t>
            </a:r>
          </a:p>
          <a:p>
            <a:pPr>
              <a:lnSpc>
                <a:spcPct val="90000"/>
              </a:lnSpc>
              <a:buFontTx/>
              <a:buNone/>
            </a:pPr>
            <a:r>
              <a:rPr lang="en-US" altLang="en-US" sz="2400" b="1">
                <a:solidFill>
                  <a:schemeClr val="hlink"/>
                </a:solidFill>
                <a:sym typeface="Wingdings" panose="05000000000000000000" pitchFamily="2" charset="2"/>
              </a:rPr>
              <a:t>H</a:t>
            </a:r>
            <a:r>
              <a:rPr lang="en-US" altLang="en-US" sz="2400" b="1" baseline="30000">
                <a:solidFill>
                  <a:schemeClr val="hlink"/>
                </a:solidFill>
                <a:sym typeface="Wingdings" panose="05000000000000000000" pitchFamily="2" charset="2"/>
              </a:rPr>
              <a:t>+</a:t>
            </a:r>
            <a:r>
              <a:rPr lang="en-US" altLang="en-US" sz="2400" b="1">
                <a:solidFill>
                  <a:schemeClr val="hlink"/>
                </a:solidFill>
                <a:sym typeface="Wingdings" panose="05000000000000000000" pitchFamily="2" charset="2"/>
              </a:rPr>
              <a:t> and OH</a:t>
            </a:r>
            <a:r>
              <a:rPr lang="en-US" altLang="en-US" sz="2400" b="1" baseline="30000">
                <a:solidFill>
                  <a:schemeClr val="hlink"/>
                </a:solidFill>
                <a:sym typeface="Wingdings" panose="05000000000000000000" pitchFamily="2" charset="2"/>
              </a:rPr>
              <a:t>-</a:t>
            </a:r>
            <a:r>
              <a:rPr lang="en-US" altLang="en-US" sz="2400" b="1">
                <a:solidFill>
                  <a:schemeClr val="hlink"/>
                </a:solidFill>
                <a:sym typeface="Wingdings" panose="05000000000000000000" pitchFamily="2" charset="2"/>
              </a:rPr>
              <a:t>   (not H+ and O</a:t>
            </a:r>
            <a:r>
              <a:rPr lang="en-US" altLang="en-US" sz="2400" b="1" baseline="30000">
                <a:solidFill>
                  <a:schemeClr val="hlink"/>
                </a:solidFill>
                <a:sym typeface="Wingdings" panose="05000000000000000000" pitchFamily="2" charset="2"/>
              </a:rPr>
              <a:t>-2</a:t>
            </a:r>
            <a:r>
              <a:rPr lang="en-US" altLang="en-US" sz="2400" b="1">
                <a:solidFill>
                  <a:schemeClr val="hlink"/>
                </a:solidFill>
                <a:sym typeface="Wingdings" panose="05000000000000000000" pitchFamily="2" charset="2"/>
              </a:rPr>
              <a:t> !!)</a:t>
            </a:r>
          </a:p>
        </p:txBody>
      </p:sp>
      <p:pic>
        <p:nvPicPr>
          <p:cNvPr id="80901" name="Picture 5" descr="1RE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4446588"/>
            <a:ext cx="3048000" cy="241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18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dissolve">
                                      <p:cBhvr>
                                        <p:cTn id="12" dur="500"/>
                                        <p:tgtEl>
                                          <p:spTgt spid="808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dissolve">
                                      <p:cBhvr>
                                        <p:cTn id="17" dur="500"/>
                                        <p:tgtEl>
                                          <p:spTgt spid="808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Effect transition="in" filter="dissolve">
                                      <p:cBhvr>
                                        <p:cTn id="22" dur="500"/>
                                        <p:tgtEl>
                                          <p:spTgt spid="808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Effect transition="in" filter="dissolve">
                                      <p:cBhvr>
                                        <p:cTn id="27" dur="500"/>
                                        <p:tgtEl>
                                          <p:spTgt spid="808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Effect transition="in" filter="dissolve">
                                      <p:cBhvr>
                                        <p:cTn id="32" dur="500"/>
                                        <p:tgtEl>
                                          <p:spTgt spid="808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0899">
                                            <p:txEl>
                                              <p:pRg st="7" end="7"/>
                                            </p:txEl>
                                          </p:spTgt>
                                        </p:tgtEl>
                                        <p:attrNameLst>
                                          <p:attrName>style.visibility</p:attrName>
                                        </p:attrNameLst>
                                      </p:cBhvr>
                                      <p:to>
                                        <p:strVal val="visible"/>
                                      </p:to>
                                    </p:set>
                                    <p:animEffect transition="in" filter="dissolve">
                                      <p:cBhvr>
                                        <p:cTn id="37" dur="500"/>
                                        <p:tgtEl>
                                          <p:spTgt spid="8089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80899">
                                            <p:txEl>
                                              <p:pRg st="8" end="8"/>
                                            </p:txEl>
                                          </p:spTgt>
                                        </p:tgtEl>
                                        <p:attrNameLst>
                                          <p:attrName>style.visibility</p:attrName>
                                        </p:attrNameLst>
                                      </p:cBhvr>
                                      <p:to>
                                        <p:strVal val="visible"/>
                                      </p:to>
                                    </p:set>
                                    <p:animEffect transition="in" filter="dissolve">
                                      <p:cBhvr>
                                        <p:cTn id="42" dur="500"/>
                                        <p:tgtEl>
                                          <p:spTgt spid="80899">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Single Replacement Reactions</a:t>
            </a:r>
          </a:p>
        </p:txBody>
      </p:sp>
      <p:sp>
        <p:nvSpPr>
          <p:cNvPr id="81923" name="Rectangle 3"/>
          <p:cNvSpPr>
            <a:spLocks noGrp="1" noChangeArrowheads="1"/>
          </p:cNvSpPr>
          <p:nvPr>
            <p:ph type="body" idx="1"/>
          </p:nvPr>
        </p:nvSpPr>
        <p:spPr/>
        <p:txBody>
          <a:bodyPr/>
          <a:lstStyle/>
          <a:p>
            <a:pPr>
              <a:buFontTx/>
              <a:buChar char="•"/>
            </a:pPr>
            <a:r>
              <a:rPr lang="en-US" altLang="en-US">
                <a:effectLst/>
              </a:rPr>
              <a:t>Another view:</a:t>
            </a:r>
          </a:p>
        </p:txBody>
      </p:sp>
      <p:pic>
        <p:nvPicPr>
          <p:cNvPr id="81924" name="Picture 4" descr="lithiumwatersinglereplac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1336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06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Single Replacement Reactions</a:t>
            </a:r>
          </a:p>
        </p:txBody>
      </p:sp>
      <p:sp>
        <p:nvSpPr>
          <p:cNvPr id="82947" name="Rectangle 3"/>
          <p:cNvSpPr>
            <a:spLocks noGrp="1" noChangeArrowheads="1"/>
          </p:cNvSpPr>
          <p:nvPr>
            <p:ph type="body" idx="1"/>
          </p:nvPr>
        </p:nvSpPr>
        <p:spPr/>
        <p:txBody>
          <a:bodyPr/>
          <a:lstStyle/>
          <a:p>
            <a:pPr>
              <a:buFontTx/>
              <a:buChar char="•"/>
            </a:pPr>
            <a:r>
              <a:rPr lang="en-US" altLang="en-US">
                <a:effectLst/>
              </a:rPr>
              <a:t>Write and balance the following single replacement reaction equation:</a:t>
            </a:r>
          </a:p>
          <a:p>
            <a:pPr>
              <a:buFontTx/>
              <a:buChar char="•"/>
            </a:pPr>
            <a:r>
              <a:rPr lang="en-US" altLang="en-US">
                <a:effectLst/>
              </a:rPr>
              <a:t>Zinc metal reacts with aqueous hydrochloric acid</a:t>
            </a:r>
          </a:p>
          <a:p>
            <a:pPr>
              <a:buFontTx/>
              <a:buNone/>
            </a:pPr>
            <a:r>
              <a:rPr lang="en-US" altLang="en-US">
                <a:effectLst/>
              </a:rPr>
              <a:t>              Zn</a:t>
            </a:r>
            <a:r>
              <a:rPr lang="en-US" altLang="en-US" baseline="-25000">
                <a:effectLst/>
              </a:rPr>
              <a:t>(s)   </a:t>
            </a:r>
            <a:r>
              <a:rPr lang="en-US" altLang="en-US">
                <a:effectLst/>
              </a:rPr>
              <a:t>+   HCl</a:t>
            </a:r>
            <a:r>
              <a:rPr lang="en-US" altLang="en-US" baseline="-25000">
                <a:effectLst/>
              </a:rPr>
              <a:t>(aq)</a:t>
            </a:r>
            <a:r>
              <a:rPr lang="en-US" altLang="en-US">
                <a:effectLst/>
              </a:rPr>
              <a:t> </a:t>
            </a:r>
            <a:r>
              <a:rPr lang="en-US" altLang="en-US">
                <a:effectLst/>
                <a:sym typeface="Wingdings" panose="05000000000000000000" pitchFamily="2" charset="2"/>
              </a:rPr>
              <a:t>    ZnCl</a:t>
            </a:r>
            <a:r>
              <a:rPr lang="en-US" altLang="en-US" baseline="-25000">
                <a:effectLst/>
                <a:sym typeface="Wingdings" panose="05000000000000000000" pitchFamily="2" charset="2"/>
              </a:rPr>
              <a:t>2</a:t>
            </a:r>
            <a:r>
              <a:rPr lang="en-US" altLang="en-US">
                <a:effectLst/>
                <a:sym typeface="Wingdings" panose="05000000000000000000" pitchFamily="2" charset="2"/>
              </a:rPr>
              <a:t> + H</a:t>
            </a:r>
            <a:r>
              <a:rPr lang="en-US" altLang="en-US" baseline="-25000">
                <a:effectLst/>
                <a:sym typeface="Wingdings" panose="05000000000000000000" pitchFamily="2" charset="2"/>
              </a:rPr>
              <a:t>2(g)</a:t>
            </a:r>
          </a:p>
          <a:p>
            <a:pPr>
              <a:buFontTx/>
              <a:buNone/>
            </a:pPr>
            <a:r>
              <a:rPr lang="en-US" altLang="en-US">
                <a:effectLst/>
                <a:sym typeface="Wingdings" panose="05000000000000000000" pitchFamily="2" charset="2"/>
              </a:rPr>
              <a:t>Note: Zinc replaces the hydrogen ion in the reaction</a:t>
            </a:r>
          </a:p>
        </p:txBody>
      </p:sp>
      <p:sp>
        <p:nvSpPr>
          <p:cNvPr id="82948" name="Text Box 4"/>
          <p:cNvSpPr txBox="1">
            <a:spLocks noChangeArrowheads="1"/>
          </p:cNvSpPr>
          <p:nvPr/>
        </p:nvSpPr>
        <p:spPr bwMode="auto">
          <a:xfrm>
            <a:off x="5029200" y="38100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prstClr val="black"/>
                </a:solidFill>
              </a:rPr>
              <a:t>2</a:t>
            </a:r>
          </a:p>
        </p:txBody>
      </p:sp>
    </p:spTree>
    <p:extLst>
      <p:ext uri="{BB962C8B-B14F-4D97-AF65-F5344CB8AC3E}">
        <p14:creationId xmlns:p14="http://schemas.microsoft.com/office/powerpoint/2010/main" val="638663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dissolve">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dissolve">
                                      <p:cBhvr>
                                        <p:cTn id="12" dur="500"/>
                                        <p:tgtEl>
                                          <p:spTgt spid="829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dissolve">
                                      <p:cBhvr>
                                        <p:cTn id="17" dur="500"/>
                                        <p:tgtEl>
                                          <p:spTgt spid="829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2948">
                                            <p:txEl>
                                              <p:pRg st="0" end="0"/>
                                            </p:txEl>
                                          </p:spTgt>
                                        </p:tgtEl>
                                        <p:attrNameLst>
                                          <p:attrName>style.visibility</p:attrName>
                                        </p:attrNameLst>
                                      </p:cBhvr>
                                      <p:to>
                                        <p:strVal val="visible"/>
                                      </p:to>
                                    </p:set>
                                    <p:animEffect transition="in" filter="dissolve">
                                      <p:cBhvr>
                                        <p:cTn id="22" dur="500"/>
                                        <p:tgtEl>
                                          <p:spTgt spid="8294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2947">
                                            <p:txEl>
                                              <p:pRg st="3" end="3"/>
                                            </p:txEl>
                                          </p:spTgt>
                                        </p:tgtEl>
                                        <p:attrNameLst>
                                          <p:attrName>style.visibility</p:attrName>
                                        </p:attrNameLst>
                                      </p:cBhvr>
                                      <p:to>
                                        <p:strVal val="visible"/>
                                      </p:to>
                                    </p:set>
                                    <p:animEffect transition="in" filter="dissolve">
                                      <p:cBhvr>
                                        <p:cTn id="27" dur="500"/>
                                        <p:tgtEl>
                                          <p:spTgt spid="8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Single Replacement Reactions</a:t>
            </a:r>
          </a:p>
        </p:txBody>
      </p:sp>
      <p:sp>
        <p:nvSpPr>
          <p:cNvPr id="83971" name="Rectangle 3"/>
          <p:cNvSpPr>
            <a:spLocks noGrp="1" noChangeArrowheads="1"/>
          </p:cNvSpPr>
          <p:nvPr>
            <p:ph type="body" idx="1"/>
          </p:nvPr>
        </p:nvSpPr>
        <p:spPr>
          <a:xfrm>
            <a:off x="1752600" y="1295400"/>
            <a:ext cx="8763000" cy="3429000"/>
          </a:xfrm>
        </p:spPr>
        <p:txBody>
          <a:bodyPr/>
          <a:lstStyle/>
          <a:p>
            <a:pPr>
              <a:buFontTx/>
              <a:buChar char="•"/>
            </a:pPr>
            <a:r>
              <a:rPr lang="en-US" altLang="en-US">
                <a:effectLst/>
              </a:rPr>
              <a:t>Sodium chloride solid reacts with fluorine gas </a:t>
            </a:r>
          </a:p>
          <a:p>
            <a:pPr>
              <a:buFontTx/>
              <a:buNone/>
            </a:pPr>
            <a:r>
              <a:rPr lang="en-US" altLang="en-US">
                <a:effectLst/>
              </a:rPr>
              <a:t>                NaCl</a:t>
            </a:r>
            <a:r>
              <a:rPr lang="en-US" altLang="en-US" baseline="-25000">
                <a:effectLst/>
              </a:rPr>
              <a:t>(s) </a:t>
            </a:r>
            <a:r>
              <a:rPr lang="en-US" altLang="en-US">
                <a:effectLst/>
              </a:rPr>
              <a:t>+ F</a:t>
            </a:r>
            <a:r>
              <a:rPr lang="en-US" altLang="en-US" baseline="-25000">
                <a:effectLst/>
              </a:rPr>
              <a:t>2(g) </a:t>
            </a:r>
            <a:r>
              <a:rPr lang="en-US" altLang="en-US">
                <a:effectLst/>
                <a:sym typeface="Wingdings" panose="05000000000000000000" pitchFamily="2" charset="2"/>
              </a:rPr>
              <a:t>   NaF</a:t>
            </a:r>
            <a:r>
              <a:rPr lang="en-US" altLang="en-US" baseline="-25000">
                <a:effectLst/>
                <a:sym typeface="Wingdings" panose="05000000000000000000" pitchFamily="2" charset="2"/>
              </a:rPr>
              <a:t>(s) </a:t>
            </a:r>
            <a:r>
              <a:rPr lang="en-US" altLang="en-US">
                <a:effectLst/>
                <a:sym typeface="Wingdings" panose="05000000000000000000" pitchFamily="2" charset="2"/>
              </a:rPr>
              <a:t>+  Cl</a:t>
            </a:r>
            <a:r>
              <a:rPr lang="en-US" altLang="en-US" baseline="-25000">
                <a:effectLst/>
                <a:sym typeface="Wingdings" panose="05000000000000000000" pitchFamily="2" charset="2"/>
              </a:rPr>
              <a:t>2(g)</a:t>
            </a:r>
          </a:p>
          <a:p>
            <a:pPr lvl="2">
              <a:buFontTx/>
              <a:buNone/>
            </a:pPr>
            <a:r>
              <a:rPr lang="en-US" altLang="en-US" sz="1800">
                <a:sym typeface="Wingdings" panose="05000000000000000000" pitchFamily="2" charset="2"/>
              </a:rPr>
              <a:t>		</a:t>
            </a:r>
            <a:r>
              <a:rPr lang="en-US" altLang="en-US" sz="2000">
                <a:sym typeface="Wingdings" panose="05000000000000000000" pitchFamily="2" charset="2"/>
              </a:rPr>
              <a:t>Note that fluorine replaces chlorine in the compound</a:t>
            </a:r>
          </a:p>
          <a:p>
            <a:pPr>
              <a:buFontTx/>
              <a:buChar char="•"/>
            </a:pPr>
            <a:r>
              <a:rPr lang="en-US" altLang="en-US">
                <a:effectLst/>
                <a:sym typeface="Wingdings" panose="05000000000000000000" pitchFamily="2" charset="2"/>
              </a:rPr>
              <a:t>Aluminum metal reacts with aqueous copper (II) nitrate </a:t>
            </a:r>
          </a:p>
          <a:p>
            <a:pPr>
              <a:buFontTx/>
              <a:buNone/>
            </a:pPr>
            <a:r>
              <a:rPr lang="en-US" altLang="en-US">
                <a:effectLst/>
                <a:sym typeface="Wingdings" panose="05000000000000000000" pitchFamily="2" charset="2"/>
              </a:rPr>
              <a:t>      Al</a:t>
            </a:r>
            <a:r>
              <a:rPr lang="en-US" altLang="en-US" baseline="-25000">
                <a:effectLst/>
                <a:sym typeface="Wingdings" panose="05000000000000000000" pitchFamily="2" charset="2"/>
              </a:rPr>
              <a:t>(s)</a:t>
            </a:r>
            <a:r>
              <a:rPr lang="en-US" altLang="en-US">
                <a:effectLst/>
                <a:sym typeface="Wingdings" panose="05000000000000000000" pitchFamily="2" charset="2"/>
              </a:rPr>
              <a:t>+   Cu(NO</a:t>
            </a:r>
            <a:r>
              <a:rPr lang="en-US" altLang="en-US" baseline="-25000">
                <a:effectLst/>
                <a:sym typeface="Wingdings" panose="05000000000000000000" pitchFamily="2" charset="2"/>
              </a:rPr>
              <a:t>3</a:t>
            </a:r>
            <a:r>
              <a:rPr lang="en-US" altLang="en-US">
                <a:effectLst/>
                <a:sym typeface="Wingdings" panose="05000000000000000000" pitchFamily="2" charset="2"/>
              </a:rPr>
              <a:t>)</a:t>
            </a:r>
            <a:r>
              <a:rPr lang="en-US" altLang="en-US" baseline="-25000">
                <a:effectLst/>
                <a:sym typeface="Wingdings" panose="05000000000000000000" pitchFamily="2" charset="2"/>
              </a:rPr>
              <a:t>2(aq)</a:t>
            </a:r>
            <a:r>
              <a:rPr lang="en-US" altLang="en-US">
                <a:effectLst/>
                <a:sym typeface="Wingdings" panose="05000000000000000000" pitchFamily="2" charset="2"/>
              </a:rPr>
              <a:t></a:t>
            </a:r>
          </a:p>
        </p:txBody>
      </p:sp>
      <p:sp>
        <p:nvSpPr>
          <p:cNvPr id="83972" name="Text Box 4"/>
          <p:cNvSpPr txBox="1">
            <a:spLocks noChangeArrowheads="1"/>
          </p:cNvSpPr>
          <p:nvPr/>
        </p:nvSpPr>
        <p:spPr bwMode="auto">
          <a:xfrm>
            <a:off x="3429000" y="19050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prstClr val="black"/>
                </a:solidFill>
              </a:rPr>
              <a:t>2</a:t>
            </a:r>
          </a:p>
        </p:txBody>
      </p:sp>
      <p:sp>
        <p:nvSpPr>
          <p:cNvPr id="83973" name="Text Box 5"/>
          <p:cNvSpPr txBox="1">
            <a:spLocks noChangeArrowheads="1"/>
          </p:cNvSpPr>
          <p:nvPr/>
        </p:nvSpPr>
        <p:spPr bwMode="auto">
          <a:xfrm>
            <a:off x="6553200" y="19050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prstClr val="black"/>
                </a:solidFill>
              </a:rPr>
              <a:t>2</a:t>
            </a:r>
          </a:p>
        </p:txBody>
      </p:sp>
    </p:spTree>
    <p:extLst>
      <p:ext uri="{BB962C8B-B14F-4D97-AF65-F5344CB8AC3E}">
        <p14:creationId xmlns:p14="http://schemas.microsoft.com/office/powerpoint/2010/main" val="1206179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dissolve">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dissolve">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3972">
                                            <p:txEl>
                                              <p:pRg st="0" end="0"/>
                                            </p:txEl>
                                          </p:spTgt>
                                        </p:tgtEl>
                                        <p:attrNameLst>
                                          <p:attrName>style.visibility</p:attrName>
                                        </p:attrNameLst>
                                      </p:cBhvr>
                                      <p:to>
                                        <p:strVal val="visible"/>
                                      </p:to>
                                    </p:set>
                                    <p:animEffect transition="in" filter="dissolve">
                                      <p:cBhvr>
                                        <p:cTn id="17" dur="500"/>
                                        <p:tgtEl>
                                          <p:spTgt spid="8397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3973">
                                            <p:txEl>
                                              <p:pRg st="0" end="0"/>
                                            </p:txEl>
                                          </p:spTgt>
                                        </p:tgtEl>
                                        <p:attrNameLst>
                                          <p:attrName>style.visibility</p:attrName>
                                        </p:attrNameLst>
                                      </p:cBhvr>
                                      <p:to>
                                        <p:strVal val="visible"/>
                                      </p:to>
                                    </p:set>
                                    <p:animEffect transition="in" filter="dissolve">
                                      <p:cBhvr>
                                        <p:cTn id="22" dur="500"/>
                                        <p:tgtEl>
                                          <p:spTgt spid="8397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3971">
                                            <p:txEl>
                                              <p:pRg st="2" end="2"/>
                                            </p:txEl>
                                          </p:spTgt>
                                        </p:tgtEl>
                                        <p:attrNameLst>
                                          <p:attrName>style.visibility</p:attrName>
                                        </p:attrNameLst>
                                      </p:cBhvr>
                                      <p:to>
                                        <p:strVal val="visible"/>
                                      </p:to>
                                    </p:set>
                                    <p:animEffect transition="in" filter="dissolve">
                                      <p:cBhvr>
                                        <p:cTn id="27" dur="500"/>
                                        <p:tgtEl>
                                          <p:spTgt spid="839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83971">
                                            <p:txEl>
                                              <p:pRg st="3" end="3"/>
                                            </p:txEl>
                                          </p:spTgt>
                                        </p:tgtEl>
                                        <p:attrNameLst>
                                          <p:attrName>style.visibility</p:attrName>
                                        </p:attrNameLst>
                                      </p:cBhvr>
                                      <p:to>
                                        <p:strVal val="visible"/>
                                      </p:to>
                                    </p:set>
                                    <p:animEffect transition="in" filter="dissolve">
                                      <p:cBhvr>
                                        <p:cTn id="32" dur="500"/>
                                        <p:tgtEl>
                                          <p:spTgt spid="8397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3971">
                                            <p:txEl>
                                              <p:pRg st="4" end="4"/>
                                            </p:txEl>
                                          </p:spTgt>
                                        </p:tgtEl>
                                        <p:attrNameLst>
                                          <p:attrName>style.visibility</p:attrName>
                                        </p:attrNameLst>
                                      </p:cBhvr>
                                      <p:to>
                                        <p:strVal val="visible"/>
                                      </p:to>
                                    </p:set>
                                    <p:animEffect transition="in" filter="dissolve">
                                      <p:cBhvr>
                                        <p:cTn id="37"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Replacement of hydrogen in water by a metal</a:t>
            </a:r>
            <a:br>
              <a:rPr lang="en-US" dirty="0" smtClean="0"/>
            </a:br>
            <a:endParaRPr lang="en-US" dirty="0"/>
          </a:p>
        </p:txBody>
      </p:sp>
      <p:sp>
        <p:nvSpPr>
          <p:cNvPr id="3" name="Content Placeholder 2"/>
          <p:cNvSpPr>
            <a:spLocks noGrp="1"/>
          </p:cNvSpPr>
          <p:nvPr>
            <p:ph idx="1"/>
          </p:nvPr>
        </p:nvSpPr>
        <p:spPr/>
        <p:txBody>
          <a:bodyPr/>
          <a:lstStyle/>
          <a:p>
            <a:r>
              <a:rPr lang="en-US" dirty="0" smtClean="0"/>
              <a:t>Most active metals ( except group 1) react with water to produce metal hydroxides and hydrogen gas</a:t>
            </a:r>
          </a:p>
          <a:p>
            <a:endParaRPr lang="en-US" dirty="0"/>
          </a:p>
          <a:p>
            <a:r>
              <a:rPr lang="en-US" dirty="0" smtClean="0"/>
              <a:t>Ex  2Na + 2H</a:t>
            </a:r>
            <a:r>
              <a:rPr lang="en-US" baseline="-25000" dirty="0" smtClean="0"/>
              <a:t>2</a:t>
            </a:r>
            <a:r>
              <a:rPr lang="en-US" dirty="0" smtClean="0"/>
              <a:t>O </a:t>
            </a:r>
            <a:r>
              <a:rPr lang="en-US" dirty="0" smtClean="0">
                <a:sym typeface="Wingdings" panose="05000000000000000000" pitchFamily="2" charset="2"/>
              </a:rPr>
              <a:t> 2NaOH + H</a:t>
            </a:r>
            <a:r>
              <a:rPr lang="en-US" baseline="-25000" dirty="0" smtClean="0">
                <a:sym typeface="Wingdings" panose="05000000000000000000" pitchFamily="2" charset="2"/>
              </a:rPr>
              <a:t>2</a:t>
            </a:r>
          </a:p>
          <a:p>
            <a:endParaRPr lang="en-US" baseline="-25000" dirty="0">
              <a:sym typeface="Wingdings" panose="05000000000000000000" pitchFamily="2" charset="2"/>
            </a:endParaRPr>
          </a:p>
          <a:p>
            <a:r>
              <a:rPr lang="en-US" dirty="0" smtClean="0">
                <a:sym typeface="Wingdings" panose="05000000000000000000" pitchFamily="2" charset="2"/>
              </a:rPr>
              <a:t>Less active metals such as  iron react with steam to form a metal oxide and  hydrogen</a:t>
            </a:r>
          </a:p>
          <a:p>
            <a:r>
              <a:rPr lang="en-US" dirty="0" smtClean="0">
                <a:sym typeface="Wingdings" panose="05000000000000000000" pitchFamily="2" charset="2"/>
              </a:rPr>
              <a:t>3Fe + 4H</a:t>
            </a:r>
            <a:r>
              <a:rPr lang="en-US" baseline="-25000" dirty="0" smtClean="0">
                <a:sym typeface="Wingdings" panose="05000000000000000000" pitchFamily="2" charset="2"/>
              </a:rPr>
              <a:t>2</a:t>
            </a:r>
            <a:r>
              <a:rPr lang="en-US" dirty="0" smtClean="0">
                <a:sym typeface="Wingdings" panose="05000000000000000000" pitchFamily="2" charset="2"/>
              </a:rPr>
              <a:t>O - Fe</a:t>
            </a:r>
            <a:r>
              <a:rPr lang="en-US" baseline="-25000" dirty="0" smtClean="0">
                <a:sym typeface="Wingdings" panose="05000000000000000000" pitchFamily="2" charset="2"/>
              </a:rPr>
              <a:t>3</a:t>
            </a:r>
            <a:r>
              <a:rPr lang="en-US" dirty="0" smtClean="0">
                <a:sym typeface="Wingdings" panose="05000000000000000000" pitchFamily="2" charset="2"/>
              </a:rPr>
              <a:t>O</a:t>
            </a:r>
            <a:r>
              <a:rPr lang="en-US" baseline="-25000" dirty="0" smtClean="0">
                <a:sym typeface="Wingdings" panose="05000000000000000000" pitchFamily="2" charset="2"/>
              </a:rPr>
              <a:t>4</a:t>
            </a:r>
            <a:r>
              <a:rPr lang="en-US" dirty="0" smtClean="0">
                <a:sym typeface="Wingdings" panose="05000000000000000000" pitchFamily="2" charset="2"/>
              </a:rPr>
              <a:t> + 4H</a:t>
            </a:r>
            <a:r>
              <a:rPr lang="en-US" baseline="-25000" dirty="0" smtClean="0">
                <a:sym typeface="Wingdings" panose="05000000000000000000" pitchFamily="2" charset="2"/>
              </a:rPr>
              <a:t>2</a:t>
            </a:r>
          </a:p>
          <a:p>
            <a:r>
              <a:rPr lang="en-US" dirty="0" smtClean="0">
                <a:sym typeface="Wingdings" panose="05000000000000000000" pitchFamily="2" charset="2"/>
              </a:rPr>
              <a:t> </a:t>
            </a:r>
            <a:endParaRPr lang="en-US" dirty="0"/>
          </a:p>
        </p:txBody>
      </p:sp>
    </p:spTree>
    <p:extLst>
      <p:ext uri="{BB962C8B-B14F-4D97-AF65-F5344CB8AC3E}">
        <p14:creationId xmlns:p14="http://schemas.microsoft.com/office/powerpoint/2010/main" val="3528091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z="4000"/>
              <a:t>4. Double Replacement Reactions</a:t>
            </a:r>
          </a:p>
        </p:txBody>
      </p:sp>
      <p:sp>
        <p:nvSpPr>
          <p:cNvPr id="84995" name="Rectangle 3"/>
          <p:cNvSpPr>
            <a:spLocks noGrp="1" noChangeArrowheads="1"/>
          </p:cNvSpPr>
          <p:nvPr>
            <p:ph type="body" idx="1"/>
          </p:nvPr>
        </p:nvSpPr>
        <p:spPr>
          <a:xfrm>
            <a:off x="1676400" y="1600201"/>
            <a:ext cx="8991600" cy="4530725"/>
          </a:xfrm>
        </p:spPr>
        <p:txBody>
          <a:bodyPr/>
          <a:lstStyle/>
          <a:p>
            <a:pPr>
              <a:buFontTx/>
              <a:buChar char="•"/>
            </a:pPr>
            <a:r>
              <a:rPr lang="en-US" altLang="en-US" b="1">
                <a:effectLst/>
              </a:rPr>
              <a:t>Double Replacement Reactions </a:t>
            </a:r>
            <a:r>
              <a:rPr lang="en-US" altLang="en-US">
                <a:effectLst/>
              </a:rPr>
              <a:t>occur when a metal replaces a metal in a compound and a nonmetal replaces a nonmetal in a compound</a:t>
            </a:r>
          </a:p>
          <a:p>
            <a:pPr>
              <a:buFontTx/>
              <a:buChar char="•"/>
            </a:pPr>
            <a:r>
              <a:rPr lang="en-US" altLang="en-US" b="1">
                <a:effectLst/>
              </a:rPr>
              <a:t>Compound + compound </a:t>
            </a:r>
            <a:r>
              <a:rPr lang="en-US" altLang="en-US" b="1">
                <a:effectLst/>
                <a:sym typeface="Wingdings" panose="05000000000000000000" pitchFamily="2" charset="2"/>
              </a:rPr>
              <a:t> compound+ compound</a:t>
            </a:r>
          </a:p>
          <a:p>
            <a:pPr>
              <a:buFontTx/>
              <a:buChar char="•"/>
            </a:pPr>
            <a:r>
              <a:rPr lang="en-US" altLang="en-US">
                <a:effectLst/>
                <a:sym typeface="Wingdings" panose="05000000000000000000" pitchFamily="2" charset="2"/>
              </a:rPr>
              <a:t>AB + CD  AD + CB</a:t>
            </a:r>
          </a:p>
        </p:txBody>
      </p:sp>
      <p:pic>
        <p:nvPicPr>
          <p:cNvPr id="84996" name="Picture 4" descr="DBLR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1"/>
            <a:ext cx="4419600" cy="209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127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2000"/>
                                        <p:tgtEl>
                                          <p:spTgt spid="84995">
                                            <p:txEl>
                                              <p:pRg st="0" end="0"/>
                                            </p:txEl>
                                          </p:spTgt>
                                        </p:tgtEl>
                                      </p:cBhvr>
                                    </p:animEffect>
                                    <p:anim calcmode="lin" valueType="num">
                                      <p:cBhvr>
                                        <p:cTn id="8" dur="2000" fill="hold"/>
                                        <p:tgtEl>
                                          <p:spTgt spid="8499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8499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8499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fade">
                                      <p:cBhvr>
                                        <p:cTn id="15" dur="2000"/>
                                        <p:tgtEl>
                                          <p:spTgt spid="84995">
                                            <p:txEl>
                                              <p:pRg st="1" end="1"/>
                                            </p:txEl>
                                          </p:spTgt>
                                        </p:tgtEl>
                                      </p:cBhvr>
                                    </p:animEffect>
                                    <p:anim calcmode="lin" valueType="num">
                                      <p:cBhvr>
                                        <p:cTn id="16" dur="2000" fill="hold"/>
                                        <p:tgtEl>
                                          <p:spTgt spid="84995">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84995">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8499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84995">
                                            <p:txEl>
                                              <p:pRg st="2" end="2"/>
                                            </p:txEl>
                                          </p:spTgt>
                                        </p:tgtEl>
                                        <p:attrNameLst>
                                          <p:attrName>style.visibility</p:attrName>
                                        </p:attrNameLst>
                                      </p:cBhvr>
                                      <p:to>
                                        <p:strVal val="visible"/>
                                      </p:to>
                                    </p:set>
                                    <p:animEffect transition="in" filter="fade">
                                      <p:cBhvr>
                                        <p:cTn id="23" dur="2000"/>
                                        <p:tgtEl>
                                          <p:spTgt spid="84995">
                                            <p:txEl>
                                              <p:pRg st="2" end="2"/>
                                            </p:txEl>
                                          </p:spTgt>
                                        </p:tgtEl>
                                      </p:cBhvr>
                                    </p:animEffect>
                                    <p:anim calcmode="lin" valueType="num">
                                      <p:cBhvr>
                                        <p:cTn id="24" dur="2000" fill="hold"/>
                                        <p:tgtEl>
                                          <p:spTgt spid="84995">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84995">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8499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84996"/>
                                        </p:tgtEl>
                                        <p:attrNameLst>
                                          <p:attrName>style.visibility</p:attrName>
                                        </p:attrNameLst>
                                      </p:cBhvr>
                                      <p:to>
                                        <p:strVal val="visible"/>
                                      </p:to>
                                    </p:set>
                                    <p:anim calcmode="lin" valueType="num">
                                      <p:cBhvr>
                                        <p:cTn id="31" dur="1000" fill="hold"/>
                                        <p:tgtEl>
                                          <p:spTgt spid="8499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84996"/>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84996"/>
                                        </p:tgtEl>
                                        <p:attrNameLst>
                                          <p:attrName>ppt_y</p:attrName>
                                        </p:attrNameLst>
                                      </p:cBhvr>
                                      <p:tavLst>
                                        <p:tav tm="0">
                                          <p:val>
                                            <p:strVal val="#ppt_y"/>
                                          </p:val>
                                        </p:tav>
                                        <p:tav tm="100000">
                                          <p:val>
                                            <p:strVal val="#ppt_y"/>
                                          </p:val>
                                        </p:tav>
                                      </p:tavLst>
                                    </p:anim>
                                    <p:animEffect transition="in" filter="fade">
                                      <p:cBhvr>
                                        <p:cTn id="34" dur="1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Double Replacement Reactions</a:t>
            </a:r>
          </a:p>
        </p:txBody>
      </p:sp>
      <p:sp>
        <p:nvSpPr>
          <p:cNvPr id="92163" name="Rectangle 3"/>
          <p:cNvSpPr>
            <a:spLocks noGrp="1" noChangeArrowheads="1"/>
          </p:cNvSpPr>
          <p:nvPr>
            <p:ph type="body" idx="1"/>
          </p:nvPr>
        </p:nvSpPr>
        <p:spPr>
          <a:xfrm>
            <a:off x="1524000" y="1600200"/>
            <a:ext cx="9144000" cy="5029200"/>
          </a:xfrm>
        </p:spPr>
        <p:txBody>
          <a:bodyPr/>
          <a:lstStyle/>
          <a:p>
            <a:pPr>
              <a:buFontTx/>
              <a:buChar char="•"/>
            </a:pPr>
            <a:r>
              <a:rPr lang="en-US" altLang="en-US">
                <a:effectLst/>
              </a:rPr>
              <a:t>Think about it like “foil”ing in algebra, first and last ions go together + inside ions go together</a:t>
            </a:r>
          </a:p>
          <a:p>
            <a:pPr>
              <a:buFontTx/>
              <a:buChar char="•"/>
            </a:pPr>
            <a:r>
              <a:rPr lang="en-US" altLang="en-US">
                <a:effectLst/>
              </a:rPr>
              <a:t>Example:</a:t>
            </a:r>
          </a:p>
          <a:p>
            <a:pPr>
              <a:buFontTx/>
              <a:buNone/>
            </a:pPr>
            <a:r>
              <a:rPr lang="en-US" altLang="en-US">
                <a:effectLst/>
              </a:rPr>
              <a:t>       AgNO</a:t>
            </a:r>
            <a:r>
              <a:rPr lang="en-US" altLang="en-US" baseline="-25000">
                <a:effectLst/>
              </a:rPr>
              <a:t>3(aq) </a:t>
            </a:r>
            <a:r>
              <a:rPr lang="en-US" altLang="en-US">
                <a:effectLst/>
              </a:rPr>
              <a:t>+ NaCl</a:t>
            </a:r>
            <a:r>
              <a:rPr lang="en-US" altLang="en-US" baseline="-25000">
                <a:effectLst/>
              </a:rPr>
              <a:t>(s) </a:t>
            </a:r>
            <a:r>
              <a:rPr lang="en-US" altLang="en-US">
                <a:effectLst/>
                <a:sym typeface="Wingdings" panose="05000000000000000000" pitchFamily="2" charset="2"/>
              </a:rPr>
              <a:t>  AgCl</a:t>
            </a:r>
            <a:r>
              <a:rPr lang="en-US" altLang="en-US" baseline="-25000">
                <a:effectLst/>
                <a:sym typeface="Wingdings" panose="05000000000000000000" pitchFamily="2" charset="2"/>
              </a:rPr>
              <a:t>(s) </a:t>
            </a:r>
            <a:r>
              <a:rPr lang="en-US" altLang="en-US">
                <a:effectLst/>
                <a:sym typeface="Wingdings" panose="05000000000000000000" pitchFamily="2" charset="2"/>
              </a:rPr>
              <a:t>+ NaNO</a:t>
            </a:r>
            <a:r>
              <a:rPr lang="en-US" altLang="en-US" baseline="-25000">
                <a:effectLst/>
                <a:sym typeface="Wingdings" panose="05000000000000000000" pitchFamily="2" charset="2"/>
              </a:rPr>
              <a:t>3(aq)</a:t>
            </a:r>
          </a:p>
          <a:p>
            <a:pPr>
              <a:buFontTx/>
              <a:buNone/>
            </a:pPr>
            <a:endParaRPr lang="en-US" altLang="en-US">
              <a:effectLst/>
              <a:sym typeface="Wingdings" panose="05000000000000000000" pitchFamily="2" charset="2"/>
            </a:endParaRPr>
          </a:p>
          <a:p>
            <a:pPr>
              <a:buFontTx/>
              <a:buChar char="•"/>
            </a:pPr>
            <a:r>
              <a:rPr lang="en-US" altLang="en-US">
                <a:effectLst/>
                <a:sym typeface="Wingdings" panose="05000000000000000000" pitchFamily="2" charset="2"/>
              </a:rPr>
              <a:t>Another example:</a:t>
            </a:r>
          </a:p>
          <a:p>
            <a:pPr>
              <a:buFontTx/>
              <a:buNone/>
            </a:pPr>
            <a:r>
              <a:rPr lang="en-US" altLang="en-US">
                <a:effectLst/>
                <a:sym typeface="Wingdings" panose="05000000000000000000" pitchFamily="2" charset="2"/>
              </a:rPr>
              <a:t>	K</a:t>
            </a:r>
            <a:r>
              <a:rPr lang="en-US" altLang="en-US" baseline="-25000">
                <a:effectLst/>
                <a:sym typeface="Wingdings" panose="05000000000000000000" pitchFamily="2" charset="2"/>
              </a:rPr>
              <a:t>2</a:t>
            </a:r>
            <a:r>
              <a:rPr lang="en-US" altLang="en-US">
                <a:effectLst/>
                <a:sym typeface="Wingdings" panose="05000000000000000000" pitchFamily="2" charset="2"/>
              </a:rPr>
              <a:t>SO</a:t>
            </a:r>
            <a:r>
              <a:rPr lang="en-US" altLang="en-US" baseline="-25000">
                <a:effectLst/>
                <a:sym typeface="Wingdings" panose="05000000000000000000" pitchFamily="2" charset="2"/>
              </a:rPr>
              <a:t>4(aq) </a:t>
            </a:r>
            <a:r>
              <a:rPr lang="en-US" altLang="en-US">
                <a:effectLst/>
                <a:sym typeface="Wingdings" panose="05000000000000000000" pitchFamily="2" charset="2"/>
              </a:rPr>
              <a:t>+ Ba(NO</a:t>
            </a:r>
            <a:r>
              <a:rPr lang="en-US" altLang="en-US" baseline="-25000">
                <a:effectLst/>
                <a:sym typeface="Wingdings" panose="05000000000000000000" pitchFamily="2" charset="2"/>
              </a:rPr>
              <a:t>3</a:t>
            </a:r>
            <a:r>
              <a:rPr lang="en-US" altLang="en-US">
                <a:effectLst/>
                <a:sym typeface="Wingdings" panose="05000000000000000000" pitchFamily="2" charset="2"/>
              </a:rPr>
              <a:t>)</a:t>
            </a:r>
            <a:r>
              <a:rPr lang="en-US" altLang="en-US" baseline="-25000">
                <a:effectLst/>
                <a:sym typeface="Wingdings" panose="05000000000000000000" pitchFamily="2" charset="2"/>
              </a:rPr>
              <a:t>2(aq) </a:t>
            </a:r>
            <a:r>
              <a:rPr lang="en-US" altLang="en-US">
                <a:effectLst/>
                <a:sym typeface="Wingdings" panose="05000000000000000000" pitchFamily="2" charset="2"/>
              </a:rPr>
              <a:t>   KNO</a:t>
            </a:r>
            <a:r>
              <a:rPr lang="en-US" altLang="en-US" baseline="-25000">
                <a:effectLst/>
                <a:sym typeface="Wingdings" panose="05000000000000000000" pitchFamily="2" charset="2"/>
              </a:rPr>
              <a:t>3(aq)</a:t>
            </a:r>
            <a:r>
              <a:rPr lang="en-US" altLang="en-US">
                <a:effectLst/>
                <a:sym typeface="Wingdings" panose="05000000000000000000" pitchFamily="2" charset="2"/>
              </a:rPr>
              <a:t> + BaSO</a:t>
            </a:r>
            <a:r>
              <a:rPr lang="en-US" altLang="en-US" baseline="-25000">
                <a:effectLst/>
                <a:sym typeface="Wingdings" panose="05000000000000000000" pitchFamily="2" charset="2"/>
              </a:rPr>
              <a:t>4(s) </a:t>
            </a:r>
          </a:p>
        </p:txBody>
      </p:sp>
      <p:sp>
        <p:nvSpPr>
          <p:cNvPr id="92164" name="Line 4"/>
          <p:cNvSpPr>
            <a:spLocks noChangeShapeType="1"/>
          </p:cNvSpPr>
          <p:nvPr/>
        </p:nvSpPr>
        <p:spPr bwMode="auto">
          <a:xfrm>
            <a:off x="27432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165" name="Line 5"/>
          <p:cNvSpPr>
            <a:spLocks noChangeShapeType="1"/>
          </p:cNvSpPr>
          <p:nvPr/>
        </p:nvSpPr>
        <p:spPr bwMode="auto">
          <a:xfrm>
            <a:off x="2743200" y="41148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166" name="Line 6"/>
          <p:cNvSpPr>
            <a:spLocks noChangeShapeType="1"/>
          </p:cNvSpPr>
          <p:nvPr/>
        </p:nvSpPr>
        <p:spPr bwMode="auto">
          <a:xfrm flipV="1">
            <a:off x="53340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167" name="Freeform 7"/>
          <p:cNvSpPr>
            <a:spLocks/>
          </p:cNvSpPr>
          <p:nvPr/>
        </p:nvSpPr>
        <p:spPr bwMode="auto">
          <a:xfrm>
            <a:off x="3276600" y="2806700"/>
            <a:ext cx="1524000" cy="698500"/>
          </a:xfrm>
          <a:custGeom>
            <a:avLst/>
            <a:gdLst>
              <a:gd name="T0" fmla="*/ 1056 w 1056"/>
              <a:gd name="T1" fmla="*/ 296 h 344"/>
              <a:gd name="T2" fmla="*/ 576 w 1056"/>
              <a:gd name="T3" fmla="*/ 8 h 344"/>
              <a:gd name="T4" fmla="*/ 0 w 1056"/>
              <a:gd name="T5" fmla="*/ 344 h 344"/>
            </a:gdLst>
            <a:ahLst/>
            <a:cxnLst>
              <a:cxn ang="0">
                <a:pos x="T0" y="T1"/>
              </a:cxn>
              <a:cxn ang="0">
                <a:pos x="T2" y="T3"/>
              </a:cxn>
              <a:cxn ang="0">
                <a:pos x="T4" y="T5"/>
              </a:cxn>
            </a:cxnLst>
            <a:rect l="0" t="0" r="r" b="b"/>
            <a:pathLst>
              <a:path w="1056" h="344">
                <a:moveTo>
                  <a:pt x="1056" y="296"/>
                </a:moveTo>
                <a:cubicBezTo>
                  <a:pt x="904" y="148"/>
                  <a:pt x="752" y="0"/>
                  <a:pt x="576" y="8"/>
                </a:cubicBezTo>
                <a:cubicBezTo>
                  <a:pt x="400" y="16"/>
                  <a:pt x="200" y="180"/>
                  <a:pt x="0" y="34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168" name="Line 8"/>
          <p:cNvSpPr>
            <a:spLocks noChangeShapeType="1"/>
          </p:cNvSpPr>
          <p:nvPr/>
        </p:nvSpPr>
        <p:spPr bwMode="auto">
          <a:xfrm>
            <a:off x="2133600" y="5486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169" name="Line 9"/>
          <p:cNvSpPr>
            <a:spLocks noChangeShapeType="1"/>
          </p:cNvSpPr>
          <p:nvPr/>
        </p:nvSpPr>
        <p:spPr bwMode="auto">
          <a:xfrm>
            <a:off x="2133600" y="5867400"/>
            <a:ext cx="27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170" name="Line 10"/>
          <p:cNvSpPr>
            <a:spLocks noChangeShapeType="1"/>
          </p:cNvSpPr>
          <p:nvPr/>
        </p:nvSpPr>
        <p:spPr bwMode="auto">
          <a:xfrm flipV="1">
            <a:off x="4876800" y="5486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171" name="Line 11"/>
          <p:cNvSpPr>
            <a:spLocks noChangeShapeType="1"/>
          </p:cNvSpPr>
          <p:nvPr/>
        </p:nvSpPr>
        <p:spPr bwMode="auto">
          <a:xfrm flipV="1">
            <a:off x="2895600" y="4953000"/>
            <a:ext cx="685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172" name="Line 12"/>
          <p:cNvSpPr>
            <a:spLocks noChangeShapeType="1"/>
          </p:cNvSpPr>
          <p:nvPr/>
        </p:nvSpPr>
        <p:spPr bwMode="auto">
          <a:xfrm>
            <a:off x="3581400" y="4953000"/>
            <a:ext cx="609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173" name="Text Box 13"/>
          <p:cNvSpPr txBox="1">
            <a:spLocks noChangeArrowheads="1"/>
          </p:cNvSpPr>
          <p:nvPr/>
        </p:nvSpPr>
        <p:spPr bwMode="auto">
          <a:xfrm>
            <a:off x="6629400" y="5029200"/>
            <a:ext cx="30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prstClr val="black"/>
                </a:solidFill>
              </a:rPr>
              <a:t>2</a:t>
            </a:r>
          </a:p>
        </p:txBody>
      </p:sp>
    </p:spTree>
    <p:extLst>
      <p:ext uri="{BB962C8B-B14F-4D97-AF65-F5344CB8AC3E}">
        <p14:creationId xmlns:p14="http://schemas.microsoft.com/office/powerpoint/2010/main" val="758379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dissolve">
                                      <p:cBhvr>
                                        <p:cTn id="7" dur="500"/>
                                        <p:tgtEl>
                                          <p:spTgt spid="921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2165"/>
                                        </p:tgtEl>
                                        <p:attrNameLst>
                                          <p:attrName>style.visibility</p:attrName>
                                        </p:attrNameLst>
                                      </p:cBhvr>
                                      <p:to>
                                        <p:strVal val="visible"/>
                                      </p:to>
                                    </p:set>
                                    <p:animEffect transition="in" filter="dissolve">
                                      <p:cBhvr>
                                        <p:cTn id="10" dur="500"/>
                                        <p:tgtEl>
                                          <p:spTgt spid="9216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2166"/>
                                        </p:tgtEl>
                                        <p:attrNameLst>
                                          <p:attrName>style.visibility</p:attrName>
                                        </p:attrNameLst>
                                      </p:cBhvr>
                                      <p:to>
                                        <p:strVal val="visible"/>
                                      </p:to>
                                    </p:set>
                                    <p:animEffect transition="in" filter="dissolve">
                                      <p:cBhvr>
                                        <p:cTn id="13" dur="500"/>
                                        <p:tgtEl>
                                          <p:spTgt spid="921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2167"/>
                                        </p:tgtEl>
                                        <p:attrNameLst>
                                          <p:attrName>style.visibility</p:attrName>
                                        </p:attrNameLst>
                                      </p:cBhvr>
                                      <p:to>
                                        <p:strVal val="visible"/>
                                      </p:to>
                                    </p:set>
                                    <p:animEffect transition="in" filter="dissolve">
                                      <p:cBhvr>
                                        <p:cTn id="18" dur="500"/>
                                        <p:tgtEl>
                                          <p:spTgt spid="921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1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p:bldP spid="92165" grpId="0" animBg="1"/>
      <p:bldP spid="92166" grpId="0" animBg="1"/>
      <p:bldP spid="92167" grpId="0" animBg="1"/>
      <p:bldP spid="92168" grpId="0" animBg="1"/>
      <p:bldP spid="92169" grpId="0" animBg="1"/>
      <p:bldP spid="92170" grpId="0" animBg="1"/>
      <p:bldP spid="92171" grpId="0" animBg="1"/>
      <p:bldP spid="921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1752600" y="228600"/>
            <a:ext cx="8534400" cy="6400800"/>
          </a:xfrm>
        </p:spPr>
        <p:txBody>
          <a:bodyPr/>
          <a:lstStyle/>
          <a:p>
            <a:pPr eaLnBrk="1" hangingPunct="1"/>
            <a:r>
              <a:rPr lang="en-US" altLang="en-US" smtClean="0">
                <a:latin typeface="Arial" panose="020B0604020202020204" pitchFamily="34" charset="0"/>
                <a:cs typeface="Arial" panose="020B0604020202020204" pitchFamily="34" charset="0"/>
              </a:rPr>
              <a:t>Balance the following:</a:t>
            </a:r>
          </a:p>
          <a:p>
            <a:pPr lvl="1" eaLnBrk="1" hangingPunct="1"/>
            <a:r>
              <a:rPr lang="en-US" altLang="en-US" smtClean="0">
                <a:latin typeface="Arial" panose="020B0604020202020204" pitchFamily="34" charset="0"/>
                <a:cs typeface="Arial" panose="020B0604020202020204" pitchFamily="34" charset="0"/>
              </a:rPr>
              <a:t>Fe + Br</a:t>
            </a:r>
            <a:r>
              <a:rPr lang="en-US" altLang="en-US" baseline="-25000" smtClean="0">
                <a:latin typeface="Arial" panose="020B0604020202020204" pitchFamily="34" charset="0"/>
                <a:cs typeface="Arial" panose="020B0604020202020204" pitchFamily="34" charset="0"/>
              </a:rPr>
              <a:t>2</a:t>
            </a:r>
            <a:r>
              <a:rPr lang="en-US" altLang="en-US" smtClean="0">
                <a:latin typeface="Arial" panose="020B0604020202020204" pitchFamily="34" charset="0"/>
                <a:cs typeface="Arial" panose="020B0604020202020204" pitchFamily="34" charset="0"/>
              </a:rPr>
              <a:t> </a:t>
            </a:r>
            <a:r>
              <a:rPr lang="en-US" altLang="en-US" smtClean="0">
                <a:latin typeface="Arial" panose="020B0604020202020204" pitchFamily="34" charset="0"/>
                <a:cs typeface="Arial" panose="020B0604020202020204" pitchFamily="34" charset="0"/>
                <a:sym typeface="Symbol" panose="05050102010706020507" pitchFamily="18" charset="2"/>
              </a:rPr>
              <a:t> FeBr</a:t>
            </a:r>
            <a:r>
              <a:rPr lang="en-US" altLang="en-US" baseline="-25000" smtClean="0">
                <a:latin typeface="Arial" panose="020B0604020202020204" pitchFamily="34" charset="0"/>
                <a:cs typeface="Arial" panose="020B0604020202020204" pitchFamily="34" charset="0"/>
              </a:rPr>
              <a:t>3</a:t>
            </a:r>
          </a:p>
          <a:p>
            <a:pPr lvl="1" eaLnBrk="1" hangingPunct="1"/>
            <a:endParaRPr lang="en-US" altLang="en-US" baseline="-25000" smtClean="0">
              <a:latin typeface="Arial" panose="020B0604020202020204" pitchFamily="34" charset="0"/>
              <a:cs typeface="Arial" panose="020B0604020202020204" pitchFamily="34" charset="0"/>
            </a:endParaRPr>
          </a:p>
          <a:p>
            <a:pPr lvl="1" eaLnBrk="1" hangingPunct="1"/>
            <a:endParaRPr lang="en-CA" altLang="en-US" smtClean="0">
              <a:latin typeface="Arial" panose="020B0604020202020204" pitchFamily="34" charset="0"/>
              <a:cs typeface="Arial" panose="020B0604020202020204" pitchFamily="34" charset="0"/>
              <a:sym typeface="Symbol" panose="05050102010706020507" pitchFamily="18" charset="2"/>
            </a:endParaRPr>
          </a:p>
          <a:p>
            <a:pPr lvl="1" eaLnBrk="1" hangingPunct="1"/>
            <a:endParaRPr lang="en-US" altLang="en-US" smtClean="0">
              <a:latin typeface="Arial" panose="020B0604020202020204" pitchFamily="34" charset="0"/>
              <a:cs typeface="Arial" panose="020B0604020202020204" pitchFamily="34" charset="0"/>
              <a:sym typeface="Symbol" panose="05050102010706020507" pitchFamily="18" charset="2"/>
            </a:endParaRPr>
          </a:p>
          <a:p>
            <a:pPr lvl="1" eaLnBrk="1" hangingPunct="1"/>
            <a:r>
              <a:rPr lang="en-US" altLang="en-US" smtClean="0">
                <a:latin typeface="Arial" panose="020B0604020202020204" pitchFamily="34" charset="0"/>
                <a:cs typeface="Arial" panose="020B0604020202020204" pitchFamily="34" charset="0"/>
                <a:sym typeface="Symbol" panose="05050102010706020507" pitchFamily="18" charset="2"/>
              </a:rPr>
              <a:t>Sn(NO</a:t>
            </a:r>
            <a:r>
              <a:rPr lang="en-US" altLang="en-US" baseline="-25000" smtClean="0">
                <a:latin typeface="Arial" panose="020B0604020202020204" pitchFamily="34" charset="0"/>
                <a:cs typeface="Arial" panose="020B0604020202020204" pitchFamily="34" charset="0"/>
              </a:rPr>
              <a:t>2</a:t>
            </a:r>
            <a:r>
              <a:rPr lang="en-US" altLang="en-US" smtClean="0">
                <a:latin typeface="Arial" panose="020B0604020202020204" pitchFamily="34" charset="0"/>
                <a:cs typeface="Arial" panose="020B0604020202020204" pitchFamily="34" charset="0"/>
                <a:sym typeface="Symbol" panose="05050102010706020507" pitchFamily="18" charset="2"/>
              </a:rPr>
              <a:t>)</a:t>
            </a:r>
            <a:r>
              <a:rPr lang="en-US" altLang="en-US" baseline="-25000" smtClean="0">
                <a:latin typeface="Arial" panose="020B0604020202020204" pitchFamily="34" charset="0"/>
                <a:cs typeface="Arial" panose="020B0604020202020204" pitchFamily="34" charset="0"/>
              </a:rPr>
              <a:t>4</a:t>
            </a:r>
            <a:r>
              <a:rPr lang="en-US" altLang="en-US" smtClean="0">
                <a:latin typeface="Arial" panose="020B0604020202020204" pitchFamily="34" charset="0"/>
                <a:cs typeface="Arial" panose="020B0604020202020204" pitchFamily="34" charset="0"/>
                <a:sym typeface="Symbol" panose="05050102010706020507" pitchFamily="18" charset="2"/>
              </a:rPr>
              <a:t> + K</a:t>
            </a:r>
            <a:r>
              <a:rPr lang="en-US" altLang="en-US" baseline="-25000" smtClean="0">
                <a:latin typeface="Arial" panose="020B0604020202020204" pitchFamily="34" charset="0"/>
                <a:cs typeface="Arial" panose="020B0604020202020204" pitchFamily="34" charset="0"/>
              </a:rPr>
              <a:t>3</a:t>
            </a:r>
            <a:r>
              <a:rPr lang="en-US" altLang="en-US" smtClean="0">
                <a:latin typeface="Arial" panose="020B0604020202020204" pitchFamily="34" charset="0"/>
                <a:cs typeface="Arial" panose="020B0604020202020204" pitchFamily="34" charset="0"/>
                <a:sym typeface="Symbol" panose="05050102010706020507" pitchFamily="18" charset="2"/>
              </a:rPr>
              <a:t>PO</a:t>
            </a:r>
            <a:r>
              <a:rPr lang="en-US" altLang="en-US" baseline="-25000" smtClean="0">
                <a:latin typeface="Arial" panose="020B0604020202020204" pitchFamily="34" charset="0"/>
                <a:cs typeface="Arial" panose="020B0604020202020204" pitchFamily="34" charset="0"/>
              </a:rPr>
              <a:t>4</a:t>
            </a:r>
            <a:r>
              <a:rPr lang="en-US" altLang="en-US" smtClean="0">
                <a:latin typeface="Arial" panose="020B0604020202020204" pitchFamily="34" charset="0"/>
                <a:cs typeface="Arial" panose="020B0604020202020204" pitchFamily="34" charset="0"/>
                <a:sym typeface="Symbol" panose="05050102010706020507" pitchFamily="18" charset="2"/>
              </a:rPr>
              <a:t>  KNO</a:t>
            </a:r>
            <a:r>
              <a:rPr lang="en-US" altLang="en-US" baseline="-25000" smtClean="0">
                <a:latin typeface="Arial" panose="020B0604020202020204" pitchFamily="34" charset="0"/>
                <a:cs typeface="Arial" panose="020B0604020202020204" pitchFamily="34" charset="0"/>
              </a:rPr>
              <a:t>2</a:t>
            </a:r>
            <a:r>
              <a:rPr lang="en-US" altLang="en-US" smtClean="0">
                <a:latin typeface="Arial" panose="020B0604020202020204" pitchFamily="34" charset="0"/>
                <a:cs typeface="Arial" panose="020B0604020202020204" pitchFamily="34" charset="0"/>
                <a:sym typeface="Symbol" panose="05050102010706020507" pitchFamily="18" charset="2"/>
              </a:rPr>
              <a:t> + Sn</a:t>
            </a:r>
            <a:r>
              <a:rPr lang="en-US" altLang="en-US" baseline="-25000" smtClean="0">
                <a:latin typeface="Arial" panose="020B0604020202020204" pitchFamily="34" charset="0"/>
                <a:cs typeface="Arial" panose="020B0604020202020204" pitchFamily="34" charset="0"/>
              </a:rPr>
              <a:t>3</a:t>
            </a:r>
            <a:r>
              <a:rPr lang="en-US" altLang="en-US" smtClean="0">
                <a:latin typeface="Arial" panose="020B0604020202020204" pitchFamily="34" charset="0"/>
                <a:cs typeface="Arial" panose="020B0604020202020204" pitchFamily="34" charset="0"/>
                <a:sym typeface="Symbol" panose="05050102010706020507" pitchFamily="18" charset="2"/>
              </a:rPr>
              <a:t> (PO</a:t>
            </a:r>
            <a:r>
              <a:rPr lang="en-US" altLang="en-US" baseline="-25000" smtClean="0">
                <a:latin typeface="Arial" panose="020B0604020202020204" pitchFamily="34" charset="0"/>
                <a:cs typeface="Arial" panose="020B0604020202020204" pitchFamily="34" charset="0"/>
              </a:rPr>
              <a:t>4</a:t>
            </a:r>
            <a:r>
              <a:rPr lang="en-US" altLang="en-US" smtClean="0">
                <a:latin typeface="Arial" panose="020B0604020202020204" pitchFamily="34" charset="0"/>
                <a:cs typeface="Arial" panose="020B0604020202020204" pitchFamily="34" charset="0"/>
                <a:sym typeface="Symbol" panose="05050102010706020507" pitchFamily="18" charset="2"/>
              </a:rPr>
              <a:t>)</a:t>
            </a:r>
            <a:r>
              <a:rPr lang="en-US" altLang="en-US" baseline="-25000" smtClean="0">
                <a:latin typeface="Arial" panose="020B0604020202020204" pitchFamily="34" charset="0"/>
                <a:cs typeface="Arial" panose="020B0604020202020204" pitchFamily="34" charset="0"/>
              </a:rPr>
              <a:t>4</a:t>
            </a:r>
          </a:p>
          <a:p>
            <a:pPr lvl="1" eaLnBrk="1" hangingPunct="1"/>
            <a:endParaRPr lang="en-CA" altLang="en-US" smtClean="0">
              <a:latin typeface="Arial" panose="020B0604020202020204" pitchFamily="34" charset="0"/>
              <a:cs typeface="Arial" panose="020B0604020202020204" pitchFamily="34" charset="0"/>
              <a:sym typeface="Symbol" panose="05050102010706020507" pitchFamily="18" charset="2"/>
            </a:endParaRPr>
          </a:p>
          <a:p>
            <a:pPr lvl="1" eaLnBrk="1" hangingPunct="1"/>
            <a:endParaRPr lang="en-CA" altLang="en-US" smtClean="0">
              <a:latin typeface="Arial" panose="020B0604020202020204" pitchFamily="34" charset="0"/>
              <a:cs typeface="Arial" panose="020B0604020202020204" pitchFamily="34" charset="0"/>
              <a:sym typeface="Symbol" panose="05050102010706020507" pitchFamily="18" charset="2"/>
            </a:endParaRPr>
          </a:p>
          <a:p>
            <a:pPr lvl="1" eaLnBrk="1" hangingPunct="1"/>
            <a:endParaRPr lang="en-US" altLang="en-US" smtClean="0">
              <a:latin typeface="Arial" panose="020B0604020202020204" pitchFamily="34" charset="0"/>
              <a:cs typeface="Arial" panose="020B0604020202020204" pitchFamily="34" charset="0"/>
              <a:sym typeface="Symbol" panose="05050102010706020507" pitchFamily="18" charset="2"/>
            </a:endParaRPr>
          </a:p>
          <a:p>
            <a:pPr lvl="1" eaLnBrk="1" hangingPunct="1"/>
            <a:r>
              <a:rPr lang="en-US" altLang="en-US" smtClean="0">
                <a:latin typeface="Arial" panose="020B0604020202020204" pitchFamily="34" charset="0"/>
                <a:cs typeface="Arial" panose="020B0604020202020204" pitchFamily="34" charset="0"/>
                <a:sym typeface="Symbol" panose="05050102010706020507" pitchFamily="18" charset="2"/>
              </a:rPr>
              <a:t>C</a:t>
            </a:r>
            <a:r>
              <a:rPr lang="en-US" altLang="en-US" baseline="-25000" smtClean="0">
                <a:latin typeface="Arial" panose="020B0604020202020204" pitchFamily="34" charset="0"/>
                <a:cs typeface="Arial" panose="020B0604020202020204" pitchFamily="34" charset="0"/>
              </a:rPr>
              <a:t>2</a:t>
            </a:r>
            <a:r>
              <a:rPr lang="en-US" altLang="en-US" smtClean="0">
                <a:latin typeface="Arial" panose="020B0604020202020204" pitchFamily="34" charset="0"/>
                <a:cs typeface="Arial" panose="020B0604020202020204" pitchFamily="34" charset="0"/>
                <a:sym typeface="Symbol" panose="05050102010706020507" pitchFamily="18" charset="2"/>
              </a:rPr>
              <a:t>H6 + O</a:t>
            </a:r>
            <a:r>
              <a:rPr lang="en-US" altLang="en-US" baseline="-25000" smtClean="0">
                <a:latin typeface="Arial" panose="020B0604020202020204" pitchFamily="34" charset="0"/>
                <a:cs typeface="Arial" panose="020B0604020202020204" pitchFamily="34" charset="0"/>
              </a:rPr>
              <a:t>2</a:t>
            </a:r>
            <a:r>
              <a:rPr lang="en-US" altLang="en-US" smtClean="0">
                <a:latin typeface="Arial" panose="020B0604020202020204" pitchFamily="34" charset="0"/>
                <a:cs typeface="Arial" panose="020B0604020202020204" pitchFamily="34" charset="0"/>
                <a:sym typeface="Symbol" panose="05050102010706020507" pitchFamily="18" charset="2"/>
              </a:rPr>
              <a:t>  CO</a:t>
            </a:r>
            <a:r>
              <a:rPr lang="en-US" altLang="en-US" baseline="-25000" smtClean="0">
                <a:latin typeface="Arial" panose="020B0604020202020204" pitchFamily="34" charset="0"/>
                <a:cs typeface="Arial" panose="020B0604020202020204" pitchFamily="34" charset="0"/>
              </a:rPr>
              <a:t>2</a:t>
            </a:r>
            <a:r>
              <a:rPr lang="en-US" altLang="en-US" smtClean="0">
                <a:latin typeface="Arial" panose="020B0604020202020204" pitchFamily="34" charset="0"/>
                <a:cs typeface="Arial" panose="020B0604020202020204" pitchFamily="34" charset="0"/>
                <a:sym typeface="Symbol" panose="05050102010706020507" pitchFamily="18" charset="2"/>
              </a:rPr>
              <a:t> + H</a:t>
            </a:r>
            <a:r>
              <a:rPr lang="en-US" altLang="en-US" baseline="-25000" smtClean="0">
                <a:latin typeface="Arial" panose="020B0604020202020204" pitchFamily="34" charset="0"/>
                <a:cs typeface="Arial" panose="020B0604020202020204" pitchFamily="34" charset="0"/>
              </a:rPr>
              <a:t>2</a:t>
            </a:r>
            <a:r>
              <a:rPr lang="en-US" altLang="en-US" smtClean="0">
                <a:latin typeface="Arial" panose="020B0604020202020204" pitchFamily="34" charset="0"/>
                <a:cs typeface="Arial" panose="020B0604020202020204" pitchFamily="34" charset="0"/>
                <a:sym typeface="Symbol" panose="05050102010706020507" pitchFamily="18" charset="2"/>
              </a:rPr>
              <a:t>O</a:t>
            </a:r>
          </a:p>
          <a:p>
            <a:pPr lvl="1" eaLnBrk="1" hangingPunct="1"/>
            <a:endParaRPr lang="en-US" altLang="en-US" smtClean="0">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1854061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wipe(left)">
                                      <p:cBhvr>
                                        <p:cTn id="7" dur="500"/>
                                        <p:tgtEl>
                                          <p:spTgt spid="80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0899">
                                            <p:txEl>
                                              <p:pRg st="5" end="5"/>
                                            </p:txEl>
                                          </p:spTgt>
                                        </p:tgtEl>
                                        <p:attrNameLst>
                                          <p:attrName>style.visibility</p:attrName>
                                        </p:attrNameLst>
                                      </p:cBhvr>
                                      <p:to>
                                        <p:strVal val="visible"/>
                                      </p:to>
                                    </p:set>
                                    <p:animEffect transition="in" filter="wipe(left)">
                                      <p:cBhvr>
                                        <p:cTn id="12" dur="500"/>
                                        <p:tgtEl>
                                          <p:spTgt spid="80899">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899">
                                            <p:txEl>
                                              <p:pRg st="9" end="9"/>
                                            </p:txEl>
                                          </p:spTgt>
                                        </p:tgtEl>
                                        <p:attrNameLst>
                                          <p:attrName>style.visibility</p:attrName>
                                        </p:attrNameLst>
                                      </p:cBhvr>
                                      <p:to>
                                        <p:strVal val="visible"/>
                                      </p:to>
                                    </p:set>
                                    <p:animEffect transition="in" filter="wipe(left)">
                                      <p:cBhvr>
                                        <p:cTn id="17" dur="500"/>
                                        <p:tgtEl>
                                          <p:spTgt spid="80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Practice</a:t>
            </a:r>
          </a:p>
        </p:txBody>
      </p:sp>
      <p:sp>
        <p:nvSpPr>
          <p:cNvPr id="93187" name="Rectangle 3"/>
          <p:cNvSpPr>
            <a:spLocks noGrp="1" noChangeArrowheads="1"/>
          </p:cNvSpPr>
          <p:nvPr>
            <p:ph type="body" idx="1"/>
          </p:nvPr>
        </p:nvSpPr>
        <p:spPr>
          <a:xfrm>
            <a:off x="1524000" y="1600201"/>
            <a:ext cx="9144000" cy="4530725"/>
          </a:xfrm>
        </p:spPr>
        <p:txBody>
          <a:bodyPr/>
          <a:lstStyle/>
          <a:p>
            <a:pPr marL="609600" indent="-609600">
              <a:buFontTx/>
              <a:buChar char="•"/>
            </a:pPr>
            <a:r>
              <a:rPr lang="en-US" altLang="en-US">
                <a:effectLst/>
              </a:rPr>
              <a:t>Predict the products. Balance the equation</a:t>
            </a:r>
          </a:p>
          <a:p>
            <a:pPr marL="609600" indent="-609600">
              <a:buFontTx/>
              <a:buAutoNum type="arabicPeriod"/>
            </a:pPr>
            <a:r>
              <a:rPr lang="en-US" altLang="en-US" sz="2800"/>
              <a:t>HCl</a:t>
            </a:r>
            <a:r>
              <a:rPr lang="en-US" altLang="en-US" sz="2800" baseline="-25000"/>
              <a:t>(aq)</a:t>
            </a:r>
            <a:r>
              <a:rPr lang="en-US" altLang="en-US" sz="2800"/>
              <a:t> + AgNO</a:t>
            </a:r>
            <a:r>
              <a:rPr lang="en-US" altLang="en-US" sz="2800" baseline="-25000"/>
              <a:t>3(aq) </a:t>
            </a:r>
            <a:r>
              <a:rPr lang="en-US" altLang="en-US" sz="2800">
                <a:sym typeface="Wingdings" panose="05000000000000000000" pitchFamily="2" charset="2"/>
              </a:rPr>
              <a:t> </a:t>
            </a:r>
          </a:p>
          <a:p>
            <a:pPr marL="609600" indent="-609600">
              <a:buFontTx/>
              <a:buAutoNum type="arabicPeriod"/>
            </a:pPr>
            <a:r>
              <a:rPr lang="en-US" altLang="en-US" sz="2800">
                <a:sym typeface="Wingdings" panose="05000000000000000000" pitchFamily="2" charset="2"/>
              </a:rPr>
              <a:t>CaCl</a:t>
            </a:r>
            <a:r>
              <a:rPr lang="en-US" altLang="en-US" sz="2800" baseline="-25000">
                <a:sym typeface="Wingdings" panose="05000000000000000000" pitchFamily="2" charset="2"/>
              </a:rPr>
              <a:t>2(aq) </a:t>
            </a:r>
            <a:r>
              <a:rPr lang="en-US" altLang="en-US" sz="2800">
                <a:sym typeface="Wingdings" panose="05000000000000000000" pitchFamily="2" charset="2"/>
              </a:rPr>
              <a:t>+  Na</a:t>
            </a:r>
            <a:r>
              <a:rPr lang="en-US" altLang="en-US" sz="2800" baseline="-25000">
                <a:sym typeface="Wingdings" panose="05000000000000000000" pitchFamily="2" charset="2"/>
              </a:rPr>
              <a:t>3</a:t>
            </a:r>
            <a:r>
              <a:rPr lang="en-US" altLang="en-US" sz="2800">
                <a:sym typeface="Wingdings" panose="05000000000000000000" pitchFamily="2" charset="2"/>
              </a:rPr>
              <a:t>PO</a:t>
            </a:r>
            <a:r>
              <a:rPr lang="en-US" altLang="en-US" sz="2800" baseline="-25000">
                <a:sym typeface="Wingdings" panose="05000000000000000000" pitchFamily="2" charset="2"/>
              </a:rPr>
              <a:t>4(aq) </a:t>
            </a:r>
            <a:r>
              <a:rPr lang="en-US" altLang="en-US" sz="2800">
                <a:sym typeface="Wingdings" panose="05000000000000000000" pitchFamily="2" charset="2"/>
              </a:rPr>
              <a:t></a:t>
            </a:r>
          </a:p>
          <a:p>
            <a:pPr marL="609600" indent="-609600">
              <a:buFontTx/>
              <a:buAutoNum type="arabicPeriod"/>
            </a:pPr>
            <a:r>
              <a:rPr lang="en-US" altLang="en-US" sz="2800">
                <a:sym typeface="Wingdings" panose="05000000000000000000" pitchFamily="2" charset="2"/>
              </a:rPr>
              <a:t>Pb(NO</a:t>
            </a:r>
            <a:r>
              <a:rPr lang="en-US" altLang="en-US" sz="2800" baseline="-25000">
                <a:sym typeface="Wingdings" panose="05000000000000000000" pitchFamily="2" charset="2"/>
              </a:rPr>
              <a:t>3</a:t>
            </a:r>
            <a:r>
              <a:rPr lang="en-US" altLang="en-US" sz="2800">
                <a:sym typeface="Wingdings" panose="05000000000000000000" pitchFamily="2" charset="2"/>
              </a:rPr>
              <a:t>)</a:t>
            </a:r>
            <a:r>
              <a:rPr lang="en-US" altLang="en-US" sz="2800" baseline="-25000">
                <a:sym typeface="Wingdings" panose="05000000000000000000" pitchFamily="2" charset="2"/>
              </a:rPr>
              <a:t>2(aq) </a:t>
            </a:r>
            <a:r>
              <a:rPr lang="en-US" altLang="en-US" sz="2800">
                <a:sym typeface="Wingdings" panose="05000000000000000000" pitchFamily="2" charset="2"/>
              </a:rPr>
              <a:t>+ BaCl</a:t>
            </a:r>
            <a:r>
              <a:rPr lang="en-US" altLang="en-US" sz="2800" baseline="-25000">
                <a:sym typeface="Wingdings" panose="05000000000000000000" pitchFamily="2" charset="2"/>
              </a:rPr>
              <a:t>2(aq) </a:t>
            </a:r>
            <a:r>
              <a:rPr lang="en-US" altLang="en-US" sz="2800">
                <a:sym typeface="Wingdings" panose="05000000000000000000" pitchFamily="2" charset="2"/>
              </a:rPr>
              <a:t></a:t>
            </a:r>
          </a:p>
          <a:p>
            <a:pPr marL="609600" indent="-609600">
              <a:buFontTx/>
              <a:buAutoNum type="arabicPeriod"/>
            </a:pPr>
            <a:r>
              <a:rPr lang="en-US" altLang="en-US" sz="2800">
                <a:sym typeface="Wingdings" panose="05000000000000000000" pitchFamily="2" charset="2"/>
              </a:rPr>
              <a:t>FeCl</a:t>
            </a:r>
            <a:r>
              <a:rPr lang="en-US" altLang="en-US" sz="2800" baseline="-25000">
                <a:sym typeface="Wingdings" panose="05000000000000000000" pitchFamily="2" charset="2"/>
              </a:rPr>
              <a:t>3(aq) </a:t>
            </a:r>
            <a:r>
              <a:rPr lang="en-US" altLang="en-US" sz="2800">
                <a:sym typeface="Wingdings" panose="05000000000000000000" pitchFamily="2" charset="2"/>
              </a:rPr>
              <a:t>+   NaOH</a:t>
            </a:r>
            <a:r>
              <a:rPr lang="en-US" altLang="en-US" sz="2800" baseline="-25000">
                <a:sym typeface="Wingdings" panose="05000000000000000000" pitchFamily="2" charset="2"/>
              </a:rPr>
              <a:t>(aq) </a:t>
            </a:r>
            <a:r>
              <a:rPr lang="en-US" altLang="en-US" sz="2800">
                <a:sym typeface="Wingdings" panose="05000000000000000000" pitchFamily="2" charset="2"/>
              </a:rPr>
              <a:t></a:t>
            </a:r>
          </a:p>
          <a:p>
            <a:pPr marL="609600" indent="-609600">
              <a:buFontTx/>
              <a:buAutoNum type="arabicPeriod"/>
            </a:pPr>
            <a:r>
              <a:rPr lang="en-US" altLang="en-US" sz="2800">
                <a:sym typeface="Wingdings" panose="05000000000000000000" pitchFamily="2" charset="2"/>
              </a:rPr>
              <a:t>H</a:t>
            </a:r>
            <a:r>
              <a:rPr lang="en-US" altLang="en-US" sz="2800" baseline="-25000">
                <a:sym typeface="Wingdings" panose="05000000000000000000" pitchFamily="2" charset="2"/>
              </a:rPr>
              <a:t>2</a:t>
            </a:r>
            <a:r>
              <a:rPr lang="en-US" altLang="en-US" sz="2800">
                <a:sym typeface="Wingdings" panose="05000000000000000000" pitchFamily="2" charset="2"/>
              </a:rPr>
              <a:t>SO</a:t>
            </a:r>
            <a:r>
              <a:rPr lang="en-US" altLang="en-US" sz="2800" baseline="-25000">
                <a:sym typeface="Wingdings" panose="05000000000000000000" pitchFamily="2" charset="2"/>
              </a:rPr>
              <a:t>4(aq)</a:t>
            </a:r>
            <a:r>
              <a:rPr lang="en-US" altLang="en-US" sz="2800">
                <a:sym typeface="Wingdings" panose="05000000000000000000" pitchFamily="2" charset="2"/>
              </a:rPr>
              <a:t> +  NaOH</a:t>
            </a:r>
            <a:r>
              <a:rPr lang="en-US" altLang="en-US" sz="2800" baseline="-25000">
                <a:sym typeface="Wingdings" panose="05000000000000000000" pitchFamily="2" charset="2"/>
              </a:rPr>
              <a:t>(aq)</a:t>
            </a:r>
            <a:r>
              <a:rPr lang="en-US" altLang="en-US" sz="2800">
                <a:sym typeface="Wingdings" panose="05000000000000000000" pitchFamily="2" charset="2"/>
              </a:rPr>
              <a:t> </a:t>
            </a:r>
          </a:p>
          <a:p>
            <a:pPr marL="609600" indent="-609600">
              <a:buFontTx/>
              <a:buAutoNum type="arabicPeriod"/>
            </a:pPr>
            <a:r>
              <a:rPr lang="en-US" altLang="en-US" sz="2800">
                <a:sym typeface="Wingdings" panose="05000000000000000000" pitchFamily="2" charset="2"/>
              </a:rPr>
              <a:t>KOH</a:t>
            </a:r>
            <a:r>
              <a:rPr lang="en-US" altLang="en-US" sz="2800" baseline="-25000">
                <a:sym typeface="Wingdings" panose="05000000000000000000" pitchFamily="2" charset="2"/>
              </a:rPr>
              <a:t>(aq)</a:t>
            </a:r>
            <a:r>
              <a:rPr lang="en-US" altLang="en-US" sz="2800">
                <a:sym typeface="Wingdings" panose="05000000000000000000" pitchFamily="2" charset="2"/>
              </a:rPr>
              <a:t> + CuSO</a:t>
            </a:r>
            <a:r>
              <a:rPr lang="en-US" altLang="en-US" sz="2800" baseline="-25000">
                <a:sym typeface="Wingdings" panose="05000000000000000000" pitchFamily="2" charset="2"/>
              </a:rPr>
              <a:t>4(aq) </a:t>
            </a:r>
            <a:r>
              <a:rPr lang="en-US" altLang="en-US" sz="2800">
                <a:sym typeface="Wingdings" panose="05000000000000000000" pitchFamily="2" charset="2"/>
              </a:rPr>
              <a:t></a:t>
            </a:r>
            <a:r>
              <a:rPr lang="en-US" altLang="en-US">
                <a:effectLst/>
                <a:sym typeface="Wingdings" panose="05000000000000000000" pitchFamily="2" charset="2"/>
              </a:rPr>
              <a:t> </a:t>
            </a:r>
            <a:endParaRPr lang="en-US" altLang="en-US" baseline="-25000">
              <a:effectLst/>
            </a:endParaRPr>
          </a:p>
        </p:txBody>
      </p:sp>
    </p:spTree>
    <p:extLst>
      <p:ext uri="{BB962C8B-B14F-4D97-AF65-F5344CB8AC3E}">
        <p14:creationId xmlns:p14="http://schemas.microsoft.com/office/powerpoint/2010/main" val="392970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5. Combustion Reactions</a:t>
            </a:r>
          </a:p>
        </p:txBody>
      </p:sp>
      <p:sp>
        <p:nvSpPr>
          <p:cNvPr id="94211" name="Rectangle 3"/>
          <p:cNvSpPr>
            <a:spLocks noGrp="1" noChangeArrowheads="1"/>
          </p:cNvSpPr>
          <p:nvPr>
            <p:ph type="body" sz="half" idx="1"/>
          </p:nvPr>
        </p:nvSpPr>
        <p:spPr>
          <a:xfrm>
            <a:off x="1981200" y="1600200"/>
            <a:ext cx="4800600" cy="5029200"/>
          </a:xfrm>
        </p:spPr>
        <p:txBody>
          <a:bodyPr/>
          <a:lstStyle/>
          <a:p>
            <a:pPr>
              <a:lnSpc>
                <a:spcPct val="90000"/>
              </a:lnSpc>
              <a:buFontTx/>
              <a:buChar char="•"/>
            </a:pPr>
            <a:r>
              <a:rPr lang="en-US" altLang="en-US" sz="2800" b="1"/>
              <a:t>Combustion reactions </a:t>
            </a:r>
            <a:r>
              <a:rPr lang="en-US" altLang="en-US" sz="2800"/>
              <a:t>occur when a hydrocarbon reacts with oxygen gas.</a:t>
            </a:r>
          </a:p>
          <a:p>
            <a:pPr>
              <a:lnSpc>
                <a:spcPct val="90000"/>
              </a:lnSpc>
              <a:buFontTx/>
              <a:buChar char="•"/>
            </a:pPr>
            <a:r>
              <a:rPr lang="en-US" altLang="en-US" sz="2800"/>
              <a:t>This is also called burning!!! In order to burn something you need the 3 things in the “fire triangle”:</a:t>
            </a:r>
            <a:br>
              <a:rPr lang="en-US" altLang="en-US" sz="2800"/>
            </a:br>
            <a:r>
              <a:rPr lang="en-US" altLang="en-US" sz="2800"/>
              <a:t>1) A Fuel (hydrocarbon)</a:t>
            </a:r>
            <a:br>
              <a:rPr lang="en-US" altLang="en-US" sz="2800"/>
            </a:br>
            <a:r>
              <a:rPr lang="en-US" altLang="en-US" sz="2800"/>
              <a:t>2) Oxygen to burn it with</a:t>
            </a:r>
            <a:br>
              <a:rPr lang="en-US" altLang="en-US" sz="2800"/>
            </a:br>
            <a:r>
              <a:rPr lang="en-US" altLang="en-US" sz="2800"/>
              <a:t>3) Something to ignite the reaction (spark)</a:t>
            </a:r>
          </a:p>
        </p:txBody>
      </p:sp>
      <p:pic>
        <p:nvPicPr>
          <p:cNvPr id="94212" name="Picture 4" descr="firetri"/>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934201" y="1447801"/>
            <a:ext cx="3533775"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4" name="Picture 6" descr="burne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467601" y="3733800"/>
            <a:ext cx="2557463" cy="291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0869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dissolve">
                                      <p:cBhvr>
                                        <p:cTn id="7" dur="500"/>
                                        <p:tgtEl>
                                          <p:spTgt spid="9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dissolve">
                                      <p:cBhvr>
                                        <p:cTn id="12" dur="500"/>
                                        <p:tgtEl>
                                          <p:spTgt spid="94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Combustion Reactions</a:t>
            </a:r>
          </a:p>
        </p:txBody>
      </p:sp>
      <p:sp>
        <p:nvSpPr>
          <p:cNvPr id="97283" name="Rectangle 3"/>
          <p:cNvSpPr>
            <a:spLocks noGrp="1" noChangeArrowheads="1"/>
          </p:cNvSpPr>
          <p:nvPr>
            <p:ph type="body" sz="half" idx="1"/>
          </p:nvPr>
        </p:nvSpPr>
        <p:spPr>
          <a:xfrm>
            <a:off x="1981200" y="1371600"/>
            <a:ext cx="5638800" cy="5257800"/>
          </a:xfrm>
        </p:spPr>
        <p:txBody>
          <a:bodyPr/>
          <a:lstStyle/>
          <a:p>
            <a:pPr>
              <a:buFontTx/>
              <a:buChar char="•"/>
            </a:pPr>
            <a:r>
              <a:rPr lang="en-US" altLang="en-US" sz="2800"/>
              <a:t>In general: </a:t>
            </a:r>
            <a:br>
              <a:rPr lang="en-US" altLang="en-US" sz="2800"/>
            </a:br>
            <a:r>
              <a:rPr lang="en-US" altLang="en-US" sz="2800"/>
              <a:t>C</a:t>
            </a:r>
            <a:r>
              <a:rPr lang="en-US" altLang="en-US" sz="2800" baseline="-25000"/>
              <a:t>x</a:t>
            </a:r>
            <a:r>
              <a:rPr lang="en-US" altLang="en-US" sz="2800"/>
              <a:t>H</a:t>
            </a:r>
            <a:r>
              <a:rPr lang="en-US" altLang="en-US" sz="2800" baseline="-25000"/>
              <a:t>y </a:t>
            </a:r>
            <a:r>
              <a:rPr lang="en-US" altLang="en-US" sz="2800"/>
              <a:t>+ O</a:t>
            </a:r>
            <a:r>
              <a:rPr lang="en-US" altLang="en-US" sz="2800" baseline="-25000"/>
              <a:t>2 </a:t>
            </a:r>
            <a:r>
              <a:rPr lang="en-US" altLang="en-US" sz="2800">
                <a:sym typeface="Wingdings" panose="05000000000000000000" pitchFamily="2" charset="2"/>
              </a:rPr>
              <a:t> CO</a:t>
            </a:r>
            <a:r>
              <a:rPr lang="en-US" altLang="en-US" sz="2800" baseline="-25000">
                <a:sym typeface="Wingdings" panose="05000000000000000000" pitchFamily="2" charset="2"/>
              </a:rPr>
              <a:t>2 </a:t>
            </a:r>
            <a:r>
              <a:rPr lang="en-US" altLang="en-US" sz="2800">
                <a:sym typeface="Wingdings" panose="05000000000000000000" pitchFamily="2" charset="2"/>
              </a:rPr>
              <a:t>+ H</a:t>
            </a:r>
            <a:r>
              <a:rPr lang="en-US" altLang="en-US" sz="2800" baseline="-25000">
                <a:sym typeface="Wingdings" panose="05000000000000000000" pitchFamily="2" charset="2"/>
              </a:rPr>
              <a:t>2</a:t>
            </a:r>
            <a:r>
              <a:rPr lang="en-US" altLang="en-US" sz="2800">
                <a:sym typeface="Wingdings" panose="05000000000000000000" pitchFamily="2" charset="2"/>
              </a:rPr>
              <a:t>O</a:t>
            </a:r>
          </a:p>
          <a:p>
            <a:pPr>
              <a:buFontTx/>
              <a:buChar char="•"/>
            </a:pPr>
            <a:r>
              <a:rPr lang="en-US" altLang="en-US" sz="2800">
                <a:sym typeface="Wingdings" panose="05000000000000000000" pitchFamily="2" charset="2"/>
              </a:rPr>
              <a:t>Products in combustion are ALWAYS carbon dioxide and water. (although incomplete burning does cause some by-products like carbon monoxide)</a:t>
            </a:r>
          </a:p>
          <a:p>
            <a:pPr>
              <a:buFontTx/>
              <a:buChar char="•"/>
            </a:pPr>
            <a:r>
              <a:rPr lang="en-US" altLang="en-US" sz="2800">
                <a:sym typeface="Wingdings" panose="05000000000000000000" pitchFamily="2" charset="2"/>
              </a:rPr>
              <a:t>Combustion is used to heat homes and run automobiles (octane, as in gasoline, is C</a:t>
            </a:r>
            <a:r>
              <a:rPr lang="en-US" altLang="en-US" sz="2800" baseline="-25000">
                <a:sym typeface="Wingdings" panose="05000000000000000000" pitchFamily="2" charset="2"/>
              </a:rPr>
              <a:t>8</a:t>
            </a:r>
            <a:r>
              <a:rPr lang="en-US" altLang="en-US" sz="2800">
                <a:sym typeface="Wingdings" panose="05000000000000000000" pitchFamily="2" charset="2"/>
              </a:rPr>
              <a:t>H</a:t>
            </a:r>
            <a:r>
              <a:rPr lang="en-US" altLang="en-US" sz="2800" baseline="-25000">
                <a:sym typeface="Wingdings" panose="05000000000000000000" pitchFamily="2" charset="2"/>
              </a:rPr>
              <a:t>18</a:t>
            </a:r>
            <a:r>
              <a:rPr lang="en-US" altLang="en-US" sz="2800">
                <a:sym typeface="Wingdings" panose="05000000000000000000" pitchFamily="2" charset="2"/>
              </a:rPr>
              <a:t>) </a:t>
            </a:r>
            <a:endParaRPr lang="en-US" altLang="en-US" sz="2800" b="1"/>
          </a:p>
        </p:txBody>
      </p:sp>
      <p:pic>
        <p:nvPicPr>
          <p:cNvPr id="97284" name="Picture 4" descr="flammable"/>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991600" y="457200"/>
            <a:ext cx="9144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286" name="Picture 6" descr="codetecto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382000" y="1524001"/>
            <a:ext cx="1809750"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7288" name="Picture 8" descr="cars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886200"/>
            <a:ext cx="23622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97290" name="Picture 10" descr="flamm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23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dissolve">
                                      <p:cBhvr>
                                        <p:cTn id="7" dur="500"/>
                                        <p:tgtEl>
                                          <p:spTgt spid="972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7283">
                                            <p:txEl>
                                              <p:pRg st="1" end="1"/>
                                            </p:txEl>
                                          </p:spTgt>
                                        </p:tgtEl>
                                        <p:attrNameLst>
                                          <p:attrName>style.visibility</p:attrName>
                                        </p:attrNameLst>
                                      </p:cBhvr>
                                      <p:to>
                                        <p:strVal val="visible"/>
                                      </p:to>
                                    </p:set>
                                    <p:animEffect transition="in" filter="dissolve">
                                      <p:cBhvr>
                                        <p:cTn id="12" dur="500"/>
                                        <p:tgtEl>
                                          <p:spTgt spid="972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7283">
                                            <p:txEl>
                                              <p:pRg st="2" end="2"/>
                                            </p:txEl>
                                          </p:spTgt>
                                        </p:tgtEl>
                                        <p:attrNameLst>
                                          <p:attrName>style.visibility</p:attrName>
                                        </p:attrNameLst>
                                      </p:cBhvr>
                                      <p:to>
                                        <p:strVal val="visible"/>
                                      </p:to>
                                    </p:set>
                                    <p:animEffect transition="in" filter="dissolve">
                                      <p:cBhvr>
                                        <p:cTn id="17" dur="500"/>
                                        <p:tgtEl>
                                          <p:spTgt spid="972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638800" y="228600"/>
            <a:ext cx="5029200" cy="1143000"/>
          </a:xfrm>
        </p:spPr>
        <p:txBody>
          <a:bodyPr/>
          <a:lstStyle/>
          <a:p>
            <a:r>
              <a:rPr lang="en-US" altLang="en-US" sz="4000"/>
              <a:t>Combustion Reactions</a:t>
            </a:r>
          </a:p>
        </p:txBody>
      </p:sp>
      <p:pic>
        <p:nvPicPr>
          <p:cNvPr id="102404" name="Picture 4" descr="flammab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48600" y="1600200"/>
            <a:ext cx="914400" cy="91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12" name="Picture 12" descr="carbonmonoxid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1" y="0"/>
            <a:ext cx="4341813"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14" name="Text Box 14"/>
          <p:cNvSpPr txBox="1">
            <a:spLocks noChangeArrowheads="1"/>
          </p:cNvSpPr>
          <p:nvPr/>
        </p:nvSpPr>
        <p:spPr bwMode="auto">
          <a:xfrm>
            <a:off x="6324600" y="2667000"/>
            <a:ext cx="4038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prstClr val="black"/>
                </a:solidFill>
              </a:rPr>
              <a:t>Edgar Allen Poe’s drooping eyes and mouth are potential signs of CO poisoning.</a:t>
            </a:r>
          </a:p>
        </p:txBody>
      </p:sp>
    </p:spTree>
    <p:extLst>
      <p:ext uri="{BB962C8B-B14F-4D97-AF65-F5344CB8AC3E}">
        <p14:creationId xmlns:p14="http://schemas.microsoft.com/office/powerpoint/2010/main" val="2065572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Combustion</a:t>
            </a:r>
          </a:p>
        </p:txBody>
      </p:sp>
      <p:sp>
        <p:nvSpPr>
          <p:cNvPr id="95235" name="Rectangle 3"/>
          <p:cNvSpPr>
            <a:spLocks noGrp="1" noChangeArrowheads="1"/>
          </p:cNvSpPr>
          <p:nvPr>
            <p:ph type="body" idx="1"/>
          </p:nvPr>
        </p:nvSpPr>
        <p:spPr/>
        <p:txBody>
          <a:bodyPr/>
          <a:lstStyle/>
          <a:p>
            <a:pPr>
              <a:buFontTx/>
              <a:buChar char="•"/>
            </a:pPr>
            <a:r>
              <a:rPr lang="en-US" altLang="en-US">
                <a:effectLst/>
              </a:rPr>
              <a:t>Example</a:t>
            </a:r>
          </a:p>
          <a:p>
            <a:pPr lvl="1">
              <a:buFontTx/>
              <a:buChar char="•"/>
            </a:pPr>
            <a:r>
              <a:rPr lang="en-US" altLang="en-US">
                <a:effectLst/>
              </a:rPr>
              <a:t>     C</a:t>
            </a:r>
            <a:r>
              <a:rPr lang="en-US" altLang="en-US" baseline="-25000">
                <a:effectLst/>
              </a:rPr>
              <a:t>5</a:t>
            </a:r>
            <a:r>
              <a:rPr lang="en-US" altLang="en-US">
                <a:effectLst/>
              </a:rPr>
              <a:t>H</a:t>
            </a:r>
            <a:r>
              <a:rPr lang="en-US" altLang="en-US" baseline="-25000">
                <a:effectLst/>
              </a:rPr>
              <a:t>12</a:t>
            </a:r>
            <a:r>
              <a:rPr lang="en-US" altLang="en-US">
                <a:effectLst/>
              </a:rPr>
              <a:t> +   O</a:t>
            </a:r>
            <a:r>
              <a:rPr lang="en-US" altLang="en-US" baseline="-25000">
                <a:effectLst/>
              </a:rPr>
              <a:t>2</a:t>
            </a:r>
            <a:r>
              <a:rPr lang="en-US" altLang="en-US">
                <a:effectLst/>
              </a:rPr>
              <a:t> </a:t>
            </a:r>
            <a:r>
              <a:rPr lang="en-US" altLang="en-US">
                <a:effectLst/>
                <a:sym typeface="Wingdings" panose="05000000000000000000" pitchFamily="2" charset="2"/>
              </a:rPr>
              <a:t>   CO</a:t>
            </a:r>
            <a:r>
              <a:rPr lang="en-US" altLang="en-US" baseline="-25000">
                <a:effectLst/>
                <a:sym typeface="Wingdings" panose="05000000000000000000" pitchFamily="2" charset="2"/>
              </a:rPr>
              <a:t>2 </a:t>
            </a:r>
            <a:r>
              <a:rPr lang="en-US" altLang="en-US">
                <a:effectLst/>
                <a:sym typeface="Wingdings" panose="05000000000000000000" pitchFamily="2" charset="2"/>
              </a:rPr>
              <a:t>+   H</a:t>
            </a:r>
            <a:r>
              <a:rPr lang="en-US" altLang="en-US" baseline="-25000">
                <a:effectLst/>
                <a:sym typeface="Wingdings" panose="05000000000000000000" pitchFamily="2" charset="2"/>
              </a:rPr>
              <a:t>2</a:t>
            </a:r>
            <a:r>
              <a:rPr lang="en-US" altLang="en-US">
                <a:effectLst/>
                <a:sym typeface="Wingdings" panose="05000000000000000000" pitchFamily="2" charset="2"/>
              </a:rPr>
              <a:t>O</a:t>
            </a:r>
          </a:p>
          <a:p>
            <a:pPr>
              <a:buFontTx/>
              <a:buChar char="•"/>
            </a:pPr>
            <a:r>
              <a:rPr lang="en-US" altLang="en-US">
                <a:effectLst/>
                <a:sym typeface="Wingdings" panose="05000000000000000000" pitchFamily="2" charset="2"/>
              </a:rPr>
              <a:t>Write the products and balance the following combustion reaction:</a:t>
            </a:r>
          </a:p>
          <a:p>
            <a:pPr lvl="1">
              <a:buFontTx/>
              <a:buChar char="•"/>
            </a:pPr>
            <a:r>
              <a:rPr lang="en-US" altLang="en-US">
                <a:effectLst/>
                <a:sym typeface="Wingdings" panose="05000000000000000000" pitchFamily="2" charset="2"/>
              </a:rPr>
              <a:t>  C</a:t>
            </a:r>
            <a:r>
              <a:rPr lang="en-US" altLang="en-US" baseline="-25000">
                <a:effectLst/>
                <a:sym typeface="Wingdings" panose="05000000000000000000" pitchFamily="2" charset="2"/>
              </a:rPr>
              <a:t>10</a:t>
            </a:r>
            <a:r>
              <a:rPr lang="en-US" altLang="en-US">
                <a:effectLst/>
                <a:sym typeface="Wingdings" panose="05000000000000000000" pitchFamily="2" charset="2"/>
              </a:rPr>
              <a:t>H</a:t>
            </a:r>
            <a:r>
              <a:rPr lang="en-US" altLang="en-US" baseline="-25000">
                <a:effectLst/>
                <a:sym typeface="Wingdings" panose="05000000000000000000" pitchFamily="2" charset="2"/>
              </a:rPr>
              <a:t>22 </a:t>
            </a:r>
            <a:r>
              <a:rPr lang="en-US" altLang="en-US">
                <a:effectLst/>
                <a:sym typeface="Wingdings" panose="05000000000000000000" pitchFamily="2" charset="2"/>
              </a:rPr>
              <a:t>+   O</a:t>
            </a:r>
            <a:r>
              <a:rPr lang="en-US" altLang="en-US" baseline="-25000">
                <a:effectLst/>
                <a:sym typeface="Wingdings" panose="05000000000000000000" pitchFamily="2" charset="2"/>
              </a:rPr>
              <a:t>2</a:t>
            </a:r>
            <a:r>
              <a:rPr lang="en-US" altLang="en-US">
                <a:effectLst/>
                <a:sym typeface="Wingdings" panose="05000000000000000000" pitchFamily="2" charset="2"/>
              </a:rPr>
              <a:t>                                                                                                                                                                                                                                                                                                                                                                                                                                                                                                                                                                                                                            </a:t>
            </a:r>
          </a:p>
          <a:p>
            <a:pPr lvl="1">
              <a:buFontTx/>
              <a:buChar char="•"/>
            </a:pPr>
            <a:endParaRPr lang="en-US" altLang="en-US">
              <a:effectLst/>
            </a:endParaRPr>
          </a:p>
        </p:txBody>
      </p:sp>
      <p:sp>
        <p:nvSpPr>
          <p:cNvPr id="95236" name="Text Box 4"/>
          <p:cNvSpPr txBox="1">
            <a:spLocks noChangeArrowheads="1"/>
          </p:cNvSpPr>
          <p:nvPr/>
        </p:nvSpPr>
        <p:spPr bwMode="auto">
          <a:xfrm>
            <a:off x="5791200" y="2147888"/>
            <a:ext cx="38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a:solidFill>
                  <a:prstClr val="black"/>
                </a:solidFill>
              </a:rPr>
              <a:t>5</a:t>
            </a:r>
          </a:p>
        </p:txBody>
      </p:sp>
      <p:sp>
        <p:nvSpPr>
          <p:cNvPr id="95237" name="Text Box 5"/>
          <p:cNvSpPr txBox="1">
            <a:spLocks noChangeArrowheads="1"/>
          </p:cNvSpPr>
          <p:nvPr/>
        </p:nvSpPr>
        <p:spPr bwMode="auto">
          <a:xfrm>
            <a:off x="7010400" y="2209801"/>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prstClr val="black"/>
                </a:solidFill>
              </a:rPr>
              <a:t>6</a:t>
            </a:r>
          </a:p>
        </p:txBody>
      </p:sp>
      <p:sp>
        <p:nvSpPr>
          <p:cNvPr id="95238" name="Text Box 6"/>
          <p:cNvSpPr txBox="1">
            <a:spLocks noChangeArrowheads="1"/>
          </p:cNvSpPr>
          <p:nvPr/>
        </p:nvSpPr>
        <p:spPr bwMode="auto">
          <a:xfrm>
            <a:off x="4572000" y="2147888"/>
            <a:ext cx="38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prstClr val="black"/>
                </a:solidFill>
              </a:rPr>
              <a:t>8</a:t>
            </a:r>
          </a:p>
        </p:txBody>
      </p:sp>
    </p:spTree>
    <p:extLst>
      <p:ext uri="{BB962C8B-B14F-4D97-AF65-F5344CB8AC3E}">
        <p14:creationId xmlns:p14="http://schemas.microsoft.com/office/powerpoint/2010/main" val="713733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2000"/>
                                        <p:tgtEl>
                                          <p:spTgt spid="95235">
                                            <p:txEl>
                                              <p:pRg st="0" end="0"/>
                                            </p:txEl>
                                          </p:spTgt>
                                        </p:tgtEl>
                                      </p:cBhvr>
                                    </p:animEffect>
                                    <p:anim calcmode="lin" valueType="num">
                                      <p:cBhvr>
                                        <p:cTn id="8" dur="2000" fill="hold"/>
                                        <p:tgtEl>
                                          <p:spTgt spid="9523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9523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9523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Effect transition="in" filter="fade">
                                      <p:cBhvr>
                                        <p:cTn id="13" dur="2000"/>
                                        <p:tgtEl>
                                          <p:spTgt spid="95235">
                                            <p:txEl>
                                              <p:pRg st="1" end="1"/>
                                            </p:txEl>
                                          </p:spTgt>
                                        </p:tgtEl>
                                      </p:cBhvr>
                                    </p:animEffect>
                                    <p:anim calcmode="lin" valueType="num">
                                      <p:cBhvr>
                                        <p:cTn id="14" dur="2000" fill="hold"/>
                                        <p:tgtEl>
                                          <p:spTgt spid="95235">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95235">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9523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95236">
                                            <p:txEl>
                                              <p:pRg st="0" end="0"/>
                                            </p:txEl>
                                          </p:spTgt>
                                        </p:tgtEl>
                                        <p:attrNameLst>
                                          <p:attrName>style.visibility</p:attrName>
                                        </p:attrNameLst>
                                      </p:cBhvr>
                                      <p:to>
                                        <p:strVal val="visible"/>
                                      </p:to>
                                    </p:set>
                                    <p:animEffect transition="in" filter="dissolve">
                                      <p:cBhvr>
                                        <p:cTn id="21" dur="500"/>
                                        <p:tgtEl>
                                          <p:spTgt spid="9523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95237">
                                            <p:txEl>
                                              <p:pRg st="0" end="0"/>
                                            </p:txEl>
                                          </p:spTgt>
                                        </p:tgtEl>
                                        <p:attrNameLst>
                                          <p:attrName>style.visibility</p:attrName>
                                        </p:attrNameLst>
                                      </p:cBhvr>
                                      <p:to>
                                        <p:strVal val="visible"/>
                                      </p:to>
                                    </p:set>
                                    <p:animEffect transition="in" filter="dissolve">
                                      <p:cBhvr>
                                        <p:cTn id="26" dur="500"/>
                                        <p:tgtEl>
                                          <p:spTgt spid="95237">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95238">
                                            <p:txEl>
                                              <p:pRg st="0" end="0"/>
                                            </p:txEl>
                                          </p:spTgt>
                                        </p:tgtEl>
                                        <p:attrNameLst>
                                          <p:attrName>style.visibility</p:attrName>
                                        </p:attrNameLst>
                                      </p:cBhvr>
                                      <p:to>
                                        <p:strVal val="visible"/>
                                      </p:to>
                                    </p:set>
                                    <p:animEffect transition="in" filter="dissolve">
                                      <p:cBhvr>
                                        <p:cTn id="31" dur="500"/>
                                        <p:tgtEl>
                                          <p:spTgt spid="9523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95235">
                                            <p:txEl>
                                              <p:pRg st="2" end="2"/>
                                            </p:txEl>
                                          </p:spTgt>
                                        </p:tgtEl>
                                        <p:attrNameLst>
                                          <p:attrName>style.visibility</p:attrName>
                                        </p:attrNameLst>
                                      </p:cBhvr>
                                      <p:to>
                                        <p:strVal val="visible"/>
                                      </p:to>
                                    </p:set>
                                    <p:animEffect transition="in" filter="dissolve">
                                      <p:cBhvr>
                                        <p:cTn id="36" dur="500"/>
                                        <p:tgtEl>
                                          <p:spTgt spid="95235">
                                            <p:txEl>
                                              <p:pRg st="2" end="2"/>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95235">
                                            <p:txEl>
                                              <p:pRg st="3" end="3"/>
                                            </p:txEl>
                                          </p:spTgt>
                                        </p:tgtEl>
                                        <p:attrNameLst>
                                          <p:attrName>style.visibility</p:attrName>
                                        </p:attrNameLst>
                                      </p:cBhvr>
                                      <p:to>
                                        <p:strVal val="visible"/>
                                      </p:to>
                                    </p:set>
                                    <p:animEffect transition="in" filter="dissolve">
                                      <p:cBhvr>
                                        <p:cTn id="39" dur="500"/>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Mixed Practice</a:t>
            </a:r>
          </a:p>
        </p:txBody>
      </p:sp>
      <p:sp>
        <p:nvSpPr>
          <p:cNvPr id="96259" name="Rectangle 3"/>
          <p:cNvSpPr>
            <a:spLocks noGrp="1" noChangeArrowheads="1"/>
          </p:cNvSpPr>
          <p:nvPr>
            <p:ph type="body" idx="1"/>
          </p:nvPr>
        </p:nvSpPr>
        <p:spPr/>
        <p:txBody>
          <a:bodyPr/>
          <a:lstStyle/>
          <a:p>
            <a:pPr marL="609600" indent="-609600">
              <a:buFontTx/>
              <a:buChar char="•"/>
            </a:pPr>
            <a:r>
              <a:rPr lang="en-US" altLang="en-US">
                <a:effectLst/>
              </a:rPr>
              <a:t>State the type, predict the products, and balance the following reactions:</a:t>
            </a:r>
          </a:p>
          <a:p>
            <a:pPr marL="609600" indent="-609600">
              <a:buFontTx/>
              <a:buAutoNum type="arabicPeriod"/>
            </a:pPr>
            <a:r>
              <a:rPr lang="en-US" altLang="en-US">
                <a:effectLst/>
              </a:rPr>
              <a:t>BaCl</a:t>
            </a:r>
            <a:r>
              <a:rPr lang="en-US" altLang="en-US" baseline="-25000">
                <a:effectLst/>
              </a:rPr>
              <a:t>2 </a:t>
            </a:r>
            <a:r>
              <a:rPr lang="en-US" altLang="en-US">
                <a:effectLst/>
              </a:rPr>
              <a:t>+ H</a:t>
            </a:r>
            <a:r>
              <a:rPr lang="en-US" altLang="en-US" baseline="-25000">
                <a:effectLst/>
              </a:rPr>
              <a:t>2</a:t>
            </a:r>
            <a:r>
              <a:rPr lang="en-US" altLang="en-US">
                <a:effectLst/>
              </a:rPr>
              <a:t>SO</a:t>
            </a:r>
            <a:r>
              <a:rPr lang="en-US" altLang="en-US" baseline="-25000">
                <a:effectLst/>
              </a:rPr>
              <a:t>4</a:t>
            </a:r>
            <a:r>
              <a:rPr lang="en-US" altLang="en-US">
                <a:effectLst/>
              </a:rPr>
              <a:t> </a:t>
            </a:r>
            <a:r>
              <a:rPr lang="en-US" altLang="en-US">
                <a:effectLst/>
                <a:sym typeface="Wingdings" panose="05000000000000000000" pitchFamily="2" charset="2"/>
              </a:rPr>
              <a:t></a:t>
            </a:r>
          </a:p>
          <a:p>
            <a:pPr marL="609600" indent="-609600">
              <a:buFontTx/>
              <a:buAutoNum type="arabicPeriod"/>
            </a:pPr>
            <a:r>
              <a:rPr lang="en-US" altLang="en-US">
                <a:effectLst/>
                <a:sym typeface="Wingdings" panose="05000000000000000000" pitchFamily="2" charset="2"/>
              </a:rPr>
              <a:t>C</a:t>
            </a:r>
            <a:r>
              <a:rPr lang="en-US" altLang="en-US" baseline="-25000">
                <a:effectLst/>
                <a:sym typeface="Wingdings" panose="05000000000000000000" pitchFamily="2" charset="2"/>
              </a:rPr>
              <a:t>6</a:t>
            </a:r>
            <a:r>
              <a:rPr lang="en-US" altLang="en-US">
                <a:effectLst/>
                <a:sym typeface="Wingdings" panose="05000000000000000000" pitchFamily="2" charset="2"/>
              </a:rPr>
              <a:t>H</a:t>
            </a:r>
            <a:r>
              <a:rPr lang="en-US" altLang="en-US" baseline="-25000">
                <a:effectLst/>
                <a:sym typeface="Wingdings" panose="05000000000000000000" pitchFamily="2" charset="2"/>
              </a:rPr>
              <a:t>12</a:t>
            </a:r>
            <a:r>
              <a:rPr lang="en-US" altLang="en-US">
                <a:effectLst/>
                <a:sym typeface="Wingdings" panose="05000000000000000000" pitchFamily="2" charset="2"/>
              </a:rPr>
              <a:t> +  O</a:t>
            </a:r>
            <a:r>
              <a:rPr lang="en-US" altLang="en-US" baseline="-25000">
                <a:effectLst/>
                <a:sym typeface="Wingdings" panose="05000000000000000000" pitchFamily="2" charset="2"/>
              </a:rPr>
              <a:t>2 </a:t>
            </a:r>
            <a:r>
              <a:rPr lang="en-US" altLang="en-US">
                <a:effectLst/>
                <a:sym typeface="Wingdings" panose="05000000000000000000" pitchFamily="2" charset="2"/>
              </a:rPr>
              <a:t></a:t>
            </a:r>
          </a:p>
          <a:p>
            <a:pPr marL="609600" indent="-609600">
              <a:buFontTx/>
              <a:buAutoNum type="arabicPeriod"/>
            </a:pPr>
            <a:r>
              <a:rPr lang="en-US" altLang="en-US">
                <a:effectLst/>
              </a:rPr>
              <a:t>Zn + CuSO</a:t>
            </a:r>
            <a:r>
              <a:rPr lang="en-US" altLang="en-US" baseline="-25000">
                <a:effectLst/>
              </a:rPr>
              <a:t>4 </a:t>
            </a:r>
            <a:r>
              <a:rPr lang="en-US" altLang="en-US">
                <a:effectLst/>
                <a:sym typeface="Wingdings" panose="05000000000000000000" pitchFamily="2" charset="2"/>
              </a:rPr>
              <a:t></a:t>
            </a:r>
          </a:p>
          <a:p>
            <a:pPr marL="609600" indent="-609600">
              <a:buFontTx/>
              <a:buAutoNum type="arabicPeriod"/>
            </a:pPr>
            <a:r>
              <a:rPr lang="en-US" altLang="en-US">
                <a:effectLst/>
              </a:rPr>
              <a:t>Cs + Br</a:t>
            </a:r>
            <a:r>
              <a:rPr lang="en-US" altLang="en-US" baseline="-25000">
                <a:effectLst/>
              </a:rPr>
              <a:t>2 </a:t>
            </a:r>
            <a:r>
              <a:rPr lang="en-US" altLang="en-US">
                <a:effectLst/>
                <a:sym typeface="Wingdings" panose="05000000000000000000" pitchFamily="2" charset="2"/>
              </a:rPr>
              <a:t></a:t>
            </a:r>
          </a:p>
          <a:p>
            <a:pPr marL="609600" indent="-609600">
              <a:buFontTx/>
              <a:buAutoNum type="arabicPeriod"/>
            </a:pPr>
            <a:r>
              <a:rPr lang="en-US" altLang="en-US">
                <a:effectLst/>
                <a:sym typeface="Wingdings" panose="05000000000000000000" pitchFamily="2" charset="2"/>
              </a:rPr>
              <a:t>FeCO</a:t>
            </a:r>
            <a:r>
              <a:rPr lang="en-US" altLang="en-US" baseline="-25000">
                <a:effectLst/>
                <a:sym typeface="Wingdings" panose="05000000000000000000" pitchFamily="2" charset="2"/>
              </a:rPr>
              <a:t>3</a:t>
            </a:r>
            <a:r>
              <a:rPr lang="en-US" altLang="en-US">
                <a:effectLst/>
                <a:sym typeface="Wingdings" panose="05000000000000000000" pitchFamily="2" charset="2"/>
              </a:rPr>
              <a:t> </a:t>
            </a:r>
            <a:endParaRPr lang="en-US" altLang="en-US">
              <a:effectLst/>
            </a:endParaRPr>
          </a:p>
        </p:txBody>
      </p:sp>
      <p:sp>
        <p:nvSpPr>
          <p:cNvPr id="96260" name="Text Box 4"/>
          <p:cNvSpPr txBox="1">
            <a:spLocks noChangeArrowheads="1"/>
          </p:cNvSpPr>
          <p:nvPr/>
        </p:nvSpPr>
        <p:spPr bwMode="auto">
          <a:xfrm>
            <a:off x="5791200" y="266700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solidFill>
                <a:prstClr val="black"/>
              </a:solidFill>
            </a:endParaRPr>
          </a:p>
        </p:txBody>
      </p:sp>
      <p:sp>
        <p:nvSpPr>
          <p:cNvPr id="96267" name="Text Box 11"/>
          <p:cNvSpPr txBox="1">
            <a:spLocks noChangeArrowheads="1"/>
          </p:cNvSpPr>
          <p:nvPr/>
        </p:nvSpPr>
        <p:spPr bwMode="auto">
          <a:xfrm>
            <a:off x="5486400" y="3886200"/>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solidFill>
                <a:prstClr val="black"/>
              </a:solidFill>
            </a:endParaRPr>
          </a:p>
        </p:txBody>
      </p:sp>
    </p:spTree>
    <p:extLst>
      <p:ext uri="{BB962C8B-B14F-4D97-AF65-F5344CB8AC3E}">
        <p14:creationId xmlns:p14="http://schemas.microsoft.com/office/powerpoint/2010/main" val="4110030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2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 Go or No Go</a:t>
            </a:r>
            <a:endParaRPr lang="en-US" dirty="0"/>
          </a:p>
        </p:txBody>
      </p:sp>
      <p:sp>
        <p:nvSpPr>
          <p:cNvPr id="3" name="Content Placeholder 2"/>
          <p:cNvSpPr>
            <a:spLocks noGrp="1"/>
          </p:cNvSpPr>
          <p:nvPr>
            <p:ph idx="1"/>
          </p:nvPr>
        </p:nvSpPr>
        <p:spPr/>
        <p:txBody>
          <a:bodyPr/>
          <a:lstStyle/>
          <a:p>
            <a:r>
              <a:rPr lang="en-US" dirty="0" smtClean="0"/>
              <a:t>There are several ways to determine if a reaction occurs:</a:t>
            </a:r>
          </a:p>
          <a:p>
            <a:r>
              <a:rPr lang="en-US" dirty="0" smtClean="0"/>
              <a:t>1.  If water is a product of the reaction,</a:t>
            </a:r>
          </a:p>
          <a:p>
            <a:r>
              <a:rPr lang="en-US" dirty="0" smtClean="0"/>
              <a:t>2.  If a precipitate is a product of the reaction,</a:t>
            </a:r>
          </a:p>
          <a:p>
            <a:endParaRPr lang="en-US" dirty="0"/>
          </a:p>
          <a:p>
            <a:r>
              <a:rPr lang="en-US" dirty="0" smtClean="0"/>
              <a:t> then the reaction will occur</a:t>
            </a:r>
          </a:p>
          <a:p>
            <a:endParaRPr lang="en-US" dirty="0"/>
          </a:p>
          <a:p>
            <a:r>
              <a:rPr lang="en-US" sz="4000" b="1" u="sng" dirty="0" smtClean="0"/>
              <a:t>Refer to solubility Handout</a:t>
            </a:r>
            <a:endParaRPr lang="en-US" sz="4000" b="1" u="sng" dirty="0"/>
          </a:p>
        </p:txBody>
      </p:sp>
    </p:spTree>
    <p:extLst>
      <p:ext uri="{BB962C8B-B14F-4D97-AF65-F5344CB8AC3E}">
        <p14:creationId xmlns:p14="http://schemas.microsoft.com/office/powerpoint/2010/main" val="4082734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sz="4000" dirty="0"/>
              <a:t>Total Ionic Equations</a:t>
            </a:r>
            <a:br>
              <a:rPr lang="en-US" altLang="en-US" sz="4000" dirty="0"/>
            </a:br>
            <a:endParaRPr lang="en-US" altLang="en-US" sz="2400" dirty="0"/>
          </a:p>
        </p:txBody>
      </p:sp>
      <p:sp>
        <p:nvSpPr>
          <p:cNvPr id="105475" name="Rectangle 3"/>
          <p:cNvSpPr>
            <a:spLocks noGrp="1" noChangeArrowheads="1"/>
          </p:cNvSpPr>
          <p:nvPr>
            <p:ph type="body" idx="1"/>
          </p:nvPr>
        </p:nvSpPr>
        <p:spPr/>
        <p:txBody>
          <a:bodyPr/>
          <a:lstStyle/>
          <a:p>
            <a:pPr>
              <a:lnSpc>
                <a:spcPct val="80000"/>
              </a:lnSpc>
            </a:pPr>
            <a:r>
              <a:rPr lang="en-US" altLang="en-US" sz="2800"/>
              <a:t>Once you write the molecular equation (synthesis, decomposition, etc.), you should check for reactants and products that are soluble or insoluble.</a:t>
            </a:r>
          </a:p>
          <a:p>
            <a:pPr>
              <a:lnSpc>
                <a:spcPct val="80000"/>
              </a:lnSpc>
            </a:pPr>
            <a:r>
              <a:rPr lang="en-US" altLang="en-US" sz="2800"/>
              <a:t>We usually assume the reaction is in water</a:t>
            </a:r>
          </a:p>
          <a:p>
            <a:pPr>
              <a:lnSpc>
                <a:spcPct val="80000"/>
              </a:lnSpc>
            </a:pPr>
            <a:r>
              <a:rPr lang="en-US" altLang="en-US" sz="2800"/>
              <a:t>We can use a solubility table to tell us what compounds dissolve in water.</a:t>
            </a:r>
          </a:p>
          <a:p>
            <a:pPr>
              <a:lnSpc>
                <a:spcPct val="80000"/>
              </a:lnSpc>
            </a:pPr>
            <a:r>
              <a:rPr lang="en-US" altLang="en-US" sz="2800"/>
              <a:t>If the compound is soluble (does dissolve in water), then splits the compound into its component ions</a:t>
            </a:r>
          </a:p>
          <a:p>
            <a:pPr>
              <a:lnSpc>
                <a:spcPct val="80000"/>
              </a:lnSpc>
            </a:pPr>
            <a:r>
              <a:rPr lang="en-US" altLang="en-US" sz="2800"/>
              <a:t>If the compound is insoluble (does NOT dissolve in water), then it remains as a compound</a:t>
            </a:r>
          </a:p>
        </p:txBody>
      </p:sp>
    </p:spTree>
    <p:extLst>
      <p:ext uri="{BB962C8B-B14F-4D97-AF65-F5344CB8AC3E}">
        <p14:creationId xmlns:p14="http://schemas.microsoft.com/office/powerpoint/2010/main" val="2402512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6" name="Rectangle 1848"/>
          <p:cNvSpPr>
            <a:spLocks noGrp="1" noChangeArrowheads="1"/>
          </p:cNvSpPr>
          <p:nvPr>
            <p:ph type="title"/>
          </p:nvPr>
        </p:nvSpPr>
        <p:spPr>
          <a:xfrm>
            <a:off x="1981200" y="0"/>
            <a:ext cx="8229600" cy="1143000"/>
          </a:xfrm>
        </p:spPr>
        <p:txBody>
          <a:bodyPr/>
          <a:lstStyle/>
          <a:p>
            <a:r>
              <a:rPr lang="en-US" altLang="en-US"/>
              <a:t>Solubility Table</a:t>
            </a:r>
          </a:p>
        </p:txBody>
      </p:sp>
      <p:pic>
        <p:nvPicPr>
          <p:cNvPr id="111432" name="Picture 1864" descr="solu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17600"/>
            <a:ext cx="9144000" cy="57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299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a:t>Solubilities Not on the Table!</a:t>
            </a:r>
          </a:p>
        </p:txBody>
      </p:sp>
      <p:sp>
        <p:nvSpPr>
          <p:cNvPr id="112643" name="Rectangle 3"/>
          <p:cNvSpPr>
            <a:spLocks noGrp="1" noChangeArrowheads="1"/>
          </p:cNvSpPr>
          <p:nvPr>
            <p:ph type="body" idx="1"/>
          </p:nvPr>
        </p:nvSpPr>
        <p:spPr/>
        <p:txBody>
          <a:bodyPr/>
          <a:lstStyle/>
          <a:p>
            <a:pPr>
              <a:lnSpc>
                <a:spcPct val="90000"/>
              </a:lnSpc>
            </a:pPr>
            <a:r>
              <a:rPr lang="en-US" altLang="en-US" sz="2800"/>
              <a:t>Gases only slightly dissolve in water</a:t>
            </a:r>
          </a:p>
          <a:p>
            <a:pPr>
              <a:lnSpc>
                <a:spcPct val="90000"/>
              </a:lnSpc>
            </a:pPr>
            <a:r>
              <a:rPr lang="en-US" altLang="en-US" sz="2800"/>
              <a:t>Strong acids and bases dissolve in water</a:t>
            </a:r>
          </a:p>
          <a:p>
            <a:pPr lvl="1">
              <a:lnSpc>
                <a:spcPct val="90000"/>
              </a:lnSpc>
            </a:pPr>
            <a:r>
              <a:rPr lang="en-US" altLang="en-US" sz="2400"/>
              <a:t>Hydrochloric, Hydrobromic, Hydroiodic, Nitric, Sulfuric, Perchloric Acids</a:t>
            </a:r>
          </a:p>
          <a:p>
            <a:pPr lvl="1">
              <a:lnSpc>
                <a:spcPct val="90000"/>
              </a:lnSpc>
            </a:pPr>
            <a:r>
              <a:rPr lang="en-US" altLang="en-US" sz="2400"/>
              <a:t>Group I hydroxides (should be on your chart anyway)</a:t>
            </a:r>
          </a:p>
          <a:p>
            <a:pPr>
              <a:lnSpc>
                <a:spcPct val="90000"/>
              </a:lnSpc>
            </a:pPr>
            <a:r>
              <a:rPr lang="en-US" altLang="en-US" sz="2800"/>
              <a:t>Water slightly dissolves in water! (H+ and OH-)</a:t>
            </a:r>
          </a:p>
          <a:p>
            <a:pPr>
              <a:lnSpc>
                <a:spcPct val="90000"/>
              </a:lnSpc>
            </a:pPr>
            <a:r>
              <a:rPr lang="en-US" altLang="en-US" sz="2800"/>
              <a:t>For the homework… SrSO</a:t>
            </a:r>
            <a:r>
              <a:rPr lang="en-US" altLang="en-US" sz="2800" baseline="-25000"/>
              <a:t>4</a:t>
            </a:r>
            <a:r>
              <a:rPr lang="en-US" altLang="en-US" sz="2800"/>
              <a:t> is insoluble; BeI</a:t>
            </a:r>
            <a:r>
              <a:rPr lang="en-US" altLang="en-US" sz="2800" baseline="-25000"/>
              <a:t>2</a:t>
            </a:r>
            <a:r>
              <a:rPr lang="en-US" altLang="en-US" sz="2800"/>
              <a:t> and the products are soluble</a:t>
            </a:r>
          </a:p>
          <a:p>
            <a:pPr>
              <a:lnSpc>
                <a:spcPct val="90000"/>
              </a:lnSpc>
            </a:pPr>
            <a:r>
              <a:rPr lang="en-US" altLang="en-US" sz="2800"/>
              <a:t>There are other tables and rules that cover more compounds than your table!</a:t>
            </a:r>
          </a:p>
        </p:txBody>
      </p:sp>
    </p:spTree>
    <p:extLst>
      <p:ext uri="{BB962C8B-B14F-4D97-AF65-F5344CB8AC3E}">
        <p14:creationId xmlns:p14="http://schemas.microsoft.com/office/powerpoint/2010/main" val="1831236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1752600" y="228600"/>
            <a:ext cx="8534400" cy="6400800"/>
          </a:xfrm>
        </p:spPr>
        <p:txBody>
          <a:bodyPr/>
          <a:lstStyle/>
          <a:p>
            <a:pPr eaLnBrk="1" hangingPunct="1">
              <a:buFont typeface="Arial" panose="020B0604020202020204" pitchFamily="34" charset="0"/>
              <a:buNone/>
            </a:pPr>
            <a:r>
              <a:rPr lang="en-US" altLang="en-US" sz="2400">
                <a:latin typeface="Arial" panose="020B0604020202020204" pitchFamily="34" charset="0"/>
                <a:cs typeface="Arial" panose="020B0604020202020204" pitchFamily="34" charset="0"/>
              </a:rPr>
              <a:t>____Ba  +  ____H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O    </a:t>
            </a:r>
            <a:r>
              <a:rPr lang="en-US" altLang="en-US" sz="2400">
                <a:latin typeface="Arial" panose="020B0604020202020204" pitchFamily="34" charset="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____Ba(OH)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  +  ____H</a:t>
            </a:r>
            <a:r>
              <a:rPr lang="en-US" altLang="en-US" sz="2400" baseline="-25000">
                <a:latin typeface="Arial" panose="020B0604020202020204" pitchFamily="34" charset="0"/>
                <a:cs typeface="Arial" panose="020B0604020202020204" pitchFamily="34" charset="0"/>
              </a:rPr>
              <a:t>2</a:t>
            </a:r>
            <a:endParaRPr lang="en-US" altLang="en-US" sz="240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z="2400" baseline="-25000">
                <a:latin typeface="Arial" panose="020B0604020202020204" pitchFamily="34" charset="0"/>
                <a:cs typeface="Arial" panose="020B0604020202020204" pitchFamily="34" charset="0"/>
              </a:rPr>
              <a:t> </a:t>
            </a:r>
            <a:endParaRPr lang="en-US" altLang="en-US" sz="240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z="2400" baseline="-25000">
                <a:latin typeface="Arial" panose="020B0604020202020204" pitchFamily="34" charset="0"/>
                <a:cs typeface="Arial" panose="020B0604020202020204" pitchFamily="34" charset="0"/>
              </a:rPr>
              <a:t> </a:t>
            </a:r>
          </a:p>
          <a:p>
            <a:pPr eaLnBrk="1" hangingPunct="1">
              <a:buFont typeface="Arial" panose="020B0604020202020204" pitchFamily="34" charset="0"/>
              <a:buNone/>
            </a:pPr>
            <a:endParaRPr lang="en-US" altLang="en-US" sz="240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z="2400" baseline="-25000">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____CO</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  +  ____H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O    </a:t>
            </a:r>
            <a:r>
              <a:rPr lang="en-US" altLang="en-US" sz="2400">
                <a:latin typeface="Arial" panose="020B0604020202020204" pitchFamily="34" charset="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____H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CO</a:t>
            </a:r>
            <a:r>
              <a:rPr lang="en-US" altLang="en-US" sz="2400" baseline="-25000">
                <a:latin typeface="Arial" panose="020B0604020202020204" pitchFamily="34" charset="0"/>
                <a:cs typeface="Arial" panose="020B0604020202020204" pitchFamily="34" charset="0"/>
              </a:rPr>
              <a:t>3</a:t>
            </a:r>
            <a:endParaRPr lang="en-US" altLang="en-US" sz="240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z="2400" baseline="-25000">
                <a:latin typeface="Arial" panose="020B0604020202020204" pitchFamily="34" charset="0"/>
                <a:cs typeface="Arial" panose="020B0604020202020204" pitchFamily="34" charset="0"/>
              </a:rPr>
              <a:t> </a:t>
            </a:r>
            <a:endParaRPr lang="en-US" altLang="en-US" sz="240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sz="2400" baseline="-25000">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 </a:t>
            </a:r>
          </a:p>
          <a:p>
            <a:pPr eaLnBrk="1" hangingPunct="1">
              <a:buFont typeface="Arial" panose="020B0604020202020204" pitchFamily="34" charset="0"/>
              <a:buNone/>
            </a:pPr>
            <a:r>
              <a:rPr lang="en-US" altLang="en-US" sz="2400">
                <a:latin typeface="Arial" panose="020B0604020202020204" pitchFamily="34" charset="0"/>
                <a:cs typeface="Arial" panose="020B0604020202020204" pitchFamily="34" charset="0"/>
              </a:rPr>
              <a:t> </a:t>
            </a:r>
          </a:p>
          <a:p>
            <a:pPr eaLnBrk="1" hangingPunct="1">
              <a:buFont typeface="Arial" panose="020B0604020202020204" pitchFamily="34" charset="0"/>
              <a:buNone/>
            </a:pPr>
            <a:r>
              <a:rPr lang="en-US" altLang="en-US" sz="2400">
                <a:latin typeface="Arial" panose="020B0604020202020204" pitchFamily="34" charset="0"/>
                <a:cs typeface="Arial" panose="020B0604020202020204" pitchFamily="34" charset="0"/>
              </a:rPr>
              <a:t>____Fe</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O</a:t>
            </a:r>
            <a:r>
              <a:rPr lang="en-US" altLang="en-US" sz="2400" baseline="-25000">
                <a:latin typeface="Arial" panose="020B0604020202020204" pitchFamily="34" charset="0"/>
                <a:cs typeface="Arial" panose="020B0604020202020204" pitchFamily="34" charset="0"/>
              </a:rPr>
              <a:t>3</a:t>
            </a:r>
            <a:r>
              <a:rPr lang="en-US" altLang="en-US" sz="2400">
                <a:latin typeface="Arial" panose="020B0604020202020204" pitchFamily="34" charset="0"/>
                <a:cs typeface="Arial" panose="020B0604020202020204" pitchFamily="34" charset="0"/>
              </a:rPr>
              <a:t>  +  ____C    </a:t>
            </a:r>
            <a:r>
              <a:rPr lang="en-US" altLang="en-US" sz="2400">
                <a:latin typeface="Arial" panose="020B0604020202020204" pitchFamily="34" charset="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____Fe  +  ____CO</a:t>
            </a:r>
          </a:p>
          <a:p>
            <a:pPr eaLnBrk="1" hangingPunct="1">
              <a:buFont typeface="Arial" panose="020B0604020202020204" pitchFamily="34" charset="0"/>
              <a:buNone/>
            </a:pPr>
            <a:r>
              <a:rPr lang="en-US" altLang="en-US" sz="2400">
                <a:latin typeface="Arial" panose="020B0604020202020204" pitchFamily="34" charset="0"/>
                <a:cs typeface="Arial" panose="020B0604020202020204" pitchFamily="34" charset="0"/>
              </a:rPr>
              <a:t> </a:t>
            </a:r>
          </a:p>
          <a:p>
            <a:pPr eaLnBrk="1" hangingPunct="1">
              <a:buFont typeface="Arial" panose="020B0604020202020204" pitchFamily="34" charset="0"/>
              <a:buNone/>
            </a:pPr>
            <a:r>
              <a:rPr lang="en-US" altLang="en-US" sz="2400">
                <a:latin typeface="Arial" panose="020B0604020202020204" pitchFamily="34" charset="0"/>
                <a:cs typeface="Arial" panose="020B0604020202020204" pitchFamily="34" charset="0"/>
              </a:rPr>
              <a:t>  </a:t>
            </a:r>
          </a:p>
          <a:p>
            <a:pPr eaLnBrk="1" hangingPunct="1">
              <a:buFont typeface="Arial" panose="020B0604020202020204" pitchFamily="34" charset="0"/>
              <a:buNone/>
            </a:pPr>
            <a:r>
              <a:rPr lang="en-US" altLang="en-US" sz="2400">
                <a:latin typeface="Arial" panose="020B0604020202020204" pitchFamily="34" charset="0"/>
                <a:cs typeface="Arial" panose="020B0604020202020204" pitchFamily="34" charset="0"/>
              </a:rPr>
              <a:t> </a:t>
            </a:r>
          </a:p>
          <a:p>
            <a:pPr eaLnBrk="1" hangingPunct="1">
              <a:buFont typeface="Arial" panose="020B0604020202020204" pitchFamily="34" charset="0"/>
              <a:buNone/>
            </a:pPr>
            <a:r>
              <a:rPr lang="en-US" altLang="en-US" sz="2400">
                <a:latin typeface="Arial" panose="020B0604020202020204" pitchFamily="34" charset="0"/>
                <a:cs typeface="Arial" panose="020B0604020202020204" pitchFamily="34" charset="0"/>
              </a:rPr>
              <a:t>____Fe  +  ____H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O    </a:t>
            </a:r>
            <a:r>
              <a:rPr lang="en-US" altLang="en-US" sz="2400">
                <a:latin typeface="Arial" panose="020B0604020202020204" pitchFamily="34" charset="0"/>
                <a:cs typeface="Arial" panose="020B0604020202020204" pitchFamily="34" charset="0"/>
                <a:sym typeface="Symbol" panose="05050102010706020507" pitchFamily="18" charset="2"/>
              </a:rPr>
              <a:t></a:t>
            </a:r>
            <a:r>
              <a:rPr lang="en-US" altLang="en-US" sz="2400">
                <a:latin typeface="Arial" panose="020B0604020202020204" pitchFamily="34" charset="0"/>
                <a:cs typeface="Arial" panose="020B0604020202020204" pitchFamily="34" charset="0"/>
              </a:rPr>
              <a:t>    ____H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  +  ____Fe</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O</a:t>
            </a:r>
            <a:r>
              <a:rPr lang="en-US" altLang="en-US" sz="2400" baseline="-25000">
                <a:latin typeface="Arial" panose="020B0604020202020204" pitchFamily="34" charset="0"/>
                <a:cs typeface="Arial" panose="020B0604020202020204" pitchFamily="34" charset="0"/>
              </a:rPr>
              <a:t>3</a:t>
            </a:r>
            <a:endParaRPr lang="en-US" altLang="en-US" sz="2400">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US" altLang="en-US" sz="2400">
              <a:latin typeface="Arial" panose="020B0604020202020204" pitchFamily="34" charset="0"/>
              <a:cs typeface="Arial" panose="020B0604020202020204" pitchFamily="34" charset="0"/>
            </a:endParaRPr>
          </a:p>
          <a:p>
            <a:pPr lvl="1" eaLnBrk="1" hangingPunct="1">
              <a:buFont typeface="Arial" panose="020B0604020202020204" pitchFamily="34" charset="0"/>
              <a:buNone/>
            </a:pPr>
            <a:endParaRPr lang="en-US" altLang="en-US" sz="2400">
              <a:latin typeface="Arial" panose="020B0604020202020204" pitchFamily="34"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1191680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0899">
                                            <p:txEl>
                                              <p:pRg st="4" end="4"/>
                                            </p:txEl>
                                          </p:spTgt>
                                        </p:tgtEl>
                                        <p:attrNameLst>
                                          <p:attrName>style.visibility</p:attrName>
                                        </p:attrNameLst>
                                      </p:cBhvr>
                                      <p:to>
                                        <p:strVal val="visible"/>
                                      </p:to>
                                    </p:set>
                                    <p:animEffect transition="in" filter="wipe(left)">
                                      <p:cBhvr>
                                        <p:cTn id="7" dur="500"/>
                                        <p:tgtEl>
                                          <p:spTgt spid="8089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0899">
                                            <p:txEl>
                                              <p:pRg st="8" end="8"/>
                                            </p:txEl>
                                          </p:spTgt>
                                        </p:tgtEl>
                                        <p:attrNameLst>
                                          <p:attrName>style.visibility</p:attrName>
                                        </p:attrNameLst>
                                      </p:cBhvr>
                                      <p:to>
                                        <p:strVal val="visible"/>
                                      </p:to>
                                    </p:set>
                                    <p:animEffect transition="in" filter="wipe(left)">
                                      <p:cBhvr>
                                        <p:cTn id="12" dur="500"/>
                                        <p:tgtEl>
                                          <p:spTgt spid="80899">
                                            <p:txEl>
                                              <p:pRg st="8" end="8"/>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0899">
                                            <p:txEl>
                                              <p:pRg st="12" end="12"/>
                                            </p:txEl>
                                          </p:spTgt>
                                        </p:tgtEl>
                                        <p:attrNameLst>
                                          <p:attrName>style.visibility</p:attrName>
                                        </p:attrNameLst>
                                      </p:cBhvr>
                                      <p:to>
                                        <p:strVal val="visible"/>
                                      </p:to>
                                    </p:set>
                                    <p:animEffect transition="in" filter="wipe(left)">
                                      <p:cBhvr>
                                        <p:cTn id="17" dur="500"/>
                                        <p:tgtEl>
                                          <p:spTgt spid="8089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Total Ionic Equations	</a:t>
            </a:r>
          </a:p>
        </p:txBody>
      </p:sp>
      <p:sp>
        <p:nvSpPr>
          <p:cNvPr id="107523" name="Rectangle 3"/>
          <p:cNvSpPr>
            <a:spLocks noGrp="1" noChangeArrowheads="1"/>
          </p:cNvSpPr>
          <p:nvPr>
            <p:ph type="body" idx="1"/>
          </p:nvPr>
        </p:nvSpPr>
        <p:spPr/>
        <p:txBody>
          <a:bodyPr/>
          <a:lstStyle/>
          <a:p>
            <a:pPr>
              <a:buFont typeface="Wingdings" panose="05000000000000000000" pitchFamily="2" charset="2"/>
              <a:buNone/>
            </a:pPr>
            <a:r>
              <a:rPr lang="en-US" altLang="en-US" dirty="0"/>
              <a:t>Molecular Equation:</a:t>
            </a:r>
          </a:p>
          <a:p>
            <a:pPr>
              <a:buFont typeface="Wingdings" panose="05000000000000000000" pitchFamily="2" charset="2"/>
              <a:buNone/>
            </a:pPr>
            <a:r>
              <a:rPr lang="en-US" altLang="en-US" dirty="0"/>
              <a:t>K</a:t>
            </a:r>
            <a:r>
              <a:rPr lang="en-US" altLang="en-US" baseline="-25000" dirty="0"/>
              <a:t>2</a:t>
            </a:r>
            <a:r>
              <a:rPr lang="en-US" altLang="en-US" dirty="0"/>
              <a:t>CrO</a:t>
            </a:r>
            <a:r>
              <a:rPr lang="en-US" altLang="en-US" baseline="-25000" dirty="0"/>
              <a:t>4</a:t>
            </a:r>
            <a:r>
              <a:rPr lang="en-US" altLang="en-US" dirty="0"/>
              <a:t> +  </a:t>
            </a:r>
            <a:r>
              <a:rPr lang="en-US" altLang="en-US" dirty="0" err="1"/>
              <a:t>Pb</a:t>
            </a:r>
            <a:r>
              <a:rPr lang="en-US" altLang="en-US" dirty="0"/>
              <a:t>(NO</a:t>
            </a:r>
            <a:r>
              <a:rPr lang="en-US" altLang="en-US" baseline="-25000" dirty="0"/>
              <a:t>3</a:t>
            </a:r>
            <a:r>
              <a:rPr lang="en-US" altLang="en-US" dirty="0"/>
              <a:t>)</a:t>
            </a:r>
            <a:r>
              <a:rPr lang="en-US" altLang="en-US" baseline="-25000" dirty="0"/>
              <a:t>2</a:t>
            </a:r>
            <a:r>
              <a:rPr lang="en-US" altLang="en-US" dirty="0"/>
              <a:t> </a:t>
            </a:r>
            <a:r>
              <a:rPr lang="en-US" altLang="en-US" dirty="0">
                <a:sym typeface="Wingdings" panose="05000000000000000000" pitchFamily="2" charset="2"/>
              </a:rPr>
              <a:t> 	PbCrO</a:t>
            </a:r>
            <a:r>
              <a:rPr lang="en-US" altLang="en-US" baseline="-25000" dirty="0">
                <a:sym typeface="Wingdings" panose="05000000000000000000" pitchFamily="2" charset="2"/>
              </a:rPr>
              <a:t>4</a:t>
            </a:r>
            <a:r>
              <a:rPr lang="en-US" altLang="en-US" dirty="0">
                <a:sym typeface="Wingdings" panose="05000000000000000000" pitchFamily="2" charset="2"/>
              </a:rPr>
              <a:t>  +  2 KNO</a:t>
            </a:r>
            <a:r>
              <a:rPr lang="en-US" altLang="en-US" baseline="-25000" dirty="0">
                <a:sym typeface="Wingdings" panose="05000000000000000000" pitchFamily="2" charset="2"/>
              </a:rPr>
              <a:t>3</a:t>
            </a:r>
          </a:p>
          <a:p>
            <a:pPr>
              <a:buFont typeface="Wingdings" panose="05000000000000000000" pitchFamily="2" charset="2"/>
              <a:buNone/>
            </a:pPr>
            <a:r>
              <a:rPr lang="en-US" altLang="en-US" baseline="-25000" dirty="0">
                <a:sym typeface="Wingdings" panose="05000000000000000000" pitchFamily="2" charset="2"/>
              </a:rPr>
              <a:t>Soluble		Soluble			Insoluble  	      Soluble</a:t>
            </a:r>
          </a:p>
          <a:p>
            <a:pPr>
              <a:buFont typeface="Wingdings" panose="05000000000000000000" pitchFamily="2" charset="2"/>
              <a:buNone/>
            </a:pPr>
            <a:endParaRPr lang="en-US" altLang="en-US" baseline="-25000" dirty="0">
              <a:sym typeface="Wingdings" panose="05000000000000000000" pitchFamily="2" charset="2"/>
            </a:endParaRPr>
          </a:p>
        </p:txBody>
      </p:sp>
    </p:spTree>
    <p:extLst>
      <p:ext uri="{BB962C8B-B14F-4D97-AF65-F5344CB8AC3E}">
        <p14:creationId xmlns:p14="http://schemas.microsoft.com/office/powerpoint/2010/main" val="1517130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your table and underline those compounds that are insoluble (precipitate out) </a:t>
            </a:r>
            <a:endParaRPr lang="en-US" dirty="0"/>
          </a:p>
        </p:txBody>
      </p:sp>
      <p:sp>
        <p:nvSpPr>
          <p:cNvPr id="3" name="Content Placeholder 2"/>
          <p:cNvSpPr>
            <a:spLocks noGrp="1"/>
          </p:cNvSpPr>
          <p:nvPr>
            <p:ph idx="1"/>
          </p:nvPr>
        </p:nvSpPr>
        <p:spPr/>
        <p:txBody>
          <a:bodyPr/>
          <a:lstStyle/>
          <a:p>
            <a:endParaRPr lang="en-US" dirty="0" smtClean="0"/>
          </a:p>
          <a:p>
            <a:r>
              <a:rPr lang="en-US" dirty="0" smtClean="0"/>
              <a:t>Ag    AgCl    </a:t>
            </a:r>
            <a:r>
              <a:rPr lang="en-US" dirty="0" err="1" smtClean="0"/>
              <a:t>NaCl</a:t>
            </a:r>
            <a:r>
              <a:rPr lang="en-US" dirty="0" smtClean="0"/>
              <a:t>    CaCO</a:t>
            </a:r>
            <a:r>
              <a:rPr lang="en-US" baseline="-25000" dirty="0" smtClean="0"/>
              <a:t>3</a:t>
            </a:r>
            <a:r>
              <a:rPr lang="en-US" dirty="0" smtClean="0"/>
              <a:t>    NaCO</a:t>
            </a:r>
            <a:r>
              <a:rPr lang="en-US" baseline="-25000" dirty="0" smtClean="0"/>
              <a:t>3</a:t>
            </a:r>
            <a:r>
              <a:rPr lang="en-US" dirty="0" smtClean="0"/>
              <a:t>   Mg(OH)</a:t>
            </a:r>
            <a:r>
              <a:rPr lang="en-US" baseline="-25000" dirty="0" smtClean="0"/>
              <a:t>2</a:t>
            </a:r>
          </a:p>
          <a:p>
            <a:endParaRPr lang="en-US" baseline="-25000" dirty="0"/>
          </a:p>
          <a:p>
            <a:endParaRPr lang="en-US" baseline="-25000" dirty="0" smtClean="0"/>
          </a:p>
          <a:p>
            <a:r>
              <a:rPr lang="en-US" dirty="0" smtClean="0"/>
              <a:t>Answer:</a:t>
            </a:r>
          </a:p>
          <a:p>
            <a:endParaRPr lang="en-US" dirty="0"/>
          </a:p>
          <a:p>
            <a:r>
              <a:rPr lang="en-US" dirty="0" smtClean="0"/>
              <a:t>AgCl       CaCO</a:t>
            </a:r>
            <a:r>
              <a:rPr lang="en-US" baseline="-25000" dirty="0" smtClean="0"/>
              <a:t>3</a:t>
            </a:r>
            <a:r>
              <a:rPr lang="en-US" dirty="0" smtClean="0"/>
              <a:t>    Mg(OH)</a:t>
            </a:r>
            <a:r>
              <a:rPr lang="en-US" baseline="-25000" dirty="0" smtClean="0"/>
              <a:t>2</a:t>
            </a:r>
          </a:p>
          <a:p>
            <a:endParaRPr lang="en-US" dirty="0" smtClean="0"/>
          </a:p>
          <a:p>
            <a:endParaRPr lang="en-US" dirty="0"/>
          </a:p>
          <a:p>
            <a:endParaRPr lang="en-US" dirty="0"/>
          </a:p>
        </p:txBody>
      </p:sp>
    </p:spTree>
    <p:extLst>
      <p:ext uri="{BB962C8B-B14F-4D97-AF65-F5344CB8AC3E}">
        <p14:creationId xmlns:p14="http://schemas.microsoft.com/office/powerpoint/2010/main" val="269209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following reaction  occur?</a:t>
            </a:r>
            <a:endParaRPr lang="en-US" dirty="0"/>
          </a:p>
        </p:txBody>
      </p:sp>
      <p:sp>
        <p:nvSpPr>
          <p:cNvPr id="3" name="Content Placeholder 2"/>
          <p:cNvSpPr>
            <a:spLocks noGrp="1"/>
          </p:cNvSpPr>
          <p:nvPr>
            <p:ph idx="1"/>
          </p:nvPr>
        </p:nvSpPr>
        <p:spPr/>
        <p:txBody>
          <a:bodyPr/>
          <a:lstStyle/>
          <a:p>
            <a:r>
              <a:rPr lang="en-US" sz="4400" dirty="0" smtClean="0"/>
              <a:t>AgNO</a:t>
            </a:r>
            <a:r>
              <a:rPr lang="en-US" sz="4400" baseline="-25000" dirty="0" smtClean="0"/>
              <a:t>3</a:t>
            </a:r>
            <a:r>
              <a:rPr lang="en-US" sz="4400" dirty="0" smtClean="0"/>
              <a:t> + KI </a:t>
            </a:r>
            <a:r>
              <a:rPr lang="en-US" sz="4400" dirty="0" smtClean="0">
                <a:sym typeface="Wingdings" panose="05000000000000000000" pitchFamily="2" charset="2"/>
              </a:rPr>
              <a:t>   </a:t>
            </a:r>
            <a:r>
              <a:rPr lang="en-US" sz="4400" dirty="0" err="1" smtClean="0">
                <a:sym typeface="Wingdings" panose="05000000000000000000" pitchFamily="2" charset="2"/>
              </a:rPr>
              <a:t>AgI</a:t>
            </a:r>
            <a:r>
              <a:rPr lang="en-US" sz="4400" dirty="0" smtClean="0">
                <a:sym typeface="Wingdings" panose="05000000000000000000" pitchFamily="2" charset="2"/>
              </a:rPr>
              <a:t> + KNO</a:t>
            </a:r>
            <a:r>
              <a:rPr lang="en-US" sz="4400" baseline="-25000" dirty="0" smtClean="0">
                <a:sym typeface="Wingdings" panose="05000000000000000000" pitchFamily="2" charset="2"/>
              </a:rPr>
              <a:t>3</a:t>
            </a:r>
          </a:p>
          <a:p>
            <a:endParaRPr lang="en-US" sz="4400" baseline="-25000" dirty="0">
              <a:sym typeface="Wingdings" panose="05000000000000000000" pitchFamily="2" charset="2"/>
            </a:endParaRPr>
          </a:p>
          <a:p>
            <a:r>
              <a:rPr lang="en-US" sz="4400" dirty="0" smtClean="0">
                <a:sym typeface="Wingdings" panose="05000000000000000000" pitchFamily="2" charset="2"/>
              </a:rPr>
              <a:t>Yes </a:t>
            </a:r>
            <a:r>
              <a:rPr lang="en-US" sz="4400" dirty="0" err="1" smtClean="0">
                <a:sym typeface="Wingdings" panose="05000000000000000000" pitchFamily="2" charset="2"/>
              </a:rPr>
              <a:t>AgI</a:t>
            </a:r>
            <a:r>
              <a:rPr lang="en-US" sz="4400" dirty="0" smtClean="0">
                <a:sym typeface="Wingdings" panose="05000000000000000000" pitchFamily="2" charset="2"/>
              </a:rPr>
              <a:t> precipitates </a:t>
            </a:r>
          </a:p>
          <a:p>
            <a:r>
              <a:rPr lang="en-US" sz="4400" dirty="0" smtClean="0">
                <a:sym typeface="Wingdings" panose="05000000000000000000" pitchFamily="2" charset="2"/>
              </a:rPr>
              <a:t>Ba(OH)</a:t>
            </a:r>
            <a:r>
              <a:rPr lang="en-US" sz="4400" baseline="-25000" dirty="0" smtClean="0">
                <a:sym typeface="Wingdings" panose="05000000000000000000" pitchFamily="2" charset="2"/>
              </a:rPr>
              <a:t>2</a:t>
            </a:r>
            <a:r>
              <a:rPr lang="en-US" sz="4400" dirty="0" smtClean="0">
                <a:sym typeface="Wingdings" panose="05000000000000000000" pitchFamily="2" charset="2"/>
              </a:rPr>
              <a:t> + MgSO</a:t>
            </a:r>
            <a:r>
              <a:rPr lang="en-US" sz="4400" baseline="-25000" dirty="0" smtClean="0">
                <a:sym typeface="Wingdings" panose="05000000000000000000" pitchFamily="2" charset="2"/>
              </a:rPr>
              <a:t>4</a:t>
            </a:r>
            <a:r>
              <a:rPr lang="en-US" sz="4400" dirty="0" smtClean="0">
                <a:sym typeface="Wingdings" panose="05000000000000000000" pitchFamily="2" charset="2"/>
              </a:rPr>
              <a:t>  BaSO</a:t>
            </a:r>
            <a:r>
              <a:rPr lang="en-US" sz="4400" baseline="-25000" dirty="0" smtClean="0">
                <a:sym typeface="Wingdings" panose="05000000000000000000" pitchFamily="2" charset="2"/>
              </a:rPr>
              <a:t>4</a:t>
            </a:r>
            <a:r>
              <a:rPr lang="en-US" sz="4400" dirty="0" smtClean="0">
                <a:sym typeface="Wingdings" panose="05000000000000000000" pitchFamily="2" charset="2"/>
              </a:rPr>
              <a:t> + Mg(OH)</a:t>
            </a:r>
            <a:r>
              <a:rPr lang="en-US" sz="4400" baseline="-25000" dirty="0" smtClean="0">
                <a:sym typeface="Wingdings" panose="05000000000000000000" pitchFamily="2" charset="2"/>
              </a:rPr>
              <a:t>2</a:t>
            </a:r>
          </a:p>
          <a:p>
            <a:endParaRPr lang="en-US" sz="4400" baseline="-25000" dirty="0">
              <a:sym typeface="Wingdings" panose="05000000000000000000" pitchFamily="2" charset="2"/>
            </a:endParaRPr>
          </a:p>
          <a:p>
            <a:r>
              <a:rPr lang="en-US" sz="4400" dirty="0" smtClean="0">
                <a:sym typeface="Wingdings" panose="05000000000000000000" pitchFamily="2" charset="2"/>
              </a:rPr>
              <a:t>yes both precipitate out</a:t>
            </a:r>
          </a:p>
          <a:p>
            <a:endParaRPr lang="en-US" sz="4400" baseline="-25000" dirty="0" smtClean="0">
              <a:sym typeface="Wingdings" panose="05000000000000000000" pitchFamily="2" charset="2"/>
            </a:endParaRPr>
          </a:p>
          <a:p>
            <a:endParaRPr lang="en-US" sz="4400" baseline="-25000" dirty="0">
              <a:sym typeface="Wingdings" panose="05000000000000000000" pitchFamily="2" charset="2"/>
            </a:endParaRPr>
          </a:p>
          <a:p>
            <a:endParaRPr lang="en-US" sz="4400" baseline="-25000" dirty="0" smtClean="0">
              <a:sym typeface="Wingdings" panose="05000000000000000000" pitchFamily="2" charset="2"/>
            </a:endParaRPr>
          </a:p>
          <a:p>
            <a:endParaRPr lang="en-US" sz="4400" dirty="0"/>
          </a:p>
        </p:txBody>
      </p:sp>
    </p:spTree>
    <p:extLst>
      <p:ext uri="{BB962C8B-B14F-4D97-AF65-F5344CB8AC3E}">
        <p14:creationId xmlns:p14="http://schemas.microsoft.com/office/powerpoint/2010/main" val="164914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series of elements</a:t>
            </a:r>
            <a:endParaRPr lang="en-US" dirty="0"/>
          </a:p>
        </p:txBody>
      </p:sp>
      <p:sp>
        <p:nvSpPr>
          <p:cNvPr id="3" name="Content Placeholder 2"/>
          <p:cNvSpPr>
            <a:spLocks noGrp="1"/>
          </p:cNvSpPr>
          <p:nvPr>
            <p:ph idx="1"/>
          </p:nvPr>
        </p:nvSpPr>
        <p:spPr/>
        <p:txBody>
          <a:bodyPr/>
          <a:lstStyle/>
          <a:p>
            <a:r>
              <a:rPr lang="en-US" dirty="0" smtClean="0"/>
              <a:t>Activity: ability of an element to react</a:t>
            </a:r>
          </a:p>
          <a:p>
            <a:r>
              <a:rPr lang="en-US" dirty="0" smtClean="0"/>
              <a:t>The more readily an element react with other substances, the greater its activity.</a:t>
            </a:r>
          </a:p>
          <a:p>
            <a:endParaRPr lang="en-US" dirty="0"/>
          </a:p>
          <a:p>
            <a:r>
              <a:rPr lang="en-US" b="1" u="sng" dirty="0" smtClean="0"/>
              <a:t>Activity Series: </a:t>
            </a:r>
            <a:r>
              <a:rPr lang="en-US" dirty="0" smtClean="0"/>
              <a:t>A list of elements organized according to the case with which they undergo certain chemical reactions</a:t>
            </a:r>
          </a:p>
          <a:p>
            <a:r>
              <a:rPr lang="en-US" dirty="0" smtClean="0"/>
              <a:t>Activity series are useful aids in predicting whether or not certain chemical reaction will occur</a:t>
            </a:r>
          </a:p>
          <a:p>
            <a:pPr marL="0" indent="0">
              <a:buNone/>
            </a:pPr>
            <a:r>
              <a:rPr lang="en-US" sz="4800" b="1" u="sng" dirty="0" smtClean="0">
                <a:solidFill>
                  <a:srgbClr val="FFFF00"/>
                </a:solidFill>
              </a:rPr>
              <a:t>Refer to Handout</a:t>
            </a:r>
            <a:endParaRPr lang="en-US" sz="4800" b="1" u="sng" dirty="0">
              <a:solidFill>
                <a:srgbClr val="FFFF00"/>
              </a:solidFill>
            </a:endParaRPr>
          </a:p>
        </p:txBody>
      </p:sp>
    </p:spTree>
    <p:extLst>
      <p:ext uri="{BB962C8B-B14F-4D97-AF65-F5344CB8AC3E}">
        <p14:creationId xmlns:p14="http://schemas.microsoft.com/office/powerpoint/2010/main" val="4239494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10" name="Slide Number Placeholder 4"/>
          <p:cNvSpPr>
            <a:spLocks noGrp="1"/>
          </p:cNvSpPr>
          <p:nvPr>
            <p:ph type="sldNum" sz="quarter" idx="11"/>
          </p:nvPr>
        </p:nvSpPr>
        <p:spPr/>
        <p:txBody>
          <a:bodyPr/>
          <a:lstStyle/>
          <a:p>
            <a:fld id="{735146A7-3B9E-42B8-8F20-9B612222FC27}" type="slidenum">
              <a:rPr lang="en-US" altLang="en-US">
                <a:solidFill>
                  <a:prstClr val="black"/>
                </a:solidFill>
              </a:rPr>
              <a:pPr/>
              <a:t>5</a:t>
            </a:fld>
            <a:endParaRPr lang="en-US" altLang="en-US">
              <a:solidFill>
                <a:prstClr val="black"/>
              </a:solidFill>
            </a:endParaRPr>
          </a:p>
        </p:txBody>
      </p:sp>
      <p:sp>
        <p:nvSpPr>
          <p:cNvPr id="329730" name="Rectangle 2"/>
          <p:cNvSpPr>
            <a:spLocks noGrp="1" noChangeArrowheads="1"/>
          </p:cNvSpPr>
          <p:nvPr>
            <p:ph type="title"/>
          </p:nvPr>
        </p:nvSpPr>
        <p:spPr>
          <a:xfrm>
            <a:off x="3048000" y="1143000"/>
            <a:ext cx="7086600" cy="533400"/>
          </a:xfrm>
        </p:spPr>
        <p:txBody>
          <a:bodyPr>
            <a:normAutofit fontScale="90000"/>
          </a:bodyPr>
          <a:lstStyle/>
          <a:p>
            <a:r>
              <a:rPr lang="en-US" altLang="en-US"/>
              <a:t>Exercise</a:t>
            </a:r>
          </a:p>
        </p:txBody>
      </p:sp>
      <p:sp>
        <p:nvSpPr>
          <p:cNvPr id="329731" name="Rectangle 3"/>
          <p:cNvSpPr>
            <a:spLocks noGrp="1" noChangeArrowheads="1"/>
          </p:cNvSpPr>
          <p:nvPr>
            <p:ph type="body" idx="1"/>
          </p:nvPr>
        </p:nvSpPr>
        <p:spPr>
          <a:xfrm>
            <a:off x="1905000" y="2133601"/>
            <a:ext cx="8229600" cy="4295775"/>
          </a:xfrm>
        </p:spPr>
        <p:txBody>
          <a:bodyPr>
            <a:normAutofit lnSpcReduction="10000"/>
          </a:bodyPr>
          <a:lstStyle/>
          <a:p>
            <a:pPr marL="568325" indent="-171450">
              <a:buNone/>
            </a:pPr>
            <a:r>
              <a:rPr lang="en-US" altLang="en-US" sz="2800"/>
              <a:t>	Balance the following equation in standard form (lowest multiple integers) and determine the </a:t>
            </a:r>
            <a:r>
              <a:rPr lang="en-US" altLang="en-US" sz="2800">
                <a:solidFill>
                  <a:srgbClr val="0000FF"/>
                </a:solidFill>
              </a:rPr>
              <a:t>sum of the coefficients</a:t>
            </a:r>
            <a:r>
              <a:rPr lang="en-US" altLang="en-US" sz="2800"/>
              <a:t>?</a:t>
            </a:r>
          </a:p>
          <a:p>
            <a:pPr marL="568325" indent="-171450">
              <a:buNone/>
            </a:pPr>
            <a:r>
              <a:rPr lang="en-US" altLang="en-US"/>
              <a:t>		</a:t>
            </a:r>
            <a:r>
              <a:rPr lang="en-US" altLang="en-US" sz="1600"/>
              <a:t>	</a:t>
            </a:r>
          </a:p>
          <a:p>
            <a:pPr marL="568325" indent="-171450">
              <a:buNone/>
            </a:pPr>
            <a:r>
              <a:rPr lang="en-US" altLang="en-US"/>
              <a:t>			</a:t>
            </a:r>
            <a:r>
              <a:rPr lang="en-US" altLang="en-US">
                <a:solidFill>
                  <a:srgbClr val="0000FF"/>
                </a:solidFill>
              </a:rPr>
              <a:t>FeO(</a:t>
            </a:r>
            <a:r>
              <a:rPr lang="en-US" altLang="en-US" i="1">
                <a:solidFill>
                  <a:srgbClr val="0000FF"/>
                </a:solidFill>
              </a:rPr>
              <a:t>s</a:t>
            </a:r>
            <a:r>
              <a:rPr lang="en-US" altLang="en-US">
                <a:solidFill>
                  <a:srgbClr val="0000FF"/>
                </a:solidFill>
              </a:rPr>
              <a:t>)   +   O</a:t>
            </a:r>
            <a:r>
              <a:rPr lang="en-US" altLang="en-US" baseline="-25000">
                <a:solidFill>
                  <a:srgbClr val="0000FF"/>
                </a:solidFill>
              </a:rPr>
              <a:t>2</a:t>
            </a:r>
            <a:r>
              <a:rPr lang="en-US" altLang="en-US">
                <a:solidFill>
                  <a:srgbClr val="0000FF"/>
                </a:solidFill>
              </a:rPr>
              <a:t>(</a:t>
            </a:r>
            <a:r>
              <a:rPr lang="en-US" altLang="en-US" i="1">
                <a:solidFill>
                  <a:srgbClr val="0000FF"/>
                </a:solidFill>
              </a:rPr>
              <a:t>g</a:t>
            </a:r>
            <a:r>
              <a:rPr lang="en-US" altLang="en-US">
                <a:solidFill>
                  <a:srgbClr val="0000FF"/>
                </a:solidFill>
              </a:rPr>
              <a:t>)   </a:t>
            </a:r>
            <a:r>
              <a:rPr lang="en-US" altLang="en-US">
                <a:solidFill>
                  <a:srgbClr val="0000FF"/>
                </a:solidFill>
                <a:sym typeface="Symbol" panose="05050102010706020507" pitchFamily="18" charset="2"/>
              </a:rPr>
              <a:t></a:t>
            </a:r>
            <a:r>
              <a:rPr lang="en-US" altLang="en-US">
                <a:solidFill>
                  <a:srgbClr val="0000FF"/>
                </a:solidFill>
              </a:rPr>
              <a:t>   Fe</a:t>
            </a:r>
            <a:r>
              <a:rPr lang="en-US" altLang="en-US" baseline="-25000">
                <a:solidFill>
                  <a:srgbClr val="0000FF"/>
                </a:solidFill>
              </a:rPr>
              <a:t>2</a:t>
            </a:r>
            <a:r>
              <a:rPr lang="en-US" altLang="en-US">
                <a:solidFill>
                  <a:srgbClr val="0000FF"/>
                </a:solidFill>
              </a:rPr>
              <a:t>O</a:t>
            </a:r>
            <a:r>
              <a:rPr lang="en-US" altLang="en-US" baseline="-25000">
                <a:solidFill>
                  <a:srgbClr val="0000FF"/>
                </a:solidFill>
              </a:rPr>
              <a:t>3</a:t>
            </a:r>
            <a:r>
              <a:rPr lang="en-US" altLang="en-US">
                <a:solidFill>
                  <a:srgbClr val="0000FF"/>
                </a:solidFill>
              </a:rPr>
              <a:t>(</a:t>
            </a:r>
            <a:r>
              <a:rPr lang="en-US" altLang="en-US" i="1">
                <a:solidFill>
                  <a:srgbClr val="0000FF"/>
                </a:solidFill>
              </a:rPr>
              <a:t>s</a:t>
            </a:r>
            <a:r>
              <a:rPr lang="en-US" altLang="en-US">
                <a:solidFill>
                  <a:srgbClr val="0000FF"/>
                </a:solidFill>
              </a:rPr>
              <a:t>)</a:t>
            </a:r>
            <a:endParaRPr lang="en-US" altLang="en-US" sz="2800">
              <a:solidFill>
                <a:srgbClr val="0000FF"/>
              </a:solidFill>
            </a:endParaRPr>
          </a:p>
          <a:p>
            <a:pPr marL="1370013" lvl="1" indent="-457200">
              <a:buNone/>
            </a:pPr>
            <a:endParaRPr lang="en-US" altLang="en-US" sz="1600"/>
          </a:p>
          <a:p>
            <a:pPr marL="1370013" lvl="1" indent="-457200">
              <a:buNone/>
            </a:pPr>
            <a:r>
              <a:rPr lang="en-US" altLang="en-US"/>
              <a:t>a)	3 </a:t>
            </a:r>
          </a:p>
          <a:p>
            <a:pPr marL="1370013" lvl="1" indent="-457200">
              <a:buNone/>
            </a:pPr>
            <a:r>
              <a:rPr lang="en-US" altLang="en-US"/>
              <a:t>b)	4</a:t>
            </a:r>
          </a:p>
          <a:p>
            <a:pPr marL="1370013" lvl="1" indent="-457200">
              <a:buNone/>
            </a:pPr>
            <a:r>
              <a:rPr lang="en-US" altLang="en-US"/>
              <a:t>c)	7 </a:t>
            </a:r>
          </a:p>
          <a:p>
            <a:pPr marL="1370013" lvl="1" indent="-457200">
              <a:buNone/>
            </a:pPr>
            <a:r>
              <a:rPr lang="en-US" altLang="en-US"/>
              <a:t>d)	14</a:t>
            </a:r>
          </a:p>
        </p:txBody>
      </p:sp>
      <p:pic>
        <p:nvPicPr>
          <p:cNvPr id="329732"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29733" name="Rectangle 5"/>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
        <p:nvSpPr>
          <p:cNvPr id="329734" name="Rectangle 6"/>
          <p:cNvSpPr>
            <a:spLocks noChangeArrowheads="1"/>
          </p:cNvSpPr>
          <p:nvPr/>
        </p:nvSpPr>
        <p:spPr bwMode="auto">
          <a:xfrm>
            <a:off x="1524001" y="29871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
        <p:nvSpPr>
          <p:cNvPr id="329735" name="Rectangle 7"/>
          <p:cNvSpPr>
            <a:spLocks noChangeArrowheads="1"/>
          </p:cNvSpPr>
          <p:nvPr/>
        </p:nvSpPr>
        <p:spPr bwMode="auto">
          <a:xfrm>
            <a:off x="1524001" y="2939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
        <p:nvSpPr>
          <p:cNvPr id="329736" name="Rectangle 8"/>
          <p:cNvSpPr>
            <a:spLocks noChangeArrowheads="1"/>
          </p:cNvSpPr>
          <p:nvPr/>
        </p:nvSpPr>
        <p:spPr bwMode="auto">
          <a:xfrm>
            <a:off x="2743200" y="5562600"/>
            <a:ext cx="10668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171975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6"/>
                                        </p:tgtEl>
                                        <p:attrNameLst>
                                          <p:attrName>style.visibility</p:attrName>
                                        </p:attrNameLst>
                                      </p:cBhvr>
                                      <p:to>
                                        <p:strVal val="visible"/>
                                      </p:to>
                                    </p:set>
                                    <p:animEffect transition="in" filter="wipe(left)">
                                      <p:cBhvr>
                                        <p:cTn id="7" dur="500"/>
                                        <p:tgtEl>
                                          <p:spTgt spid="329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9" name="Slide Number Placeholder 4"/>
          <p:cNvSpPr>
            <a:spLocks noGrp="1"/>
          </p:cNvSpPr>
          <p:nvPr>
            <p:ph type="sldNum" sz="quarter" idx="11"/>
          </p:nvPr>
        </p:nvSpPr>
        <p:spPr/>
        <p:txBody>
          <a:bodyPr/>
          <a:lstStyle/>
          <a:p>
            <a:fld id="{506700C2-EE8F-438C-8CD6-B5886CE9ED52}" type="slidenum">
              <a:rPr lang="en-US" altLang="en-US">
                <a:solidFill>
                  <a:prstClr val="black"/>
                </a:solidFill>
              </a:rPr>
              <a:pPr/>
              <a:t>6</a:t>
            </a:fld>
            <a:endParaRPr lang="en-US" altLang="en-US">
              <a:solidFill>
                <a:prstClr val="black"/>
              </a:solidFill>
            </a:endParaRPr>
          </a:p>
        </p:txBody>
      </p:sp>
      <p:sp>
        <p:nvSpPr>
          <p:cNvPr id="185346" name="Rectangle 2"/>
          <p:cNvSpPr>
            <a:spLocks noGrp="1" noChangeArrowheads="1"/>
          </p:cNvSpPr>
          <p:nvPr>
            <p:ph type="title"/>
          </p:nvPr>
        </p:nvSpPr>
        <p:spPr>
          <a:xfrm>
            <a:off x="3048000" y="1143000"/>
            <a:ext cx="7391400" cy="533400"/>
          </a:xfrm>
        </p:spPr>
        <p:txBody>
          <a:bodyPr>
            <a:normAutofit fontScale="90000"/>
          </a:bodyPr>
          <a:lstStyle/>
          <a:p>
            <a:r>
              <a:rPr lang="en-US" altLang="en-US"/>
              <a:t>Exercise</a:t>
            </a:r>
          </a:p>
        </p:txBody>
      </p:sp>
      <p:sp>
        <p:nvSpPr>
          <p:cNvPr id="185347" name="Rectangle 3"/>
          <p:cNvSpPr>
            <a:spLocks noGrp="1" noChangeArrowheads="1"/>
          </p:cNvSpPr>
          <p:nvPr>
            <p:ph type="body" idx="1"/>
          </p:nvPr>
        </p:nvSpPr>
        <p:spPr>
          <a:xfrm>
            <a:off x="1905000" y="1828801"/>
            <a:ext cx="8229600" cy="4854575"/>
          </a:xfrm>
        </p:spPr>
        <p:txBody>
          <a:bodyPr/>
          <a:lstStyle/>
          <a:p>
            <a:pPr marL="854075" indent="-3175">
              <a:buNone/>
            </a:pPr>
            <a:r>
              <a:rPr lang="en-US" altLang="en-US" sz="2800"/>
              <a:t>	</a:t>
            </a:r>
            <a:r>
              <a:rPr lang="en-US" altLang="en-US"/>
              <a:t>Which of the following </a:t>
            </a:r>
            <a:r>
              <a:rPr lang="en-US" altLang="en-US">
                <a:solidFill>
                  <a:srgbClr val="0000FF"/>
                </a:solidFill>
              </a:rPr>
              <a:t>correctly</a:t>
            </a:r>
            <a:r>
              <a:rPr lang="en-US" altLang="en-US"/>
              <a:t> balances the chemical equation given below? There may be </a:t>
            </a:r>
            <a:r>
              <a:rPr lang="en-US" altLang="en-US">
                <a:solidFill>
                  <a:srgbClr val="0000FF"/>
                </a:solidFill>
              </a:rPr>
              <a:t>more than one</a:t>
            </a:r>
            <a:r>
              <a:rPr lang="en-US" altLang="en-US"/>
              <a:t> correct balanced equation.  If a balanced equation is incorrect, explain what is incorrect about it.</a:t>
            </a:r>
          </a:p>
          <a:p>
            <a:pPr marL="1958975" lvl="2" indent="-419100">
              <a:buNone/>
            </a:pPr>
            <a:r>
              <a:rPr lang="en-US" altLang="en-US" sz="3100">
                <a:solidFill>
                  <a:srgbClr val="0000FF"/>
                </a:solidFill>
              </a:rPr>
              <a:t>CaO + C </a:t>
            </a:r>
            <a:r>
              <a:rPr lang="en-US" altLang="en-US" sz="3100">
                <a:solidFill>
                  <a:srgbClr val="0000FF"/>
                </a:solidFill>
                <a:sym typeface="Symbol" panose="05050102010706020507" pitchFamily="18" charset="2"/>
              </a:rPr>
              <a:t></a:t>
            </a:r>
            <a:r>
              <a:rPr lang="en-US" altLang="en-US" sz="3100">
                <a:solidFill>
                  <a:srgbClr val="0000FF"/>
                </a:solidFill>
              </a:rPr>
              <a:t> CaC</a:t>
            </a:r>
            <a:r>
              <a:rPr lang="en-US" altLang="en-US" sz="3100" baseline="-25000">
                <a:solidFill>
                  <a:srgbClr val="0000FF"/>
                </a:solidFill>
              </a:rPr>
              <a:t>2</a:t>
            </a:r>
            <a:r>
              <a:rPr lang="en-US" altLang="en-US" sz="3100">
                <a:solidFill>
                  <a:srgbClr val="0000FF"/>
                </a:solidFill>
              </a:rPr>
              <a:t> + CO</a:t>
            </a:r>
            <a:r>
              <a:rPr lang="en-US" altLang="en-US" sz="3100" baseline="-25000">
                <a:solidFill>
                  <a:srgbClr val="0000FF"/>
                </a:solidFill>
              </a:rPr>
              <a:t>2</a:t>
            </a:r>
            <a:endParaRPr lang="en-US" altLang="en-US" sz="3100">
              <a:solidFill>
                <a:srgbClr val="0000FF"/>
              </a:solidFill>
            </a:endParaRPr>
          </a:p>
          <a:p>
            <a:pPr marL="1958975" lvl="2" indent="-419100">
              <a:buNone/>
            </a:pPr>
            <a:r>
              <a:rPr lang="en-US" altLang="en-US" sz="2600"/>
              <a:t>	I. 	 CaO</a:t>
            </a:r>
            <a:r>
              <a:rPr lang="en-US" altLang="en-US" sz="2600" baseline="-25000"/>
              <a:t>2 </a:t>
            </a:r>
            <a:r>
              <a:rPr lang="en-US" altLang="en-US" sz="2600"/>
              <a:t>+ 3C </a:t>
            </a:r>
            <a:r>
              <a:rPr lang="en-US" altLang="en-US" sz="2600">
                <a:sym typeface="Symbol" panose="05050102010706020507" pitchFamily="18" charset="2"/>
              </a:rPr>
              <a:t></a:t>
            </a:r>
            <a:r>
              <a:rPr lang="en-US" altLang="en-US" sz="2600"/>
              <a:t> CaC</a:t>
            </a:r>
            <a:r>
              <a:rPr lang="en-US" altLang="en-US" sz="2600" baseline="-25000"/>
              <a:t>2</a:t>
            </a:r>
            <a:r>
              <a:rPr lang="en-US" altLang="en-US" sz="2600"/>
              <a:t> + CO</a:t>
            </a:r>
            <a:r>
              <a:rPr lang="en-US" altLang="en-US" sz="2600" baseline="-25000"/>
              <a:t>2</a:t>
            </a:r>
            <a:endParaRPr lang="en-US" altLang="en-US" sz="2600"/>
          </a:p>
          <a:p>
            <a:pPr marL="1958975" lvl="2" indent="-419100">
              <a:buNone/>
            </a:pPr>
            <a:r>
              <a:rPr lang="en-US" altLang="en-US" sz="2600"/>
              <a:t>	II.	 2CaO + 5C </a:t>
            </a:r>
            <a:r>
              <a:rPr lang="en-US" altLang="en-US" sz="2600">
                <a:sym typeface="Symbol" panose="05050102010706020507" pitchFamily="18" charset="2"/>
              </a:rPr>
              <a:t></a:t>
            </a:r>
            <a:r>
              <a:rPr lang="en-US" altLang="en-US" sz="2600"/>
              <a:t> 2CaC</a:t>
            </a:r>
            <a:r>
              <a:rPr lang="en-US" altLang="en-US" sz="2600" baseline="-25000"/>
              <a:t>2</a:t>
            </a:r>
            <a:r>
              <a:rPr lang="en-US" altLang="en-US" sz="2600"/>
              <a:t> + CO</a:t>
            </a:r>
            <a:r>
              <a:rPr lang="en-US" altLang="en-US" sz="2600" baseline="-25000"/>
              <a:t>2</a:t>
            </a:r>
            <a:endParaRPr lang="en-US" altLang="en-US" sz="2600"/>
          </a:p>
          <a:p>
            <a:pPr marL="1958975" lvl="2" indent="-419100">
              <a:buNone/>
            </a:pPr>
            <a:r>
              <a:rPr lang="en-US" altLang="en-US" sz="2600"/>
              <a:t>	III.	 CaO + (2.5)C </a:t>
            </a:r>
            <a:r>
              <a:rPr lang="en-US" altLang="en-US" sz="2600">
                <a:sym typeface="Symbol" panose="05050102010706020507" pitchFamily="18" charset="2"/>
              </a:rPr>
              <a:t></a:t>
            </a:r>
            <a:r>
              <a:rPr lang="en-US" altLang="en-US" sz="2600"/>
              <a:t> CaC</a:t>
            </a:r>
            <a:r>
              <a:rPr lang="en-US" altLang="en-US" sz="2600" baseline="-25000"/>
              <a:t>2</a:t>
            </a:r>
            <a:r>
              <a:rPr lang="en-US" altLang="en-US" sz="2600"/>
              <a:t> + (0.5)CO</a:t>
            </a:r>
            <a:r>
              <a:rPr lang="en-US" altLang="en-US" sz="2600" baseline="-25000"/>
              <a:t>2</a:t>
            </a:r>
          </a:p>
          <a:p>
            <a:pPr marL="1958975" lvl="2" indent="-419100">
              <a:buNone/>
            </a:pPr>
            <a:r>
              <a:rPr lang="en-US" altLang="en-US" sz="2600"/>
              <a:t>	IV.	 4CaO + 10C </a:t>
            </a:r>
            <a:r>
              <a:rPr lang="en-US" altLang="en-US" sz="2600">
                <a:sym typeface="Symbol" panose="05050102010706020507" pitchFamily="18" charset="2"/>
              </a:rPr>
              <a:t></a:t>
            </a:r>
            <a:r>
              <a:rPr lang="en-US" altLang="en-US" sz="2600"/>
              <a:t> 4CaC</a:t>
            </a:r>
            <a:r>
              <a:rPr lang="en-US" altLang="en-US" sz="2600" baseline="-25000"/>
              <a:t>2</a:t>
            </a:r>
            <a:r>
              <a:rPr lang="en-US" altLang="en-US" sz="2600"/>
              <a:t> + 2CO</a:t>
            </a:r>
            <a:r>
              <a:rPr lang="en-US" altLang="en-US" sz="2600" baseline="-25000"/>
              <a:t>2</a:t>
            </a:r>
          </a:p>
          <a:p>
            <a:pPr marL="1958975" lvl="2" indent="-419100">
              <a:buNone/>
            </a:pPr>
            <a:endParaRPr lang="en-US" altLang="en-US">
              <a:solidFill>
                <a:srgbClr val="009900"/>
              </a:solidFill>
            </a:endParaRPr>
          </a:p>
        </p:txBody>
      </p:sp>
      <p:pic>
        <p:nvPicPr>
          <p:cNvPr id="185348"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85349" name="Rectangle 5"/>
          <p:cNvSpPr>
            <a:spLocks noChangeArrowheads="1"/>
          </p:cNvSpPr>
          <p:nvPr/>
        </p:nvSpPr>
        <p:spPr bwMode="auto">
          <a:xfrm>
            <a:off x="3810000" y="4876800"/>
            <a:ext cx="5257800" cy="48895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5350" name="Rectangle 6"/>
          <p:cNvSpPr>
            <a:spLocks noChangeArrowheads="1"/>
          </p:cNvSpPr>
          <p:nvPr/>
        </p:nvSpPr>
        <p:spPr bwMode="auto">
          <a:xfrm>
            <a:off x="3810000" y="5367339"/>
            <a:ext cx="6019800" cy="460375"/>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5351" name="Rectangle 7"/>
          <p:cNvSpPr>
            <a:spLocks noChangeArrowheads="1"/>
          </p:cNvSpPr>
          <p:nvPr/>
        </p:nvSpPr>
        <p:spPr bwMode="auto">
          <a:xfrm>
            <a:off x="3810000" y="5827714"/>
            <a:ext cx="5638800" cy="496887"/>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3620580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animEffect transition="in" filter="wipe(left)">
                                      <p:cBhvr>
                                        <p:cTn id="7" dur="500"/>
                                        <p:tgtEl>
                                          <p:spTgt spid="1853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5351"/>
                                        </p:tgtEl>
                                        <p:attrNameLst>
                                          <p:attrName>style.visibility</p:attrName>
                                        </p:attrNameLst>
                                      </p:cBhvr>
                                      <p:to>
                                        <p:strVal val="visible"/>
                                      </p:to>
                                    </p:set>
                                    <p:animEffect transition="in" filter="wipe(left)">
                                      <p:cBhvr>
                                        <p:cTn id="17" dur="500"/>
                                        <p:tgtEl>
                                          <p:spTgt spid="18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animBg="1"/>
      <p:bldP spid="185350" grpId="0" animBg="1"/>
      <p:bldP spid="18535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7" name="Slide Number Placeholder 4"/>
          <p:cNvSpPr>
            <a:spLocks noGrp="1"/>
          </p:cNvSpPr>
          <p:nvPr>
            <p:ph type="sldNum" sz="quarter" idx="11"/>
          </p:nvPr>
        </p:nvSpPr>
        <p:spPr/>
        <p:txBody>
          <a:bodyPr/>
          <a:lstStyle/>
          <a:p>
            <a:fld id="{B2A8EF58-4905-49BE-B952-531A29C0A699}" type="slidenum">
              <a:rPr lang="en-US" altLang="en-US">
                <a:solidFill>
                  <a:prstClr val="black"/>
                </a:solidFill>
              </a:rPr>
              <a:pPr/>
              <a:t>7</a:t>
            </a:fld>
            <a:endParaRPr lang="en-US" altLang="en-US">
              <a:solidFill>
                <a:prstClr val="black"/>
              </a:solidFill>
            </a:endParaRPr>
          </a:p>
        </p:txBody>
      </p:sp>
      <p:sp>
        <p:nvSpPr>
          <p:cNvPr id="325634" name="Rectangle 2"/>
          <p:cNvSpPr>
            <a:spLocks noGrp="1" noChangeArrowheads="1"/>
          </p:cNvSpPr>
          <p:nvPr>
            <p:ph type="title"/>
          </p:nvPr>
        </p:nvSpPr>
        <p:spPr>
          <a:xfrm>
            <a:off x="3048000" y="1143000"/>
            <a:ext cx="7391400" cy="533400"/>
          </a:xfrm>
        </p:spPr>
        <p:txBody>
          <a:bodyPr>
            <a:normAutofit fontScale="90000"/>
          </a:bodyPr>
          <a:lstStyle/>
          <a:p>
            <a:r>
              <a:rPr lang="en-US" altLang="en-US"/>
              <a:t>Exercise</a:t>
            </a:r>
          </a:p>
        </p:txBody>
      </p:sp>
      <p:sp>
        <p:nvSpPr>
          <p:cNvPr id="325635" name="Rectangle 3"/>
          <p:cNvSpPr>
            <a:spLocks noGrp="1" noChangeArrowheads="1"/>
          </p:cNvSpPr>
          <p:nvPr>
            <p:ph type="body" idx="1"/>
          </p:nvPr>
        </p:nvSpPr>
        <p:spPr>
          <a:xfrm>
            <a:off x="1905000" y="1828800"/>
            <a:ext cx="8229600" cy="4635500"/>
          </a:xfrm>
        </p:spPr>
        <p:txBody>
          <a:bodyPr>
            <a:normAutofit lnSpcReduction="10000"/>
          </a:bodyPr>
          <a:lstStyle/>
          <a:p>
            <a:pPr marL="854075" indent="-3175">
              <a:buNone/>
            </a:pPr>
            <a:r>
              <a:rPr lang="en-US" altLang="en-US" sz="2800"/>
              <a:t>	</a:t>
            </a:r>
            <a:r>
              <a:rPr lang="en-US" altLang="en-US"/>
              <a:t>Of the three that are correct, which one is </a:t>
            </a:r>
            <a:r>
              <a:rPr lang="en-US" altLang="en-US">
                <a:solidFill>
                  <a:srgbClr val="0000FF"/>
                </a:solidFill>
              </a:rPr>
              <a:t>preferred</a:t>
            </a:r>
            <a:r>
              <a:rPr lang="en-US" altLang="en-US"/>
              <a:t> most (the most accepted convention)?  Why?</a:t>
            </a:r>
          </a:p>
          <a:p>
            <a:pPr marL="854075" indent="-3175">
              <a:buNone/>
            </a:pPr>
            <a:endParaRPr lang="en-US" altLang="en-US"/>
          </a:p>
          <a:p>
            <a:pPr marL="854075" indent="-3175">
              <a:buNone/>
            </a:pPr>
            <a:endParaRPr lang="en-US" altLang="en-US"/>
          </a:p>
          <a:p>
            <a:pPr marL="1958975" lvl="2" indent="-419100">
              <a:buNone/>
            </a:pPr>
            <a:r>
              <a:rPr lang="en-US" altLang="en-US" sz="3100">
                <a:solidFill>
                  <a:srgbClr val="0000FF"/>
                </a:solidFill>
              </a:rPr>
              <a:t>CaO + C </a:t>
            </a:r>
            <a:r>
              <a:rPr lang="en-US" altLang="en-US" sz="3100">
                <a:solidFill>
                  <a:srgbClr val="0000FF"/>
                </a:solidFill>
                <a:sym typeface="Symbol" panose="05050102010706020507" pitchFamily="18" charset="2"/>
              </a:rPr>
              <a:t></a:t>
            </a:r>
            <a:r>
              <a:rPr lang="en-US" altLang="en-US" sz="3100">
                <a:solidFill>
                  <a:srgbClr val="0000FF"/>
                </a:solidFill>
              </a:rPr>
              <a:t> CaC</a:t>
            </a:r>
            <a:r>
              <a:rPr lang="en-US" altLang="en-US" sz="3100" baseline="-25000">
                <a:solidFill>
                  <a:srgbClr val="0000FF"/>
                </a:solidFill>
              </a:rPr>
              <a:t>2</a:t>
            </a:r>
            <a:r>
              <a:rPr lang="en-US" altLang="en-US" sz="3100">
                <a:solidFill>
                  <a:srgbClr val="0000FF"/>
                </a:solidFill>
              </a:rPr>
              <a:t> + CO</a:t>
            </a:r>
            <a:r>
              <a:rPr lang="en-US" altLang="en-US" sz="3100" baseline="-25000">
                <a:solidFill>
                  <a:srgbClr val="0000FF"/>
                </a:solidFill>
              </a:rPr>
              <a:t>2</a:t>
            </a:r>
            <a:endParaRPr lang="en-US" altLang="en-US" sz="3100">
              <a:solidFill>
                <a:srgbClr val="0000FF"/>
              </a:solidFill>
            </a:endParaRPr>
          </a:p>
          <a:p>
            <a:pPr marL="1958975" lvl="2" indent="-419100">
              <a:buNone/>
            </a:pPr>
            <a:r>
              <a:rPr lang="en-US" altLang="en-US" sz="2600"/>
              <a:t>	I. 	 CaO</a:t>
            </a:r>
            <a:r>
              <a:rPr lang="en-US" altLang="en-US" sz="2600" baseline="-25000"/>
              <a:t>2 </a:t>
            </a:r>
            <a:r>
              <a:rPr lang="en-US" altLang="en-US" sz="2600"/>
              <a:t>+ 3C </a:t>
            </a:r>
            <a:r>
              <a:rPr lang="en-US" altLang="en-US" sz="2600">
                <a:sym typeface="Symbol" panose="05050102010706020507" pitchFamily="18" charset="2"/>
              </a:rPr>
              <a:t></a:t>
            </a:r>
            <a:r>
              <a:rPr lang="en-US" altLang="en-US" sz="2600"/>
              <a:t> CaC</a:t>
            </a:r>
            <a:r>
              <a:rPr lang="en-US" altLang="en-US" sz="2600" baseline="-25000"/>
              <a:t>2</a:t>
            </a:r>
            <a:r>
              <a:rPr lang="en-US" altLang="en-US" sz="2600"/>
              <a:t> + CO</a:t>
            </a:r>
            <a:r>
              <a:rPr lang="en-US" altLang="en-US" sz="2600" baseline="-25000"/>
              <a:t>2</a:t>
            </a:r>
            <a:endParaRPr lang="en-US" altLang="en-US" sz="2600"/>
          </a:p>
          <a:p>
            <a:pPr marL="1958975" lvl="2" indent="-419100">
              <a:buNone/>
            </a:pPr>
            <a:r>
              <a:rPr lang="en-US" altLang="en-US" sz="2600"/>
              <a:t>	II.	 2CaO + 5C </a:t>
            </a:r>
            <a:r>
              <a:rPr lang="en-US" altLang="en-US" sz="2600">
                <a:sym typeface="Symbol" panose="05050102010706020507" pitchFamily="18" charset="2"/>
              </a:rPr>
              <a:t></a:t>
            </a:r>
            <a:r>
              <a:rPr lang="en-US" altLang="en-US" sz="2600"/>
              <a:t> 2CaC</a:t>
            </a:r>
            <a:r>
              <a:rPr lang="en-US" altLang="en-US" sz="2600" baseline="-25000"/>
              <a:t>2</a:t>
            </a:r>
            <a:r>
              <a:rPr lang="en-US" altLang="en-US" sz="2600"/>
              <a:t> + CO</a:t>
            </a:r>
            <a:r>
              <a:rPr lang="en-US" altLang="en-US" sz="2600" baseline="-25000"/>
              <a:t>2</a:t>
            </a:r>
            <a:endParaRPr lang="en-US" altLang="en-US" sz="2600"/>
          </a:p>
          <a:p>
            <a:pPr marL="1958975" lvl="2" indent="-419100">
              <a:buNone/>
            </a:pPr>
            <a:r>
              <a:rPr lang="en-US" altLang="en-US" sz="2600"/>
              <a:t>	III.	 CaO + (2.5)C </a:t>
            </a:r>
            <a:r>
              <a:rPr lang="en-US" altLang="en-US" sz="2600">
                <a:sym typeface="Symbol" panose="05050102010706020507" pitchFamily="18" charset="2"/>
              </a:rPr>
              <a:t></a:t>
            </a:r>
            <a:r>
              <a:rPr lang="en-US" altLang="en-US" sz="2600"/>
              <a:t> CaC</a:t>
            </a:r>
            <a:r>
              <a:rPr lang="en-US" altLang="en-US" sz="2600" baseline="-25000"/>
              <a:t>2</a:t>
            </a:r>
            <a:r>
              <a:rPr lang="en-US" altLang="en-US" sz="2600"/>
              <a:t> + (0.5)CO</a:t>
            </a:r>
            <a:r>
              <a:rPr lang="en-US" altLang="en-US" sz="2600" baseline="-25000"/>
              <a:t>2</a:t>
            </a:r>
          </a:p>
          <a:p>
            <a:pPr marL="1958975" lvl="2" indent="-419100">
              <a:buNone/>
            </a:pPr>
            <a:r>
              <a:rPr lang="en-US" altLang="en-US" sz="2600"/>
              <a:t>	IV.	 4CaO + 10C </a:t>
            </a:r>
            <a:r>
              <a:rPr lang="en-US" altLang="en-US" sz="2600">
                <a:sym typeface="Symbol" panose="05050102010706020507" pitchFamily="18" charset="2"/>
              </a:rPr>
              <a:t></a:t>
            </a:r>
            <a:r>
              <a:rPr lang="en-US" altLang="en-US" sz="2600"/>
              <a:t> 4CaC</a:t>
            </a:r>
            <a:r>
              <a:rPr lang="en-US" altLang="en-US" sz="2600" baseline="-25000"/>
              <a:t>2</a:t>
            </a:r>
            <a:r>
              <a:rPr lang="en-US" altLang="en-US" sz="2600"/>
              <a:t> + 2CO</a:t>
            </a:r>
            <a:r>
              <a:rPr lang="en-US" altLang="en-US" sz="2600" baseline="-25000"/>
              <a:t>2</a:t>
            </a:r>
          </a:p>
          <a:p>
            <a:pPr marL="1958975" lvl="2" indent="-419100">
              <a:buNone/>
            </a:pPr>
            <a:endParaRPr lang="en-US" altLang="en-US">
              <a:solidFill>
                <a:srgbClr val="009900"/>
              </a:solidFill>
            </a:endParaRPr>
          </a:p>
        </p:txBody>
      </p:sp>
      <p:pic>
        <p:nvPicPr>
          <p:cNvPr id="325636"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25637" name="Rectangle 5"/>
          <p:cNvSpPr>
            <a:spLocks noChangeArrowheads="1"/>
          </p:cNvSpPr>
          <p:nvPr/>
        </p:nvSpPr>
        <p:spPr bwMode="auto">
          <a:xfrm>
            <a:off x="3810000" y="4648200"/>
            <a:ext cx="5257800" cy="48895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2029396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5637"/>
                                        </p:tgtEl>
                                        <p:attrNameLst>
                                          <p:attrName>style.visibility</p:attrName>
                                        </p:attrNameLst>
                                      </p:cBhvr>
                                      <p:to>
                                        <p:strVal val="visible"/>
                                      </p:to>
                                    </p:set>
                                    <p:animEffect transition="in" filter="wipe(left)">
                                      <p:cBhvr>
                                        <p:cTn id="7" dur="500"/>
                                        <p:tgtEl>
                                          <p:spTgt spid="325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7" name="Slide Number Placeholder 4"/>
          <p:cNvSpPr>
            <a:spLocks noGrp="1"/>
          </p:cNvSpPr>
          <p:nvPr>
            <p:ph type="sldNum" sz="quarter" idx="11"/>
          </p:nvPr>
        </p:nvSpPr>
        <p:spPr/>
        <p:txBody>
          <a:bodyPr/>
          <a:lstStyle/>
          <a:p>
            <a:fld id="{F987148F-1FD7-4EE8-92A7-1100D5DFB691}" type="slidenum">
              <a:rPr lang="en-US" altLang="en-US">
                <a:solidFill>
                  <a:prstClr val="black"/>
                </a:solidFill>
              </a:rPr>
              <a:pPr/>
              <a:t>8</a:t>
            </a:fld>
            <a:endParaRPr lang="en-US" altLang="en-US">
              <a:solidFill>
                <a:prstClr val="black"/>
              </a:solidFill>
            </a:endParaRPr>
          </a:p>
        </p:txBody>
      </p:sp>
      <p:sp>
        <p:nvSpPr>
          <p:cNvPr id="187394" name="Rectangle 2"/>
          <p:cNvSpPr>
            <a:spLocks noGrp="1" noChangeArrowheads="1"/>
          </p:cNvSpPr>
          <p:nvPr>
            <p:ph type="title"/>
          </p:nvPr>
        </p:nvSpPr>
        <p:spPr>
          <a:xfrm>
            <a:off x="3048000" y="1143000"/>
            <a:ext cx="7239000" cy="533400"/>
          </a:xfrm>
        </p:spPr>
        <p:txBody>
          <a:bodyPr>
            <a:normAutofit fontScale="90000"/>
          </a:bodyPr>
          <a:lstStyle/>
          <a:p>
            <a:r>
              <a:rPr lang="en-US" altLang="en-US"/>
              <a:t>Concept Check</a:t>
            </a:r>
          </a:p>
        </p:txBody>
      </p:sp>
      <p:sp>
        <p:nvSpPr>
          <p:cNvPr id="187395" name="Rectangle 3"/>
          <p:cNvSpPr>
            <a:spLocks noGrp="1" noChangeArrowheads="1"/>
          </p:cNvSpPr>
          <p:nvPr>
            <p:ph type="body" idx="1"/>
          </p:nvPr>
        </p:nvSpPr>
        <p:spPr>
          <a:xfrm>
            <a:off x="1752600" y="2133600"/>
            <a:ext cx="8229600" cy="4400550"/>
          </a:xfrm>
        </p:spPr>
        <p:txBody>
          <a:bodyPr>
            <a:normAutofit lnSpcReduction="10000"/>
          </a:bodyPr>
          <a:lstStyle/>
          <a:p>
            <a:pPr indent="-53975">
              <a:buNone/>
            </a:pPr>
            <a:r>
              <a:rPr lang="en-US" altLang="en-US"/>
              <a:t>	When balancing a chemical equation, which of the following statements is </a:t>
            </a:r>
            <a:r>
              <a:rPr lang="en-US" altLang="en-US">
                <a:solidFill>
                  <a:srgbClr val="0000FF"/>
                </a:solidFill>
              </a:rPr>
              <a:t>false</a:t>
            </a:r>
            <a:r>
              <a:rPr lang="en-US" altLang="en-US"/>
              <a:t>?	</a:t>
            </a:r>
          </a:p>
          <a:p>
            <a:pPr marL="914400" lvl="1" indent="-457200">
              <a:buNone/>
            </a:pPr>
            <a:r>
              <a:rPr lang="en-US" altLang="en-US"/>
              <a:t>a)	Subscripts in the reactants must be conserved in the products.</a:t>
            </a:r>
          </a:p>
          <a:p>
            <a:pPr marL="914400" lvl="1" indent="-457200">
              <a:buNone/>
            </a:pPr>
            <a:r>
              <a:rPr lang="en-US" altLang="en-US"/>
              <a:t>b)	Coefficients are used to balance the atoms on both sides.</a:t>
            </a:r>
          </a:p>
          <a:p>
            <a:pPr marL="914400" lvl="1" indent="-457200">
              <a:buNone/>
            </a:pPr>
            <a:r>
              <a:rPr lang="en-US" altLang="en-US"/>
              <a:t>c)	When one coefficient is doubled, the rest of the coefficients in the balanced equation must also be doubled.</a:t>
            </a:r>
          </a:p>
          <a:p>
            <a:pPr marL="914400" lvl="1" indent="-457200">
              <a:buNone/>
            </a:pPr>
            <a:r>
              <a:rPr lang="en-US" altLang="en-US"/>
              <a:t>d)	Phases are often shown for each compound but are not critical to balancing an equation.</a:t>
            </a:r>
          </a:p>
        </p:txBody>
      </p:sp>
      <p:pic>
        <p:nvPicPr>
          <p:cNvPr id="18739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1"/>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187397" name="Rectangle 5"/>
          <p:cNvSpPr>
            <a:spLocks noChangeArrowheads="1"/>
          </p:cNvSpPr>
          <p:nvPr/>
        </p:nvSpPr>
        <p:spPr bwMode="auto">
          <a:xfrm>
            <a:off x="2133600" y="2971800"/>
            <a:ext cx="7848600" cy="762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Tree>
    <p:extLst>
      <p:ext uri="{BB962C8B-B14F-4D97-AF65-F5344CB8AC3E}">
        <p14:creationId xmlns:p14="http://schemas.microsoft.com/office/powerpoint/2010/main" val="3155767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7"/>
                                        </p:tgtEl>
                                        <p:attrNameLst>
                                          <p:attrName>style.visibility</p:attrName>
                                        </p:attrNameLst>
                                      </p:cBhvr>
                                      <p:to>
                                        <p:strVal val="visible"/>
                                      </p:to>
                                    </p:set>
                                    <p:animEffect transition="in" filter="wipe(left)">
                                      <p:cBhvr>
                                        <p:cTn id="7" dur="500"/>
                                        <p:tgtEl>
                                          <p:spTgt spid="187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ltLang="en-US">
                <a:solidFill>
                  <a:prstClr val="black"/>
                </a:solidFill>
              </a:rPr>
              <a:t>Copyright © Cengage Learning. All rights reserved</a:t>
            </a:r>
          </a:p>
        </p:txBody>
      </p:sp>
      <p:sp>
        <p:nvSpPr>
          <p:cNvPr id="5" name="Slide Number Placeholder 4"/>
          <p:cNvSpPr>
            <a:spLocks noGrp="1"/>
          </p:cNvSpPr>
          <p:nvPr>
            <p:ph type="sldNum" sz="quarter" idx="11"/>
          </p:nvPr>
        </p:nvSpPr>
        <p:spPr/>
        <p:txBody>
          <a:bodyPr/>
          <a:lstStyle/>
          <a:p>
            <a:fld id="{CE465868-6718-4268-BAA8-90F54FB3CCF3}" type="slidenum">
              <a:rPr lang="en-US" altLang="en-US">
                <a:solidFill>
                  <a:prstClr val="black"/>
                </a:solidFill>
              </a:rPr>
              <a:pPr/>
              <a:t>9</a:t>
            </a:fld>
            <a:endParaRPr lang="en-US" altLang="en-US">
              <a:solidFill>
                <a:prstClr val="black"/>
              </a:solidFill>
            </a:endParaRPr>
          </a:p>
        </p:txBody>
      </p:sp>
      <p:sp>
        <p:nvSpPr>
          <p:cNvPr id="189442" name="Rectangle 2"/>
          <p:cNvSpPr>
            <a:spLocks noGrp="1" noChangeArrowheads="1"/>
          </p:cNvSpPr>
          <p:nvPr>
            <p:ph type="body" idx="1"/>
          </p:nvPr>
        </p:nvSpPr>
        <p:spPr>
          <a:xfrm>
            <a:off x="2057400" y="1676400"/>
            <a:ext cx="7315200" cy="4400550"/>
          </a:xfrm>
        </p:spPr>
        <p:txBody>
          <a:bodyPr>
            <a:normAutofit/>
          </a:bodyPr>
          <a:lstStyle/>
          <a:p>
            <a:pPr marL="533400" indent="-533400"/>
            <a:r>
              <a:rPr lang="en-US" altLang="en-US" dirty="0"/>
              <a:t>The number of atoms of each type of element must be the same on both sides of a balanced equation.</a:t>
            </a:r>
          </a:p>
          <a:p>
            <a:pPr marL="533400" indent="-533400"/>
            <a:r>
              <a:rPr lang="en-US" altLang="en-US" b="1" dirty="0">
                <a:solidFill>
                  <a:srgbClr val="C00000"/>
                </a:solidFill>
              </a:rPr>
              <a:t>Subscripts must not be changed to balance an equation</a:t>
            </a:r>
            <a:r>
              <a:rPr lang="en-US" altLang="en-US" dirty="0"/>
              <a:t>.</a:t>
            </a:r>
          </a:p>
          <a:p>
            <a:pPr marL="533400" indent="-533400"/>
            <a:r>
              <a:rPr lang="en-US" altLang="en-US" dirty="0"/>
              <a:t>A balanced equation tells us the ratio of the number of molecules which react and are produced in a chemical reaction.</a:t>
            </a:r>
          </a:p>
          <a:p>
            <a:pPr marL="533400" indent="-533400"/>
            <a:r>
              <a:rPr lang="en-US" altLang="en-US" b="1" dirty="0" smtClean="0">
                <a:solidFill>
                  <a:srgbClr val="C00000"/>
                </a:solidFill>
              </a:rPr>
              <a:t>Make sure the formulas are written correctly in the equation.</a:t>
            </a:r>
            <a:endParaRPr lang="en-US" altLang="en-US" b="1" dirty="0">
              <a:solidFill>
                <a:srgbClr val="C00000"/>
              </a:solidFill>
            </a:endParaRPr>
          </a:p>
          <a:p>
            <a:pPr marL="533400" indent="-533400">
              <a:buNone/>
            </a:pPr>
            <a:endParaRPr lang="en-US" altLang="en-US" b="1" dirty="0">
              <a:solidFill>
                <a:srgbClr val="C00000"/>
              </a:solidFill>
            </a:endParaRPr>
          </a:p>
        </p:txBody>
      </p:sp>
      <p:sp>
        <p:nvSpPr>
          <p:cNvPr id="189443" name="Rectangle 3"/>
          <p:cNvSpPr>
            <a:spLocks noGrp="1" noChangeArrowheads="1"/>
          </p:cNvSpPr>
          <p:nvPr>
            <p:ph type="title"/>
          </p:nvPr>
        </p:nvSpPr>
        <p:spPr>
          <a:xfrm>
            <a:off x="1981200" y="1143000"/>
            <a:ext cx="7924800" cy="533400"/>
          </a:xfrm>
        </p:spPr>
        <p:txBody>
          <a:bodyPr>
            <a:noAutofit/>
          </a:bodyPr>
          <a:lstStyle/>
          <a:p>
            <a:r>
              <a:rPr lang="en-US" altLang="en-US" sz="3600" b="1" dirty="0" smtClean="0"/>
              <a:t>Notice the red are the most common mistakes when balancing equations</a:t>
            </a:r>
            <a:endParaRPr lang="en-US" altLang="en-US" sz="3600" b="1" dirty="0"/>
          </a:p>
        </p:txBody>
      </p:sp>
    </p:spTree>
    <p:extLst>
      <p:ext uri="{BB962C8B-B14F-4D97-AF65-F5344CB8AC3E}">
        <p14:creationId xmlns:p14="http://schemas.microsoft.com/office/powerpoint/2010/main" val="3416409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1640</Words>
  <Application>Microsoft Office PowerPoint</Application>
  <PresentationFormat>Widescreen</PresentationFormat>
  <Paragraphs>300</Paragraphs>
  <Slides>43</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Arial</vt:lpstr>
      <vt:lpstr>Arial Narrow</vt:lpstr>
      <vt:lpstr>Calibri</vt:lpstr>
      <vt:lpstr>Century Gothic</vt:lpstr>
      <vt:lpstr>Palatino Linotype</vt:lpstr>
      <vt:lpstr>Symbol</vt:lpstr>
      <vt:lpstr>Wingdings</vt:lpstr>
      <vt:lpstr>Wingdings 2</vt:lpstr>
      <vt:lpstr>1_Office Theme</vt:lpstr>
      <vt:lpstr>Presentation on brainstorming</vt:lpstr>
      <vt:lpstr>Balance chemical equations by following these steps: </vt:lpstr>
      <vt:lpstr>PowerPoint Presentation</vt:lpstr>
      <vt:lpstr>PowerPoint Presentation</vt:lpstr>
      <vt:lpstr>PowerPoint Presentation</vt:lpstr>
      <vt:lpstr>Exercise</vt:lpstr>
      <vt:lpstr>Exercise</vt:lpstr>
      <vt:lpstr>Exercise</vt:lpstr>
      <vt:lpstr>Concept Check</vt:lpstr>
      <vt:lpstr>Notice the red are the most common mistakes when balancing equations</vt:lpstr>
      <vt:lpstr>Chemical Reactions </vt:lpstr>
      <vt:lpstr>Types of Reactions</vt:lpstr>
      <vt:lpstr>1. Synthesis reactions</vt:lpstr>
      <vt:lpstr>Synthesis Reactions</vt:lpstr>
      <vt:lpstr>Practice</vt:lpstr>
      <vt:lpstr>Synthesis reaction of oxides</vt:lpstr>
      <vt:lpstr>2. Decomposition Reactions</vt:lpstr>
      <vt:lpstr>Decomposition Reactions</vt:lpstr>
      <vt:lpstr>Decomposition Exceptions</vt:lpstr>
      <vt:lpstr>PowerPoint Presentation</vt:lpstr>
      <vt:lpstr>PowerPoint Presentation</vt:lpstr>
      <vt:lpstr>Practice</vt:lpstr>
      <vt:lpstr>Practice</vt:lpstr>
      <vt:lpstr>3. Single Replacement Reactions</vt:lpstr>
      <vt:lpstr>Single Replacement Reactions</vt:lpstr>
      <vt:lpstr>Single Replacement Reactions</vt:lpstr>
      <vt:lpstr>Single Replacement Reactions</vt:lpstr>
      <vt:lpstr>Replacement of hydrogen in water by a metal </vt:lpstr>
      <vt:lpstr>4. Double Replacement Reactions</vt:lpstr>
      <vt:lpstr>Double Replacement Reactions</vt:lpstr>
      <vt:lpstr>Practice</vt:lpstr>
      <vt:lpstr>5. Combustion Reactions</vt:lpstr>
      <vt:lpstr>Combustion Reactions</vt:lpstr>
      <vt:lpstr>Combustion Reactions</vt:lpstr>
      <vt:lpstr>Combustion</vt:lpstr>
      <vt:lpstr>Mixed Practice</vt:lpstr>
      <vt:lpstr>Reaction : Go or No Go</vt:lpstr>
      <vt:lpstr>Total Ionic Equations </vt:lpstr>
      <vt:lpstr>Solubility Table</vt:lpstr>
      <vt:lpstr>Solubilities Not on the Table!</vt:lpstr>
      <vt:lpstr>Total Ionic Equations </vt:lpstr>
      <vt:lpstr>Use your table and underline those compounds that are insoluble (precipitate out) </vt:lpstr>
      <vt:lpstr>Does the following reaction  occur?</vt:lpstr>
      <vt:lpstr>Activity series of elements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 chemical equations by following these steps: </dc:title>
  <dc:creator>kim owen</dc:creator>
  <cp:lastModifiedBy>kim owen</cp:lastModifiedBy>
  <cp:revision>1</cp:revision>
  <dcterms:created xsi:type="dcterms:W3CDTF">2014-07-15T07:07:25Z</dcterms:created>
  <dcterms:modified xsi:type="dcterms:W3CDTF">2014-07-15T07:08:04Z</dcterms:modified>
</cp:coreProperties>
</file>