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74" d="100"/>
          <a:sy n="74" d="100"/>
        </p:scale>
        <p:origin x="576" y="84"/>
      </p:cViewPr>
      <p:guideLst/>
    </p:cSldViewPr>
  </p:slideViewPr>
  <p:notesTextViewPr>
    <p:cViewPr>
      <p:scale>
        <a:sx n="1" d="1"/>
        <a:sy n="1" d="1"/>
      </p:scale>
      <p:origin x="0" y="0"/>
    </p:cViewPr>
  </p:notesTextViewPr>
  <p:sorterViewPr>
    <p:cViewPr>
      <p:scale>
        <a:sx n="100" d="100"/>
        <a:sy n="100" d="100"/>
      </p:scale>
      <p:origin x="0" y="-149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B271DD-481B-4501-956E-8911B82A416A}" type="datetimeFigureOut">
              <a:rPr lang="en-US" smtClean="0"/>
              <a:t>7/15/2014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AA8BF8-0C88-4F3F-9565-A4FB2B2A073F}" type="slidenum">
              <a:rPr lang="en-US" smtClean="0"/>
              <a:t>‹#›</a:t>
            </a:fld>
            <a:endParaRPr lang="en-US"/>
          </a:p>
        </p:txBody>
      </p:sp>
    </p:spTree>
    <p:extLst>
      <p:ext uri="{BB962C8B-B14F-4D97-AF65-F5344CB8AC3E}">
        <p14:creationId xmlns:p14="http://schemas.microsoft.com/office/powerpoint/2010/main" val="2403530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815077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B378B5-A4A8-43BD-B38E-648E0B242334}" type="slidenum">
              <a:rPr lang="en-US" altLang="en-US">
                <a:solidFill>
                  <a:prstClr val="black"/>
                </a:solidFill>
              </a:rPr>
              <a:pPr/>
              <a:t>25</a:t>
            </a:fld>
            <a:endParaRPr lang="en-US" altLang="en-US">
              <a:solidFill>
                <a:prstClr val="black"/>
              </a:solidFill>
            </a:endParaRPr>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31848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976156-46EA-47A6-B93E-8B6F644DAA6C}" type="slidenum">
              <a:rPr lang="en-US" altLang="en-US">
                <a:solidFill>
                  <a:prstClr val="black"/>
                </a:solidFill>
              </a:rPr>
              <a:pPr/>
              <a:t>26</a:t>
            </a:fld>
            <a:endParaRPr lang="en-US" altLang="en-US">
              <a:solidFill>
                <a:prstClr val="black"/>
              </a:solidFill>
            </a:endParaRPr>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09464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1AD336-17DD-471B-931A-2A60C5287BCE}" type="slidenum">
              <a:rPr lang="en-US" altLang="en-US">
                <a:solidFill>
                  <a:prstClr val="black"/>
                </a:solidFill>
                <a:latin typeface="Calibri" panose="020F0502020204030204" pitchFamily="34" charset="0"/>
              </a:rPr>
              <a:pPr eaLnBrk="1" hangingPunct="1"/>
              <a:t>32</a:t>
            </a:fld>
            <a:endParaRPr lang="en-US" altLang="en-US">
              <a:solidFill>
                <a:prstClr val="black"/>
              </a:solidFill>
              <a:latin typeface="Calibri" panose="020F0502020204030204" pitchFamily="34" charset="0"/>
            </a:endParaRPr>
          </a:p>
        </p:txBody>
      </p:sp>
      <p:sp>
        <p:nvSpPr>
          <p:cNvPr id="3072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0724" name="Rectangle 3"/>
          <p:cNvSpPr>
            <a:spLocks noGrp="1" noChangeArrowheads="1"/>
          </p:cNvSpPr>
          <p:nvPr>
            <p:ph type="body" idx="1"/>
          </p:nvPr>
        </p:nvSpPr>
        <p:spPr bwMode="auto">
          <a:xfrm>
            <a:off x="914400" y="4416425"/>
            <a:ext cx="5029200" cy="4183063"/>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CA" altLang="en-US" smtClean="0"/>
          </a:p>
        </p:txBody>
      </p:sp>
    </p:spTree>
    <p:extLst>
      <p:ext uri="{BB962C8B-B14F-4D97-AF65-F5344CB8AC3E}">
        <p14:creationId xmlns:p14="http://schemas.microsoft.com/office/powerpoint/2010/main" val="310232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C89C9A-C429-4FD0-89BF-2DAF74CC7A43}" type="slidenum">
              <a:rPr lang="en-US" altLang="en-US">
                <a:solidFill>
                  <a:prstClr val="black"/>
                </a:solidFill>
                <a:latin typeface="Calibri" panose="020F0502020204030204" pitchFamily="34" charset="0"/>
              </a:rPr>
              <a:pPr eaLnBrk="1" hangingPunct="1"/>
              <a:t>33</a:t>
            </a:fld>
            <a:endParaRPr lang="en-US" altLang="en-US">
              <a:solidFill>
                <a:prstClr val="black"/>
              </a:solidFill>
              <a:latin typeface="Calibri" panose="020F0502020204030204" pitchFamily="34" charset="0"/>
            </a:endParaRPr>
          </a:p>
        </p:txBody>
      </p:sp>
      <p:sp>
        <p:nvSpPr>
          <p:cNvPr id="317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xfrm>
            <a:off x="914400" y="4416425"/>
            <a:ext cx="5029200" cy="4183063"/>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CA" altLang="en-US" smtClean="0"/>
          </a:p>
        </p:txBody>
      </p:sp>
    </p:spTree>
    <p:extLst>
      <p:ext uri="{BB962C8B-B14F-4D97-AF65-F5344CB8AC3E}">
        <p14:creationId xmlns:p14="http://schemas.microsoft.com/office/powerpoint/2010/main" val="3964238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222901-FD65-4A9D-96AC-1D4D622C6840}" type="slidenum">
              <a:rPr lang="en-US" altLang="en-US">
                <a:solidFill>
                  <a:prstClr val="black"/>
                </a:solidFill>
                <a:latin typeface="Calibri" panose="020F0502020204030204" pitchFamily="34" charset="0"/>
              </a:rPr>
              <a:pPr eaLnBrk="1" hangingPunct="1"/>
              <a:t>10</a:t>
            </a:fld>
            <a:endParaRPr lang="en-US" altLang="en-US">
              <a:solidFill>
                <a:prstClr val="black"/>
              </a:solidFill>
              <a:latin typeface="Calibri" panose="020F0502020204030204" pitchFamily="34" charset="0"/>
            </a:endParaRPr>
          </a:p>
        </p:txBody>
      </p:sp>
      <p:sp>
        <p:nvSpPr>
          <p:cNvPr id="3584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5844" name="Rectangle 3"/>
          <p:cNvSpPr>
            <a:spLocks noGrp="1" noChangeArrowheads="1"/>
          </p:cNvSpPr>
          <p:nvPr>
            <p:ph type="body" idx="1"/>
          </p:nvPr>
        </p:nvSpPr>
        <p:spPr bwMode="auto">
          <a:xfrm>
            <a:off x="914400" y="4416425"/>
            <a:ext cx="5029200" cy="4183063"/>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CA" altLang="en-US" smtClean="0"/>
          </a:p>
        </p:txBody>
      </p:sp>
    </p:spTree>
    <p:extLst>
      <p:ext uri="{BB962C8B-B14F-4D97-AF65-F5344CB8AC3E}">
        <p14:creationId xmlns:p14="http://schemas.microsoft.com/office/powerpoint/2010/main" val="2034533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6833CA-0398-482F-B490-85C355094524}" type="slidenum">
              <a:rPr lang="en-US" altLang="en-US">
                <a:solidFill>
                  <a:prstClr val="black"/>
                </a:solidFill>
                <a:latin typeface="Calibri" panose="020F0502020204030204" pitchFamily="34" charset="0"/>
              </a:rPr>
              <a:pPr eaLnBrk="1" hangingPunct="1"/>
              <a:t>14</a:t>
            </a:fld>
            <a:endParaRPr lang="en-US" altLang="en-US">
              <a:solidFill>
                <a:prstClr val="black"/>
              </a:solidFill>
              <a:latin typeface="Calibri" panose="020F0502020204030204" pitchFamily="34" charset="0"/>
            </a:endParaRPr>
          </a:p>
        </p:txBody>
      </p:sp>
      <p:sp>
        <p:nvSpPr>
          <p:cNvPr id="3686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6868" name="Rectangle 3"/>
          <p:cNvSpPr>
            <a:spLocks noGrp="1" noChangeArrowheads="1"/>
          </p:cNvSpPr>
          <p:nvPr>
            <p:ph type="body" idx="1"/>
          </p:nvPr>
        </p:nvSpPr>
        <p:spPr bwMode="auto">
          <a:xfrm>
            <a:off x="914400" y="4416425"/>
            <a:ext cx="5029200" cy="4183063"/>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CA" altLang="en-US" smtClean="0"/>
          </a:p>
        </p:txBody>
      </p:sp>
    </p:spTree>
    <p:extLst>
      <p:ext uri="{BB962C8B-B14F-4D97-AF65-F5344CB8AC3E}">
        <p14:creationId xmlns:p14="http://schemas.microsoft.com/office/powerpoint/2010/main" val="84020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3C467C-DDF5-4894-9F16-BDC0C119C75E}" type="slidenum">
              <a:rPr lang="en-US" altLang="en-US">
                <a:solidFill>
                  <a:prstClr val="black"/>
                </a:solidFill>
                <a:latin typeface="Calibri" panose="020F0502020204030204" pitchFamily="34" charset="0"/>
              </a:rPr>
              <a:pPr eaLnBrk="1" hangingPunct="1"/>
              <a:t>15</a:t>
            </a:fld>
            <a:endParaRPr lang="en-US" altLang="en-US">
              <a:solidFill>
                <a:prstClr val="black"/>
              </a:solidFill>
              <a:latin typeface="Calibri" panose="020F0502020204030204" pitchFamily="34" charset="0"/>
            </a:endParaRPr>
          </a:p>
        </p:txBody>
      </p:sp>
      <p:sp>
        <p:nvSpPr>
          <p:cNvPr id="3789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7892" name="Rectangle 3"/>
          <p:cNvSpPr>
            <a:spLocks noGrp="1" noChangeArrowheads="1"/>
          </p:cNvSpPr>
          <p:nvPr>
            <p:ph type="body" idx="1"/>
          </p:nvPr>
        </p:nvSpPr>
        <p:spPr bwMode="auto">
          <a:xfrm>
            <a:off x="914400" y="4416425"/>
            <a:ext cx="5029200" cy="4183063"/>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CA" altLang="en-US" smtClean="0"/>
          </a:p>
        </p:txBody>
      </p:sp>
    </p:spTree>
    <p:extLst>
      <p:ext uri="{BB962C8B-B14F-4D97-AF65-F5344CB8AC3E}">
        <p14:creationId xmlns:p14="http://schemas.microsoft.com/office/powerpoint/2010/main" val="4134727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273313-C537-41F4-A55A-780981976F04}" type="slidenum">
              <a:rPr lang="en-US" altLang="en-US">
                <a:solidFill>
                  <a:prstClr val="black"/>
                </a:solidFill>
              </a:rPr>
              <a:pPr/>
              <a:t>20</a:t>
            </a:fld>
            <a:endParaRPr lang="en-US" altLang="en-US">
              <a:solidFill>
                <a:prstClr val="black"/>
              </a:solidFill>
            </a:endParaRPr>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62012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5F4A7A-6C8E-4E89-9B52-0C549CC2F399}" type="slidenum">
              <a:rPr lang="en-US" altLang="en-US">
                <a:solidFill>
                  <a:prstClr val="black"/>
                </a:solidFill>
              </a:rPr>
              <a:pPr/>
              <a:t>21</a:t>
            </a:fld>
            <a:endParaRPr lang="en-US" altLang="en-US">
              <a:solidFill>
                <a:prstClr val="black"/>
              </a:solidFill>
            </a:endParaRPr>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15552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16C71B-A1E2-403F-9096-BB0F1536FB6E}" type="slidenum">
              <a:rPr lang="en-US" altLang="en-US">
                <a:solidFill>
                  <a:prstClr val="black"/>
                </a:solidFill>
                <a:latin typeface="Calibri" panose="020F0502020204030204" pitchFamily="34" charset="0"/>
              </a:rPr>
              <a:pPr eaLnBrk="1" hangingPunct="1"/>
              <a:t>22</a:t>
            </a:fld>
            <a:endParaRPr lang="en-US" altLang="en-US">
              <a:solidFill>
                <a:prstClr val="black"/>
              </a:solidFill>
              <a:latin typeface="Calibri" panose="020F0502020204030204" pitchFamily="34" charset="0"/>
            </a:endParaRPr>
          </a:p>
        </p:txBody>
      </p:sp>
      <p:sp>
        <p:nvSpPr>
          <p:cNvPr id="2969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9700" name="Rectangle 3"/>
          <p:cNvSpPr>
            <a:spLocks noGrp="1" noChangeArrowheads="1"/>
          </p:cNvSpPr>
          <p:nvPr>
            <p:ph type="body" idx="1"/>
          </p:nvPr>
        </p:nvSpPr>
        <p:spPr bwMode="auto">
          <a:xfrm>
            <a:off x="914400" y="4416425"/>
            <a:ext cx="5029200" cy="4183063"/>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CA" altLang="en-US" smtClean="0"/>
          </a:p>
        </p:txBody>
      </p:sp>
    </p:spTree>
    <p:extLst>
      <p:ext uri="{BB962C8B-B14F-4D97-AF65-F5344CB8AC3E}">
        <p14:creationId xmlns:p14="http://schemas.microsoft.com/office/powerpoint/2010/main" val="3285255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C794F7-6057-4584-8015-1B9C0C0A9FA8}" type="slidenum">
              <a:rPr lang="en-US" altLang="en-US">
                <a:solidFill>
                  <a:prstClr val="black"/>
                </a:solidFill>
              </a:rPr>
              <a:pPr/>
              <a:t>23</a:t>
            </a:fld>
            <a:endParaRPr lang="en-US" altLang="en-US">
              <a:solidFill>
                <a:prstClr val="black"/>
              </a:solidFill>
            </a:endParaRPr>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20371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C2A274-C322-4B7C-B7FB-7114182EDAEC}" type="slidenum">
              <a:rPr lang="en-US" altLang="en-US">
                <a:solidFill>
                  <a:prstClr val="black"/>
                </a:solidFill>
              </a:rPr>
              <a:pPr/>
              <a:t>24</a:t>
            </a:fld>
            <a:endParaRPr lang="en-US" altLang="en-US">
              <a:solidFill>
                <a:prstClr val="black"/>
              </a:solidFill>
            </a:endParaRPr>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5423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B2349B-54A1-47EC-BE96-B9515B32E63E}" type="datetimeFigureOut">
              <a:rPr lang="en-US" smtClean="0"/>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C0F67-8D1E-4673-BE55-B28D1567561F}" type="slidenum">
              <a:rPr lang="en-US" smtClean="0"/>
              <a:t>‹#›</a:t>
            </a:fld>
            <a:endParaRPr lang="en-US"/>
          </a:p>
        </p:txBody>
      </p:sp>
    </p:spTree>
    <p:extLst>
      <p:ext uri="{BB962C8B-B14F-4D97-AF65-F5344CB8AC3E}">
        <p14:creationId xmlns:p14="http://schemas.microsoft.com/office/powerpoint/2010/main" val="350758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2349B-54A1-47EC-BE96-B9515B32E63E}" type="datetimeFigureOut">
              <a:rPr lang="en-US" smtClean="0"/>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C0F67-8D1E-4673-BE55-B28D1567561F}" type="slidenum">
              <a:rPr lang="en-US" smtClean="0"/>
              <a:t>‹#›</a:t>
            </a:fld>
            <a:endParaRPr lang="en-US"/>
          </a:p>
        </p:txBody>
      </p:sp>
    </p:spTree>
    <p:extLst>
      <p:ext uri="{BB962C8B-B14F-4D97-AF65-F5344CB8AC3E}">
        <p14:creationId xmlns:p14="http://schemas.microsoft.com/office/powerpoint/2010/main" val="279523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2349B-54A1-47EC-BE96-B9515B32E63E}" type="datetimeFigureOut">
              <a:rPr lang="en-US" smtClean="0"/>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C0F67-8D1E-4673-BE55-B28D1567561F}" type="slidenum">
              <a:rPr lang="en-US" smtClean="0"/>
              <a:t>‹#›</a:t>
            </a:fld>
            <a:endParaRPr lang="en-US"/>
          </a:p>
        </p:txBody>
      </p:sp>
    </p:spTree>
    <p:extLst>
      <p:ext uri="{BB962C8B-B14F-4D97-AF65-F5344CB8AC3E}">
        <p14:creationId xmlns:p14="http://schemas.microsoft.com/office/powerpoint/2010/main" val="2245255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30" name="Date Placeholder 29"/>
          <p:cNvSpPr>
            <a:spLocks noGrp="1"/>
          </p:cNvSpPr>
          <p:nvPr>
            <p:ph type="dt" sz="half" idx="10"/>
          </p:nvPr>
        </p:nvSpPr>
        <p:spPr/>
        <p:txBody>
          <a:bodyPr/>
          <a:lstStyle/>
          <a:p>
            <a:fld id="{021A1D30-C0A0-4124-A783-34D9F15FA0FE}" type="datetime1">
              <a:rPr lang="en-US" smtClean="0">
                <a:solidFill>
                  <a:prstClr val="black"/>
                </a:solidFill>
              </a:rPr>
              <a:pPr/>
              <a:t>7/15/2014</a:t>
            </a:fld>
            <a:endParaRPr lang="en-US">
              <a:solidFill>
                <a:prstClr val="black"/>
              </a:solidFill>
            </a:endParaRPr>
          </a:p>
        </p:txBody>
      </p:sp>
      <p:sp>
        <p:nvSpPr>
          <p:cNvPr id="19" name="Footer Placeholder 18"/>
          <p:cNvSpPr>
            <a:spLocks noGrp="1"/>
          </p:cNvSpPr>
          <p:nvPr>
            <p:ph type="ftr" sz="quarter" idx="11"/>
          </p:nvPr>
        </p:nvSpPr>
        <p:spPr/>
        <p:txBody>
          <a:bodyPr/>
          <a:lstStyle/>
          <a:p>
            <a:endParaRPr lang="en-US">
              <a:solidFill>
                <a:prstClr val="black"/>
              </a:solidFill>
            </a:endParaRPr>
          </a:p>
        </p:txBody>
      </p:sp>
      <p:sp>
        <p:nvSpPr>
          <p:cNvPr id="27" name="Slide Number Placeholder 26"/>
          <p:cNvSpPr>
            <a:spLocks noGrp="1"/>
          </p:cNvSpPr>
          <p:nvPr>
            <p:ph type="sldNum" sz="quarter" idx="12"/>
          </p:nvPr>
        </p:nvSpPr>
        <p:spPr/>
        <p:txBody>
          <a:bodyPr/>
          <a:lstStyle/>
          <a:p>
            <a:fld id="{401CF334-2D5C-4859-84A6-CA7E6E43FAEB}" type="slidenum">
              <a:rPr lang="en-US" smtClean="0">
                <a:solidFill>
                  <a:prstClr val="black"/>
                </a:solidFill>
              </a:rPr>
              <a:pPr/>
              <a:t>‹#›</a:t>
            </a:fld>
            <a:endParaRPr lang="en-US">
              <a:solidFill>
                <a:prstClr val="black"/>
              </a:solidFill>
            </a:endParaRP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cxnSp>
        <p:nvCxnSpPr>
          <p:cNvPr id="5" name="Straight Connector 4"/>
          <p:cNvCxnSpPr/>
          <p:nvPr/>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4081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5F28077-7188-48C5-8679-2287FAC952E9}" type="datetime1">
              <a:rPr lang="en-US" smtClean="0">
                <a:solidFill>
                  <a:prstClr val="black"/>
                </a:solidFill>
              </a:rPr>
              <a:pPr/>
              <a:t>7/15/2014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solidFill>
                  <a:prstClr val="black"/>
                </a:solidFill>
              </a:rPr>
              <a:pPr/>
              <a:t>‹#›</a:t>
            </a:fld>
            <a:endParaRPr lang="en-US">
              <a:solidFill>
                <a:prstClr val="black"/>
              </a:solidFill>
            </a:endParaRPr>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41160629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2DCB740-6776-4EE9-99FD-96D592FA5A23}" type="datetime1">
              <a:rPr lang="en-US" smtClean="0">
                <a:solidFill>
                  <a:prstClr val="black"/>
                </a:solidFill>
              </a:rPr>
              <a:pPr/>
              <a:t>7/15/2014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solidFill>
                  <a:prstClr val="black"/>
                </a:solidFill>
              </a:rPr>
              <a:pPr/>
              <a:t>‹#›</a:t>
            </a:fld>
            <a:endParaRPr lang="en-US">
              <a:solidFill>
                <a:prstClr val="black"/>
              </a:solidFill>
            </a:endParaRP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4863890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5F6BD99-6FFD-46C5-B5E2-43A34BDA2566}" type="datetime1">
              <a:rPr lang="en-US" smtClean="0">
                <a:solidFill>
                  <a:prstClr val="black"/>
                </a:solidFill>
              </a:rPr>
              <a:pPr/>
              <a:t>7/15/2014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401CF334-2D5C-4859-84A6-CA7E6E43FAEB}" type="slidenum">
              <a:rPr lang="en-US" smtClean="0">
                <a:solidFill>
                  <a:prstClr val="black"/>
                </a:solidFill>
              </a:rPr>
              <a:pPr/>
              <a:t>‹#›</a:t>
            </a:fld>
            <a:endParaRPr lang="en-US">
              <a:solidFill>
                <a:prstClr val="black"/>
              </a:solidFill>
            </a:endParaRP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8244418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022678E-214C-4CF8-97C7-95015FB02960}" type="datetime1">
              <a:rPr lang="en-US" smtClean="0">
                <a:solidFill>
                  <a:prstClr val="black"/>
                </a:solidFill>
              </a:rPr>
              <a:pPr/>
              <a:t>7/15/2014</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401CF334-2D5C-4859-84A6-CA7E6E43FAEB}" type="slidenum">
              <a:rPr lang="en-US" smtClean="0">
                <a:solidFill>
                  <a:prstClr val="black"/>
                </a:solidFill>
              </a:rPr>
              <a:pPr/>
              <a:t>‹#›</a:t>
            </a:fld>
            <a:endParaRPr lang="en-US">
              <a:solidFill>
                <a:prstClr val="black"/>
              </a:solidFill>
            </a:endParaRP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2333745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5660E0-FA77-4473-A859-74127B089143}" type="datetime1">
              <a:rPr lang="en-US" smtClean="0">
                <a:solidFill>
                  <a:prstClr val="black"/>
                </a:solidFill>
              </a:rPr>
              <a:pPr/>
              <a:t>7/15/2014</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401CF334-2D5C-4859-84A6-CA7E6E43FAEB}" type="slidenum">
              <a:rPr lang="en-US" smtClean="0">
                <a:solidFill>
                  <a:prstClr val="black"/>
                </a:solidFill>
              </a:rPr>
              <a:pPr/>
              <a:t>‹#›</a:t>
            </a:fld>
            <a:endParaRPr lang="en-US">
              <a:solidFill>
                <a:prstClr val="black"/>
              </a:solidFill>
            </a:endParaRPr>
          </a:p>
        </p:txBody>
      </p:sp>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049348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solidFill>
                  <a:prstClr val="black"/>
                </a:solidFill>
              </a:rPr>
              <a:pPr/>
              <a:t>7/15/2014</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401CF334-2D5C-4859-84A6-CA7E6E43FAE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690691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197C5C-1CD1-417D-A89C-14747F5222C7}" type="datetime1">
              <a:rPr lang="en-US" smtClean="0">
                <a:solidFill>
                  <a:prstClr val="black"/>
                </a:solidFill>
              </a:rPr>
              <a:pPr/>
              <a:t>7/15/2014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401CF334-2D5C-4859-84A6-CA7E6E43FAEB}" type="slidenum">
              <a:rPr lang="en-US" smtClean="0">
                <a:solidFill>
                  <a:prstClr val="black"/>
                </a:solidFill>
              </a:rPr>
              <a:pPr/>
              <a:t>‹#›</a:t>
            </a:fld>
            <a:endParaRPr lang="en-US">
              <a:solidFill>
                <a:prstClr val="black"/>
              </a:solidFill>
            </a:endParaRP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1844404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2349B-54A1-47EC-BE96-B9515B32E63E}" type="datetimeFigureOut">
              <a:rPr lang="en-US" smtClean="0"/>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C0F67-8D1E-4673-BE55-B28D1567561F}" type="slidenum">
              <a:rPr lang="en-US" smtClean="0"/>
              <a:t>‹#›</a:t>
            </a:fld>
            <a:endParaRPr lang="en-US"/>
          </a:p>
        </p:txBody>
      </p:sp>
    </p:spTree>
    <p:extLst>
      <p:ext uri="{BB962C8B-B14F-4D97-AF65-F5344CB8AC3E}">
        <p14:creationId xmlns:p14="http://schemas.microsoft.com/office/powerpoint/2010/main" val="3403108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1359EFBB-CFA1-4AA8-9123-F0B52DBD84FE}" type="datetime1">
              <a:rPr lang="en-US" smtClean="0">
                <a:solidFill>
                  <a:prstClr val="black"/>
                </a:solidFill>
              </a:rPr>
              <a:pPr/>
              <a:t>7/15/2014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solidFill>
                  <a:prstClr val="black"/>
                </a:solidFill>
              </a:rPr>
              <a:pPr/>
              <a:t>‹#›</a:t>
            </a:fld>
            <a:endParaRPr lang="en-US">
              <a:solidFill>
                <a:prstClr val="black"/>
              </a:solidFill>
            </a:endParaRPr>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42403880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D2D5871-AB0F-4B3D-8861-97E78CB7B47E}" type="datetime1">
              <a:rPr lang="en-US" smtClean="0">
                <a:solidFill>
                  <a:prstClr val="black"/>
                </a:solidFill>
              </a:rPr>
              <a:pPr/>
              <a:t>7/15/2014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solidFill>
                  <a:prstClr val="black"/>
                </a:solidFill>
              </a:rPr>
              <a:pPr/>
              <a:t>‹#›</a:t>
            </a:fld>
            <a:endParaRPr lang="en-US">
              <a:solidFill>
                <a:prstClr val="black"/>
              </a:solidFill>
            </a:endParaRPr>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2399672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4418406-4C3F-4F3E-80BD-A22568EA37EB}" type="datetime1">
              <a:rPr lang="en-US" smtClean="0">
                <a:solidFill>
                  <a:prstClr val="black"/>
                </a:solidFill>
              </a:rPr>
              <a:pPr/>
              <a:t>7/15/2014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solidFill>
                  <a:prstClr val="black"/>
                </a:solidFill>
              </a:rPr>
              <a:pPr/>
              <a:t>‹#›</a:t>
            </a:fld>
            <a:endParaRPr lang="en-US">
              <a:solidFill>
                <a:prstClr val="black"/>
              </a:solidFill>
            </a:endParaRP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324892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5238931-ED91-4305-B28D-7E855BD9272E}" type="datetimeFigureOut">
              <a:rPr lang="en-US">
                <a:solidFill>
                  <a:prstClr val="black">
                    <a:tint val="75000"/>
                  </a:prstClr>
                </a:solidFill>
              </a:rPr>
              <a:pPr>
                <a:defRPr/>
              </a:pPr>
              <a:t>7/15/2014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93B3D6D-0A48-474C-890E-66878CFC68FA}" type="slidenum">
              <a:rPr lang="en-US" altLang="en-US"/>
              <a:pPr/>
              <a:t>‹#›</a:t>
            </a:fld>
            <a:endParaRPr lang="en-US" altLang="en-US"/>
          </a:p>
        </p:txBody>
      </p:sp>
    </p:spTree>
    <p:extLst>
      <p:ext uri="{BB962C8B-B14F-4D97-AF65-F5344CB8AC3E}">
        <p14:creationId xmlns:p14="http://schemas.microsoft.com/office/powerpoint/2010/main" val="2229690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2940E2-05A7-4896-B2E1-19BDA4F14078}" type="datetimeFigureOut">
              <a:rPr lang="en-US">
                <a:solidFill>
                  <a:prstClr val="black">
                    <a:tint val="75000"/>
                  </a:prstClr>
                </a:solidFill>
              </a:rPr>
              <a:pPr>
                <a:defRPr/>
              </a:pPr>
              <a:t>7/15/2014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334B8DF-8372-4DE7-B382-278768C45F28}" type="slidenum">
              <a:rPr lang="en-US" altLang="en-US"/>
              <a:pPr/>
              <a:t>‹#›</a:t>
            </a:fld>
            <a:endParaRPr lang="en-US" altLang="en-US"/>
          </a:p>
        </p:txBody>
      </p:sp>
    </p:spTree>
    <p:extLst>
      <p:ext uri="{BB962C8B-B14F-4D97-AF65-F5344CB8AC3E}">
        <p14:creationId xmlns:p14="http://schemas.microsoft.com/office/powerpoint/2010/main" val="909460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05065B-4070-437D-BD18-4D5077791BB6}" type="datetimeFigureOut">
              <a:rPr lang="en-US">
                <a:solidFill>
                  <a:prstClr val="black">
                    <a:tint val="75000"/>
                  </a:prstClr>
                </a:solidFill>
              </a:rPr>
              <a:pPr>
                <a:defRPr/>
              </a:pPr>
              <a:t>7/15/2014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A897C99-1086-4596-B30C-8F48F7BCF6E4}" type="slidenum">
              <a:rPr lang="en-US" altLang="en-US"/>
              <a:pPr/>
              <a:t>‹#›</a:t>
            </a:fld>
            <a:endParaRPr lang="en-US" altLang="en-US"/>
          </a:p>
        </p:txBody>
      </p:sp>
    </p:spTree>
    <p:extLst>
      <p:ext uri="{BB962C8B-B14F-4D97-AF65-F5344CB8AC3E}">
        <p14:creationId xmlns:p14="http://schemas.microsoft.com/office/powerpoint/2010/main" val="1554542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0FF9FB1-4C7B-4AB2-BA32-5E2021AE0526}" type="datetimeFigureOut">
              <a:rPr lang="en-US">
                <a:solidFill>
                  <a:prstClr val="black">
                    <a:tint val="75000"/>
                  </a:prstClr>
                </a:solidFill>
              </a:rPr>
              <a:pPr>
                <a:defRPr/>
              </a:pPr>
              <a:t>7/15/2014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93D0B6D-D683-407D-A916-9CA4AB9D8528}" type="slidenum">
              <a:rPr lang="en-US" altLang="en-US"/>
              <a:pPr/>
              <a:t>‹#›</a:t>
            </a:fld>
            <a:endParaRPr lang="en-US" altLang="en-US"/>
          </a:p>
        </p:txBody>
      </p:sp>
    </p:spTree>
    <p:extLst>
      <p:ext uri="{BB962C8B-B14F-4D97-AF65-F5344CB8AC3E}">
        <p14:creationId xmlns:p14="http://schemas.microsoft.com/office/powerpoint/2010/main" val="506391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2E056C0-1A8A-4B5A-A5C5-1C4ABF045C8E}" type="datetimeFigureOut">
              <a:rPr lang="en-US">
                <a:solidFill>
                  <a:prstClr val="black">
                    <a:tint val="75000"/>
                  </a:prstClr>
                </a:solidFill>
              </a:rPr>
              <a:pPr>
                <a:defRPr/>
              </a:pPr>
              <a:t>7/15/2014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C41FF575-E58D-4908-9CB0-1AB45FA0516B}" type="slidenum">
              <a:rPr lang="en-US" altLang="en-US"/>
              <a:pPr/>
              <a:t>‹#›</a:t>
            </a:fld>
            <a:endParaRPr lang="en-US" altLang="en-US"/>
          </a:p>
        </p:txBody>
      </p:sp>
    </p:spTree>
    <p:extLst>
      <p:ext uri="{BB962C8B-B14F-4D97-AF65-F5344CB8AC3E}">
        <p14:creationId xmlns:p14="http://schemas.microsoft.com/office/powerpoint/2010/main" val="19792999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0BD1C61-CBD5-43DC-82AC-7F31AEA1A6AB}" type="datetimeFigureOut">
              <a:rPr lang="en-US">
                <a:solidFill>
                  <a:prstClr val="black">
                    <a:tint val="75000"/>
                  </a:prstClr>
                </a:solidFill>
              </a:rPr>
              <a:pPr>
                <a:defRPr/>
              </a:pPr>
              <a:t>7/15/2014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1289675D-F6C4-44FF-98DF-7F18DAA99EEE}" type="slidenum">
              <a:rPr lang="en-US" altLang="en-US"/>
              <a:pPr/>
              <a:t>‹#›</a:t>
            </a:fld>
            <a:endParaRPr lang="en-US" altLang="en-US"/>
          </a:p>
        </p:txBody>
      </p:sp>
    </p:spTree>
    <p:extLst>
      <p:ext uri="{BB962C8B-B14F-4D97-AF65-F5344CB8AC3E}">
        <p14:creationId xmlns:p14="http://schemas.microsoft.com/office/powerpoint/2010/main" val="1046610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9DF575-1A1D-45B7-84C0-0596EBBBD4AA}" type="datetimeFigureOut">
              <a:rPr lang="en-US">
                <a:solidFill>
                  <a:prstClr val="black">
                    <a:tint val="75000"/>
                  </a:prstClr>
                </a:solidFill>
              </a:rPr>
              <a:pPr>
                <a:defRPr/>
              </a:pPr>
              <a:t>7/15/2014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E364C60F-F255-48CC-82D9-467075DA61A7}" type="slidenum">
              <a:rPr lang="en-US" altLang="en-US"/>
              <a:pPr/>
              <a:t>‹#›</a:t>
            </a:fld>
            <a:endParaRPr lang="en-US" altLang="en-US"/>
          </a:p>
        </p:txBody>
      </p:sp>
    </p:spTree>
    <p:extLst>
      <p:ext uri="{BB962C8B-B14F-4D97-AF65-F5344CB8AC3E}">
        <p14:creationId xmlns:p14="http://schemas.microsoft.com/office/powerpoint/2010/main" val="393910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B2349B-54A1-47EC-BE96-B9515B32E63E}" type="datetimeFigureOut">
              <a:rPr lang="en-US" smtClean="0"/>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C0F67-8D1E-4673-BE55-B28D1567561F}" type="slidenum">
              <a:rPr lang="en-US" smtClean="0"/>
              <a:t>‹#›</a:t>
            </a:fld>
            <a:endParaRPr lang="en-US"/>
          </a:p>
        </p:txBody>
      </p:sp>
    </p:spTree>
    <p:extLst>
      <p:ext uri="{BB962C8B-B14F-4D97-AF65-F5344CB8AC3E}">
        <p14:creationId xmlns:p14="http://schemas.microsoft.com/office/powerpoint/2010/main" val="2429079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60C0D7-2BA9-4027-8F0E-A98216BEE98B}" type="datetimeFigureOut">
              <a:rPr lang="en-US">
                <a:solidFill>
                  <a:prstClr val="black">
                    <a:tint val="75000"/>
                  </a:prstClr>
                </a:solidFill>
              </a:rPr>
              <a:pPr>
                <a:defRPr/>
              </a:pPr>
              <a:t>7/15/2014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4B29F52-DCBE-4E3C-A192-4963E1D3E66C}" type="slidenum">
              <a:rPr lang="en-US" altLang="en-US"/>
              <a:pPr/>
              <a:t>‹#›</a:t>
            </a:fld>
            <a:endParaRPr lang="en-US" altLang="en-US"/>
          </a:p>
        </p:txBody>
      </p:sp>
    </p:spTree>
    <p:extLst>
      <p:ext uri="{BB962C8B-B14F-4D97-AF65-F5344CB8AC3E}">
        <p14:creationId xmlns:p14="http://schemas.microsoft.com/office/powerpoint/2010/main" val="22892870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5017F8-FD07-446A-B4E3-A395D253936C}" type="datetimeFigureOut">
              <a:rPr lang="en-US">
                <a:solidFill>
                  <a:prstClr val="black">
                    <a:tint val="75000"/>
                  </a:prstClr>
                </a:solidFill>
              </a:rPr>
              <a:pPr>
                <a:defRPr/>
              </a:pPr>
              <a:t>7/15/2014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CBA22E7-C749-48E7-BD51-54810C9BBD0C}" type="slidenum">
              <a:rPr lang="en-US" altLang="en-US"/>
              <a:pPr/>
              <a:t>‹#›</a:t>
            </a:fld>
            <a:endParaRPr lang="en-US" altLang="en-US"/>
          </a:p>
        </p:txBody>
      </p:sp>
    </p:spTree>
    <p:extLst>
      <p:ext uri="{BB962C8B-B14F-4D97-AF65-F5344CB8AC3E}">
        <p14:creationId xmlns:p14="http://schemas.microsoft.com/office/powerpoint/2010/main" val="25194278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BA2470-CEF3-4947-B137-2430EED1F4DD}" type="datetimeFigureOut">
              <a:rPr lang="en-US">
                <a:solidFill>
                  <a:prstClr val="black">
                    <a:tint val="75000"/>
                  </a:prstClr>
                </a:solidFill>
              </a:rPr>
              <a:pPr>
                <a:defRPr/>
              </a:pPr>
              <a:t>7/15/2014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671BA3-EB5B-4E76-9405-6987EF01C9A6}" type="slidenum">
              <a:rPr lang="en-US" altLang="en-US"/>
              <a:pPr/>
              <a:t>‹#›</a:t>
            </a:fld>
            <a:endParaRPr lang="en-US" altLang="en-US"/>
          </a:p>
        </p:txBody>
      </p:sp>
    </p:spTree>
    <p:extLst>
      <p:ext uri="{BB962C8B-B14F-4D97-AF65-F5344CB8AC3E}">
        <p14:creationId xmlns:p14="http://schemas.microsoft.com/office/powerpoint/2010/main" val="338961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5B5308-5FD8-4BB6-9BE5-DE50230D8280}" type="datetimeFigureOut">
              <a:rPr lang="en-US">
                <a:solidFill>
                  <a:prstClr val="black">
                    <a:tint val="75000"/>
                  </a:prstClr>
                </a:solidFill>
              </a:rPr>
              <a:pPr>
                <a:defRPr/>
              </a:pPr>
              <a:t>7/15/2014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F74516A-F2E4-4921-A5B2-E771E1678356}" type="slidenum">
              <a:rPr lang="en-US" altLang="en-US"/>
              <a:pPr/>
              <a:t>‹#›</a:t>
            </a:fld>
            <a:endParaRPr lang="en-US" altLang="en-US"/>
          </a:p>
        </p:txBody>
      </p:sp>
    </p:spTree>
    <p:extLst>
      <p:ext uri="{BB962C8B-B14F-4D97-AF65-F5344CB8AC3E}">
        <p14:creationId xmlns:p14="http://schemas.microsoft.com/office/powerpoint/2010/main" val="2052396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B2349B-54A1-47EC-BE96-B9515B32E63E}" type="datetimeFigureOut">
              <a:rPr lang="en-US" smtClean="0"/>
              <a:t>7/15/2014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C0F67-8D1E-4673-BE55-B28D1567561F}" type="slidenum">
              <a:rPr lang="en-US" smtClean="0"/>
              <a:t>‹#›</a:t>
            </a:fld>
            <a:endParaRPr lang="en-US"/>
          </a:p>
        </p:txBody>
      </p:sp>
    </p:spTree>
    <p:extLst>
      <p:ext uri="{BB962C8B-B14F-4D97-AF65-F5344CB8AC3E}">
        <p14:creationId xmlns:p14="http://schemas.microsoft.com/office/powerpoint/2010/main" val="28577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B2349B-54A1-47EC-BE96-B9515B32E63E}" type="datetimeFigureOut">
              <a:rPr lang="en-US" smtClean="0"/>
              <a:t>7/15/2014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DC0F67-8D1E-4673-BE55-B28D1567561F}" type="slidenum">
              <a:rPr lang="en-US" smtClean="0"/>
              <a:t>‹#›</a:t>
            </a:fld>
            <a:endParaRPr lang="en-US"/>
          </a:p>
        </p:txBody>
      </p:sp>
    </p:spTree>
    <p:extLst>
      <p:ext uri="{BB962C8B-B14F-4D97-AF65-F5344CB8AC3E}">
        <p14:creationId xmlns:p14="http://schemas.microsoft.com/office/powerpoint/2010/main" val="2171946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B2349B-54A1-47EC-BE96-B9515B32E63E}" type="datetimeFigureOut">
              <a:rPr lang="en-US" smtClean="0"/>
              <a:t>7/15/2014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DC0F67-8D1E-4673-BE55-B28D1567561F}" type="slidenum">
              <a:rPr lang="en-US" smtClean="0"/>
              <a:t>‹#›</a:t>
            </a:fld>
            <a:endParaRPr lang="en-US"/>
          </a:p>
        </p:txBody>
      </p:sp>
    </p:spTree>
    <p:extLst>
      <p:ext uri="{BB962C8B-B14F-4D97-AF65-F5344CB8AC3E}">
        <p14:creationId xmlns:p14="http://schemas.microsoft.com/office/powerpoint/2010/main" val="4166276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2349B-54A1-47EC-BE96-B9515B32E63E}" type="datetimeFigureOut">
              <a:rPr lang="en-US" smtClean="0"/>
              <a:t>7/15/2014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DC0F67-8D1E-4673-BE55-B28D1567561F}" type="slidenum">
              <a:rPr lang="en-US" smtClean="0"/>
              <a:t>‹#›</a:t>
            </a:fld>
            <a:endParaRPr lang="en-US"/>
          </a:p>
        </p:txBody>
      </p:sp>
    </p:spTree>
    <p:extLst>
      <p:ext uri="{BB962C8B-B14F-4D97-AF65-F5344CB8AC3E}">
        <p14:creationId xmlns:p14="http://schemas.microsoft.com/office/powerpoint/2010/main" val="3578280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2349B-54A1-47EC-BE96-B9515B32E63E}" type="datetimeFigureOut">
              <a:rPr lang="en-US" smtClean="0"/>
              <a:t>7/15/2014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C0F67-8D1E-4673-BE55-B28D1567561F}" type="slidenum">
              <a:rPr lang="en-US" smtClean="0"/>
              <a:t>‹#›</a:t>
            </a:fld>
            <a:endParaRPr lang="en-US"/>
          </a:p>
        </p:txBody>
      </p:sp>
    </p:spTree>
    <p:extLst>
      <p:ext uri="{BB962C8B-B14F-4D97-AF65-F5344CB8AC3E}">
        <p14:creationId xmlns:p14="http://schemas.microsoft.com/office/powerpoint/2010/main" val="2467740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2349B-54A1-47EC-BE96-B9515B32E63E}" type="datetimeFigureOut">
              <a:rPr lang="en-US" smtClean="0"/>
              <a:t>7/15/2014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C0F67-8D1E-4673-BE55-B28D1567561F}" type="slidenum">
              <a:rPr lang="en-US" smtClean="0"/>
              <a:t>‹#›</a:t>
            </a:fld>
            <a:endParaRPr lang="en-US"/>
          </a:p>
        </p:txBody>
      </p:sp>
    </p:spTree>
    <p:extLst>
      <p:ext uri="{BB962C8B-B14F-4D97-AF65-F5344CB8AC3E}">
        <p14:creationId xmlns:p14="http://schemas.microsoft.com/office/powerpoint/2010/main" val="439664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2349B-54A1-47EC-BE96-B9515B32E63E}" type="datetimeFigureOut">
              <a:rPr lang="en-US" smtClean="0"/>
              <a:t>7/15/2014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C0F67-8D1E-4673-BE55-B28D1567561F}" type="slidenum">
              <a:rPr lang="en-US" smtClean="0"/>
              <a:t>‹#›</a:t>
            </a:fld>
            <a:endParaRPr lang="en-US"/>
          </a:p>
        </p:txBody>
      </p:sp>
    </p:spTree>
    <p:extLst>
      <p:ext uri="{BB962C8B-B14F-4D97-AF65-F5344CB8AC3E}">
        <p14:creationId xmlns:p14="http://schemas.microsoft.com/office/powerpoint/2010/main" val="4017528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grpSp>
      </p:gr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1"/>
                </a:solidFill>
              </a:defRPr>
            </a:lvl1pPr>
          </a:lstStyle>
          <a:p>
            <a:fld id="{61146459-E3C3-4969-9224-5ED50B492D17}" type="datetime1">
              <a:rPr lang="en-US" smtClean="0">
                <a:solidFill>
                  <a:prstClr val="black"/>
                </a:solidFill>
              </a:rPr>
              <a:pPr/>
              <a:t>7/15/2014</a:t>
            </a:fld>
            <a:endParaRPr lang="en-US">
              <a:solidFill>
                <a:prstClr val="black"/>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1"/>
                </a:solidFill>
              </a:defRPr>
            </a:lvl1pPr>
          </a:lstStyle>
          <a:p>
            <a:endParaRPr lang="en-US">
              <a:solidFill>
                <a:prstClr val="black"/>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1"/>
                </a:solidFill>
              </a:defRPr>
            </a:lvl1pPr>
          </a:lstStyle>
          <a:p>
            <a:fld id="{401CF334-2D5C-4859-84A6-CA7E6E43FAEB}" type="slidenum">
              <a:rPr lang="en-US" smtClean="0">
                <a:solidFill>
                  <a:prstClr val="black"/>
                </a:solidFill>
              </a:rPr>
              <a:pPr/>
              <a:t>‹#›</a:t>
            </a:fld>
            <a:endParaRPr lang="en-US">
              <a:solidFill>
                <a:prstClr val="black"/>
              </a:solidFill>
            </a:endParaRP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dirty="0"/>
          </a:p>
        </p:txBody>
      </p:sp>
    </p:spTree>
    <p:extLst>
      <p:ext uri="{BB962C8B-B14F-4D97-AF65-F5344CB8AC3E}">
        <p14:creationId xmlns:p14="http://schemas.microsoft.com/office/powerpoint/2010/main" val="2497634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C5044BC-7846-42C0-943E-69EBE77E1F88}" type="datetimeFigureOut">
              <a:rPr lang="en-US">
                <a:solidFill>
                  <a:prstClr val="black">
                    <a:tint val="75000"/>
                  </a:prstClr>
                </a:solidFill>
              </a:rPr>
              <a:pPr>
                <a:defRPr/>
              </a:pPr>
              <a:t>7/15/2014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9A4DE1B5-5651-4F4E-9807-8F4F07F4B3B8}"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37278570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gif"/><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9.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com/url?sa=i&amp;rct=j&amp;q=&amp;esrc=s&amp;source=images&amp;cd=&amp;cad=rja&amp;uact=8&amp;docid=oLZD7cqTKg4CxM&amp;tbnid=lYs1u_UmXMEI1M:&amp;ved=0CAUQjRw&amp;url=http://www.ck12.org/user:eWVvbWFubWlrZUBzYXlkZWwubmV0/section/Chemical-Reactions-and-Equations/&amp;ei=_wuiU-r3GtayyATUrIC4DQ&amp;bvm=bv.69137298,d.aWw&amp;psig=AFQjCNH6F44BWYL7JPGvihtlrX4gFotu1Q&amp;ust=1403215221419526"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90591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1981200" y="6356351"/>
            <a:ext cx="2133600" cy="365125"/>
          </a:xfrm>
        </p:spPr>
        <p:txBody>
          <a:bodyPr/>
          <a:lstStyle/>
          <a:p>
            <a:pPr algn="l">
              <a:defRPr/>
            </a:pPr>
            <a:r>
              <a:rPr lang="en-US">
                <a:solidFill>
                  <a:prstClr val="black">
                    <a:tint val="75000"/>
                  </a:prstClr>
                </a:solidFill>
              </a:rPr>
              <a:t>(c) McGraw Hill Ryerson 2007</a:t>
            </a:r>
            <a:endParaRPr lang="en-US" sz="1400">
              <a:solidFill>
                <a:prstClr val="black">
                  <a:tint val="75000"/>
                </a:prstClr>
              </a:solidFill>
            </a:endParaRPr>
          </a:p>
        </p:txBody>
      </p:sp>
      <p:sp>
        <p:nvSpPr>
          <p:cNvPr id="78851" name="Rectangle 3"/>
          <p:cNvSpPr>
            <a:spLocks noGrp="1" noChangeArrowheads="1"/>
          </p:cNvSpPr>
          <p:nvPr>
            <p:ph type="body" idx="1"/>
          </p:nvPr>
        </p:nvSpPr>
        <p:spPr>
          <a:xfrm>
            <a:off x="1752600" y="1447800"/>
            <a:ext cx="5943600" cy="4648200"/>
          </a:xfrm>
        </p:spPr>
        <p:txBody>
          <a:bodyPr rtlCol="0">
            <a:normAutofit/>
          </a:bodyPr>
          <a:lstStyle/>
          <a:p>
            <a:pPr eaLnBrk="1" fontAlgn="auto" hangingPunct="1">
              <a:spcAft>
                <a:spcPts val="0"/>
              </a:spcAft>
              <a:defRPr/>
            </a:pPr>
            <a:r>
              <a:rPr lang="en-US" dirty="0" smtClean="0"/>
              <a:t>If you don’t transform your word into a skeleton equation properly, you won’t be able to balance the equation correctly.</a:t>
            </a:r>
          </a:p>
          <a:p>
            <a:pPr lvl="2" eaLnBrk="1" fontAlgn="auto" hangingPunct="1">
              <a:spcAft>
                <a:spcPts val="0"/>
              </a:spcAft>
              <a:defRPr/>
            </a:pPr>
            <a:endParaRPr lang="en-US" sz="2600" b="1" dirty="0"/>
          </a:p>
          <a:p>
            <a:pPr lvl="2" eaLnBrk="1" fontAlgn="auto" hangingPunct="1">
              <a:spcAft>
                <a:spcPts val="0"/>
              </a:spcAft>
              <a:defRPr/>
            </a:pPr>
            <a:r>
              <a:rPr lang="en-US" sz="2600" b="1" dirty="0"/>
              <a:t>Be careful of diatomic elements  -- remember the </a:t>
            </a:r>
            <a:r>
              <a:rPr lang="en-US" sz="2600" b="1" dirty="0">
                <a:solidFill>
                  <a:srgbClr val="FFFF00"/>
                </a:solidFill>
                <a:effectLst>
                  <a:outerShdw blurRad="38100" dist="38100" dir="2700000" algn="tl">
                    <a:srgbClr val="000000">
                      <a:alpha val="43137"/>
                    </a:srgbClr>
                  </a:outerShdw>
                </a:effectLst>
              </a:rPr>
              <a:t>special seven</a:t>
            </a:r>
            <a:r>
              <a:rPr lang="en-US" sz="2600" b="1" dirty="0"/>
              <a:t>!!</a:t>
            </a:r>
          </a:p>
          <a:p>
            <a:pPr lvl="2" eaLnBrk="1" fontAlgn="auto" hangingPunct="1">
              <a:spcAft>
                <a:spcPts val="0"/>
              </a:spcAft>
              <a:buNone/>
              <a:defRPr/>
            </a:pPr>
            <a:r>
              <a:rPr lang="en-US" sz="2600" b="1" dirty="0"/>
              <a:t>	 </a:t>
            </a:r>
            <a:r>
              <a:rPr lang="en-US" sz="2600" b="1" dirty="0">
                <a:solidFill>
                  <a:srgbClr val="FFFF00"/>
                </a:solidFill>
                <a:effectLst>
                  <a:outerShdw blurRad="38100" dist="38100" dir="2700000" algn="tl">
                    <a:srgbClr val="000000">
                      <a:alpha val="43137"/>
                    </a:srgbClr>
                  </a:outerShdw>
                </a:effectLst>
              </a:rPr>
              <a:t>H</a:t>
            </a:r>
            <a:r>
              <a:rPr lang="en-US" sz="2600" b="1" baseline="-25000" dirty="0">
                <a:solidFill>
                  <a:srgbClr val="FFFF00"/>
                </a:solidFill>
                <a:effectLst>
                  <a:outerShdw blurRad="38100" dist="38100" dir="2700000" algn="tl">
                    <a:srgbClr val="000000">
                      <a:alpha val="43137"/>
                    </a:srgbClr>
                  </a:outerShdw>
                </a:effectLst>
              </a:rPr>
              <a:t>2</a:t>
            </a:r>
            <a:r>
              <a:rPr lang="en-US" sz="2600" b="1" dirty="0">
                <a:solidFill>
                  <a:srgbClr val="FFFF00"/>
                </a:solidFill>
                <a:effectLst>
                  <a:outerShdw blurRad="38100" dist="38100" dir="2700000" algn="tl">
                    <a:srgbClr val="000000">
                      <a:alpha val="43137"/>
                    </a:srgbClr>
                  </a:outerShdw>
                </a:effectLst>
              </a:rPr>
              <a:t>, N</a:t>
            </a:r>
            <a:r>
              <a:rPr lang="en-US" sz="2600" b="1" baseline="-25000" dirty="0">
                <a:solidFill>
                  <a:srgbClr val="FFFF00"/>
                </a:solidFill>
                <a:effectLst>
                  <a:outerShdw blurRad="38100" dist="38100" dir="2700000" algn="tl">
                    <a:srgbClr val="000000">
                      <a:alpha val="43137"/>
                    </a:srgbClr>
                  </a:outerShdw>
                </a:effectLst>
              </a:rPr>
              <a:t>2</a:t>
            </a:r>
            <a:r>
              <a:rPr lang="en-US" sz="2600" b="1" dirty="0">
                <a:solidFill>
                  <a:srgbClr val="FFFF00"/>
                </a:solidFill>
                <a:effectLst>
                  <a:outerShdw blurRad="38100" dist="38100" dir="2700000" algn="tl">
                    <a:srgbClr val="000000">
                      <a:alpha val="43137"/>
                    </a:srgbClr>
                  </a:outerShdw>
                </a:effectLst>
              </a:rPr>
              <a:t>, O</a:t>
            </a:r>
            <a:r>
              <a:rPr lang="en-US" sz="2600" b="1" baseline="-25000" dirty="0">
                <a:solidFill>
                  <a:srgbClr val="FFFF00"/>
                </a:solidFill>
                <a:effectLst>
                  <a:outerShdw blurRad="38100" dist="38100" dir="2700000" algn="tl">
                    <a:srgbClr val="000000">
                      <a:alpha val="43137"/>
                    </a:srgbClr>
                  </a:outerShdw>
                </a:effectLst>
              </a:rPr>
              <a:t>2</a:t>
            </a:r>
            <a:r>
              <a:rPr lang="en-US" sz="2600" b="1" dirty="0">
                <a:solidFill>
                  <a:srgbClr val="FFFF00"/>
                </a:solidFill>
                <a:effectLst>
                  <a:outerShdw blurRad="38100" dist="38100" dir="2700000" algn="tl">
                    <a:srgbClr val="000000">
                      <a:alpha val="43137"/>
                    </a:srgbClr>
                  </a:outerShdw>
                </a:effectLst>
              </a:rPr>
              <a:t>, F</a:t>
            </a:r>
            <a:r>
              <a:rPr lang="en-US" sz="2600" b="1" baseline="-25000" dirty="0">
                <a:solidFill>
                  <a:srgbClr val="FFFF00"/>
                </a:solidFill>
                <a:effectLst>
                  <a:outerShdw blurRad="38100" dist="38100" dir="2700000" algn="tl">
                    <a:srgbClr val="000000">
                      <a:alpha val="43137"/>
                    </a:srgbClr>
                  </a:outerShdw>
                </a:effectLst>
              </a:rPr>
              <a:t>2</a:t>
            </a:r>
            <a:r>
              <a:rPr lang="en-US" sz="2600" b="1" dirty="0">
                <a:solidFill>
                  <a:srgbClr val="FFFF00"/>
                </a:solidFill>
                <a:effectLst>
                  <a:outerShdw blurRad="38100" dist="38100" dir="2700000" algn="tl">
                    <a:srgbClr val="000000">
                      <a:alpha val="43137"/>
                    </a:srgbClr>
                  </a:outerShdw>
                </a:effectLst>
              </a:rPr>
              <a:t>, Cl</a:t>
            </a:r>
            <a:r>
              <a:rPr lang="en-US" sz="2600" b="1" baseline="-25000" dirty="0">
                <a:solidFill>
                  <a:srgbClr val="FFFF00"/>
                </a:solidFill>
                <a:effectLst>
                  <a:outerShdw blurRad="38100" dist="38100" dir="2700000" algn="tl">
                    <a:srgbClr val="000000">
                      <a:alpha val="43137"/>
                    </a:srgbClr>
                  </a:outerShdw>
                </a:effectLst>
              </a:rPr>
              <a:t>2</a:t>
            </a:r>
            <a:r>
              <a:rPr lang="en-US" sz="2600" b="1" dirty="0">
                <a:solidFill>
                  <a:srgbClr val="FFFF00"/>
                </a:solidFill>
                <a:effectLst>
                  <a:outerShdw blurRad="38100" dist="38100" dir="2700000" algn="tl">
                    <a:srgbClr val="000000">
                      <a:alpha val="43137"/>
                    </a:srgbClr>
                  </a:outerShdw>
                </a:effectLst>
              </a:rPr>
              <a:t>, Br</a:t>
            </a:r>
            <a:r>
              <a:rPr lang="en-US" sz="2600" b="1" baseline="-25000" dirty="0">
                <a:solidFill>
                  <a:srgbClr val="FFFF00"/>
                </a:solidFill>
                <a:effectLst>
                  <a:outerShdw blurRad="38100" dist="38100" dir="2700000" algn="tl">
                    <a:srgbClr val="000000">
                      <a:alpha val="43137"/>
                    </a:srgbClr>
                  </a:outerShdw>
                </a:effectLst>
              </a:rPr>
              <a:t>2</a:t>
            </a:r>
            <a:r>
              <a:rPr lang="en-US" sz="2600" b="1" dirty="0">
                <a:solidFill>
                  <a:srgbClr val="FFFF00"/>
                </a:solidFill>
                <a:effectLst>
                  <a:outerShdw blurRad="38100" dist="38100" dir="2700000" algn="tl">
                    <a:srgbClr val="000000">
                      <a:alpha val="43137"/>
                    </a:srgbClr>
                  </a:outerShdw>
                </a:effectLst>
              </a:rPr>
              <a:t>, I</a:t>
            </a:r>
            <a:r>
              <a:rPr lang="en-US" sz="2600" b="1" baseline="-25000" dirty="0">
                <a:solidFill>
                  <a:srgbClr val="FFFF00"/>
                </a:solidFill>
                <a:effectLst>
                  <a:outerShdw blurRad="38100" dist="38100" dir="2700000" algn="tl">
                    <a:srgbClr val="000000">
                      <a:alpha val="43137"/>
                    </a:srgbClr>
                  </a:outerShdw>
                </a:effectLst>
              </a:rPr>
              <a:t>2</a:t>
            </a:r>
          </a:p>
        </p:txBody>
      </p:sp>
      <p:sp>
        <p:nvSpPr>
          <p:cNvPr id="22532" name="Text Box 4"/>
          <p:cNvSpPr txBox="1">
            <a:spLocks noChangeArrowheads="1"/>
          </p:cNvSpPr>
          <p:nvPr/>
        </p:nvSpPr>
        <p:spPr bwMode="auto">
          <a:xfrm>
            <a:off x="8786814" y="6172200"/>
            <a:ext cx="1728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50000"/>
              </a:spcBef>
              <a:spcAft>
                <a:spcPct val="0"/>
              </a:spcAft>
            </a:pPr>
            <a:r>
              <a:rPr lang="en-US" altLang="en-US" sz="1400">
                <a:solidFill>
                  <a:srgbClr val="0D5613"/>
                </a:solidFill>
                <a:latin typeface="Calibri" panose="020F0502020204030204" pitchFamily="34" charset="0"/>
              </a:rPr>
              <a:t> See page 208</a:t>
            </a:r>
            <a:endParaRPr lang="en-US" altLang="en-US">
              <a:solidFill>
                <a:prstClr val="black"/>
              </a:solidFill>
              <a:latin typeface="Calibri" panose="020F0502020204030204" pitchFamily="34" charset="0"/>
            </a:endParaRPr>
          </a:p>
        </p:txBody>
      </p:sp>
      <p:pic>
        <p:nvPicPr>
          <p:cNvPr id="788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1" y="1676400"/>
            <a:ext cx="2759075" cy="44958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1610135" y="152400"/>
            <a:ext cx="8829265" cy="1446550"/>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CA" sz="4400" b="1" dirty="0">
                <a:ln/>
                <a:solidFill>
                  <a:srgbClr val="FFFF00"/>
                </a:solidFill>
              </a:rPr>
              <a:t>Turn Word Equations into </a:t>
            </a:r>
          </a:p>
          <a:p>
            <a:pPr algn="ctr">
              <a:defRPr/>
            </a:pPr>
            <a:r>
              <a:rPr lang="en-CA" sz="4400" b="1" dirty="0">
                <a:ln/>
                <a:solidFill>
                  <a:srgbClr val="FFFF00"/>
                </a:solidFill>
              </a:rPr>
              <a:t>Balanced Equations</a:t>
            </a:r>
            <a:endParaRPr lang="en-US" sz="4400" b="1" dirty="0">
              <a:ln/>
              <a:solidFill>
                <a:srgbClr val="FFFF00"/>
              </a:solidFill>
            </a:endParaRPr>
          </a:p>
        </p:txBody>
      </p:sp>
    </p:spTree>
    <p:extLst>
      <p:ext uri="{BB962C8B-B14F-4D97-AF65-F5344CB8AC3E}">
        <p14:creationId xmlns:p14="http://schemas.microsoft.com/office/powerpoint/2010/main" val="76108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8851">
                                            <p:txEl>
                                              <p:pRg st="2" end="2"/>
                                            </p:txEl>
                                          </p:spTgt>
                                        </p:tgtEl>
                                        <p:attrNameLst>
                                          <p:attrName>style.visibility</p:attrName>
                                        </p:attrNameLst>
                                      </p:cBhvr>
                                      <p:to>
                                        <p:strVal val="visible"/>
                                      </p:to>
                                    </p:set>
                                    <p:animEffect transition="in" filter="wipe(left)">
                                      <p:cBhvr>
                                        <p:cTn id="7" dur="500"/>
                                        <p:tgtEl>
                                          <p:spTgt spid="7885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78855"/>
                                        </p:tgtEl>
                                        <p:attrNameLst>
                                          <p:attrName>style.visibility</p:attrName>
                                        </p:attrNameLst>
                                      </p:cBhvr>
                                      <p:to>
                                        <p:strVal val="visible"/>
                                      </p:to>
                                    </p:set>
                                    <p:anim calcmode="lin" valueType="num">
                                      <p:cBhvr>
                                        <p:cTn id="12" dur="500" fill="hold"/>
                                        <p:tgtEl>
                                          <p:spTgt spid="78855"/>
                                        </p:tgtEl>
                                        <p:attrNameLst>
                                          <p:attrName>ppt_w</p:attrName>
                                        </p:attrNameLst>
                                      </p:cBhvr>
                                      <p:tavLst>
                                        <p:tav tm="0">
                                          <p:val>
                                            <p:fltVal val="0"/>
                                          </p:val>
                                        </p:tav>
                                        <p:tav tm="100000">
                                          <p:val>
                                            <p:strVal val="#ppt_w"/>
                                          </p:val>
                                        </p:tav>
                                      </p:tavLst>
                                    </p:anim>
                                    <p:anim calcmode="lin" valueType="num">
                                      <p:cBhvr>
                                        <p:cTn id="13" dur="500" fill="hold"/>
                                        <p:tgtEl>
                                          <p:spTgt spid="78855"/>
                                        </p:tgtEl>
                                        <p:attrNameLst>
                                          <p:attrName>ppt_h</p:attrName>
                                        </p:attrNameLst>
                                      </p:cBhvr>
                                      <p:tavLst>
                                        <p:tav tm="0">
                                          <p:val>
                                            <p:fltVal val="0"/>
                                          </p:val>
                                        </p:tav>
                                        <p:tav tm="100000">
                                          <p:val>
                                            <p:strVal val="#ppt_h"/>
                                          </p:val>
                                        </p:tav>
                                      </p:tavLst>
                                    </p:anim>
                                    <p:anim calcmode="lin" valueType="num">
                                      <p:cBhvr>
                                        <p:cTn id="14" dur="500" fill="hold"/>
                                        <p:tgtEl>
                                          <p:spTgt spid="78855"/>
                                        </p:tgtEl>
                                        <p:attrNameLst>
                                          <p:attrName>style.rotation</p:attrName>
                                        </p:attrNameLst>
                                      </p:cBhvr>
                                      <p:tavLst>
                                        <p:tav tm="0">
                                          <p:val>
                                            <p:fltVal val="360"/>
                                          </p:val>
                                        </p:tav>
                                        <p:tav tm="100000">
                                          <p:val>
                                            <p:fltVal val="0"/>
                                          </p:val>
                                        </p:tav>
                                      </p:tavLst>
                                    </p:anim>
                                    <p:animEffect transition="in" filter="fade">
                                      <p:cBhvr>
                                        <p:cTn id="15" dur="500"/>
                                        <p:tgtEl>
                                          <p:spTgt spid="7885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78851">
                                            <p:txEl>
                                              <p:pRg st="3" end="3"/>
                                            </p:txEl>
                                          </p:spTgt>
                                        </p:tgtEl>
                                        <p:attrNameLst>
                                          <p:attrName>style.visibility</p:attrName>
                                        </p:attrNameLst>
                                      </p:cBhvr>
                                      <p:to>
                                        <p:strVal val="visible"/>
                                      </p:to>
                                    </p:set>
                                    <p:animEffect transition="in" filter="wipe(left)">
                                      <p:cBhvr>
                                        <p:cTn id="20" dur="500"/>
                                        <p:tgtEl>
                                          <p:spTgt spid="788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000" b="1" u="sng" dirty="0" smtClean="0"/>
              <a:t>Word equation: </a:t>
            </a:r>
            <a:r>
              <a:rPr lang="en-US" dirty="0" smtClean="0"/>
              <a:t>any equation in which the reactants and products in a chemical reaction are represented by words.</a:t>
            </a:r>
          </a:p>
          <a:p>
            <a:endParaRPr lang="en-US" dirty="0" smtClean="0"/>
          </a:p>
          <a:p>
            <a:r>
              <a:rPr lang="en-US" dirty="0" smtClean="0"/>
              <a:t>Ex methane + oxygen </a:t>
            </a:r>
            <a:r>
              <a:rPr lang="en-US" dirty="0" smtClean="0">
                <a:sym typeface="Wingdings" panose="05000000000000000000" pitchFamily="2" charset="2"/>
              </a:rPr>
              <a:t></a:t>
            </a:r>
            <a:r>
              <a:rPr lang="en-US" dirty="0" smtClean="0"/>
              <a:t>   carbon dioxide + water</a:t>
            </a:r>
          </a:p>
          <a:p>
            <a:endParaRPr lang="en-US" dirty="0"/>
          </a:p>
          <a:p>
            <a:r>
              <a:rPr lang="en-US" dirty="0" smtClean="0"/>
              <a:t>Word equations do not give the quantities of reactants used or produced formed</a:t>
            </a:r>
            <a:endParaRPr lang="en-US" dirty="0"/>
          </a:p>
        </p:txBody>
      </p:sp>
    </p:spTree>
    <p:extLst>
      <p:ext uri="{BB962C8B-B14F-4D97-AF65-F5344CB8AC3E}">
        <p14:creationId xmlns:p14="http://schemas.microsoft.com/office/powerpoint/2010/main" val="3712126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the arrow </a:t>
            </a:r>
            <a:r>
              <a:rPr lang="en-US" b="1" dirty="0" smtClean="0"/>
              <a:t>(---&gt;) means reacts to yield or yields</a:t>
            </a:r>
          </a:p>
          <a:p>
            <a:endParaRPr lang="en-US" b="1" dirty="0"/>
          </a:p>
          <a:p>
            <a:r>
              <a:rPr lang="en-US" b="1" u="sng" dirty="0" smtClean="0"/>
              <a:t>Formula equation: </a:t>
            </a:r>
            <a:r>
              <a:rPr lang="en-US" dirty="0" smtClean="0"/>
              <a:t>represents the reactants and products of the chemical reaction by their symbols or formulas</a:t>
            </a:r>
            <a:endParaRPr lang="en-US" dirty="0"/>
          </a:p>
        </p:txBody>
      </p:sp>
    </p:spTree>
    <p:extLst>
      <p:ext uri="{BB962C8B-B14F-4D97-AF65-F5344CB8AC3E}">
        <p14:creationId xmlns:p14="http://schemas.microsoft.com/office/powerpoint/2010/main" val="3860957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786391"/>
          </a:xfrm>
        </p:spPr>
        <p:txBody>
          <a:bodyPr/>
          <a:lstStyle/>
          <a:p>
            <a:pPr lvl="1"/>
            <a:r>
              <a:rPr lang="en-US" sz="4800" dirty="0" smtClean="0"/>
              <a:t>Change chemical names into chemical formulas.  </a:t>
            </a:r>
            <a:r>
              <a:rPr lang="en-US" sz="4800" b="1" dirty="0" smtClean="0">
                <a:solidFill>
                  <a:srgbClr val="FFFF00"/>
                </a:solidFill>
                <a:effectLst>
                  <a:outerShdw blurRad="38100" dist="38100" dir="2700000" algn="tl">
                    <a:srgbClr val="000000">
                      <a:alpha val="43137"/>
                    </a:srgbClr>
                  </a:outerShdw>
                </a:effectLst>
              </a:rPr>
              <a:t>4 types</a:t>
            </a:r>
            <a:r>
              <a:rPr lang="en-US" sz="4800" dirty="0" smtClean="0"/>
              <a:t>:</a:t>
            </a:r>
            <a:br>
              <a:rPr lang="en-US" sz="4800" dirty="0" smtClean="0"/>
            </a:br>
            <a:endParaRPr lang="en-US" sz="4800" dirty="0"/>
          </a:p>
        </p:txBody>
      </p:sp>
      <p:sp>
        <p:nvSpPr>
          <p:cNvPr id="3" name="Content Placeholder 2"/>
          <p:cNvSpPr>
            <a:spLocks noGrp="1"/>
          </p:cNvSpPr>
          <p:nvPr>
            <p:ph idx="1"/>
          </p:nvPr>
        </p:nvSpPr>
        <p:spPr/>
        <p:txBody>
          <a:bodyPr/>
          <a:lstStyle/>
          <a:p>
            <a:pPr marL="1657350" lvl="2" indent="-742950" eaLnBrk="1" fontAlgn="auto" hangingPunct="1">
              <a:spcAft>
                <a:spcPts val="0"/>
              </a:spcAft>
              <a:buFont typeface="+mj-lt"/>
              <a:buAutoNum type="arabicPeriod"/>
              <a:defRPr/>
            </a:pPr>
            <a:r>
              <a:rPr lang="en-US" sz="4400" dirty="0"/>
              <a:t>Simple ionic compounds</a:t>
            </a:r>
          </a:p>
          <a:p>
            <a:pPr marL="1657350" lvl="2" indent="-742950" eaLnBrk="1" fontAlgn="auto" hangingPunct="1">
              <a:spcAft>
                <a:spcPts val="0"/>
              </a:spcAft>
              <a:buFont typeface="+mj-lt"/>
              <a:buAutoNum type="arabicPeriod"/>
              <a:defRPr/>
            </a:pPr>
            <a:r>
              <a:rPr lang="en-US" sz="4400" dirty="0"/>
              <a:t>Multivalent ionic compounds</a:t>
            </a:r>
          </a:p>
          <a:p>
            <a:pPr marL="1657350" lvl="2" indent="-742950" eaLnBrk="1" fontAlgn="auto" hangingPunct="1">
              <a:spcAft>
                <a:spcPts val="0"/>
              </a:spcAft>
              <a:buFont typeface="+mj-lt"/>
              <a:buAutoNum type="arabicPeriod"/>
              <a:defRPr/>
            </a:pPr>
            <a:r>
              <a:rPr lang="en-CA" sz="4400" dirty="0"/>
              <a:t>Ionic compounds with polyatomic ions</a:t>
            </a:r>
          </a:p>
          <a:p>
            <a:pPr marL="1657350" lvl="2" indent="-742950" eaLnBrk="1" fontAlgn="auto" hangingPunct="1">
              <a:spcAft>
                <a:spcPts val="0"/>
              </a:spcAft>
              <a:buFont typeface="+mj-lt"/>
              <a:buAutoNum type="arabicPeriod"/>
              <a:defRPr/>
            </a:pPr>
            <a:r>
              <a:rPr lang="en-CA" sz="4400" dirty="0"/>
              <a:t>Covalent compound</a:t>
            </a:r>
            <a:endParaRPr lang="en-US" sz="4400" dirty="0"/>
          </a:p>
          <a:p>
            <a:pPr marL="742950" indent="-742950">
              <a:buFont typeface="+mj-lt"/>
              <a:buAutoNum type="arabicPeriod"/>
            </a:pPr>
            <a:endParaRPr lang="en-US" sz="4400" dirty="0"/>
          </a:p>
        </p:txBody>
      </p:sp>
    </p:spTree>
    <p:extLst>
      <p:ext uri="{BB962C8B-B14F-4D97-AF65-F5344CB8AC3E}">
        <p14:creationId xmlns:p14="http://schemas.microsoft.com/office/powerpoint/2010/main" val="822613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1981200" y="6356351"/>
            <a:ext cx="2133600" cy="365125"/>
          </a:xfrm>
        </p:spPr>
        <p:txBody>
          <a:bodyPr/>
          <a:lstStyle/>
          <a:p>
            <a:pPr algn="l">
              <a:defRPr/>
            </a:pPr>
            <a:r>
              <a:rPr lang="en-US">
                <a:solidFill>
                  <a:prstClr val="black">
                    <a:tint val="75000"/>
                  </a:prstClr>
                </a:solidFill>
              </a:rPr>
              <a:t>(c) McGraw Hill Ryerson 2007</a:t>
            </a:r>
            <a:endParaRPr lang="en-US" sz="1400">
              <a:solidFill>
                <a:prstClr val="black">
                  <a:tint val="75000"/>
                </a:prstClr>
              </a:solidFill>
            </a:endParaRPr>
          </a:p>
        </p:txBody>
      </p:sp>
      <p:sp>
        <p:nvSpPr>
          <p:cNvPr id="23555" name="Text Box 4"/>
          <p:cNvSpPr txBox="1">
            <a:spLocks noChangeArrowheads="1"/>
          </p:cNvSpPr>
          <p:nvPr/>
        </p:nvSpPr>
        <p:spPr bwMode="auto">
          <a:xfrm>
            <a:off x="8786814" y="6172200"/>
            <a:ext cx="1728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50000"/>
              </a:spcBef>
              <a:spcAft>
                <a:spcPct val="0"/>
              </a:spcAft>
            </a:pPr>
            <a:r>
              <a:rPr lang="en-US" altLang="en-US" sz="1400">
                <a:solidFill>
                  <a:srgbClr val="0D5613"/>
                </a:solidFill>
                <a:latin typeface="Calibri" panose="020F0502020204030204" pitchFamily="34" charset="0"/>
              </a:rPr>
              <a:t> See page 208</a:t>
            </a:r>
            <a:endParaRPr lang="en-US" altLang="en-US">
              <a:solidFill>
                <a:prstClr val="black"/>
              </a:solidFill>
              <a:latin typeface="Calibri" panose="020F0502020204030204" pitchFamily="34" charset="0"/>
            </a:endParaRPr>
          </a:p>
        </p:txBody>
      </p:sp>
      <p:sp>
        <p:nvSpPr>
          <p:cNvPr id="78856" name="Rectangle 8"/>
          <p:cNvSpPr>
            <a:spLocks noChangeArrowheads="1"/>
          </p:cNvSpPr>
          <p:nvPr/>
        </p:nvSpPr>
        <p:spPr bwMode="auto">
          <a:xfrm>
            <a:off x="1524000" y="1676400"/>
            <a:ext cx="8915400" cy="1828800"/>
          </a:xfrm>
          <a:prstGeom prst="rect">
            <a:avLst/>
          </a:prstGeom>
          <a:noFill/>
          <a:ln w="9525">
            <a:noFill/>
            <a:miter lim="800000"/>
            <a:headEnd/>
            <a:tailEnd/>
          </a:ln>
          <a:effectLst/>
        </p:spPr>
        <p:txBody>
          <a:bodyPr/>
          <a:lstStyle/>
          <a:p>
            <a:pPr marL="742950" lvl="1" indent="-285750">
              <a:spcBef>
                <a:spcPct val="20000"/>
              </a:spcBef>
              <a:buClr>
                <a:srgbClr val="C0504D"/>
              </a:buClr>
              <a:buFont typeface="Wingdings" pitchFamily="1" charset="2"/>
              <a:buChar char="w"/>
              <a:defRPr/>
            </a:pPr>
            <a:r>
              <a:rPr lang="en-US" sz="2200" dirty="0">
                <a:solidFill>
                  <a:prstClr val="black"/>
                </a:solidFill>
                <a:latin typeface="Arial" panose="020B0604020202020204" pitchFamily="34" charset="0"/>
                <a:cs typeface="Arial" pitchFamily="34" charset="0"/>
              </a:rPr>
              <a:t>Several common covalent molecules containing hydrogen have common names that you should know and MEMORIZE!!</a:t>
            </a:r>
          </a:p>
          <a:p>
            <a:pPr marL="1085850" lvl="2" indent="-228600">
              <a:spcBef>
                <a:spcPct val="20000"/>
              </a:spcBef>
              <a:buClr>
                <a:srgbClr val="4F81BD"/>
              </a:buClr>
              <a:buFont typeface="Wingdings" pitchFamily="1" charset="2"/>
              <a:buChar char="§"/>
              <a:defRPr/>
            </a:pPr>
            <a:r>
              <a:rPr lang="en-US" sz="4400" b="1" dirty="0">
                <a:solidFill>
                  <a:srgbClr val="FFFF00"/>
                </a:solidFill>
                <a:effectLst>
                  <a:outerShdw blurRad="38100" dist="38100" dir="2700000" algn="tl">
                    <a:srgbClr val="000000">
                      <a:alpha val="43137"/>
                    </a:srgbClr>
                  </a:outerShdw>
                </a:effectLst>
                <a:latin typeface="Arial" panose="020B0604020202020204" pitchFamily="34" charset="0"/>
                <a:cs typeface="Arial" pitchFamily="34" charset="0"/>
              </a:rPr>
              <a:t>methane = CH</a:t>
            </a:r>
            <a:r>
              <a:rPr lang="en-US" sz="4400" b="1" baseline="-25000" dirty="0">
                <a:solidFill>
                  <a:srgbClr val="FFFF00"/>
                </a:solidFill>
                <a:effectLst>
                  <a:outerShdw blurRad="38100" dist="38100" dir="2700000" algn="tl">
                    <a:srgbClr val="000000">
                      <a:alpha val="43137"/>
                    </a:srgbClr>
                  </a:outerShdw>
                </a:effectLst>
                <a:latin typeface="Arial" panose="020B0604020202020204" pitchFamily="34" charset="0"/>
                <a:cs typeface="Arial" pitchFamily="34" charset="0"/>
              </a:rPr>
              <a:t>4</a:t>
            </a:r>
          </a:p>
          <a:p>
            <a:pPr marL="1085850" lvl="2" indent="-228600">
              <a:spcBef>
                <a:spcPct val="20000"/>
              </a:spcBef>
              <a:buClr>
                <a:srgbClr val="4F81BD"/>
              </a:buClr>
              <a:buFont typeface="Wingdings" pitchFamily="1" charset="2"/>
              <a:buChar char="§"/>
              <a:defRPr/>
            </a:pPr>
            <a:r>
              <a:rPr lang="en-US" sz="4400" b="1" dirty="0">
                <a:solidFill>
                  <a:srgbClr val="FFFF00"/>
                </a:solidFill>
                <a:effectLst>
                  <a:outerShdw blurRad="38100" dist="38100" dir="2700000" algn="tl">
                    <a:srgbClr val="000000">
                      <a:alpha val="43137"/>
                    </a:srgbClr>
                  </a:outerShdw>
                </a:effectLst>
                <a:latin typeface="Arial" panose="020B0604020202020204" pitchFamily="34" charset="0"/>
                <a:cs typeface="Arial" pitchFamily="34" charset="0"/>
              </a:rPr>
              <a:t>glucose = C</a:t>
            </a:r>
            <a:r>
              <a:rPr lang="en-US" sz="4400" b="1" baseline="-25000" dirty="0">
                <a:solidFill>
                  <a:srgbClr val="FFFF00"/>
                </a:solidFill>
                <a:effectLst>
                  <a:outerShdw blurRad="38100" dist="38100" dir="2700000" algn="tl">
                    <a:srgbClr val="000000">
                      <a:alpha val="43137"/>
                    </a:srgbClr>
                  </a:outerShdw>
                </a:effectLst>
                <a:latin typeface="Arial" panose="020B0604020202020204" pitchFamily="34" charset="0"/>
                <a:cs typeface="Arial" pitchFamily="34" charset="0"/>
              </a:rPr>
              <a:t>6</a:t>
            </a:r>
            <a:r>
              <a:rPr lang="en-US" sz="4400" b="1" dirty="0">
                <a:solidFill>
                  <a:srgbClr val="FFFF00"/>
                </a:solidFill>
                <a:effectLst>
                  <a:outerShdw blurRad="38100" dist="38100" dir="2700000" algn="tl">
                    <a:srgbClr val="000000">
                      <a:alpha val="43137"/>
                    </a:srgbClr>
                  </a:outerShdw>
                </a:effectLst>
                <a:latin typeface="Arial" panose="020B0604020202020204" pitchFamily="34" charset="0"/>
                <a:cs typeface="Arial" pitchFamily="34" charset="0"/>
              </a:rPr>
              <a:t>H</a:t>
            </a:r>
            <a:r>
              <a:rPr lang="en-US" sz="4400" b="1" baseline="-25000" dirty="0">
                <a:solidFill>
                  <a:srgbClr val="FFFF00"/>
                </a:solidFill>
                <a:effectLst>
                  <a:outerShdw blurRad="38100" dist="38100" dir="2700000" algn="tl">
                    <a:srgbClr val="000000">
                      <a:alpha val="43137"/>
                    </a:srgbClr>
                  </a:outerShdw>
                </a:effectLst>
                <a:latin typeface="Arial" panose="020B0604020202020204" pitchFamily="34" charset="0"/>
                <a:cs typeface="Arial" pitchFamily="34" charset="0"/>
              </a:rPr>
              <a:t>12</a:t>
            </a:r>
            <a:r>
              <a:rPr lang="en-US" sz="4400" b="1" dirty="0">
                <a:solidFill>
                  <a:srgbClr val="FFFF00"/>
                </a:solidFill>
                <a:effectLst>
                  <a:outerShdw blurRad="38100" dist="38100" dir="2700000" algn="tl">
                    <a:srgbClr val="000000">
                      <a:alpha val="43137"/>
                    </a:srgbClr>
                  </a:outerShdw>
                </a:effectLst>
                <a:latin typeface="Arial" panose="020B0604020202020204" pitchFamily="34" charset="0"/>
                <a:cs typeface="Arial" pitchFamily="34" charset="0"/>
              </a:rPr>
              <a:t>O</a:t>
            </a:r>
            <a:r>
              <a:rPr lang="en-US" sz="4400" b="1" baseline="-25000" dirty="0">
                <a:solidFill>
                  <a:srgbClr val="FFFF00"/>
                </a:solidFill>
                <a:effectLst>
                  <a:outerShdw blurRad="38100" dist="38100" dir="2700000" algn="tl">
                    <a:srgbClr val="000000">
                      <a:alpha val="43137"/>
                    </a:srgbClr>
                  </a:outerShdw>
                </a:effectLst>
                <a:latin typeface="Arial" panose="020B0604020202020204" pitchFamily="34" charset="0"/>
                <a:cs typeface="Arial" pitchFamily="34" charset="0"/>
              </a:rPr>
              <a:t>6</a:t>
            </a:r>
          </a:p>
          <a:p>
            <a:pPr marL="1085850" lvl="2" indent="-228600">
              <a:spcBef>
                <a:spcPct val="20000"/>
              </a:spcBef>
              <a:buClr>
                <a:srgbClr val="4F81BD"/>
              </a:buClr>
              <a:buFont typeface="Wingdings" pitchFamily="1" charset="2"/>
              <a:buChar char="§"/>
              <a:defRPr/>
            </a:pPr>
            <a:r>
              <a:rPr lang="en-US" sz="4400" b="1" dirty="0">
                <a:solidFill>
                  <a:srgbClr val="FFFF00"/>
                </a:solidFill>
                <a:effectLst>
                  <a:outerShdw blurRad="38100" dist="38100" dir="2700000" algn="tl">
                    <a:srgbClr val="000000">
                      <a:alpha val="43137"/>
                    </a:srgbClr>
                  </a:outerShdw>
                </a:effectLst>
                <a:latin typeface="Arial" panose="020B0604020202020204" pitchFamily="34" charset="0"/>
                <a:cs typeface="Arial" pitchFamily="34" charset="0"/>
              </a:rPr>
              <a:t>ethane = C</a:t>
            </a:r>
            <a:r>
              <a:rPr lang="en-US" sz="4400" b="1" baseline="-25000" dirty="0">
                <a:solidFill>
                  <a:srgbClr val="FFFF00"/>
                </a:solidFill>
                <a:effectLst>
                  <a:outerShdw blurRad="38100" dist="38100" dir="2700000" algn="tl">
                    <a:srgbClr val="000000">
                      <a:alpha val="43137"/>
                    </a:srgbClr>
                  </a:outerShdw>
                </a:effectLst>
                <a:latin typeface="Arial" panose="020B0604020202020204" pitchFamily="34" charset="0"/>
                <a:cs typeface="Arial" pitchFamily="34" charset="0"/>
              </a:rPr>
              <a:t>2</a:t>
            </a:r>
            <a:r>
              <a:rPr lang="en-US" sz="4400" b="1" dirty="0">
                <a:solidFill>
                  <a:srgbClr val="FFFF00"/>
                </a:solidFill>
                <a:effectLst>
                  <a:outerShdw blurRad="38100" dist="38100" dir="2700000" algn="tl">
                    <a:srgbClr val="000000">
                      <a:alpha val="43137"/>
                    </a:srgbClr>
                  </a:outerShdw>
                </a:effectLst>
                <a:latin typeface="Arial" panose="020B0604020202020204" pitchFamily="34" charset="0"/>
                <a:cs typeface="Arial" pitchFamily="34" charset="0"/>
              </a:rPr>
              <a:t>H</a:t>
            </a:r>
            <a:r>
              <a:rPr lang="en-US" sz="4400" b="1" baseline="-25000" dirty="0">
                <a:solidFill>
                  <a:srgbClr val="FFFF00"/>
                </a:solidFill>
                <a:effectLst>
                  <a:outerShdw blurRad="38100" dist="38100" dir="2700000" algn="tl">
                    <a:srgbClr val="000000">
                      <a:alpha val="43137"/>
                    </a:srgbClr>
                  </a:outerShdw>
                </a:effectLst>
                <a:latin typeface="Arial" panose="020B0604020202020204" pitchFamily="34" charset="0"/>
                <a:cs typeface="Arial" pitchFamily="34" charset="0"/>
              </a:rPr>
              <a:t>6</a:t>
            </a:r>
          </a:p>
          <a:p>
            <a:pPr marL="1085850" lvl="2" indent="-228600">
              <a:spcBef>
                <a:spcPct val="20000"/>
              </a:spcBef>
              <a:buClr>
                <a:srgbClr val="4F81BD"/>
              </a:buClr>
              <a:buFont typeface="Wingdings" pitchFamily="1" charset="2"/>
              <a:buChar char="§"/>
              <a:defRPr/>
            </a:pPr>
            <a:r>
              <a:rPr lang="en-US" sz="4400" b="1" dirty="0">
                <a:solidFill>
                  <a:srgbClr val="FFFF00"/>
                </a:solidFill>
                <a:effectLst>
                  <a:outerShdw blurRad="38100" dist="38100" dir="2700000" algn="tl">
                    <a:srgbClr val="000000">
                      <a:alpha val="43137"/>
                    </a:srgbClr>
                  </a:outerShdw>
                </a:effectLst>
                <a:latin typeface="Arial" panose="020B0604020202020204" pitchFamily="34" charset="0"/>
                <a:cs typeface="Arial" pitchFamily="34" charset="0"/>
              </a:rPr>
              <a:t>ammonia = NH</a:t>
            </a:r>
            <a:r>
              <a:rPr lang="en-US" sz="4400" b="1" baseline="-25000" dirty="0">
                <a:solidFill>
                  <a:srgbClr val="FFFF00"/>
                </a:solidFill>
                <a:effectLst>
                  <a:outerShdw blurRad="38100" dist="38100" dir="2700000" algn="tl">
                    <a:srgbClr val="000000">
                      <a:alpha val="43137"/>
                    </a:srgbClr>
                  </a:outerShdw>
                </a:effectLst>
                <a:latin typeface="Arial" panose="020B0604020202020204" pitchFamily="34" charset="0"/>
                <a:cs typeface="Arial" pitchFamily="34" charset="0"/>
              </a:rPr>
              <a:t>3</a:t>
            </a:r>
            <a:endParaRPr lang="en-US" sz="4400" b="1" dirty="0">
              <a:solidFill>
                <a:srgbClr val="FFFF00"/>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sp>
        <p:nvSpPr>
          <p:cNvPr id="9" name="Rectangle 8"/>
          <p:cNvSpPr/>
          <p:nvPr/>
        </p:nvSpPr>
        <p:spPr>
          <a:xfrm>
            <a:off x="1610135" y="152400"/>
            <a:ext cx="8829265" cy="1446550"/>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CA" sz="4400" b="1" dirty="0">
                <a:ln/>
                <a:solidFill>
                  <a:srgbClr val="FFFF00"/>
                </a:solidFill>
              </a:rPr>
              <a:t>Turn Word Equations into </a:t>
            </a:r>
          </a:p>
          <a:p>
            <a:pPr algn="ctr">
              <a:defRPr/>
            </a:pPr>
            <a:r>
              <a:rPr lang="en-CA" sz="4400" b="1" dirty="0">
                <a:ln/>
                <a:solidFill>
                  <a:srgbClr val="FFFF00"/>
                </a:solidFill>
              </a:rPr>
              <a:t>Balanced Equations</a:t>
            </a:r>
            <a:endParaRPr lang="en-US" sz="4400" b="1" dirty="0">
              <a:ln/>
              <a:solidFill>
                <a:srgbClr val="FFFF00"/>
              </a:solidFill>
            </a:endParaRPr>
          </a:p>
        </p:txBody>
      </p:sp>
    </p:spTree>
    <p:extLst>
      <p:ext uri="{BB962C8B-B14F-4D97-AF65-F5344CB8AC3E}">
        <p14:creationId xmlns:p14="http://schemas.microsoft.com/office/powerpoint/2010/main" val="1982615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1981200" y="6356351"/>
            <a:ext cx="2133600" cy="365125"/>
          </a:xfrm>
        </p:spPr>
        <p:txBody>
          <a:bodyPr/>
          <a:lstStyle/>
          <a:p>
            <a:pPr algn="l">
              <a:defRPr/>
            </a:pPr>
            <a:r>
              <a:rPr lang="en-US">
                <a:solidFill>
                  <a:prstClr val="black">
                    <a:tint val="75000"/>
                  </a:prstClr>
                </a:solidFill>
              </a:rPr>
              <a:t>(c) McGraw Hill Ryerson 2007</a:t>
            </a:r>
            <a:endParaRPr lang="en-US" sz="1400">
              <a:solidFill>
                <a:prstClr val="black">
                  <a:tint val="75000"/>
                </a:prstClr>
              </a:solidFill>
            </a:endParaRPr>
          </a:p>
        </p:txBody>
      </p:sp>
      <p:sp>
        <p:nvSpPr>
          <p:cNvPr id="24579" name="Text Box 4"/>
          <p:cNvSpPr txBox="1">
            <a:spLocks noChangeArrowheads="1"/>
          </p:cNvSpPr>
          <p:nvPr/>
        </p:nvSpPr>
        <p:spPr bwMode="auto">
          <a:xfrm>
            <a:off x="8786814" y="6172200"/>
            <a:ext cx="1728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50000"/>
              </a:spcBef>
              <a:spcAft>
                <a:spcPct val="0"/>
              </a:spcAft>
            </a:pPr>
            <a:r>
              <a:rPr lang="en-US" altLang="en-US" sz="1400">
                <a:solidFill>
                  <a:srgbClr val="0D5613"/>
                </a:solidFill>
                <a:latin typeface="Calibri" panose="020F0502020204030204" pitchFamily="34" charset="0"/>
              </a:rPr>
              <a:t> See page 208</a:t>
            </a:r>
            <a:endParaRPr lang="en-US" altLang="en-US">
              <a:solidFill>
                <a:prstClr val="black"/>
              </a:solidFill>
              <a:latin typeface="Calibri" panose="020F0502020204030204" pitchFamily="34" charset="0"/>
            </a:endParaRPr>
          </a:p>
        </p:txBody>
      </p:sp>
      <p:sp>
        <p:nvSpPr>
          <p:cNvPr id="9" name="Rectangle 8"/>
          <p:cNvSpPr/>
          <p:nvPr/>
        </p:nvSpPr>
        <p:spPr>
          <a:xfrm>
            <a:off x="1610135" y="152400"/>
            <a:ext cx="8829265" cy="1446550"/>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CA" sz="4400" b="1" dirty="0">
                <a:ln/>
                <a:solidFill>
                  <a:srgbClr val="FFFF00"/>
                </a:solidFill>
              </a:rPr>
              <a:t>Turn Word Equations into </a:t>
            </a:r>
          </a:p>
          <a:p>
            <a:pPr algn="ctr">
              <a:defRPr/>
            </a:pPr>
            <a:r>
              <a:rPr lang="en-CA" sz="4400" b="1" dirty="0">
                <a:ln/>
                <a:solidFill>
                  <a:srgbClr val="FFFF00"/>
                </a:solidFill>
              </a:rPr>
              <a:t>Balanced Equations</a:t>
            </a:r>
            <a:endParaRPr lang="en-US" sz="4400" b="1" dirty="0">
              <a:ln/>
              <a:solidFill>
                <a:srgbClr val="FFFF00"/>
              </a:solidFill>
            </a:endParaRPr>
          </a:p>
        </p:txBody>
      </p:sp>
      <p:sp>
        <p:nvSpPr>
          <p:cNvPr id="6" name="TextBox 5"/>
          <p:cNvSpPr txBox="1">
            <a:spLocks noChangeArrowheads="1"/>
          </p:cNvSpPr>
          <p:nvPr/>
        </p:nvSpPr>
        <p:spPr bwMode="auto">
          <a:xfrm>
            <a:off x="1981200" y="1600200"/>
            <a:ext cx="8458200" cy="555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CA" altLang="en-US" sz="2800" dirty="0">
                <a:solidFill>
                  <a:prstClr val="black"/>
                </a:solidFill>
                <a:cs typeface="Arial" panose="020B0604020202020204" pitchFamily="34" charset="0"/>
              </a:rPr>
              <a:t>Example #1: </a:t>
            </a:r>
          </a:p>
          <a:p>
            <a:pPr eaLnBrk="1" fontAlgn="base" hangingPunct="1">
              <a:spcBef>
                <a:spcPct val="0"/>
              </a:spcBef>
              <a:spcAft>
                <a:spcPct val="0"/>
              </a:spcAft>
            </a:pPr>
            <a:r>
              <a:rPr lang="en-CA" altLang="en-US" sz="2800" b="1" dirty="0">
                <a:solidFill>
                  <a:prstClr val="black"/>
                </a:solidFill>
                <a:cs typeface="Arial" panose="020B0604020202020204" pitchFamily="34" charset="0"/>
              </a:rPr>
              <a:t>Word Equation:  </a:t>
            </a:r>
            <a:r>
              <a:rPr lang="en-US" altLang="en-US" sz="2800" b="1" dirty="0">
                <a:solidFill>
                  <a:prstClr val="black"/>
                </a:solidFill>
                <a:cs typeface="Arial" panose="020B0604020202020204" pitchFamily="34" charset="0"/>
              </a:rPr>
              <a:t>Solutions of lead nitrate react with potassium iodide </a:t>
            </a:r>
            <a:r>
              <a:rPr lang="en-US" altLang="en-US" sz="2800" i="1" dirty="0">
                <a:solidFill>
                  <a:prstClr val="black"/>
                </a:solidFill>
                <a:cs typeface="Arial" panose="020B0604020202020204" pitchFamily="34" charset="0"/>
              </a:rPr>
              <a:t>to produce</a:t>
            </a:r>
            <a:r>
              <a:rPr lang="en-US" altLang="en-US" sz="2800" b="1" dirty="0">
                <a:solidFill>
                  <a:prstClr val="black"/>
                </a:solidFill>
                <a:cs typeface="Arial" panose="020B0604020202020204" pitchFamily="34" charset="0"/>
              </a:rPr>
              <a:t> solid lead iodide and a solution of potassium nitrate.</a:t>
            </a:r>
          </a:p>
          <a:p>
            <a:pPr eaLnBrk="1" fontAlgn="base" hangingPunct="1">
              <a:spcBef>
                <a:spcPct val="0"/>
              </a:spcBef>
              <a:spcAft>
                <a:spcPct val="0"/>
              </a:spcAft>
            </a:pPr>
            <a:endParaRPr lang="en-CA" altLang="en-US" sz="2800" b="1" dirty="0">
              <a:solidFill>
                <a:prstClr val="black"/>
              </a:solidFill>
              <a:cs typeface="Arial" panose="020B0604020202020204" pitchFamily="34" charset="0"/>
            </a:endParaRPr>
          </a:p>
          <a:p>
            <a:pPr eaLnBrk="1" fontAlgn="base" hangingPunct="1">
              <a:spcBef>
                <a:spcPct val="0"/>
              </a:spcBef>
              <a:spcAft>
                <a:spcPct val="0"/>
              </a:spcAft>
            </a:pPr>
            <a:r>
              <a:rPr lang="en-US" altLang="en-US" sz="2800" b="1" dirty="0">
                <a:solidFill>
                  <a:prstClr val="black"/>
                </a:solidFill>
                <a:cs typeface="Arial" panose="020B0604020202020204" pitchFamily="34" charset="0"/>
              </a:rPr>
              <a:t>Skeleton Equation:  </a:t>
            </a:r>
            <a:r>
              <a:rPr lang="en-US" altLang="en-US" sz="2800" b="1" dirty="0" err="1">
                <a:solidFill>
                  <a:prstClr val="black"/>
                </a:solidFill>
                <a:cs typeface="Arial" panose="020B0604020202020204" pitchFamily="34" charset="0"/>
              </a:rPr>
              <a:t>Pb</a:t>
            </a:r>
            <a:r>
              <a:rPr lang="en-US" altLang="en-US" sz="2800" b="1" dirty="0">
                <a:solidFill>
                  <a:prstClr val="black"/>
                </a:solidFill>
                <a:cs typeface="Arial" panose="020B0604020202020204" pitchFamily="34" charset="0"/>
              </a:rPr>
              <a:t>(NO</a:t>
            </a:r>
            <a:r>
              <a:rPr lang="en-US" altLang="en-US" sz="2800" b="1" baseline="-25000" dirty="0">
                <a:solidFill>
                  <a:prstClr val="black"/>
                </a:solidFill>
                <a:cs typeface="Arial" panose="020B0604020202020204" pitchFamily="34" charset="0"/>
              </a:rPr>
              <a:t>3</a:t>
            </a:r>
            <a:r>
              <a:rPr lang="en-US" altLang="en-US" sz="2800" b="1" dirty="0">
                <a:solidFill>
                  <a:prstClr val="black"/>
                </a:solidFill>
                <a:cs typeface="Arial" panose="020B0604020202020204" pitchFamily="34" charset="0"/>
              </a:rPr>
              <a:t>)</a:t>
            </a:r>
            <a:r>
              <a:rPr lang="en-US" altLang="en-US" sz="2800" b="1" baseline="-25000" dirty="0">
                <a:solidFill>
                  <a:prstClr val="black"/>
                </a:solidFill>
                <a:cs typeface="Arial" panose="020B0604020202020204" pitchFamily="34" charset="0"/>
              </a:rPr>
              <a:t>2(</a:t>
            </a:r>
            <a:r>
              <a:rPr lang="en-US" altLang="en-US" sz="2800" b="1" baseline="-25000" dirty="0" err="1">
                <a:solidFill>
                  <a:prstClr val="black"/>
                </a:solidFill>
                <a:cs typeface="Arial" panose="020B0604020202020204" pitchFamily="34" charset="0"/>
              </a:rPr>
              <a:t>aq</a:t>
            </a:r>
            <a:r>
              <a:rPr lang="en-US" altLang="en-US" sz="2800" b="1" baseline="-25000" dirty="0">
                <a:solidFill>
                  <a:prstClr val="black"/>
                </a:solidFill>
                <a:cs typeface="Arial" panose="020B0604020202020204" pitchFamily="34" charset="0"/>
              </a:rPr>
              <a:t>)</a:t>
            </a:r>
            <a:r>
              <a:rPr lang="en-US" altLang="en-US" sz="2800" b="1" dirty="0">
                <a:solidFill>
                  <a:prstClr val="black"/>
                </a:solidFill>
                <a:cs typeface="Arial" panose="020B0604020202020204" pitchFamily="34" charset="0"/>
              </a:rPr>
              <a:t>  +  KI</a:t>
            </a:r>
            <a:r>
              <a:rPr lang="en-US" altLang="en-US" sz="2800" b="1" baseline="-25000" dirty="0">
                <a:solidFill>
                  <a:prstClr val="black"/>
                </a:solidFill>
                <a:cs typeface="Arial" panose="020B0604020202020204" pitchFamily="34" charset="0"/>
              </a:rPr>
              <a:t>(</a:t>
            </a:r>
            <a:r>
              <a:rPr lang="en-US" altLang="en-US" sz="2800" b="1" baseline="-25000" dirty="0" err="1">
                <a:solidFill>
                  <a:prstClr val="black"/>
                </a:solidFill>
                <a:cs typeface="Arial" panose="020B0604020202020204" pitchFamily="34" charset="0"/>
              </a:rPr>
              <a:t>aq</a:t>
            </a:r>
            <a:r>
              <a:rPr lang="en-US" altLang="en-US" sz="2800" b="1" baseline="-25000" dirty="0">
                <a:solidFill>
                  <a:prstClr val="black"/>
                </a:solidFill>
                <a:cs typeface="Arial" panose="020B0604020202020204" pitchFamily="34" charset="0"/>
              </a:rPr>
              <a:t>)</a:t>
            </a:r>
            <a:r>
              <a:rPr lang="en-US" altLang="en-US" sz="2800" b="1" dirty="0">
                <a:solidFill>
                  <a:prstClr val="black"/>
                </a:solidFill>
                <a:cs typeface="Arial" panose="020B0604020202020204" pitchFamily="34" charset="0"/>
              </a:rPr>
              <a:t>   </a:t>
            </a:r>
            <a:r>
              <a:rPr lang="en-US" altLang="en-US" sz="2800" b="1" dirty="0">
                <a:solidFill>
                  <a:prstClr val="black"/>
                </a:solidFill>
                <a:cs typeface="Arial" panose="020B0604020202020204" pitchFamily="34" charset="0"/>
                <a:sym typeface="Symbol" panose="05050102010706020507" pitchFamily="18" charset="2"/>
              </a:rPr>
              <a:t></a:t>
            </a:r>
            <a:r>
              <a:rPr lang="en-US" altLang="en-US" sz="2800" b="1" dirty="0">
                <a:solidFill>
                  <a:prstClr val="black"/>
                </a:solidFill>
                <a:cs typeface="Arial" panose="020B0604020202020204" pitchFamily="34" charset="0"/>
              </a:rPr>
              <a:t>   PbI</a:t>
            </a:r>
            <a:r>
              <a:rPr lang="en-US" altLang="en-US" sz="2800" b="1" baseline="-25000" dirty="0">
                <a:solidFill>
                  <a:prstClr val="black"/>
                </a:solidFill>
                <a:cs typeface="Arial" panose="020B0604020202020204" pitchFamily="34" charset="0"/>
              </a:rPr>
              <a:t>2(s)</a:t>
            </a:r>
            <a:r>
              <a:rPr lang="en-US" altLang="en-US" sz="2800" b="1" dirty="0">
                <a:solidFill>
                  <a:prstClr val="black"/>
                </a:solidFill>
                <a:cs typeface="Arial" panose="020B0604020202020204" pitchFamily="34" charset="0"/>
              </a:rPr>
              <a:t>  +  KNO</a:t>
            </a:r>
            <a:r>
              <a:rPr lang="en-US" altLang="en-US" sz="2800" b="1" baseline="-25000" dirty="0">
                <a:solidFill>
                  <a:prstClr val="black"/>
                </a:solidFill>
                <a:cs typeface="Arial" panose="020B0604020202020204" pitchFamily="34" charset="0"/>
              </a:rPr>
              <a:t>3(</a:t>
            </a:r>
            <a:r>
              <a:rPr lang="en-US" altLang="en-US" sz="2800" b="1" baseline="-25000" dirty="0" err="1">
                <a:solidFill>
                  <a:prstClr val="black"/>
                </a:solidFill>
                <a:cs typeface="Arial" panose="020B0604020202020204" pitchFamily="34" charset="0"/>
              </a:rPr>
              <a:t>aq</a:t>
            </a:r>
            <a:r>
              <a:rPr lang="en-US" altLang="en-US" sz="2800" b="1" baseline="-25000" dirty="0">
                <a:solidFill>
                  <a:prstClr val="black"/>
                </a:solidFill>
                <a:cs typeface="Arial" panose="020B0604020202020204" pitchFamily="34" charset="0"/>
              </a:rPr>
              <a:t>)</a:t>
            </a:r>
          </a:p>
          <a:p>
            <a:pPr eaLnBrk="1" fontAlgn="base" hangingPunct="1">
              <a:spcBef>
                <a:spcPct val="0"/>
              </a:spcBef>
              <a:spcAft>
                <a:spcPct val="0"/>
              </a:spcAft>
            </a:pPr>
            <a:endParaRPr lang="en-CA" altLang="en-US" sz="2800" b="1" baseline="-25000" dirty="0">
              <a:solidFill>
                <a:prstClr val="black"/>
              </a:solidFill>
              <a:cs typeface="Arial" panose="020B0604020202020204" pitchFamily="34" charset="0"/>
            </a:endParaRPr>
          </a:p>
          <a:p>
            <a:pPr eaLnBrk="1" fontAlgn="base" hangingPunct="1">
              <a:spcBef>
                <a:spcPct val="0"/>
              </a:spcBef>
              <a:spcAft>
                <a:spcPct val="0"/>
              </a:spcAft>
            </a:pPr>
            <a:r>
              <a:rPr lang="en-CA" altLang="en-US" sz="2800" b="1" dirty="0">
                <a:solidFill>
                  <a:prstClr val="black"/>
                </a:solidFill>
                <a:cs typeface="Arial" panose="020B0604020202020204" pitchFamily="34" charset="0"/>
              </a:rPr>
              <a:t>Balanced Equation:  </a:t>
            </a:r>
            <a:r>
              <a:rPr lang="en-US" altLang="en-US" sz="2800" b="1" dirty="0" err="1">
                <a:solidFill>
                  <a:prstClr val="black"/>
                </a:solidFill>
                <a:cs typeface="Arial" panose="020B0604020202020204" pitchFamily="34" charset="0"/>
              </a:rPr>
              <a:t>Pb</a:t>
            </a:r>
            <a:r>
              <a:rPr lang="en-US" altLang="en-US" sz="2800" b="1" dirty="0">
                <a:solidFill>
                  <a:prstClr val="black"/>
                </a:solidFill>
                <a:cs typeface="Arial" panose="020B0604020202020204" pitchFamily="34" charset="0"/>
              </a:rPr>
              <a:t>(NO</a:t>
            </a:r>
            <a:r>
              <a:rPr lang="en-US" altLang="en-US" sz="2800" b="1" baseline="-25000" dirty="0">
                <a:solidFill>
                  <a:prstClr val="black"/>
                </a:solidFill>
                <a:cs typeface="Arial" panose="020B0604020202020204" pitchFamily="34" charset="0"/>
              </a:rPr>
              <a:t>3</a:t>
            </a:r>
            <a:r>
              <a:rPr lang="en-US" altLang="en-US" sz="2800" b="1" dirty="0">
                <a:solidFill>
                  <a:prstClr val="black"/>
                </a:solidFill>
                <a:cs typeface="Arial" panose="020B0604020202020204" pitchFamily="34" charset="0"/>
              </a:rPr>
              <a:t>)</a:t>
            </a:r>
            <a:r>
              <a:rPr lang="en-US" altLang="en-US" sz="2800" b="1" baseline="-25000" dirty="0">
                <a:solidFill>
                  <a:prstClr val="black"/>
                </a:solidFill>
                <a:cs typeface="Arial" panose="020B0604020202020204" pitchFamily="34" charset="0"/>
              </a:rPr>
              <a:t>2(</a:t>
            </a:r>
            <a:r>
              <a:rPr lang="en-US" altLang="en-US" sz="2800" b="1" baseline="-25000" dirty="0" err="1">
                <a:solidFill>
                  <a:prstClr val="black"/>
                </a:solidFill>
                <a:cs typeface="Arial" panose="020B0604020202020204" pitchFamily="34" charset="0"/>
              </a:rPr>
              <a:t>aq</a:t>
            </a:r>
            <a:r>
              <a:rPr lang="en-US" altLang="en-US" sz="2800" b="1" baseline="-25000" dirty="0">
                <a:solidFill>
                  <a:prstClr val="black"/>
                </a:solidFill>
                <a:cs typeface="Arial" panose="020B0604020202020204" pitchFamily="34" charset="0"/>
              </a:rPr>
              <a:t>)</a:t>
            </a:r>
            <a:r>
              <a:rPr lang="en-US" altLang="en-US" sz="2800" b="1" dirty="0">
                <a:solidFill>
                  <a:prstClr val="black"/>
                </a:solidFill>
                <a:cs typeface="Arial" panose="020B0604020202020204" pitchFamily="34" charset="0"/>
              </a:rPr>
              <a:t>  +  2KI</a:t>
            </a:r>
            <a:r>
              <a:rPr lang="en-US" altLang="en-US" sz="2800" b="1" baseline="-25000" dirty="0">
                <a:solidFill>
                  <a:prstClr val="black"/>
                </a:solidFill>
                <a:cs typeface="Arial" panose="020B0604020202020204" pitchFamily="34" charset="0"/>
              </a:rPr>
              <a:t>(</a:t>
            </a:r>
            <a:r>
              <a:rPr lang="en-US" altLang="en-US" sz="2800" b="1" baseline="-25000" dirty="0" err="1">
                <a:solidFill>
                  <a:prstClr val="black"/>
                </a:solidFill>
                <a:cs typeface="Arial" panose="020B0604020202020204" pitchFamily="34" charset="0"/>
              </a:rPr>
              <a:t>aq</a:t>
            </a:r>
            <a:r>
              <a:rPr lang="en-US" altLang="en-US" sz="2800" b="1" baseline="-25000" dirty="0">
                <a:solidFill>
                  <a:prstClr val="black"/>
                </a:solidFill>
                <a:cs typeface="Arial" panose="020B0604020202020204" pitchFamily="34" charset="0"/>
              </a:rPr>
              <a:t>)</a:t>
            </a:r>
            <a:r>
              <a:rPr lang="en-US" altLang="en-US" sz="2800" b="1" dirty="0">
                <a:solidFill>
                  <a:prstClr val="black"/>
                </a:solidFill>
                <a:cs typeface="Arial" panose="020B0604020202020204" pitchFamily="34" charset="0"/>
              </a:rPr>
              <a:t>   </a:t>
            </a:r>
            <a:r>
              <a:rPr lang="en-US" altLang="en-US" sz="2800" b="1" dirty="0">
                <a:solidFill>
                  <a:prstClr val="black"/>
                </a:solidFill>
                <a:cs typeface="Arial" panose="020B0604020202020204" pitchFamily="34" charset="0"/>
                <a:sym typeface="Symbol" panose="05050102010706020507" pitchFamily="18" charset="2"/>
              </a:rPr>
              <a:t></a:t>
            </a:r>
            <a:r>
              <a:rPr lang="en-US" altLang="en-US" sz="2800" b="1" dirty="0">
                <a:solidFill>
                  <a:prstClr val="black"/>
                </a:solidFill>
                <a:cs typeface="Arial" panose="020B0604020202020204" pitchFamily="34" charset="0"/>
              </a:rPr>
              <a:t>   PbI</a:t>
            </a:r>
            <a:r>
              <a:rPr lang="en-US" altLang="en-US" sz="2800" b="1" baseline="-25000" dirty="0">
                <a:solidFill>
                  <a:prstClr val="black"/>
                </a:solidFill>
                <a:cs typeface="Arial" panose="020B0604020202020204" pitchFamily="34" charset="0"/>
              </a:rPr>
              <a:t>2(s)</a:t>
            </a:r>
            <a:r>
              <a:rPr lang="en-US" altLang="en-US" sz="2800" b="1" dirty="0">
                <a:solidFill>
                  <a:prstClr val="black"/>
                </a:solidFill>
                <a:cs typeface="Arial" panose="020B0604020202020204" pitchFamily="34" charset="0"/>
              </a:rPr>
              <a:t>  +  2KNO</a:t>
            </a:r>
            <a:r>
              <a:rPr lang="en-US" altLang="en-US" sz="2800" b="1" baseline="-25000" dirty="0">
                <a:solidFill>
                  <a:prstClr val="black"/>
                </a:solidFill>
                <a:cs typeface="Arial" panose="020B0604020202020204" pitchFamily="34" charset="0"/>
              </a:rPr>
              <a:t>3(</a:t>
            </a:r>
            <a:r>
              <a:rPr lang="en-US" altLang="en-US" sz="2800" b="1" baseline="-25000" dirty="0" err="1">
                <a:solidFill>
                  <a:prstClr val="black"/>
                </a:solidFill>
                <a:cs typeface="Arial" panose="020B0604020202020204" pitchFamily="34" charset="0"/>
              </a:rPr>
              <a:t>aq</a:t>
            </a:r>
            <a:r>
              <a:rPr lang="en-US" altLang="en-US" sz="2800" b="1" baseline="-25000" dirty="0">
                <a:solidFill>
                  <a:prstClr val="black"/>
                </a:solidFill>
                <a:cs typeface="Arial" panose="020B0604020202020204" pitchFamily="34" charset="0"/>
              </a:rPr>
              <a:t>)</a:t>
            </a:r>
            <a:endParaRPr lang="en-US" altLang="en-US" sz="2800" dirty="0">
              <a:solidFill>
                <a:prstClr val="black"/>
              </a:solidFill>
              <a:cs typeface="Arial" panose="020B0604020202020204" pitchFamily="34" charset="0"/>
            </a:endParaRPr>
          </a:p>
          <a:p>
            <a:pPr eaLnBrk="1" fontAlgn="base" hangingPunct="1">
              <a:spcBef>
                <a:spcPct val="0"/>
              </a:spcBef>
              <a:spcAft>
                <a:spcPct val="0"/>
              </a:spcAft>
            </a:pPr>
            <a:endParaRPr lang="en-CA" altLang="en-US" sz="2800" dirty="0">
              <a:solidFill>
                <a:prstClr val="black"/>
              </a:solidFill>
              <a:cs typeface="Arial" panose="020B0604020202020204" pitchFamily="34" charset="0"/>
            </a:endParaRPr>
          </a:p>
          <a:p>
            <a:pPr eaLnBrk="1" fontAlgn="base" hangingPunct="1">
              <a:spcBef>
                <a:spcPct val="0"/>
              </a:spcBef>
              <a:spcAft>
                <a:spcPct val="0"/>
              </a:spcAft>
            </a:pPr>
            <a:endParaRPr lang="en-CA" altLang="en-US" sz="2800" dirty="0">
              <a:solidFill>
                <a:prstClr val="black"/>
              </a:solidFill>
              <a:cs typeface="Arial" panose="020B0604020202020204" pitchFamily="34" charset="0"/>
            </a:endParaRPr>
          </a:p>
          <a:p>
            <a:pPr eaLnBrk="1" fontAlgn="base" hangingPunct="1">
              <a:spcBef>
                <a:spcPct val="0"/>
              </a:spcBef>
              <a:spcAft>
                <a:spcPct val="0"/>
              </a:spcAft>
            </a:pPr>
            <a:endParaRPr lang="en-US" altLang="en-US" sz="2800" dirty="0">
              <a:solidFill>
                <a:prstClr val="black"/>
              </a:solidFill>
              <a:cs typeface="Arial" panose="020B0604020202020204" pitchFamily="34" charset="0"/>
            </a:endParaRPr>
          </a:p>
        </p:txBody>
      </p:sp>
    </p:spTree>
    <p:extLst>
      <p:ext uri="{BB962C8B-B14F-4D97-AF65-F5344CB8AC3E}">
        <p14:creationId xmlns:p14="http://schemas.microsoft.com/office/powerpoint/2010/main" val="1328063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wipe(left)">
                                      <p:cBhvr>
                                        <p:cTn id="1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eaLnBrk="1" hangingPunct="1">
              <a:spcBef>
                <a:spcPct val="0"/>
              </a:spcBef>
            </a:pPr>
            <a:r>
              <a:rPr lang="en-CA" altLang="en-US" dirty="0">
                <a:solidFill>
                  <a:prstClr val="black"/>
                </a:solidFill>
                <a:cs typeface="Arial" panose="020B0604020202020204" pitchFamily="34" charset="0"/>
              </a:rPr>
              <a:t>Example #2:  </a:t>
            </a:r>
          </a:p>
          <a:p>
            <a:pPr eaLnBrk="1" hangingPunct="1">
              <a:spcBef>
                <a:spcPct val="0"/>
              </a:spcBef>
            </a:pPr>
            <a:r>
              <a:rPr lang="en-US" altLang="en-US" b="1" dirty="0">
                <a:solidFill>
                  <a:prstClr val="black"/>
                </a:solidFill>
                <a:cs typeface="Arial" panose="020B0604020202020204" pitchFamily="34" charset="0"/>
              </a:rPr>
              <a:t>Word Equation:  Copper reacts with hydrogen nitrate to produce copper (II) nitrate plus hydrogen.</a:t>
            </a:r>
          </a:p>
          <a:p>
            <a:pPr eaLnBrk="1" hangingPunct="1">
              <a:spcBef>
                <a:spcPct val="0"/>
              </a:spcBef>
            </a:pPr>
            <a:endParaRPr lang="en-CA" altLang="en-US" b="1" dirty="0">
              <a:solidFill>
                <a:prstClr val="black"/>
              </a:solidFill>
              <a:cs typeface="Arial" panose="020B0604020202020204" pitchFamily="34" charset="0"/>
            </a:endParaRPr>
          </a:p>
          <a:p>
            <a:pPr eaLnBrk="1" hangingPunct="1">
              <a:spcBef>
                <a:spcPct val="0"/>
              </a:spcBef>
            </a:pPr>
            <a:r>
              <a:rPr lang="en-CA" altLang="en-US" b="1" dirty="0">
                <a:solidFill>
                  <a:prstClr val="black"/>
                </a:solidFill>
                <a:cs typeface="Arial" panose="020B0604020202020204" pitchFamily="34" charset="0"/>
              </a:rPr>
              <a:t>Skeleton Equation:  Cu  +  H(NO</a:t>
            </a:r>
            <a:r>
              <a:rPr lang="en-CA" altLang="en-US" b="1" baseline="-25000" dirty="0">
                <a:solidFill>
                  <a:prstClr val="black"/>
                </a:solidFill>
                <a:cs typeface="Arial" panose="020B0604020202020204" pitchFamily="34" charset="0"/>
              </a:rPr>
              <a:t>3</a:t>
            </a:r>
            <a:r>
              <a:rPr lang="en-CA" altLang="en-US" b="1" dirty="0">
                <a:solidFill>
                  <a:prstClr val="black"/>
                </a:solidFill>
                <a:cs typeface="Arial" panose="020B0604020202020204" pitchFamily="34" charset="0"/>
              </a:rPr>
              <a:t>)      </a:t>
            </a:r>
            <a:r>
              <a:rPr lang="en-US" altLang="en-US" b="1" dirty="0">
                <a:solidFill>
                  <a:prstClr val="black"/>
                </a:solidFill>
                <a:cs typeface="Arial" panose="020B0604020202020204" pitchFamily="34" charset="0"/>
                <a:sym typeface="Symbol" panose="05050102010706020507" pitchFamily="18" charset="2"/>
              </a:rPr>
              <a:t></a:t>
            </a:r>
            <a:r>
              <a:rPr lang="en-US" altLang="en-US" b="1" dirty="0">
                <a:solidFill>
                  <a:prstClr val="black"/>
                </a:solidFill>
                <a:cs typeface="Arial" panose="020B0604020202020204" pitchFamily="34" charset="0"/>
              </a:rPr>
              <a:t> </a:t>
            </a:r>
            <a:r>
              <a:rPr lang="en-CA" altLang="en-US" b="1" dirty="0">
                <a:solidFill>
                  <a:prstClr val="black"/>
                </a:solidFill>
                <a:cs typeface="Arial" panose="020B0604020202020204" pitchFamily="34" charset="0"/>
              </a:rPr>
              <a:t>	Cu(NO</a:t>
            </a:r>
            <a:r>
              <a:rPr lang="en-CA" altLang="en-US" b="1" baseline="-25000" dirty="0">
                <a:solidFill>
                  <a:prstClr val="black"/>
                </a:solidFill>
                <a:cs typeface="Arial" panose="020B0604020202020204" pitchFamily="34" charset="0"/>
              </a:rPr>
              <a:t>3</a:t>
            </a:r>
            <a:r>
              <a:rPr lang="en-CA" altLang="en-US" b="1" dirty="0">
                <a:solidFill>
                  <a:prstClr val="black"/>
                </a:solidFill>
                <a:cs typeface="Arial" panose="020B0604020202020204" pitchFamily="34" charset="0"/>
              </a:rPr>
              <a:t>)</a:t>
            </a:r>
            <a:r>
              <a:rPr lang="en-CA" altLang="en-US" b="1" baseline="-25000" dirty="0">
                <a:solidFill>
                  <a:prstClr val="black"/>
                </a:solidFill>
                <a:cs typeface="Arial" panose="020B0604020202020204" pitchFamily="34" charset="0"/>
              </a:rPr>
              <a:t>2 </a:t>
            </a:r>
            <a:r>
              <a:rPr lang="en-CA" altLang="en-US" b="1" dirty="0">
                <a:solidFill>
                  <a:prstClr val="black"/>
                </a:solidFill>
                <a:cs typeface="Arial" panose="020B0604020202020204" pitchFamily="34" charset="0"/>
              </a:rPr>
              <a:t> +       H</a:t>
            </a:r>
            <a:r>
              <a:rPr lang="en-CA" altLang="en-US" b="1" baseline="-25000" dirty="0">
                <a:solidFill>
                  <a:prstClr val="black"/>
                </a:solidFill>
                <a:cs typeface="Arial" panose="020B0604020202020204" pitchFamily="34" charset="0"/>
              </a:rPr>
              <a:t>2</a:t>
            </a:r>
            <a:endParaRPr lang="en-US" altLang="en-US" b="1" baseline="-25000" dirty="0">
              <a:solidFill>
                <a:prstClr val="black"/>
              </a:solidFill>
              <a:cs typeface="Arial" panose="020B0604020202020204" pitchFamily="34" charset="0"/>
            </a:endParaRPr>
          </a:p>
          <a:p>
            <a:pPr eaLnBrk="1" hangingPunct="1">
              <a:spcBef>
                <a:spcPct val="0"/>
              </a:spcBef>
            </a:pPr>
            <a:endParaRPr lang="en-CA" altLang="en-US" dirty="0">
              <a:solidFill>
                <a:prstClr val="black"/>
              </a:solidFill>
              <a:cs typeface="Arial" panose="020B0604020202020204" pitchFamily="34" charset="0"/>
            </a:endParaRPr>
          </a:p>
          <a:p>
            <a:pPr eaLnBrk="1" hangingPunct="1">
              <a:spcBef>
                <a:spcPct val="0"/>
              </a:spcBef>
            </a:pPr>
            <a:r>
              <a:rPr lang="en-CA" altLang="en-US" b="1" dirty="0">
                <a:solidFill>
                  <a:prstClr val="black"/>
                </a:solidFill>
                <a:cs typeface="Arial" panose="020B0604020202020204" pitchFamily="34" charset="0"/>
              </a:rPr>
              <a:t>Balanced Equation:   Cu  +  2H(NO</a:t>
            </a:r>
            <a:r>
              <a:rPr lang="en-CA" altLang="en-US" b="1" baseline="-25000" dirty="0">
                <a:solidFill>
                  <a:prstClr val="black"/>
                </a:solidFill>
                <a:cs typeface="Arial" panose="020B0604020202020204" pitchFamily="34" charset="0"/>
              </a:rPr>
              <a:t>3</a:t>
            </a:r>
            <a:r>
              <a:rPr lang="en-CA" altLang="en-US" b="1" dirty="0">
                <a:solidFill>
                  <a:prstClr val="black"/>
                </a:solidFill>
                <a:cs typeface="Arial" panose="020B0604020202020204" pitchFamily="34" charset="0"/>
              </a:rPr>
              <a:t>)      </a:t>
            </a:r>
            <a:r>
              <a:rPr lang="en-US" altLang="en-US" b="1" dirty="0">
                <a:solidFill>
                  <a:prstClr val="black"/>
                </a:solidFill>
                <a:cs typeface="Arial" panose="020B0604020202020204" pitchFamily="34" charset="0"/>
                <a:sym typeface="Symbol" panose="05050102010706020507" pitchFamily="18" charset="2"/>
              </a:rPr>
              <a:t></a:t>
            </a:r>
            <a:r>
              <a:rPr lang="en-US" altLang="en-US" b="1" dirty="0">
                <a:solidFill>
                  <a:prstClr val="black"/>
                </a:solidFill>
                <a:cs typeface="Arial" panose="020B0604020202020204" pitchFamily="34" charset="0"/>
              </a:rPr>
              <a:t> </a:t>
            </a:r>
            <a:r>
              <a:rPr lang="en-CA" altLang="en-US" b="1" dirty="0">
                <a:solidFill>
                  <a:prstClr val="black"/>
                </a:solidFill>
                <a:cs typeface="Arial" panose="020B0604020202020204" pitchFamily="34" charset="0"/>
              </a:rPr>
              <a:t>	Cu(NO</a:t>
            </a:r>
            <a:r>
              <a:rPr lang="en-CA" altLang="en-US" b="1" baseline="-25000" dirty="0">
                <a:solidFill>
                  <a:prstClr val="black"/>
                </a:solidFill>
                <a:cs typeface="Arial" panose="020B0604020202020204" pitchFamily="34" charset="0"/>
              </a:rPr>
              <a:t>3</a:t>
            </a:r>
            <a:r>
              <a:rPr lang="en-CA" altLang="en-US" b="1" dirty="0">
                <a:solidFill>
                  <a:prstClr val="black"/>
                </a:solidFill>
                <a:cs typeface="Arial" panose="020B0604020202020204" pitchFamily="34" charset="0"/>
              </a:rPr>
              <a:t>)</a:t>
            </a:r>
            <a:r>
              <a:rPr lang="en-CA" altLang="en-US" b="1" baseline="-25000" dirty="0">
                <a:solidFill>
                  <a:prstClr val="black"/>
                </a:solidFill>
                <a:cs typeface="Arial" panose="020B0604020202020204" pitchFamily="34" charset="0"/>
              </a:rPr>
              <a:t>2 </a:t>
            </a:r>
            <a:r>
              <a:rPr lang="en-CA" altLang="en-US" b="1" dirty="0">
                <a:solidFill>
                  <a:prstClr val="black"/>
                </a:solidFill>
                <a:cs typeface="Arial" panose="020B0604020202020204" pitchFamily="34" charset="0"/>
              </a:rPr>
              <a:t> +       H</a:t>
            </a:r>
            <a:r>
              <a:rPr lang="en-CA" altLang="en-US" b="1" baseline="-25000" dirty="0">
                <a:solidFill>
                  <a:prstClr val="black"/>
                </a:solidFill>
                <a:cs typeface="Arial" panose="020B0604020202020204" pitchFamily="34" charset="0"/>
              </a:rPr>
              <a:t>2</a:t>
            </a:r>
            <a:endParaRPr lang="en-CA" altLang="en-US" b="1" dirty="0">
              <a:solidFill>
                <a:prstClr val="black"/>
              </a:solidFill>
              <a:cs typeface="Arial" panose="020B0604020202020204" pitchFamily="34" charset="0"/>
            </a:endParaRPr>
          </a:p>
          <a:p>
            <a:pPr eaLnBrk="1" hangingPunct="1">
              <a:spcBef>
                <a:spcPct val="0"/>
              </a:spcBef>
            </a:pPr>
            <a:endParaRPr lang="en-CA" altLang="en-US" b="1" dirty="0">
              <a:solidFill>
                <a:prstClr val="black"/>
              </a:solidFill>
              <a:cs typeface="Arial" panose="020B0604020202020204" pitchFamily="34" charset="0"/>
            </a:endParaRPr>
          </a:p>
          <a:p>
            <a:endParaRPr lang="en-US" dirty="0"/>
          </a:p>
        </p:txBody>
      </p:sp>
    </p:spTree>
    <p:extLst>
      <p:ext uri="{BB962C8B-B14F-4D97-AF65-F5344CB8AC3E}">
        <p14:creationId xmlns:p14="http://schemas.microsoft.com/office/powerpoint/2010/main" val="227138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95597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2970" y="2127518"/>
            <a:ext cx="5109030" cy="3567032"/>
          </a:xfrm>
          <a:prstGeom prst="rect">
            <a:avLst/>
          </a:prstGeom>
        </p:spPr>
      </p:pic>
    </p:spTree>
    <p:extLst>
      <p:ext uri="{BB962C8B-B14F-4D97-AF65-F5344CB8AC3E}">
        <p14:creationId xmlns:p14="http://schemas.microsoft.com/office/powerpoint/2010/main" val="650411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800" b="1" u="sng" dirty="0" smtClean="0"/>
              <a:t>Catalyst:</a:t>
            </a:r>
            <a:r>
              <a:rPr lang="en-US" sz="4800" dirty="0" smtClean="0"/>
              <a:t> a substance that speeds up a chemical reaction but is not permanently consumed in the reaction.</a:t>
            </a:r>
          </a:p>
          <a:p>
            <a:r>
              <a:rPr lang="en-US" sz="4800" b="1" u="sng" dirty="0" smtClean="0"/>
              <a:t>Reversible reaction</a:t>
            </a:r>
            <a:r>
              <a:rPr lang="en-US" sz="4800" dirty="0" smtClean="0"/>
              <a:t>: is a chemical reaction in which the products reform the original reactants</a:t>
            </a:r>
            <a:endParaRPr lang="en-US" sz="4800" dirty="0"/>
          </a:p>
        </p:txBody>
      </p:sp>
    </p:spTree>
    <p:extLst>
      <p:ext uri="{BB962C8B-B14F-4D97-AF65-F5344CB8AC3E}">
        <p14:creationId xmlns:p14="http://schemas.microsoft.com/office/powerpoint/2010/main" val="2419650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2030" y="76200"/>
            <a:ext cx="7646709" cy="92333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5400" b="1" dirty="0">
                <a:ln/>
                <a:solidFill>
                  <a:srgbClr val="FFFF00"/>
                </a:solidFill>
              </a:rPr>
              <a:t>  </a:t>
            </a:r>
            <a:r>
              <a:rPr lang="en-US" sz="5400" b="1" dirty="0">
                <a:ln/>
                <a:solidFill>
                  <a:srgbClr val="FFFF00"/>
                </a:solidFill>
              </a:rPr>
              <a:t>BALANCING EQUATIONS</a:t>
            </a:r>
          </a:p>
        </p:txBody>
      </p:sp>
      <p:pic>
        <p:nvPicPr>
          <p:cNvPr id="2051" name="Picture 4" descr="cha56011_0306L"/>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a:stretch>
            <a:fillRect/>
          </a:stretch>
        </p:blipFill>
        <p:spPr bwMode="auto">
          <a:xfrm>
            <a:off x="2362200" y="990600"/>
            <a:ext cx="7391400" cy="25273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52" name="Picture 2" descr="http://www.weakchild.com/media/animbootcamp/poses/moom_balance01.jpg"/>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l="18915" t="11868" r="17828"/>
          <a:stretch>
            <a:fillRect/>
          </a:stretch>
        </p:blipFill>
        <p:spPr bwMode="auto">
          <a:xfrm>
            <a:off x="4724400" y="3733801"/>
            <a:ext cx="2667000" cy="27908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53" name="Picture 4" descr="http://www.smart-kit.com/wp-content/uploads/2007/02/balance-scale-redone.jpg"/>
          <p:cNvPicPr>
            <a:picLocks noChangeAspect="1" noChangeArrowheads="1"/>
          </p:cNvPicPr>
          <p:nvPr/>
        </p:nvPicPr>
        <p:blipFill>
          <a:blip r:embed="rId4">
            <a:lum bright="-10000" contrast="20000"/>
            <a:extLst>
              <a:ext uri="{28A0092B-C50C-407E-A947-70E740481C1C}">
                <a14:useLocalDpi xmlns:a14="http://schemas.microsoft.com/office/drawing/2010/main" val="0"/>
              </a:ext>
            </a:extLst>
          </a:blip>
          <a:srcRect/>
          <a:stretch>
            <a:fillRect/>
          </a:stretch>
        </p:blipFill>
        <p:spPr bwMode="auto">
          <a:xfrm>
            <a:off x="2209800" y="3962401"/>
            <a:ext cx="2070100" cy="245427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4" descr="http://www.smart-kit.com/wp-content/uploads/2007/02/balance-scale-redone.jpg"/>
          <p:cNvPicPr>
            <a:picLocks noChangeAspect="1" noChangeArrowheads="1"/>
          </p:cNvPicPr>
          <p:nvPr/>
        </p:nvPicPr>
        <p:blipFill>
          <a:blip r:embed="rId4">
            <a:lum bright="-10000" contrast="20000"/>
            <a:extLst>
              <a:ext uri="{28A0092B-C50C-407E-A947-70E740481C1C}">
                <a14:useLocalDpi xmlns:a14="http://schemas.microsoft.com/office/drawing/2010/main" val="0"/>
              </a:ext>
            </a:extLst>
          </a:blip>
          <a:srcRect/>
          <a:stretch>
            <a:fillRect/>
          </a:stretch>
        </p:blipFill>
        <p:spPr bwMode="auto">
          <a:xfrm>
            <a:off x="7912100" y="3962401"/>
            <a:ext cx="2070100" cy="245427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606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a:p>
            <a:endParaRPr lang="en-US" dirty="0"/>
          </a:p>
        </p:txBody>
      </p:sp>
      <p:sp>
        <p:nvSpPr>
          <p:cNvPr id="4" name="Title 3"/>
          <p:cNvSpPr>
            <a:spLocks noGrp="1"/>
          </p:cNvSpPr>
          <p:nvPr>
            <p:ph type="ctrTitle"/>
          </p:nvPr>
        </p:nvSpPr>
        <p:spPr>
          <a:xfrm>
            <a:off x="711200" y="580571"/>
            <a:ext cx="10468864" cy="1756229"/>
          </a:xfrm>
        </p:spPr>
        <p:txBody>
          <a:bodyPr/>
          <a:lstStyle/>
          <a:p>
            <a:r>
              <a:rPr lang="en-US" dirty="0" smtClean="0"/>
              <a:t>Unit 6 Chemical Reactions: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7107" y="2583996"/>
            <a:ext cx="6877050" cy="3867150"/>
          </a:xfrm>
          <a:prstGeom prst="rect">
            <a:avLst/>
          </a:prstGeom>
        </p:spPr>
      </p:pic>
    </p:spTree>
    <p:extLst>
      <p:ext uri="{BB962C8B-B14F-4D97-AF65-F5344CB8AC3E}">
        <p14:creationId xmlns:p14="http://schemas.microsoft.com/office/powerpoint/2010/main" val="9593691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ltLang="en-US">
                <a:solidFill>
                  <a:prstClr val="black"/>
                </a:solidFill>
              </a:rPr>
              <a:t>Copyright © Cengage Learning. All rights reserved</a:t>
            </a:r>
          </a:p>
        </p:txBody>
      </p:sp>
      <p:sp>
        <p:nvSpPr>
          <p:cNvPr id="6" name="Slide Number Placeholder 4"/>
          <p:cNvSpPr>
            <a:spLocks noGrp="1"/>
          </p:cNvSpPr>
          <p:nvPr>
            <p:ph type="sldNum" sz="quarter" idx="11"/>
          </p:nvPr>
        </p:nvSpPr>
        <p:spPr/>
        <p:txBody>
          <a:bodyPr/>
          <a:lstStyle/>
          <a:p>
            <a:fld id="{5FE9B357-9A49-4A9F-A44E-70D19351829C}" type="slidenum">
              <a:rPr lang="en-US" altLang="en-US">
                <a:solidFill>
                  <a:prstClr val="black"/>
                </a:solidFill>
              </a:rPr>
              <a:pPr/>
              <a:t>20</a:t>
            </a:fld>
            <a:endParaRPr lang="en-US" altLang="en-US">
              <a:solidFill>
                <a:prstClr val="black"/>
              </a:solidFill>
            </a:endParaRPr>
          </a:p>
        </p:txBody>
      </p:sp>
      <p:sp>
        <p:nvSpPr>
          <p:cNvPr id="286722" name="Rectangle 2"/>
          <p:cNvSpPr>
            <a:spLocks noGrp="1" noChangeArrowheads="1"/>
          </p:cNvSpPr>
          <p:nvPr>
            <p:ph type="body" idx="1"/>
          </p:nvPr>
        </p:nvSpPr>
        <p:spPr>
          <a:xfrm>
            <a:off x="2005013" y="1241426"/>
            <a:ext cx="8229600" cy="822325"/>
          </a:xfrm>
        </p:spPr>
        <p:txBody>
          <a:bodyPr>
            <a:normAutofit lnSpcReduction="10000"/>
          </a:bodyPr>
          <a:lstStyle/>
          <a:p>
            <a:r>
              <a:rPr lang="en-US" altLang="en-US">
                <a:cs typeface="Times New Roman" panose="02020603050405020304" pitchFamily="18" charset="0"/>
              </a:rPr>
              <a:t>Chemical reactions involve a rearrangement of the ways atoms are grouped together. </a:t>
            </a:r>
          </a:p>
        </p:txBody>
      </p:sp>
      <p:sp>
        <p:nvSpPr>
          <p:cNvPr id="286724" name="Rectangle 4"/>
          <p:cNvSpPr>
            <a:spLocks noChangeArrowheads="1"/>
          </p:cNvSpPr>
          <p:nvPr/>
        </p:nvSpPr>
        <p:spPr bwMode="auto">
          <a:xfrm>
            <a:off x="1995488" y="2162176"/>
            <a:ext cx="8229600" cy="134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20000"/>
              </a:spcBef>
              <a:buFontTx/>
              <a:buChar char="•"/>
            </a:pPr>
            <a:r>
              <a:rPr lang="en-US" altLang="en-US">
                <a:solidFill>
                  <a:prstClr val="black"/>
                </a:solidFill>
                <a:latin typeface="Arial" panose="020B0604020202020204" pitchFamily="34" charset="0"/>
                <a:cs typeface="Times New Roman" panose="02020603050405020304" pitchFamily="18" charset="0"/>
              </a:rPr>
              <a:t>A chemical equation represents a chemical reaction. </a:t>
            </a:r>
            <a:endParaRPr lang="en-US" altLang="en-US">
              <a:solidFill>
                <a:prstClr val="black"/>
              </a:solidFill>
              <a:latin typeface="Arial" panose="020B0604020202020204" pitchFamily="34" charset="0"/>
            </a:endParaRPr>
          </a:p>
          <a:p>
            <a:pPr lvl="1">
              <a:spcBef>
                <a:spcPct val="20000"/>
              </a:spcBef>
              <a:buFont typeface="Wingdings" panose="05000000000000000000" pitchFamily="2" charset="2"/>
              <a:buChar char="§"/>
            </a:pPr>
            <a:r>
              <a:rPr lang="en-US" altLang="en-US">
                <a:solidFill>
                  <a:prstClr val="black"/>
                </a:solidFill>
                <a:latin typeface="Arial" panose="020B0604020202020204" pitchFamily="34" charset="0"/>
                <a:cs typeface="Times New Roman" panose="02020603050405020304" pitchFamily="18" charset="0"/>
              </a:rPr>
              <a:t>Reactants are shown to the left of the arrow. </a:t>
            </a:r>
            <a:r>
              <a:rPr lang="en-US" altLang="en-US">
                <a:solidFill>
                  <a:prstClr val="black"/>
                </a:solidFill>
                <a:latin typeface="Arial" panose="020B0604020202020204" pitchFamily="34" charset="0"/>
              </a:rPr>
              <a:t> </a:t>
            </a:r>
          </a:p>
          <a:p>
            <a:pPr lvl="1">
              <a:spcBef>
                <a:spcPct val="20000"/>
              </a:spcBef>
              <a:buFont typeface="Wingdings" panose="05000000000000000000" pitchFamily="2" charset="2"/>
              <a:buChar char="§"/>
            </a:pPr>
            <a:r>
              <a:rPr lang="en-US" altLang="en-US">
                <a:solidFill>
                  <a:prstClr val="black"/>
                </a:solidFill>
                <a:latin typeface="Arial" panose="020B0604020202020204" pitchFamily="34" charset="0"/>
                <a:cs typeface="Times New Roman" panose="02020603050405020304" pitchFamily="18" charset="0"/>
              </a:rPr>
              <a:t>Products are shown to the right of the arrow.</a:t>
            </a:r>
            <a:endParaRPr lang="en-US" altLang="en-US">
              <a:solidFill>
                <a:srgbClr val="FF0000"/>
              </a:solidFill>
              <a:latin typeface="Arial" panose="020B0604020202020204" pitchFamily="34" charset="0"/>
              <a:cs typeface="Times New Roman" panose="02020603050405020304" pitchFamily="18" charset="0"/>
            </a:endParaRPr>
          </a:p>
        </p:txBody>
      </p:sp>
      <p:pic>
        <p:nvPicPr>
          <p:cNvPr id="286726" name="Picture 6" descr="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581401"/>
            <a:ext cx="7092950" cy="249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078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endParaRPr lang="en-US" altLang="en-US" dirty="0">
              <a:solidFill>
                <a:prstClr val="black"/>
              </a:solidFill>
            </a:endParaRPr>
          </a:p>
        </p:txBody>
      </p:sp>
      <p:sp>
        <p:nvSpPr>
          <p:cNvPr id="6" name="Slide Number Placeholder 4"/>
          <p:cNvSpPr>
            <a:spLocks noGrp="1"/>
          </p:cNvSpPr>
          <p:nvPr>
            <p:ph type="sldNum" sz="quarter" idx="11"/>
          </p:nvPr>
        </p:nvSpPr>
        <p:spPr/>
        <p:txBody>
          <a:bodyPr/>
          <a:lstStyle/>
          <a:p>
            <a:fld id="{13DD9056-C697-42FF-94FF-86312756A3EE}" type="slidenum">
              <a:rPr lang="en-US" altLang="en-US">
                <a:solidFill>
                  <a:prstClr val="black"/>
                </a:solidFill>
              </a:rPr>
              <a:pPr/>
              <a:t>21</a:t>
            </a:fld>
            <a:endParaRPr lang="en-US" altLang="en-US">
              <a:solidFill>
                <a:prstClr val="black"/>
              </a:solidFill>
            </a:endParaRPr>
          </a:p>
        </p:txBody>
      </p:sp>
      <p:sp>
        <p:nvSpPr>
          <p:cNvPr id="288770" name="Rectangle 2"/>
          <p:cNvSpPr>
            <a:spLocks noGrp="1" noChangeArrowheads="1"/>
          </p:cNvSpPr>
          <p:nvPr>
            <p:ph type="body" idx="1"/>
          </p:nvPr>
        </p:nvSpPr>
        <p:spPr>
          <a:xfrm>
            <a:off x="2005014" y="1624013"/>
            <a:ext cx="8662987" cy="457200"/>
          </a:xfrm>
        </p:spPr>
        <p:txBody>
          <a:bodyPr>
            <a:normAutofit fontScale="92500"/>
          </a:bodyPr>
          <a:lstStyle/>
          <a:p>
            <a:r>
              <a:rPr lang="en-US" altLang="en-US">
                <a:cs typeface="Times New Roman" panose="02020603050405020304" pitchFamily="18" charset="0"/>
              </a:rPr>
              <a:t>In a chemical reaction atoms are not created or destroyed. </a:t>
            </a:r>
            <a:endParaRPr lang="en-US" altLang="en-US"/>
          </a:p>
        </p:txBody>
      </p:sp>
      <p:sp>
        <p:nvSpPr>
          <p:cNvPr id="288771" name="Rectangle 3"/>
          <p:cNvSpPr>
            <a:spLocks noChangeArrowheads="1"/>
          </p:cNvSpPr>
          <p:nvPr/>
        </p:nvSpPr>
        <p:spPr bwMode="auto">
          <a:xfrm>
            <a:off x="2005014" y="2197101"/>
            <a:ext cx="8662987" cy="2973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r>
              <a:rPr lang="en-US" altLang="en-US" dirty="0">
                <a:solidFill>
                  <a:prstClr val="black"/>
                </a:solidFill>
                <a:cs typeface="Times New Roman" panose="02020603050405020304" pitchFamily="18" charset="0"/>
              </a:rPr>
              <a:t>All atoms present in the reactants must be accounted for in the products. </a:t>
            </a:r>
            <a:endParaRPr lang="en-US" altLang="en-US" dirty="0">
              <a:solidFill>
                <a:prstClr val="black"/>
              </a:solidFill>
            </a:endParaRPr>
          </a:p>
          <a:p>
            <a:pPr lvl="1">
              <a:buFont typeface="Wingdings" panose="05000000000000000000" pitchFamily="2" charset="2"/>
              <a:buChar char="§"/>
            </a:pPr>
            <a:r>
              <a:rPr lang="en-US" altLang="en-US" dirty="0">
                <a:solidFill>
                  <a:prstClr val="black"/>
                </a:solidFill>
                <a:cs typeface="Times New Roman" panose="02020603050405020304" pitchFamily="18" charset="0"/>
              </a:rPr>
              <a:t>Same number of each type of atom on both sides of the </a:t>
            </a:r>
            <a:r>
              <a:rPr lang="en-US" altLang="en-US" dirty="0" smtClean="0">
                <a:solidFill>
                  <a:prstClr val="black"/>
                </a:solidFill>
                <a:cs typeface="Times New Roman" panose="02020603050405020304" pitchFamily="18" charset="0"/>
              </a:rPr>
              <a:t> arrow</a:t>
            </a:r>
            <a:r>
              <a:rPr lang="en-US" altLang="en-US" dirty="0">
                <a:solidFill>
                  <a:prstClr val="black"/>
                </a:solidFill>
                <a:cs typeface="Times New Roman" panose="02020603050405020304" pitchFamily="18" charset="0"/>
              </a:rPr>
              <a:t>. </a:t>
            </a:r>
            <a:endParaRPr lang="en-US" altLang="en-US" dirty="0" smtClean="0">
              <a:solidFill>
                <a:prstClr val="black"/>
              </a:solidFill>
              <a:cs typeface="Times New Roman" panose="02020603050405020304" pitchFamily="18" charset="0"/>
            </a:endParaRPr>
          </a:p>
          <a:p>
            <a:pPr lvl="1">
              <a:buFont typeface="Wingdings" panose="05000000000000000000" pitchFamily="2" charset="2"/>
              <a:buChar char="§"/>
            </a:pPr>
            <a:r>
              <a:rPr lang="en-US" altLang="en-US" b="1" dirty="0" smtClean="0">
                <a:solidFill>
                  <a:prstClr val="black"/>
                </a:solidFill>
                <a:cs typeface="Times New Roman" panose="02020603050405020304" pitchFamily="18" charset="0"/>
              </a:rPr>
              <a:t>Thus Equations must be balanced</a:t>
            </a:r>
          </a:p>
          <a:p>
            <a:pPr lvl="1">
              <a:buFont typeface="Wingdings" panose="05000000000000000000" pitchFamily="2" charset="2"/>
              <a:buChar char="§"/>
            </a:pPr>
            <a:endParaRPr lang="en-US" altLang="en-US" dirty="0" smtClean="0">
              <a:solidFill>
                <a:prstClr val="black"/>
              </a:solidFill>
              <a:cs typeface="Times New Roman" panose="02020603050405020304" pitchFamily="18" charset="0"/>
            </a:endParaRPr>
          </a:p>
          <a:p>
            <a:pPr lvl="1">
              <a:buFont typeface="Wingdings" panose="05000000000000000000" pitchFamily="2" charset="2"/>
              <a:buChar char="§"/>
            </a:pPr>
            <a:endParaRPr lang="en-US" altLang="en-US" dirty="0">
              <a:solidFill>
                <a:prstClr val="black"/>
              </a:solidFill>
            </a:endParaRPr>
          </a:p>
        </p:txBody>
      </p:sp>
      <p:pic>
        <p:nvPicPr>
          <p:cNvPr id="288775" name="Picture 7" descr="Classic Alligator Teeter To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4550" y="4264026"/>
            <a:ext cx="2457450"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138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1981200" y="6356351"/>
            <a:ext cx="2133600" cy="365125"/>
          </a:xfrm>
        </p:spPr>
        <p:txBody>
          <a:bodyPr/>
          <a:lstStyle/>
          <a:p>
            <a:pPr algn="l">
              <a:defRPr/>
            </a:pPr>
            <a:r>
              <a:rPr lang="en-US">
                <a:solidFill>
                  <a:prstClr val="black">
                    <a:tint val="75000"/>
                  </a:prstClr>
                </a:solidFill>
              </a:rPr>
              <a:t>(c) McGraw Hill Ryerson 2007</a:t>
            </a:r>
            <a:endParaRPr lang="en-US" sz="1400">
              <a:solidFill>
                <a:prstClr val="black">
                  <a:tint val="75000"/>
                </a:prstClr>
              </a:solidFill>
            </a:endParaRPr>
          </a:p>
        </p:txBody>
      </p:sp>
      <p:sp>
        <p:nvSpPr>
          <p:cNvPr id="62467" name="Rectangle 3"/>
          <p:cNvSpPr>
            <a:spLocks noGrp="1" noChangeArrowheads="1"/>
          </p:cNvSpPr>
          <p:nvPr>
            <p:ph type="body" idx="1"/>
          </p:nvPr>
        </p:nvSpPr>
        <p:spPr>
          <a:xfrm>
            <a:off x="1752600" y="990600"/>
            <a:ext cx="8534400" cy="4724400"/>
          </a:xfrm>
        </p:spPr>
        <p:txBody>
          <a:bodyPr rtlCol="0">
            <a:normAutofit/>
          </a:bodyPr>
          <a:lstStyle/>
          <a:p>
            <a:pPr eaLnBrk="1" fontAlgn="auto" hangingPunct="1">
              <a:spcAft>
                <a:spcPts val="0"/>
              </a:spcAft>
              <a:defRPr/>
            </a:pPr>
            <a:r>
              <a:rPr lang="en-US" sz="2400" dirty="0">
                <a:latin typeface="Arial" pitchFamily="34" charset="0"/>
                <a:cs typeface="Arial" pitchFamily="34" charset="0"/>
              </a:rPr>
              <a:t>When a chemical reaction occurs, new compounds are created, BUT…</a:t>
            </a:r>
          </a:p>
          <a:p>
            <a:pPr lvl="1" eaLnBrk="1" fontAlgn="auto" hangingPunct="1">
              <a:spcAft>
                <a:spcPts val="0"/>
              </a:spcAft>
              <a:defRPr/>
            </a:pPr>
            <a:r>
              <a:rPr lang="en-US"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No new matter is created or destroyed</a:t>
            </a:r>
            <a:r>
              <a:rPr lang="en-US" sz="2400" dirty="0">
                <a:latin typeface="Arial" pitchFamily="34" charset="0"/>
                <a:cs typeface="Arial" pitchFamily="34" charset="0"/>
              </a:rPr>
              <a:t>; atoms are just </a:t>
            </a:r>
            <a:r>
              <a:rPr lang="en-US"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rearranged</a:t>
            </a:r>
            <a:r>
              <a:rPr lang="en-US" sz="2400" dirty="0">
                <a:latin typeface="Arial" pitchFamily="34" charset="0"/>
                <a:cs typeface="Arial" pitchFamily="34" charset="0"/>
              </a:rPr>
              <a:t> as the atoms </a:t>
            </a:r>
            <a:r>
              <a:rPr lang="en-US"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change partners </a:t>
            </a:r>
            <a:r>
              <a:rPr lang="en-US" sz="2400" dirty="0">
                <a:latin typeface="Arial" pitchFamily="34" charset="0"/>
                <a:cs typeface="Arial" pitchFamily="34" charset="0"/>
              </a:rPr>
              <a:t>to form new compounds.</a:t>
            </a:r>
          </a:p>
          <a:p>
            <a:pPr lvl="1" eaLnBrk="1" fontAlgn="auto" hangingPunct="1">
              <a:spcAft>
                <a:spcPts val="0"/>
              </a:spcAft>
              <a:defRPr/>
            </a:pPr>
            <a:r>
              <a:rPr lang="en-CA" sz="2400" dirty="0">
                <a:latin typeface="Arial" pitchFamily="34" charset="0"/>
                <a:cs typeface="Arial" pitchFamily="34" charset="0"/>
              </a:rPr>
              <a:t>If there are 3 atoms of oxygen in the reactants, there MUST be </a:t>
            </a:r>
            <a:r>
              <a:rPr lang="en-CA"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3</a:t>
            </a:r>
            <a:r>
              <a:rPr lang="en-CA" sz="2400" dirty="0">
                <a:latin typeface="Arial" pitchFamily="34" charset="0"/>
                <a:cs typeface="Arial" pitchFamily="34" charset="0"/>
              </a:rPr>
              <a:t> atoms of oxygen in the products.  </a:t>
            </a:r>
            <a:endParaRPr lang="en-US" sz="2400" dirty="0">
              <a:latin typeface="Arial" pitchFamily="34" charset="0"/>
              <a:cs typeface="Arial" pitchFamily="34" charset="0"/>
            </a:endParaRPr>
          </a:p>
          <a:p>
            <a:pPr lvl="1" eaLnBrk="1" fontAlgn="auto" hangingPunct="1">
              <a:spcAft>
                <a:spcPts val="0"/>
              </a:spcAft>
              <a:defRPr/>
            </a:pPr>
            <a:r>
              <a:rPr lang="en-US"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Number of each atom in reactants = number of each atom in products.</a:t>
            </a:r>
          </a:p>
          <a:p>
            <a:pPr eaLnBrk="1" fontAlgn="auto" hangingPunct="1">
              <a:spcAft>
                <a:spcPts val="0"/>
              </a:spcAft>
              <a:defRPr/>
            </a:pPr>
            <a:r>
              <a:rPr lang="en-US" sz="2400" dirty="0">
                <a:latin typeface="Arial" pitchFamily="34" charset="0"/>
                <a:cs typeface="Arial" pitchFamily="34" charset="0"/>
              </a:rPr>
              <a:t>The law of conservation of mass:</a:t>
            </a:r>
          </a:p>
          <a:p>
            <a:pPr lvl="1" eaLnBrk="1" fontAlgn="auto" hangingPunct="1">
              <a:spcAft>
                <a:spcPts val="0"/>
              </a:spcAft>
              <a:defRPr/>
            </a:pPr>
            <a:r>
              <a:rPr lang="en-US" sz="2400" dirty="0">
                <a:latin typeface="Arial" pitchFamily="34" charset="0"/>
                <a:cs typeface="Arial" pitchFamily="34" charset="0"/>
              </a:rPr>
              <a:t>Mass of reactants = mass of products</a:t>
            </a:r>
          </a:p>
          <a:p>
            <a:pPr eaLnBrk="1" fontAlgn="auto" hangingPunct="1">
              <a:spcAft>
                <a:spcPts val="0"/>
              </a:spcAft>
              <a:buNone/>
              <a:defRPr/>
            </a:pPr>
            <a:endParaRPr lang="en-US" sz="2400" dirty="0">
              <a:latin typeface="Arial" pitchFamily="34" charset="0"/>
              <a:cs typeface="Arial" pitchFamily="34" charset="0"/>
            </a:endParaRPr>
          </a:p>
        </p:txBody>
      </p:sp>
      <p:sp>
        <p:nvSpPr>
          <p:cNvPr id="62470" name="Text Box 6"/>
          <p:cNvSpPr txBox="1">
            <a:spLocks noChangeArrowheads="1"/>
          </p:cNvSpPr>
          <p:nvPr/>
        </p:nvSpPr>
        <p:spPr bwMode="auto">
          <a:xfrm>
            <a:off x="1828800" y="5715001"/>
            <a:ext cx="5861050" cy="830263"/>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CA" altLang="en-US" sz="1600" b="1">
                <a:solidFill>
                  <a:srgbClr val="FF0000"/>
                </a:solidFill>
                <a:cs typeface="Arial" panose="020B0604020202020204" pitchFamily="34" charset="0"/>
              </a:rPr>
              <a:t>If you could collect and measure all of the exhaust from this car, you would find that mass of reactants (gas + O</a:t>
            </a:r>
            <a:r>
              <a:rPr lang="en-CA" altLang="en-US" sz="1600" b="1" baseline="-25000">
                <a:solidFill>
                  <a:srgbClr val="FF0000"/>
                </a:solidFill>
                <a:cs typeface="Arial" panose="020B0604020202020204" pitchFamily="34" charset="0"/>
              </a:rPr>
              <a:t>2</a:t>
            </a:r>
            <a:r>
              <a:rPr lang="en-CA" altLang="en-US" sz="1600" b="1">
                <a:solidFill>
                  <a:srgbClr val="FF0000"/>
                </a:solidFill>
                <a:cs typeface="Arial" panose="020B0604020202020204" pitchFamily="34" charset="0"/>
              </a:rPr>
              <a:t>) = mass of products (exhaust).</a:t>
            </a:r>
          </a:p>
        </p:txBody>
      </p:sp>
      <p:pic>
        <p:nvPicPr>
          <p:cNvPr id="62471" name="Picture 7"/>
          <p:cNvPicPr>
            <a:picLocks noChangeAspect="1" noChangeArrowheads="1"/>
          </p:cNvPicPr>
          <p:nvPr/>
        </p:nvPicPr>
        <p:blipFill>
          <a:blip r:embed="rId3" cstate="print">
            <a:lum bright="-20000" contrast="20000"/>
            <a:extLst>
              <a:ext uri="{28A0092B-C50C-407E-A947-70E740481C1C}">
                <a14:useLocalDpi xmlns:a14="http://schemas.microsoft.com/office/drawing/2010/main" val="0"/>
              </a:ext>
            </a:extLst>
          </a:blip>
          <a:srcRect/>
          <a:stretch>
            <a:fillRect/>
          </a:stretch>
        </p:blipFill>
        <p:spPr bwMode="auto">
          <a:xfrm>
            <a:off x="7848600" y="4876800"/>
            <a:ext cx="2668588" cy="1676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1929288" y="152400"/>
            <a:ext cx="8433912" cy="92333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5400" b="1" dirty="0">
                <a:ln/>
                <a:solidFill>
                  <a:srgbClr val="FFFF00"/>
                </a:solidFill>
              </a:rPr>
              <a:t>Law of Conservation of Mass</a:t>
            </a:r>
          </a:p>
        </p:txBody>
      </p:sp>
    </p:spTree>
    <p:extLst>
      <p:ext uri="{BB962C8B-B14F-4D97-AF65-F5344CB8AC3E}">
        <p14:creationId xmlns:p14="http://schemas.microsoft.com/office/powerpoint/2010/main" val="3426734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2467">
                                            <p:txEl>
                                              <p:pRg st="1" end="1"/>
                                            </p:txEl>
                                          </p:spTgt>
                                        </p:tgtEl>
                                        <p:attrNameLst>
                                          <p:attrName>style.visibility</p:attrName>
                                        </p:attrNameLst>
                                      </p:cBhvr>
                                      <p:to>
                                        <p:strVal val="visible"/>
                                      </p:to>
                                    </p:set>
                                    <p:animEffect transition="in" filter="wipe(left)">
                                      <p:cBhvr>
                                        <p:cTn id="7" dur="500"/>
                                        <p:tgtEl>
                                          <p:spTgt spid="624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2467">
                                            <p:txEl>
                                              <p:pRg st="2" end="2"/>
                                            </p:txEl>
                                          </p:spTgt>
                                        </p:tgtEl>
                                        <p:attrNameLst>
                                          <p:attrName>style.visibility</p:attrName>
                                        </p:attrNameLst>
                                      </p:cBhvr>
                                      <p:to>
                                        <p:strVal val="visible"/>
                                      </p:to>
                                    </p:set>
                                    <p:animEffect transition="in" filter="wipe(left)">
                                      <p:cBhvr>
                                        <p:cTn id="12" dur="500"/>
                                        <p:tgtEl>
                                          <p:spTgt spid="624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2467">
                                            <p:txEl>
                                              <p:pRg st="3" end="3"/>
                                            </p:txEl>
                                          </p:spTgt>
                                        </p:tgtEl>
                                        <p:attrNameLst>
                                          <p:attrName>style.visibility</p:attrName>
                                        </p:attrNameLst>
                                      </p:cBhvr>
                                      <p:to>
                                        <p:strVal val="visible"/>
                                      </p:to>
                                    </p:set>
                                    <p:animEffect transition="in" filter="wipe(left)">
                                      <p:cBhvr>
                                        <p:cTn id="17" dur="500"/>
                                        <p:tgtEl>
                                          <p:spTgt spid="6246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2467">
                                            <p:txEl>
                                              <p:pRg st="4" end="4"/>
                                            </p:txEl>
                                          </p:spTgt>
                                        </p:tgtEl>
                                        <p:attrNameLst>
                                          <p:attrName>style.visibility</p:attrName>
                                        </p:attrNameLst>
                                      </p:cBhvr>
                                      <p:to>
                                        <p:strVal val="visible"/>
                                      </p:to>
                                    </p:set>
                                    <p:animEffect transition="in" filter="wipe(left)">
                                      <p:cBhvr>
                                        <p:cTn id="22" dur="500"/>
                                        <p:tgtEl>
                                          <p:spTgt spid="6246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2467">
                                            <p:txEl>
                                              <p:pRg st="5" end="5"/>
                                            </p:txEl>
                                          </p:spTgt>
                                        </p:tgtEl>
                                        <p:attrNameLst>
                                          <p:attrName>style.visibility</p:attrName>
                                        </p:attrNameLst>
                                      </p:cBhvr>
                                      <p:to>
                                        <p:strVal val="visible"/>
                                      </p:to>
                                    </p:set>
                                    <p:animEffect transition="in" filter="wipe(left)">
                                      <p:cBhvr>
                                        <p:cTn id="27" dur="500"/>
                                        <p:tgtEl>
                                          <p:spTgt spid="6246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5" presetClass="entr" presetSubtype="0" fill="hold" grpId="0" nodeType="clickEffect">
                                  <p:stCondLst>
                                    <p:cond delay="0"/>
                                  </p:stCondLst>
                                  <p:childTnLst>
                                    <p:set>
                                      <p:cBhvr>
                                        <p:cTn id="31" dur="1" fill="hold">
                                          <p:stCondLst>
                                            <p:cond delay="0"/>
                                          </p:stCondLst>
                                        </p:cTn>
                                        <p:tgtEl>
                                          <p:spTgt spid="62470"/>
                                        </p:tgtEl>
                                        <p:attrNameLst>
                                          <p:attrName>style.visibility</p:attrName>
                                        </p:attrNameLst>
                                      </p:cBhvr>
                                      <p:to>
                                        <p:strVal val="visible"/>
                                      </p:to>
                                    </p:set>
                                    <p:animEffect transition="in" filter="fade">
                                      <p:cBhvr>
                                        <p:cTn id="32" dur="2000"/>
                                        <p:tgtEl>
                                          <p:spTgt spid="62470"/>
                                        </p:tgtEl>
                                      </p:cBhvr>
                                    </p:animEffect>
                                    <p:anim calcmode="lin" valueType="num">
                                      <p:cBhvr>
                                        <p:cTn id="33" dur="2000" fill="hold"/>
                                        <p:tgtEl>
                                          <p:spTgt spid="62470"/>
                                        </p:tgtEl>
                                        <p:attrNameLst>
                                          <p:attrName>style.rotation</p:attrName>
                                        </p:attrNameLst>
                                      </p:cBhvr>
                                      <p:tavLst>
                                        <p:tav tm="0">
                                          <p:val>
                                            <p:fltVal val="720"/>
                                          </p:val>
                                        </p:tav>
                                        <p:tav tm="100000">
                                          <p:val>
                                            <p:fltVal val="0"/>
                                          </p:val>
                                        </p:tav>
                                      </p:tavLst>
                                    </p:anim>
                                    <p:anim calcmode="lin" valueType="num">
                                      <p:cBhvr>
                                        <p:cTn id="34" dur="2000" fill="hold"/>
                                        <p:tgtEl>
                                          <p:spTgt spid="62470"/>
                                        </p:tgtEl>
                                        <p:attrNameLst>
                                          <p:attrName>ppt_h</p:attrName>
                                        </p:attrNameLst>
                                      </p:cBhvr>
                                      <p:tavLst>
                                        <p:tav tm="0">
                                          <p:val>
                                            <p:fltVal val="0"/>
                                          </p:val>
                                        </p:tav>
                                        <p:tav tm="100000">
                                          <p:val>
                                            <p:strVal val="#ppt_h"/>
                                          </p:val>
                                        </p:tav>
                                      </p:tavLst>
                                    </p:anim>
                                    <p:anim calcmode="lin" valueType="num">
                                      <p:cBhvr>
                                        <p:cTn id="35" dur="2000" fill="hold"/>
                                        <p:tgtEl>
                                          <p:spTgt spid="62470"/>
                                        </p:tgtEl>
                                        <p:attrNameLst>
                                          <p:attrName>ppt_w</p:attrName>
                                        </p:attrNameLst>
                                      </p:cBhvr>
                                      <p:tavLst>
                                        <p:tav tm="0">
                                          <p:val>
                                            <p:fltVal val="0"/>
                                          </p:val>
                                        </p:tav>
                                        <p:tav tm="100000">
                                          <p:val>
                                            <p:strVal val="#ppt_w"/>
                                          </p:val>
                                        </p:tav>
                                      </p:tavLst>
                                    </p:anim>
                                  </p:childTnLst>
                                </p:cTn>
                              </p:par>
                              <p:par>
                                <p:cTn id="36" presetID="35" presetClass="entr" presetSubtype="0" fill="hold" nodeType="withEffect">
                                  <p:stCondLst>
                                    <p:cond delay="0"/>
                                  </p:stCondLst>
                                  <p:childTnLst>
                                    <p:set>
                                      <p:cBhvr>
                                        <p:cTn id="37" dur="1" fill="hold">
                                          <p:stCondLst>
                                            <p:cond delay="0"/>
                                          </p:stCondLst>
                                        </p:cTn>
                                        <p:tgtEl>
                                          <p:spTgt spid="62471"/>
                                        </p:tgtEl>
                                        <p:attrNameLst>
                                          <p:attrName>style.visibility</p:attrName>
                                        </p:attrNameLst>
                                      </p:cBhvr>
                                      <p:to>
                                        <p:strVal val="visible"/>
                                      </p:to>
                                    </p:set>
                                    <p:animEffect transition="in" filter="fade">
                                      <p:cBhvr>
                                        <p:cTn id="38" dur="2000"/>
                                        <p:tgtEl>
                                          <p:spTgt spid="62471"/>
                                        </p:tgtEl>
                                      </p:cBhvr>
                                    </p:animEffect>
                                    <p:anim calcmode="lin" valueType="num">
                                      <p:cBhvr>
                                        <p:cTn id="39" dur="2000" fill="hold"/>
                                        <p:tgtEl>
                                          <p:spTgt spid="62471"/>
                                        </p:tgtEl>
                                        <p:attrNameLst>
                                          <p:attrName>style.rotation</p:attrName>
                                        </p:attrNameLst>
                                      </p:cBhvr>
                                      <p:tavLst>
                                        <p:tav tm="0">
                                          <p:val>
                                            <p:fltVal val="720"/>
                                          </p:val>
                                        </p:tav>
                                        <p:tav tm="100000">
                                          <p:val>
                                            <p:fltVal val="0"/>
                                          </p:val>
                                        </p:tav>
                                      </p:tavLst>
                                    </p:anim>
                                    <p:anim calcmode="lin" valueType="num">
                                      <p:cBhvr>
                                        <p:cTn id="40" dur="2000" fill="hold"/>
                                        <p:tgtEl>
                                          <p:spTgt spid="62471"/>
                                        </p:tgtEl>
                                        <p:attrNameLst>
                                          <p:attrName>ppt_h</p:attrName>
                                        </p:attrNameLst>
                                      </p:cBhvr>
                                      <p:tavLst>
                                        <p:tav tm="0">
                                          <p:val>
                                            <p:fltVal val="0"/>
                                          </p:val>
                                        </p:tav>
                                        <p:tav tm="100000">
                                          <p:val>
                                            <p:strVal val="#ppt_h"/>
                                          </p:val>
                                        </p:tav>
                                      </p:tavLst>
                                    </p:anim>
                                    <p:anim calcmode="lin" valueType="num">
                                      <p:cBhvr>
                                        <p:cTn id="41" dur="2000" fill="hold"/>
                                        <p:tgtEl>
                                          <p:spTgt spid="6247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ltLang="en-US">
                <a:solidFill>
                  <a:prstClr val="black"/>
                </a:solidFill>
              </a:rPr>
              <a:t>Copyright © Cengage Learning. All rights reserved</a:t>
            </a:r>
          </a:p>
        </p:txBody>
      </p:sp>
      <p:sp>
        <p:nvSpPr>
          <p:cNvPr id="5" name="Slide Number Placeholder 4"/>
          <p:cNvSpPr>
            <a:spLocks noGrp="1"/>
          </p:cNvSpPr>
          <p:nvPr>
            <p:ph type="sldNum" sz="quarter" idx="11"/>
          </p:nvPr>
        </p:nvSpPr>
        <p:spPr/>
        <p:txBody>
          <a:bodyPr/>
          <a:lstStyle/>
          <a:p>
            <a:fld id="{365A7B23-0177-4F21-A173-0BB4F053B752}" type="slidenum">
              <a:rPr lang="en-US" altLang="en-US">
                <a:solidFill>
                  <a:prstClr val="black"/>
                </a:solidFill>
              </a:rPr>
              <a:pPr/>
              <a:t>23</a:t>
            </a:fld>
            <a:endParaRPr lang="en-US" altLang="en-US">
              <a:solidFill>
                <a:prstClr val="black"/>
              </a:solidFill>
            </a:endParaRPr>
          </a:p>
        </p:txBody>
      </p:sp>
      <p:sp>
        <p:nvSpPr>
          <p:cNvPr id="181250" name="Rectangle 2"/>
          <p:cNvSpPr>
            <a:spLocks noGrp="1" noChangeArrowheads="1"/>
          </p:cNvSpPr>
          <p:nvPr>
            <p:ph type="body" idx="1"/>
          </p:nvPr>
        </p:nvSpPr>
        <p:spPr>
          <a:xfrm>
            <a:off x="2057400" y="1676401"/>
            <a:ext cx="7315200" cy="4056063"/>
          </a:xfrm>
        </p:spPr>
        <p:txBody>
          <a:bodyPr>
            <a:normAutofit lnSpcReduction="10000"/>
          </a:bodyPr>
          <a:lstStyle/>
          <a:p>
            <a:pPr marL="533400" indent="-533400">
              <a:buFontTx/>
              <a:buAutoNum type="arabicPeriod"/>
            </a:pPr>
            <a:r>
              <a:rPr lang="en-US" altLang="en-US" sz="2800">
                <a:solidFill>
                  <a:srgbClr val="669900"/>
                </a:solidFill>
              </a:rPr>
              <a:t>Read the description of the chemical reaction. What are the reactants, the products, and their states? Write the appropriate formulas.</a:t>
            </a:r>
          </a:p>
          <a:p>
            <a:pPr marL="533400" indent="-533400">
              <a:buNone/>
            </a:pPr>
            <a:r>
              <a:rPr lang="en-US" altLang="en-US"/>
              <a:t>		</a:t>
            </a:r>
            <a:r>
              <a:rPr lang="en-US" altLang="en-US">
                <a:solidFill>
                  <a:srgbClr val="0000FF"/>
                </a:solidFill>
              </a:rPr>
              <a:t>Hydrogen gas (H</a:t>
            </a:r>
            <a:r>
              <a:rPr lang="en-US" altLang="en-US" baseline="-25000">
                <a:solidFill>
                  <a:srgbClr val="0000FF"/>
                </a:solidFill>
              </a:rPr>
              <a:t>2</a:t>
            </a:r>
            <a:r>
              <a:rPr lang="en-US" altLang="en-US">
                <a:solidFill>
                  <a:srgbClr val="0000FF"/>
                </a:solidFill>
              </a:rPr>
              <a:t>) and oxygen gas (O</a:t>
            </a:r>
            <a:r>
              <a:rPr lang="en-US" altLang="en-US" baseline="-25000">
                <a:solidFill>
                  <a:srgbClr val="0000FF"/>
                </a:solidFill>
              </a:rPr>
              <a:t>2</a:t>
            </a:r>
            <a:r>
              <a:rPr lang="en-US" altLang="en-US">
                <a:solidFill>
                  <a:srgbClr val="0000FF"/>
                </a:solidFill>
              </a:rPr>
              <a:t>) 	combine to form liquid water (H</a:t>
            </a:r>
            <a:r>
              <a:rPr lang="en-US" altLang="en-US" baseline="-25000">
                <a:solidFill>
                  <a:srgbClr val="0000FF"/>
                </a:solidFill>
              </a:rPr>
              <a:t>2</a:t>
            </a:r>
            <a:r>
              <a:rPr lang="en-US" altLang="en-US">
                <a:solidFill>
                  <a:srgbClr val="0000FF"/>
                </a:solidFill>
              </a:rPr>
              <a:t>O).</a:t>
            </a:r>
            <a:endParaRPr lang="en-US" altLang="en-US" sz="2800">
              <a:solidFill>
                <a:srgbClr val="0000FF"/>
              </a:solidFill>
            </a:endParaRPr>
          </a:p>
          <a:p>
            <a:pPr marL="533400" indent="-533400">
              <a:buFontTx/>
              <a:buAutoNum type="arabicPeriod" startAt="2"/>
            </a:pPr>
            <a:r>
              <a:rPr lang="en-US" altLang="en-US" sz="2800">
                <a:solidFill>
                  <a:srgbClr val="669900"/>
                </a:solidFill>
              </a:rPr>
              <a:t>Write the </a:t>
            </a:r>
            <a:r>
              <a:rPr lang="en-US" altLang="en-US" sz="2800" i="1">
                <a:solidFill>
                  <a:srgbClr val="669900"/>
                </a:solidFill>
              </a:rPr>
              <a:t>unbalanced</a:t>
            </a:r>
            <a:r>
              <a:rPr lang="en-US" altLang="en-US" sz="2800">
                <a:solidFill>
                  <a:srgbClr val="669900"/>
                </a:solidFill>
              </a:rPr>
              <a:t> equation that summarizes the information from step 1.</a:t>
            </a:r>
          </a:p>
          <a:p>
            <a:pPr marL="533400" indent="-533400">
              <a:buNone/>
            </a:pPr>
            <a:r>
              <a:rPr lang="en-US" altLang="en-US" sz="2800">
                <a:solidFill>
                  <a:srgbClr val="669900"/>
                </a:solidFill>
              </a:rPr>
              <a:t>		 </a:t>
            </a:r>
            <a:r>
              <a:rPr lang="en-US" altLang="en-US">
                <a:solidFill>
                  <a:srgbClr val="0000FF"/>
                </a:solidFill>
              </a:rPr>
              <a:t>H</a:t>
            </a:r>
            <a:r>
              <a:rPr lang="en-US" altLang="en-US" baseline="-25000">
                <a:solidFill>
                  <a:srgbClr val="0000FF"/>
                </a:solidFill>
              </a:rPr>
              <a:t>2</a:t>
            </a:r>
            <a:r>
              <a:rPr lang="en-US" altLang="en-US" i="1">
                <a:solidFill>
                  <a:srgbClr val="0000FF"/>
                </a:solidFill>
              </a:rPr>
              <a:t>(g)</a:t>
            </a:r>
            <a:r>
              <a:rPr lang="en-US" altLang="en-US">
                <a:solidFill>
                  <a:srgbClr val="0000FF"/>
                </a:solidFill>
              </a:rPr>
              <a:t>  +  O</a:t>
            </a:r>
            <a:r>
              <a:rPr lang="en-US" altLang="en-US" baseline="-25000">
                <a:solidFill>
                  <a:srgbClr val="0000FF"/>
                </a:solidFill>
              </a:rPr>
              <a:t>2</a:t>
            </a:r>
            <a:r>
              <a:rPr lang="en-US" altLang="en-US" i="1">
                <a:solidFill>
                  <a:srgbClr val="0000FF"/>
                </a:solidFill>
              </a:rPr>
              <a:t>(g)</a:t>
            </a:r>
            <a:r>
              <a:rPr lang="en-US" altLang="en-US">
                <a:solidFill>
                  <a:srgbClr val="0000FF"/>
                </a:solidFill>
              </a:rPr>
              <a:t>  </a:t>
            </a:r>
            <a:r>
              <a:rPr lang="en-US" altLang="en-US">
                <a:solidFill>
                  <a:srgbClr val="0000FF"/>
                </a:solidFill>
                <a:sym typeface="Symbol" panose="05050102010706020507" pitchFamily="18" charset="2"/>
              </a:rPr>
              <a:t></a:t>
            </a:r>
            <a:r>
              <a:rPr lang="en-US" altLang="en-US">
                <a:solidFill>
                  <a:srgbClr val="0000FF"/>
                </a:solidFill>
              </a:rPr>
              <a:t>  H</a:t>
            </a:r>
            <a:r>
              <a:rPr lang="en-US" altLang="en-US" baseline="-25000">
                <a:solidFill>
                  <a:srgbClr val="0000FF"/>
                </a:solidFill>
              </a:rPr>
              <a:t>2</a:t>
            </a:r>
            <a:r>
              <a:rPr lang="en-US" altLang="en-US">
                <a:solidFill>
                  <a:srgbClr val="0000FF"/>
                </a:solidFill>
              </a:rPr>
              <a:t>O</a:t>
            </a:r>
            <a:r>
              <a:rPr lang="en-US" altLang="en-US" i="1">
                <a:solidFill>
                  <a:srgbClr val="0000FF"/>
                </a:solidFill>
              </a:rPr>
              <a:t>(l)</a:t>
            </a:r>
            <a:r>
              <a:rPr lang="en-US" altLang="en-US"/>
              <a:t> 	</a:t>
            </a:r>
          </a:p>
        </p:txBody>
      </p:sp>
      <p:sp>
        <p:nvSpPr>
          <p:cNvPr id="181251" name="Rectangle 3"/>
          <p:cNvSpPr>
            <a:spLocks noGrp="1" noChangeArrowheads="1"/>
          </p:cNvSpPr>
          <p:nvPr>
            <p:ph type="title"/>
          </p:nvPr>
        </p:nvSpPr>
        <p:spPr>
          <a:xfrm>
            <a:off x="1981200" y="1143000"/>
            <a:ext cx="7924800" cy="533400"/>
          </a:xfrm>
        </p:spPr>
        <p:txBody>
          <a:bodyPr>
            <a:normAutofit fontScale="90000"/>
          </a:bodyPr>
          <a:lstStyle/>
          <a:p>
            <a:r>
              <a:rPr lang="en-US" altLang="en-US"/>
              <a:t>How to Write and Balance Equations</a:t>
            </a:r>
          </a:p>
        </p:txBody>
      </p:sp>
    </p:spTree>
    <p:extLst>
      <p:ext uri="{BB962C8B-B14F-4D97-AF65-F5344CB8AC3E}">
        <p14:creationId xmlns:p14="http://schemas.microsoft.com/office/powerpoint/2010/main" val="5986706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ltLang="en-US">
                <a:solidFill>
                  <a:prstClr val="black"/>
                </a:solidFill>
              </a:rPr>
              <a:t>Copyright © Cengage Learning. All rights reserved</a:t>
            </a:r>
          </a:p>
        </p:txBody>
      </p:sp>
      <p:sp>
        <p:nvSpPr>
          <p:cNvPr id="6" name="Slide Number Placeholder 4"/>
          <p:cNvSpPr>
            <a:spLocks noGrp="1"/>
          </p:cNvSpPr>
          <p:nvPr>
            <p:ph type="sldNum" sz="quarter" idx="11"/>
          </p:nvPr>
        </p:nvSpPr>
        <p:spPr/>
        <p:txBody>
          <a:bodyPr/>
          <a:lstStyle/>
          <a:p>
            <a:fld id="{7E78B3D5-826D-41BE-BAFF-1DF774D14E24}" type="slidenum">
              <a:rPr lang="en-US" altLang="en-US">
                <a:solidFill>
                  <a:prstClr val="black"/>
                </a:solidFill>
              </a:rPr>
              <a:pPr/>
              <a:t>24</a:t>
            </a:fld>
            <a:endParaRPr lang="en-US" altLang="en-US">
              <a:solidFill>
                <a:prstClr val="black"/>
              </a:solidFill>
            </a:endParaRPr>
          </a:p>
        </p:txBody>
      </p:sp>
      <p:sp>
        <p:nvSpPr>
          <p:cNvPr id="305154" name="Rectangle 2"/>
          <p:cNvSpPr>
            <a:spLocks noGrp="1" noChangeArrowheads="1"/>
          </p:cNvSpPr>
          <p:nvPr>
            <p:ph type="body" idx="1"/>
          </p:nvPr>
        </p:nvSpPr>
        <p:spPr>
          <a:xfrm>
            <a:off x="2057400" y="1676401"/>
            <a:ext cx="7315200" cy="2251075"/>
          </a:xfrm>
        </p:spPr>
        <p:txBody>
          <a:bodyPr>
            <a:normAutofit lnSpcReduction="10000"/>
          </a:bodyPr>
          <a:lstStyle/>
          <a:p>
            <a:pPr marL="533400" indent="-533400">
              <a:buFontTx/>
              <a:buAutoNum type="arabicPeriod" startAt="3"/>
            </a:pPr>
            <a:r>
              <a:rPr lang="en-US" altLang="en-US" sz="2800">
                <a:solidFill>
                  <a:srgbClr val="669900"/>
                </a:solidFill>
              </a:rPr>
              <a:t>Balance the equation by inspection, starting with the most complicated molecule.</a:t>
            </a:r>
          </a:p>
          <a:p>
            <a:pPr marL="533400" indent="-533400">
              <a:buNone/>
            </a:pPr>
            <a:r>
              <a:rPr lang="en-US" altLang="en-US" sz="2800">
                <a:solidFill>
                  <a:srgbClr val="669900"/>
                </a:solidFill>
              </a:rPr>
              <a:t>		</a:t>
            </a:r>
            <a:r>
              <a:rPr lang="en-US" altLang="en-US">
                <a:solidFill>
                  <a:srgbClr val="0000FF"/>
                </a:solidFill>
              </a:rPr>
              <a:t>Equation is unbalanced by counting the 	atoms on both sides of the arrow.</a:t>
            </a:r>
            <a:endParaRPr lang="en-US" altLang="en-US"/>
          </a:p>
        </p:txBody>
      </p:sp>
      <p:sp>
        <p:nvSpPr>
          <p:cNvPr id="305155" name="Rectangle 3"/>
          <p:cNvSpPr>
            <a:spLocks noGrp="1" noChangeArrowheads="1"/>
          </p:cNvSpPr>
          <p:nvPr>
            <p:ph type="title"/>
          </p:nvPr>
        </p:nvSpPr>
        <p:spPr>
          <a:xfrm>
            <a:off x="1981200" y="1143000"/>
            <a:ext cx="7924800" cy="533400"/>
          </a:xfrm>
        </p:spPr>
        <p:txBody>
          <a:bodyPr>
            <a:normAutofit fontScale="90000"/>
          </a:bodyPr>
          <a:lstStyle/>
          <a:p>
            <a:r>
              <a:rPr lang="en-US" altLang="en-US"/>
              <a:t>How to Write and Balance Equations</a:t>
            </a:r>
          </a:p>
        </p:txBody>
      </p:sp>
      <p:pic>
        <p:nvPicPr>
          <p:cNvPr id="305156" name="Picture 4" descr="06p15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962400"/>
            <a:ext cx="4711700" cy="228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0204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ltLang="en-US">
                <a:solidFill>
                  <a:prstClr val="black"/>
                </a:solidFill>
              </a:rPr>
              <a:t>Copyright © Cengage Learning. All rights reserved</a:t>
            </a:r>
          </a:p>
        </p:txBody>
      </p:sp>
      <p:sp>
        <p:nvSpPr>
          <p:cNvPr id="7" name="Slide Number Placeholder 4"/>
          <p:cNvSpPr>
            <a:spLocks noGrp="1"/>
          </p:cNvSpPr>
          <p:nvPr>
            <p:ph type="sldNum" sz="quarter" idx="11"/>
          </p:nvPr>
        </p:nvSpPr>
        <p:spPr/>
        <p:txBody>
          <a:bodyPr/>
          <a:lstStyle/>
          <a:p>
            <a:fld id="{5D2325CA-82F8-44B9-A3E5-32F848E29D6E}" type="slidenum">
              <a:rPr lang="en-US" altLang="en-US">
                <a:solidFill>
                  <a:prstClr val="black"/>
                </a:solidFill>
              </a:rPr>
              <a:pPr/>
              <a:t>25</a:t>
            </a:fld>
            <a:endParaRPr lang="en-US" altLang="en-US">
              <a:solidFill>
                <a:prstClr val="black"/>
              </a:solidFill>
            </a:endParaRPr>
          </a:p>
        </p:txBody>
      </p:sp>
      <p:sp>
        <p:nvSpPr>
          <p:cNvPr id="307202" name="Rectangle 2"/>
          <p:cNvSpPr>
            <a:spLocks noGrp="1" noChangeArrowheads="1"/>
          </p:cNvSpPr>
          <p:nvPr>
            <p:ph type="body" idx="1"/>
          </p:nvPr>
        </p:nvSpPr>
        <p:spPr>
          <a:xfrm>
            <a:off x="2057400" y="1676401"/>
            <a:ext cx="7315200" cy="2251075"/>
          </a:xfrm>
        </p:spPr>
        <p:txBody>
          <a:bodyPr>
            <a:normAutofit fontScale="92500"/>
          </a:bodyPr>
          <a:lstStyle/>
          <a:p>
            <a:pPr marL="533400" indent="-533400">
              <a:buFontTx/>
              <a:buAutoNum type="arabicPeriod" startAt="3"/>
            </a:pPr>
            <a:r>
              <a:rPr lang="en-US" altLang="en-US" sz="2800">
                <a:solidFill>
                  <a:srgbClr val="669900"/>
                </a:solidFill>
              </a:rPr>
              <a:t>Balance the equation by inspection, starting with the most complicated molecule.</a:t>
            </a:r>
          </a:p>
          <a:p>
            <a:pPr marL="533400" indent="-533400">
              <a:buNone/>
            </a:pPr>
            <a:r>
              <a:rPr lang="en-US" altLang="en-US" sz="2800">
                <a:solidFill>
                  <a:srgbClr val="669900"/>
                </a:solidFill>
              </a:rPr>
              <a:t>		</a:t>
            </a:r>
            <a:r>
              <a:rPr lang="en-US" altLang="en-US">
                <a:solidFill>
                  <a:srgbClr val="0000FF"/>
                </a:solidFill>
              </a:rPr>
              <a:t>We must balance the equation by adding 	more molecules of reactants and/or products.</a:t>
            </a:r>
            <a:endParaRPr lang="en-US" altLang="en-US"/>
          </a:p>
        </p:txBody>
      </p:sp>
      <p:sp>
        <p:nvSpPr>
          <p:cNvPr id="307203" name="Rectangle 3"/>
          <p:cNvSpPr>
            <a:spLocks noGrp="1" noChangeArrowheads="1"/>
          </p:cNvSpPr>
          <p:nvPr>
            <p:ph type="title"/>
          </p:nvPr>
        </p:nvSpPr>
        <p:spPr>
          <a:xfrm>
            <a:off x="1981200" y="1143000"/>
            <a:ext cx="7924800" cy="533400"/>
          </a:xfrm>
        </p:spPr>
        <p:txBody>
          <a:bodyPr>
            <a:normAutofit fontScale="90000"/>
          </a:bodyPr>
          <a:lstStyle/>
          <a:p>
            <a:r>
              <a:rPr lang="en-US" altLang="en-US"/>
              <a:t>How to Write and Balance Equations</a:t>
            </a:r>
          </a:p>
        </p:txBody>
      </p:sp>
      <p:pic>
        <p:nvPicPr>
          <p:cNvPr id="307204" name="Picture 4" descr="06p15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4191000"/>
            <a:ext cx="3905250" cy="1589088"/>
          </a:xfrm>
          <a:prstGeom prst="rect">
            <a:avLst/>
          </a:prstGeom>
          <a:noFill/>
          <a:extLst>
            <a:ext uri="{909E8E84-426E-40DD-AFC4-6F175D3DCCD1}">
              <a14:hiddenFill xmlns:a14="http://schemas.microsoft.com/office/drawing/2010/main">
                <a:solidFill>
                  <a:srgbClr val="FFFFFF"/>
                </a:solidFill>
              </a14:hiddenFill>
            </a:ext>
          </a:extLst>
        </p:spPr>
      </p:pic>
      <p:pic>
        <p:nvPicPr>
          <p:cNvPr id="307205" name="Picture 5" descr="06p152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191000"/>
            <a:ext cx="4724400" cy="158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876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ltLang="en-US">
                <a:solidFill>
                  <a:prstClr val="black"/>
                </a:solidFill>
              </a:rPr>
              <a:t>Copyright © Cengage Learning. All rights reserved</a:t>
            </a:r>
          </a:p>
        </p:txBody>
      </p:sp>
      <p:sp>
        <p:nvSpPr>
          <p:cNvPr id="7" name="Slide Number Placeholder 5"/>
          <p:cNvSpPr>
            <a:spLocks noGrp="1"/>
          </p:cNvSpPr>
          <p:nvPr>
            <p:ph type="sldNum" sz="quarter" idx="11"/>
          </p:nvPr>
        </p:nvSpPr>
        <p:spPr/>
        <p:txBody>
          <a:bodyPr/>
          <a:lstStyle/>
          <a:p>
            <a:fld id="{3A681812-F813-4E51-8BD4-C1B65C7D5CF7}" type="slidenum">
              <a:rPr lang="en-US" altLang="en-US">
                <a:solidFill>
                  <a:prstClr val="black"/>
                </a:solidFill>
              </a:rPr>
              <a:pPr/>
              <a:t>26</a:t>
            </a:fld>
            <a:endParaRPr lang="en-US" altLang="en-US">
              <a:solidFill>
                <a:prstClr val="black"/>
              </a:solidFill>
            </a:endParaRPr>
          </a:p>
        </p:txBody>
      </p:sp>
      <p:sp>
        <p:nvSpPr>
          <p:cNvPr id="309251" name="Rectangle 3"/>
          <p:cNvSpPr>
            <a:spLocks noGrp="1" noChangeArrowheads="1"/>
          </p:cNvSpPr>
          <p:nvPr>
            <p:ph type="title"/>
          </p:nvPr>
        </p:nvSpPr>
        <p:spPr/>
        <p:txBody>
          <a:bodyPr>
            <a:normAutofit fontScale="90000"/>
          </a:bodyPr>
          <a:lstStyle/>
          <a:p>
            <a:r>
              <a:rPr lang="en-US" altLang="en-US"/>
              <a:t>How to Write and Balance Equations</a:t>
            </a:r>
          </a:p>
        </p:txBody>
      </p:sp>
      <p:sp>
        <p:nvSpPr>
          <p:cNvPr id="309250" name="Rectangle 2"/>
          <p:cNvSpPr>
            <a:spLocks noGrp="1" noChangeArrowheads="1"/>
          </p:cNvSpPr>
          <p:nvPr>
            <p:ph type="body" sz="half" idx="1"/>
          </p:nvPr>
        </p:nvSpPr>
        <p:spPr>
          <a:xfrm>
            <a:off x="1981200" y="1752601"/>
            <a:ext cx="7848600" cy="3979863"/>
          </a:xfrm>
        </p:spPr>
        <p:txBody>
          <a:bodyPr>
            <a:normAutofit lnSpcReduction="10000"/>
          </a:bodyPr>
          <a:lstStyle/>
          <a:p>
            <a:pPr marL="533400" indent="-533400">
              <a:buNone/>
            </a:pPr>
            <a:r>
              <a:rPr lang="en-US" altLang="en-US" sz="2800">
                <a:solidFill>
                  <a:srgbClr val="669900"/>
                </a:solidFill>
              </a:rPr>
              <a:t>4.	Check to see that the coefficients used give the same number of each type of atom on both sides of the arrow. Also check to see that the coefficients used are the smallest integers that give the balanced equation.</a:t>
            </a:r>
          </a:p>
          <a:p>
            <a:pPr marL="533400" indent="-533400">
              <a:buNone/>
            </a:pPr>
            <a:r>
              <a:rPr lang="en-US" altLang="en-US">
                <a:solidFill>
                  <a:srgbClr val="669900"/>
                </a:solidFill>
              </a:rPr>
              <a:t>		</a:t>
            </a:r>
            <a:r>
              <a:rPr lang="en-US" altLang="en-US">
                <a:solidFill>
                  <a:srgbClr val="0000FF"/>
                </a:solidFill>
              </a:rPr>
              <a:t>The balanced equation is:</a:t>
            </a:r>
          </a:p>
          <a:p>
            <a:pPr marL="533400" indent="-533400">
              <a:buNone/>
            </a:pPr>
            <a:r>
              <a:rPr lang="en-US" altLang="en-US">
                <a:solidFill>
                  <a:srgbClr val="0000FF"/>
                </a:solidFill>
              </a:rPr>
              <a:t>		 2H</a:t>
            </a:r>
            <a:r>
              <a:rPr lang="en-US" altLang="en-US" baseline="-25000">
                <a:solidFill>
                  <a:srgbClr val="0000FF"/>
                </a:solidFill>
              </a:rPr>
              <a:t>2</a:t>
            </a:r>
            <a:r>
              <a:rPr lang="en-US" altLang="en-US" i="1">
                <a:solidFill>
                  <a:srgbClr val="0000FF"/>
                </a:solidFill>
              </a:rPr>
              <a:t>(g)</a:t>
            </a:r>
            <a:r>
              <a:rPr lang="en-US" altLang="en-US">
                <a:solidFill>
                  <a:srgbClr val="0000FF"/>
                </a:solidFill>
              </a:rPr>
              <a:t>  +  O</a:t>
            </a:r>
            <a:r>
              <a:rPr lang="en-US" altLang="en-US" baseline="-25000">
                <a:solidFill>
                  <a:srgbClr val="0000FF"/>
                </a:solidFill>
              </a:rPr>
              <a:t>2</a:t>
            </a:r>
            <a:r>
              <a:rPr lang="en-US" altLang="en-US" i="1">
                <a:solidFill>
                  <a:srgbClr val="0000FF"/>
                </a:solidFill>
              </a:rPr>
              <a:t>(g)</a:t>
            </a:r>
            <a:r>
              <a:rPr lang="en-US" altLang="en-US">
                <a:solidFill>
                  <a:srgbClr val="0000FF"/>
                </a:solidFill>
              </a:rPr>
              <a:t>  </a:t>
            </a:r>
            <a:r>
              <a:rPr lang="en-US" altLang="en-US">
                <a:solidFill>
                  <a:srgbClr val="0000FF"/>
                </a:solidFill>
                <a:sym typeface="Symbol" panose="05050102010706020507" pitchFamily="18" charset="2"/>
              </a:rPr>
              <a:t></a:t>
            </a:r>
            <a:r>
              <a:rPr lang="en-US" altLang="en-US">
                <a:solidFill>
                  <a:srgbClr val="0000FF"/>
                </a:solidFill>
              </a:rPr>
              <a:t>  2H</a:t>
            </a:r>
            <a:r>
              <a:rPr lang="en-US" altLang="en-US" baseline="-25000">
                <a:solidFill>
                  <a:srgbClr val="0000FF"/>
                </a:solidFill>
              </a:rPr>
              <a:t>2</a:t>
            </a:r>
            <a:r>
              <a:rPr lang="en-US" altLang="en-US">
                <a:solidFill>
                  <a:srgbClr val="0000FF"/>
                </a:solidFill>
              </a:rPr>
              <a:t>O</a:t>
            </a:r>
            <a:r>
              <a:rPr lang="en-US" altLang="en-US" i="1">
                <a:solidFill>
                  <a:srgbClr val="0000FF"/>
                </a:solidFill>
              </a:rPr>
              <a:t>(l)</a:t>
            </a:r>
            <a:r>
              <a:rPr lang="en-US" altLang="en-US"/>
              <a:t>    </a:t>
            </a:r>
          </a:p>
          <a:p>
            <a:pPr marL="533400" indent="-533400">
              <a:buNone/>
            </a:pPr>
            <a:r>
              <a:rPr lang="en-US" altLang="en-US"/>
              <a:t>		</a:t>
            </a:r>
            <a:r>
              <a:rPr lang="en-US" altLang="en-US">
                <a:solidFill>
                  <a:srgbClr val="0000FF"/>
                </a:solidFill>
              </a:rPr>
              <a:t>or could be:</a:t>
            </a:r>
          </a:p>
          <a:p>
            <a:pPr marL="533400" indent="-533400">
              <a:buNone/>
            </a:pPr>
            <a:r>
              <a:rPr lang="en-US" altLang="en-US"/>
              <a:t>		 </a:t>
            </a:r>
            <a:r>
              <a:rPr lang="en-US" altLang="en-US">
                <a:solidFill>
                  <a:srgbClr val="0000FF"/>
                </a:solidFill>
              </a:rPr>
              <a:t>4H</a:t>
            </a:r>
            <a:r>
              <a:rPr lang="en-US" altLang="en-US" baseline="-25000">
                <a:solidFill>
                  <a:srgbClr val="0000FF"/>
                </a:solidFill>
              </a:rPr>
              <a:t>2</a:t>
            </a:r>
            <a:r>
              <a:rPr lang="en-US" altLang="en-US" i="1">
                <a:solidFill>
                  <a:srgbClr val="0000FF"/>
                </a:solidFill>
              </a:rPr>
              <a:t>(g)</a:t>
            </a:r>
            <a:r>
              <a:rPr lang="en-US" altLang="en-US">
                <a:solidFill>
                  <a:srgbClr val="0000FF"/>
                </a:solidFill>
              </a:rPr>
              <a:t>  +  2O</a:t>
            </a:r>
            <a:r>
              <a:rPr lang="en-US" altLang="en-US" baseline="-25000">
                <a:solidFill>
                  <a:srgbClr val="0000FF"/>
                </a:solidFill>
              </a:rPr>
              <a:t>2</a:t>
            </a:r>
            <a:r>
              <a:rPr lang="en-US" altLang="en-US" i="1">
                <a:solidFill>
                  <a:srgbClr val="0000FF"/>
                </a:solidFill>
              </a:rPr>
              <a:t>(g)</a:t>
            </a:r>
            <a:r>
              <a:rPr lang="en-US" altLang="en-US">
                <a:solidFill>
                  <a:srgbClr val="0000FF"/>
                </a:solidFill>
              </a:rPr>
              <a:t>  </a:t>
            </a:r>
            <a:r>
              <a:rPr lang="en-US" altLang="en-US">
                <a:solidFill>
                  <a:srgbClr val="0000FF"/>
                </a:solidFill>
                <a:sym typeface="Symbol" panose="05050102010706020507" pitchFamily="18" charset="2"/>
              </a:rPr>
              <a:t></a:t>
            </a:r>
            <a:r>
              <a:rPr lang="en-US" altLang="en-US">
                <a:solidFill>
                  <a:srgbClr val="0000FF"/>
                </a:solidFill>
              </a:rPr>
              <a:t>  4H</a:t>
            </a:r>
            <a:r>
              <a:rPr lang="en-US" altLang="en-US" baseline="-25000">
                <a:solidFill>
                  <a:srgbClr val="0000FF"/>
                </a:solidFill>
              </a:rPr>
              <a:t>2</a:t>
            </a:r>
            <a:r>
              <a:rPr lang="en-US" altLang="en-US">
                <a:solidFill>
                  <a:srgbClr val="0000FF"/>
                </a:solidFill>
              </a:rPr>
              <a:t>O</a:t>
            </a:r>
            <a:r>
              <a:rPr lang="en-US" altLang="en-US" i="1">
                <a:solidFill>
                  <a:srgbClr val="0000FF"/>
                </a:solidFill>
              </a:rPr>
              <a:t>(l)</a:t>
            </a:r>
            <a:r>
              <a:rPr lang="en-US" altLang="en-US"/>
              <a:t> </a:t>
            </a:r>
            <a:endParaRPr lang="en-US" altLang="en-US" sz="2000"/>
          </a:p>
        </p:txBody>
      </p:sp>
      <p:sp>
        <p:nvSpPr>
          <p:cNvPr id="309252" name="Rectangle 4"/>
          <p:cNvSpPr>
            <a:spLocks noGrp="1" noChangeArrowheads="1"/>
          </p:cNvSpPr>
          <p:nvPr>
            <p:ph type="body" sz="half" idx="2"/>
          </p:nvPr>
        </p:nvSpPr>
        <p:spPr>
          <a:xfrm>
            <a:off x="7391400" y="4419600"/>
            <a:ext cx="1600200" cy="457200"/>
          </a:xfrm>
        </p:spPr>
        <p:txBody>
          <a:bodyPr>
            <a:normAutofit lnSpcReduction="10000"/>
          </a:bodyPr>
          <a:lstStyle/>
          <a:p>
            <a:pPr>
              <a:buFontTx/>
              <a:buNone/>
            </a:pPr>
            <a:r>
              <a:rPr lang="en-US" altLang="en-US">
                <a:solidFill>
                  <a:srgbClr val="FF0000"/>
                </a:solidFill>
              </a:rPr>
              <a:t>preferred</a:t>
            </a:r>
          </a:p>
        </p:txBody>
      </p:sp>
      <p:sp>
        <p:nvSpPr>
          <p:cNvPr id="309254" name="Rectangle 6"/>
          <p:cNvSpPr>
            <a:spLocks noChangeArrowheads="1"/>
          </p:cNvSpPr>
          <p:nvPr/>
        </p:nvSpPr>
        <p:spPr bwMode="auto">
          <a:xfrm>
            <a:off x="2971800" y="4419600"/>
            <a:ext cx="3962400" cy="4572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Tree>
    <p:extLst>
      <p:ext uri="{BB962C8B-B14F-4D97-AF65-F5344CB8AC3E}">
        <p14:creationId xmlns:p14="http://schemas.microsoft.com/office/powerpoint/2010/main" val="31047522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9254"/>
                                        </p:tgtEl>
                                        <p:attrNameLst>
                                          <p:attrName>style.visibility</p:attrName>
                                        </p:attrNameLst>
                                      </p:cBhvr>
                                      <p:to>
                                        <p:strVal val="visible"/>
                                      </p:to>
                                    </p:set>
                                    <p:animEffect transition="in" filter="wipe(left)">
                                      <p:cBhvr>
                                        <p:cTn id="7" dur="500"/>
                                        <p:tgtEl>
                                          <p:spTgt spid="30925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9252">
                                            <p:txEl>
                                              <p:pRg st="0" end="0"/>
                                            </p:txEl>
                                          </p:spTgt>
                                        </p:tgtEl>
                                        <p:attrNameLst>
                                          <p:attrName>style.visibility</p:attrName>
                                        </p:attrNameLst>
                                      </p:cBhvr>
                                      <p:to>
                                        <p:strVal val="visible"/>
                                      </p:to>
                                    </p:set>
                                    <p:animEffect transition="in" filter="wipe(left)">
                                      <p:cBhvr>
                                        <p:cTn id="10" dur="500"/>
                                        <p:tgtEl>
                                          <p:spTgt spid="3092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2" grpId="0" build="p" autoUpdateAnimBg="0"/>
      <p:bldP spid="309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ltLang="en-US">
                <a:solidFill>
                  <a:prstClr val="black"/>
                </a:solidFill>
              </a:rPr>
              <a:t>Copyright © Cengage Learning. All rights reserved</a:t>
            </a:r>
          </a:p>
        </p:txBody>
      </p:sp>
      <p:sp>
        <p:nvSpPr>
          <p:cNvPr id="5" name="Slide Number Placeholder 4"/>
          <p:cNvSpPr>
            <a:spLocks noGrp="1"/>
          </p:cNvSpPr>
          <p:nvPr>
            <p:ph type="sldNum" sz="quarter" idx="11"/>
          </p:nvPr>
        </p:nvSpPr>
        <p:spPr/>
        <p:txBody>
          <a:bodyPr/>
          <a:lstStyle/>
          <a:p>
            <a:fld id="{5BAE2643-6340-4249-8631-680148EC77A4}" type="slidenum">
              <a:rPr lang="en-US" altLang="en-US">
                <a:solidFill>
                  <a:prstClr val="black"/>
                </a:solidFill>
              </a:rPr>
              <a:pPr/>
              <a:t>27</a:t>
            </a:fld>
            <a:endParaRPr lang="en-US" altLang="en-US">
              <a:solidFill>
                <a:prstClr val="black"/>
              </a:solidFill>
            </a:endParaRPr>
          </a:p>
        </p:txBody>
      </p:sp>
      <p:sp>
        <p:nvSpPr>
          <p:cNvPr id="477186" name="Rectangle 2"/>
          <p:cNvSpPr>
            <a:spLocks noGrp="1" noChangeArrowheads="1"/>
          </p:cNvSpPr>
          <p:nvPr>
            <p:ph type="title"/>
          </p:nvPr>
        </p:nvSpPr>
        <p:spPr>
          <a:xfrm>
            <a:off x="1947863" y="1355725"/>
            <a:ext cx="8229600" cy="533400"/>
          </a:xfrm>
        </p:spPr>
        <p:txBody>
          <a:bodyPr>
            <a:normAutofit fontScale="90000"/>
          </a:bodyPr>
          <a:lstStyle/>
          <a:p>
            <a:r>
              <a:rPr lang="en-US" altLang="en-US"/>
              <a:t>Another Balancing Example:</a:t>
            </a:r>
          </a:p>
        </p:txBody>
      </p:sp>
      <p:sp>
        <p:nvSpPr>
          <p:cNvPr id="477187" name="Rectangle 3" descr="06uc11"/>
          <p:cNvSpPr>
            <a:spLocks noGrp="1" noChangeAspect="1" noChangeArrowheads="1"/>
          </p:cNvSpPr>
          <p:nvPr/>
        </p:nvSpPr>
        <p:spPr bwMode="auto">
          <a:xfrm>
            <a:off x="1909764" y="2354263"/>
            <a:ext cx="8296275" cy="2900362"/>
          </a:xfrm>
          <a:prstGeom prst="rect">
            <a:avLst/>
          </a:prstGeom>
          <a:blipFill dpi="0" rotWithShape="1">
            <a:blip r:embed="rId2"/>
            <a:srcRect/>
            <a:stretch>
              <a:fillRect r="-28"/>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Tree>
    <p:extLst>
      <p:ext uri="{BB962C8B-B14F-4D97-AF65-F5344CB8AC3E}">
        <p14:creationId xmlns:p14="http://schemas.microsoft.com/office/powerpoint/2010/main" val="20414188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3"/>
          <p:cNvSpPr>
            <a:spLocks noGrp="1"/>
          </p:cNvSpPr>
          <p:nvPr>
            <p:ph type="ftr" sz="quarter" idx="10"/>
          </p:nvPr>
        </p:nvSpPr>
        <p:spPr/>
        <p:txBody>
          <a:bodyPr/>
          <a:lstStyle/>
          <a:p>
            <a:r>
              <a:rPr lang="en-US" altLang="en-US">
                <a:solidFill>
                  <a:prstClr val="black"/>
                </a:solidFill>
              </a:rPr>
              <a:t>Copyright © Cengage Learning. All rights reserved</a:t>
            </a:r>
          </a:p>
        </p:txBody>
      </p:sp>
      <p:sp>
        <p:nvSpPr>
          <p:cNvPr id="37" name="Slide Number Placeholder 4"/>
          <p:cNvSpPr>
            <a:spLocks noGrp="1"/>
          </p:cNvSpPr>
          <p:nvPr>
            <p:ph type="sldNum" sz="quarter" idx="11"/>
          </p:nvPr>
        </p:nvSpPr>
        <p:spPr/>
        <p:txBody>
          <a:bodyPr/>
          <a:lstStyle/>
          <a:p>
            <a:fld id="{D64AE830-2EDA-44D3-81C7-547FF672DF9C}" type="slidenum">
              <a:rPr lang="en-US" altLang="en-US">
                <a:solidFill>
                  <a:prstClr val="black"/>
                </a:solidFill>
              </a:rPr>
              <a:pPr/>
              <a:t>28</a:t>
            </a:fld>
            <a:endParaRPr lang="en-US" altLang="en-US">
              <a:solidFill>
                <a:prstClr val="black"/>
              </a:solidFill>
            </a:endParaRPr>
          </a:p>
        </p:txBody>
      </p:sp>
      <p:sp>
        <p:nvSpPr>
          <p:cNvPr id="393218" name="Rectangle 2"/>
          <p:cNvSpPr>
            <a:spLocks noGrp="1" noChangeArrowheads="1"/>
          </p:cNvSpPr>
          <p:nvPr>
            <p:ph type="title"/>
          </p:nvPr>
        </p:nvSpPr>
        <p:spPr>
          <a:xfrm>
            <a:off x="4329113" y="1"/>
            <a:ext cx="5378450" cy="422275"/>
          </a:xfrm>
        </p:spPr>
        <p:txBody>
          <a:bodyPr/>
          <a:lstStyle/>
          <a:p>
            <a:r>
              <a:rPr lang="en-US" altLang="en-US" sz="2000"/>
              <a:t>Balancing using the </a:t>
            </a:r>
            <a:r>
              <a:rPr lang="en-US" altLang="en-US" sz="2000" u="sng">
                <a:solidFill>
                  <a:srgbClr val="FF3300"/>
                </a:solidFill>
              </a:rPr>
              <a:t>underline</a:t>
            </a:r>
            <a:r>
              <a:rPr lang="en-US" altLang="en-US" sz="2000">
                <a:solidFill>
                  <a:srgbClr val="FF3300"/>
                </a:solidFill>
              </a:rPr>
              <a:t> </a:t>
            </a:r>
            <a:r>
              <a:rPr lang="en-US" altLang="en-US" sz="2000">
                <a:solidFill>
                  <a:schemeClr val="tx1"/>
                </a:solidFill>
              </a:rPr>
              <a:t>method.</a:t>
            </a:r>
            <a:endParaRPr lang="en-US" altLang="en-US" sz="2000"/>
          </a:p>
        </p:txBody>
      </p:sp>
      <p:sp>
        <p:nvSpPr>
          <p:cNvPr id="393219" name="Text Box 3"/>
          <p:cNvSpPr txBox="1">
            <a:spLocks noChangeArrowheads="1"/>
          </p:cNvSpPr>
          <p:nvPr/>
        </p:nvSpPr>
        <p:spPr bwMode="auto">
          <a:xfrm>
            <a:off x="2870200" y="1201739"/>
            <a:ext cx="7162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prstClr val="black"/>
                </a:solidFill>
                <a:latin typeface="Times New Roman" panose="02020603050405020304" pitchFamily="18" charset="0"/>
              </a:rPr>
              <a:t>Na</a:t>
            </a:r>
            <a:r>
              <a:rPr lang="en-US" altLang="en-US" sz="3200" baseline="-25000">
                <a:solidFill>
                  <a:prstClr val="black"/>
                </a:solidFill>
                <a:latin typeface="Times New Roman" panose="02020603050405020304" pitchFamily="18" charset="0"/>
              </a:rPr>
              <a:t>2</a:t>
            </a:r>
            <a:r>
              <a:rPr lang="en-US" altLang="en-US" sz="3200">
                <a:solidFill>
                  <a:prstClr val="black"/>
                </a:solidFill>
                <a:latin typeface="Times New Roman" panose="02020603050405020304" pitchFamily="18" charset="0"/>
              </a:rPr>
              <a:t>O(</a:t>
            </a:r>
            <a:r>
              <a:rPr lang="en-US" altLang="en-US" sz="3200" i="1">
                <a:solidFill>
                  <a:prstClr val="black"/>
                </a:solidFill>
                <a:latin typeface="Times New Roman" panose="02020603050405020304" pitchFamily="18" charset="0"/>
              </a:rPr>
              <a:t>s</a:t>
            </a:r>
            <a:r>
              <a:rPr lang="en-US" altLang="en-US" sz="3200">
                <a:solidFill>
                  <a:prstClr val="black"/>
                </a:solidFill>
                <a:latin typeface="Times New Roman" panose="02020603050405020304" pitchFamily="18" charset="0"/>
              </a:rPr>
              <a:t>)   +   H</a:t>
            </a:r>
            <a:r>
              <a:rPr lang="en-US" altLang="en-US" sz="3200" baseline="-25000">
                <a:solidFill>
                  <a:prstClr val="black"/>
                </a:solidFill>
                <a:latin typeface="Times New Roman" panose="02020603050405020304" pitchFamily="18" charset="0"/>
              </a:rPr>
              <a:t>2</a:t>
            </a:r>
            <a:r>
              <a:rPr lang="en-US" altLang="en-US" sz="3200">
                <a:solidFill>
                  <a:prstClr val="black"/>
                </a:solidFill>
                <a:latin typeface="Times New Roman" panose="02020603050405020304" pitchFamily="18" charset="0"/>
              </a:rPr>
              <a:t>O(</a:t>
            </a:r>
            <a:r>
              <a:rPr lang="en-US" altLang="en-US" sz="3200" i="1">
                <a:solidFill>
                  <a:prstClr val="black"/>
                </a:solidFill>
                <a:latin typeface="Times New Roman" panose="02020603050405020304" pitchFamily="18" charset="0"/>
              </a:rPr>
              <a:t>l</a:t>
            </a:r>
            <a:r>
              <a:rPr lang="en-US" altLang="en-US" sz="3200">
                <a:solidFill>
                  <a:prstClr val="black"/>
                </a:solidFill>
                <a:latin typeface="Times New Roman" panose="02020603050405020304" pitchFamily="18" charset="0"/>
              </a:rPr>
              <a:t>)  </a:t>
            </a:r>
            <a:r>
              <a:rPr lang="en-US" altLang="en-US" sz="3200">
                <a:solidFill>
                  <a:prstClr val="black"/>
                </a:solidFill>
                <a:latin typeface="Times New Roman" panose="02020603050405020304" pitchFamily="18" charset="0"/>
                <a:sym typeface="Wingdings" panose="05000000000000000000" pitchFamily="2" charset="2"/>
              </a:rPr>
              <a:t></a:t>
            </a:r>
            <a:r>
              <a:rPr lang="en-US" altLang="en-US" sz="3200">
                <a:solidFill>
                  <a:prstClr val="black"/>
                </a:solidFill>
                <a:latin typeface="Times New Roman" panose="02020603050405020304" pitchFamily="18" charset="0"/>
              </a:rPr>
              <a:t>      NaOH(</a:t>
            </a:r>
            <a:r>
              <a:rPr lang="en-US" altLang="en-US" sz="3200" i="1">
                <a:solidFill>
                  <a:prstClr val="black"/>
                </a:solidFill>
                <a:latin typeface="Times New Roman" panose="02020603050405020304" pitchFamily="18" charset="0"/>
              </a:rPr>
              <a:t>aq</a:t>
            </a:r>
            <a:r>
              <a:rPr lang="en-US" altLang="en-US" sz="3200">
                <a:solidFill>
                  <a:prstClr val="black"/>
                </a:solidFill>
                <a:latin typeface="Times New Roman" panose="02020603050405020304" pitchFamily="18" charset="0"/>
              </a:rPr>
              <a:t>)</a:t>
            </a:r>
          </a:p>
        </p:txBody>
      </p:sp>
      <p:sp>
        <p:nvSpPr>
          <p:cNvPr id="393220" name="Line 4"/>
          <p:cNvSpPr>
            <a:spLocks noChangeShapeType="1"/>
          </p:cNvSpPr>
          <p:nvPr/>
        </p:nvSpPr>
        <p:spPr bwMode="auto">
          <a:xfrm>
            <a:off x="7289800" y="1811338"/>
            <a:ext cx="1600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393221" name="Text Box 5"/>
          <p:cNvSpPr txBox="1">
            <a:spLocks noChangeArrowheads="1"/>
          </p:cNvSpPr>
          <p:nvPr/>
        </p:nvSpPr>
        <p:spPr bwMode="auto">
          <a:xfrm>
            <a:off x="7061200" y="1201739"/>
            <a:ext cx="457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solidFill>
                  <a:prstClr val="black"/>
                </a:solidFill>
                <a:latin typeface="Arial" panose="020B0604020202020204" pitchFamily="34" charset="0"/>
              </a:rPr>
              <a:t>2</a:t>
            </a:r>
          </a:p>
        </p:txBody>
      </p:sp>
      <p:sp>
        <p:nvSpPr>
          <p:cNvPr id="393222" name="Line 6"/>
          <p:cNvSpPr>
            <a:spLocks noChangeShapeType="1"/>
          </p:cNvSpPr>
          <p:nvPr/>
        </p:nvSpPr>
        <p:spPr bwMode="auto">
          <a:xfrm>
            <a:off x="2870200" y="1811338"/>
            <a:ext cx="1600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393223" name="Line 7"/>
          <p:cNvSpPr>
            <a:spLocks noChangeShapeType="1"/>
          </p:cNvSpPr>
          <p:nvPr/>
        </p:nvSpPr>
        <p:spPr bwMode="auto">
          <a:xfrm>
            <a:off x="5080000" y="1811338"/>
            <a:ext cx="1600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393224" name="Text Box 8"/>
          <p:cNvSpPr txBox="1">
            <a:spLocks noChangeArrowheads="1"/>
          </p:cNvSpPr>
          <p:nvPr/>
        </p:nvSpPr>
        <p:spPr bwMode="auto">
          <a:xfrm>
            <a:off x="2184401" y="2192338"/>
            <a:ext cx="8207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solidFill>
                  <a:prstClr val="black"/>
                </a:solidFill>
                <a:latin typeface="Times New Roman" panose="02020603050405020304" pitchFamily="18" charset="0"/>
              </a:rPr>
              <a:t>CH</a:t>
            </a:r>
            <a:r>
              <a:rPr lang="en-US" altLang="en-US" sz="3600" baseline="-25000">
                <a:solidFill>
                  <a:prstClr val="black"/>
                </a:solidFill>
                <a:latin typeface="Times New Roman" panose="02020603050405020304" pitchFamily="18" charset="0"/>
              </a:rPr>
              <a:t>4</a:t>
            </a:r>
            <a:r>
              <a:rPr lang="en-US" altLang="en-US" sz="3600" i="1">
                <a:solidFill>
                  <a:prstClr val="black"/>
                </a:solidFill>
                <a:latin typeface="Times New Roman" panose="02020603050405020304" pitchFamily="18" charset="0"/>
              </a:rPr>
              <a:t>(g</a:t>
            </a:r>
            <a:r>
              <a:rPr lang="en-US" altLang="en-US" sz="3600">
                <a:solidFill>
                  <a:prstClr val="black"/>
                </a:solidFill>
                <a:latin typeface="Times New Roman" panose="02020603050405020304" pitchFamily="18" charset="0"/>
              </a:rPr>
              <a:t>)  +    O</a:t>
            </a:r>
            <a:r>
              <a:rPr lang="en-US" altLang="en-US" sz="3600" baseline="-25000">
                <a:solidFill>
                  <a:prstClr val="black"/>
                </a:solidFill>
                <a:latin typeface="Times New Roman" panose="02020603050405020304" pitchFamily="18" charset="0"/>
              </a:rPr>
              <a:t>2</a:t>
            </a:r>
            <a:r>
              <a:rPr lang="en-US" altLang="en-US" sz="3600">
                <a:solidFill>
                  <a:prstClr val="black"/>
                </a:solidFill>
                <a:latin typeface="Times New Roman" panose="02020603050405020304" pitchFamily="18" charset="0"/>
              </a:rPr>
              <a:t>(</a:t>
            </a:r>
            <a:r>
              <a:rPr lang="en-US" altLang="en-US" sz="3600" i="1">
                <a:solidFill>
                  <a:prstClr val="black"/>
                </a:solidFill>
                <a:latin typeface="Times New Roman" panose="02020603050405020304" pitchFamily="18" charset="0"/>
              </a:rPr>
              <a:t>g</a:t>
            </a:r>
            <a:r>
              <a:rPr lang="en-US" altLang="en-US" sz="3600">
                <a:solidFill>
                  <a:prstClr val="black"/>
                </a:solidFill>
                <a:latin typeface="Times New Roman" panose="02020603050405020304" pitchFamily="18" charset="0"/>
              </a:rPr>
              <a:t>)   </a:t>
            </a:r>
            <a:r>
              <a:rPr lang="en-US" altLang="en-US" sz="3600">
                <a:solidFill>
                  <a:prstClr val="black"/>
                </a:solidFill>
                <a:latin typeface="Times New Roman" panose="02020603050405020304" pitchFamily="18" charset="0"/>
                <a:sym typeface="Wingdings" panose="05000000000000000000" pitchFamily="2" charset="2"/>
              </a:rPr>
              <a:t></a:t>
            </a:r>
            <a:r>
              <a:rPr lang="en-US" altLang="en-US" sz="3600">
                <a:solidFill>
                  <a:prstClr val="black"/>
                </a:solidFill>
                <a:latin typeface="Times New Roman" panose="02020603050405020304" pitchFamily="18" charset="0"/>
              </a:rPr>
              <a:t>   CO</a:t>
            </a:r>
            <a:r>
              <a:rPr lang="en-US" altLang="en-US" sz="3600" baseline="-25000">
                <a:solidFill>
                  <a:prstClr val="black"/>
                </a:solidFill>
                <a:latin typeface="Times New Roman" panose="02020603050405020304" pitchFamily="18" charset="0"/>
              </a:rPr>
              <a:t>2</a:t>
            </a:r>
            <a:r>
              <a:rPr lang="en-US" altLang="en-US" sz="3600" i="1">
                <a:solidFill>
                  <a:prstClr val="black"/>
                </a:solidFill>
                <a:latin typeface="Times New Roman" panose="02020603050405020304" pitchFamily="18" charset="0"/>
              </a:rPr>
              <a:t>(g</a:t>
            </a:r>
            <a:r>
              <a:rPr lang="en-US" altLang="en-US" sz="3600">
                <a:solidFill>
                  <a:prstClr val="black"/>
                </a:solidFill>
                <a:latin typeface="Times New Roman" panose="02020603050405020304" pitchFamily="18" charset="0"/>
              </a:rPr>
              <a:t>)  +    H</a:t>
            </a:r>
            <a:r>
              <a:rPr lang="en-US" altLang="en-US" sz="3600" baseline="-25000">
                <a:solidFill>
                  <a:prstClr val="black"/>
                </a:solidFill>
                <a:latin typeface="Times New Roman" panose="02020603050405020304" pitchFamily="18" charset="0"/>
              </a:rPr>
              <a:t>2</a:t>
            </a:r>
            <a:r>
              <a:rPr lang="en-US" altLang="en-US" sz="3600">
                <a:solidFill>
                  <a:prstClr val="black"/>
                </a:solidFill>
                <a:latin typeface="Times New Roman" panose="02020603050405020304" pitchFamily="18" charset="0"/>
              </a:rPr>
              <a:t>O(</a:t>
            </a:r>
            <a:r>
              <a:rPr lang="en-US" altLang="en-US" sz="3600" i="1">
                <a:solidFill>
                  <a:prstClr val="black"/>
                </a:solidFill>
                <a:latin typeface="Times New Roman" panose="02020603050405020304" pitchFamily="18" charset="0"/>
              </a:rPr>
              <a:t>g</a:t>
            </a:r>
            <a:r>
              <a:rPr lang="en-US" altLang="en-US" sz="3600">
                <a:solidFill>
                  <a:prstClr val="black"/>
                </a:solidFill>
                <a:latin typeface="Times New Roman" panose="02020603050405020304" pitchFamily="18" charset="0"/>
              </a:rPr>
              <a:t>)</a:t>
            </a:r>
          </a:p>
        </p:txBody>
      </p:sp>
      <p:sp>
        <p:nvSpPr>
          <p:cNvPr id="393225" name="Line 9"/>
          <p:cNvSpPr>
            <a:spLocks noChangeShapeType="1"/>
          </p:cNvSpPr>
          <p:nvPr/>
        </p:nvSpPr>
        <p:spPr bwMode="auto">
          <a:xfrm>
            <a:off x="2184400" y="2954338"/>
            <a:ext cx="1600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393226" name="Line 10"/>
          <p:cNvSpPr>
            <a:spLocks noChangeShapeType="1"/>
          </p:cNvSpPr>
          <p:nvPr/>
        </p:nvSpPr>
        <p:spPr bwMode="auto">
          <a:xfrm>
            <a:off x="8280400" y="2954338"/>
            <a:ext cx="1600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393227" name="Text Box 11"/>
          <p:cNvSpPr txBox="1">
            <a:spLocks noChangeArrowheads="1"/>
          </p:cNvSpPr>
          <p:nvPr/>
        </p:nvSpPr>
        <p:spPr bwMode="auto">
          <a:xfrm>
            <a:off x="8509000" y="2192339"/>
            <a:ext cx="457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solidFill>
                  <a:prstClr val="black"/>
                </a:solidFill>
                <a:latin typeface="Arial" panose="020B0604020202020204" pitchFamily="34" charset="0"/>
              </a:rPr>
              <a:t>2</a:t>
            </a:r>
          </a:p>
        </p:txBody>
      </p:sp>
      <p:sp>
        <p:nvSpPr>
          <p:cNvPr id="393228" name="Line 12"/>
          <p:cNvSpPr>
            <a:spLocks noChangeShapeType="1"/>
          </p:cNvSpPr>
          <p:nvPr/>
        </p:nvSpPr>
        <p:spPr bwMode="auto">
          <a:xfrm>
            <a:off x="4165600" y="2954338"/>
            <a:ext cx="1600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393229" name="Line 13"/>
          <p:cNvSpPr>
            <a:spLocks noChangeShapeType="1"/>
          </p:cNvSpPr>
          <p:nvPr/>
        </p:nvSpPr>
        <p:spPr bwMode="auto">
          <a:xfrm>
            <a:off x="6223000" y="2954338"/>
            <a:ext cx="1600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393230" name="Text Box 14"/>
          <p:cNvSpPr txBox="1">
            <a:spLocks noChangeArrowheads="1"/>
          </p:cNvSpPr>
          <p:nvPr/>
        </p:nvSpPr>
        <p:spPr bwMode="auto">
          <a:xfrm>
            <a:off x="4165600" y="2192339"/>
            <a:ext cx="457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solidFill>
                  <a:prstClr val="black"/>
                </a:solidFill>
                <a:latin typeface="Arial" panose="020B0604020202020204" pitchFamily="34" charset="0"/>
              </a:rPr>
              <a:t>2</a:t>
            </a:r>
          </a:p>
        </p:txBody>
      </p:sp>
      <p:sp>
        <p:nvSpPr>
          <p:cNvPr id="393231" name="Text Box 15"/>
          <p:cNvSpPr txBox="1">
            <a:spLocks noChangeArrowheads="1"/>
          </p:cNvSpPr>
          <p:nvPr/>
        </p:nvSpPr>
        <p:spPr bwMode="auto">
          <a:xfrm>
            <a:off x="2946400" y="3335338"/>
            <a:ext cx="647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solidFill>
                  <a:prstClr val="black"/>
                </a:solidFill>
                <a:latin typeface="Times New Roman" panose="02020603050405020304" pitchFamily="18" charset="0"/>
              </a:rPr>
              <a:t>  Fe(</a:t>
            </a:r>
            <a:r>
              <a:rPr lang="en-US" altLang="en-US" sz="3600" i="1">
                <a:solidFill>
                  <a:prstClr val="black"/>
                </a:solidFill>
                <a:latin typeface="Times New Roman" panose="02020603050405020304" pitchFamily="18" charset="0"/>
              </a:rPr>
              <a:t>s</a:t>
            </a:r>
            <a:r>
              <a:rPr lang="en-US" altLang="en-US" sz="3600">
                <a:solidFill>
                  <a:prstClr val="black"/>
                </a:solidFill>
                <a:latin typeface="Times New Roman" panose="02020603050405020304" pitchFamily="18" charset="0"/>
              </a:rPr>
              <a:t>)   +    O</a:t>
            </a:r>
            <a:r>
              <a:rPr lang="en-US" altLang="en-US" sz="3600" baseline="-25000">
                <a:solidFill>
                  <a:prstClr val="black"/>
                </a:solidFill>
                <a:latin typeface="Times New Roman" panose="02020603050405020304" pitchFamily="18" charset="0"/>
              </a:rPr>
              <a:t>2</a:t>
            </a:r>
            <a:r>
              <a:rPr lang="en-US" altLang="en-US" sz="3600">
                <a:solidFill>
                  <a:prstClr val="black"/>
                </a:solidFill>
                <a:latin typeface="Times New Roman" panose="02020603050405020304" pitchFamily="18" charset="0"/>
              </a:rPr>
              <a:t>(</a:t>
            </a:r>
            <a:r>
              <a:rPr lang="en-US" altLang="en-US" sz="3600" i="1">
                <a:solidFill>
                  <a:prstClr val="black"/>
                </a:solidFill>
                <a:latin typeface="Times New Roman" panose="02020603050405020304" pitchFamily="18" charset="0"/>
              </a:rPr>
              <a:t>g</a:t>
            </a:r>
            <a:r>
              <a:rPr lang="en-US" altLang="en-US" sz="3600">
                <a:solidFill>
                  <a:prstClr val="black"/>
                </a:solidFill>
                <a:latin typeface="Times New Roman" panose="02020603050405020304" pitchFamily="18" charset="0"/>
              </a:rPr>
              <a:t>)   </a:t>
            </a:r>
            <a:r>
              <a:rPr lang="en-US" altLang="en-US" sz="3600">
                <a:solidFill>
                  <a:prstClr val="black"/>
                </a:solidFill>
                <a:latin typeface="Times New Roman" panose="02020603050405020304" pitchFamily="18" charset="0"/>
                <a:sym typeface="Wingdings" panose="05000000000000000000" pitchFamily="2" charset="2"/>
              </a:rPr>
              <a:t></a:t>
            </a:r>
            <a:r>
              <a:rPr lang="en-US" altLang="en-US" sz="3600">
                <a:solidFill>
                  <a:prstClr val="black"/>
                </a:solidFill>
                <a:latin typeface="Times New Roman" panose="02020603050405020304" pitchFamily="18" charset="0"/>
              </a:rPr>
              <a:t>      Fe</a:t>
            </a:r>
            <a:r>
              <a:rPr lang="en-US" altLang="en-US" sz="3600" baseline="-25000">
                <a:solidFill>
                  <a:prstClr val="black"/>
                </a:solidFill>
                <a:latin typeface="Times New Roman" panose="02020603050405020304" pitchFamily="18" charset="0"/>
              </a:rPr>
              <a:t>2</a:t>
            </a:r>
            <a:r>
              <a:rPr lang="en-US" altLang="en-US" sz="3600">
                <a:solidFill>
                  <a:prstClr val="black"/>
                </a:solidFill>
                <a:latin typeface="Times New Roman" panose="02020603050405020304" pitchFamily="18" charset="0"/>
              </a:rPr>
              <a:t>O</a:t>
            </a:r>
            <a:r>
              <a:rPr lang="en-US" altLang="en-US" sz="3600" baseline="-25000">
                <a:solidFill>
                  <a:prstClr val="black"/>
                </a:solidFill>
                <a:latin typeface="Times New Roman" panose="02020603050405020304" pitchFamily="18" charset="0"/>
              </a:rPr>
              <a:t>3</a:t>
            </a:r>
            <a:r>
              <a:rPr lang="en-US" altLang="en-US" sz="3600">
                <a:solidFill>
                  <a:prstClr val="black"/>
                </a:solidFill>
                <a:latin typeface="Times New Roman" panose="02020603050405020304" pitchFamily="18" charset="0"/>
              </a:rPr>
              <a:t>(</a:t>
            </a:r>
            <a:r>
              <a:rPr lang="en-US" altLang="en-US" sz="3600" i="1">
                <a:solidFill>
                  <a:prstClr val="black"/>
                </a:solidFill>
                <a:latin typeface="Times New Roman" panose="02020603050405020304" pitchFamily="18" charset="0"/>
              </a:rPr>
              <a:t>s</a:t>
            </a:r>
            <a:r>
              <a:rPr lang="en-US" altLang="en-US" sz="3600">
                <a:solidFill>
                  <a:prstClr val="black"/>
                </a:solidFill>
                <a:latin typeface="Times New Roman" panose="02020603050405020304" pitchFamily="18" charset="0"/>
              </a:rPr>
              <a:t>)</a:t>
            </a:r>
          </a:p>
        </p:txBody>
      </p:sp>
      <p:sp>
        <p:nvSpPr>
          <p:cNvPr id="393232" name="Line 16"/>
          <p:cNvSpPr>
            <a:spLocks noChangeShapeType="1"/>
          </p:cNvSpPr>
          <p:nvPr/>
        </p:nvSpPr>
        <p:spPr bwMode="auto">
          <a:xfrm>
            <a:off x="7670800" y="4021138"/>
            <a:ext cx="1600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393233" name="Text Box 17"/>
          <p:cNvSpPr txBox="1">
            <a:spLocks noChangeArrowheads="1"/>
          </p:cNvSpPr>
          <p:nvPr/>
        </p:nvSpPr>
        <p:spPr bwMode="auto">
          <a:xfrm>
            <a:off x="2870200" y="3335339"/>
            <a:ext cx="457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solidFill>
                  <a:prstClr val="black"/>
                </a:solidFill>
                <a:latin typeface="Arial" panose="020B0604020202020204" pitchFamily="34" charset="0"/>
              </a:rPr>
              <a:t>2</a:t>
            </a:r>
          </a:p>
        </p:txBody>
      </p:sp>
      <p:sp>
        <p:nvSpPr>
          <p:cNvPr id="393234" name="Line 18"/>
          <p:cNvSpPr>
            <a:spLocks noChangeShapeType="1"/>
          </p:cNvSpPr>
          <p:nvPr/>
        </p:nvSpPr>
        <p:spPr bwMode="auto">
          <a:xfrm>
            <a:off x="2946400" y="4021138"/>
            <a:ext cx="1600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393235" name="Text Box 19"/>
          <p:cNvSpPr txBox="1">
            <a:spLocks noChangeArrowheads="1"/>
          </p:cNvSpPr>
          <p:nvPr/>
        </p:nvSpPr>
        <p:spPr bwMode="auto">
          <a:xfrm>
            <a:off x="7366000" y="3335339"/>
            <a:ext cx="457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solidFill>
                  <a:prstClr val="black"/>
                </a:solidFill>
                <a:latin typeface="Arial" panose="020B0604020202020204" pitchFamily="34" charset="0"/>
              </a:rPr>
              <a:t>2</a:t>
            </a:r>
          </a:p>
        </p:txBody>
      </p:sp>
      <p:sp>
        <p:nvSpPr>
          <p:cNvPr id="393236" name="Text Box 20"/>
          <p:cNvSpPr txBox="1">
            <a:spLocks noChangeArrowheads="1"/>
          </p:cNvSpPr>
          <p:nvPr/>
        </p:nvSpPr>
        <p:spPr bwMode="auto">
          <a:xfrm>
            <a:off x="2794000" y="3335339"/>
            <a:ext cx="457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solidFill>
                  <a:prstClr val="black"/>
                </a:solidFill>
                <a:latin typeface="Arial" panose="020B0604020202020204" pitchFamily="34" charset="0"/>
              </a:rPr>
              <a:t>4</a:t>
            </a:r>
          </a:p>
        </p:txBody>
      </p:sp>
      <p:sp>
        <p:nvSpPr>
          <p:cNvPr id="393237" name="Line 21"/>
          <p:cNvSpPr>
            <a:spLocks noChangeShapeType="1"/>
          </p:cNvSpPr>
          <p:nvPr/>
        </p:nvSpPr>
        <p:spPr bwMode="auto">
          <a:xfrm>
            <a:off x="5080000" y="4021138"/>
            <a:ext cx="1600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393238" name="Text Box 22"/>
          <p:cNvSpPr txBox="1">
            <a:spLocks noChangeArrowheads="1"/>
          </p:cNvSpPr>
          <p:nvPr/>
        </p:nvSpPr>
        <p:spPr bwMode="auto">
          <a:xfrm>
            <a:off x="4851400" y="3411539"/>
            <a:ext cx="457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solidFill>
                  <a:prstClr val="black"/>
                </a:solidFill>
                <a:latin typeface="Arial" panose="020B0604020202020204" pitchFamily="34" charset="0"/>
              </a:rPr>
              <a:t>3</a:t>
            </a:r>
          </a:p>
        </p:txBody>
      </p:sp>
      <p:sp>
        <p:nvSpPr>
          <p:cNvPr id="393239" name="Text Box 23"/>
          <p:cNvSpPr txBox="1">
            <a:spLocks noChangeArrowheads="1"/>
          </p:cNvSpPr>
          <p:nvPr/>
        </p:nvSpPr>
        <p:spPr bwMode="auto">
          <a:xfrm>
            <a:off x="2717800" y="4554538"/>
            <a:ext cx="6908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solidFill>
                  <a:prstClr val="black"/>
                </a:solidFill>
                <a:latin typeface="Times New Roman" panose="02020603050405020304" pitchFamily="18" charset="0"/>
              </a:rPr>
              <a:t>LiOH(</a:t>
            </a:r>
            <a:r>
              <a:rPr lang="en-US" altLang="en-US" sz="3600" i="1">
                <a:solidFill>
                  <a:prstClr val="black"/>
                </a:solidFill>
                <a:latin typeface="Times New Roman" panose="02020603050405020304" pitchFamily="18" charset="0"/>
              </a:rPr>
              <a:t>s</a:t>
            </a:r>
            <a:r>
              <a:rPr lang="en-US" altLang="en-US" sz="3600">
                <a:solidFill>
                  <a:prstClr val="black"/>
                </a:solidFill>
                <a:latin typeface="Times New Roman" panose="02020603050405020304" pitchFamily="18" charset="0"/>
              </a:rPr>
              <a:t>)  +  CO</a:t>
            </a:r>
            <a:r>
              <a:rPr lang="en-US" altLang="en-US" sz="3600" baseline="-25000">
                <a:solidFill>
                  <a:prstClr val="black"/>
                </a:solidFill>
                <a:latin typeface="Times New Roman" panose="02020603050405020304" pitchFamily="18" charset="0"/>
              </a:rPr>
              <a:t>2</a:t>
            </a:r>
            <a:r>
              <a:rPr lang="en-US" altLang="en-US" sz="3600">
                <a:solidFill>
                  <a:prstClr val="black"/>
                </a:solidFill>
                <a:latin typeface="Times New Roman" panose="02020603050405020304" pitchFamily="18" charset="0"/>
              </a:rPr>
              <a:t>(</a:t>
            </a:r>
            <a:r>
              <a:rPr lang="en-US" altLang="en-US" sz="3600" i="1">
                <a:solidFill>
                  <a:prstClr val="black"/>
                </a:solidFill>
                <a:latin typeface="Times New Roman" panose="02020603050405020304" pitchFamily="18" charset="0"/>
              </a:rPr>
              <a:t>g</a:t>
            </a:r>
            <a:r>
              <a:rPr lang="en-US" altLang="en-US" sz="3600">
                <a:solidFill>
                  <a:prstClr val="black"/>
                </a:solidFill>
                <a:latin typeface="Times New Roman" panose="02020603050405020304" pitchFamily="18" charset="0"/>
              </a:rPr>
              <a:t>)  </a:t>
            </a:r>
            <a:r>
              <a:rPr lang="en-US" altLang="en-US" sz="3600">
                <a:solidFill>
                  <a:prstClr val="black"/>
                </a:solidFill>
                <a:latin typeface="Times New Roman" panose="02020603050405020304" pitchFamily="18" charset="0"/>
                <a:sym typeface="Wingdings" panose="05000000000000000000" pitchFamily="2" charset="2"/>
              </a:rPr>
              <a:t></a:t>
            </a:r>
            <a:r>
              <a:rPr lang="en-US" altLang="en-US" sz="3600">
                <a:solidFill>
                  <a:prstClr val="black"/>
                </a:solidFill>
                <a:latin typeface="Times New Roman" panose="02020603050405020304" pitchFamily="18" charset="0"/>
              </a:rPr>
              <a:t>    LiHCO</a:t>
            </a:r>
            <a:r>
              <a:rPr lang="en-US" altLang="en-US" sz="3600" baseline="-25000">
                <a:solidFill>
                  <a:prstClr val="black"/>
                </a:solidFill>
                <a:latin typeface="Times New Roman" panose="02020603050405020304" pitchFamily="18" charset="0"/>
              </a:rPr>
              <a:t>3</a:t>
            </a:r>
            <a:r>
              <a:rPr lang="en-US" altLang="en-US" sz="3600">
                <a:solidFill>
                  <a:prstClr val="black"/>
                </a:solidFill>
                <a:latin typeface="Times New Roman" panose="02020603050405020304" pitchFamily="18" charset="0"/>
              </a:rPr>
              <a:t>(</a:t>
            </a:r>
            <a:r>
              <a:rPr lang="en-US" altLang="en-US" sz="3600" i="1">
                <a:solidFill>
                  <a:prstClr val="black"/>
                </a:solidFill>
                <a:latin typeface="Times New Roman" panose="02020603050405020304" pitchFamily="18" charset="0"/>
              </a:rPr>
              <a:t>s</a:t>
            </a:r>
            <a:r>
              <a:rPr lang="en-US" altLang="en-US" sz="3600">
                <a:solidFill>
                  <a:prstClr val="black"/>
                </a:solidFill>
                <a:latin typeface="Times New Roman" panose="02020603050405020304" pitchFamily="18" charset="0"/>
              </a:rPr>
              <a:t>)</a:t>
            </a:r>
          </a:p>
        </p:txBody>
      </p:sp>
      <p:sp>
        <p:nvSpPr>
          <p:cNvPr id="393240" name="Line 24"/>
          <p:cNvSpPr>
            <a:spLocks noChangeShapeType="1"/>
          </p:cNvSpPr>
          <p:nvPr/>
        </p:nvSpPr>
        <p:spPr bwMode="auto">
          <a:xfrm>
            <a:off x="7594600" y="5240338"/>
            <a:ext cx="1600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393241" name="Line 25"/>
          <p:cNvSpPr>
            <a:spLocks noChangeShapeType="1"/>
          </p:cNvSpPr>
          <p:nvPr/>
        </p:nvSpPr>
        <p:spPr bwMode="auto">
          <a:xfrm>
            <a:off x="2794000" y="5240338"/>
            <a:ext cx="1600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393242" name="Line 26"/>
          <p:cNvSpPr>
            <a:spLocks noChangeShapeType="1"/>
          </p:cNvSpPr>
          <p:nvPr/>
        </p:nvSpPr>
        <p:spPr bwMode="auto">
          <a:xfrm>
            <a:off x="5003800" y="5240338"/>
            <a:ext cx="1600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393243" name="Text Box 27"/>
          <p:cNvSpPr txBox="1">
            <a:spLocks noChangeArrowheads="1"/>
          </p:cNvSpPr>
          <p:nvPr/>
        </p:nvSpPr>
        <p:spPr bwMode="auto">
          <a:xfrm>
            <a:off x="2717800" y="5621338"/>
            <a:ext cx="6819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solidFill>
                  <a:prstClr val="black"/>
                </a:solidFill>
                <a:latin typeface="Times New Roman" panose="02020603050405020304" pitchFamily="18" charset="0"/>
              </a:rPr>
              <a:t> KClO</a:t>
            </a:r>
            <a:r>
              <a:rPr lang="en-US" altLang="en-US" sz="3600" baseline="-25000">
                <a:solidFill>
                  <a:prstClr val="black"/>
                </a:solidFill>
                <a:latin typeface="Times New Roman" panose="02020603050405020304" pitchFamily="18" charset="0"/>
              </a:rPr>
              <a:t>3</a:t>
            </a:r>
            <a:r>
              <a:rPr lang="en-US" altLang="en-US" sz="3600">
                <a:solidFill>
                  <a:prstClr val="black"/>
                </a:solidFill>
                <a:latin typeface="Times New Roman" panose="02020603050405020304" pitchFamily="18" charset="0"/>
              </a:rPr>
              <a:t>(</a:t>
            </a:r>
            <a:r>
              <a:rPr lang="en-US" altLang="en-US" sz="3600" i="1">
                <a:solidFill>
                  <a:prstClr val="black"/>
                </a:solidFill>
                <a:latin typeface="Times New Roman" panose="02020603050405020304" pitchFamily="18" charset="0"/>
              </a:rPr>
              <a:t>s</a:t>
            </a:r>
            <a:r>
              <a:rPr lang="en-US" altLang="en-US" sz="3600">
                <a:solidFill>
                  <a:prstClr val="black"/>
                </a:solidFill>
                <a:latin typeface="Times New Roman" panose="02020603050405020304" pitchFamily="18" charset="0"/>
              </a:rPr>
              <a:t>)    </a:t>
            </a:r>
            <a:r>
              <a:rPr lang="en-US" altLang="en-US" sz="3600">
                <a:solidFill>
                  <a:prstClr val="black"/>
                </a:solidFill>
                <a:latin typeface="Times New Roman" panose="02020603050405020304" pitchFamily="18" charset="0"/>
                <a:sym typeface="Wingdings" panose="05000000000000000000" pitchFamily="2" charset="2"/>
              </a:rPr>
              <a:t></a:t>
            </a:r>
            <a:r>
              <a:rPr lang="en-US" altLang="en-US" sz="3600">
                <a:solidFill>
                  <a:prstClr val="black"/>
                </a:solidFill>
                <a:latin typeface="Times New Roman" panose="02020603050405020304" pitchFamily="18" charset="0"/>
              </a:rPr>
              <a:t>       KCl(</a:t>
            </a:r>
            <a:r>
              <a:rPr lang="en-US" altLang="en-US" sz="3600" i="1">
                <a:solidFill>
                  <a:prstClr val="black"/>
                </a:solidFill>
                <a:latin typeface="Times New Roman" panose="02020603050405020304" pitchFamily="18" charset="0"/>
              </a:rPr>
              <a:t>s</a:t>
            </a:r>
            <a:r>
              <a:rPr lang="en-US" altLang="en-US" sz="3600">
                <a:solidFill>
                  <a:prstClr val="black"/>
                </a:solidFill>
                <a:latin typeface="Times New Roman" panose="02020603050405020304" pitchFamily="18" charset="0"/>
              </a:rPr>
              <a:t>)  +   O</a:t>
            </a:r>
            <a:r>
              <a:rPr lang="en-US" altLang="en-US" sz="3600" baseline="-25000">
                <a:solidFill>
                  <a:prstClr val="black"/>
                </a:solidFill>
                <a:latin typeface="Times New Roman" panose="02020603050405020304" pitchFamily="18" charset="0"/>
              </a:rPr>
              <a:t>2</a:t>
            </a:r>
            <a:r>
              <a:rPr lang="en-US" altLang="en-US" sz="3600">
                <a:solidFill>
                  <a:prstClr val="black"/>
                </a:solidFill>
                <a:latin typeface="Times New Roman" panose="02020603050405020304" pitchFamily="18" charset="0"/>
              </a:rPr>
              <a:t>(</a:t>
            </a:r>
            <a:r>
              <a:rPr lang="en-US" altLang="en-US" sz="3600" i="1">
                <a:solidFill>
                  <a:prstClr val="black"/>
                </a:solidFill>
                <a:latin typeface="Times New Roman" panose="02020603050405020304" pitchFamily="18" charset="0"/>
              </a:rPr>
              <a:t>g</a:t>
            </a:r>
            <a:r>
              <a:rPr lang="en-US" altLang="en-US" sz="3600">
                <a:solidFill>
                  <a:prstClr val="black"/>
                </a:solidFill>
                <a:latin typeface="Times New Roman" panose="02020603050405020304" pitchFamily="18" charset="0"/>
              </a:rPr>
              <a:t>)</a:t>
            </a:r>
          </a:p>
        </p:txBody>
      </p:sp>
      <p:sp>
        <p:nvSpPr>
          <p:cNvPr id="393244" name="Text Box 28"/>
          <p:cNvSpPr txBox="1">
            <a:spLocks noChangeArrowheads="1"/>
          </p:cNvSpPr>
          <p:nvPr/>
        </p:nvSpPr>
        <p:spPr bwMode="auto">
          <a:xfrm>
            <a:off x="5003800" y="5392738"/>
            <a:ext cx="325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prstClr val="black"/>
                </a:solidFill>
                <a:latin typeface="Symbol" panose="05050102010706020507" pitchFamily="18" charset="2"/>
              </a:rPr>
              <a:t>D</a:t>
            </a:r>
          </a:p>
        </p:txBody>
      </p:sp>
      <p:sp>
        <p:nvSpPr>
          <p:cNvPr id="393245" name="Text Box 29"/>
          <p:cNvSpPr txBox="1">
            <a:spLocks noChangeArrowheads="1"/>
          </p:cNvSpPr>
          <p:nvPr/>
        </p:nvSpPr>
        <p:spPr bwMode="auto">
          <a:xfrm>
            <a:off x="4927600" y="6075363"/>
            <a:ext cx="742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prstClr val="black"/>
                </a:solidFill>
                <a:latin typeface="Times New Roman" panose="02020603050405020304" pitchFamily="18" charset="0"/>
              </a:rPr>
              <a:t>MnO</a:t>
            </a:r>
            <a:r>
              <a:rPr lang="en-US" altLang="en-US" baseline="-25000">
                <a:solidFill>
                  <a:prstClr val="black"/>
                </a:solidFill>
                <a:latin typeface="Times New Roman" panose="02020603050405020304" pitchFamily="18" charset="0"/>
              </a:rPr>
              <a:t>2</a:t>
            </a:r>
          </a:p>
        </p:txBody>
      </p:sp>
      <p:sp>
        <p:nvSpPr>
          <p:cNvPr id="393246" name="Line 30"/>
          <p:cNvSpPr>
            <a:spLocks noChangeShapeType="1"/>
          </p:cNvSpPr>
          <p:nvPr/>
        </p:nvSpPr>
        <p:spPr bwMode="auto">
          <a:xfrm>
            <a:off x="2870200" y="6307138"/>
            <a:ext cx="1600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393247" name="Line 31"/>
          <p:cNvSpPr>
            <a:spLocks noChangeShapeType="1"/>
          </p:cNvSpPr>
          <p:nvPr/>
        </p:nvSpPr>
        <p:spPr bwMode="auto">
          <a:xfrm>
            <a:off x="6299200" y="6307138"/>
            <a:ext cx="1600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393248" name="Text Box 32"/>
          <p:cNvSpPr txBox="1">
            <a:spLocks noChangeArrowheads="1"/>
          </p:cNvSpPr>
          <p:nvPr/>
        </p:nvSpPr>
        <p:spPr bwMode="auto">
          <a:xfrm>
            <a:off x="8051800" y="5697539"/>
            <a:ext cx="457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solidFill>
                  <a:prstClr val="black"/>
                </a:solidFill>
                <a:latin typeface="Arial" panose="020B0604020202020204" pitchFamily="34" charset="0"/>
              </a:rPr>
              <a:t>3</a:t>
            </a:r>
          </a:p>
        </p:txBody>
      </p:sp>
      <p:sp>
        <p:nvSpPr>
          <p:cNvPr id="393249" name="Text Box 33"/>
          <p:cNvSpPr txBox="1">
            <a:spLocks noChangeArrowheads="1"/>
          </p:cNvSpPr>
          <p:nvPr/>
        </p:nvSpPr>
        <p:spPr bwMode="auto">
          <a:xfrm>
            <a:off x="2489200" y="5697539"/>
            <a:ext cx="457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solidFill>
                  <a:prstClr val="black"/>
                </a:solidFill>
                <a:latin typeface="Arial" panose="020B0604020202020204" pitchFamily="34" charset="0"/>
              </a:rPr>
              <a:t>2</a:t>
            </a:r>
          </a:p>
        </p:txBody>
      </p:sp>
      <p:sp>
        <p:nvSpPr>
          <p:cNvPr id="393250" name="Text Box 34"/>
          <p:cNvSpPr txBox="1">
            <a:spLocks noChangeArrowheads="1"/>
          </p:cNvSpPr>
          <p:nvPr/>
        </p:nvSpPr>
        <p:spPr bwMode="auto">
          <a:xfrm>
            <a:off x="5918200" y="5621339"/>
            <a:ext cx="457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solidFill>
                  <a:prstClr val="black"/>
                </a:solidFill>
                <a:latin typeface="Arial" panose="020B0604020202020204" pitchFamily="34" charset="0"/>
              </a:rPr>
              <a:t>2</a:t>
            </a:r>
          </a:p>
        </p:txBody>
      </p:sp>
      <p:sp>
        <p:nvSpPr>
          <p:cNvPr id="393251" name="Line 35"/>
          <p:cNvSpPr>
            <a:spLocks noChangeShapeType="1"/>
          </p:cNvSpPr>
          <p:nvPr/>
        </p:nvSpPr>
        <p:spPr bwMode="auto">
          <a:xfrm>
            <a:off x="8204200" y="6307138"/>
            <a:ext cx="1600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Tree>
    <p:extLst>
      <p:ext uri="{BB962C8B-B14F-4D97-AF65-F5344CB8AC3E}">
        <p14:creationId xmlns:p14="http://schemas.microsoft.com/office/powerpoint/2010/main" val="34526599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93220"/>
                                        </p:tgtEl>
                                        <p:attrNameLst>
                                          <p:attrName>style.visibility</p:attrName>
                                        </p:attrNameLst>
                                      </p:cBhvr>
                                      <p:to>
                                        <p:strVal val="visible"/>
                                      </p:to>
                                    </p:set>
                                    <p:anim calcmode="lin" valueType="num">
                                      <p:cBhvr>
                                        <p:cTn id="7" dur="500" fill="hold"/>
                                        <p:tgtEl>
                                          <p:spTgt spid="393220"/>
                                        </p:tgtEl>
                                        <p:attrNameLst>
                                          <p:attrName>ppt_w</p:attrName>
                                        </p:attrNameLst>
                                      </p:cBhvr>
                                      <p:tavLst>
                                        <p:tav tm="0">
                                          <p:val>
                                            <p:fltVal val="0"/>
                                          </p:val>
                                        </p:tav>
                                        <p:tav tm="100000">
                                          <p:val>
                                            <p:strVal val="#ppt_w"/>
                                          </p:val>
                                        </p:tav>
                                      </p:tavLst>
                                    </p:anim>
                                    <p:anim calcmode="lin" valueType="num">
                                      <p:cBhvr>
                                        <p:cTn id="8" dur="500" fill="hold"/>
                                        <p:tgtEl>
                                          <p:spTgt spid="39322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1" presetClass="entr" presetSubtype="0" fill="hold" grpId="0" nodeType="clickEffect">
                                  <p:stCondLst>
                                    <p:cond delay="0"/>
                                  </p:stCondLst>
                                  <p:childTnLst>
                                    <p:set>
                                      <p:cBhvr>
                                        <p:cTn id="12" dur="1" fill="hold">
                                          <p:stCondLst>
                                            <p:cond delay="0"/>
                                          </p:stCondLst>
                                        </p:cTn>
                                        <p:tgtEl>
                                          <p:spTgt spid="393221"/>
                                        </p:tgtEl>
                                        <p:attrNameLst>
                                          <p:attrName>style.visibility</p:attrName>
                                        </p:attrNameLst>
                                      </p:cBhvr>
                                      <p:to>
                                        <p:strVal val="visible"/>
                                      </p:to>
                                    </p:set>
                                    <p:animEffect transition="in" filter="fade">
                                      <p:cBhvr>
                                        <p:cTn id="13" dur="192" decel="100000"/>
                                        <p:tgtEl>
                                          <p:spTgt spid="393221"/>
                                        </p:tgtEl>
                                      </p:cBhvr>
                                    </p:animEffect>
                                    <p:animScale>
                                      <p:cBhvr>
                                        <p:cTn id="14" dur="192" decel="100000"/>
                                        <p:tgtEl>
                                          <p:spTgt spid="393221"/>
                                        </p:tgtEl>
                                      </p:cBhvr>
                                      <p:from x="10000" y="10000"/>
                                      <p:to x="200000" y="450000"/>
                                    </p:animScale>
                                    <p:animScale>
                                      <p:cBhvr>
                                        <p:cTn id="15" dur="308" accel="100000" fill="hold">
                                          <p:stCondLst>
                                            <p:cond delay="192"/>
                                          </p:stCondLst>
                                        </p:cTn>
                                        <p:tgtEl>
                                          <p:spTgt spid="393221"/>
                                        </p:tgtEl>
                                      </p:cBhvr>
                                      <p:from x="200000" y="450000"/>
                                      <p:to x="100000" y="100000"/>
                                    </p:animScale>
                                    <p:set>
                                      <p:cBhvr>
                                        <p:cTn id="16" dur="192" fill="hold"/>
                                        <p:tgtEl>
                                          <p:spTgt spid="393221"/>
                                        </p:tgtEl>
                                        <p:attrNameLst>
                                          <p:attrName>ppt_x</p:attrName>
                                        </p:attrNameLst>
                                      </p:cBhvr>
                                      <p:to>
                                        <p:strVal val="(0.5)"/>
                                      </p:to>
                                    </p:set>
                                    <p:anim from="(0.5)" to="(#ppt_x)" calcmode="lin" valueType="num">
                                      <p:cBhvr>
                                        <p:cTn id="17" dur="308" accel="100000" fill="hold">
                                          <p:stCondLst>
                                            <p:cond delay="192"/>
                                          </p:stCondLst>
                                        </p:cTn>
                                        <p:tgtEl>
                                          <p:spTgt spid="393221"/>
                                        </p:tgtEl>
                                        <p:attrNameLst>
                                          <p:attrName>ppt_x</p:attrName>
                                        </p:attrNameLst>
                                      </p:cBhvr>
                                    </p:anim>
                                    <p:set>
                                      <p:cBhvr>
                                        <p:cTn id="18" dur="192" fill="hold"/>
                                        <p:tgtEl>
                                          <p:spTgt spid="393221"/>
                                        </p:tgtEl>
                                        <p:attrNameLst>
                                          <p:attrName>ppt_y</p:attrName>
                                        </p:attrNameLst>
                                      </p:cBhvr>
                                      <p:to>
                                        <p:strVal val="(#ppt_y+0.4)"/>
                                      </p:to>
                                    </p:set>
                                    <p:anim from="(#ppt_y+0.4)" to="(#ppt_y)" calcmode="lin" valueType="num">
                                      <p:cBhvr>
                                        <p:cTn id="19" dur="308" accel="100000" fill="hold">
                                          <p:stCondLst>
                                            <p:cond delay="192"/>
                                          </p:stCondLst>
                                        </p:cTn>
                                        <p:tgtEl>
                                          <p:spTgt spid="393221"/>
                                        </p:tgtEl>
                                        <p:attrNameLst>
                                          <p:attrName>ppt_y</p:attrName>
                                        </p:attrNameLst>
                                      </p:cBhvr>
                                    </p:anim>
                                  </p:childTnLst>
                                </p:cTn>
                              </p:par>
                              <p:par>
                                <p:cTn id="20" presetID="17" presetClass="entr" presetSubtype="10" fill="hold" grpId="0" nodeType="withEffect">
                                  <p:stCondLst>
                                    <p:cond delay="0"/>
                                  </p:stCondLst>
                                  <p:childTnLst>
                                    <p:set>
                                      <p:cBhvr>
                                        <p:cTn id="21" dur="1" fill="hold">
                                          <p:stCondLst>
                                            <p:cond delay="0"/>
                                          </p:stCondLst>
                                        </p:cTn>
                                        <p:tgtEl>
                                          <p:spTgt spid="393222"/>
                                        </p:tgtEl>
                                        <p:attrNameLst>
                                          <p:attrName>style.visibility</p:attrName>
                                        </p:attrNameLst>
                                      </p:cBhvr>
                                      <p:to>
                                        <p:strVal val="visible"/>
                                      </p:to>
                                    </p:set>
                                    <p:anim calcmode="lin" valueType="num">
                                      <p:cBhvr>
                                        <p:cTn id="22" dur="500" fill="hold"/>
                                        <p:tgtEl>
                                          <p:spTgt spid="393222"/>
                                        </p:tgtEl>
                                        <p:attrNameLst>
                                          <p:attrName>ppt_w</p:attrName>
                                        </p:attrNameLst>
                                      </p:cBhvr>
                                      <p:tavLst>
                                        <p:tav tm="0">
                                          <p:val>
                                            <p:fltVal val="0"/>
                                          </p:val>
                                        </p:tav>
                                        <p:tav tm="100000">
                                          <p:val>
                                            <p:strVal val="#ppt_w"/>
                                          </p:val>
                                        </p:tav>
                                      </p:tavLst>
                                    </p:anim>
                                    <p:anim calcmode="lin" valueType="num">
                                      <p:cBhvr>
                                        <p:cTn id="23" dur="500" fill="hold"/>
                                        <p:tgtEl>
                                          <p:spTgt spid="393222"/>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393223"/>
                                        </p:tgtEl>
                                        <p:attrNameLst>
                                          <p:attrName>style.visibility</p:attrName>
                                        </p:attrNameLst>
                                      </p:cBhvr>
                                      <p:to>
                                        <p:strVal val="visible"/>
                                      </p:to>
                                    </p:set>
                                    <p:anim calcmode="lin" valueType="num">
                                      <p:cBhvr>
                                        <p:cTn id="28" dur="500" fill="hold"/>
                                        <p:tgtEl>
                                          <p:spTgt spid="393223"/>
                                        </p:tgtEl>
                                        <p:attrNameLst>
                                          <p:attrName>ppt_w</p:attrName>
                                        </p:attrNameLst>
                                      </p:cBhvr>
                                      <p:tavLst>
                                        <p:tav tm="0">
                                          <p:val>
                                            <p:fltVal val="0"/>
                                          </p:val>
                                        </p:tav>
                                        <p:tav tm="100000">
                                          <p:val>
                                            <p:strVal val="#ppt_w"/>
                                          </p:val>
                                        </p:tav>
                                      </p:tavLst>
                                    </p:anim>
                                    <p:anim calcmode="lin" valueType="num">
                                      <p:cBhvr>
                                        <p:cTn id="29" dur="500" fill="hold"/>
                                        <p:tgtEl>
                                          <p:spTgt spid="393223"/>
                                        </p:tgtEl>
                                        <p:attrNameLst>
                                          <p:attrName>ppt_h</p:attrName>
                                        </p:attrNameLst>
                                      </p:cBhvr>
                                      <p:tavLst>
                                        <p:tav tm="0">
                                          <p:val>
                                            <p:strVal val="#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393224"/>
                                        </p:tgtEl>
                                        <p:attrNameLst>
                                          <p:attrName>style.visibility</p:attrName>
                                        </p:attrNameLst>
                                      </p:cBhvr>
                                      <p:to>
                                        <p:strVal val="visible"/>
                                      </p:to>
                                    </p:set>
                                    <p:animEffect transition="in" filter="checkerboard(across)">
                                      <p:cBhvr>
                                        <p:cTn id="34" dur="500"/>
                                        <p:tgtEl>
                                          <p:spTgt spid="39322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393225"/>
                                        </p:tgtEl>
                                        <p:attrNameLst>
                                          <p:attrName>style.visibility</p:attrName>
                                        </p:attrNameLst>
                                      </p:cBhvr>
                                      <p:to>
                                        <p:strVal val="visible"/>
                                      </p:to>
                                    </p:set>
                                    <p:anim calcmode="lin" valueType="num">
                                      <p:cBhvr>
                                        <p:cTn id="39" dur="500" fill="hold"/>
                                        <p:tgtEl>
                                          <p:spTgt spid="393225"/>
                                        </p:tgtEl>
                                        <p:attrNameLst>
                                          <p:attrName>ppt_w</p:attrName>
                                        </p:attrNameLst>
                                      </p:cBhvr>
                                      <p:tavLst>
                                        <p:tav tm="0">
                                          <p:val>
                                            <p:fltVal val="0"/>
                                          </p:val>
                                        </p:tav>
                                        <p:tav tm="100000">
                                          <p:val>
                                            <p:strVal val="#ppt_w"/>
                                          </p:val>
                                        </p:tav>
                                      </p:tavLst>
                                    </p:anim>
                                    <p:anim calcmode="lin" valueType="num">
                                      <p:cBhvr>
                                        <p:cTn id="40" dur="500" fill="hold"/>
                                        <p:tgtEl>
                                          <p:spTgt spid="393225"/>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393226"/>
                                        </p:tgtEl>
                                        <p:attrNameLst>
                                          <p:attrName>style.visibility</p:attrName>
                                        </p:attrNameLst>
                                      </p:cBhvr>
                                      <p:to>
                                        <p:strVal val="visible"/>
                                      </p:to>
                                    </p:set>
                                    <p:anim calcmode="lin" valueType="num">
                                      <p:cBhvr>
                                        <p:cTn id="45" dur="500" fill="hold"/>
                                        <p:tgtEl>
                                          <p:spTgt spid="393226"/>
                                        </p:tgtEl>
                                        <p:attrNameLst>
                                          <p:attrName>ppt_w</p:attrName>
                                        </p:attrNameLst>
                                      </p:cBhvr>
                                      <p:tavLst>
                                        <p:tav tm="0">
                                          <p:val>
                                            <p:fltVal val="0"/>
                                          </p:val>
                                        </p:tav>
                                        <p:tav tm="100000">
                                          <p:val>
                                            <p:strVal val="#ppt_w"/>
                                          </p:val>
                                        </p:tav>
                                      </p:tavLst>
                                    </p:anim>
                                    <p:anim calcmode="lin" valueType="num">
                                      <p:cBhvr>
                                        <p:cTn id="46" dur="500" fill="hold"/>
                                        <p:tgtEl>
                                          <p:spTgt spid="393226"/>
                                        </p:tgtEl>
                                        <p:attrNameLst>
                                          <p:attrName>ppt_h</p:attrName>
                                        </p:attrNameLst>
                                      </p:cBhvr>
                                      <p:tavLst>
                                        <p:tav tm="0">
                                          <p:val>
                                            <p:strVal val="#ppt_h"/>
                                          </p:val>
                                        </p:tav>
                                        <p:tav tm="100000">
                                          <p:val>
                                            <p:strVal val="#ppt_h"/>
                                          </p:val>
                                        </p:tav>
                                      </p:tavLst>
                                    </p:anim>
                                  </p:childTnLst>
                                </p:cTn>
                              </p:par>
                              <p:par>
                                <p:cTn id="47" presetID="51" presetClass="entr" presetSubtype="0" fill="hold" grpId="0" nodeType="withEffect">
                                  <p:stCondLst>
                                    <p:cond delay="0"/>
                                  </p:stCondLst>
                                  <p:childTnLst>
                                    <p:set>
                                      <p:cBhvr>
                                        <p:cTn id="48" dur="1" fill="hold">
                                          <p:stCondLst>
                                            <p:cond delay="0"/>
                                          </p:stCondLst>
                                        </p:cTn>
                                        <p:tgtEl>
                                          <p:spTgt spid="393227"/>
                                        </p:tgtEl>
                                        <p:attrNameLst>
                                          <p:attrName>style.visibility</p:attrName>
                                        </p:attrNameLst>
                                      </p:cBhvr>
                                      <p:to>
                                        <p:strVal val="visible"/>
                                      </p:to>
                                    </p:set>
                                    <p:animEffect transition="in" filter="fade">
                                      <p:cBhvr>
                                        <p:cTn id="49" dur="192" decel="100000"/>
                                        <p:tgtEl>
                                          <p:spTgt spid="393227"/>
                                        </p:tgtEl>
                                      </p:cBhvr>
                                    </p:animEffect>
                                    <p:animScale>
                                      <p:cBhvr>
                                        <p:cTn id="50" dur="192" decel="100000"/>
                                        <p:tgtEl>
                                          <p:spTgt spid="393227"/>
                                        </p:tgtEl>
                                      </p:cBhvr>
                                      <p:from x="10000" y="10000"/>
                                      <p:to x="200000" y="450000"/>
                                    </p:animScale>
                                    <p:animScale>
                                      <p:cBhvr>
                                        <p:cTn id="51" dur="308" accel="100000" fill="hold">
                                          <p:stCondLst>
                                            <p:cond delay="192"/>
                                          </p:stCondLst>
                                        </p:cTn>
                                        <p:tgtEl>
                                          <p:spTgt spid="393227"/>
                                        </p:tgtEl>
                                      </p:cBhvr>
                                      <p:from x="200000" y="450000"/>
                                      <p:to x="100000" y="100000"/>
                                    </p:animScale>
                                    <p:set>
                                      <p:cBhvr>
                                        <p:cTn id="52" dur="192" fill="hold"/>
                                        <p:tgtEl>
                                          <p:spTgt spid="393227"/>
                                        </p:tgtEl>
                                        <p:attrNameLst>
                                          <p:attrName>ppt_x</p:attrName>
                                        </p:attrNameLst>
                                      </p:cBhvr>
                                      <p:to>
                                        <p:strVal val="(0.5)"/>
                                      </p:to>
                                    </p:set>
                                    <p:anim from="(0.5)" to="(#ppt_x)" calcmode="lin" valueType="num">
                                      <p:cBhvr>
                                        <p:cTn id="53" dur="308" accel="100000" fill="hold">
                                          <p:stCondLst>
                                            <p:cond delay="192"/>
                                          </p:stCondLst>
                                        </p:cTn>
                                        <p:tgtEl>
                                          <p:spTgt spid="393227"/>
                                        </p:tgtEl>
                                        <p:attrNameLst>
                                          <p:attrName>ppt_x</p:attrName>
                                        </p:attrNameLst>
                                      </p:cBhvr>
                                    </p:anim>
                                    <p:set>
                                      <p:cBhvr>
                                        <p:cTn id="54" dur="192" fill="hold"/>
                                        <p:tgtEl>
                                          <p:spTgt spid="393227"/>
                                        </p:tgtEl>
                                        <p:attrNameLst>
                                          <p:attrName>ppt_y</p:attrName>
                                        </p:attrNameLst>
                                      </p:cBhvr>
                                      <p:to>
                                        <p:strVal val="(#ppt_y+0.4)"/>
                                      </p:to>
                                    </p:set>
                                    <p:anim from="(#ppt_y+0.4)" to="(#ppt_y)" calcmode="lin" valueType="num">
                                      <p:cBhvr>
                                        <p:cTn id="55" dur="308" accel="100000" fill="hold">
                                          <p:stCondLst>
                                            <p:cond delay="192"/>
                                          </p:stCondLst>
                                        </p:cTn>
                                        <p:tgtEl>
                                          <p:spTgt spid="393227"/>
                                        </p:tgtEl>
                                        <p:attrNameLst>
                                          <p:attrName>ppt_y</p:attrName>
                                        </p:attrNameLst>
                                      </p:cBhvr>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17" presetClass="entr" presetSubtype="10" fill="hold" grpId="0" nodeType="clickEffect">
                                  <p:stCondLst>
                                    <p:cond delay="0"/>
                                  </p:stCondLst>
                                  <p:childTnLst>
                                    <p:set>
                                      <p:cBhvr>
                                        <p:cTn id="59" dur="1" fill="hold">
                                          <p:stCondLst>
                                            <p:cond delay="0"/>
                                          </p:stCondLst>
                                        </p:cTn>
                                        <p:tgtEl>
                                          <p:spTgt spid="393229"/>
                                        </p:tgtEl>
                                        <p:attrNameLst>
                                          <p:attrName>style.visibility</p:attrName>
                                        </p:attrNameLst>
                                      </p:cBhvr>
                                      <p:to>
                                        <p:strVal val="visible"/>
                                      </p:to>
                                    </p:set>
                                    <p:anim calcmode="lin" valueType="num">
                                      <p:cBhvr>
                                        <p:cTn id="60" dur="500" fill="hold"/>
                                        <p:tgtEl>
                                          <p:spTgt spid="393229"/>
                                        </p:tgtEl>
                                        <p:attrNameLst>
                                          <p:attrName>ppt_w</p:attrName>
                                        </p:attrNameLst>
                                      </p:cBhvr>
                                      <p:tavLst>
                                        <p:tav tm="0">
                                          <p:val>
                                            <p:fltVal val="0"/>
                                          </p:val>
                                        </p:tav>
                                        <p:tav tm="100000">
                                          <p:val>
                                            <p:strVal val="#ppt_w"/>
                                          </p:val>
                                        </p:tav>
                                      </p:tavLst>
                                    </p:anim>
                                    <p:anim calcmode="lin" valueType="num">
                                      <p:cBhvr>
                                        <p:cTn id="61" dur="500" fill="hold"/>
                                        <p:tgtEl>
                                          <p:spTgt spid="393229"/>
                                        </p:tgtEl>
                                        <p:attrNameLst>
                                          <p:attrName>ppt_h</p:attrName>
                                        </p:attrNameLst>
                                      </p:cBhvr>
                                      <p:tavLst>
                                        <p:tav tm="0">
                                          <p:val>
                                            <p:strVal val="#ppt_h"/>
                                          </p:val>
                                        </p:tav>
                                        <p:tav tm="100000">
                                          <p:val>
                                            <p:strVal val="#ppt_h"/>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17" presetClass="entr" presetSubtype="10" fill="hold" grpId="0" nodeType="clickEffect">
                                  <p:stCondLst>
                                    <p:cond delay="0"/>
                                  </p:stCondLst>
                                  <p:childTnLst>
                                    <p:set>
                                      <p:cBhvr>
                                        <p:cTn id="65" dur="1" fill="hold">
                                          <p:stCondLst>
                                            <p:cond delay="0"/>
                                          </p:stCondLst>
                                        </p:cTn>
                                        <p:tgtEl>
                                          <p:spTgt spid="393228"/>
                                        </p:tgtEl>
                                        <p:attrNameLst>
                                          <p:attrName>style.visibility</p:attrName>
                                        </p:attrNameLst>
                                      </p:cBhvr>
                                      <p:to>
                                        <p:strVal val="visible"/>
                                      </p:to>
                                    </p:set>
                                    <p:anim calcmode="lin" valueType="num">
                                      <p:cBhvr>
                                        <p:cTn id="66" dur="500" fill="hold"/>
                                        <p:tgtEl>
                                          <p:spTgt spid="393228"/>
                                        </p:tgtEl>
                                        <p:attrNameLst>
                                          <p:attrName>ppt_w</p:attrName>
                                        </p:attrNameLst>
                                      </p:cBhvr>
                                      <p:tavLst>
                                        <p:tav tm="0">
                                          <p:val>
                                            <p:fltVal val="0"/>
                                          </p:val>
                                        </p:tav>
                                        <p:tav tm="100000">
                                          <p:val>
                                            <p:strVal val="#ppt_w"/>
                                          </p:val>
                                        </p:tav>
                                      </p:tavLst>
                                    </p:anim>
                                    <p:anim calcmode="lin" valueType="num">
                                      <p:cBhvr>
                                        <p:cTn id="67" dur="500" fill="hold"/>
                                        <p:tgtEl>
                                          <p:spTgt spid="393228"/>
                                        </p:tgtEl>
                                        <p:attrNameLst>
                                          <p:attrName>ppt_h</p:attrName>
                                        </p:attrNameLst>
                                      </p:cBhvr>
                                      <p:tavLst>
                                        <p:tav tm="0">
                                          <p:val>
                                            <p:strVal val="#ppt_h"/>
                                          </p:val>
                                        </p:tav>
                                        <p:tav tm="100000">
                                          <p:val>
                                            <p:strVal val="#ppt_h"/>
                                          </p:val>
                                        </p:tav>
                                      </p:tavLst>
                                    </p:anim>
                                  </p:childTnLst>
                                </p:cTn>
                              </p:par>
                              <p:par>
                                <p:cTn id="68" presetID="51" presetClass="entr" presetSubtype="0" fill="hold" grpId="0" nodeType="withEffect">
                                  <p:stCondLst>
                                    <p:cond delay="0"/>
                                  </p:stCondLst>
                                  <p:childTnLst>
                                    <p:set>
                                      <p:cBhvr>
                                        <p:cTn id="69" dur="1" fill="hold">
                                          <p:stCondLst>
                                            <p:cond delay="0"/>
                                          </p:stCondLst>
                                        </p:cTn>
                                        <p:tgtEl>
                                          <p:spTgt spid="393230"/>
                                        </p:tgtEl>
                                        <p:attrNameLst>
                                          <p:attrName>style.visibility</p:attrName>
                                        </p:attrNameLst>
                                      </p:cBhvr>
                                      <p:to>
                                        <p:strVal val="visible"/>
                                      </p:to>
                                    </p:set>
                                    <p:animEffect transition="in" filter="fade">
                                      <p:cBhvr>
                                        <p:cTn id="70" dur="192" decel="100000"/>
                                        <p:tgtEl>
                                          <p:spTgt spid="393230"/>
                                        </p:tgtEl>
                                      </p:cBhvr>
                                    </p:animEffect>
                                    <p:animScale>
                                      <p:cBhvr>
                                        <p:cTn id="71" dur="192" decel="100000"/>
                                        <p:tgtEl>
                                          <p:spTgt spid="393230"/>
                                        </p:tgtEl>
                                      </p:cBhvr>
                                      <p:from x="10000" y="10000"/>
                                      <p:to x="200000" y="450000"/>
                                    </p:animScale>
                                    <p:animScale>
                                      <p:cBhvr>
                                        <p:cTn id="72" dur="308" accel="100000" fill="hold">
                                          <p:stCondLst>
                                            <p:cond delay="192"/>
                                          </p:stCondLst>
                                        </p:cTn>
                                        <p:tgtEl>
                                          <p:spTgt spid="393230"/>
                                        </p:tgtEl>
                                      </p:cBhvr>
                                      <p:from x="200000" y="450000"/>
                                      <p:to x="100000" y="100000"/>
                                    </p:animScale>
                                    <p:set>
                                      <p:cBhvr>
                                        <p:cTn id="73" dur="192" fill="hold"/>
                                        <p:tgtEl>
                                          <p:spTgt spid="393230"/>
                                        </p:tgtEl>
                                        <p:attrNameLst>
                                          <p:attrName>ppt_x</p:attrName>
                                        </p:attrNameLst>
                                      </p:cBhvr>
                                      <p:to>
                                        <p:strVal val="(0.5)"/>
                                      </p:to>
                                    </p:set>
                                    <p:anim from="(0.5)" to="(#ppt_x)" calcmode="lin" valueType="num">
                                      <p:cBhvr>
                                        <p:cTn id="74" dur="308" accel="100000" fill="hold">
                                          <p:stCondLst>
                                            <p:cond delay="192"/>
                                          </p:stCondLst>
                                        </p:cTn>
                                        <p:tgtEl>
                                          <p:spTgt spid="393230"/>
                                        </p:tgtEl>
                                        <p:attrNameLst>
                                          <p:attrName>ppt_x</p:attrName>
                                        </p:attrNameLst>
                                      </p:cBhvr>
                                    </p:anim>
                                    <p:set>
                                      <p:cBhvr>
                                        <p:cTn id="75" dur="192" fill="hold"/>
                                        <p:tgtEl>
                                          <p:spTgt spid="393230"/>
                                        </p:tgtEl>
                                        <p:attrNameLst>
                                          <p:attrName>ppt_y</p:attrName>
                                        </p:attrNameLst>
                                      </p:cBhvr>
                                      <p:to>
                                        <p:strVal val="(#ppt_y+0.4)"/>
                                      </p:to>
                                    </p:set>
                                    <p:anim from="(#ppt_y+0.4)" to="(#ppt_y)" calcmode="lin" valueType="num">
                                      <p:cBhvr>
                                        <p:cTn id="76" dur="308" accel="100000" fill="hold">
                                          <p:stCondLst>
                                            <p:cond delay="192"/>
                                          </p:stCondLst>
                                        </p:cTn>
                                        <p:tgtEl>
                                          <p:spTgt spid="393230"/>
                                        </p:tgtEl>
                                        <p:attrNameLst>
                                          <p:attrName>ppt_y</p:attrName>
                                        </p:attrNameLst>
                                      </p:cBhvr>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5" fill="hold" grpId="0" nodeType="clickEffect">
                                  <p:stCondLst>
                                    <p:cond delay="0"/>
                                  </p:stCondLst>
                                  <p:childTnLst>
                                    <p:set>
                                      <p:cBhvr>
                                        <p:cTn id="80" dur="1" fill="hold">
                                          <p:stCondLst>
                                            <p:cond delay="0"/>
                                          </p:stCondLst>
                                        </p:cTn>
                                        <p:tgtEl>
                                          <p:spTgt spid="393231"/>
                                        </p:tgtEl>
                                        <p:attrNameLst>
                                          <p:attrName>style.visibility</p:attrName>
                                        </p:attrNameLst>
                                      </p:cBhvr>
                                      <p:to>
                                        <p:strVal val="visible"/>
                                      </p:to>
                                    </p:set>
                                    <p:animEffect transition="in" filter="blinds(vertical)">
                                      <p:cBhvr>
                                        <p:cTn id="81" dur="500"/>
                                        <p:tgtEl>
                                          <p:spTgt spid="39323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7" presetClass="entr" presetSubtype="10" fill="hold" grpId="0" nodeType="clickEffect">
                                  <p:stCondLst>
                                    <p:cond delay="0"/>
                                  </p:stCondLst>
                                  <p:childTnLst>
                                    <p:set>
                                      <p:cBhvr>
                                        <p:cTn id="85" dur="1" fill="hold">
                                          <p:stCondLst>
                                            <p:cond delay="0"/>
                                          </p:stCondLst>
                                        </p:cTn>
                                        <p:tgtEl>
                                          <p:spTgt spid="393232"/>
                                        </p:tgtEl>
                                        <p:attrNameLst>
                                          <p:attrName>style.visibility</p:attrName>
                                        </p:attrNameLst>
                                      </p:cBhvr>
                                      <p:to>
                                        <p:strVal val="visible"/>
                                      </p:to>
                                    </p:set>
                                    <p:anim calcmode="lin" valueType="num">
                                      <p:cBhvr>
                                        <p:cTn id="86" dur="500" fill="hold"/>
                                        <p:tgtEl>
                                          <p:spTgt spid="393232"/>
                                        </p:tgtEl>
                                        <p:attrNameLst>
                                          <p:attrName>ppt_w</p:attrName>
                                        </p:attrNameLst>
                                      </p:cBhvr>
                                      <p:tavLst>
                                        <p:tav tm="0">
                                          <p:val>
                                            <p:fltVal val="0"/>
                                          </p:val>
                                        </p:tav>
                                        <p:tav tm="100000">
                                          <p:val>
                                            <p:strVal val="#ppt_w"/>
                                          </p:val>
                                        </p:tav>
                                      </p:tavLst>
                                    </p:anim>
                                    <p:anim calcmode="lin" valueType="num">
                                      <p:cBhvr>
                                        <p:cTn id="87" dur="500" fill="hold"/>
                                        <p:tgtEl>
                                          <p:spTgt spid="393232"/>
                                        </p:tgtEl>
                                        <p:attrNameLst>
                                          <p:attrName>ppt_h</p:attrName>
                                        </p:attrNameLst>
                                      </p:cBhvr>
                                      <p:tavLst>
                                        <p:tav tm="0">
                                          <p:val>
                                            <p:strVal val="#ppt_h"/>
                                          </p:val>
                                        </p:tav>
                                        <p:tav tm="100000">
                                          <p:val>
                                            <p:strVal val="#ppt_h"/>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51" presetClass="entr" presetSubtype="0" fill="hold" grpId="0" nodeType="clickEffect">
                                  <p:stCondLst>
                                    <p:cond delay="0"/>
                                  </p:stCondLst>
                                  <p:childTnLst>
                                    <p:set>
                                      <p:cBhvr>
                                        <p:cTn id="91" dur="1" fill="hold">
                                          <p:stCondLst>
                                            <p:cond delay="0"/>
                                          </p:stCondLst>
                                        </p:cTn>
                                        <p:tgtEl>
                                          <p:spTgt spid="393233"/>
                                        </p:tgtEl>
                                        <p:attrNameLst>
                                          <p:attrName>style.visibility</p:attrName>
                                        </p:attrNameLst>
                                      </p:cBhvr>
                                      <p:to>
                                        <p:strVal val="visible"/>
                                      </p:to>
                                    </p:set>
                                    <p:animEffect transition="in" filter="fade">
                                      <p:cBhvr>
                                        <p:cTn id="92" dur="192" decel="100000"/>
                                        <p:tgtEl>
                                          <p:spTgt spid="393233"/>
                                        </p:tgtEl>
                                      </p:cBhvr>
                                    </p:animEffect>
                                    <p:animScale>
                                      <p:cBhvr>
                                        <p:cTn id="93" dur="192" decel="100000"/>
                                        <p:tgtEl>
                                          <p:spTgt spid="393233"/>
                                        </p:tgtEl>
                                      </p:cBhvr>
                                      <p:from x="10000" y="10000"/>
                                      <p:to x="200000" y="450000"/>
                                    </p:animScale>
                                    <p:animScale>
                                      <p:cBhvr>
                                        <p:cTn id="94" dur="308" accel="100000" fill="hold">
                                          <p:stCondLst>
                                            <p:cond delay="192"/>
                                          </p:stCondLst>
                                        </p:cTn>
                                        <p:tgtEl>
                                          <p:spTgt spid="393233"/>
                                        </p:tgtEl>
                                      </p:cBhvr>
                                      <p:from x="200000" y="450000"/>
                                      <p:to x="100000" y="100000"/>
                                    </p:animScale>
                                    <p:set>
                                      <p:cBhvr>
                                        <p:cTn id="95" dur="192" fill="hold"/>
                                        <p:tgtEl>
                                          <p:spTgt spid="393233"/>
                                        </p:tgtEl>
                                        <p:attrNameLst>
                                          <p:attrName>ppt_x</p:attrName>
                                        </p:attrNameLst>
                                      </p:cBhvr>
                                      <p:to>
                                        <p:strVal val="(0.5)"/>
                                      </p:to>
                                    </p:set>
                                    <p:anim from="(0.5)" to="(#ppt_x)" calcmode="lin" valueType="num">
                                      <p:cBhvr>
                                        <p:cTn id="96" dur="308" accel="100000" fill="hold">
                                          <p:stCondLst>
                                            <p:cond delay="192"/>
                                          </p:stCondLst>
                                        </p:cTn>
                                        <p:tgtEl>
                                          <p:spTgt spid="393233"/>
                                        </p:tgtEl>
                                        <p:attrNameLst>
                                          <p:attrName>ppt_x</p:attrName>
                                        </p:attrNameLst>
                                      </p:cBhvr>
                                    </p:anim>
                                    <p:set>
                                      <p:cBhvr>
                                        <p:cTn id="97" dur="192" fill="hold"/>
                                        <p:tgtEl>
                                          <p:spTgt spid="393233"/>
                                        </p:tgtEl>
                                        <p:attrNameLst>
                                          <p:attrName>ppt_y</p:attrName>
                                        </p:attrNameLst>
                                      </p:cBhvr>
                                      <p:to>
                                        <p:strVal val="(#ppt_y+0.4)"/>
                                      </p:to>
                                    </p:set>
                                    <p:anim from="(#ppt_y+0.4)" to="(#ppt_y)" calcmode="lin" valueType="num">
                                      <p:cBhvr>
                                        <p:cTn id="98" dur="308" accel="100000" fill="hold">
                                          <p:stCondLst>
                                            <p:cond delay="192"/>
                                          </p:stCondLst>
                                        </p:cTn>
                                        <p:tgtEl>
                                          <p:spTgt spid="393233"/>
                                        </p:tgtEl>
                                        <p:attrNameLst>
                                          <p:attrName>ppt_y</p:attrName>
                                        </p:attrNameLst>
                                      </p:cBhvr>
                                    </p:anim>
                                  </p:childTnLst>
                                </p:cTn>
                              </p:par>
                              <p:par>
                                <p:cTn id="99" presetID="17" presetClass="entr" presetSubtype="10" fill="hold" grpId="0" nodeType="withEffect">
                                  <p:stCondLst>
                                    <p:cond delay="0"/>
                                  </p:stCondLst>
                                  <p:childTnLst>
                                    <p:set>
                                      <p:cBhvr>
                                        <p:cTn id="100" dur="1" fill="hold">
                                          <p:stCondLst>
                                            <p:cond delay="0"/>
                                          </p:stCondLst>
                                        </p:cTn>
                                        <p:tgtEl>
                                          <p:spTgt spid="393234"/>
                                        </p:tgtEl>
                                        <p:attrNameLst>
                                          <p:attrName>style.visibility</p:attrName>
                                        </p:attrNameLst>
                                      </p:cBhvr>
                                      <p:to>
                                        <p:strVal val="visible"/>
                                      </p:to>
                                    </p:set>
                                    <p:anim calcmode="lin" valueType="num">
                                      <p:cBhvr>
                                        <p:cTn id="101" dur="500" fill="hold"/>
                                        <p:tgtEl>
                                          <p:spTgt spid="393234"/>
                                        </p:tgtEl>
                                        <p:attrNameLst>
                                          <p:attrName>ppt_w</p:attrName>
                                        </p:attrNameLst>
                                      </p:cBhvr>
                                      <p:tavLst>
                                        <p:tav tm="0">
                                          <p:val>
                                            <p:fltVal val="0"/>
                                          </p:val>
                                        </p:tav>
                                        <p:tav tm="100000">
                                          <p:val>
                                            <p:strVal val="#ppt_w"/>
                                          </p:val>
                                        </p:tav>
                                      </p:tavLst>
                                    </p:anim>
                                    <p:anim calcmode="lin" valueType="num">
                                      <p:cBhvr>
                                        <p:cTn id="102" dur="500" fill="hold"/>
                                        <p:tgtEl>
                                          <p:spTgt spid="393234"/>
                                        </p:tgtEl>
                                        <p:attrNameLst>
                                          <p:attrName>ppt_h</p:attrName>
                                        </p:attrNameLst>
                                      </p:cBhvr>
                                      <p:tavLst>
                                        <p:tav tm="0">
                                          <p:val>
                                            <p:strVal val="#ppt_h"/>
                                          </p:val>
                                        </p:tav>
                                        <p:tav tm="100000">
                                          <p:val>
                                            <p:strVal val="#ppt_h"/>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xit" presetSubtype="10" fill="hold" grpId="1" nodeType="clickEffect">
                                  <p:stCondLst>
                                    <p:cond delay="0"/>
                                  </p:stCondLst>
                                  <p:childTnLst>
                                    <p:animEffect transition="out" filter="blinds(horizontal)">
                                      <p:cBhvr>
                                        <p:cTn id="106" dur="500"/>
                                        <p:tgtEl>
                                          <p:spTgt spid="393233"/>
                                        </p:tgtEl>
                                      </p:cBhvr>
                                    </p:animEffect>
                                    <p:set>
                                      <p:cBhvr>
                                        <p:cTn id="107" dur="1" fill="hold">
                                          <p:stCondLst>
                                            <p:cond delay="499"/>
                                          </p:stCondLst>
                                        </p:cTn>
                                        <p:tgtEl>
                                          <p:spTgt spid="393233"/>
                                        </p:tgtEl>
                                        <p:attrNameLst>
                                          <p:attrName>style.visibility</p:attrName>
                                        </p:attrNameLst>
                                      </p:cBhvr>
                                      <p:to>
                                        <p:strVal val="hidden"/>
                                      </p:to>
                                    </p:set>
                                  </p:childTnLst>
                                </p:cTn>
                              </p:par>
                              <p:par>
                                <p:cTn id="108" presetID="51" presetClass="entr" presetSubtype="0" fill="hold" grpId="0" nodeType="withEffect">
                                  <p:stCondLst>
                                    <p:cond delay="0"/>
                                  </p:stCondLst>
                                  <p:childTnLst>
                                    <p:set>
                                      <p:cBhvr>
                                        <p:cTn id="109" dur="1" fill="hold">
                                          <p:stCondLst>
                                            <p:cond delay="0"/>
                                          </p:stCondLst>
                                        </p:cTn>
                                        <p:tgtEl>
                                          <p:spTgt spid="393235"/>
                                        </p:tgtEl>
                                        <p:attrNameLst>
                                          <p:attrName>style.visibility</p:attrName>
                                        </p:attrNameLst>
                                      </p:cBhvr>
                                      <p:to>
                                        <p:strVal val="visible"/>
                                      </p:to>
                                    </p:set>
                                    <p:animEffect transition="in" filter="fade">
                                      <p:cBhvr>
                                        <p:cTn id="110" dur="192" decel="100000"/>
                                        <p:tgtEl>
                                          <p:spTgt spid="393235"/>
                                        </p:tgtEl>
                                      </p:cBhvr>
                                    </p:animEffect>
                                    <p:animScale>
                                      <p:cBhvr>
                                        <p:cTn id="111" dur="192" decel="100000"/>
                                        <p:tgtEl>
                                          <p:spTgt spid="393235"/>
                                        </p:tgtEl>
                                      </p:cBhvr>
                                      <p:from x="10000" y="10000"/>
                                      <p:to x="200000" y="450000"/>
                                    </p:animScale>
                                    <p:animScale>
                                      <p:cBhvr>
                                        <p:cTn id="112" dur="308" accel="100000" fill="hold">
                                          <p:stCondLst>
                                            <p:cond delay="192"/>
                                          </p:stCondLst>
                                        </p:cTn>
                                        <p:tgtEl>
                                          <p:spTgt spid="393235"/>
                                        </p:tgtEl>
                                      </p:cBhvr>
                                      <p:from x="200000" y="450000"/>
                                      <p:to x="100000" y="100000"/>
                                    </p:animScale>
                                    <p:set>
                                      <p:cBhvr>
                                        <p:cTn id="113" dur="192" fill="hold"/>
                                        <p:tgtEl>
                                          <p:spTgt spid="393235"/>
                                        </p:tgtEl>
                                        <p:attrNameLst>
                                          <p:attrName>ppt_x</p:attrName>
                                        </p:attrNameLst>
                                      </p:cBhvr>
                                      <p:to>
                                        <p:strVal val="(0.5)"/>
                                      </p:to>
                                    </p:set>
                                    <p:anim from="(0.5)" to="(#ppt_x)" calcmode="lin" valueType="num">
                                      <p:cBhvr>
                                        <p:cTn id="114" dur="308" accel="100000" fill="hold">
                                          <p:stCondLst>
                                            <p:cond delay="192"/>
                                          </p:stCondLst>
                                        </p:cTn>
                                        <p:tgtEl>
                                          <p:spTgt spid="393235"/>
                                        </p:tgtEl>
                                        <p:attrNameLst>
                                          <p:attrName>ppt_x</p:attrName>
                                        </p:attrNameLst>
                                      </p:cBhvr>
                                    </p:anim>
                                    <p:set>
                                      <p:cBhvr>
                                        <p:cTn id="115" dur="192" fill="hold"/>
                                        <p:tgtEl>
                                          <p:spTgt spid="393235"/>
                                        </p:tgtEl>
                                        <p:attrNameLst>
                                          <p:attrName>ppt_y</p:attrName>
                                        </p:attrNameLst>
                                      </p:cBhvr>
                                      <p:to>
                                        <p:strVal val="(#ppt_y+0.4)"/>
                                      </p:to>
                                    </p:set>
                                    <p:anim from="(#ppt_y+0.4)" to="(#ppt_y)" calcmode="lin" valueType="num">
                                      <p:cBhvr>
                                        <p:cTn id="116" dur="308" accel="100000" fill="hold">
                                          <p:stCondLst>
                                            <p:cond delay="192"/>
                                          </p:stCondLst>
                                        </p:cTn>
                                        <p:tgtEl>
                                          <p:spTgt spid="393235"/>
                                        </p:tgtEl>
                                        <p:attrNameLst>
                                          <p:attrName>ppt_y</p:attrName>
                                        </p:attrNameLst>
                                      </p:cBhvr>
                                    </p:anim>
                                  </p:childTnLst>
                                </p:cTn>
                              </p:par>
                              <p:par>
                                <p:cTn id="117" presetID="17" presetClass="entr" presetSubtype="10" fill="hold" grpId="0" nodeType="withEffect">
                                  <p:stCondLst>
                                    <p:cond delay="0"/>
                                  </p:stCondLst>
                                  <p:childTnLst>
                                    <p:set>
                                      <p:cBhvr>
                                        <p:cTn id="118" dur="1" fill="hold">
                                          <p:stCondLst>
                                            <p:cond delay="0"/>
                                          </p:stCondLst>
                                        </p:cTn>
                                        <p:tgtEl>
                                          <p:spTgt spid="393237"/>
                                        </p:tgtEl>
                                        <p:attrNameLst>
                                          <p:attrName>style.visibility</p:attrName>
                                        </p:attrNameLst>
                                      </p:cBhvr>
                                      <p:to>
                                        <p:strVal val="visible"/>
                                      </p:to>
                                    </p:set>
                                    <p:anim calcmode="lin" valueType="num">
                                      <p:cBhvr>
                                        <p:cTn id="119" dur="500" fill="hold"/>
                                        <p:tgtEl>
                                          <p:spTgt spid="393237"/>
                                        </p:tgtEl>
                                        <p:attrNameLst>
                                          <p:attrName>ppt_w</p:attrName>
                                        </p:attrNameLst>
                                      </p:cBhvr>
                                      <p:tavLst>
                                        <p:tav tm="0">
                                          <p:val>
                                            <p:fltVal val="0"/>
                                          </p:val>
                                        </p:tav>
                                        <p:tav tm="100000">
                                          <p:val>
                                            <p:strVal val="#ppt_w"/>
                                          </p:val>
                                        </p:tav>
                                      </p:tavLst>
                                    </p:anim>
                                    <p:anim calcmode="lin" valueType="num">
                                      <p:cBhvr>
                                        <p:cTn id="120" dur="500" fill="hold"/>
                                        <p:tgtEl>
                                          <p:spTgt spid="393237"/>
                                        </p:tgtEl>
                                        <p:attrNameLst>
                                          <p:attrName>ppt_h</p:attrName>
                                        </p:attrNameLst>
                                      </p:cBhvr>
                                      <p:tavLst>
                                        <p:tav tm="0">
                                          <p:val>
                                            <p:strVal val="#ppt_h"/>
                                          </p:val>
                                        </p:tav>
                                        <p:tav tm="100000">
                                          <p:val>
                                            <p:strVal val="#ppt_h"/>
                                          </p:val>
                                        </p:tav>
                                      </p:tavLst>
                                    </p:anim>
                                  </p:childTnLst>
                                </p:cTn>
                              </p:par>
                              <p:par>
                                <p:cTn id="121" presetID="51" presetClass="entr" presetSubtype="0" fill="hold" grpId="0" nodeType="withEffect">
                                  <p:stCondLst>
                                    <p:cond delay="0"/>
                                  </p:stCondLst>
                                  <p:childTnLst>
                                    <p:set>
                                      <p:cBhvr>
                                        <p:cTn id="122" dur="1" fill="hold">
                                          <p:stCondLst>
                                            <p:cond delay="0"/>
                                          </p:stCondLst>
                                        </p:cTn>
                                        <p:tgtEl>
                                          <p:spTgt spid="393238"/>
                                        </p:tgtEl>
                                        <p:attrNameLst>
                                          <p:attrName>style.visibility</p:attrName>
                                        </p:attrNameLst>
                                      </p:cBhvr>
                                      <p:to>
                                        <p:strVal val="visible"/>
                                      </p:to>
                                    </p:set>
                                    <p:animEffect transition="in" filter="fade">
                                      <p:cBhvr>
                                        <p:cTn id="123" dur="192" decel="100000"/>
                                        <p:tgtEl>
                                          <p:spTgt spid="393238"/>
                                        </p:tgtEl>
                                      </p:cBhvr>
                                    </p:animEffect>
                                    <p:animScale>
                                      <p:cBhvr>
                                        <p:cTn id="124" dur="192" decel="100000"/>
                                        <p:tgtEl>
                                          <p:spTgt spid="393238"/>
                                        </p:tgtEl>
                                      </p:cBhvr>
                                      <p:from x="10000" y="10000"/>
                                      <p:to x="200000" y="450000"/>
                                    </p:animScale>
                                    <p:animScale>
                                      <p:cBhvr>
                                        <p:cTn id="125" dur="308" accel="100000" fill="hold">
                                          <p:stCondLst>
                                            <p:cond delay="192"/>
                                          </p:stCondLst>
                                        </p:cTn>
                                        <p:tgtEl>
                                          <p:spTgt spid="393238"/>
                                        </p:tgtEl>
                                      </p:cBhvr>
                                      <p:from x="200000" y="450000"/>
                                      <p:to x="100000" y="100000"/>
                                    </p:animScale>
                                    <p:set>
                                      <p:cBhvr>
                                        <p:cTn id="126" dur="192" fill="hold"/>
                                        <p:tgtEl>
                                          <p:spTgt spid="393238"/>
                                        </p:tgtEl>
                                        <p:attrNameLst>
                                          <p:attrName>ppt_x</p:attrName>
                                        </p:attrNameLst>
                                      </p:cBhvr>
                                      <p:to>
                                        <p:strVal val="(0.5)"/>
                                      </p:to>
                                    </p:set>
                                    <p:anim from="(0.5)" to="(#ppt_x)" calcmode="lin" valueType="num">
                                      <p:cBhvr>
                                        <p:cTn id="127" dur="308" accel="100000" fill="hold">
                                          <p:stCondLst>
                                            <p:cond delay="192"/>
                                          </p:stCondLst>
                                        </p:cTn>
                                        <p:tgtEl>
                                          <p:spTgt spid="393238"/>
                                        </p:tgtEl>
                                        <p:attrNameLst>
                                          <p:attrName>ppt_x</p:attrName>
                                        </p:attrNameLst>
                                      </p:cBhvr>
                                    </p:anim>
                                    <p:set>
                                      <p:cBhvr>
                                        <p:cTn id="128" dur="192" fill="hold"/>
                                        <p:tgtEl>
                                          <p:spTgt spid="393238"/>
                                        </p:tgtEl>
                                        <p:attrNameLst>
                                          <p:attrName>ppt_y</p:attrName>
                                        </p:attrNameLst>
                                      </p:cBhvr>
                                      <p:to>
                                        <p:strVal val="(#ppt_y+0.4)"/>
                                      </p:to>
                                    </p:set>
                                    <p:anim from="(#ppt_y+0.4)" to="(#ppt_y)" calcmode="lin" valueType="num">
                                      <p:cBhvr>
                                        <p:cTn id="129" dur="308" accel="100000" fill="hold">
                                          <p:stCondLst>
                                            <p:cond delay="192"/>
                                          </p:stCondLst>
                                        </p:cTn>
                                        <p:tgtEl>
                                          <p:spTgt spid="393238"/>
                                        </p:tgtEl>
                                        <p:attrNameLst>
                                          <p:attrName>ppt_y</p:attrName>
                                        </p:attrNameLst>
                                      </p:cBhvr>
                                    </p:anim>
                                  </p:childTnLst>
                                </p:cTn>
                              </p:par>
                              <p:par>
                                <p:cTn id="130" presetID="3" presetClass="entr" presetSubtype="10" fill="hold" grpId="1" nodeType="withEffect">
                                  <p:stCondLst>
                                    <p:cond delay="0"/>
                                  </p:stCondLst>
                                  <p:childTnLst>
                                    <p:set>
                                      <p:cBhvr>
                                        <p:cTn id="131" dur="1" fill="hold">
                                          <p:stCondLst>
                                            <p:cond delay="0"/>
                                          </p:stCondLst>
                                        </p:cTn>
                                        <p:tgtEl>
                                          <p:spTgt spid="393238"/>
                                        </p:tgtEl>
                                        <p:attrNameLst>
                                          <p:attrName>style.visibility</p:attrName>
                                        </p:attrNameLst>
                                      </p:cBhvr>
                                      <p:to>
                                        <p:strVal val="visible"/>
                                      </p:to>
                                    </p:set>
                                    <p:animEffect transition="in" filter="blinds(horizontal)">
                                      <p:cBhvr>
                                        <p:cTn id="132" dur="500"/>
                                        <p:tgtEl>
                                          <p:spTgt spid="393238"/>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3" presetClass="entr" presetSubtype="10" fill="hold" grpId="1" nodeType="clickEffect">
                                  <p:stCondLst>
                                    <p:cond delay="0"/>
                                  </p:stCondLst>
                                  <p:childTnLst>
                                    <p:set>
                                      <p:cBhvr>
                                        <p:cTn id="136" dur="1" fill="hold">
                                          <p:stCondLst>
                                            <p:cond delay="0"/>
                                          </p:stCondLst>
                                        </p:cTn>
                                        <p:tgtEl>
                                          <p:spTgt spid="393235"/>
                                        </p:tgtEl>
                                        <p:attrNameLst>
                                          <p:attrName>style.visibility</p:attrName>
                                        </p:attrNameLst>
                                      </p:cBhvr>
                                      <p:to>
                                        <p:strVal val="visible"/>
                                      </p:to>
                                    </p:set>
                                    <p:animEffect transition="in" filter="blinds(horizontal)">
                                      <p:cBhvr>
                                        <p:cTn id="137" dur="500"/>
                                        <p:tgtEl>
                                          <p:spTgt spid="393235"/>
                                        </p:tgtEl>
                                      </p:cBhvr>
                                    </p:animEffect>
                                  </p:childTnLst>
                                </p:cTn>
                              </p:par>
                              <p:par>
                                <p:cTn id="138" presetID="51" presetClass="entr" presetSubtype="0" fill="hold" grpId="0" nodeType="withEffect">
                                  <p:stCondLst>
                                    <p:cond delay="0"/>
                                  </p:stCondLst>
                                  <p:childTnLst>
                                    <p:set>
                                      <p:cBhvr>
                                        <p:cTn id="139" dur="1" fill="hold">
                                          <p:stCondLst>
                                            <p:cond delay="0"/>
                                          </p:stCondLst>
                                        </p:cTn>
                                        <p:tgtEl>
                                          <p:spTgt spid="393236"/>
                                        </p:tgtEl>
                                        <p:attrNameLst>
                                          <p:attrName>style.visibility</p:attrName>
                                        </p:attrNameLst>
                                      </p:cBhvr>
                                      <p:to>
                                        <p:strVal val="visible"/>
                                      </p:to>
                                    </p:set>
                                    <p:animEffect transition="in" filter="fade">
                                      <p:cBhvr>
                                        <p:cTn id="140" dur="192" decel="100000"/>
                                        <p:tgtEl>
                                          <p:spTgt spid="393236"/>
                                        </p:tgtEl>
                                      </p:cBhvr>
                                    </p:animEffect>
                                    <p:animScale>
                                      <p:cBhvr>
                                        <p:cTn id="141" dur="192" decel="100000"/>
                                        <p:tgtEl>
                                          <p:spTgt spid="393236"/>
                                        </p:tgtEl>
                                      </p:cBhvr>
                                      <p:from x="10000" y="10000"/>
                                      <p:to x="200000" y="450000"/>
                                    </p:animScale>
                                    <p:animScale>
                                      <p:cBhvr>
                                        <p:cTn id="142" dur="308" accel="100000" fill="hold">
                                          <p:stCondLst>
                                            <p:cond delay="192"/>
                                          </p:stCondLst>
                                        </p:cTn>
                                        <p:tgtEl>
                                          <p:spTgt spid="393236"/>
                                        </p:tgtEl>
                                      </p:cBhvr>
                                      <p:from x="200000" y="450000"/>
                                      <p:to x="100000" y="100000"/>
                                    </p:animScale>
                                    <p:set>
                                      <p:cBhvr>
                                        <p:cTn id="143" dur="192" fill="hold"/>
                                        <p:tgtEl>
                                          <p:spTgt spid="393236"/>
                                        </p:tgtEl>
                                        <p:attrNameLst>
                                          <p:attrName>ppt_x</p:attrName>
                                        </p:attrNameLst>
                                      </p:cBhvr>
                                      <p:to>
                                        <p:strVal val="(0.5)"/>
                                      </p:to>
                                    </p:set>
                                    <p:anim from="(0.5)" to="(#ppt_x)" calcmode="lin" valueType="num">
                                      <p:cBhvr>
                                        <p:cTn id="144" dur="308" accel="100000" fill="hold">
                                          <p:stCondLst>
                                            <p:cond delay="192"/>
                                          </p:stCondLst>
                                        </p:cTn>
                                        <p:tgtEl>
                                          <p:spTgt spid="393236"/>
                                        </p:tgtEl>
                                        <p:attrNameLst>
                                          <p:attrName>ppt_x</p:attrName>
                                        </p:attrNameLst>
                                      </p:cBhvr>
                                    </p:anim>
                                    <p:set>
                                      <p:cBhvr>
                                        <p:cTn id="145" dur="192" fill="hold"/>
                                        <p:tgtEl>
                                          <p:spTgt spid="393236"/>
                                        </p:tgtEl>
                                        <p:attrNameLst>
                                          <p:attrName>ppt_y</p:attrName>
                                        </p:attrNameLst>
                                      </p:cBhvr>
                                      <p:to>
                                        <p:strVal val="(#ppt_y+0.4)"/>
                                      </p:to>
                                    </p:set>
                                    <p:anim from="(#ppt_y+0.4)" to="(#ppt_y)" calcmode="lin" valueType="num">
                                      <p:cBhvr>
                                        <p:cTn id="146" dur="308" accel="100000" fill="hold">
                                          <p:stCondLst>
                                            <p:cond delay="192"/>
                                          </p:stCondLst>
                                        </p:cTn>
                                        <p:tgtEl>
                                          <p:spTgt spid="393236"/>
                                        </p:tgtEl>
                                        <p:attrNameLst>
                                          <p:attrName>ppt_y</p:attrName>
                                        </p:attrNameLst>
                                      </p:cBhvr>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3" presetClass="entr" presetSubtype="5" fill="hold" grpId="0" nodeType="clickEffect">
                                  <p:stCondLst>
                                    <p:cond delay="0"/>
                                  </p:stCondLst>
                                  <p:childTnLst>
                                    <p:set>
                                      <p:cBhvr>
                                        <p:cTn id="150" dur="1" fill="hold">
                                          <p:stCondLst>
                                            <p:cond delay="0"/>
                                          </p:stCondLst>
                                        </p:cTn>
                                        <p:tgtEl>
                                          <p:spTgt spid="393239"/>
                                        </p:tgtEl>
                                        <p:attrNameLst>
                                          <p:attrName>style.visibility</p:attrName>
                                        </p:attrNameLst>
                                      </p:cBhvr>
                                      <p:to>
                                        <p:strVal val="visible"/>
                                      </p:to>
                                    </p:set>
                                    <p:animEffect transition="in" filter="blinds(vertical)">
                                      <p:cBhvr>
                                        <p:cTn id="151" dur="500"/>
                                        <p:tgtEl>
                                          <p:spTgt spid="393239"/>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17" presetClass="entr" presetSubtype="10" fill="hold" grpId="0" nodeType="clickEffect">
                                  <p:stCondLst>
                                    <p:cond delay="0"/>
                                  </p:stCondLst>
                                  <p:childTnLst>
                                    <p:set>
                                      <p:cBhvr>
                                        <p:cTn id="155" dur="1" fill="hold">
                                          <p:stCondLst>
                                            <p:cond delay="0"/>
                                          </p:stCondLst>
                                        </p:cTn>
                                        <p:tgtEl>
                                          <p:spTgt spid="393240"/>
                                        </p:tgtEl>
                                        <p:attrNameLst>
                                          <p:attrName>style.visibility</p:attrName>
                                        </p:attrNameLst>
                                      </p:cBhvr>
                                      <p:to>
                                        <p:strVal val="visible"/>
                                      </p:to>
                                    </p:set>
                                    <p:anim calcmode="lin" valueType="num">
                                      <p:cBhvr>
                                        <p:cTn id="156" dur="500" fill="hold"/>
                                        <p:tgtEl>
                                          <p:spTgt spid="393240"/>
                                        </p:tgtEl>
                                        <p:attrNameLst>
                                          <p:attrName>ppt_w</p:attrName>
                                        </p:attrNameLst>
                                      </p:cBhvr>
                                      <p:tavLst>
                                        <p:tav tm="0">
                                          <p:val>
                                            <p:fltVal val="0"/>
                                          </p:val>
                                        </p:tav>
                                        <p:tav tm="100000">
                                          <p:val>
                                            <p:strVal val="#ppt_w"/>
                                          </p:val>
                                        </p:tav>
                                      </p:tavLst>
                                    </p:anim>
                                    <p:anim calcmode="lin" valueType="num">
                                      <p:cBhvr>
                                        <p:cTn id="157" dur="500" fill="hold"/>
                                        <p:tgtEl>
                                          <p:spTgt spid="393240"/>
                                        </p:tgtEl>
                                        <p:attrNameLst>
                                          <p:attrName>ppt_h</p:attrName>
                                        </p:attrNameLst>
                                      </p:cBhvr>
                                      <p:tavLst>
                                        <p:tav tm="0">
                                          <p:val>
                                            <p:strVal val="#ppt_h"/>
                                          </p:val>
                                        </p:tav>
                                        <p:tav tm="100000">
                                          <p:val>
                                            <p:strVal val="#ppt_h"/>
                                          </p:val>
                                        </p:tav>
                                      </p:tavLst>
                                    </p:anim>
                                  </p:childTnLst>
                                </p:cTn>
                              </p:par>
                            </p:childTnLst>
                          </p:cTn>
                        </p:par>
                      </p:childTnLst>
                    </p:cTn>
                  </p:par>
                  <p:par>
                    <p:cTn id="158" fill="hold" nodeType="clickPar">
                      <p:stCondLst>
                        <p:cond delay="indefinite"/>
                      </p:stCondLst>
                      <p:childTnLst>
                        <p:par>
                          <p:cTn id="159" fill="hold" nodeType="withGroup">
                            <p:stCondLst>
                              <p:cond delay="0"/>
                            </p:stCondLst>
                            <p:childTnLst>
                              <p:par>
                                <p:cTn id="160" presetID="17" presetClass="entr" presetSubtype="10" fill="hold" grpId="0" nodeType="clickEffect">
                                  <p:stCondLst>
                                    <p:cond delay="0"/>
                                  </p:stCondLst>
                                  <p:childTnLst>
                                    <p:set>
                                      <p:cBhvr>
                                        <p:cTn id="161" dur="1" fill="hold">
                                          <p:stCondLst>
                                            <p:cond delay="0"/>
                                          </p:stCondLst>
                                        </p:cTn>
                                        <p:tgtEl>
                                          <p:spTgt spid="393241"/>
                                        </p:tgtEl>
                                        <p:attrNameLst>
                                          <p:attrName>style.visibility</p:attrName>
                                        </p:attrNameLst>
                                      </p:cBhvr>
                                      <p:to>
                                        <p:strVal val="visible"/>
                                      </p:to>
                                    </p:set>
                                    <p:anim calcmode="lin" valueType="num">
                                      <p:cBhvr>
                                        <p:cTn id="162" dur="500" fill="hold"/>
                                        <p:tgtEl>
                                          <p:spTgt spid="393241"/>
                                        </p:tgtEl>
                                        <p:attrNameLst>
                                          <p:attrName>ppt_w</p:attrName>
                                        </p:attrNameLst>
                                      </p:cBhvr>
                                      <p:tavLst>
                                        <p:tav tm="0">
                                          <p:val>
                                            <p:fltVal val="0"/>
                                          </p:val>
                                        </p:tav>
                                        <p:tav tm="100000">
                                          <p:val>
                                            <p:strVal val="#ppt_w"/>
                                          </p:val>
                                        </p:tav>
                                      </p:tavLst>
                                    </p:anim>
                                    <p:anim calcmode="lin" valueType="num">
                                      <p:cBhvr>
                                        <p:cTn id="163" dur="500" fill="hold"/>
                                        <p:tgtEl>
                                          <p:spTgt spid="393241"/>
                                        </p:tgtEl>
                                        <p:attrNameLst>
                                          <p:attrName>ppt_h</p:attrName>
                                        </p:attrNameLst>
                                      </p:cBhvr>
                                      <p:tavLst>
                                        <p:tav tm="0">
                                          <p:val>
                                            <p:strVal val="#ppt_h"/>
                                          </p:val>
                                        </p:tav>
                                        <p:tav tm="100000">
                                          <p:val>
                                            <p:strVal val="#ppt_h"/>
                                          </p:val>
                                        </p:tav>
                                      </p:tavLst>
                                    </p:anim>
                                  </p:childTnLst>
                                </p:cTn>
                              </p:par>
                            </p:childTnLst>
                          </p:cTn>
                        </p:par>
                      </p:childTnLst>
                    </p:cTn>
                  </p:par>
                  <p:par>
                    <p:cTn id="164" fill="hold" nodeType="clickPar">
                      <p:stCondLst>
                        <p:cond delay="indefinite"/>
                      </p:stCondLst>
                      <p:childTnLst>
                        <p:par>
                          <p:cTn id="165" fill="hold" nodeType="withGroup">
                            <p:stCondLst>
                              <p:cond delay="0"/>
                            </p:stCondLst>
                            <p:childTnLst>
                              <p:par>
                                <p:cTn id="166" presetID="17" presetClass="entr" presetSubtype="10" fill="hold" grpId="0" nodeType="clickEffect">
                                  <p:stCondLst>
                                    <p:cond delay="0"/>
                                  </p:stCondLst>
                                  <p:childTnLst>
                                    <p:set>
                                      <p:cBhvr>
                                        <p:cTn id="167" dur="1" fill="hold">
                                          <p:stCondLst>
                                            <p:cond delay="0"/>
                                          </p:stCondLst>
                                        </p:cTn>
                                        <p:tgtEl>
                                          <p:spTgt spid="393242"/>
                                        </p:tgtEl>
                                        <p:attrNameLst>
                                          <p:attrName>style.visibility</p:attrName>
                                        </p:attrNameLst>
                                      </p:cBhvr>
                                      <p:to>
                                        <p:strVal val="visible"/>
                                      </p:to>
                                    </p:set>
                                    <p:anim calcmode="lin" valueType="num">
                                      <p:cBhvr>
                                        <p:cTn id="168" dur="500" fill="hold"/>
                                        <p:tgtEl>
                                          <p:spTgt spid="393242"/>
                                        </p:tgtEl>
                                        <p:attrNameLst>
                                          <p:attrName>ppt_w</p:attrName>
                                        </p:attrNameLst>
                                      </p:cBhvr>
                                      <p:tavLst>
                                        <p:tav tm="0">
                                          <p:val>
                                            <p:fltVal val="0"/>
                                          </p:val>
                                        </p:tav>
                                        <p:tav tm="100000">
                                          <p:val>
                                            <p:strVal val="#ppt_w"/>
                                          </p:val>
                                        </p:tav>
                                      </p:tavLst>
                                    </p:anim>
                                    <p:anim calcmode="lin" valueType="num">
                                      <p:cBhvr>
                                        <p:cTn id="169" dur="500" fill="hold"/>
                                        <p:tgtEl>
                                          <p:spTgt spid="393242"/>
                                        </p:tgtEl>
                                        <p:attrNameLst>
                                          <p:attrName>ppt_h</p:attrName>
                                        </p:attrNameLst>
                                      </p:cBhvr>
                                      <p:tavLst>
                                        <p:tav tm="0">
                                          <p:val>
                                            <p:strVal val="#ppt_h"/>
                                          </p:val>
                                        </p:tav>
                                        <p:tav tm="100000">
                                          <p:val>
                                            <p:strVal val="#ppt_h"/>
                                          </p:val>
                                        </p:tav>
                                      </p:tavLst>
                                    </p:anim>
                                  </p:childTnLst>
                                </p:cTn>
                              </p:par>
                            </p:childTnLst>
                          </p:cTn>
                        </p:par>
                      </p:childTnLst>
                    </p:cTn>
                  </p:par>
                  <p:par>
                    <p:cTn id="170" fill="hold" nodeType="clickPar">
                      <p:stCondLst>
                        <p:cond delay="indefinite"/>
                      </p:stCondLst>
                      <p:childTnLst>
                        <p:par>
                          <p:cTn id="171" fill="hold" nodeType="withGroup">
                            <p:stCondLst>
                              <p:cond delay="0"/>
                            </p:stCondLst>
                            <p:childTnLst>
                              <p:par>
                                <p:cTn id="172" presetID="3" presetClass="entr" presetSubtype="10" fill="hold" grpId="0" nodeType="clickEffect">
                                  <p:stCondLst>
                                    <p:cond delay="0"/>
                                  </p:stCondLst>
                                  <p:childTnLst>
                                    <p:set>
                                      <p:cBhvr>
                                        <p:cTn id="173" dur="1" fill="hold">
                                          <p:stCondLst>
                                            <p:cond delay="0"/>
                                          </p:stCondLst>
                                        </p:cTn>
                                        <p:tgtEl>
                                          <p:spTgt spid="393243"/>
                                        </p:tgtEl>
                                        <p:attrNameLst>
                                          <p:attrName>style.visibility</p:attrName>
                                        </p:attrNameLst>
                                      </p:cBhvr>
                                      <p:to>
                                        <p:strVal val="visible"/>
                                      </p:to>
                                    </p:set>
                                    <p:animEffect transition="in" filter="blinds(horizontal)">
                                      <p:cBhvr>
                                        <p:cTn id="174" dur="500"/>
                                        <p:tgtEl>
                                          <p:spTgt spid="393243"/>
                                        </p:tgtEl>
                                      </p:cBhvr>
                                    </p:animEffect>
                                  </p:childTnLst>
                                </p:cTn>
                              </p:par>
                              <p:par>
                                <p:cTn id="175" presetID="3" presetClass="entr" presetSubtype="10" fill="hold" grpId="0" nodeType="withEffect">
                                  <p:stCondLst>
                                    <p:cond delay="0"/>
                                  </p:stCondLst>
                                  <p:childTnLst>
                                    <p:set>
                                      <p:cBhvr>
                                        <p:cTn id="176" dur="1" fill="hold">
                                          <p:stCondLst>
                                            <p:cond delay="0"/>
                                          </p:stCondLst>
                                        </p:cTn>
                                        <p:tgtEl>
                                          <p:spTgt spid="393244"/>
                                        </p:tgtEl>
                                        <p:attrNameLst>
                                          <p:attrName>style.visibility</p:attrName>
                                        </p:attrNameLst>
                                      </p:cBhvr>
                                      <p:to>
                                        <p:strVal val="visible"/>
                                      </p:to>
                                    </p:set>
                                    <p:animEffect transition="in" filter="blinds(horizontal)">
                                      <p:cBhvr>
                                        <p:cTn id="177" dur="500"/>
                                        <p:tgtEl>
                                          <p:spTgt spid="393244"/>
                                        </p:tgtEl>
                                      </p:cBhvr>
                                    </p:animEffect>
                                  </p:childTnLst>
                                </p:cTn>
                              </p:par>
                              <p:par>
                                <p:cTn id="178" presetID="3" presetClass="entr" presetSubtype="10" fill="hold" grpId="0" nodeType="withEffect">
                                  <p:stCondLst>
                                    <p:cond delay="0"/>
                                  </p:stCondLst>
                                  <p:childTnLst>
                                    <p:set>
                                      <p:cBhvr>
                                        <p:cTn id="179" dur="1" fill="hold">
                                          <p:stCondLst>
                                            <p:cond delay="0"/>
                                          </p:stCondLst>
                                        </p:cTn>
                                        <p:tgtEl>
                                          <p:spTgt spid="393245"/>
                                        </p:tgtEl>
                                        <p:attrNameLst>
                                          <p:attrName>style.visibility</p:attrName>
                                        </p:attrNameLst>
                                      </p:cBhvr>
                                      <p:to>
                                        <p:strVal val="visible"/>
                                      </p:to>
                                    </p:set>
                                    <p:animEffect transition="in" filter="blinds(horizontal)">
                                      <p:cBhvr>
                                        <p:cTn id="180" dur="500"/>
                                        <p:tgtEl>
                                          <p:spTgt spid="393245"/>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7" presetClass="entr" presetSubtype="10" fill="hold" grpId="0" nodeType="clickEffect">
                                  <p:stCondLst>
                                    <p:cond delay="0"/>
                                  </p:stCondLst>
                                  <p:childTnLst>
                                    <p:set>
                                      <p:cBhvr>
                                        <p:cTn id="184" dur="1" fill="hold">
                                          <p:stCondLst>
                                            <p:cond delay="0"/>
                                          </p:stCondLst>
                                        </p:cTn>
                                        <p:tgtEl>
                                          <p:spTgt spid="393246"/>
                                        </p:tgtEl>
                                        <p:attrNameLst>
                                          <p:attrName>style.visibility</p:attrName>
                                        </p:attrNameLst>
                                      </p:cBhvr>
                                      <p:to>
                                        <p:strVal val="visible"/>
                                      </p:to>
                                    </p:set>
                                    <p:anim calcmode="lin" valueType="num">
                                      <p:cBhvr>
                                        <p:cTn id="185" dur="500" fill="hold"/>
                                        <p:tgtEl>
                                          <p:spTgt spid="393246"/>
                                        </p:tgtEl>
                                        <p:attrNameLst>
                                          <p:attrName>ppt_w</p:attrName>
                                        </p:attrNameLst>
                                      </p:cBhvr>
                                      <p:tavLst>
                                        <p:tav tm="0">
                                          <p:val>
                                            <p:fltVal val="0"/>
                                          </p:val>
                                        </p:tav>
                                        <p:tav tm="100000">
                                          <p:val>
                                            <p:strVal val="#ppt_w"/>
                                          </p:val>
                                        </p:tav>
                                      </p:tavLst>
                                    </p:anim>
                                    <p:anim calcmode="lin" valueType="num">
                                      <p:cBhvr>
                                        <p:cTn id="186" dur="500" fill="hold"/>
                                        <p:tgtEl>
                                          <p:spTgt spid="393246"/>
                                        </p:tgtEl>
                                        <p:attrNameLst>
                                          <p:attrName>ppt_h</p:attrName>
                                        </p:attrNameLst>
                                      </p:cBhvr>
                                      <p:tavLst>
                                        <p:tav tm="0">
                                          <p:val>
                                            <p:strVal val="#ppt_h"/>
                                          </p:val>
                                        </p:tav>
                                        <p:tav tm="100000">
                                          <p:val>
                                            <p:strVal val="#ppt_h"/>
                                          </p:val>
                                        </p:tav>
                                      </p:tavLst>
                                    </p:anim>
                                  </p:childTnLst>
                                </p:cTn>
                              </p:par>
                            </p:childTnLst>
                          </p:cTn>
                        </p:par>
                      </p:childTnLst>
                    </p:cTn>
                  </p:par>
                  <p:par>
                    <p:cTn id="187" fill="hold" nodeType="clickPar">
                      <p:stCondLst>
                        <p:cond delay="indefinite"/>
                      </p:stCondLst>
                      <p:childTnLst>
                        <p:par>
                          <p:cTn id="188" fill="hold" nodeType="withGroup">
                            <p:stCondLst>
                              <p:cond delay="0"/>
                            </p:stCondLst>
                            <p:childTnLst>
                              <p:par>
                                <p:cTn id="189" presetID="17" presetClass="entr" presetSubtype="10" fill="hold" grpId="0" nodeType="clickEffect">
                                  <p:stCondLst>
                                    <p:cond delay="0"/>
                                  </p:stCondLst>
                                  <p:childTnLst>
                                    <p:set>
                                      <p:cBhvr>
                                        <p:cTn id="190" dur="1" fill="hold">
                                          <p:stCondLst>
                                            <p:cond delay="0"/>
                                          </p:stCondLst>
                                        </p:cTn>
                                        <p:tgtEl>
                                          <p:spTgt spid="393247"/>
                                        </p:tgtEl>
                                        <p:attrNameLst>
                                          <p:attrName>style.visibility</p:attrName>
                                        </p:attrNameLst>
                                      </p:cBhvr>
                                      <p:to>
                                        <p:strVal val="visible"/>
                                      </p:to>
                                    </p:set>
                                    <p:anim calcmode="lin" valueType="num">
                                      <p:cBhvr>
                                        <p:cTn id="191" dur="500" fill="hold"/>
                                        <p:tgtEl>
                                          <p:spTgt spid="393247"/>
                                        </p:tgtEl>
                                        <p:attrNameLst>
                                          <p:attrName>ppt_w</p:attrName>
                                        </p:attrNameLst>
                                      </p:cBhvr>
                                      <p:tavLst>
                                        <p:tav tm="0">
                                          <p:val>
                                            <p:fltVal val="0"/>
                                          </p:val>
                                        </p:tav>
                                        <p:tav tm="100000">
                                          <p:val>
                                            <p:strVal val="#ppt_w"/>
                                          </p:val>
                                        </p:tav>
                                      </p:tavLst>
                                    </p:anim>
                                    <p:anim calcmode="lin" valueType="num">
                                      <p:cBhvr>
                                        <p:cTn id="192" dur="500" fill="hold"/>
                                        <p:tgtEl>
                                          <p:spTgt spid="393247"/>
                                        </p:tgtEl>
                                        <p:attrNameLst>
                                          <p:attrName>ppt_h</p:attrName>
                                        </p:attrNameLst>
                                      </p:cBhvr>
                                      <p:tavLst>
                                        <p:tav tm="0">
                                          <p:val>
                                            <p:strVal val="#ppt_h"/>
                                          </p:val>
                                        </p:tav>
                                        <p:tav tm="100000">
                                          <p:val>
                                            <p:strVal val="#ppt_h"/>
                                          </p:val>
                                        </p:tav>
                                      </p:tavLst>
                                    </p:anim>
                                  </p:childTnLst>
                                </p:cTn>
                              </p:par>
                            </p:childTnLst>
                          </p:cTn>
                        </p:par>
                      </p:childTnLst>
                    </p:cTn>
                  </p:par>
                  <p:par>
                    <p:cTn id="193" fill="hold" nodeType="clickPar">
                      <p:stCondLst>
                        <p:cond delay="indefinite"/>
                      </p:stCondLst>
                      <p:childTnLst>
                        <p:par>
                          <p:cTn id="194" fill="hold" nodeType="withGroup">
                            <p:stCondLst>
                              <p:cond delay="0"/>
                            </p:stCondLst>
                            <p:childTnLst>
                              <p:par>
                                <p:cTn id="195" presetID="51" presetClass="entr" presetSubtype="0" fill="hold" grpId="0" nodeType="clickEffect">
                                  <p:stCondLst>
                                    <p:cond delay="0"/>
                                  </p:stCondLst>
                                  <p:childTnLst>
                                    <p:set>
                                      <p:cBhvr>
                                        <p:cTn id="196" dur="1" fill="hold">
                                          <p:stCondLst>
                                            <p:cond delay="0"/>
                                          </p:stCondLst>
                                        </p:cTn>
                                        <p:tgtEl>
                                          <p:spTgt spid="393248"/>
                                        </p:tgtEl>
                                        <p:attrNameLst>
                                          <p:attrName>style.visibility</p:attrName>
                                        </p:attrNameLst>
                                      </p:cBhvr>
                                      <p:to>
                                        <p:strVal val="visible"/>
                                      </p:to>
                                    </p:set>
                                    <p:animEffect transition="in" filter="fade">
                                      <p:cBhvr>
                                        <p:cTn id="197" dur="192" decel="100000"/>
                                        <p:tgtEl>
                                          <p:spTgt spid="393248"/>
                                        </p:tgtEl>
                                      </p:cBhvr>
                                    </p:animEffect>
                                    <p:animScale>
                                      <p:cBhvr>
                                        <p:cTn id="198" dur="192" decel="100000"/>
                                        <p:tgtEl>
                                          <p:spTgt spid="393248"/>
                                        </p:tgtEl>
                                      </p:cBhvr>
                                      <p:from x="10000" y="10000"/>
                                      <p:to x="200000" y="450000"/>
                                    </p:animScale>
                                    <p:animScale>
                                      <p:cBhvr>
                                        <p:cTn id="199" dur="308" accel="100000" fill="hold">
                                          <p:stCondLst>
                                            <p:cond delay="192"/>
                                          </p:stCondLst>
                                        </p:cTn>
                                        <p:tgtEl>
                                          <p:spTgt spid="393248"/>
                                        </p:tgtEl>
                                      </p:cBhvr>
                                      <p:from x="200000" y="450000"/>
                                      <p:to x="100000" y="100000"/>
                                    </p:animScale>
                                    <p:set>
                                      <p:cBhvr>
                                        <p:cTn id="200" dur="192" fill="hold"/>
                                        <p:tgtEl>
                                          <p:spTgt spid="393248"/>
                                        </p:tgtEl>
                                        <p:attrNameLst>
                                          <p:attrName>ppt_x</p:attrName>
                                        </p:attrNameLst>
                                      </p:cBhvr>
                                      <p:to>
                                        <p:strVal val="(0.5)"/>
                                      </p:to>
                                    </p:set>
                                    <p:anim from="(0.5)" to="(#ppt_x)" calcmode="lin" valueType="num">
                                      <p:cBhvr>
                                        <p:cTn id="201" dur="308" accel="100000" fill="hold">
                                          <p:stCondLst>
                                            <p:cond delay="192"/>
                                          </p:stCondLst>
                                        </p:cTn>
                                        <p:tgtEl>
                                          <p:spTgt spid="393248"/>
                                        </p:tgtEl>
                                        <p:attrNameLst>
                                          <p:attrName>ppt_x</p:attrName>
                                        </p:attrNameLst>
                                      </p:cBhvr>
                                    </p:anim>
                                    <p:set>
                                      <p:cBhvr>
                                        <p:cTn id="202" dur="192" fill="hold"/>
                                        <p:tgtEl>
                                          <p:spTgt spid="393248"/>
                                        </p:tgtEl>
                                        <p:attrNameLst>
                                          <p:attrName>ppt_y</p:attrName>
                                        </p:attrNameLst>
                                      </p:cBhvr>
                                      <p:to>
                                        <p:strVal val="(#ppt_y+0.4)"/>
                                      </p:to>
                                    </p:set>
                                    <p:anim from="(#ppt_y+0.4)" to="(#ppt_y)" calcmode="lin" valueType="num">
                                      <p:cBhvr>
                                        <p:cTn id="203" dur="308" accel="100000" fill="hold">
                                          <p:stCondLst>
                                            <p:cond delay="192"/>
                                          </p:stCondLst>
                                        </p:cTn>
                                        <p:tgtEl>
                                          <p:spTgt spid="393248"/>
                                        </p:tgtEl>
                                        <p:attrNameLst>
                                          <p:attrName>ppt_y</p:attrName>
                                        </p:attrNameLst>
                                      </p:cBhvr>
                                    </p:anim>
                                  </p:childTnLst>
                                </p:cTn>
                              </p:par>
                              <p:par>
                                <p:cTn id="204" presetID="17" presetClass="entr" presetSubtype="10" fill="hold" grpId="0" nodeType="withEffect">
                                  <p:stCondLst>
                                    <p:cond delay="0"/>
                                  </p:stCondLst>
                                  <p:childTnLst>
                                    <p:set>
                                      <p:cBhvr>
                                        <p:cTn id="205" dur="1" fill="hold">
                                          <p:stCondLst>
                                            <p:cond delay="0"/>
                                          </p:stCondLst>
                                        </p:cTn>
                                        <p:tgtEl>
                                          <p:spTgt spid="393251"/>
                                        </p:tgtEl>
                                        <p:attrNameLst>
                                          <p:attrName>style.visibility</p:attrName>
                                        </p:attrNameLst>
                                      </p:cBhvr>
                                      <p:to>
                                        <p:strVal val="visible"/>
                                      </p:to>
                                    </p:set>
                                    <p:anim calcmode="lin" valueType="num">
                                      <p:cBhvr>
                                        <p:cTn id="206" dur="500" fill="hold"/>
                                        <p:tgtEl>
                                          <p:spTgt spid="393251"/>
                                        </p:tgtEl>
                                        <p:attrNameLst>
                                          <p:attrName>ppt_w</p:attrName>
                                        </p:attrNameLst>
                                      </p:cBhvr>
                                      <p:tavLst>
                                        <p:tav tm="0">
                                          <p:val>
                                            <p:fltVal val="0"/>
                                          </p:val>
                                        </p:tav>
                                        <p:tav tm="100000">
                                          <p:val>
                                            <p:strVal val="#ppt_w"/>
                                          </p:val>
                                        </p:tav>
                                      </p:tavLst>
                                    </p:anim>
                                    <p:anim calcmode="lin" valueType="num">
                                      <p:cBhvr>
                                        <p:cTn id="207" dur="500" fill="hold"/>
                                        <p:tgtEl>
                                          <p:spTgt spid="393251"/>
                                        </p:tgtEl>
                                        <p:attrNameLst>
                                          <p:attrName>ppt_h</p:attrName>
                                        </p:attrNameLst>
                                      </p:cBhvr>
                                      <p:tavLst>
                                        <p:tav tm="0">
                                          <p:val>
                                            <p:strVal val="#ppt_h"/>
                                          </p:val>
                                        </p:tav>
                                        <p:tav tm="100000">
                                          <p:val>
                                            <p:strVal val="#ppt_h"/>
                                          </p:val>
                                        </p:tav>
                                      </p:tavLst>
                                    </p:anim>
                                  </p:childTnLst>
                                </p:cTn>
                              </p:par>
                              <p:par>
                                <p:cTn id="208" presetID="3" presetClass="entr" presetSubtype="10" fill="hold" grpId="1" nodeType="withEffect">
                                  <p:stCondLst>
                                    <p:cond delay="0"/>
                                  </p:stCondLst>
                                  <p:childTnLst>
                                    <p:set>
                                      <p:cBhvr>
                                        <p:cTn id="209" dur="1" fill="hold">
                                          <p:stCondLst>
                                            <p:cond delay="0"/>
                                          </p:stCondLst>
                                        </p:cTn>
                                        <p:tgtEl>
                                          <p:spTgt spid="393248"/>
                                        </p:tgtEl>
                                        <p:attrNameLst>
                                          <p:attrName>style.visibility</p:attrName>
                                        </p:attrNameLst>
                                      </p:cBhvr>
                                      <p:to>
                                        <p:strVal val="visible"/>
                                      </p:to>
                                    </p:set>
                                    <p:animEffect transition="in" filter="blinds(horizontal)">
                                      <p:cBhvr>
                                        <p:cTn id="210" dur="500"/>
                                        <p:tgtEl>
                                          <p:spTgt spid="393248"/>
                                        </p:tgtEl>
                                      </p:cBhvr>
                                    </p:animEffect>
                                  </p:childTnLst>
                                </p:cTn>
                              </p:par>
                              <p:par>
                                <p:cTn id="211" presetID="51" presetClass="entr" presetSubtype="0" fill="hold" grpId="0" nodeType="withEffect">
                                  <p:stCondLst>
                                    <p:cond delay="0"/>
                                  </p:stCondLst>
                                  <p:childTnLst>
                                    <p:set>
                                      <p:cBhvr>
                                        <p:cTn id="212" dur="1" fill="hold">
                                          <p:stCondLst>
                                            <p:cond delay="0"/>
                                          </p:stCondLst>
                                        </p:cTn>
                                        <p:tgtEl>
                                          <p:spTgt spid="393249"/>
                                        </p:tgtEl>
                                        <p:attrNameLst>
                                          <p:attrName>style.visibility</p:attrName>
                                        </p:attrNameLst>
                                      </p:cBhvr>
                                      <p:to>
                                        <p:strVal val="visible"/>
                                      </p:to>
                                    </p:set>
                                    <p:animEffect transition="in" filter="fade">
                                      <p:cBhvr>
                                        <p:cTn id="213" dur="192" decel="100000"/>
                                        <p:tgtEl>
                                          <p:spTgt spid="393249"/>
                                        </p:tgtEl>
                                      </p:cBhvr>
                                    </p:animEffect>
                                    <p:animScale>
                                      <p:cBhvr>
                                        <p:cTn id="214" dur="192" decel="100000"/>
                                        <p:tgtEl>
                                          <p:spTgt spid="393249"/>
                                        </p:tgtEl>
                                      </p:cBhvr>
                                      <p:from x="10000" y="10000"/>
                                      <p:to x="200000" y="450000"/>
                                    </p:animScale>
                                    <p:animScale>
                                      <p:cBhvr>
                                        <p:cTn id="215" dur="308" accel="100000" fill="hold">
                                          <p:stCondLst>
                                            <p:cond delay="192"/>
                                          </p:stCondLst>
                                        </p:cTn>
                                        <p:tgtEl>
                                          <p:spTgt spid="393249"/>
                                        </p:tgtEl>
                                      </p:cBhvr>
                                      <p:from x="200000" y="450000"/>
                                      <p:to x="100000" y="100000"/>
                                    </p:animScale>
                                    <p:set>
                                      <p:cBhvr>
                                        <p:cTn id="216" dur="192" fill="hold"/>
                                        <p:tgtEl>
                                          <p:spTgt spid="393249"/>
                                        </p:tgtEl>
                                        <p:attrNameLst>
                                          <p:attrName>ppt_x</p:attrName>
                                        </p:attrNameLst>
                                      </p:cBhvr>
                                      <p:to>
                                        <p:strVal val="(0.5)"/>
                                      </p:to>
                                    </p:set>
                                    <p:anim from="(0.5)" to="(#ppt_x)" calcmode="lin" valueType="num">
                                      <p:cBhvr>
                                        <p:cTn id="217" dur="308" accel="100000" fill="hold">
                                          <p:stCondLst>
                                            <p:cond delay="192"/>
                                          </p:stCondLst>
                                        </p:cTn>
                                        <p:tgtEl>
                                          <p:spTgt spid="393249"/>
                                        </p:tgtEl>
                                        <p:attrNameLst>
                                          <p:attrName>ppt_x</p:attrName>
                                        </p:attrNameLst>
                                      </p:cBhvr>
                                    </p:anim>
                                    <p:set>
                                      <p:cBhvr>
                                        <p:cTn id="218" dur="192" fill="hold"/>
                                        <p:tgtEl>
                                          <p:spTgt spid="393249"/>
                                        </p:tgtEl>
                                        <p:attrNameLst>
                                          <p:attrName>ppt_y</p:attrName>
                                        </p:attrNameLst>
                                      </p:cBhvr>
                                      <p:to>
                                        <p:strVal val="(#ppt_y+0.4)"/>
                                      </p:to>
                                    </p:set>
                                    <p:anim from="(#ppt_y+0.4)" to="(#ppt_y)" calcmode="lin" valueType="num">
                                      <p:cBhvr>
                                        <p:cTn id="219" dur="308" accel="100000" fill="hold">
                                          <p:stCondLst>
                                            <p:cond delay="192"/>
                                          </p:stCondLst>
                                        </p:cTn>
                                        <p:tgtEl>
                                          <p:spTgt spid="393249"/>
                                        </p:tgtEl>
                                        <p:attrNameLst>
                                          <p:attrName>ppt_y</p:attrName>
                                        </p:attrNameLst>
                                      </p:cBhvr>
                                    </p:anim>
                                  </p:childTnLst>
                                </p:cTn>
                              </p:par>
                            </p:childTnLst>
                          </p:cTn>
                        </p:par>
                      </p:childTnLst>
                    </p:cTn>
                  </p:par>
                  <p:par>
                    <p:cTn id="220" fill="hold" nodeType="clickPar">
                      <p:stCondLst>
                        <p:cond delay="indefinite"/>
                      </p:stCondLst>
                      <p:childTnLst>
                        <p:par>
                          <p:cTn id="221" fill="hold" nodeType="withGroup">
                            <p:stCondLst>
                              <p:cond delay="0"/>
                            </p:stCondLst>
                            <p:childTnLst>
                              <p:par>
                                <p:cTn id="222" presetID="51" presetClass="entr" presetSubtype="0" fill="hold" grpId="0" nodeType="clickEffect">
                                  <p:stCondLst>
                                    <p:cond delay="0"/>
                                  </p:stCondLst>
                                  <p:childTnLst>
                                    <p:set>
                                      <p:cBhvr>
                                        <p:cTn id="223" dur="1" fill="hold">
                                          <p:stCondLst>
                                            <p:cond delay="0"/>
                                          </p:stCondLst>
                                        </p:cTn>
                                        <p:tgtEl>
                                          <p:spTgt spid="393250"/>
                                        </p:tgtEl>
                                        <p:attrNameLst>
                                          <p:attrName>style.visibility</p:attrName>
                                        </p:attrNameLst>
                                      </p:cBhvr>
                                      <p:to>
                                        <p:strVal val="visible"/>
                                      </p:to>
                                    </p:set>
                                    <p:animEffect transition="in" filter="fade">
                                      <p:cBhvr>
                                        <p:cTn id="224" dur="192" decel="100000"/>
                                        <p:tgtEl>
                                          <p:spTgt spid="393250"/>
                                        </p:tgtEl>
                                      </p:cBhvr>
                                    </p:animEffect>
                                    <p:animScale>
                                      <p:cBhvr>
                                        <p:cTn id="225" dur="192" decel="100000"/>
                                        <p:tgtEl>
                                          <p:spTgt spid="393250"/>
                                        </p:tgtEl>
                                      </p:cBhvr>
                                      <p:from x="10000" y="10000"/>
                                      <p:to x="200000" y="450000"/>
                                    </p:animScale>
                                    <p:animScale>
                                      <p:cBhvr>
                                        <p:cTn id="226" dur="308" accel="100000" fill="hold">
                                          <p:stCondLst>
                                            <p:cond delay="192"/>
                                          </p:stCondLst>
                                        </p:cTn>
                                        <p:tgtEl>
                                          <p:spTgt spid="393250"/>
                                        </p:tgtEl>
                                      </p:cBhvr>
                                      <p:from x="200000" y="450000"/>
                                      <p:to x="100000" y="100000"/>
                                    </p:animScale>
                                    <p:set>
                                      <p:cBhvr>
                                        <p:cTn id="227" dur="192" fill="hold"/>
                                        <p:tgtEl>
                                          <p:spTgt spid="393250"/>
                                        </p:tgtEl>
                                        <p:attrNameLst>
                                          <p:attrName>ppt_x</p:attrName>
                                        </p:attrNameLst>
                                      </p:cBhvr>
                                      <p:to>
                                        <p:strVal val="(0.5)"/>
                                      </p:to>
                                    </p:set>
                                    <p:anim from="(0.5)" to="(#ppt_x)" calcmode="lin" valueType="num">
                                      <p:cBhvr>
                                        <p:cTn id="228" dur="308" accel="100000" fill="hold">
                                          <p:stCondLst>
                                            <p:cond delay="192"/>
                                          </p:stCondLst>
                                        </p:cTn>
                                        <p:tgtEl>
                                          <p:spTgt spid="393250"/>
                                        </p:tgtEl>
                                        <p:attrNameLst>
                                          <p:attrName>ppt_x</p:attrName>
                                        </p:attrNameLst>
                                      </p:cBhvr>
                                    </p:anim>
                                    <p:set>
                                      <p:cBhvr>
                                        <p:cTn id="229" dur="192" fill="hold"/>
                                        <p:tgtEl>
                                          <p:spTgt spid="393250"/>
                                        </p:tgtEl>
                                        <p:attrNameLst>
                                          <p:attrName>ppt_y</p:attrName>
                                        </p:attrNameLst>
                                      </p:cBhvr>
                                      <p:to>
                                        <p:strVal val="(#ppt_y+0.4)"/>
                                      </p:to>
                                    </p:set>
                                    <p:anim from="(#ppt_y+0.4)" to="(#ppt_y)" calcmode="lin" valueType="num">
                                      <p:cBhvr>
                                        <p:cTn id="230" dur="308" accel="100000" fill="hold">
                                          <p:stCondLst>
                                            <p:cond delay="192"/>
                                          </p:stCondLst>
                                        </p:cTn>
                                        <p:tgtEl>
                                          <p:spTgt spid="39325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0" grpId="0" animBg="1"/>
      <p:bldP spid="393221" grpId="0"/>
      <p:bldP spid="393222" grpId="0" animBg="1"/>
      <p:bldP spid="393223" grpId="0" animBg="1"/>
      <p:bldP spid="393224" grpId="0"/>
      <p:bldP spid="393225" grpId="0" animBg="1"/>
      <p:bldP spid="393226" grpId="0" animBg="1"/>
      <p:bldP spid="393227" grpId="0"/>
      <p:bldP spid="393228" grpId="0" animBg="1"/>
      <p:bldP spid="393229" grpId="0" animBg="1"/>
      <p:bldP spid="393230" grpId="0"/>
      <p:bldP spid="393231" grpId="0"/>
      <p:bldP spid="393232" grpId="0" animBg="1"/>
      <p:bldP spid="393233" grpId="0"/>
      <p:bldP spid="393233" grpId="1"/>
      <p:bldP spid="393234" grpId="0" animBg="1"/>
      <p:bldP spid="393235" grpId="0"/>
      <p:bldP spid="393235" grpId="1"/>
      <p:bldP spid="393236" grpId="0"/>
      <p:bldP spid="393237" grpId="0" animBg="1"/>
      <p:bldP spid="393238" grpId="0"/>
      <p:bldP spid="393238" grpId="1"/>
      <p:bldP spid="393239" grpId="0"/>
      <p:bldP spid="393240" grpId="0" animBg="1"/>
      <p:bldP spid="393241" grpId="0" animBg="1"/>
      <p:bldP spid="393242" grpId="0" animBg="1"/>
      <p:bldP spid="393243" grpId="0"/>
      <p:bldP spid="393244" grpId="0"/>
      <p:bldP spid="393245" grpId="0"/>
      <p:bldP spid="393246" grpId="0" animBg="1"/>
      <p:bldP spid="393247" grpId="0" animBg="1"/>
      <p:bldP spid="393248" grpId="0"/>
      <p:bldP spid="393248" grpId="1"/>
      <p:bldP spid="393249" grpId="0"/>
      <p:bldP spid="393250" grpId="0"/>
      <p:bldP spid="3932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ltLang="en-US">
                <a:solidFill>
                  <a:prstClr val="black"/>
                </a:solidFill>
              </a:rPr>
              <a:t>Copyright © Cengage Learning. All rights reserved</a:t>
            </a:r>
          </a:p>
        </p:txBody>
      </p:sp>
      <p:sp>
        <p:nvSpPr>
          <p:cNvPr id="5" name="Slide Number Placeholder 4"/>
          <p:cNvSpPr>
            <a:spLocks noGrp="1"/>
          </p:cNvSpPr>
          <p:nvPr>
            <p:ph type="sldNum" sz="quarter" idx="11"/>
          </p:nvPr>
        </p:nvSpPr>
        <p:spPr/>
        <p:txBody>
          <a:bodyPr/>
          <a:lstStyle/>
          <a:p>
            <a:fld id="{100E0293-8F78-4447-B4C7-D6AEFC378FC5}" type="slidenum">
              <a:rPr lang="en-US" altLang="en-US">
                <a:solidFill>
                  <a:prstClr val="black"/>
                </a:solidFill>
              </a:rPr>
              <a:pPr/>
              <a:t>29</a:t>
            </a:fld>
            <a:endParaRPr lang="en-US" altLang="en-US">
              <a:solidFill>
                <a:prstClr val="black"/>
              </a:solidFill>
            </a:endParaRPr>
          </a:p>
        </p:txBody>
      </p:sp>
      <p:sp>
        <p:nvSpPr>
          <p:cNvPr id="476162" name="Rectangle 2"/>
          <p:cNvSpPr>
            <a:spLocks noGrp="1" noChangeArrowheads="1"/>
          </p:cNvSpPr>
          <p:nvPr>
            <p:ph type="title"/>
          </p:nvPr>
        </p:nvSpPr>
        <p:spPr>
          <a:xfrm>
            <a:off x="1947863" y="1355725"/>
            <a:ext cx="8229600" cy="533400"/>
          </a:xfrm>
        </p:spPr>
        <p:txBody>
          <a:bodyPr>
            <a:normAutofit fontScale="90000"/>
          </a:bodyPr>
          <a:lstStyle/>
          <a:p>
            <a:r>
              <a:rPr lang="en-US" altLang="en-US"/>
              <a:t>Balancing Example:</a:t>
            </a:r>
          </a:p>
        </p:txBody>
      </p:sp>
      <p:sp>
        <p:nvSpPr>
          <p:cNvPr id="476164" name="Rectangle 4" descr="06uc11"/>
          <p:cNvSpPr>
            <a:spLocks noGrp="1" noChangeAspect="1" noChangeArrowheads="1"/>
          </p:cNvSpPr>
          <p:nvPr/>
        </p:nvSpPr>
        <p:spPr bwMode="auto">
          <a:xfrm>
            <a:off x="1909764" y="2354263"/>
            <a:ext cx="8296275" cy="2900362"/>
          </a:xfrm>
          <a:prstGeom prst="rect">
            <a:avLst/>
          </a:prstGeom>
          <a:blipFill dpi="0" rotWithShape="1">
            <a:blip r:embed="rId2"/>
            <a:srcRect/>
            <a:stretch>
              <a:fillRect r="-28"/>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Tree>
    <p:extLst>
      <p:ext uri="{BB962C8B-B14F-4D97-AF65-F5344CB8AC3E}">
        <p14:creationId xmlns:p14="http://schemas.microsoft.com/office/powerpoint/2010/main" val="34666403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Chemical reactions are described by chemical equations</a:t>
            </a:r>
          </a:p>
          <a:p>
            <a:r>
              <a:rPr lang="en-US" dirty="0" smtClean="0"/>
              <a:t>Chemical equations are  symbols and formulas what is taking place within a reaction. </a:t>
            </a:r>
            <a:endParaRPr lang="en-US" dirty="0"/>
          </a:p>
        </p:txBody>
      </p:sp>
      <p:sp>
        <p:nvSpPr>
          <p:cNvPr id="3" name="Title 2"/>
          <p:cNvSpPr>
            <a:spLocks noGrp="1"/>
          </p:cNvSpPr>
          <p:nvPr>
            <p:ph type="title"/>
          </p:nvPr>
        </p:nvSpPr>
        <p:spPr/>
        <p:txBody>
          <a:bodyPr/>
          <a:lstStyle/>
          <a:p>
            <a:r>
              <a:rPr lang="en-US" b="1" i="1" dirty="0" smtClean="0"/>
              <a:t>Chemical Equations</a:t>
            </a:r>
            <a:endParaRPr lang="en-US" b="1" i="1" dirty="0"/>
          </a:p>
        </p:txBody>
      </p:sp>
      <p:pic>
        <p:nvPicPr>
          <p:cNvPr id="1026" name="Picture 2" descr="http://cimg2.ck12.org/datastreams/f-d%3Ab857d05275a2b53311e2aca202b5da55c38998a00a0d97d1480ba11e%2BIMAGE%2BIMAGE.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47" y="3922265"/>
            <a:ext cx="10829925"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752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1418" y="152400"/>
            <a:ext cx="8890382" cy="92333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5400" b="1" dirty="0">
                <a:ln/>
                <a:solidFill>
                  <a:srgbClr val="FFFF00"/>
                </a:solidFill>
              </a:rPr>
              <a:t>Writing &amp; Balancing Equations</a:t>
            </a:r>
          </a:p>
        </p:txBody>
      </p:sp>
      <p:sp>
        <p:nvSpPr>
          <p:cNvPr id="5" name="Rectangle 3"/>
          <p:cNvSpPr txBox="1">
            <a:spLocks noChangeArrowheads="1"/>
          </p:cNvSpPr>
          <p:nvPr/>
        </p:nvSpPr>
        <p:spPr>
          <a:xfrm>
            <a:off x="1676400" y="1066800"/>
            <a:ext cx="8839200" cy="5181600"/>
          </a:xfrm>
          <a:prstGeom prst="rect">
            <a:avLst/>
          </a:prstGeom>
        </p:spPr>
        <p:txBody>
          <a:bodyPr>
            <a:normAutofit fontScale="85000" lnSpcReduction="20000"/>
          </a:bodyPr>
          <a:lstStyle/>
          <a:p>
            <a:pPr marL="342900" indent="-342900">
              <a:spcBef>
                <a:spcPct val="20000"/>
              </a:spcBef>
              <a:buFont typeface="Arial" pitchFamily="34" charset="0"/>
              <a:buChar char="•"/>
              <a:defRPr/>
            </a:pPr>
            <a:r>
              <a:rPr lang="en-US" sz="3200" dirty="0">
                <a:solidFill>
                  <a:prstClr val="black"/>
                </a:solidFill>
                <a:latin typeface="Arial" panose="020B0604020202020204" pitchFamily="34" charset="0"/>
                <a:cs typeface="Arial" pitchFamily="34" charset="0"/>
              </a:rPr>
              <a:t>The simplest form of chemical equation is a </a:t>
            </a:r>
            <a:r>
              <a:rPr lang="en-US" sz="3200" b="1" dirty="0">
                <a:solidFill>
                  <a:srgbClr val="FFFF00"/>
                </a:solidFill>
                <a:latin typeface="Arial" panose="020B0604020202020204" pitchFamily="34" charset="0"/>
                <a:cs typeface="Arial" pitchFamily="34" charset="0"/>
              </a:rPr>
              <a:t>word equation</a:t>
            </a:r>
            <a:r>
              <a:rPr lang="en-US" sz="3200" b="1" dirty="0">
                <a:solidFill>
                  <a:prstClr val="black"/>
                </a:solidFill>
                <a:latin typeface="Arial" panose="020B0604020202020204" pitchFamily="34" charset="0"/>
                <a:cs typeface="Arial" pitchFamily="34" charset="0"/>
              </a:rPr>
              <a:t>.</a:t>
            </a:r>
          </a:p>
          <a:p>
            <a:pPr marL="742950" lvl="1" indent="-285750">
              <a:spcBef>
                <a:spcPct val="20000"/>
              </a:spcBef>
              <a:buFont typeface="Arial" pitchFamily="34" charset="0"/>
              <a:buChar char="–"/>
              <a:defRPr/>
            </a:pPr>
            <a:r>
              <a:rPr lang="en-US" sz="2800" dirty="0">
                <a:solidFill>
                  <a:prstClr val="black"/>
                </a:solidFill>
                <a:latin typeface="Arial" panose="020B0604020202020204" pitchFamily="34" charset="0"/>
                <a:cs typeface="Arial" pitchFamily="34" charset="0"/>
              </a:rPr>
              <a:t>Potassium metal + oxygen gas </a:t>
            </a:r>
            <a:r>
              <a:rPr lang="en-US" sz="2800" dirty="0">
                <a:solidFill>
                  <a:prstClr val="black"/>
                </a:solidFill>
                <a:latin typeface="Arial" panose="020B0604020202020204" pitchFamily="34" charset="0"/>
                <a:cs typeface="Arial" pitchFamily="34" charset="0"/>
                <a:sym typeface="Symbol" pitchFamily="1" charset="2"/>
              </a:rPr>
              <a:t></a:t>
            </a:r>
            <a:r>
              <a:rPr lang="en-US" sz="2800" dirty="0">
                <a:solidFill>
                  <a:prstClr val="black"/>
                </a:solidFill>
                <a:latin typeface="Arial" panose="020B0604020202020204" pitchFamily="34" charset="0"/>
                <a:cs typeface="Arial" pitchFamily="34" charset="0"/>
              </a:rPr>
              <a:t> potassium oxide</a:t>
            </a:r>
          </a:p>
          <a:p>
            <a:pPr marL="742950" lvl="1" indent="-285750">
              <a:spcBef>
                <a:spcPct val="20000"/>
              </a:spcBef>
              <a:defRPr/>
            </a:pPr>
            <a:endParaRPr lang="en-US" sz="2800" dirty="0">
              <a:solidFill>
                <a:prstClr val="black"/>
              </a:solidFill>
              <a:latin typeface="Arial" panose="020B0604020202020204" pitchFamily="34" charset="0"/>
              <a:cs typeface="Arial" pitchFamily="34" charset="0"/>
            </a:endParaRPr>
          </a:p>
          <a:p>
            <a:pPr marL="1143000" lvl="2" indent="-228600">
              <a:spcBef>
                <a:spcPct val="20000"/>
              </a:spcBef>
              <a:buFont typeface="Arial" pitchFamily="34" charset="0"/>
              <a:buChar char="•"/>
              <a:defRPr/>
            </a:pPr>
            <a:endParaRPr lang="en-US" sz="2400" dirty="0">
              <a:solidFill>
                <a:prstClr val="black"/>
              </a:solidFill>
              <a:latin typeface="Arial" panose="020B0604020202020204" pitchFamily="34" charset="0"/>
              <a:cs typeface="Arial" pitchFamily="34" charset="0"/>
            </a:endParaRPr>
          </a:p>
          <a:p>
            <a:pPr marL="1143000" lvl="2" indent="-228600">
              <a:spcBef>
                <a:spcPct val="20000"/>
              </a:spcBef>
              <a:buFont typeface="Arial" pitchFamily="34" charset="0"/>
              <a:buChar char="•"/>
              <a:defRPr/>
            </a:pPr>
            <a:endParaRPr lang="en-US" sz="2400" dirty="0">
              <a:solidFill>
                <a:prstClr val="black"/>
              </a:solidFill>
              <a:latin typeface="Arial" panose="020B0604020202020204" pitchFamily="34" charset="0"/>
              <a:cs typeface="Arial" pitchFamily="34" charset="0"/>
            </a:endParaRPr>
          </a:p>
          <a:p>
            <a:pPr marL="1143000" lvl="2" indent="-228600">
              <a:spcBef>
                <a:spcPct val="20000"/>
              </a:spcBef>
              <a:buFont typeface="Arial" pitchFamily="34" charset="0"/>
              <a:buChar char="•"/>
              <a:defRPr/>
            </a:pPr>
            <a:endParaRPr lang="en-CA" sz="2400" dirty="0">
              <a:solidFill>
                <a:prstClr val="black"/>
              </a:solidFill>
              <a:latin typeface="Arial" panose="020B0604020202020204" pitchFamily="34" charset="0"/>
              <a:cs typeface="Arial" pitchFamily="34" charset="0"/>
            </a:endParaRPr>
          </a:p>
          <a:p>
            <a:pPr marL="1143000" lvl="2" indent="-228600">
              <a:spcBef>
                <a:spcPct val="20000"/>
              </a:spcBef>
              <a:buFont typeface="Arial" pitchFamily="34" charset="0"/>
              <a:buChar char="•"/>
              <a:defRPr/>
            </a:pPr>
            <a:endParaRPr lang="en-CA" sz="2400" dirty="0">
              <a:solidFill>
                <a:prstClr val="black"/>
              </a:solidFill>
              <a:latin typeface="Arial" panose="020B0604020202020204" pitchFamily="34" charset="0"/>
              <a:cs typeface="Arial" pitchFamily="34" charset="0"/>
            </a:endParaRPr>
          </a:p>
          <a:p>
            <a:pPr marL="1143000" lvl="2" indent="-228600">
              <a:spcBef>
                <a:spcPct val="20000"/>
              </a:spcBef>
              <a:buFont typeface="Arial" pitchFamily="34" charset="0"/>
              <a:buChar char="•"/>
              <a:defRPr/>
            </a:pPr>
            <a:endParaRPr lang="en-US" sz="2400" dirty="0">
              <a:solidFill>
                <a:prstClr val="black"/>
              </a:solidFill>
              <a:latin typeface="Arial" panose="020B0604020202020204" pitchFamily="34" charset="0"/>
              <a:cs typeface="Arial" pitchFamily="34" charset="0"/>
            </a:endParaRPr>
          </a:p>
          <a:p>
            <a:pPr marL="342900" indent="-342900">
              <a:spcBef>
                <a:spcPct val="20000"/>
              </a:spcBef>
              <a:buFont typeface="Arial" pitchFamily="34" charset="0"/>
              <a:buChar char="•"/>
              <a:defRPr/>
            </a:pPr>
            <a:r>
              <a:rPr lang="en-US" sz="3200" dirty="0">
                <a:solidFill>
                  <a:prstClr val="black"/>
                </a:solidFill>
                <a:latin typeface="Arial" panose="020B0604020202020204" pitchFamily="34" charset="0"/>
                <a:cs typeface="Arial" pitchFamily="34" charset="0"/>
              </a:rPr>
              <a:t>A </a:t>
            </a:r>
            <a:r>
              <a:rPr lang="en-US" sz="3200" b="1" dirty="0">
                <a:solidFill>
                  <a:srgbClr val="FFFF00"/>
                </a:solidFill>
                <a:latin typeface="Arial" panose="020B0604020202020204" pitchFamily="34" charset="0"/>
                <a:cs typeface="Arial" pitchFamily="34" charset="0"/>
              </a:rPr>
              <a:t>skeleton equation </a:t>
            </a:r>
            <a:r>
              <a:rPr lang="en-US" sz="3200" dirty="0">
                <a:solidFill>
                  <a:prstClr val="black"/>
                </a:solidFill>
                <a:latin typeface="Arial" panose="020B0604020202020204" pitchFamily="34" charset="0"/>
                <a:cs typeface="Arial" pitchFamily="34" charset="0"/>
              </a:rPr>
              <a:t>shows the formulas of the elements/compounds.</a:t>
            </a:r>
          </a:p>
          <a:p>
            <a:pPr marL="742950" lvl="1" indent="-285750">
              <a:spcBef>
                <a:spcPct val="20000"/>
              </a:spcBef>
              <a:buFont typeface="Arial" pitchFamily="34" charset="0"/>
              <a:buChar char="–"/>
              <a:defRPr/>
            </a:pPr>
            <a:r>
              <a:rPr lang="en-US" sz="2800" dirty="0">
                <a:solidFill>
                  <a:prstClr val="black"/>
                </a:solidFill>
                <a:latin typeface="Arial" panose="020B0604020202020204" pitchFamily="34" charset="0"/>
                <a:cs typeface="Arial" pitchFamily="34" charset="0"/>
              </a:rPr>
              <a:t>A skeleton equation shows which atoms are involved, but not how many molecules are involved.</a:t>
            </a:r>
          </a:p>
          <a:p>
            <a:pPr marL="1143000" lvl="2" indent="-228600">
              <a:spcBef>
                <a:spcPct val="20000"/>
              </a:spcBef>
              <a:buFont typeface="Arial" pitchFamily="34" charset="0"/>
              <a:buChar char="•"/>
              <a:defRPr/>
            </a:pPr>
            <a:r>
              <a:rPr lang="en-US" sz="2400" dirty="0">
                <a:solidFill>
                  <a:prstClr val="black"/>
                </a:solidFill>
                <a:latin typeface="Arial" panose="020B0604020202020204" pitchFamily="34" charset="0"/>
                <a:cs typeface="Arial" pitchFamily="34" charset="0"/>
              </a:rPr>
              <a:t>K + O</a:t>
            </a:r>
            <a:r>
              <a:rPr lang="en-US" sz="2400" i="1" baseline="-25000" dirty="0">
                <a:solidFill>
                  <a:prstClr val="black"/>
                </a:solidFill>
                <a:latin typeface="Arial" panose="020B0604020202020204" pitchFamily="34" charset="0"/>
                <a:cs typeface="Arial" pitchFamily="34" charset="0"/>
              </a:rPr>
              <a:t>2</a:t>
            </a:r>
            <a:r>
              <a:rPr lang="en-US" sz="2400" dirty="0">
                <a:solidFill>
                  <a:prstClr val="black"/>
                </a:solidFill>
                <a:latin typeface="Arial" panose="020B0604020202020204" pitchFamily="34" charset="0"/>
                <a:cs typeface="Arial" pitchFamily="34" charset="0"/>
              </a:rPr>
              <a:t>  </a:t>
            </a:r>
            <a:r>
              <a:rPr lang="en-US" sz="2400" dirty="0">
                <a:solidFill>
                  <a:prstClr val="black"/>
                </a:solidFill>
                <a:latin typeface="Arial" panose="020B0604020202020204" pitchFamily="34" charset="0"/>
                <a:cs typeface="Arial" pitchFamily="34" charset="0"/>
                <a:sym typeface="Symbol" pitchFamily="1" charset="2"/>
              </a:rPr>
              <a:t> K</a:t>
            </a:r>
            <a:r>
              <a:rPr lang="en-US" sz="2400" baseline="-25000" dirty="0">
                <a:solidFill>
                  <a:prstClr val="black"/>
                </a:solidFill>
                <a:latin typeface="Arial" panose="020B0604020202020204" pitchFamily="34" charset="0"/>
                <a:cs typeface="Arial" pitchFamily="34" charset="0"/>
              </a:rPr>
              <a:t>2</a:t>
            </a:r>
            <a:r>
              <a:rPr lang="en-US" sz="2400" dirty="0">
                <a:solidFill>
                  <a:prstClr val="black"/>
                </a:solidFill>
                <a:latin typeface="Arial" panose="020B0604020202020204" pitchFamily="34" charset="0"/>
                <a:cs typeface="Arial" pitchFamily="34" charset="0"/>
                <a:sym typeface="Symbol" pitchFamily="1" charset="2"/>
              </a:rPr>
              <a:t>O</a:t>
            </a:r>
            <a:endParaRPr lang="en-US" sz="2400" dirty="0">
              <a:solidFill>
                <a:prstClr val="black"/>
              </a:solidFill>
              <a:latin typeface="Arial" panose="020B0604020202020204" pitchFamily="34" charset="0"/>
              <a:cs typeface="Arial" pitchFamily="34" charset="0"/>
            </a:endParaRPr>
          </a:p>
        </p:txBody>
      </p:sp>
      <p:pic>
        <p:nvPicPr>
          <p:cNvPr id="6" name="Picture 7" descr="rxn2"/>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2667000" y="2514601"/>
            <a:ext cx="7010400" cy="13954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702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wipe(left)">
                                      <p:cBhvr>
                                        <p:cTn id="22" dur="500"/>
                                        <p:tgtEl>
                                          <p:spTgt spid="5">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wipe(left)">
                                      <p:cBhvr>
                                        <p:cTn id="27" dur="500"/>
                                        <p:tgtEl>
                                          <p:spTgt spid="5">
                                            <p:txEl>
                                              <p:pRg st="9" end="9"/>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wipe(left)">
                                      <p:cBhvr>
                                        <p:cTn id="3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1418" y="152400"/>
            <a:ext cx="8890382" cy="92333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5400" b="1" dirty="0">
                <a:ln/>
                <a:solidFill>
                  <a:srgbClr val="FFFF00"/>
                </a:solidFill>
              </a:rPr>
              <a:t>Writing &amp; Balancing Equations</a:t>
            </a:r>
          </a:p>
        </p:txBody>
      </p:sp>
      <p:sp>
        <p:nvSpPr>
          <p:cNvPr id="5" name="Rectangle 3"/>
          <p:cNvSpPr txBox="1">
            <a:spLocks noChangeArrowheads="1"/>
          </p:cNvSpPr>
          <p:nvPr/>
        </p:nvSpPr>
        <p:spPr>
          <a:xfrm>
            <a:off x="1676400" y="1066800"/>
            <a:ext cx="8839200" cy="5181600"/>
          </a:xfrm>
          <a:prstGeom prst="rect">
            <a:avLst/>
          </a:prstGeom>
        </p:spPr>
        <p:txBody>
          <a:bodyPr>
            <a:normAutofit/>
          </a:bodyPr>
          <a:lstStyle/>
          <a:p>
            <a:pPr marL="342900" indent="-342900">
              <a:spcBef>
                <a:spcPct val="20000"/>
              </a:spcBef>
              <a:buFont typeface="Arial" pitchFamily="34" charset="0"/>
              <a:buChar char="•"/>
              <a:defRPr/>
            </a:pPr>
            <a:r>
              <a:rPr lang="en-US" sz="3200" dirty="0">
                <a:solidFill>
                  <a:prstClr val="black"/>
                </a:solidFill>
                <a:latin typeface="Arial" panose="020B0604020202020204" pitchFamily="34" charset="0"/>
                <a:cs typeface="Arial" pitchFamily="34" charset="0"/>
              </a:rPr>
              <a:t>A </a:t>
            </a:r>
            <a:r>
              <a:rPr lang="en-US" sz="3200" b="1" dirty="0">
                <a:solidFill>
                  <a:srgbClr val="FFFF00"/>
                </a:solidFill>
                <a:effectLst>
                  <a:outerShdw blurRad="38100" dist="38100" dir="2700000" algn="tl">
                    <a:srgbClr val="000000">
                      <a:alpha val="43137"/>
                    </a:srgbClr>
                  </a:outerShdw>
                </a:effectLst>
                <a:latin typeface="Arial" panose="020B0604020202020204" pitchFamily="34" charset="0"/>
                <a:cs typeface="Arial" pitchFamily="34" charset="0"/>
              </a:rPr>
              <a:t>balanced chemical equation </a:t>
            </a:r>
            <a:r>
              <a:rPr lang="en-US" sz="3200" dirty="0">
                <a:solidFill>
                  <a:prstClr val="black"/>
                </a:solidFill>
                <a:latin typeface="Arial" panose="020B0604020202020204" pitchFamily="34" charset="0"/>
                <a:cs typeface="Arial" pitchFamily="34" charset="0"/>
              </a:rPr>
              <a:t>shows all atoms and the </a:t>
            </a:r>
            <a:r>
              <a:rPr lang="en-US" sz="3200" b="1" dirty="0">
                <a:solidFill>
                  <a:srgbClr val="FFFF00"/>
                </a:solidFill>
                <a:effectLst>
                  <a:outerShdw blurRad="38100" dist="38100" dir="2700000" algn="tl">
                    <a:srgbClr val="000000">
                      <a:alpha val="43137"/>
                    </a:srgbClr>
                  </a:outerShdw>
                </a:effectLst>
                <a:latin typeface="Arial" panose="020B0604020202020204" pitchFamily="34" charset="0"/>
                <a:cs typeface="Arial" pitchFamily="34" charset="0"/>
              </a:rPr>
              <a:t>coefficients</a:t>
            </a:r>
            <a:r>
              <a:rPr lang="en-US" sz="3200" dirty="0">
                <a:solidFill>
                  <a:prstClr val="black"/>
                </a:solidFill>
                <a:latin typeface="Arial" panose="020B0604020202020204" pitchFamily="34" charset="0"/>
                <a:cs typeface="Arial" pitchFamily="34" charset="0"/>
              </a:rPr>
              <a:t> tells us how many molecules (and atoms) there are.</a:t>
            </a:r>
          </a:p>
          <a:p>
            <a:pPr marL="742950" lvl="1" indent="-285750">
              <a:spcBef>
                <a:spcPct val="20000"/>
              </a:spcBef>
              <a:buFont typeface="Arial" pitchFamily="34" charset="0"/>
              <a:buChar char="–"/>
              <a:defRPr/>
            </a:pPr>
            <a:r>
              <a:rPr lang="en-US" sz="2800" dirty="0">
                <a:solidFill>
                  <a:prstClr val="black"/>
                </a:solidFill>
                <a:latin typeface="Arial" panose="020B0604020202020204" pitchFamily="34" charset="0"/>
                <a:cs typeface="Arial" pitchFamily="34" charset="0"/>
              </a:rPr>
              <a:t>Balancing </a:t>
            </a:r>
            <a:r>
              <a:rPr lang="en-US" sz="2800" b="1" dirty="0">
                <a:solidFill>
                  <a:srgbClr val="FFFF00"/>
                </a:solidFill>
                <a:effectLst>
                  <a:outerShdw blurRad="38100" dist="38100" dir="2700000" algn="tl">
                    <a:srgbClr val="000000">
                      <a:alpha val="43137"/>
                    </a:srgbClr>
                  </a:outerShdw>
                </a:effectLst>
                <a:latin typeface="Arial" panose="020B0604020202020204" pitchFamily="34" charset="0"/>
                <a:cs typeface="Arial" pitchFamily="34" charset="0"/>
              </a:rPr>
              <a:t>ensures </a:t>
            </a:r>
            <a:r>
              <a:rPr lang="en-US" sz="2800" dirty="0">
                <a:solidFill>
                  <a:prstClr val="black"/>
                </a:solidFill>
                <a:latin typeface="Arial" panose="020B0604020202020204" pitchFamily="34" charset="0"/>
                <a:cs typeface="Arial" pitchFamily="34" charset="0"/>
              </a:rPr>
              <a:t>that the </a:t>
            </a:r>
            <a:r>
              <a:rPr lang="en-US" sz="2800" b="1" dirty="0">
                <a:solidFill>
                  <a:srgbClr val="FFFF00"/>
                </a:solidFill>
                <a:effectLst>
                  <a:outerShdw blurRad="38100" dist="38100" dir="2700000" algn="tl">
                    <a:srgbClr val="000000">
                      <a:alpha val="43137"/>
                    </a:srgbClr>
                  </a:outerShdw>
                </a:effectLst>
                <a:latin typeface="Arial" panose="020B0604020202020204" pitchFamily="34" charset="0"/>
                <a:cs typeface="Arial" pitchFamily="34" charset="0"/>
              </a:rPr>
              <a:t>number of each atom </a:t>
            </a:r>
            <a:r>
              <a:rPr lang="en-US" sz="2800" dirty="0">
                <a:solidFill>
                  <a:prstClr val="black"/>
                </a:solidFill>
                <a:latin typeface="Arial" panose="020B0604020202020204" pitchFamily="34" charset="0"/>
                <a:cs typeface="Arial" pitchFamily="34" charset="0"/>
              </a:rPr>
              <a:t>is the </a:t>
            </a:r>
            <a:r>
              <a:rPr lang="en-US" sz="2800" b="1" dirty="0">
                <a:solidFill>
                  <a:srgbClr val="FFFF00"/>
                </a:solidFill>
                <a:effectLst>
                  <a:outerShdw blurRad="38100" dist="38100" dir="2700000" algn="tl">
                    <a:srgbClr val="000000">
                      <a:alpha val="43137"/>
                    </a:srgbClr>
                  </a:outerShdw>
                </a:effectLst>
                <a:latin typeface="Arial" panose="020B0604020202020204" pitchFamily="34" charset="0"/>
                <a:cs typeface="Arial" pitchFamily="34" charset="0"/>
              </a:rPr>
              <a:t>same on both sides </a:t>
            </a:r>
            <a:r>
              <a:rPr lang="en-US" sz="2800" dirty="0">
                <a:solidFill>
                  <a:prstClr val="black"/>
                </a:solidFill>
                <a:latin typeface="Arial" panose="020B0604020202020204" pitchFamily="34" charset="0"/>
                <a:cs typeface="Arial" pitchFamily="34" charset="0"/>
              </a:rPr>
              <a:t>of the reaction arrow.</a:t>
            </a:r>
          </a:p>
          <a:p>
            <a:pPr marL="1143000" lvl="2" indent="-228600">
              <a:spcBef>
                <a:spcPct val="20000"/>
              </a:spcBef>
              <a:defRPr/>
            </a:pPr>
            <a:r>
              <a:rPr lang="en-US" sz="3200" b="1" dirty="0">
                <a:solidFill>
                  <a:srgbClr val="FFFF00"/>
                </a:solidFill>
                <a:effectLst>
                  <a:outerShdw blurRad="38100" dist="38100" dir="2700000" algn="tl">
                    <a:srgbClr val="000000">
                      <a:alpha val="43137"/>
                    </a:srgbClr>
                  </a:outerShdw>
                </a:effectLst>
                <a:latin typeface="Arial" panose="020B0604020202020204" pitchFamily="34" charset="0"/>
                <a:cs typeface="Arial" pitchFamily="34" charset="0"/>
              </a:rPr>
              <a:t>4</a:t>
            </a:r>
            <a:r>
              <a:rPr lang="en-US" sz="3200" dirty="0">
                <a:solidFill>
                  <a:prstClr val="black"/>
                </a:solidFill>
                <a:latin typeface="Arial" panose="020B0604020202020204" pitchFamily="34" charset="0"/>
                <a:cs typeface="Arial" pitchFamily="34" charset="0"/>
              </a:rPr>
              <a:t>K     + 	O</a:t>
            </a:r>
            <a:r>
              <a:rPr lang="en-US" sz="3200" i="1" baseline="-25000" dirty="0">
                <a:solidFill>
                  <a:prstClr val="black"/>
                </a:solidFill>
                <a:latin typeface="Arial" panose="020B0604020202020204" pitchFamily="34" charset="0"/>
                <a:cs typeface="Arial" pitchFamily="34" charset="0"/>
              </a:rPr>
              <a:t>2</a:t>
            </a:r>
            <a:r>
              <a:rPr lang="en-US" sz="3200" dirty="0">
                <a:solidFill>
                  <a:prstClr val="black"/>
                </a:solidFill>
                <a:latin typeface="Arial" panose="020B0604020202020204" pitchFamily="34" charset="0"/>
                <a:cs typeface="Arial" pitchFamily="34" charset="0"/>
              </a:rPr>
              <a:t>  	    </a:t>
            </a:r>
            <a:r>
              <a:rPr lang="en-US" sz="3200" dirty="0">
                <a:solidFill>
                  <a:prstClr val="black"/>
                </a:solidFill>
                <a:latin typeface="Arial" panose="020B0604020202020204" pitchFamily="34" charset="0"/>
                <a:cs typeface="Arial" pitchFamily="34" charset="0"/>
                <a:sym typeface="Symbol" pitchFamily="1" charset="2"/>
              </a:rPr>
              <a:t> 	</a:t>
            </a:r>
            <a:r>
              <a:rPr lang="en-US" sz="3200" b="1" dirty="0">
                <a:solidFill>
                  <a:srgbClr val="FFFF00"/>
                </a:solidFill>
                <a:effectLst>
                  <a:outerShdw blurRad="38100" dist="38100" dir="2700000" algn="tl">
                    <a:srgbClr val="000000">
                      <a:alpha val="43137"/>
                    </a:srgbClr>
                  </a:outerShdw>
                </a:effectLst>
                <a:latin typeface="Arial" panose="020B0604020202020204" pitchFamily="34" charset="0"/>
                <a:cs typeface="Arial" pitchFamily="34" charset="0"/>
                <a:sym typeface="Symbol" pitchFamily="1" charset="2"/>
              </a:rPr>
              <a:t>2</a:t>
            </a:r>
            <a:r>
              <a:rPr lang="en-US" sz="3200" dirty="0">
                <a:solidFill>
                  <a:prstClr val="black"/>
                </a:solidFill>
                <a:latin typeface="Arial" panose="020B0604020202020204" pitchFamily="34" charset="0"/>
                <a:cs typeface="Arial" pitchFamily="34" charset="0"/>
                <a:sym typeface="Symbol" pitchFamily="1" charset="2"/>
              </a:rPr>
              <a:t>K</a:t>
            </a:r>
            <a:r>
              <a:rPr lang="en-US" sz="3200" baseline="-25000" dirty="0">
                <a:solidFill>
                  <a:prstClr val="black"/>
                </a:solidFill>
                <a:latin typeface="Arial" panose="020B0604020202020204" pitchFamily="34" charset="0"/>
                <a:cs typeface="Arial" pitchFamily="34" charset="0"/>
              </a:rPr>
              <a:t>2</a:t>
            </a:r>
            <a:r>
              <a:rPr lang="en-US" sz="3200" dirty="0">
                <a:solidFill>
                  <a:prstClr val="black"/>
                </a:solidFill>
                <a:latin typeface="Arial" panose="020B0604020202020204" pitchFamily="34" charset="0"/>
                <a:cs typeface="Arial" pitchFamily="34" charset="0"/>
                <a:sym typeface="Symbol" pitchFamily="1" charset="2"/>
              </a:rPr>
              <a:t>O</a:t>
            </a:r>
            <a:endParaRPr lang="en-US" sz="3200" dirty="0">
              <a:solidFill>
                <a:prstClr val="black"/>
              </a:solidFill>
              <a:latin typeface="Arial" panose="020B0604020202020204" pitchFamily="34" charset="0"/>
              <a:cs typeface="Arial" pitchFamily="34" charset="0"/>
            </a:endParaRPr>
          </a:p>
        </p:txBody>
      </p:sp>
      <p:sp>
        <p:nvSpPr>
          <p:cNvPr id="8" name="TextBox 7"/>
          <p:cNvSpPr txBox="1"/>
          <p:nvPr/>
        </p:nvSpPr>
        <p:spPr>
          <a:xfrm>
            <a:off x="3276600" y="4648200"/>
            <a:ext cx="609600" cy="707886"/>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n-CA" sz="4000" dirty="0">
                <a:solidFill>
                  <a:prstClr val="white"/>
                </a:solidFill>
                <a:latin typeface="Arial" pitchFamily="34" charset="0"/>
                <a:cs typeface="Arial" pitchFamily="34" charset="0"/>
              </a:rPr>
              <a:t>K</a:t>
            </a:r>
            <a:endParaRPr lang="en-US" sz="4000" dirty="0">
              <a:solidFill>
                <a:prstClr val="white"/>
              </a:solidFill>
              <a:latin typeface="Arial" pitchFamily="34" charset="0"/>
              <a:cs typeface="Arial" pitchFamily="34" charset="0"/>
            </a:endParaRPr>
          </a:p>
        </p:txBody>
      </p:sp>
      <p:sp>
        <p:nvSpPr>
          <p:cNvPr id="9" name="TextBox 8"/>
          <p:cNvSpPr txBox="1"/>
          <p:nvPr/>
        </p:nvSpPr>
        <p:spPr>
          <a:xfrm>
            <a:off x="2438400" y="5616714"/>
            <a:ext cx="609600" cy="707886"/>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n-CA" sz="4000" dirty="0">
                <a:solidFill>
                  <a:prstClr val="white"/>
                </a:solidFill>
                <a:latin typeface="Arial" pitchFamily="34" charset="0"/>
                <a:cs typeface="Arial" pitchFamily="34" charset="0"/>
              </a:rPr>
              <a:t>K</a:t>
            </a:r>
            <a:endParaRPr lang="en-US" sz="4000" dirty="0">
              <a:solidFill>
                <a:prstClr val="white"/>
              </a:solidFill>
              <a:latin typeface="Arial" pitchFamily="34" charset="0"/>
              <a:cs typeface="Arial" pitchFamily="34" charset="0"/>
            </a:endParaRPr>
          </a:p>
        </p:txBody>
      </p:sp>
      <p:sp>
        <p:nvSpPr>
          <p:cNvPr id="10" name="TextBox 9"/>
          <p:cNvSpPr txBox="1"/>
          <p:nvPr/>
        </p:nvSpPr>
        <p:spPr>
          <a:xfrm>
            <a:off x="2438400" y="4648200"/>
            <a:ext cx="609600" cy="707886"/>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n-CA" sz="4000" dirty="0">
                <a:solidFill>
                  <a:prstClr val="white"/>
                </a:solidFill>
                <a:latin typeface="Arial" pitchFamily="34" charset="0"/>
                <a:cs typeface="Arial" pitchFamily="34" charset="0"/>
              </a:rPr>
              <a:t>K</a:t>
            </a:r>
            <a:endParaRPr lang="en-US" sz="4000" dirty="0">
              <a:solidFill>
                <a:prstClr val="white"/>
              </a:solidFill>
              <a:latin typeface="Arial" pitchFamily="34" charset="0"/>
              <a:cs typeface="Arial" pitchFamily="34" charset="0"/>
            </a:endParaRPr>
          </a:p>
        </p:txBody>
      </p:sp>
      <p:sp>
        <p:nvSpPr>
          <p:cNvPr id="11" name="TextBox 10"/>
          <p:cNvSpPr txBox="1"/>
          <p:nvPr/>
        </p:nvSpPr>
        <p:spPr>
          <a:xfrm>
            <a:off x="8001000" y="5562600"/>
            <a:ext cx="609600" cy="707886"/>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n-CA" sz="4000" dirty="0">
                <a:solidFill>
                  <a:prstClr val="white"/>
                </a:solidFill>
                <a:latin typeface="Arial" pitchFamily="34" charset="0"/>
                <a:cs typeface="Arial" pitchFamily="34" charset="0"/>
              </a:rPr>
              <a:t>K</a:t>
            </a:r>
            <a:endParaRPr lang="en-US" sz="4000" dirty="0">
              <a:solidFill>
                <a:prstClr val="white"/>
              </a:solidFill>
              <a:latin typeface="Arial" pitchFamily="34" charset="0"/>
              <a:cs typeface="Arial" pitchFamily="34" charset="0"/>
            </a:endParaRPr>
          </a:p>
        </p:txBody>
      </p:sp>
      <p:sp>
        <p:nvSpPr>
          <p:cNvPr id="12" name="TextBox 11"/>
          <p:cNvSpPr txBox="1"/>
          <p:nvPr/>
        </p:nvSpPr>
        <p:spPr>
          <a:xfrm>
            <a:off x="8001000" y="4724400"/>
            <a:ext cx="609600" cy="707886"/>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n-CA" sz="4000" dirty="0">
                <a:solidFill>
                  <a:prstClr val="white"/>
                </a:solidFill>
                <a:latin typeface="Arial" pitchFamily="34" charset="0"/>
                <a:cs typeface="Arial" pitchFamily="34" charset="0"/>
              </a:rPr>
              <a:t>K</a:t>
            </a:r>
            <a:endParaRPr lang="en-US" sz="4000" dirty="0">
              <a:solidFill>
                <a:prstClr val="white"/>
              </a:solidFill>
              <a:latin typeface="Arial" pitchFamily="34" charset="0"/>
              <a:cs typeface="Arial" pitchFamily="34" charset="0"/>
            </a:endParaRPr>
          </a:p>
        </p:txBody>
      </p:sp>
      <p:sp>
        <p:nvSpPr>
          <p:cNvPr id="13" name="TextBox 12"/>
          <p:cNvSpPr txBox="1"/>
          <p:nvPr/>
        </p:nvSpPr>
        <p:spPr>
          <a:xfrm>
            <a:off x="6781800" y="5562600"/>
            <a:ext cx="609600" cy="707886"/>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n-CA" sz="4000" dirty="0">
                <a:solidFill>
                  <a:prstClr val="white"/>
                </a:solidFill>
                <a:latin typeface="Arial" pitchFamily="34" charset="0"/>
                <a:cs typeface="Arial" pitchFamily="34" charset="0"/>
              </a:rPr>
              <a:t>K</a:t>
            </a:r>
            <a:endParaRPr lang="en-US" sz="4000" dirty="0">
              <a:solidFill>
                <a:prstClr val="white"/>
              </a:solidFill>
              <a:latin typeface="Arial" pitchFamily="34" charset="0"/>
              <a:cs typeface="Arial" pitchFamily="34" charset="0"/>
            </a:endParaRPr>
          </a:p>
        </p:txBody>
      </p:sp>
      <p:sp>
        <p:nvSpPr>
          <p:cNvPr id="14" name="TextBox 13"/>
          <p:cNvSpPr txBox="1"/>
          <p:nvPr/>
        </p:nvSpPr>
        <p:spPr>
          <a:xfrm>
            <a:off x="6781800" y="4724400"/>
            <a:ext cx="609600" cy="707886"/>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n-CA" sz="4000" dirty="0">
                <a:solidFill>
                  <a:prstClr val="white"/>
                </a:solidFill>
                <a:latin typeface="Arial" pitchFamily="34" charset="0"/>
                <a:cs typeface="Arial" pitchFamily="34" charset="0"/>
              </a:rPr>
              <a:t>K</a:t>
            </a:r>
            <a:endParaRPr lang="en-US" sz="4000" dirty="0">
              <a:solidFill>
                <a:prstClr val="white"/>
              </a:solidFill>
              <a:latin typeface="Arial" pitchFamily="34" charset="0"/>
              <a:cs typeface="Arial" pitchFamily="34" charset="0"/>
            </a:endParaRPr>
          </a:p>
        </p:txBody>
      </p:sp>
      <p:sp>
        <p:nvSpPr>
          <p:cNvPr id="16" name="TextBox 15"/>
          <p:cNvSpPr txBox="1"/>
          <p:nvPr/>
        </p:nvSpPr>
        <p:spPr>
          <a:xfrm>
            <a:off x="3276600" y="5616714"/>
            <a:ext cx="609600" cy="707886"/>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n-CA" sz="4000" dirty="0">
                <a:solidFill>
                  <a:prstClr val="white"/>
                </a:solidFill>
                <a:latin typeface="Arial" pitchFamily="34" charset="0"/>
                <a:cs typeface="Arial" pitchFamily="34" charset="0"/>
              </a:rPr>
              <a:t>K</a:t>
            </a:r>
            <a:endParaRPr lang="en-US" sz="4000" dirty="0">
              <a:solidFill>
                <a:prstClr val="white"/>
              </a:solidFill>
              <a:latin typeface="Arial" pitchFamily="34" charset="0"/>
              <a:cs typeface="Arial" pitchFamily="34" charset="0"/>
            </a:endParaRPr>
          </a:p>
        </p:txBody>
      </p:sp>
      <p:sp>
        <p:nvSpPr>
          <p:cNvPr id="17" name="TextBox 16"/>
          <p:cNvSpPr txBox="1"/>
          <p:nvPr/>
        </p:nvSpPr>
        <p:spPr>
          <a:xfrm>
            <a:off x="4267200" y="4648200"/>
            <a:ext cx="609600" cy="707886"/>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CA" sz="4000" dirty="0">
                <a:solidFill>
                  <a:prstClr val="white"/>
                </a:solidFill>
                <a:latin typeface="Arial" pitchFamily="34" charset="0"/>
                <a:cs typeface="Arial" pitchFamily="34" charset="0"/>
              </a:rPr>
              <a:t>O</a:t>
            </a:r>
            <a:endParaRPr lang="en-US" sz="4000" dirty="0">
              <a:solidFill>
                <a:prstClr val="white"/>
              </a:solidFill>
              <a:latin typeface="Arial" pitchFamily="34" charset="0"/>
              <a:cs typeface="Arial" pitchFamily="34" charset="0"/>
            </a:endParaRPr>
          </a:p>
        </p:txBody>
      </p:sp>
      <p:sp>
        <p:nvSpPr>
          <p:cNvPr id="18" name="TextBox 17"/>
          <p:cNvSpPr txBox="1"/>
          <p:nvPr/>
        </p:nvSpPr>
        <p:spPr>
          <a:xfrm>
            <a:off x="4876800" y="4648200"/>
            <a:ext cx="609600" cy="707886"/>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CA" sz="4000" dirty="0">
                <a:solidFill>
                  <a:prstClr val="white"/>
                </a:solidFill>
                <a:latin typeface="Arial" pitchFamily="34" charset="0"/>
                <a:cs typeface="Arial" pitchFamily="34" charset="0"/>
              </a:rPr>
              <a:t>O</a:t>
            </a:r>
            <a:endParaRPr lang="en-US" sz="4000" dirty="0">
              <a:solidFill>
                <a:prstClr val="white"/>
              </a:solidFill>
              <a:latin typeface="Arial" pitchFamily="34" charset="0"/>
              <a:cs typeface="Arial" pitchFamily="34" charset="0"/>
            </a:endParaRPr>
          </a:p>
        </p:txBody>
      </p:sp>
      <p:sp>
        <p:nvSpPr>
          <p:cNvPr id="19" name="TextBox 18"/>
          <p:cNvSpPr txBox="1"/>
          <p:nvPr/>
        </p:nvSpPr>
        <p:spPr>
          <a:xfrm>
            <a:off x="7391400" y="4724400"/>
            <a:ext cx="609600" cy="707886"/>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CA" sz="4000" dirty="0">
                <a:solidFill>
                  <a:prstClr val="white"/>
                </a:solidFill>
                <a:latin typeface="Arial" pitchFamily="34" charset="0"/>
                <a:cs typeface="Arial" pitchFamily="34" charset="0"/>
              </a:rPr>
              <a:t>O</a:t>
            </a:r>
            <a:endParaRPr lang="en-US" sz="4000" dirty="0">
              <a:solidFill>
                <a:prstClr val="white"/>
              </a:solidFill>
              <a:latin typeface="Arial" pitchFamily="34" charset="0"/>
              <a:cs typeface="Arial" pitchFamily="34" charset="0"/>
            </a:endParaRPr>
          </a:p>
        </p:txBody>
      </p:sp>
      <p:sp>
        <p:nvSpPr>
          <p:cNvPr id="20" name="TextBox 19"/>
          <p:cNvSpPr txBox="1"/>
          <p:nvPr/>
        </p:nvSpPr>
        <p:spPr>
          <a:xfrm>
            <a:off x="7391400" y="5562600"/>
            <a:ext cx="609600" cy="707886"/>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CA" sz="4000" dirty="0">
                <a:solidFill>
                  <a:prstClr val="white"/>
                </a:solidFill>
                <a:latin typeface="Arial" pitchFamily="34" charset="0"/>
                <a:cs typeface="Arial" pitchFamily="34" charset="0"/>
              </a:rPr>
              <a:t>O</a:t>
            </a:r>
            <a:endParaRPr lang="en-US" sz="40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200316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 calcmode="lin" valueType="num">
                                      <p:cBhvr>
                                        <p:cTn id="24" dur="500" fill="hold"/>
                                        <p:tgtEl>
                                          <p:spTgt spid="8"/>
                                        </p:tgtEl>
                                        <p:attrNameLst>
                                          <p:attrName>style.rotation</p:attrName>
                                        </p:attrNameLst>
                                      </p:cBhvr>
                                      <p:tavLst>
                                        <p:tav tm="0">
                                          <p:val>
                                            <p:fltVal val="360"/>
                                          </p:val>
                                        </p:tav>
                                        <p:tav tm="100000">
                                          <p:val>
                                            <p:fltVal val="0"/>
                                          </p:val>
                                        </p:tav>
                                      </p:tavLst>
                                    </p:anim>
                                    <p:animEffect transition="in" filter="fade">
                                      <p:cBhvr>
                                        <p:cTn id="25" dur="500"/>
                                        <p:tgtEl>
                                          <p:spTgt spid="8"/>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 calcmode="lin" valueType="num">
                                      <p:cBhvr>
                                        <p:cTn id="30" dur="500" fill="hold"/>
                                        <p:tgtEl>
                                          <p:spTgt spid="10"/>
                                        </p:tgtEl>
                                        <p:attrNameLst>
                                          <p:attrName>style.rotation</p:attrName>
                                        </p:attrNameLst>
                                      </p:cBhvr>
                                      <p:tavLst>
                                        <p:tav tm="0">
                                          <p:val>
                                            <p:fltVal val="360"/>
                                          </p:val>
                                        </p:tav>
                                        <p:tav tm="100000">
                                          <p:val>
                                            <p:fltVal val="0"/>
                                          </p:val>
                                        </p:tav>
                                      </p:tavLst>
                                    </p:anim>
                                    <p:animEffect transition="in" filter="fade">
                                      <p:cBhvr>
                                        <p:cTn id="31" dur="500"/>
                                        <p:tgtEl>
                                          <p:spTgt spid="10"/>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 calcmode="lin" valueType="num">
                                      <p:cBhvr>
                                        <p:cTn id="36" dur="500" fill="hold"/>
                                        <p:tgtEl>
                                          <p:spTgt spid="9"/>
                                        </p:tgtEl>
                                        <p:attrNameLst>
                                          <p:attrName>style.rotation</p:attrName>
                                        </p:attrNameLst>
                                      </p:cBhvr>
                                      <p:tavLst>
                                        <p:tav tm="0">
                                          <p:val>
                                            <p:fltVal val="360"/>
                                          </p:val>
                                        </p:tav>
                                        <p:tav tm="100000">
                                          <p:val>
                                            <p:fltVal val="0"/>
                                          </p:val>
                                        </p:tav>
                                      </p:tavLst>
                                    </p:anim>
                                    <p:animEffect transition="in" filter="fade">
                                      <p:cBhvr>
                                        <p:cTn id="37" dur="500"/>
                                        <p:tgtEl>
                                          <p:spTgt spid="9"/>
                                        </p:tgtEl>
                                      </p:cBhvr>
                                    </p:animEffect>
                                  </p:childTnLst>
                                </p:cTn>
                              </p:par>
                              <p:par>
                                <p:cTn id="38" presetID="49" presetClass="entr" presetSubtype="0" decel="10000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 calcmode="lin" valueType="num">
                                      <p:cBhvr>
                                        <p:cTn id="42" dur="500" fill="hold"/>
                                        <p:tgtEl>
                                          <p:spTgt spid="16"/>
                                        </p:tgtEl>
                                        <p:attrNameLst>
                                          <p:attrName>style.rotation</p:attrName>
                                        </p:attrNameLst>
                                      </p:cBhvr>
                                      <p:tavLst>
                                        <p:tav tm="0">
                                          <p:val>
                                            <p:fltVal val="360"/>
                                          </p:val>
                                        </p:tav>
                                        <p:tav tm="100000">
                                          <p:val>
                                            <p:fltVal val="0"/>
                                          </p:val>
                                        </p:tav>
                                      </p:tavLst>
                                    </p:anim>
                                    <p:animEffect transition="in" filter="fade">
                                      <p:cBhvr>
                                        <p:cTn id="43" dur="500"/>
                                        <p:tgtEl>
                                          <p:spTgt spid="1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9" presetClass="entr" presetSubtype="0" decel="10000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 calcmode="lin" valueType="num">
                                      <p:cBhvr>
                                        <p:cTn id="50" dur="500" fill="hold"/>
                                        <p:tgtEl>
                                          <p:spTgt spid="18"/>
                                        </p:tgtEl>
                                        <p:attrNameLst>
                                          <p:attrName>style.rotation</p:attrName>
                                        </p:attrNameLst>
                                      </p:cBhvr>
                                      <p:tavLst>
                                        <p:tav tm="0">
                                          <p:val>
                                            <p:fltVal val="360"/>
                                          </p:val>
                                        </p:tav>
                                        <p:tav tm="100000">
                                          <p:val>
                                            <p:fltVal val="0"/>
                                          </p:val>
                                        </p:tav>
                                      </p:tavLst>
                                    </p:anim>
                                    <p:animEffect transition="in" filter="fade">
                                      <p:cBhvr>
                                        <p:cTn id="51" dur="500"/>
                                        <p:tgtEl>
                                          <p:spTgt spid="18"/>
                                        </p:tgtEl>
                                      </p:cBhvr>
                                    </p:animEffect>
                                  </p:childTnLst>
                                </p:cTn>
                              </p:par>
                              <p:par>
                                <p:cTn id="52" presetID="49" presetClass="entr" presetSubtype="0" decel="100000"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 calcmode="lin" valueType="num">
                                      <p:cBhvr>
                                        <p:cTn id="56" dur="500" fill="hold"/>
                                        <p:tgtEl>
                                          <p:spTgt spid="17"/>
                                        </p:tgtEl>
                                        <p:attrNameLst>
                                          <p:attrName>style.rotation</p:attrName>
                                        </p:attrNameLst>
                                      </p:cBhvr>
                                      <p:tavLst>
                                        <p:tav tm="0">
                                          <p:val>
                                            <p:fltVal val="360"/>
                                          </p:val>
                                        </p:tav>
                                        <p:tav tm="100000">
                                          <p:val>
                                            <p:fltVal val="0"/>
                                          </p:val>
                                        </p:tav>
                                      </p:tavLst>
                                    </p:anim>
                                    <p:animEffect transition="in" filter="fade">
                                      <p:cBhvr>
                                        <p:cTn id="57" dur="500"/>
                                        <p:tgtEl>
                                          <p:spTgt spid="1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9" presetClass="entr" presetSubtype="0" decel="10000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 calcmode="lin" valueType="num">
                                      <p:cBhvr>
                                        <p:cTn id="64" dur="500" fill="hold"/>
                                        <p:tgtEl>
                                          <p:spTgt spid="20"/>
                                        </p:tgtEl>
                                        <p:attrNameLst>
                                          <p:attrName>style.rotation</p:attrName>
                                        </p:attrNameLst>
                                      </p:cBhvr>
                                      <p:tavLst>
                                        <p:tav tm="0">
                                          <p:val>
                                            <p:fltVal val="360"/>
                                          </p:val>
                                        </p:tav>
                                        <p:tav tm="100000">
                                          <p:val>
                                            <p:fltVal val="0"/>
                                          </p:val>
                                        </p:tav>
                                      </p:tavLst>
                                    </p:anim>
                                    <p:animEffect transition="in" filter="fade">
                                      <p:cBhvr>
                                        <p:cTn id="65" dur="500"/>
                                        <p:tgtEl>
                                          <p:spTgt spid="20"/>
                                        </p:tgtEl>
                                      </p:cBhvr>
                                    </p:animEffect>
                                  </p:childTnLst>
                                </p:cTn>
                              </p:par>
                              <p:par>
                                <p:cTn id="66" presetID="49" presetClass="entr" presetSubtype="0" decel="10000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 calcmode="lin" valueType="num">
                                      <p:cBhvr>
                                        <p:cTn id="70" dur="500" fill="hold"/>
                                        <p:tgtEl>
                                          <p:spTgt spid="11"/>
                                        </p:tgtEl>
                                        <p:attrNameLst>
                                          <p:attrName>style.rotation</p:attrName>
                                        </p:attrNameLst>
                                      </p:cBhvr>
                                      <p:tavLst>
                                        <p:tav tm="0">
                                          <p:val>
                                            <p:fltVal val="360"/>
                                          </p:val>
                                        </p:tav>
                                        <p:tav tm="100000">
                                          <p:val>
                                            <p:fltVal val="0"/>
                                          </p:val>
                                        </p:tav>
                                      </p:tavLst>
                                    </p:anim>
                                    <p:animEffect transition="in" filter="fade">
                                      <p:cBhvr>
                                        <p:cTn id="71" dur="500"/>
                                        <p:tgtEl>
                                          <p:spTgt spid="11"/>
                                        </p:tgtEl>
                                      </p:cBhvr>
                                    </p:animEffect>
                                  </p:childTnLst>
                                </p:cTn>
                              </p:par>
                              <p:par>
                                <p:cTn id="72" presetID="49" presetClass="entr" presetSubtype="0" decel="100000" fill="hold" nodeType="with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fltVal val="0"/>
                                          </p:val>
                                        </p:tav>
                                        <p:tav tm="100000">
                                          <p:val>
                                            <p:strVal val="#ppt_h"/>
                                          </p:val>
                                        </p:tav>
                                      </p:tavLst>
                                    </p:anim>
                                    <p:anim calcmode="lin" valueType="num">
                                      <p:cBhvr>
                                        <p:cTn id="76" dur="500" fill="hold"/>
                                        <p:tgtEl>
                                          <p:spTgt spid="14"/>
                                        </p:tgtEl>
                                        <p:attrNameLst>
                                          <p:attrName>style.rotation</p:attrName>
                                        </p:attrNameLst>
                                      </p:cBhvr>
                                      <p:tavLst>
                                        <p:tav tm="0">
                                          <p:val>
                                            <p:fltVal val="360"/>
                                          </p:val>
                                        </p:tav>
                                        <p:tav tm="100000">
                                          <p:val>
                                            <p:fltVal val="0"/>
                                          </p:val>
                                        </p:tav>
                                      </p:tavLst>
                                    </p:anim>
                                    <p:animEffect transition="in" filter="fade">
                                      <p:cBhvr>
                                        <p:cTn id="77" dur="500"/>
                                        <p:tgtEl>
                                          <p:spTgt spid="14"/>
                                        </p:tgtEl>
                                      </p:cBhvr>
                                    </p:animEffect>
                                  </p:childTnLst>
                                </p:cTn>
                              </p:par>
                              <p:par>
                                <p:cTn id="78" presetID="49" presetClass="entr" presetSubtype="0" decel="100000" fill="hold" nodeType="with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p:cTn id="80" dur="500" fill="hold"/>
                                        <p:tgtEl>
                                          <p:spTgt spid="19"/>
                                        </p:tgtEl>
                                        <p:attrNameLst>
                                          <p:attrName>ppt_w</p:attrName>
                                        </p:attrNameLst>
                                      </p:cBhvr>
                                      <p:tavLst>
                                        <p:tav tm="0">
                                          <p:val>
                                            <p:fltVal val="0"/>
                                          </p:val>
                                        </p:tav>
                                        <p:tav tm="100000">
                                          <p:val>
                                            <p:strVal val="#ppt_w"/>
                                          </p:val>
                                        </p:tav>
                                      </p:tavLst>
                                    </p:anim>
                                    <p:anim calcmode="lin" valueType="num">
                                      <p:cBhvr>
                                        <p:cTn id="81" dur="500" fill="hold"/>
                                        <p:tgtEl>
                                          <p:spTgt spid="19"/>
                                        </p:tgtEl>
                                        <p:attrNameLst>
                                          <p:attrName>ppt_h</p:attrName>
                                        </p:attrNameLst>
                                      </p:cBhvr>
                                      <p:tavLst>
                                        <p:tav tm="0">
                                          <p:val>
                                            <p:fltVal val="0"/>
                                          </p:val>
                                        </p:tav>
                                        <p:tav tm="100000">
                                          <p:val>
                                            <p:strVal val="#ppt_h"/>
                                          </p:val>
                                        </p:tav>
                                      </p:tavLst>
                                    </p:anim>
                                    <p:anim calcmode="lin" valueType="num">
                                      <p:cBhvr>
                                        <p:cTn id="82" dur="500" fill="hold"/>
                                        <p:tgtEl>
                                          <p:spTgt spid="19"/>
                                        </p:tgtEl>
                                        <p:attrNameLst>
                                          <p:attrName>style.rotation</p:attrName>
                                        </p:attrNameLst>
                                      </p:cBhvr>
                                      <p:tavLst>
                                        <p:tav tm="0">
                                          <p:val>
                                            <p:fltVal val="360"/>
                                          </p:val>
                                        </p:tav>
                                        <p:tav tm="100000">
                                          <p:val>
                                            <p:fltVal val="0"/>
                                          </p:val>
                                        </p:tav>
                                      </p:tavLst>
                                    </p:anim>
                                    <p:animEffect transition="in" filter="fade">
                                      <p:cBhvr>
                                        <p:cTn id="83" dur="500"/>
                                        <p:tgtEl>
                                          <p:spTgt spid="19"/>
                                        </p:tgtEl>
                                      </p:cBhvr>
                                    </p:animEffect>
                                  </p:childTnLst>
                                </p:cTn>
                              </p:par>
                              <p:par>
                                <p:cTn id="84" presetID="49" presetClass="entr" presetSubtype="0" decel="100000" fill="hold" nodeType="with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p:cTn id="86" dur="500" fill="hold"/>
                                        <p:tgtEl>
                                          <p:spTgt spid="12"/>
                                        </p:tgtEl>
                                        <p:attrNameLst>
                                          <p:attrName>ppt_w</p:attrName>
                                        </p:attrNameLst>
                                      </p:cBhvr>
                                      <p:tavLst>
                                        <p:tav tm="0">
                                          <p:val>
                                            <p:fltVal val="0"/>
                                          </p:val>
                                        </p:tav>
                                        <p:tav tm="100000">
                                          <p:val>
                                            <p:strVal val="#ppt_w"/>
                                          </p:val>
                                        </p:tav>
                                      </p:tavLst>
                                    </p:anim>
                                    <p:anim calcmode="lin" valueType="num">
                                      <p:cBhvr>
                                        <p:cTn id="87" dur="500" fill="hold"/>
                                        <p:tgtEl>
                                          <p:spTgt spid="12"/>
                                        </p:tgtEl>
                                        <p:attrNameLst>
                                          <p:attrName>ppt_h</p:attrName>
                                        </p:attrNameLst>
                                      </p:cBhvr>
                                      <p:tavLst>
                                        <p:tav tm="0">
                                          <p:val>
                                            <p:fltVal val="0"/>
                                          </p:val>
                                        </p:tav>
                                        <p:tav tm="100000">
                                          <p:val>
                                            <p:strVal val="#ppt_h"/>
                                          </p:val>
                                        </p:tav>
                                      </p:tavLst>
                                    </p:anim>
                                    <p:anim calcmode="lin" valueType="num">
                                      <p:cBhvr>
                                        <p:cTn id="88" dur="500" fill="hold"/>
                                        <p:tgtEl>
                                          <p:spTgt spid="12"/>
                                        </p:tgtEl>
                                        <p:attrNameLst>
                                          <p:attrName>style.rotation</p:attrName>
                                        </p:attrNameLst>
                                      </p:cBhvr>
                                      <p:tavLst>
                                        <p:tav tm="0">
                                          <p:val>
                                            <p:fltVal val="360"/>
                                          </p:val>
                                        </p:tav>
                                        <p:tav tm="100000">
                                          <p:val>
                                            <p:fltVal val="0"/>
                                          </p:val>
                                        </p:tav>
                                      </p:tavLst>
                                    </p:anim>
                                    <p:animEffect transition="in" filter="fade">
                                      <p:cBhvr>
                                        <p:cTn id="89" dur="500"/>
                                        <p:tgtEl>
                                          <p:spTgt spid="12"/>
                                        </p:tgtEl>
                                      </p:cBhvr>
                                    </p:animEffect>
                                  </p:childTnLst>
                                </p:cTn>
                              </p:par>
                              <p:par>
                                <p:cTn id="90" presetID="49" presetClass="entr" presetSubtype="0" decel="100000" fill="hold" nodeType="withEffect">
                                  <p:stCondLst>
                                    <p:cond delay="0"/>
                                  </p:stCondLst>
                                  <p:childTnLst>
                                    <p:set>
                                      <p:cBhvr>
                                        <p:cTn id="91" dur="1" fill="hold">
                                          <p:stCondLst>
                                            <p:cond delay="0"/>
                                          </p:stCondLst>
                                        </p:cTn>
                                        <p:tgtEl>
                                          <p:spTgt spid="13"/>
                                        </p:tgtEl>
                                        <p:attrNameLst>
                                          <p:attrName>style.visibility</p:attrName>
                                        </p:attrNameLst>
                                      </p:cBhvr>
                                      <p:to>
                                        <p:strVal val="visible"/>
                                      </p:to>
                                    </p:set>
                                    <p:anim calcmode="lin" valueType="num">
                                      <p:cBhvr>
                                        <p:cTn id="92" dur="500" fill="hold"/>
                                        <p:tgtEl>
                                          <p:spTgt spid="13"/>
                                        </p:tgtEl>
                                        <p:attrNameLst>
                                          <p:attrName>ppt_w</p:attrName>
                                        </p:attrNameLst>
                                      </p:cBhvr>
                                      <p:tavLst>
                                        <p:tav tm="0">
                                          <p:val>
                                            <p:fltVal val="0"/>
                                          </p:val>
                                        </p:tav>
                                        <p:tav tm="100000">
                                          <p:val>
                                            <p:strVal val="#ppt_w"/>
                                          </p:val>
                                        </p:tav>
                                      </p:tavLst>
                                    </p:anim>
                                    <p:anim calcmode="lin" valueType="num">
                                      <p:cBhvr>
                                        <p:cTn id="93" dur="500" fill="hold"/>
                                        <p:tgtEl>
                                          <p:spTgt spid="13"/>
                                        </p:tgtEl>
                                        <p:attrNameLst>
                                          <p:attrName>ppt_h</p:attrName>
                                        </p:attrNameLst>
                                      </p:cBhvr>
                                      <p:tavLst>
                                        <p:tav tm="0">
                                          <p:val>
                                            <p:fltVal val="0"/>
                                          </p:val>
                                        </p:tav>
                                        <p:tav tm="100000">
                                          <p:val>
                                            <p:strVal val="#ppt_h"/>
                                          </p:val>
                                        </p:tav>
                                      </p:tavLst>
                                    </p:anim>
                                    <p:anim calcmode="lin" valueType="num">
                                      <p:cBhvr>
                                        <p:cTn id="94" dur="500" fill="hold"/>
                                        <p:tgtEl>
                                          <p:spTgt spid="13"/>
                                        </p:tgtEl>
                                        <p:attrNameLst>
                                          <p:attrName>style.rotation</p:attrName>
                                        </p:attrNameLst>
                                      </p:cBhvr>
                                      <p:tavLst>
                                        <p:tav tm="0">
                                          <p:val>
                                            <p:fltVal val="360"/>
                                          </p:val>
                                        </p:tav>
                                        <p:tav tm="100000">
                                          <p:val>
                                            <p:fltVal val="0"/>
                                          </p:val>
                                        </p:tav>
                                      </p:tavLst>
                                    </p:anim>
                                    <p:animEffect transition="in" filter="fade">
                                      <p:cBhvr>
                                        <p:cTn id="9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1981200" y="6356351"/>
            <a:ext cx="2133600" cy="365125"/>
          </a:xfrm>
        </p:spPr>
        <p:txBody>
          <a:bodyPr/>
          <a:lstStyle/>
          <a:p>
            <a:pPr algn="l">
              <a:defRPr/>
            </a:pPr>
            <a:r>
              <a:rPr lang="en-US">
                <a:solidFill>
                  <a:prstClr val="black">
                    <a:tint val="75000"/>
                  </a:prstClr>
                </a:solidFill>
              </a:rPr>
              <a:t>(c) McGraw Hill Ryerson 2007</a:t>
            </a:r>
            <a:endParaRPr lang="en-US" sz="1400">
              <a:solidFill>
                <a:prstClr val="black">
                  <a:tint val="75000"/>
                </a:prstClr>
              </a:solidFill>
            </a:endParaRPr>
          </a:p>
        </p:txBody>
      </p:sp>
      <p:sp>
        <p:nvSpPr>
          <p:cNvPr id="76803" name="Rectangle 3"/>
          <p:cNvSpPr>
            <a:spLocks noGrp="1" noChangeArrowheads="1"/>
          </p:cNvSpPr>
          <p:nvPr>
            <p:ph type="body" idx="1"/>
          </p:nvPr>
        </p:nvSpPr>
        <p:spPr>
          <a:xfrm>
            <a:off x="1752600" y="990601"/>
            <a:ext cx="8686800" cy="5267325"/>
          </a:xfrm>
        </p:spPr>
        <p:txBody>
          <a:bodyPr rtlCol="0">
            <a:normAutofit/>
          </a:bodyPr>
          <a:lstStyle/>
          <a:p>
            <a:pPr eaLnBrk="1" fontAlgn="auto" hangingPunct="1">
              <a:spcAft>
                <a:spcPts val="0"/>
              </a:spcAft>
              <a:tabLst>
                <a:tab pos="2951163" algn="l"/>
                <a:tab pos="4283075" algn="l"/>
                <a:tab pos="4475163" algn="r"/>
              </a:tabLst>
              <a:defRPr/>
            </a:pPr>
            <a:r>
              <a:rPr lang="en-US" dirty="0" smtClean="0">
                <a:latin typeface="Arial" pitchFamily="34" charset="0"/>
                <a:cs typeface="Arial" pitchFamily="34" charset="0"/>
              </a:rPr>
              <a:t>Using the law of conservation of mass, we can </a:t>
            </a:r>
            <a:r>
              <a:rPr lang="en-US"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count atoms to balance </a:t>
            </a:r>
            <a:r>
              <a:rPr lang="en-US" dirty="0" smtClean="0">
                <a:latin typeface="Arial" pitchFamily="34" charset="0"/>
                <a:cs typeface="Arial" pitchFamily="34" charset="0"/>
              </a:rPr>
              <a:t>the number of atoms in chemical equations.</a:t>
            </a:r>
          </a:p>
          <a:p>
            <a:pPr lvl="1" eaLnBrk="1" fontAlgn="auto" hangingPunct="1">
              <a:spcAft>
                <a:spcPts val="0"/>
              </a:spcAft>
              <a:tabLst>
                <a:tab pos="2951163" algn="l"/>
                <a:tab pos="4283075" algn="l"/>
                <a:tab pos="4475163" algn="r"/>
              </a:tabLst>
              <a:defRPr/>
            </a:pPr>
            <a:r>
              <a:rPr lang="en-US" b="1" dirty="0" smtClean="0">
                <a:latin typeface="Arial" pitchFamily="34" charset="0"/>
                <a:cs typeface="Arial" pitchFamily="34" charset="0"/>
              </a:rPr>
              <a:t>Word equation</a:t>
            </a:r>
            <a:r>
              <a:rPr lang="en-US" dirty="0" smtClean="0">
                <a:latin typeface="Arial" pitchFamily="34" charset="0"/>
                <a:cs typeface="Arial" pitchFamily="34" charset="0"/>
              </a:rPr>
              <a:t>:  methane + oxygen </a:t>
            </a:r>
            <a:r>
              <a:rPr lang="en-US" b="1" dirty="0" smtClean="0">
                <a:latin typeface="Arial" pitchFamily="34" charset="0"/>
                <a:cs typeface="Arial" pitchFamily="34" charset="0"/>
                <a:sym typeface="Symbol" pitchFamily="1" charset="2"/>
              </a:rPr>
              <a:t></a:t>
            </a:r>
            <a:r>
              <a:rPr lang="en-US" dirty="0" smtClean="0">
                <a:latin typeface="Arial" pitchFamily="34" charset="0"/>
                <a:cs typeface="Arial" pitchFamily="34" charset="0"/>
                <a:sym typeface="Symbol" pitchFamily="1" charset="2"/>
              </a:rPr>
              <a:t> water + carbon dioxide</a:t>
            </a:r>
          </a:p>
          <a:p>
            <a:pPr lvl="1" eaLnBrk="1" fontAlgn="auto" hangingPunct="1">
              <a:spcAft>
                <a:spcPts val="0"/>
              </a:spcAft>
              <a:tabLst>
                <a:tab pos="2951163" algn="l"/>
                <a:tab pos="4283075" algn="l"/>
                <a:tab pos="4475163" algn="r"/>
              </a:tabLst>
              <a:defRPr/>
            </a:pPr>
            <a:r>
              <a:rPr lang="en-US" b="1" dirty="0" smtClean="0">
                <a:latin typeface="Arial" pitchFamily="34" charset="0"/>
                <a:cs typeface="Arial" pitchFamily="34" charset="0"/>
                <a:sym typeface="Symbol" pitchFamily="1" charset="2"/>
              </a:rPr>
              <a:t>Skeleton equation</a:t>
            </a:r>
            <a:r>
              <a:rPr lang="en-US" dirty="0" smtClean="0">
                <a:latin typeface="Arial" pitchFamily="34" charset="0"/>
                <a:cs typeface="Arial" pitchFamily="34" charset="0"/>
                <a:sym typeface="Symbol" pitchFamily="1" charset="2"/>
              </a:rPr>
              <a:t>:	CH</a:t>
            </a:r>
            <a:r>
              <a:rPr lang="en-US" baseline="-25000" dirty="0" smtClean="0">
                <a:latin typeface="Arial" pitchFamily="34" charset="0"/>
                <a:cs typeface="Arial" pitchFamily="34" charset="0"/>
              </a:rPr>
              <a:t>4</a:t>
            </a:r>
            <a:r>
              <a:rPr lang="en-US" dirty="0" smtClean="0">
                <a:latin typeface="Arial" pitchFamily="34" charset="0"/>
                <a:cs typeface="Arial" pitchFamily="34" charset="0"/>
                <a:sym typeface="Symbol" pitchFamily="1" charset="2"/>
              </a:rPr>
              <a:t> + O</a:t>
            </a:r>
            <a:r>
              <a:rPr lang="en-US" baseline="-25000" dirty="0" smtClean="0">
                <a:latin typeface="Arial" pitchFamily="34" charset="0"/>
                <a:cs typeface="Arial" pitchFamily="34" charset="0"/>
              </a:rPr>
              <a:t>2 </a:t>
            </a:r>
            <a:r>
              <a:rPr lang="en-US" b="1" dirty="0" smtClean="0">
                <a:latin typeface="Arial" pitchFamily="34" charset="0"/>
                <a:cs typeface="Arial" pitchFamily="34" charset="0"/>
                <a:sym typeface="Symbol" pitchFamily="1" charset="2"/>
              </a:rPr>
              <a:t></a:t>
            </a:r>
            <a:r>
              <a:rPr lang="en-US" dirty="0" smtClean="0">
                <a:latin typeface="Arial" pitchFamily="34" charset="0"/>
                <a:cs typeface="Arial" pitchFamily="34" charset="0"/>
                <a:sym typeface="Symbol" pitchFamily="1" charset="2"/>
              </a:rPr>
              <a:t> H</a:t>
            </a:r>
            <a:r>
              <a:rPr lang="en-US" baseline="-25000" dirty="0" smtClean="0">
                <a:latin typeface="Arial" pitchFamily="34" charset="0"/>
                <a:cs typeface="Arial" pitchFamily="34" charset="0"/>
              </a:rPr>
              <a:t>2</a:t>
            </a:r>
            <a:r>
              <a:rPr lang="en-US" dirty="0" smtClean="0">
                <a:latin typeface="Arial" pitchFamily="34" charset="0"/>
                <a:cs typeface="Arial" pitchFamily="34" charset="0"/>
                <a:sym typeface="Symbol" pitchFamily="1" charset="2"/>
              </a:rPr>
              <a:t>O + CO</a:t>
            </a:r>
            <a:r>
              <a:rPr lang="en-US" baseline="-25000" dirty="0" smtClean="0">
                <a:latin typeface="Arial" pitchFamily="34" charset="0"/>
                <a:cs typeface="Arial" pitchFamily="34" charset="0"/>
              </a:rPr>
              <a:t>2</a:t>
            </a:r>
            <a:endParaRPr lang="en-US" i="1" baseline="-25000" dirty="0" smtClean="0">
              <a:latin typeface="Arial" pitchFamily="34" charset="0"/>
              <a:cs typeface="Arial" pitchFamily="34" charset="0"/>
            </a:endParaRPr>
          </a:p>
          <a:p>
            <a:pPr lvl="2" eaLnBrk="1" fontAlgn="auto" hangingPunct="1">
              <a:spcAft>
                <a:spcPts val="0"/>
              </a:spcAft>
              <a:tabLst>
                <a:tab pos="2951163" algn="l"/>
                <a:tab pos="4283075" algn="l"/>
                <a:tab pos="4475163" algn="r"/>
              </a:tabLst>
              <a:defRPr/>
            </a:pPr>
            <a:r>
              <a:rPr lang="en-US" dirty="0" smtClean="0">
                <a:latin typeface="Arial" pitchFamily="34" charset="0"/>
                <a:cs typeface="Arial" pitchFamily="34" charset="0"/>
              </a:rPr>
              <a:t>To balance the compounds, take note of how many </a:t>
            </a:r>
          </a:p>
          <a:p>
            <a:pPr lvl="2" eaLnBrk="1" fontAlgn="auto" hangingPunct="1">
              <a:spcAft>
                <a:spcPts val="0"/>
              </a:spcAft>
              <a:buNone/>
              <a:tabLst>
                <a:tab pos="2951163" algn="l"/>
                <a:tab pos="4283075" algn="l"/>
                <a:tab pos="4475163" algn="r"/>
              </a:tabLst>
              <a:defRPr/>
            </a:pPr>
            <a:r>
              <a:rPr lang="en-US" dirty="0" smtClean="0">
                <a:latin typeface="Arial" pitchFamily="34" charset="0"/>
                <a:cs typeface="Arial" pitchFamily="34" charset="0"/>
              </a:rPr>
              <a:t>	atoms of each element occur on each side of the </a:t>
            </a:r>
          </a:p>
          <a:p>
            <a:pPr lvl="2" eaLnBrk="1" fontAlgn="auto" hangingPunct="1">
              <a:spcAft>
                <a:spcPts val="0"/>
              </a:spcAft>
              <a:buNone/>
              <a:tabLst>
                <a:tab pos="2951163" algn="l"/>
                <a:tab pos="4283075" algn="l"/>
                <a:tab pos="4475163" algn="r"/>
              </a:tabLst>
              <a:defRPr/>
            </a:pPr>
            <a:r>
              <a:rPr lang="en-US" dirty="0" smtClean="0">
                <a:latin typeface="Arial" pitchFamily="34" charset="0"/>
                <a:cs typeface="Arial" pitchFamily="34" charset="0"/>
              </a:rPr>
              <a:t>	reaction arrow.</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smtClean="0">
              <a:latin typeface="Arial" pitchFamily="34" charset="0"/>
              <a:cs typeface="Arial" pitchFamily="34" charset="0"/>
            </a:endParaRPr>
          </a:p>
        </p:txBody>
      </p:sp>
      <p:sp>
        <p:nvSpPr>
          <p:cNvPr id="11268" name="Text Box 20"/>
          <p:cNvSpPr txBox="1">
            <a:spLocks noChangeArrowheads="1"/>
          </p:cNvSpPr>
          <p:nvPr/>
        </p:nvSpPr>
        <p:spPr bwMode="auto">
          <a:xfrm>
            <a:off x="1752600" y="6400800"/>
            <a:ext cx="1423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50000"/>
              </a:spcBef>
              <a:spcAft>
                <a:spcPct val="0"/>
              </a:spcAft>
            </a:pPr>
            <a:r>
              <a:rPr lang="en-US" altLang="en-US" sz="1400">
                <a:solidFill>
                  <a:srgbClr val="0D5613"/>
                </a:solidFill>
                <a:latin typeface="Calibri" panose="020F0502020204030204" pitchFamily="34" charset="0"/>
              </a:rPr>
              <a:t> See Page 207</a:t>
            </a:r>
            <a:endParaRPr lang="en-US" altLang="en-US">
              <a:solidFill>
                <a:prstClr val="black"/>
              </a:solidFill>
              <a:latin typeface="Calibri" panose="020F0502020204030204" pitchFamily="34" charset="0"/>
            </a:endParaRPr>
          </a:p>
        </p:txBody>
      </p:sp>
      <p:sp>
        <p:nvSpPr>
          <p:cNvPr id="9" name="Rectangle 8"/>
          <p:cNvSpPr/>
          <p:nvPr/>
        </p:nvSpPr>
        <p:spPr>
          <a:xfrm>
            <a:off x="1701418" y="152401"/>
            <a:ext cx="8941166" cy="76944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CA" sz="4400" b="1" dirty="0">
                <a:ln/>
                <a:solidFill>
                  <a:srgbClr val="FFFF00"/>
                </a:solidFill>
              </a:rPr>
              <a:t>Counting Atoms to Balance Equations</a:t>
            </a:r>
            <a:endParaRPr lang="en-US" sz="4400" b="1" dirty="0">
              <a:ln/>
              <a:solidFill>
                <a:srgbClr val="FFFF00"/>
              </a:solidFill>
            </a:endParaRPr>
          </a:p>
        </p:txBody>
      </p:sp>
    </p:spTree>
    <p:extLst>
      <p:ext uri="{BB962C8B-B14F-4D97-AF65-F5344CB8AC3E}">
        <p14:creationId xmlns:p14="http://schemas.microsoft.com/office/powerpoint/2010/main" val="3168338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6803">
                                            <p:txEl>
                                              <p:pRg st="1" end="1"/>
                                            </p:txEl>
                                          </p:spTgt>
                                        </p:tgtEl>
                                        <p:attrNameLst>
                                          <p:attrName>style.visibility</p:attrName>
                                        </p:attrNameLst>
                                      </p:cBhvr>
                                      <p:to>
                                        <p:strVal val="visible"/>
                                      </p:to>
                                    </p:set>
                                    <p:animEffect transition="in" filter="wipe(left)">
                                      <p:cBhvr>
                                        <p:cTn id="7" dur="500"/>
                                        <p:tgtEl>
                                          <p:spTgt spid="768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6803">
                                            <p:txEl>
                                              <p:pRg st="2" end="2"/>
                                            </p:txEl>
                                          </p:spTgt>
                                        </p:tgtEl>
                                        <p:attrNameLst>
                                          <p:attrName>style.visibility</p:attrName>
                                        </p:attrNameLst>
                                      </p:cBhvr>
                                      <p:to>
                                        <p:strVal val="visible"/>
                                      </p:to>
                                    </p:set>
                                    <p:animEffect transition="in" filter="wipe(left)">
                                      <p:cBhvr>
                                        <p:cTn id="12" dur="500"/>
                                        <p:tgtEl>
                                          <p:spTgt spid="768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6803">
                                            <p:txEl>
                                              <p:pRg st="3" end="3"/>
                                            </p:txEl>
                                          </p:spTgt>
                                        </p:tgtEl>
                                        <p:attrNameLst>
                                          <p:attrName>style.visibility</p:attrName>
                                        </p:attrNameLst>
                                      </p:cBhvr>
                                      <p:to>
                                        <p:strVal val="visible"/>
                                      </p:to>
                                    </p:set>
                                    <p:animEffect transition="in" filter="wipe(left)">
                                      <p:cBhvr>
                                        <p:cTn id="17" dur="500"/>
                                        <p:tgtEl>
                                          <p:spTgt spid="76803">
                                            <p:txEl>
                                              <p:pRg st="3" end="3"/>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76803">
                                            <p:txEl>
                                              <p:pRg st="4" end="4"/>
                                            </p:txEl>
                                          </p:spTgt>
                                        </p:tgtEl>
                                        <p:attrNameLst>
                                          <p:attrName>style.visibility</p:attrName>
                                        </p:attrNameLst>
                                      </p:cBhvr>
                                      <p:to>
                                        <p:strVal val="visible"/>
                                      </p:to>
                                    </p:set>
                                    <p:animEffect transition="in" filter="wipe(left)">
                                      <p:cBhvr>
                                        <p:cTn id="20" dur="500"/>
                                        <p:tgtEl>
                                          <p:spTgt spid="76803">
                                            <p:txEl>
                                              <p:pRg st="4" end="4"/>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76803">
                                            <p:txEl>
                                              <p:pRg st="5" end="5"/>
                                            </p:txEl>
                                          </p:spTgt>
                                        </p:tgtEl>
                                        <p:attrNameLst>
                                          <p:attrName>style.visibility</p:attrName>
                                        </p:attrNameLst>
                                      </p:cBhvr>
                                      <p:to>
                                        <p:strVal val="visible"/>
                                      </p:to>
                                    </p:set>
                                    <p:animEffect transition="in" filter="wipe(left)">
                                      <p:cBhvr>
                                        <p:cTn id="23" dur="500"/>
                                        <p:tgtEl>
                                          <p:spTgt spid="768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1981200" y="6356351"/>
            <a:ext cx="2133600" cy="365125"/>
          </a:xfrm>
        </p:spPr>
        <p:txBody>
          <a:bodyPr/>
          <a:lstStyle/>
          <a:p>
            <a:pPr algn="l">
              <a:defRPr/>
            </a:pPr>
            <a:r>
              <a:rPr lang="en-US">
                <a:solidFill>
                  <a:prstClr val="black">
                    <a:tint val="75000"/>
                  </a:prstClr>
                </a:solidFill>
              </a:rPr>
              <a:t>(c) McGraw Hill Ryerson 2007</a:t>
            </a:r>
            <a:endParaRPr lang="en-US" sz="1400">
              <a:solidFill>
                <a:prstClr val="black">
                  <a:tint val="75000"/>
                </a:prstClr>
              </a:solidFill>
            </a:endParaRPr>
          </a:p>
        </p:txBody>
      </p:sp>
      <p:sp>
        <p:nvSpPr>
          <p:cNvPr id="76803" name="Rectangle 3"/>
          <p:cNvSpPr>
            <a:spLocks noGrp="1" noChangeArrowheads="1"/>
          </p:cNvSpPr>
          <p:nvPr>
            <p:ph type="body" idx="1"/>
          </p:nvPr>
        </p:nvSpPr>
        <p:spPr>
          <a:xfrm>
            <a:off x="1752600" y="990601"/>
            <a:ext cx="8686800" cy="5267325"/>
          </a:xfrm>
        </p:spPr>
        <p:txBody>
          <a:bodyPr rtlCol="0">
            <a:normAutofit/>
          </a:bodyPr>
          <a:lstStyle/>
          <a:p>
            <a:pPr lvl="1" eaLnBrk="1" fontAlgn="auto" hangingPunct="1">
              <a:spcAft>
                <a:spcPts val="0"/>
              </a:spcAft>
              <a:buNone/>
              <a:tabLst>
                <a:tab pos="2951163" algn="l"/>
                <a:tab pos="4283075" algn="l"/>
                <a:tab pos="4475163" algn="r"/>
              </a:tabLst>
              <a:defRPr/>
            </a:pPr>
            <a:r>
              <a:rPr lang="en-US" dirty="0" smtClean="0">
                <a:latin typeface="Arial" pitchFamily="34" charset="0"/>
                <a:cs typeface="Arial" pitchFamily="34" charset="0"/>
                <a:sym typeface="Symbol" pitchFamily="1" charset="2"/>
              </a:rPr>
              <a:t>Skeleton equation:	CH</a:t>
            </a:r>
            <a:r>
              <a:rPr lang="en-US" baseline="-25000" dirty="0" smtClean="0">
                <a:latin typeface="Arial" pitchFamily="34" charset="0"/>
                <a:cs typeface="Arial" pitchFamily="34" charset="0"/>
              </a:rPr>
              <a:t>4</a:t>
            </a:r>
            <a:r>
              <a:rPr lang="en-US" dirty="0" smtClean="0">
                <a:latin typeface="Arial" pitchFamily="34" charset="0"/>
                <a:cs typeface="Arial" pitchFamily="34" charset="0"/>
                <a:sym typeface="Symbol" pitchFamily="1" charset="2"/>
              </a:rPr>
              <a:t> + O</a:t>
            </a:r>
            <a:r>
              <a:rPr lang="en-US" baseline="-25000" dirty="0" smtClean="0">
                <a:latin typeface="Arial" pitchFamily="34" charset="0"/>
                <a:cs typeface="Arial" pitchFamily="34" charset="0"/>
              </a:rPr>
              <a:t>2 </a:t>
            </a:r>
            <a:r>
              <a:rPr lang="en-US" dirty="0" smtClean="0">
                <a:latin typeface="Arial" pitchFamily="34" charset="0"/>
                <a:cs typeface="Arial" pitchFamily="34" charset="0"/>
                <a:sym typeface="Symbol" pitchFamily="1" charset="2"/>
              </a:rPr>
              <a:t>  H</a:t>
            </a:r>
            <a:r>
              <a:rPr lang="en-US" baseline="-25000" dirty="0" smtClean="0">
                <a:latin typeface="Arial" pitchFamily="34" charset="0"/>
                <a:cs typeface="Arial" pitchFamily="34" charset="0"/>
              </a:rPr>
              <a:t>2</a:t>
            </a:r>
            <a:r>
              <a:rPr lang="en-US" dirty="0" smtClean="0">
                <a:latin typeface="Arial" pitchFamily="34" charset="0"/>
                <a:cs typeface="Arial" pitchFamily="34" charset="0"/>
                <a:sym typeface="Symbol" pitchFamily="1" charset="2"/>
              </a:rPr>
              <a:t>O + CO</a:t>
            </a:r>
            <a:r>
              <a:rPr lang="en-US" baseline="-25000" dirty="0" smtClean="0">
                <a:latin typeface="Arial" pitchFamily="34" charset="0"/>
                <a:cs typeface="Arial" pitchFamily="34" charset="0"/>
              </a:rPr>
              <a:t>2</a:t>
            </a:r>
            <a:endParaRPr lang="en-US" i="1" baseline="-25000" dirty="0" smtClean="0">
              <a:latin typeface="Arial" pitchFamily="34" charset="0"/>
              <a:cs typeface="Arial" pitchFamily="34" charset="0"/>
            </a:endParaRPr>
          </a:p>
          <a:p>
            <a:pPr lvl="1" eaLnBrk="1" fontAlgn="auto" hangingPunct="1">
              <a:spcAft>
                <a:spcPts val="0"/>
              </a:spcAft>
              <a:buNone/>
              <a:tabLst>
                <a:tab pos="2951163" algn="l"/>
                <a:tab pos="4283075" algn="l"/>
                <a:tab pos="4475163" algn="r"/>
              </a:tabLst>
              <a:defRPr/>
            </a:pPr>
            <a:r>
              <a:rPr lang="en-US" sz="1600" dirty="0">
                <a:latin typeface="Arial" pitchFamily="34" charset="0"/>
                <a:cs typeface="Arial" pitchFamily="34" charset="0"/>
              </a:rPr>
              <a:t>			Carbon = </a:t>
            </a:r>
            <a:r>
              <a:rPr lang="en-US" sz="1600" b="1" dirty="0">
                <a:solidFill>
                  <a:srgbClr val="FFFF00"/>
                </a:solidFill>
                <a:effectLst>
                  <a:outerShdw blurRad="38100" dist="38100" dir="2700000" algn="tl">
                    <a:srgbClr val="000000">
                      <a:alpha val="43137"/>
                    </a:srgbClr>
                  </a:outerShdw>
                </a:effectLst>
                <a:latin typeface="Arial" pitchFamily="34" charset="0"/>
                <a:cs typeface="Arial" pitchFamily="34" charset="0"/>
              </a:rPr>
              <a:t>1</a:t>
            </a:r>
            <a:r>
              <a:rPr lang="en-US" sz="1600" dirty="0">
                <a:latin typeface="Arial" pitchFamily="34" charset="0"/>
                <a:cs typeface="Arial" pitchFamily="34" charset="0"/>
              </a:rPr>
              <a:t>		Carbon = </a:t>
            </a:r>
            <a:r>
              <a:rPr lang="en-US" sz="1600" b="1" dirty="0">
                <a:solidFill>
                  <a:srgbClr val="FFFF00"/>
                </a:solidFill>
                <a:effectLst>
                  <a:outerShdw blurRad="38100" dist="38100" dir="2700000" algn="tl">
                    <a:srgbClr val="000000">
                      <a:alpha val="43137"/>
                    </a:srgbClr>
                  </a:outerShdw>
                </a:effectLst>
                <a:latin typeface="Arial" pitchFamily="34" charset="0"/>
                <a:cs typeface="Arial" pitchFamily="34" charset="0"/>
              </a:rPr>
              <a:t>1</a:t>
            </a:r>
          </a:p>
          <a:p>
            <a:pPr lvl="1" eaLnBrk="1" fontAlgn="auto" hangingPunct="1">
              <a:spcAft>
                <a:spcPts val="0"/>
              </a:spcAft>
              <a:buNone/>
              <a:tabLst>
                <a:tab pos="2951163" algn="l"/>
                <a:tab pos="4283075" algn="l"/>
                <a:tab pos="4475163" algn="r"/>
              </a:tabLst>
              <a:defRPr/>
            </a:pPr>
            <a:r>
              <a:rPr lang="en-US" sz="1600" dirty="0">
                <a:latin typeface="Arial" pitchFamily="34" charset="0"/>
                <a:cs typeface="Arial" pitchFamily="34" charset="0"/>
              </a:rPr>
              <a:t>			Hydrogen = </a:t>
            </a:r>
            <a:r>
              <a:rPr lang="en-US" sz="1600" b="1" dirty="0">
                <a:solidFill>
                  <a:srgbClr val="FFFF00"/>
                </a:solidFill>
                <a:effectLst>
                  <a:outerShdw blurRad="38100" dist="38100" dir="2700000" algn="tl">
                    <a:srgbClr val="000000">
                      <a:alpha val="43137"/>
                    </a:srgbClr>
                  </a:outerShdw>
                </a:effectLst>
                <a:latin typeface="Arial" pitchFamily="34" charset="0"/>
                <a:cs typeface="Arial" pitchFamily="34" charset="0"/>
              </a:rPr>
              <a:t>4</a:t>
            </a:r>
            <a:r>
              <a:rPr lang="en-US" sz="1600" dirty="0">
                <a:latin typeface="Arial" pitchFamily="34" charset="0"/>
                <a:cs typeface="Arial" pitchFamily="34" charset="0"/>
              </a:rPr>
              <a:t>	Hydrogen = </a:t>
            </a:r>
            <a:r>
              <a:rPr lang="en-US" sz="1600" b="1" dirty="0">
                <a:solidFill>
                  <a:srgbClr val="FFFF00"/>
                </a:solidFill>
                <a:effectLst>
                  <a:outerShdw blurRad="38100" dist="38100" dir="2700000" algn="tl">
                    <a:srgbClr val="000000">
                      <a:alpha val="43137"/>
                    </a:srgbClr>
                  </a:outerShdw>
                </a:effectLst>
                <a:latin typeface="Arial" pitchFamily="34" charset="0"/>
                <a:cs typeface="Arial" pitchFamily="34" charset="0"/>
              </a:rPr>
              <a:t>2</a:t>
            </a:r>
          </a:p>
          <a:p>
            <a:pPr lvl="1" eaLnBrk="1" fontAlgn="auto" hangingPunct="1">
              <a:spcAft>
                <a:spcPts val="0"/>
              </a:spcAft>
              <a:buNone/>
              <a:tabLst>
                <a:tab pos="2951163" algn="l"/>
                <a:tab pos="4283075" algn="l"/>
                <a:tab pos="4475163" algn="r"/>
              </a:tabLst>
              <a:defRPr/>
            </a:pPr>
            <a:r>
              <a:rPr lang="en-CA" sz="1600" dirty="0">
                <a:latin typeface="Arial" pitchFamily="34" charset="0"/>
                <a:cs typeface="Arial" pitchFamily="34" charset="0"/>
              </a:rPr>
              <a:t>			Oxygen = </a:t>
            </a:r>
            <a:r>
              <a:rPr lang="en-CA" sz="1600" b="1" dirty="0">
                <a:solidFill>
                  <a:srgbClr val="FFFF00"/>
                </a:solidFill>
                <a:effectLst>
                  <a:outerShdw blurRad="38100" dist="38100" dir="2700000" algn="tl">
                    <a:srgbClr val="000000">
                      <a:alpha val="43137"/>
                    </a:srgbClr>
                  </a:outerShdw>
                </a:effectLst>
                <a:latin typeface="Arial" pitchFamily="34" charset="0"/>
                <a:cs typeface="Arial" pitchFamily="34" charset="0"/>
              </a:rPr>
              <a:t>2</a:t>
            </a:r>
            <a:r>
              <a:rPr lang="en-CA" sz="1600" dirty="0">
                <a:latin typeface="Arial" pitchFamily="34" charset="0"/>
                <a:cs typeface="Arial" pitchFamily="34" charset="0"/>
              </a:rPr>
              <a:t>		Oxygen = </a:t>
            </a:r>
            <a:r>
              <a:rPr lang="en-CA" sz="1600" b="1" dirty="0">
                <a:solidFill>
                  <a:srgbClr val="FFFF00"/>
                </a:solidFill>
                <a:effectLst>
                  <a:outerShdw blurRad="38100" dist="38100" dir="2700000" algn="tl">
                    <a:srgbClr val="000000">
                      <a:alpha val="43137"/>
                    </a:srgbClr>
                  </a:outerShdw>
                </a:effectLst>
                <a:latin typeface="Arial" pitchFamily="34" charset="0"/>
                <a:cs typeface="Arial" pitchFamily="34" charset="0"/>
              </a:rPr>
              <a:t>3</a:t>
            </a:r>
            <a:endParaRPr lang="en-US" sz="16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a:p>
            <a:pPr lvl="1" eaLnBrk="1" fontAlgn="auto" hangingPunct="1">
              <a:spcAft>
                <a:spcPts val="0"/>
              </a:spcAft>
              <a:tabLst>
                <a:tab pos="2951163" algn="l"/>
                <a:tab pos="4283075" algn="l"/>
                <a:tab pos="4475163" algn="r"/>
              </a:tabLst>
              <a:defRPr/>
            </a:pPr>
            <a:endParaRPr lang="en-US" dirty="0" smtClean="0">
              <a:latin typeface="Arial" pitchFamily="34" charset="0"/>
              <a:cs typeface="Arial" pitchFamily="34" charset="0"/>
              <a:sym typeface="Symbol" pitchFamily="1" charset="2"/>
            </a:endParaRPr>
          </a:p>
          <a:p>
            <a:pPr lvl="1" eaLnBrk="1" fontAlgn="auto" hangingPunct="1">
              <a:spcAft>
                <a:spcPts val="0"/>
              </a:spcAft>
              <a:buNone/>
              <a:tabLst>
                <a:tab pos="2951163" algn="l"/>
                <a:tab pos="4283075" algn="l"/>
                <a:tab pos="4475163" algn="r"/>
              </a:tabLst>
              <a:defRPr/>
            </a:pPr>
            <a:r>
              <a:rPr lang="en-US" dirty="0" smtClean="0">
                <a:latin typeface="Arial" pitchFamily="34" charset="0"/>
                <a:cs typeface="Arial" pitchFamily="34" charset="0"/>
                <a:sym typeface="Symbol" pitchFamily="1" charset="2"/>
              </a:rPr>
              <a:t>Balanced equation:	CH</a:t>
            </a:r>
            <a:r>
              <a:rPr lang="en-US" baseline="-25000" dirty="0" smtClean="0">
                <a:latin typeface="Arial" pitchFamily="34" charset="0"/>
                <a:cs typeface="Arial" pitchFamily="34" charset="0"/>
              </a:rPr>
              <a:t>4</a:t>
            </a:r>
            <a:r>
              <a:rPr lang="en-US" dirty="0" smtClean="0">
                <a:latin typeface="Arial" pitchFamily="34" charset="0"/>
                <a:cs typeface="Arial" pitchFamily="34" charset="0"/>
                <a:sym typeface="Symbol" pitchFamily="1" charset="2"/>
              </a:rPr>
              <a:t> + </a:t>
            </a:r>
            <a:r>
              <a:rPr lang="en-US" b="1" dirty="0" smtClean="0">
                <a:solidFill>
                  <a:srgbClr val="FFFF00"/>
                </a:solidFill>
                <a:effectLst>
                  <a:outerShdw blurRad="38100" dist="38100" dir="2700000" algn="tl">
                    <a:srgbClr val="000000">
                      <a:alpha val="43137"/>
                    </a:srgbClr>
                  </a:outerShdw>
                </a:effectLst>
                <a:latin typeface="Arial" pitchFamily="34" charset="0"/>
                <a:cs typeface="Arial" pitchFamily="34" charset="0"/>
                <a:sym typeface="Symbol" pitchFamily="1" charset="2"/>
              </a:rPr>
              <a:t>2</a:t>
            </a:r>
            <a:r>
              <a:rPr lang="en-US" dirty="0" smtClean="0">
                <a:latin typeface="Arial" pitchFamily="34" charset="0"/>
                <a:cs typeface="Arial" pitchFamily="34" charset="0"/>
                <a:sym typeface="Symbol" pitchFamily="1" charset="2"/>
              </a:rPr>
              <a:t>O</a:t>
            </a:r>
            <a:r>
              <a:rPr lang="en-US" baseline="-25000" dirty="0" smtClean="0">
                <a:latin typeface="Arial" pitchFamily="34" charset="0"/>
                <a:cs typeface="Arial" pitchFamily="34" charset="0"/>
              </a:rPr>
              <a:t>2 </a:t>
            </a:r>
            <a:r>
              <a:rPr lang="en-US" dirty="0" smtClean="0">
                <a:latin typeface="Arial" pitchFamily="34" charset="0"/>
                <a:cs typeface="Arial" pitchFamily="34" charset="0"/>
                <a:sym typeface="Symbol" pitchFamily="1" charset="2"/>
              </a:rPr>
              <a:t>  </a:t>
            </a:r>
            <a:r>
              <a:rPr lang="en-US" b="1" dirty="0" smtClean="0">
                <a:solidFill>
                  <a:srgbClr val="FFFF00"/>
                </a:solidFill>
                <a:effectLst>
                  <a:outerShdw blurRad="38100" dist="38100" dir="2700000" algn="tl">
                    <a:srgbClr val="000000">
                      <a:alpha val="43137"/>
                    </a:srgbClr>
                  </a:outerShdw>
                </a:effectLst>
                <a:latin typeface="Arial" pitchFamily="34" charset="0"/>
                <a:cs typeface="Arial" pitchFamily="34" charset="0"/>
                <a:sym typeface="Symbol" pitchFamily="1" charset="2"/>
              </a:rPr>
              <a:t>2</a:t>
            </a:r>
            <a:r>
              <a:rPr lang="en-US" dirty="0" smtClean="0">
                <a:latin typeface="Arial" pitchFamily="34" charset="0"/>
                <a:cs typeface="Arial" pitchFamily="34" charset="0"/>
                <a:sym typeface="Symbol" pitchFamily="1" charset="2"/>
              </a:rPr>
              <a:t>H</a:t>
            </a:r>
            <a:r>
              <a:rPr lang="en-US" baseline="-25000" dirty="0" smtClean="0">
                <a:latin typeface="Arial" pitchFamily="34" charset="0"/>
                <a:cs typeface="Arial" pitchFamily="34" charset="0"/>
              </a:rPr>
              <a:t>2</a:t>
            </a:r>
            <a:r>
              <a:rPr lang="en-US" dirty="0" smtClean="0">
                <a:latin typeface="Arial" pitchFamily="34" charset="0"/>
                <a:cs typeface="Arial" pitchFamily="34" charset="0"/>
                <a:sym typeface="Symbol" pitchFamily="1" charset="2"/>
              </a:rPr>
              <a:t>O + CO</a:t>
            </a:r>
            <a:r>
              <a:rPr lang="en-US" baseline="-25000" dirty="0" smtClean="0">
                <a:latin typeface="Arial" pitchFamily="34" charset="0"/>
                <a:cs typeface="Arial" pitchFamily="34" charset="0"/>
              </a:rPr>
              <a:t>2</a:t>
            </a:r>
            <a:r>
              <a:rPr lang="en-US" dirty="0" smtClean="0">
                <a:latin typeface="Arial" pitchFamily="34" charset="0"/>
                <a:cs typeface="Arial" pitchFamily="34" charset="0"/>
              </a:rPr>
              <a:t> 		</a:t>
            </a:r>
            <a:r>
              <a:rPr lang="en-US" sz="1600" dirty="0">
                <a:latin typeface="Arial" pitchFamily="34" charset="0"/>
                <a:cs typeface="Arial" pitchFamily="34" charset="0"/>
              </a:rPr>
              <a:t>Carbon = </a:t>
            </a:r>
            <a:r>
              <a:rPr lang="en-US" sz="1600" b="1" dirty="0">
                <a:solidFill>
                  <a:srgbClr val="FFFF00"/>
                </a:solidFill>
                <a:effectLst>
                  <a:outerShdw blurRad="38100" dist="38100" dir="2700000" algn="tl">
                    <a:srgbClr val="000000">
                      <a:alpha val="43137"/>
                    </a:srgbClr>
                  </a:outerShdw>
                </a:effectLst>
                <a:latin typeface="Arial" pitchFamily="34" charset="0"/>
                <a:cs typeface="Arial" pitchFamily="34" charset="0"/>
              </a:rPr>
              <a:t>1</a:t>
            </a:r>
            <a:r>
              <a:rPr lang="en-US" sz="1600" dirty="0">
                <a:latin typeface="Arial" pitchFamily="34" charset="0"/>
                <a:cs typeface="Arial" pitchFamily="34" charset="0"/>
              </a:rPr>
              <a:t>		Carbon = </a:t>
            </a:r>
            <a:r>
              <a:rPr lang="en-US" sz="1600" b="1" dirty="0">
                <a:solidFill>
                  <a:srgbClr val="FFFF00"/>
                </a:solidFill>
                <a:effectLst>
                  <a:outerShdw blurRad="38100" dist="38100" dir="2700000" algn="tl">
                    <a:srgbClr val="000000">
                      <a:alpha val="43137"/>
                    </a:srgbClr>
                  </a:outerShdw>
                </a:effectLst>
                <a:latin typeface="Arial" pitchFamily="34" charset="0"/>
                <a:cs typeface="Arial" pitchFamily="34" charset="0"/>
              </a:rPr>
              <a:t>1</a:t>
            </a:r>
          </a:p>
          <a:p>
            <a:pPr lvl="1" eaLnBrk="1" fontAlgn="auto" hangingPunct="1">
              <a:spcAft>
                <a:spcPts val="0"/>
              </a:spcAft>
              <a:buNone/>
              <a:tabLst>
                <a:tab pos="2951163" algn="l"/>
                <a:tab pos="4283075" algn="l"/>
                <a:tab pos="4475163" algn="r"/>
              </a:tabLst>
              <a:defRPr/>
            </a:pPr>
            <a:r>
              <a:rPr lang="en-US" sz="1600" dirty="0">
                <a:latin typeface="Arial" pitchFamily="34" charset="0"/>
                <a:cs typeface="Arial" pitchFamily="34" charset="0"/>
              </a:rPr>
              <a:t>			Hydrogen = </a:t>
            </a:r>
            <a:r>
              <a:rPr lang="en-US" sz="1600" b="1" dirty="0">
                <a:solidFill>
                  <a:srgbClr val="FFFF00"/>
                </a:solidFill>
                <a:effectLst>
                  <a:outerShdw blurRad="38100" dist="38100" dir="2700000" algn="tl">
                    <a:srgbClr val="000000">
                      <a:alpha val="43137"/>
                    </a:srgbClr>
                  </a:outerShdw>
                </a:effectLst>
                <a:latin typeface="Arial" pitchFamily="34" charset="0"/>
                <a:cs typeface="Arial" pitchFamily="34" charset="0"/>
              </a:rPr>
              <a:t>4</a:t>
            </a:r>
            <a:r>
              <a:rPr lang="en-US" sz="1600" dirty="0">
                <a:latin typeface="Arial" pitchFamily="34" charset="0"/>
                <a:cs typeface="Arial" pitchFamily="34" charset="0"/>
              </a:rPr>
              <a:t>	Hydrogen = </a:t>
            </a:r>
            <a:r>
              <a:rPr lang="en-US" sz="1600" b="1" dirty="0">
                <a:solidFill>
                  <a:srgbClr val="FFFF00"/>
                </a:solidFill>
                <a:effectLst>
                  <a:outerShdw blurRad="38100" dist="38100" dir="2700000" algn="tl">
                    <a:srgbClr val="000000">
                      <a:alpha val="43137"/>
                    </a:srgbClr>
                  </a:outerShdw>
                </a:effectLst>
                <a:latin typeface="Arial" pitchFamily="34" charset="0"/>
                <a:cs typeface="Arial" pitchFamily="34" charset="0"/>
              </a:rPr>
              <a:t>4</a:t>
            </a:r>
          </a:p>
          <a:p>
            <a:pPr lvl="1" eaLnBrk="1" fontAlgn="auto" hangingPunct="1">
              <a:spcAft>
                <a:spcPts val="0"/>
              </a:spcAft>
              <a:buNone/>
              <a:tabLst>
                <a:tab pos="2951163" algn="l"/>
                <a:tab pos="4283075" algn="l"/>
                <a:tab pos="4475163" algn="r"/>
              </a:tabLst>
              <a:defRPr/>
            </a:pPr>
            <a:r>
              <a:rPr lang="en-CA" sz="1600" dirty="0">
                <a:latin typeface="Arial" pitchFamily="34" charset="0"/>
                <a:cs typeface="Arial" pitchFamily="34" charset="0"/>
              </a:rPr>
              <a:t>			Oxygen = </a:t>
            </a:r>
            <a:r>
              <a:rPr lang="en-CA" sz="1600" b="1" dirty="0">
                <a:solidFill>
                  <a:srgbClr val="FFFF00"/>
                </a:solidFill>
                <a:effectLst>
                  <a:outerShdw blurRad="38100" dist="38100" dir="2700000" algn="tl">
                    <a:srgbClr val="000000">
                      <a:alpha val="43137"/>
                    </a:srgbClr>
                  </a:outerShdw>
                </a:effectLst>
                <a:latin typeface="Arial" pitchFamily="34" charset="0"/>
                <a:cs typeface="Arial" pitchFamily="34" charset="0"/>
              </a:rPr>
              <a:t>4</a:t>
            </a:r>
            <a:r>
              <a:rPr lang="en-CA" sz="1600" dirty="0">
                <a:latin typeface="Arial" pitchFamily="34" charset="0"/>
                <a:cs typeface="Arial" pitchFamily="34" charset="0"/>
              </a:rPr>
              <a:t>		Oxygen = </a:t>
            </a:r>
            <a:r>
              <a:rPr lang="en-CA" sz="1600" b="1" dirty="0">
                <a:solidFill>
                  <a:srgbClr val="FFFF00"/>
                </a:solidFill>
                <a:effectLst>
                  <a:outerShdw blurRad="38100" dist="38100" dir="2700000" algn="tl">
                    <a:srgbClr val="000000">
                      <a:alpha val="43137"/>
                    </a:srgbClr>
                  </a:outerShdw>
                </a:effectLst>
                <a:latin typeface="Arial" pitchFamily="34" charset="0"/>
                <a:cs typeface="Arial" pitchFamily="34" charset="0"/>
              </a:rPr>
              <a:t>4</a:t>
            </a:r>
            <a:endParaRPr lang="en-US" sz="16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2292" name="Text Box 4"/>
          <p:cNvSpPr txBox="1">
            <a:spLocks noChangeArrowheads="1"/>
          </p:cNvSpPr>
          <p:nvPr/>
        </p:nvSpPr>
        <p:spPr bwMode="auto">
          <a:xfrm>
            <a:off x="2819400" y="2133600"/>
            <a:ext cx="17287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US" sz="1400">
                <a:solidFill>
                  <a:srgbClr val="0D5613"/>
                </a:solidFill>
                <a:latin typeface="Calibri" panose="020F0502020204030204" pitchFamily="34" charset="0"/>
              </a:rPr>
              <a:t> </a:t>
            </a:r>
            <a:r>
              <a:rPr lang="en-US" altLang="en-US" sz="1400" b="1">
                <a:solidFill>
                  <a:srgbClr val="FFFF00"/>
                </a:solidFill>
                <a:latin typeface="Calibri" panose="020F0502020204030204" pitchFamily="34" charset="0"/>
              </a:rPr>
              <a:t>The same number of atoms must be on each side.</a:t>
            </a:r>
            <a:endParaRPr lang="en-US" altLang="en-US" b="1">
              <a:solidFill>
                <a:srgbClr val="FFFF00"/>
              </a:solidFill>
              <a:latin typeface="Calibri" panose="020F0502020204030204" pitchFamily="34" charset="0"/>
            </a:endParaRPr>
          </a:p>
        </p:txBody>
      </p:sp>
      <p:pic>
        <p:nvPicPr>
          <p:cNvPr id="76819" name="Picture 19" descr="ch4"/>
          <p:cNvPicPr>
            <a:picLocks noChangeAspect="1" noChangeArrowheads="1"/>
          </p:cNvPicPr>
          <p:nvPr/>
        </p:nvPicPr>
        <p:blipFill>
          <a:blip r:embed="rId3">
            <a:lum bright="-10000" contrast="20000"/>
            <a:extLst>
              <a:ext uri="{28A0092B-C50C-407E-A947-70E740481C1C}">
                <a14:useLocalDpi xmlns:a14="http://schemas.microsoft.com/office/drawing/2010/main" val="0"/>
              </a:ext>
            </a:extLst>
          </a:blip>
          <a:srcRect/>
          <a:stretch>
            <a:fillRect/>
          </a:stretch>
        </p:blipFill>
        <p:spPr bwMode="auto">
          <a:xfrm>
            <a:off x="2362200" y="3505200"/>
            <a:ext cx="3124200" cy="27257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4" name="Text Box 20"/>
          <p:cNvSpPr txBox="1">
            <a:spLocks noChangeArrowheads="1"/>
          </p:cNvSpPr>
          <p:nvPr/>
        </p:nvSpPr>
        <p:spPr bwMode="auto">
          <a:xfrm>
            <a:off x="8991600" y="6400800"/>
            <a:ext cx="1423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50000"/>
              </a:spcBef>
              <a:spcAft>
                <a:spcPct val="0"/>
              </a:spcAft>
            </a:pPr>
            <a:r>
              <a:rPr lang="en-US" altLang="en-US" sz="1400">
                <a:solidFill>
                  <a:srgbClr val="0D5613"/>
                </a:solidFill>
                <a:latin typeface="Calibri" panose="020F0502020204030204" pitchFamily="34" charset="0"/>
              </a:rPr>
              <a:t> See Page 207</a:t>
            </a:r>
            <a:endParaRPr lang="en-US" altLang="en-US">
              <a:solidFill>
                <a:prstClr val="black"/>
              </a:solidFill>
              <a:latin typeface="Calibri" panose="020F0502020204030204" pitchFamily="34" charset="0"/>
            </a:endParaRPr>
          </a:p>
        </p:txBody>
      </p:sp>
      <p:sp>
        <p:nvSpPr>
          <p:cNvPr id="9" name="Rectangle 8"/>
          <p:cNvSpPr/>
          <p:nvPr/>
        </p:nvSpPr>
        <p:spPr>
          <a:xfrm>
            <a:off x="1701418" y="152401"/>
            <a:ext cx="8941166" cy="76944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CA" sz="4400" b="1" dirty="0">
                <a:ln/>
                <a:solidFill>
                  <a:srgbClr val="FFFF00"/>
                </a:solidFill>
              </a:rPr>
              <a:t>Counting Atoms to Balance Equations</a:t>
            </a:r>
            <a:endParaRPr lang="en-US" sz="4400" b="1" dirty="0">
              <a:ln/>
              <a:solidFill>
                <a:srgbClr val="FFFF00"/>
              </a:solidFill>
            </a:endParaRPr>
          </a:p>
        </p:txBody>
      </p:sp>
    </p:spTree>
    <p:extLst>
      <p:ext uri="{BB962C8B-B14F-4D97-AF65-F5344CB8AC3E}">
        <p14:creationId xmlns:p14="http://schemas.microsoft.com/office/powerpoint/2010/main" val="1760181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6803">
                                            <p:txEl>
                                              <p:pRg st="5" end="5"/>
                                            </p:txEl>
                                          </p:spTgt>
                                        </p:tgtEl>
                                        <p:attrNameLst>
                                          <p:attrName>style.visibility</p:attrName>
                                        </p:attrNameLst>
                                      </p:cBhvr>
                                      <p:to>
                                        <p:strVal val="visible"/>
                                      </p:to>
                                    </p:set>
                                    <p:animEffect transition="in" filter="wipe(left)">
                                      <p:cBhvr>
                                        <p:cTn id="7" dur="500"/>
                                        <p:tgtEl>
                                          <p:spTgt spid="76803">
                                            <p:txEl>
                                              <p:pRg st="5" end="5"/>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76803">
                                            <p:txEl>
                                              <p:pRg st="6" end="6"/>
                                            </p:txEl>
                                          </p:spTgt>
                                        </p:tgtEl>
                                        <p:attrNameLst>
                                          <p:attrName>style.visibility</p:attrName>
                                        </p:attrNameLst>
                                      </p:cBhvr>
                                      <p:to>
                                        <p:strVal val="visible"/>
                                      </p:to>
                                    </p:set>
                                    <p:animEffect transition="in" filter="wipe(left)">
                                      <p:cBhvr>
                                        <p:cTn id="10" dur="500"/>
                                        <p:tgtEl>
                                          <p:spTgt spid="76803">
                                            <p:txEl>
                                              <p:pRg st="6" end="6"/>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76803">
                                            <p:txEl>
                                              <p:pRg st="7" end="7"/>
                                            </p:txEl>
                                          </p:spTgt>
                                        </p:tgtEl>
                                        <p:attrNameLst>
                                          <p:attrName>style.visibility</p:attrName>
                                        </p:attrNameLst>
                                      </p:cBhvr>
                                      <p:to>
                                        <p:strVal val="visible"/>
                                      </p:to>
                                    </p:set>
                                    <p:animEffect transition="in" filter="wipe(left)">
                                      <p:cBhvr>
                                        <p:cTn id="13" dur="500"/>
                                        <p:tgtEl>
                                          <p:spTgt spid="76803">
                                            <p:txEl>
                                              <p:pRg st="7" end="7"/>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76819"/>
                                        </p:tgtEl>
                                        <p:attrNameLst>
                                          <p:attrName>style.visibility</p:attrName>
                                        </p:attrNameLst>
                                      </p:cBhvr>
                                      <p:to>
                                        <p:strVal val="visible"/>
                                      </p:to>
                                    </p:set>
                                    <p:anim calcmode="lin" valueType="num">
                                      <p:cBhvr>
                                        <p:cTn id="18" dur="500" fill="hold"/>
                                        <p:tgtEl>
                                          <p:spTgt spid="76819"/>
                                        </p:tgtEl>
                                        <p:attrNameLst>
                                          <p:attrName>ppt_w</p:attrName>
                                        </p:attrNameLst>
                                      </p:cBhvr>
                                      <p:tavLst>
                                        <p:tav tm="0">
                                          <p:val>
                                            <p:fltVal val="0"/>
                                          </p:val>
                                        </p:tav>
                                        <p:tav tm="100000">
                                          <p:val>
                                            <p:strVal val="#ppt_w"/>
                                          </p:val>
                                        </p:tav>
                                      </p:tavLst>
                                    </p:anim>
                                    <p:anim calcmode="lin" valueType="num">
                                      <p:cBhvr>
                                        <p:cTn id="19" dur="500" fill="hold"/>
                                        <p:tgtEl>
                                          <p:spTgt spid="768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76400" y="533401"/>
            <a:ext cx="7772400" cy="365125"/>
          </a:xfrm>
        </p:spPr>
        <p:txBody>
          <a:bodyPr rtlCol="0">
            <a:normAutofit fontScale="90000"/>
          </a:bodyPr>
          <a:lstStyle/>
          <a:p>
            <a:pPr eaLnBrk="1" fontAlgn="auto" hangingPunct="1">
              <a:spcAft>
                <a:spcPts val="0"/>
              </a:spcAft>
              <a:defRPr/>
            </a:pPr>
            <a:r>
              <a:rPr lang="en-GB" smtClean="0">
                <a:solidFill>
                  <a:schemeClr val="bg2"/>
                </a:solidFill>
              </a:rPr>
              <a:t>Balancing Equations</a:t>
            </a:r>
          </a:p>
        </p:txBody>
      </p:sp>
      <p:grpSp>
        <p:nvGrpSpPr>
          <p:cNvPr id="2" name="Group 68"/>
          <p:cNvGrpSpPr>
            <a:grpSpLocks/>
          </p:cNvGrpSpPr>
          <p:nvPr/>
        </p:nvGrpSpPr>
        <p:grpSpPr bwMode="auto">
          <a:xfrm>
            <a:off x="3429000" y="2590800"/>
            <a:ext cx="5257800" cy="609600"/>
            <a:chOff x="1200" y="1632"/>
            <a:chExt cx="3312" cy="384"/>
          </a:xfrm>
        </p:grpSpPr>
        <p:grpSp>
          <p:nvGrpSpPr>
            <p:cNvPr id="13345" name="Group 7"/>
            <p:cNvGrpSpPr>
              <a:grpSpLocks/>
            </p:cNvGrpSpPr>
            <p:nvPr/>
          </p:nvGrpSpPr>
          <p:grpSpPr bwMode="auto">
            <a:xfrm>
              <a:off x="1200" y="1776"/>
              <a:ext cx="336" cy="192"/>
              <a:chOff x="1584" y="1968"/>
              <a:chExt cx="336" cy="192"/>
            </a:xfrm>
          </p:grpSpPr>
          <p:sp>
            <p:nvSpPr>
              <p:cNvPr id="13353" name="Oval 4"/>
              <p:cNvSpPr>
                <a:spLocks noChangeArrowheads="1"/>
              </p:cNvSpPr>
              <p:nvPr/>
            </p:nvSpPr>
            <p:spPr bwMode="auto">
              <a:xfrm>
                <a:off x="1584" y="1968"/>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3354" name="Oval 6"/>
              <p:cNvSpPr>
                <a:spLocks noChangeArrowheads="1"/>
              </p:cNvSpPr>
              <p:nvPr/>
            </p:nvSpPr>
            <p:spPr bwMode="auto">
              <a:xfrm>
                <a:off x="1728" y="1968"/>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grpSp>
        <p:grpSp>
          <p:nvGrpSpPr>
            <p:cNvPr id="13346" name="Group 8"/>
            <p:cNvGrpSpPr>
              <a:grpSpLocks/>
            </p:cNvGrpSpPr>
            <p:nvPr/>
          </p:nvGrpSpPr>
          <p:grpSpPr bwMode="auto">
            <a:xfrm>
              <a:off x="2400" y="1680"/>
              <a:ext cx="576" cy="336"/>
              <a:chOff x="1584" y="1968"/>
              <a:chExt cx="336" cy="192"/>
            </a:xfrm>
          </p:grpSpPr>
          <p:sp>
            <p:nvSpPr>
              <p:cNvPr id="13351" name="Oval 9"/>
              <p:cNvSpPr>
                <a:spLocks noChangeArrowheads="1"/>
              </p:cNvSpPr>
              <p:nvPr/>
            </p:nvSpPr>
            <p:spPr bwMode="auto">
              <a:xfrm>
                <a:off x="1584" y="1968"/>
                <a:ext cx="192" cy="192"/>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3352" name="Oval 10"/>
              <p:cNvSpPr>
                <a:spLocks noChangeArrowheads="1"/>
              </p:cNvSpPr>
              <p:nvPr/>
            </p:nvSpPr>
            <p:spPr bwMode="auto">
              <a:xfrm>
                <a:off x="1728" y="1968"/>
                <a:ext cx="192" cy="192"/>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grpSp>
        <p:grpSp>
          <p:nvGrpSpPr>
            <p:cNvPr id="13347" name="Group 17"/>
            <p:cNvGrpSpPr>
              <a:grpSpLocks/>
            </p:cNvGrpSpPr>
            <p:nvPr/>
          </p:nvGrpSpPr>
          <p:grpSpPr bwMode="auto">
            <a:xfrm>
              <a:off x="3984" y="1632"/>
              <a:ext cx="528" cy="384"/>
              <a:chOff x="3408" y="1536"/>
              <a:chExt cx="528" cy="384"/>
            </a:xfrm>
          </p:grpSpPr>
          <p:sp>
            <p:nvSpPr>
              <p:cNvPr id="13348" name="Oval 13"/>
              <p:cNvSpPr>
                <a:spLocks noChangeArrowheads="1"/>
              </p:cNvSpPr>
              <p:nvPr/>
            </p:nvSpPr>
            <p:spPr bwMode="auto">
              <a:xfrm>
                <a:off x="3504" y="1536"/>
                <a:ext cx="329" cy="33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3349" name="Oval 15"/>
              <p:cNvSpPr>
                <a:spLocks noChangeArrowheads="1"/>
              </p:cNvSpPr>
              <p:nvPr/>
            </p:nvSpPr>
            <p:spPr bwMode="auto">
              <a:xfrm>
                <a:off x="3408" y="1728"/>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3350" name="Oval 16"/>
              <p:cNvSpPr>
                <a:spLocks noChangeArrowheads="1"/>
              </p:cNvSpPr>
              <p:nvPr/>
            </p:nvSpPr>
            <p:spPr bwMode="auto">
              <a:xfrm>
                <a:off x="3744" y="1728"/>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grpSp>
      </p:grpSp>
      <p:sp>
        <p:nvSpPr>
          <p:cNvPr id="13316" name="Text Box 18"/>
          <p:cNvSpPr txBox="1">
            <a:spLocks noChangeArrowheads="1"/>
          </p:cNvSpPr>
          <p:nvPr/>
        </p:nvSpPr>
        <p:spPr bwMode="auto">
          <a:xfrm>
            <a:off x="2438400" y="5181600"/>
            <a:ext cx="670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prstClr val="black"/>
              </a:solidFill>
              <a:latin typeface="Calibri" panose="020F0502020204030204" pitchFamily="34" charset="0"/>
            </a:endParaRPr>
          </a:p>
        </p:txBody>
      </p:sp>
      <p:graphicFrame>
        <p:nvGraphicFramePr>
          <p:cNvPr id="2117" name="Group 69"/>
          <p:cNvGraphicFramePr>
            <a:graphicFrameLocks noGrp="1"/>
          </p:cNvGraphicFramePr>
          <p:nvPr/>
        </p:nvGraphicFramePr>
        <p:xfrm>
          <a:off x="2362200" y="4724400"/>
          <a:ext cx="7620000" cy="1036638"/>
        </p:xfrm>
        <a:graphic>
          <a:graphicData uri="http://schemas.openxmlformats.org/drawingml/2006/table">
            <a:tbl>
              <a:tblPr/>
              <a:tblGrid>
                <a:gridCol w="838200"/>
                <a:gridCol w="3581400"/>
                <a:gridCol w="3200400"/>
              </a:tblGrid>
              <a:tr h="518319">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Reactants</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Products</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319">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H</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2</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2</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31" name="Text Box 59"/>
          <p:cNvSpPr txBox="1">
            <a:spLocks noChangeArrowheads="1"/>
          </p:cNvSpPr>
          <p:nvPr/>
        </p:nvSpPr>
        <p:spPr bwMode="auto">
          <a:xfrm>
            <a:off x="2895600" y="1447801"/>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GB" altLang="en-US" sz="2800">
                <a:solidFill>
                  <a:srgbClr val="EEECE1"/>
                </a:solidFill>
                <a:latin typeface="Arial Unicode MS" panose="020B0604020202020204" pitchFamily="34" charset="-128"/>
              </a:rPr>
              <a:t>hydrogen    +  oxygen     </a:t>
            </a:r>
            <a:r>
              <a:rPr lang="en-GB" altLang="en-US" sz="2800">
                <a:solidFill>
                  <a:srgbClr val="EEECE1"/>
                </a:solidFill>
                <a:latin typeface="Arial Unicode MS" panose="020B0604020202020204" pitchFamily="34" charset="-128"/>
                <a:sym typeface="Wingdings" panose="05000000000000000000" pitchFamily="2" charset="2"/>
              </a:rPr>
              <a:t>     water</a:t>
            </a:r>
            <a:endParaRPr lang="en-GB" altLang="en-US" sz="2800">
              <a:solidFill>
                <a:srgbClr val="EEECE1"/>
              </a:solidFill>
              <a:latin typeface="Arial Unicode MS" panose="020B0604020202020204" pitchFamily="34" charset="-128"/>
            </a:endParaRPr>
          </a:p>
        </p:txBody>
      </p:sp>
      <p:sp>
        <p:nvSpPr>
          <p:cNvPr id="2113" name="Rectangle 65"/>
          <p:cNvSpPr>
            <a:spLocks noGrp="1" noChangeArrowheads="1"/>
          </p:cNvSpPr>
          <p:nvPr>
            <p:ph type="body" idx="1"/>
          </p:nvPr>
        </p:nvSpPr>
        <p:spPr>
          <a:xfrm>
            <a:off x="3657600" y="3276600"/>
            <a:ext cx="5486400" cy="762000"/>
          </a:xfrm>
        </p:spPr>
        <p:txBody>
          <a:bodyPr rtlCol="0">
            <a:normAutofit/>
          </a:bodyPr>
          <a:lstStyle/>
          <a:p>
            <a:pPr algn="ctr" eaLnBrk="1" fontAlgn="auto" hangingPunct="1">
              <a:spcAft>
                <a:spcPts val="0"/>
              </a:spcAft>
              <a:buNone/>
              <a:defRPr/>
            </a:pPr>
            <a:r>
              <a:rPr lang="en-GB" dirty="0" smtClean="0">
                <a:solidFill>
                  <a:schemeClr val="bg2"/>
                </a:solidFill>
                <a:effectLst>
                  <a:outerShdw blurRad="38100" dist="38100" dir="2700000" algn="tl">
                    <a:srgbClr val="000000">
                      <a:alpha val="43137"/>
                    </a:srgbClr>
                  </a:outerShdw>
                </a:effectLst>
              </a:rPr>
              <a:t>O</a:t>
            </a:r>
            <a:r>
              <a:rPr lang="en-GB" baseline="-25000" dirty="0" smtClean="0">
                <a:solidFill>
                  <a:schemeClr val="bg2"/>
                </a:solidFill>
                <a:effectLst>
                  <a:outerShdw blurRad="38100" dist="38100" dir="2700000" algn="tl">
                    <a:srgbClr val="000000">
                      <a:alpha val="43137"/>
                    </a:srgbClr>
                  </a:outerShdw>
                </a:effectLst>
              </a:rPr>
              <a:t>2</a:t>
            </a:r>
            <a:r>
              <a:rPr lang="en-GB" dirty="0" smtClean="0">
                <a:solidFill>
                  <a:schemeClr val="bg2"/>
                </a:solidFill>
              </a:rPr>
              <a:t>      </a:t>
            </a:r>
            <a:r>
              <a:rPr lang="en-GB" dirty="0" smtClean="0">
                <a:solidFill>
                  <a:schemeClr val="bg2"/>
                </a:solidFill>
                <a:sym typeface="Wingdings" pitchFamily="2" charset="2"/>
              </a:rPr>
              <a:t></a:t>
            </a:r>
            <a:endParaRPr lang="en-GB" dirty="0" smtClean="0">
              <a:solidFill>
                <a:schemeClr val="bg2"/>
              </a:solidFill>
            </a:endParaRPr>
          </a:p>
        </p:txBody>
      </p:sp>
      <p:sp>
        <p:nvSpPr>
          <p:cNvPr id="2114" name="Rectangle 66"/>
          <p:cNvSpPr>
            <a:spLocks noChangeArrowheads="1"/>
          </p:cNvSpPr>
          <p:nvPr/>
        </p:nvSpPr>
        <p:spPr bwMode="auto">
          <a:xfrm>
            <a:off x="7391400" y="3276600"/>
            <a:ext cx="1981200" cy="762000"/>
          </a:xfrm>
          <a:prstGeom prst="rect">
            <a:avLst/>
          </a:prstGeom>
          <a:noFill/>
          <a:ln w="9525">
            <a:noFill/>
            <a:miter lim="800000"/>
            <a:headEnd/>
            <a:tailEnd/>
          </a:ln>
        </p:spPr>
        <p:txBody>
          <a:bodyPr/>
          <a:lstStyle/>
          <a:p>
            <a:pPr marL="342900" indent="-342900" algn="ctr">
              <a:spcBef>
                <a:spcPct val="20000"/>
              </a:spcBef>
              <a:buClr>
                <a:srgbClr val="4F81BD"/>
              </a:buClr>
              <a:buSzPct val="80000"/>
              <a:defRPr/>
            </a:pPr>
            <a:r>
              <a:rPr lang="en-GB" sz="3200">
                <a:solidFill>
                  <a:srgbClr val="EEECE1"/>
                </a:solidFill>
                <a:effectLst>
                  <a:outerShdw blurRad="38100" dist="38100" dir="2700000" algn="tl">
                    <a:srgbClr val="000000"/>
                  </a:outerShdw>
                </a:effectLst>
                <a:latin typeface="Tahoma" pitchFamily="34" charset="0"/>
                <a:sym typeface="Wingdings" pitchFamily="2" charset="2"/>
              </a:rPr>
              <a:t>H</a:t>
            </a:r>
            <a:r>
              <a:rPr lang="en-GB" sz="3200" baseline="-25000">
                <a:solidFill>
                  <a:srgbClr val="EEECE1"/>
                </a:solidFill>
                <a:effectLst>
                  <a:outerShdw blurRad="38100" dist="38100" dir="2700000" algn="tl">
                    <a:srgbClr val="000000"/>
                  </a:outerShdw>
                </a:effectLst>
                <a:latin typeface="Tahoma" pitchFamily="34" charset="0"/>
                <a:sym typeface="Wingdings" pitchFamily="2" charset="2"/>
              </a:rPr>
              <a:t>2</a:t>
            </a:r>
            <a:r>
              <a:rPr lang="en-GB" sz="3200">
                <a:solidFill>
                  <a:srgbClr val="EEECE1"/>
                </a:solidFill>
                <a:effectLst>
                  <a:outerShdw blurRad="38100" dist="38100" dir="2700000" algn="tl">
                    <a:srgbClr val="000000"/>
                  </a:outerShdw>
                </a:effectLst>
                <a:latin typeface="Tahoma" pitchFamily="34" charset="0"/>
                <a:sym typeface="Wingdings" pitchFamily="2" charset="2"/>
              </a:rPr>
              <a:t>O</a:t>
            </a:r>
          </a:p>
          <a:p>
            <a:pPr marL="342900" indent="-342900" algn="ctr">
              <a:spcBef>
                <a:spcPct val="20000"/>
              </a:spcBef>
              <a:buClr>
                <a:srgbClr val="4F81BD"/>
              </a:buClr>
              <a:buSzPct val="80000"/>
              <a:defRPr/>
            </a:pPr>
            <a:endParaRPr lang="en-GB" sz="3200">
              <a:solidFill>
                <a:srgbClr val="EEECE1"/>
              </a:solidFill>
              <a:effectLst>
                <a:outerShdw blurRad="38100" dist="38100" dir="2700000" algn="tl">
                  <a:srgbClr val="000000"/>
                </a:outerShdw>
              </a:effectLst>
              <a:latin typeface="Tahoma" pitchFamily="34" charset="0"/>
            </a:endParaRPr>
          </a:p>
        </p:txBody>
      </p:sp>
      <p:sp>
        <p:nvSpPr>
          <p:cNvPr id="2115" name="Rectangle 67"/>
          <p:cNvSpPr>
            <a:spLocks noChangeArrowheads="1"/>
          </p:cNvSpPr>
          <p:nvPr/>
        </p:nvSpPr>
        <p:spPr bwMode="auto">
          <a:xfrm>
            <a:off x="2743200" y="3276600"/>
            <a:ext cx="2819400" cy="762000"/>
          </a:xfrm>
          <a:prstGeom prst="rect">
            <a:avLst/>
          </a:prstGeom>
          <a:noFill/>
          <a:ln w="9525">
            <a:noFill/>
            <a:miter lim="800000"/>
            <a:headEnd/>
            <a:tailEnd/>
          </a:ln>
        </p:spPr>
        <p:txBody>
          <a:bodyPr/>
          <a:lstStyle/>
          <a:p>
            <a:pPr marL="342900" indent="-342900" algn="ctr">
              <a:spcBef>
                <a:spcPct val="20000"/>
              </a:spcBef>
              <a:buClr>
                <a:srgbClr val="4F81BD"/>
              </a:buClr>
              <a:buSzPct val="80000"/>
              <a:defRPr/>
            </a:pPr>
            <a:r>
              <a:rPr lang="en-GB" sz="3200">
                <a:solidFill>
                  <a:srgbClr val="EEECE1"/>
                </a:solidFill>
                <a:effectLst>
                  <a:outerShdw blurRad="38100" dist="38100" dir="2700000" algn="tl">
                    <a:srgbClr val="000000"/>
                  </a:outerShdw>
                </a:effectLst>
                <a:latin typeface="Tahoma" pitchFamily="34" charset="0"/>
              </a:rPr>
              <a:t>H</a:t>
            </a:r>
            <a:r>
              <a:rPr lang="en-GB" sz="3200" baseline="-25000">
                <a:solidFill>
                  <a:srgbClr val="EEECE1"/>
                </a:solidFill>
                <a:effectLst>
                  <a:outerShdw blurRad="38100" dist="38100" dir="2700000" algn="tl">
                    <a:srgbClr val="000000"/>
                  </a:outerShdw>
                </a:effectLst>
                <a:latin typeface="Tahoma" pitchFamily="34" charset="0"/>
              </a:rPr>
              <a:t>2      </a:t>
            </a:r>
            <a:r>
              <a:rPr lang="en-GB" sz="3200">
                <a:solidFill>
                  <a:srgbClr val="EEECE1"/>
                </a:solidFill>
                <a:effectLst>
                  <a:outerShdw blurRad="38100" dist="38100" dir="2700000" algn="tl">
                    <a:srgbClr val="000000"/>
                  </a:outerShdw>
                </a:effectLst>
                <a:latin typeface="Tahoma" pitchFamily="34" charset="0"/>
              </a:rPr>
              <a:t>+</a:t>
            </a:r>
          </a:p>
        </p:txBody>
      </p:sp>
      <p:graphicFrame>
        <p:nvGraphicFramePr>
          <p:cNvPr id="2144" name="Group 96"/>
          <p:cNvGraphicFramePr>
            <a:graphicFrameLocks noGrp="1"/>
          </p:cNvGraphicFramePr>
          <p:nvPr/>
        </p:nvGraphicFramePr>
        <p:xfrm>
          <a:off x="2362200" y="5791200"/>
          <a:ext cx="7620000" cy="533400"/>
        </p:xfrm>
        <a:graphic>
          <a:graphicData uri="http://schemas.openxmlformats.org/drawingml/2006/table">
            <a:tbl>
              <a:tblPr/>
              <a:tblGrid>
                <a:gridCol w="838200"/>
                <a:gridCol w="3581400"/>
                <a:gridCol w="3200400"/>
              </a:tblGrid>
              <a:tr h="533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49279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2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wd">
                                    <p:tmAbs val="300"/>
                                  </p:iterate>
                                  <p:childTnLst>
                                    <p:set>
                                      <p:cBhvr>
                                        <p:cTn id="10" dur="1" fill="hold">
                                          <p:stCondLst>
                                            <p:cond delay="299"/>
                                          </p:stCondLst>
                                        </p:cTn>
                                        <p:tgtEl>
                                          <p:spTgt spid="211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300"/>
                                  </p:iterate>
                                  <p:childTnLst>
                                    <p:set>
                                      <p:cBhvr>
                                        <p:cTn id="14" dur="1" fill="hold">
                                          <p:stCondLst>
                                            <p:cond delay="299"/>
                                          </p:stCondLst>
                                        </p:cTn>
                                        <p:tgtEl>
                                          <p:spTgt spid="211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1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2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3" grpId="0" build="p" autoUpdateAnimBg="0"/>
      <p:bldP spid="2114" grpId="0" build="p" autoUpdateAnimBg="0"/>
      <p:bldP spid="211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1676400" y="533401"/>
            <a:ext cx="7772400" cy="365125"/>
          </a:xfrm>
        </p:spPr>
        <p:txBody>
          <a:bodyPr rtlCol="0">
            <a:normAutofit fontScale="90000"/>
          </a:bodyPr>
          <a:lstStyle/>
          <a:p>
            <a:pPr eaLnBrk="1" fontAlgn="auto" hangingPunct="1">
              <a:spcAft>
                <a:spcPts val="0"/>
              </a:spcAft>
              <a:defRPr/>
            </a:pPr>
            <a:r>
              <a:rPr lang="en-GB" smtClean="0">
                <a:solidFill>
                  <a:schemeClr val="bg2"/>
                </a:solidFill>
              </a:rPr>
              <a:t>Balancing Equations</a:t>
            </a:r>
          </a:p>
        </p:txBody>
      </p:sp>
      <p:sp>
        <p:nvSpPr>
          <p:cNvPr id="14339" name="Rectangle 3"/>
          <p:cNvSpPr>
            <a:spLocks noGrp="1" noChangeArrowheads="1"/>
          </p:cNvSpPr>
          <p:nvPr>
            <p:ph type="body" idx="1"/>
          </p:nvPr>
        </p:nvSpPr>
        <p:spPr>
          <a:xfrm>
            <a:off x="2057400" y="2667000"/>
            <a:ext cx="7772400" cy="762000"/>
          </a:xfrm>
        </p:spPr>
        <p:txBody>
          <a:bodyPr/>
          <a:lstStyle/>
          <a:p>
            <a:pPr algn="ctr" eaLnBrk="1" hangingPunct="1">
              <a:buFont typeface="Wingdings" panose="05000000000000000000" pitchFamily="2" charset="2"/>
              <a:buNone/>
            </a:pPr>
            <a:r>
              <a:rPr lang="en-GB" altLang="en-US" smtClean="0">
                <a:solidFill>
                  <a:schemeClr val="bg2"/>
                </a:solidFill>
              </a:rPr>
              <a:t>H</a:t>
            </a:r>
            <a:r>
              <a:rPr lang="en-GB" altLang="en-US" baseline="-25000" smtClean="0">
                <a:solidFill>
                  <a:schemeClr val="bg2"/>
                </a:solidFill>
              </a:rPr>
              <a:t>2      </a:t>
            </a:r>
            <a:r>
              <a:rPr lang="en-GB" altLang="en-US" smtClean="0">
                <a:solidFill>
                  <a:schemeClr val="bg2"/>
                </a:solidFill>
              </a:rPr>
              <a:t>+      O</a:t>
            </a:r>
            <a:r>
              <a:rPr lang="en-GB" altLang="en-US" baseline="-25000" smtClean="0">
                <a:solidFill>
                  <a:schemeClr val="bg2"/>
                </a:solidFill>
              </a:rPr>
              <a:t>2</a:t>
            </a:r>
            <a:r>
              <a:rPr lang="en-GB" altLang="en-US" smtClean="0">
                <a:solidFill>
                  <a:schemeClr val="bg2"/>
                </a:solidFill>
              </a:rPr>
              <a:t>      </a:t>
            </a:r>
            <a:r>
              <a:rPr lang="en-GB" altLang="en-US" smtClean="0">
                <a:solidFill>
                  <a:schemeClr val="bg2"/>
                </a:solidFill>
                <a:sym typeface="Wingdings" panose="05000000000000000000" pitchFamily="2" charset="2"/>
              </a:rPr>
              <a:t>      H</a:t>
            </a:r>
            <a:r>
              <a:rPr lang="en-GB" altLang="en-US" baseline="-25000" smtClean="0">
                <a:solidFill>
                  <a:schemeClr val="bg2"/>
                </a:solidFill>
                <a:sym typeface="Wingdings" panose="05000000000000000000" pitchFamily="2" charset="2"/>
              </a:rPr>
              <a:t>2</a:t>
            </a:r>
            <a:r>
              <a:rPr lang="en-GB" altLang="en-US" smtClean="0">
                <a:solidFill>
                  <a:schemeClr val="bg2"/>
                </a:solidFill>
                <a:sym typeface="Wingdings" panose="05000000000000000000" pitchFamily="2" charset="2"/>
              </a:rPr>
              <a:t>O</a:t>
            </a:r>
            <a:r>
              <a:rPr lang="en-GB" altLang="en-US" baseline="-25000" smtClean="0">
                <a:solidFill>
                  <a:schemeClr val="bg2"/>
                </a:solidFill>
                <a:sym typeface="Wingdings" panose="05000000000000000000" pitchFamily="2" charset="2"/>
              </a:rPr>
              <a:t>2</a:t>
            </a:r>
          </a:p>
          <a:p>
            <a:pPr algn="ctr" eaLnBrk="1" hangingPunct="1">
              <a:buFont typeface="Wingdings" panose="05000000000000000000" pitchFamily="2" charset="2"/>
              <a:buNone/>
            </a:pPr>
            <a:endParaRPr lang="en-GB" altLang="en-US" smtClean="0">
              <a:solidFill>
                <a:schemeClr val="bg2"/>
              </a:solidFill>
            </a:endParaRPr>
          </a:p>
        </p:txBody>
      </p:sp>
      <p:sp>
        <p:nvSpPr>
          <p:cNvPr id="14340" name="Text Box 14"/>
          <p:cNvSpPr txBox="1">
            <a:spLocks noChangeArrowheads="1"/>
          </p:cNvSpPr>
          <p:nvPr/>
        </p:nvSpPr>
        <p:spPr bwMode="auto">
          <a:xfrm>
            <a:off x="2438400" y="5181600"/>
            <a:ext cx="670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prstClr val="black"/>
              </a:solidFill>
              <a:latin typeface="Calibri" panose="020F0502020204030204" pitchFamily="34" charset="0"/>
            </a:endParaRPr>
          </a:p>
        </p:txBody>
      </p:sp>
      <p:graphicFrame>
        <p:nvGraphicFramePr>
          <p:cNvPr id="1039" name="Group 15"/>
          <p:cNvGraphicFramePr>
            <a:graphicFrameLocks noGrp="1"/>
          </p:cNvGraphicFramePr>
          <p:nvPr/>
        </p:nvGraphicFramePr>
        <p:xfrm>
          <a:off x="2362200" y="4800601"/>
          <a:ext cx="7620000" cy="1554426"/>
        </p:xfrm>
        <a:graphic>
          <a:graphicData uri="http://schemas.openxmlformats.org/drawingml/2006/table">
            <a:tbl>
              <a:tblPr/>
              <a:tblGrid>
                <a:gridCol w="838200"/>
                <a:gridCol w="3581400"/>
                <a:gridCol w="3200400"/>
              </a:tblGrid>
              <a:tr h="518054">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Reactants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Products</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H</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2</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2</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O</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2</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2</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46"/>
          <p:cNvGrpSpPr>
            <a:grpSpLocks/>
          </p:cNvGrpSpPr>
          <p:nvPr/>
        </p:nvGrpSpPr>
        <p:grpSpPr bwMode="auto">
          <a:xfrm>
            <a:off x="3276600" y="1981200"/>
            <a:ext cx="5410200" cy="685800"/>
            <a:chOff x="1104" y="1248"/>
            <a:chExt cx="3408" cy="432"/>
          </a:xfrm>
        </p:grpSpPr>
        <p:grpSp>
          <p:nvGrpSpPr>
            <p:cNvPr id="14363" name="Group 4"/>
            <p:cNvGrpSpPr>
              <a:grpSpLocks/>
            </p:cNvGrpSpPr>
            <p:nvPr/>
          </p:nvGrpSpPr>
          <p:grpSpPr bwMode="auto">
            <a:xfrm>
              <a:off x="1104" y="1392"/>
              <a:ext cx="336" cy="192"/>
              <a:chOff x="1584" y="1968"/>
              <a:chExt cx="336" cy="192"/>
            </a:xfrm>
          </p:grpSpPr>
          <p:sp>
            <p:nvSpPr>
              <p:cNvPr id="14372" name="Oval 5"/>
              <p:cNvSpPr>
                <a:spLocks noChangeArrowheads="1"/>
              </p:cNvSpPr>
              <p:nvPr/>
            </p:nvSpPr>
            <p:spPr bwMode="auto">
              <a:xfrm>
                <a:off x="1584" y="1968"/>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4373" name="Oval 6"/>
              <p:cNvSpPr>
                <a:spLocks noChangeArrowheads="1"/>
              </p:cNvSpPr>
              <p:nvPr/>
            </p:nvSpPr>
            <p:spPr bwMode="auto">
              <a:xfrm>
                <a:off x="1728" y="1968"/>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grpSp>
        <p:grpSp>
          <p:nvGrpSpPr>
            <p:cNvPr id="14364" name="Group 7"/>
            <p:cNvGrpSpPr>
              <a:grpSpLocks/>
            </p:cNvGrpSpPr>
            <p:nvPr/>
          </p:nvGrpSpPr>
          <p:grpSpPr bwMode="auto">
            <a:xfrm>
              <a:off x="2304" y="1296"/>
              <a:ext cx="576" cy="336"/>
              <a:chOff x="1584" y="1968"/>
              <a:chExt cx="336" cy="192"/>
            </a:xfrm>
          </p:grpSpPr>
          <p:sp>
            <p:nvSpPr>
              <p:cNvPr id="14370" name="Oval 8"/>
              <p:cNvSpPr>
                <a:spLocks noChangeArrowheads="1"/>
              </p:cNvSpPr>
              <p:nvPr/>
            </p:nvSpPr>
            <p:spPr bwMode="auto">
              <a:xfrm>
                <a:off x="1584" y="1968"/>
                <a:ext cx="192" cy="192"/>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4371" name="Oval 9"/>
              <p:cNvSpPr>
                <a:spLocks noChangeArrowheads="1"/>
              </p:cNvSpPr>
              <p:nvPr/>
            </p:nvSpPr>
            <p:spPr bwMode="auto">
              <a:xfrm>
                <a:off x="1728" y="1968"/>
                <a:ext cx="192" cy="192"/>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grpSp>
        <p:grpSp>
          <p:nvGrpSpPr>
            <p:cNvPr id="14365" name="Group 34"/>
            <p:cNvGrpSpPr>
              <a:grpSpLocks/>
            </p:cNvGrpSpPr>
            <p:nvPr/>
          </p:nvGrpSpPr>
          <p:grpSpPr bwMode="auto">
            <a:xfrm>
              <a:off x="3840" y="1296"/>
              <a:ext cx="576" cy="336"/>
              <a:chOff x="1584" y="1968"/>
              <a:chExt cx="336" cy="192"/>
            </a:xfrm>
          </p:grpSpPr>
          <p:sp>
            <p:nvSpPr>
              <p:cNvPr id="14368" name="Oval 35"/>
              <p:cNvSpPr>
                <a:spLocks noChangeArrowheads="1"/>
              </p:cNvSpPr>
              <p:nvPr/>
            </p:nvSpPr>
            <p:spPr bwMode="auto">
              <a:xfrm>
                <a:off x="1584" y="1968"/>
                <a:ext cx="192" cy="192"/>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4369" name="Oval 36"/>
              <p:cNvSpPr>
                <a:spLocks noChangeArrowheads="1"/>
              </p:cNvSpPr>
              <p:nvPr/>
            </p:nvSpPr>
            <p:spPr bwMode="auto">
              <a:xfrm>
                <a:off x="1728" y="1968"/>
                <a:ext cx="192" cy="192"/>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grpSp>
        <p:sp>
          <p:nvSpPr>
            <p:cNvPr id="14366" name="Oval 41"/>
            <p:cNvSpPr>
              <a:spLocks noChangeArrowheads="1"/>
            </p:cNvSpPr>
            <p:nvPr/>
          </p:nvSpPr>
          <p:spPr bwMode="auto">
            <a:xfrm>
              <a:off x="3744" y="1488"/>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4367" name="Oval 42"/>
            <p:cNvSpPr>
              <a:spLocks noChangeArrowheads="1"/>
            </p:cNvSpPr>
            <p:nvPr/>
          </p:nvSpPr>
          <p:spPr bwMode="auto">
            <a:xfrm>
              <a:off x="4320" y="1248"/>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grpSp>
      <p:sp>
        <p:nvSpPr>
          <p:cNvPr id="1068" name="Text Box 44"/>
          <p:cNvSpPr txBox="1">
            <a:spLocks noChangeArrowheads="1"/>
          </p:cNvSpPr>
          <p:nvPr/>
        </p:nvSpPr>
        <p:spPr bwMode="auto">
          <a:xfrm>
            <a:off x="2895600" y="1447800"/>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GB" altLang="en-US">
                <a:solidFill>
                  <a:srgbClr val="EEECE1"/>
                </a:solidFill>
                <a:latin typeface="Arial Unicode MS" panose="020B0604020202020204" pitchFamily="34" charset="-128"/>
              </a:rPr>
              <a:t>hydrogen    +  oxygen     </a:t>
            </a:r>
            <a:r>
              <a:rPr lang="en-GB" altLang="en-US">
                <a:solidFill>
                  <a:srgbClr val="EEECE1"/>
                </a:solidFill>
                <a:latin typeface="Arial Unicode MS" panose="020B0604020202020204" pitchFamily="34" charset="-128"/>
                <a:sym typeface="Wingdings" panose="05000000000000000000" pitchFamily="2" charset="2"/>
              </a:rPr>
              <a:t>     hydrogen peroxide</a:t>
            </a:r>
            <a:endParaRPr lang="en-GB" altLang="en-US">
              <a:solidFill>
                <a:srgbClr val="EEECE1"/>
              </a:solidFill>
              <a:latin typeface="Arial Unicode MS" panose="020B0604020202020204" pitchFamily="34" charset="-128"/>
            </a:endParaRPr>
          </a:p>
        </p:txBody>
      </p:sp>
      <p:sp>
        <p:nvSpPr>
          <p:cNvPr id="1069" name="Text Box 45"/>
          <p:cNvSpPr txBox="1">
            <a:spLocks noChangeArrowheads="1"/>
          </p:cNvSpPr>
          <p:nvPr/>
        </p:nvSpPr>
        <p:spPr bwMode="auto">
          <a:xfrm rot="-5400000">
            <a:off x="4541838" y="487363"/>
            <a:ext cx="30480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z="30000" b="1">
                <a:solidFill>
                  <a:srgbClr val="FF0000"/>
                </a:solidFill>
                <a:latin typeface="Arial Unicode MS" panose="020B0604020202020204" pitchFamily="34" charset="-128"/>
              </a:rPr>
              <a:t>X</a:t>
            </a:r>
          </a:p>
        </p:txBody>
      </p:sp>
      <p:sp>
        <p:nvSpPr>
          <p:cNvPr id="1071" name="Text Box 47"/>
          <p:cNvSpPr txBox="1">
            <a:spLocks noChangeArrowheads="1"/>
          </p:cNvSpPr>
          <p:nvPr/>
        </p:nvSpPr>
        <p:spPr bwMode="auto">
          <a:xfrm>
            <a:off x="1981200" y="4200526"/>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altLang="en-US" sz="2800" b="1">
                <a:solidFill>
                  <a:srgbClr val="FF0000"/>
                </a:solidFill>
                <a:latin typeface="Arial Unicode MS" panose="020B0604020202020204" pitchFamily="34" charset="-128"/>
              </a:rPr>
              <a:t>YOU CANNOT CHANGE THE SUBSCRIPTS</a:t>
            </a:r>
          </a:p>
        </p:txBody>
      </p:sp>
    </p:spTree>
    <p:extLst>
      <p:ext uri="{BB962C8B-B14F-4D97-AF65-F5344CB8AC3E}">
        <p14:creationId xmlns:p14="http://schemas.microsoft.com/office/powerpoint/2010/main" val="756940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wd">
                                    <p:tmAbs val="300"/>
                                  </p:iterate>
                                  <p:childTnLst>
                                    <p:set>
                                      <p:cBhvr>
                                        <p:cTn id="10" dur="1" fill="hold">
                                          <p:stCondLst>
                                            <p:cond delay="299"/>
                                          </p:stCondLst>
                                        </p:cTn>
                                        <p:tgtEl>
                                          <p:spTgt spid="10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069"/>
                                        </p:tgtEl>
                                        <p:attrNameLst>
                                          <p:attrName>style.visibility</p:attrName>
                                        </p:attrNameLst>
                                      </p:cBhvr>
                                      <p:to>
                                        <p:strVal val="visible"/>
                                      </p:to>
                                    </p:set>
                                    <p:anim calcmode="lin" valueType="num">
                                      <p:cBhvr>
                                        <p:cTn id="15" dur="1000" fill="hold"/>
                                        <p:tgtEl>
                                          <p:spTgt spid="1069"/>
                                        </p:tgtEl>
                                        <p:attrNameLst>
                                          <p:attrName>ppt_w</p:attrName>
                                        </p:attrNameLst>
                                      </p:cBhvr>
                                      <p:tavLst>
                                        <p:tav tm="0">
                                          <p:val>
                                            <p:fltVal val="0"/>
                                          </p:val>
                                        </p:tav>
                                        <p:tav tm="100000">
                                          <p:val>
                                            <p:strVal val="#ppt_w"/>
                                          </p:val>
                                        </p:tav>
                                      </p:tavLst>
                                    </p:anim>
                                    <p:anim calcmode="lin" valueType="num">
                                      <p:cBhvr>
                                        <p:cTn id="16" dur="1000" fill="hold"/>
                                        <p:tgtEl>
                                          <p:spTgt spid="1069"/>
                                        </p:tgtEl>
                                        <p:attrNameLst>
                                          <p:attrName>ppt_h</p:attrName>
                                        </p:attrNameLst>
                                      </p:cBhvr>
                                      <p:tavLst>
                                        <p:tav tm="0">
                                          <p:val>
                                            <p:fltVal val="0"/>
                                          </p:val>
                                        </p:tav>
                                        <p:tav tm="100000">
                                          <p:val>
                                            <p:strVal val="#ppt_h"/>
                                          </p:val>
                                        </p:tav>
                                      </p:tavLst>
                                    </p:anim>
                                    <p:anim calcmode="lin" valueType="num">
                                      <p:cBhvr>
                                        <p:cTn id="17" dur="1000" fill="hold"/>
                                        <p:tgtEl>
                                          <p:spTgt spid="106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 grpId="0" autoUpdateAnimBg="0"/>
      <p:bldP spid="1069" grpId="0" autoUpdateAnimBg="0"/>
      <p:bldP spid="1071"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676400" y="533401"/>
            <a:ext cx="7772400" cy="365125"/>
          </a:xfrm>
        </p:spPr>
        <p:txBody>
          <a:bodyPr rtlCol="0">
            <a:normAutofit fontScale="90000"/>
          </a:bodyPr>
          <a:lstStyle/>
          <a:p>
            <a:pPr eaLnBrk="1" fontAlgn="auto" hangingPunct="1">
              <a:spcAft>
                <a:spcPts val="0"/>
              </a:spcAft>
              <a:defRPr/>
            </a:pPr>
            <a:r>
              <a:rPr lang="en-GB" smtClean="0">
                <a:solidFill>
                  <a:schemeClr val="bg2"/>
                </a:solidFill>
              </a:rPr>
              <a:t>Balancing Equations</a:t>
            </a:r>
          </a:p>
        </p:txBody>
      </p:sp>
      <p:sp>
        <p:nvSpPr>
          <p:cNvPr id="15363" name="Rectangle 3"/>
          <p:cNvSpPr>
            <a:spLocks noGrp="1" noChangeArrowheads="1"/>
          </p:cNvSpPr>
          <p:nvPr>
            <p:ph type="body" idx="1"/>
          </p:nvPr>
        </p:nvSpPr>
        <p:spPr>
          <a:xfrm>
            <a:off x="2209800" y="3276600"/>
            <a:ext cx="7772400" cy="762000"/>
          </a:xfrm>
        </p:spPr>
        <p:txBody>
          <a:bodyPr/>
          <a:lstStyle/>
          <a:p>
            <a:pPr algn="ctr" eaLnBrk="1" hangingPunct="1">
              <a:buFont typeface="Wingdings" panose="05000000000000000000" pitchFamily="2" charset="2"/>
              <a:buNone/>
            </a:pPr>
            <a:r>
              <a:rPr lang="en-GB" altLang="en-US" smtClean="0">
                <a:solidFill>
                  <a:schemeClr val="bg2"/>
                </a:solidFill>
              </a:rPr>
              <a:t>H</a:t>
            </a:r>
            <a:r>
              <a:rPr lang="en-GB" altLang="en-US" baseline="-25000" smtClean="0">
                <a:solidFill>
                  <a:schemeClr val="bg2"/>
                </a:solidFill>
              </a:rPr>
              <a:t>2      </a:t>
            </a:r>
            <a:r>
              <a:rPr lang="en-GB" altLang="en-US" smtClean="0">
                <a:solidFill>
                  <a:schemeClr val="bg2"/>
                </a:solidFill>
              </a:rPr>
              <a:t>+      O</a:t>
            </a:r>
            <a:r>
              <a:rPr lang="en-GB" altLang="en-US" baseline="-25000" smtClean="0">
                <a:solidFill>
                  <a:schemeClr val="bg2"/>
                </a:solidFill>
              </a:rPr>
              <a:t>2</a:t>
            </a:r>
            <a:r>
              <a:rPr lang="en-GB" altLang="en-US" smtClean="0">
                <a:solidFill>
                  <a:schemeClr val="bg2"/>
                </a:solidFill>
              </a:rPr>
              <a:t>      </a:t>
            </a:r>
            <a:r>
              <a:rPr lang="en-GB" altLang="en-US" smtClean="0">
                <a:solidFill>
                  <a:schemeClr val="bg2"/>
                </a:solidFill>
                <a:sym typeface="Wingdings" panose="05000000000000000000" pitchFamily="2" charset="2"/>
              </a:rPr>
              <a:t>      H</a:t>
            </a:r>
            <a:r>
              <a:rPr lang="en-GB" altLang="en-US" baseline="-25000" smtClean="0">
                <a:solidFill>
                  <a:schemeClr val="bg2"/>
                </a:solidFill>
                <a:sym typeface="Wingdings" panose="05000000000000000000" pitchFamily="2" charset="2"/>
              </a:rPr>
              <a:t>2</a:t>
            </a:r>
            <a:r>
              <a:rPr lang="en-GB" altLang="en-US" smtClean="0">
                <a:solidFill>
                  <a:schemeClr val="bg2"/>
                </a:solidFill>
                <a:sym typeface="Wingdings" panose="05000000000000000000" pitchFamily="2" charset="2"/>
              </a:rPr>
              <a:t>O</a:t>
            </a:r>
          </a:p>
          <a:p>
            <a:pPr algn="ctr" eaLnBrk="1" hangingPunct="1">
              <a:buFont typeface="Wingdings" panose="05000000000000000000" pitchFamily="2" charset="2"/>
              <a:buNone/>
            </a:pPr>
            <a:endParaRPr lang="en-GB" altLang="en-US" smtClean="0">
              <a:solidFill>
                <a:schemeClr val="bg2"/>
              </a:solidFill>
            </a:endParaRPr>
          </a:p>
        </p:txBody>
      </p:sp>
      <p:grpSp>
        <p:nvGrpSpPr>
          <p:cNvPr id="15364" name="Group 4"/>
          <p:cNvGrpSpPr>
            <a:grpSpLocks/>
          </p:cNvGrpSpPr>
          <p:nvPr/>
        </p:nvGrpSpPr>
        <p:grpSpPr bwMode="auto">
          <a:xfrm>
            <a:off x="3429000" y="2819400"/>
            <a:ext cx="533400" cy="304800"/>
            <a:chOff x="1584" y="1968"/>
            <a:chExt cx="336" cy="192"/>
          </a:xfrm>
        </p:grpSpPr>
        <p:sp>
          <p:nvSpPr>
            <p:cNvPr id="15398" name="Oval 5"/>
            <p:cNvSpPr>
              <a:spLocks noChangeArrowheads="1"/>
            </p:cNvSpPr>
            <p:nvPr/>
          </p:nvSpPr>
          <p:spPr bwMode="auto">
            <a:xfrm>
              <a:off x="1584" y="1968"/>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5399" name="Oval 6"/>
            <p:cNvSpPr>
              <a:spLocks noChangeArrowheads="1"/>
            </p:cNvSpPr>
            <p:nvPr/>
          </p:nvSpPr>
          <p:spPr bwMode="auto">
            <a:xfrm>
              <a:off x="1728" y="1968"/>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grpSp>
      <p:grpSp>
        <p:nvGrpSpPr>
          <p:cNvPr id="15365" name="Group 7"/>
          <p:cNvGrpSpPr>
            <a:grpSpLocks/>
          </p:cNvGrpSpPr>
          <p:nvPr/>
        </p:nvGrpSpPr>
        <p:grpSpPr bwMode="auto">
          <a:xfrm>
            <a:off x="5334000" y="2667000"/>
            <a:ext cx="914400" cy="533400"/>
            <a:chOff x="1584" y="1968"/>
            <a:chExt cx="336" cy="192"/>
          </a:xfrm>
        </p:grpSpPr>
        <p:sp>
          <p:nvSpPr>
            <p:cNvPr id="15396" name="Oval 8"/>
            <p:cNvSpPr>
              <a:spLocks noChangeArrowheads="1"/>
            </p:cNvSpPr>
            <p:nvPr/>
          </p:nvSpPr>
          <p:spPr bwMode="auto">
            <a:xfrm>
              <a:off x="1584" y="1968"/>
              <a:ext cx="192" cy="192"/>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5397" name="Oval 9"/>
            <p:cNvSpPr>
              <a:spLocks noChangeArrowheads="1"/>
            </p:cNvSpPr>
            <p:nvPr/>
          </p:nvSpPr>
          <p:spPr bwMode="auto">
            <a:xfrm>
              <a:off x="1728" y="1968"/>
              <a:ext cx="192" cy="192"/>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grpSp>
      <p:grpSp>
        <p:nvGrpSpPr>
          <p:cNvPr id="15366" name="Group 10"/>
          <p:cNvGrpSpPr>
            <a:grpSpLocks/>
          </p:cNvGrpSpPr>
          <p:nvPr/>
        </p:nvGrpSpPr>
        <p:grpSpPr bwMode="auto">
          <a:xfrm>
            <a:off x="7086600" y="2590800"/>
            <a:ext cx="838200" cy="609600"/>
            <a:chOff x="3408" y="1536"/>
            <a:chExt cx="528" cy="384"/>
          </a:xfrm>
        </p:grpSpPr>
        <p:sp>
          <p:nvSpPr>
            <p:cNvPr id="15393" name="Oval 11"/>
            <p:cNvSpPr>
              <a:spLocks noChangeArrowheads="1"/>
            </p:cNvSpPr>
            <p:nvPr/>
          </p:nvSpPr>
          <p:spPr bwMode="auto">
            <a:xfrm>
              <a:off x="3504" y="1536"/>
              <a:ext cx="329" cy="33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5394" name="Oval 12"/>
            <p:cNvSpPr>
              <a:spLocks noChangeArrowheads="1"/>
            </p:cNvSpPr>
            <p:nvPr/>
          </p:nvSpPr>
          <p:spPr bwMode="auto">
            <a:xfrm>
              <a:off x="3408" y="1728"/>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5395" name="Oval 13"/>
            <p:cNvSpPr>
              <a:spLocks noChangeArrowheads="1"/>
            </p:cNvSpPr>
            <p:nvPr/>
          </p:nvSpPr>
          <p:spPr bwMode="auto">
            <a:xfrm>
              <a:off x="3744" y="1728"/>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grpSp>
      <p:sp>
        <p:nvSpPr>
          <p:cNvPr id="15367" name="Text Box 14"/>
          <p:cNvSpPr txBox="1">
            <a:spLocks noChangeArrowheads="1"/>
          </p:cNvSpPr>
          <p:nvPr/>
        </p:nvSpPr>
        <p:spPr bwMode="auto">
          <a:xfrm>
            <a:off x="2438400" y="5181600"/>
            <a:ext cx="670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prstClr val="black"/>
              </a:solidFill>
              <a:latin typeface="Calibri" panose="020F0502020204030204" pitchFamily="34" charset="0"/>
            </a:endParaRPr>
          </a:p>
        </p:txBody>
      </p:sp>
      <p:graphicFrame>
        <p:nvGraphicFramePr>
          <p:cNvPr id="5135" name="Group 15"/>
          <p:cNvGraphicFramePr>
            <a:graphicFrameLocks noGrp="1"/>
          </p:cNvGraphicFramePr>
          <p:nvPr/>
        </p:nvGraphicFramePr>
        <p:xfrm>
          <a:off x="2362200" y="4724401"/>
          <a:ext cx="7620000" cy="1554426"/>
        </p:xfrm>
        <a:graphic>
          <a:graphicData uri="http://schemas.openxmlformats.org/drawingml/2006/table">
            <a:tbl>
              <a:tblPr/>
              <a:tblGrid>
                <a:gridCol w="838200"/>
                <a:gridCol w="3581400"/>
                <a:gridCol w="3200400"/>
              </a:tblGrid>
              <a:tr h="518054">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Reactants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Products</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H</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2</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2</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O</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2</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1</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386" name="Text Box 33"/>
          <p:cNvSpPr txBox="1">
            <a:spLocks noChangeArrowheads="1"/>
          </p:cNvSpPr>
          <p:nvPr/>
        </p:nvSpPr>
        <p:spPr bwMode="auto">
          <a:xfrm>
            <a:off x="2895600" y="1447801"/>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GB" altLang="en-US" sz="2800">
                <a:solidFill>
                  <a:srgbClr val="EEECE1"/>
                </a:solidFill>
                <a:latin typeface="Arial Unicode MS" panose="020B0604020202020204" pitchFamily="34" charset="-128"/>
              </a:rPr>
              <a:t>hydrogen    +  oxygen     </a:t>
            </a:r>
            <a:r>
              <a:rPr lang="en-GB" altLang="en-US" sz="2800">
                <a:solidFill>
                  <a:srgbClr val="EEECE1"/>
                </a:solidFill>
                <a:latin typeface="Arial Unicode MS" panose="020B0604020202020204" pitchFamily="34" charset="-128"/>
                <a:sym typeface="Wingdings" panose="05000000000000000000" pitchFamily="2" charset="2"/>
              </a:rPr>
              <a:t>     water</a:t>
            </a:r>
            <a:endParaRPr lang="en-GB" altLang="en-US" sz="2800">
              <a:solidFill>
                <a:srgbClr val="EEECE1"/>
              </a:solidFill>
              <a:latin typeface="Arial Unicode MS" panose="020B0604020202020204" pitchFamily="34" charset="-128"/>
            </a:endParaRPr>
          </a:p>
        </p:txBody>
      </p:sp>
      <p:grpSp>
        <p:nvGrpSpPr>
          <p:cNvPr id="5" name="Group 39"/>
          <p:cNvGrpSpPr>
            <a:grpSpLocks/>
          </p:cNvGrpSpPr>
          <p:nvPr/>
        </p:nvGrpSpPr>
        <p:grpSpPr bwMode="auto">
          <a:xfrm>
            <a:off x="6858000" y="2590800"/>
            <a:ext cx="2057400" cy="1447800"/>
            <a:chOff x="3840" y="1632"/>
            <a:chExt cx="1296" cy="912"/>
          </a:xfrm>
        </p:grpSpPr>
        <p:sp>
          <p:nvSpPr>
            <p:cNvPr id="5154" name="Rectangle 34"/>
            <p:cNvSpPr>
              <a:spLocks noChangeArrowheads="1"/>
            </p:cNvSpPr>
            <p:nvPr/>
          </p:nvSpPr>
          <p:spPr bwMode="auto">
            <a:xfrm>
              <a:off x="3840" y="2064"/>
              <a:ext cx="528" cy="480"/>
            </a:xfrm>
            <a:prstGeom prst="rect">
              <a:avLst/>
            </a:prstGeom>
            <a:noFill/>
            <a:ln w="9525">
              <a:noFill/>
              <a:miter lim="800000"/>
              <a:headEnd/>
              <a:tailEnd/>
            </a:ln>
          </p:spPr>
          <p:txBody>
            <a:bodyPr/>
            <a:lstStyle/>
            <a:p>
              <a:pPr marL="342900" indent="-342900" algn="ctr">
                <a:spcBef>
                  <a:spcPct val="20000"/>
                </a:spcBef>
                <a:buClr>
                  <a:srgbClr val="4F81BD"/>
                </a:buClr>
                <a:buSzPct val="80000"/>
                <a:defRPr/>
              </a:pPr>
              <a:r>
                <a:rPr lang="en-GB" sz="3200" dirty="0">
                  <a:solidFill>
                    <a:srgbClr val="FF0000"/>
                  </a:solidFill>
                  <a:effectLst>
                    <a:outerShdw blurRad="38100" dist="38100" dir="2700000" algn="tl">
                      <a:srgbClr val="000000"/>
                    </a:outerShdw>
                  </a:effectLst>
                  <a:latin typeface="Tahoma" pitchFamily="34" charset="0"/>
                  <a:sym typeface="Wingdings" pitchFamily="2" charset="2"/>
                </a:rPr>
                <a:t>2</a:t>
              </a:r>
              <a:endParaRPr lang="en-GB" sz="3200" dirty="0">
                <a:solidFill>
                  <a:srgbClr val="FF0000"/>
                </a:solidFill>
                <a:effectLst>
                  <a:outerShdw blurRad="38100" dist="38100" dir="2700000" algn="tl">
                    <a:srgbClr val="000000"/>
                  </a:outerShdw>
                </a:effectLst>
                <a:latin typeface="Tahoma" pitchFamily="34" charset="0"/>
              </a:endParaRPr>
            </a:p>
          </p:txBody>
        </p:sp>
        <p:grpSp>
          <p:nvGrpSpPr>
            <p:cNvPr id="15389" name="Group 35"/>
            <p:cNvGrpSpPr>
              <a:grpSpLocks/>
            </p:cNvGrpSpPr>
            <p:nvPr/>
          </p:nvGrpSpPr>
          <p:grpSpPr bwMode="auto">
            <a:xfrm>
              <a:off x="4608" y="1632"/>
              <a:ext cx="528" cy="384"/>
              <a:chOff x="3408" y="1536"/>
              <a:chExt cx="528" cy="384"/>
            </a:xfrm>
          </p:grpSpPr>
          <p:sp>
            <p:nvSpPr>
              <p:cNvPr id="15390" name="Oval 36"/>
              <p:cNvSpPr>
                <a:spLocks noChangeArrowheads="1"/>
              </p:cNvSpPr>
              <p:nvPr/>
            </p:nvSpPr>
            <p:spPr bwMode="auto">
              <a:xfrm>
                <a:off x="3504" y="1536"/>
                <a:ext cx="329" cy="33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5391" name="Oval 37"/>
              <p:cNvSpPr>
                <a:spLocks noChangeArrowheads="1"/>
              </p:cNvSpPr>
              <p:nvPr/>
            </p:nvSpPr>
            <p:spPr bwMode="auto">
              <a:xfrm>
                <a:off x="3408" y="1728"/>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5392" name="Oval 38"/>
              <p:cNvSpPr>
                <a:spLocks noChangeArrowheads="1"/>
              </p:cNvSpPr>
              <p:nvPr/>
            </p:nvSpPr>
            <p:spPr bwMode="auto">
              <a:xfrm>
                <a:off x="3744" y="1728"/>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grpSp>
      </p:grpSp>
    </p:spTree>
    <p:extLst>
      <p:ext uri="{BB962C8B-B14F-4D97-AF65-F5344CB8AC3E}">
        <p14:creationId xmlns:p14="http://schemas.microsoft.com/office/powerpoint/2010/main" val="3775308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76400" y="533401"/>
            <a:ext cx="7772400" cy="365125"/>
          </a:xfrm>
        </p:spPr>
        <p:txBody>
          <a:bodyPr rtlCol="0">
            <a:normAutofit fontScale="90000"/>
          </a:bodyPr>
          <a:lstStyle/>
          <a:p>
            <a:pPr eaLnBrk="1" fontAlgn="auto" hangingPunct="1">
              <a:spcAft>
                <a:spcPts val="0"/>
              </a:spcAft>
              <a:defRPr/>
            </a:pPr>
            <a:r>
              <a:rPr lang="en-GB" smtClean="0">
                <a:solidFill>
                  <a:schemeClr val="bg2"/>
                </a:solidFill>
              </a:rPr>
              <a:t>Balancing Equations</a:t>
            </a:r>
          </a:p>
        </p:txBody>
      </p:sp>
      <p:sp>
        <p:nvSpPr>
          <p:cNvPr id="16387" name="Rectangle 3"/>
          <p:cNvSpPr>
            <a:spLocks noGrp="1" noChangeArrowheads="1"/>
          </p:cNvSpPr>
          <p:nvPr>
            <p:ph type="body" idx="1"/>
          </p:nvPr>
        </p:nvSpPr>
        <p:spPr>
          <a:xfrm>
            <a:off x="2209800" y="3276600"/>
            <a:ext cx="7772400" cy="762000"/>
          </a:xfrm>
        </p:spPr>
        <p:txBody>
          <a:bodyPr/>
          <a:lstStyle/>
          <a:p>
            <a:pPr algn="ctr" eaLnBrk="1" hangingPunct="1">
              <a:buFont typeface="Wingdings" panose="05000000000000000000" pitchFamily="2" charset="2"/>
              <a:buNone/>
            </a:pPr>
            <a:r>
              <a:rPr lang="en-GB" altLang="en-US" smtClean="0">
                <a:solidFill>
                  <a:schemeClr val="bg2"/>
                </a:solidFill>
              </a:rPr>
              <a:t>H</a:t>
            </a:r>
            <a:r>
              <a:rPr lang="en-GB" altLang="en-US" baseline="-25000" smtClean="0">
                <a:solidFill>
                  <a:schemeClr val="bg2"/>
                </a:solidFill>
              </a:rPr>
              <a:t>2      </a:t>
            </a:r>
            <a:r>
              <a:rPr lang="en-GB" altLang="en-US" smtClean="0">
                <a:solidFill>
                  <a:schemeClr val="bg2"/>
                </a:solidFill>
              </a:rPr>
              <a:t>+      O</a:t>
            </a:r>
            <a:r>
              <a:rPr lang="en-GB" altLang="en-US" baseline="-25000" smtClean="0">
                <a:solidFill>
                  <a:schemeClr val="bg2"/>
                </a:solidFill>
              </a:rPr>
              <a:t>2</a:t>
            </a:r>
            <a:r>
              <a:rPr lang="en-GB" altLang="en-US" smtClean="0">
                <a:solidFill>
                  <a:schemeClr val="bg2"/>
                </a:solidFill>
              </a:rPr>
              <a:t>      </a:t>
            </a:r>
            <a:r>
              <a:rPr lang="en-GB" altLang="en-US" smtClean="0">
                <a:solidFill>
                  <a:schemeClr val="bg2"/>
                </a:solidFill>
                <a:sym typeface="Wingdings" panose="05000000000000000000" pitchFamily="2" charset="2"/>
              </a:rPr>
              <a:t>      H</a:t>
            </a:r>
            <a:r>
              <a:rPr lang="en-GB" altLang="en-US" baseline="-25000" smtClean="0">
                <a:solidFill>
                  <a:schemeClr val="bg2"/>
                </a:solidFill>
                <a:sym typeface="Wingdings" panose="05000000000000000000" pitchFamily="2" charset="2"/>
              </a:rPr>
              <a:t>2</a:t>
            </a:r>
            <a:r>
              <a:rPr lang="en-GB" altLang="en-US" smtClean="0">
                <a:solidFill>
                  <a:schemeClr val="bg2"/>
                </a:solidFill>
                <a:sym typeface="Wingdings" panose="05000000000000000000" pitchFamily="2" charset="2"/>
              </a:rPr>
              <a:t>O</a:t>
            </a:r>
          </a:p>
          <a:p>
            <a:pPr algn="ctr" eaLnBrk="1" hangingPunct="1">
              <a:buFont typeface="Wingdings" panose="05000000000000000000" pitchFamily="2" charset="2"/>
              <a:buNone/>
            </a:pPr>
            <a:endParaRPr lang="en-GB" altLang="en-US" smtClean="0">
              <a:solidFill>
                <a:schemeClr val="bg2"/>
              </a:solidFill>
            </a:endParaRPr>
          </a:p>
        </p:txBody>
      </p:sp>
      <p:grpSp>
        <p:nvGrpSpPr>
          <p:cNvPr id="16388" name="Group 4"/>
          <p:cNvGrpSpPr>
            <a:grpSpLocks/>
          </p:cNvGrpSpPr>
          <p:nvPr/>
        </p:nvGrpSpPr>
        <p:grpSpPr bwMode="auto">
          <a:xfrm>
            <a:off x="3429000" y="2819400"/>
            <a:ext cx="533400" cy="304800"/>
            <a:chOff x="1584" y="1968"/>
            <a:chExt cx="336" cy="192"/>
          </a:xfrm>
        </p:grpSpPr>
        <p:sp>
          <p:nvSpPr>
            <p:cNvPr id="16421" name="Oval 5"/>
            <p:cNvSpPr>
              <a:spLocks noChangeArrowheads="1"/>
            </p:cNvSpPr>
            <p:nvPr/>
          </p:nvSpPr>
          <p:spPr bwMode="auto">
            <a:xfrm>
              <a:off x="1584" y="1968"/>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6422" name="Oval 6"/>
            <p:cNvSpPr>
              <a:spLocks noChangeArrowheads="1"/>
            </p:cNvSpPr>
            <p:nvPr/>
          </p:nvSpPr>
          <p:spPr bwMode="auto">
            <a:xfrm>
              <a:off x="1728" y="1968"/>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grpSp>
      <p:grpSp>
        <p:nvGrpSpPr>
          <p:cNvPr id="16389" name="Group 7"/>
          <p:cNvGrpSpPr>
            <a:grpSpLocks/>
          </p:cNvGrpSpPr>
          <p:nvPr/>
        </p:nvGrpSpPr>
        <p:grpSpPr bwMode="auto">
          <a:xfrm>
            <a:off x="5334000" y="2667000"/>
            <a:ext cx="914400" cy="533400"/>
            <a:chOff x="1584" y="1968"/>
            <a:chExt cx="336" cy="192"/>
          </a:xfrm>
        </p:grpSpPr>
        <p:sp>
          <p:nvSpPr>
            <p:cNvPr id="16419" name="Oval 8"/>
            <p:cNvSpPr>
              <a:spLocks noChangeArrowheads="1"/>
            </p:cNvSpPr>
            <p:nvPr/>
          </p:nvSpPr>
          <p:spPr bwMode="auto">
            <a:xfrm>
              <a:off x="1584" y="1968"/>
              <a:ext cx="192" cy="192"/>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6420" name="Oval 9"/>
            <p:cNvSpPr>
              <a:spLocks noChangeArrowheads="1"/>
            </p:cNvSpPr>
            <p:nvPr/>
          </p:nvSpPr>
          <p:spPr bwMode="auto">
            <a:xfrm>
              <a:off x="1728" y="1968"/>
              <a:ext cx="192" cy="192"/>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grpSp>
      <p:grpSp>
        <p:nvGrpSpPr>
          <p:cNvPr id="16390" name="Group 10"/>
          <p:cNvGrpSpPr>
            <a:grpSpLocks/>
          </p:cNvGrpSpPr>
          <p:nvPr/>
        </p:nvGrpSpPr>
        <p:grpSpPr bwMode="auto">
          <a:xfrm>
            <a:off x="7086600" y="2590800"/>
            <a:ext cx="838200" cy="609600"/>
            <a:chOff x="3408" y="1536"/>
            <a:chExt cx="528" cy="384"/>
          </a:xfrm>
        </p:grpSpPr>
        <p:sp>
          <p:nvSpPr>
            <p:cNvPr id="16416" name="Oval 11"/>
            <p:cNvSpPr>
              <a:spLocks noChangeArrowheads="1"/>
            </p:cNvSpPr>
            <p:nvPr/>
          </p:nvSpPr>
          <p:spPr bwMode="auto">
            <a:xfrm>
              <a:off x="3504" y="1536"/>
              <a:ext cx="329" cy="33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6417" name="Oval 12"/>
            <p:cNvSpPr>
              <a:spLocks noChangeArrowheads="1"/>
            </p:cNvSpPr>
            <p:nvPr/>
          </p:nvSpPr>
          <p:spPr bwMode="auto">
            <a:xfrm>
              <a:off x="3408" y="1728"/>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6418" name="Oval 13"/>
            <p:cNvSpPr>
              <a:spLocks noChangeArrowheads="1"/>
            </p:cNvSpPr>
            <p:nvPr/>
          </p:nvSpPr>
          <p:spPr bwMode="auto">
            <a:xfrm>
              <a:off x="3744" y="1728"/>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grpSp>
      <p:sp>
        <p:nvSpPr>
          <p:cNvPr id="16391" name="Text Box 14"/>
          <p:cNvSpPr txBox="1">
            <a:spLocks noChangeArrowheads="1"/>
          </p:cNvSpPr>
          <p:nvPr/>
        </p:nvSpPr>
        <p:spPr bwMode="auto">
          <a:xfrm>
            <a:off x="2438400" y="5181600"/>
            <a:ext cx="670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prstClr val="black"/>
              </a:solidFill>
              <a:latin typeface="Calibri" panose="020F0502020204030204" pitchFamily="34" charset="0"/>
            </a:endParaRPr>
          </a:p>
        </p:txBody>
      </p:sp>
      <p:graphicFrame>
        <p:nvGraphicFramePr>
          <p:cNvPr id="6159" name="Group 15"/>
          <p:cNvGraphicFramePr>
            <a:graphicFrameLocks noGrp="1"/>
          </p:cNvGraphicFramePr>
          <p:nvPr/>
        </p:nvGraphicFramePr>
        <p:xfrm>
          <a:off x="2362200" y="4724401"/>
          <a:ext cx="7620000" cy="1554426"/>
        </p:xfrm>
        <a:graphic>
          <a:graphicData uri="http://schemas.openxmlformats.org/drawingml/2006/table">
            <a:tbl>
              <a:tblPr/>
              <a:tblGrid>
                <a:gridCol w="838200"/>
                <a:gridCol w="3581400"/>
                <a:gridCol w="3200400"/>
              </a:tblGrid>
              <a:tr h="518054">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800" b="0" i="0" u="none" strike="noStrike" cap="none" normalizeH="0" baseline="0" dirty="0" smtClean="0">
                        <a:ln>
                          <a:noFill/>
                        </a:ln>
                        <a:solidFill>
                          <a:schemeClr val="bg2"/>
                        </a:solidFill>
                        <a:effectLst>
                          <a:outerShdw blurRad="38100" dist="38100" dir="2700000" algn="tl">
                            <a:srgbClr val="000000"/>
                          </a:outerShdw>
                        </a:effectLst>
                        <a:latin typeface="Tahoma"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Reactants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Products</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H</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2</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dirty="0" smtClean="0">
                          <a:ln>
                            <a:noFill/>
                          </a:ln>
                          <a:solidFill>
                            <a:srgbClr val="FF0000"/>
                          </a:solidFill>
                          <a:effectLst>
                            <a:outerShdw blurRad="38100" dist="38100" dir="2700000" algn="tl">
                              <a:srgbClr val="000000"/>
                            </a:outerShdw>
                          </a:effectLst>
                          <a:latin typeface="Tahoma" pitchFamily="34" charset="0"/>
                        </a:rPr>
                        <a:t>4</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O</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2</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dirty="0" smtClean="0">
                          <a:ln>
                            <a:noFill/>
                          </a:ln>
                          <a:solidFill>
                            <a:srgbClr val="FF0000"/>
                          </a:solidFill>
                          <a:effectLst>
                            <a:outerShdw blurRad="38100" dist="38100" dir="2700000" algn="tl">
                              <a:srgbClr val="000000"/>
                            </a:outerShdw>
                          </a:effectLst>
                          <a:latin typeface="Tahoma" pitchFamily="34" charset="0"/>
                        </a:rPr>
                        <a:t>2</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10" name="Text Box 33"/>
          <p:cNvSpPr txBox="1">
            <a:spLocks noChangeArrowheads="1"/>
          </p:cNvSpPr>
          <p:nvPr/>
        </p:nvSpPr>
        <p:spPr bwMode="auto">
          <a:xfrm>
            <a:off x="2895600" y="1447801"/>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GB" altLang="en-US" sz="2800">
                <a:solidFill>
                  <a:srgbClr val="EEECE1"/>
                </a:solidFill>
                <a:latin typeface="Arial Unicode MS" panose="020B0604020202020204" pitchFamily="34" charset="-128"/>
              </a:rPr>
              <a:t>hydrogen    +  oxygen     </a:t>
            </a:r>
            <a:r>
              <a:rPr lang="en-GB" altLang="en-US" sz="2800">
                <a:solidFill>
                  <a:srgbClr val="EEECE1"/>
                </a:solidFill>
                <a:latin typeface="Arial Unicode MS" panose="020B0604020202020204" pitchFamily="34" charset="-128"/>
                <a:sym typeface="Wingdings" panose="05000000000000000000" pitchFamily="2" charset="2"/>
              </a:rPr>
              <a:t>     water</a:t>
            </a:r>
            <a:endParaRPr lang="en-GB" altLang="en-US" sz="2800">
              <a:solidFill>
                <a:srgbClr val="EEECE1"/>
              </a:solidFill>
              <a:latin typeface="Arial Unicode MS" panose="020B0604020202020204" pitchFamily="34" charset="-128"/>
            </a:endParaRPr>
          </a:p>
        </p:txBody>
      </p:sp>
      <p:sp>
        <p:nvSpPr>
          <p:cNvPr id="6178" name="Rectangle 34"/>
          <p:cNvSpPr>
            <a:spLocks noChangeArrowheads="1"/>
          </p:cNvSpPr>
          <p:nvPr/>
        </p:nvSpPr>
        <p:spPr bwMode="auto">
          <a:xfrm>
            <a:off x="6858000" y="3276600"/>
            <a:ext cx="838200" cy="762000"/>
          </a:xfrm>
          <a:prstGeom prst="rect">
            <a:avLst/>
          </a:prstGeom>
          <a:noFill/>
          <a:ln w="9525">
            <a:noFill/>
            <a:miter lim="800000"/>
            <a:headEnd/>
            <a:tailEnd/>
          </a:ln>
        </p:spPr>
        <p:txBody>
          <a:bodyPr/>
          <a:lstStyle/>
          <a:p>
            <a:pPr marL="342900" indent="-342900" algn="ctr">
              <a:spcBef>
                <a:spcPct val="20000"/>
              </a:spcBef>
              <a:buClr>
                <a:srgbClr val="4F81BD"/>
              </a:buClr>
              <a:buSzPct val="80000"/>
              <a:defRPr/>
            </a:pPr>
            <a:r>
              <a:rPr lang="en-GB" sz="3200" dirty="0">
                <a:solidFill>
                  <a:srgbClr val="EEECE1"/>
                </a:solidFill>
                <a:effectLst>
                  <a:outerShdw blurRad="38100" dist="38100" dir="2700000" algn="tl">
                    <a:srgbClr val="000000"/>
                  </a:outerShdw>
                </a:effectLst>
                <a:latin typeface="Tahoma" pitchFamily="34" charset="0"/>
                <a:sym typeface="Wingdings" pitchFamily="2" charset="2"/>
              </a:rPr>
              <a:t>2</a:t>
            </a:r>
            <a:endParaRPr lang="en-GB" sz="3200" dirty="0">
              <a:solidFill>
                <a:srgbClr val="EEECE1"/>
              </a:solidFill>
              <a:effectLst>
                <a:outerShdw blurRad="38100" dist="38100" dir="2700000" algn="tl">
                  <a:srgbClr val="000000"/>
                </a:outerShdw>
              </a:effectLst>
              <a:latin typeface="Tahoma" pitchFamily="34" charset="0"/>
            </a:endParaRPr>
          </a:p>
        </p:txBody>
      </p:sp>
      <p:grpSp>
        <p:nvGrpSpPr>
          <p:cNvPr id="16412" name="Group 35"/>
          <p:cNvGrpSpPr>
            <a:grpSpLocks/>
          </p:cNvGrpSpPr>
          <p:nvPr/>
        </p:nvGrpSpPr>
        <p:grpSpPr bwMode="auto">
          <a:xfrm>
            <a:off x="8077200" y="2590800"/>
            <a:ext cx="838200" cy="609600"/>
            <a:chOff x="3408" y="1536"/>
            <a:chExt cx="528" cy="384"/>
          </a:xfrm>
        </p:grpSpPr>
        <p:sp>
          <p:nvSpPr>
            <p:cNvPr id="16413" name="Oval 36"/>
            <p:cNvSpPr>
              <a:spLocks noChangeArrowheads="1"/>
            </p:cNvSpPr>
            <p:nvPr/>
          </p:nvSpPr>
          <p:spPr bwMode="auto">
            <a:xfrm>
              <a:off x="3504" y="1536"/>
              <a:ext cx="329" cy="33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6414" name="Oval 37"/>
            <p:cNvSpPr>
              <a:spLocks noChangeArrowheads="1"/>
            </p:cNvSpPr>
            <p:nvPr/>
          </p:nvSpPr>
          <p:spPr bwMode="auto">
            <a:xfrm>
              <a:off x="3408" y="1728"/>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6415" name="Oval 38"/>
            <p:cNvSpPr>
              <a:spLocks noChangeArrowheads="1"/>
            </p:cNvSpPr>
            <p:nvPr/>
          </p:nvSpPr>
          <p:spPr bwMode="auto">
            <a:xfrm>
              <a:off x="3744" y="1728"/>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grpSp>
    </p:spTree>
    <p:extLst>
      <p:ext uri="{BB962C8B-B14F-4D97-AF65-F5344CB8AC3E}">
        <p14:creationId xmlns:p14="http://schemas.microsoft.com/office/powerpoint/2010/main" val="1477303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676400" y="533401"/>
            <a:ext cx="7772400" cy="365125"/>
          </a:xfrm>
        </p:spPr>
        <p:txBody>
          <a:bodyPr rtlCol="0">
            <a:normAutofit fontScale="90000"/>
          </a:bodyPr>
          <a:lstStyle/>
          <a:p>
            <a:pPr eaLnBrk="1" fontAlgn="auto" hangingPunct="1">
              <a:spcAft>
                <a:spcPts val="0"/>
              </a:spcAft>
              <a:defRPr/>
            </a:pPr>
            <a:r>
              <a:rPr lang="en-GB" smtClean="0">
                <a:solidFill>
                  <a:schemeClr val="bg2"/>
                </a:solidFill>
              </a:rPr>
              <a:t>Balancing Equations</a:t>
            </a:r>
          </a:p>
        </p:txBody>
      </p:sp>
      <p:sp>
        <p:nvSpPr>
          <p:cNvPr id="8195" name="Rectangle 3"/>
          <p:cNvSpPr>
            <a:spLocks noGrp="1" noChangeArrowheads="1"/>
          </p:cNvSpPr>
          <p:nvPr>
            <p:ph type="body" idx="1"/>
          </p:nvPr>
        </p:nvSpPr>
        <p:spPr>
          <a:xfrm>
            <a:off x="2209800" y="3276600"/>
            <a:ext cx="7772400" cy="762000"/>
          </a:xfrm>
        </p:spPr>
        <p:txBody>
          <a:bodyPr rtlCol="0">
            <a:normAutofit/>
          </a:bodyPr>
          <a:lstStyle/>
          <a:p>
            <a:pPr algn="ctr" eaLnBrk="1" fontAlgn="auto" hangingPunct="1">
              <a:spcAft>
                <a:spcPts val="0"/>
              </a:spcAft>
              <a:buNone/>
              <a:defRPr/>
            </a:pPr>
            <a:r>
              <a:rPr lang="en-GB" dirty="0" smtClean="0">
                <a:solidFill>
                  <a:srgbClr val="FF0000"/>
                </a:solidFill>
                <a:effectLst>
                  <a:outerShdw blurRad="38100" dist="38100" dir="2700000" algn="tl">
                    <a:srgbClr val="000000">
                      <a:alpha val="43137"/>
                    </a:srgbClr>
                  </a:outerShdw>
                </a:effectLst>
              </a:rPr>
              <a:t>2</a:t>
            </a:r>
            <a:r>
              <a:rPr lang="en-GB" dirty="0" smtClean="0">
                <a:solidFill>
                  <a:schemeClr val="bg2"/>
                </a:solidFill>
              </a:rPr>
              <a:t> H</a:t>
            </a:r>
            <a:r>
              <a:rPr lang="en-GB" baseline="-25000" dirty="0" smtClean="0">
                <a:solidFill>
                  <a:schemeClr val="bg2"/>
                </a:solidFill>
              </a:rPr>
              <a:t>2      </a:t>
            </a:r>
            <a:r>
              <a:rPr lang="en-GB" dirty="0" smtClean="0">
                <a:solidFill>
                  <a:schemeClr val="bg2"/>
                </a:solidFill>
              </a:rPr>
              <a:t>+      O</a:t>
            </a:r>
            <a:r>
              <a:rPr lang="en-GB" baseline="-25000" dirty="0" smtClean="0">
                <a:solidFill>
                  <a:schemeClr val="bg2"/>
                </a:solidFill>
              </a:rPr>
              <a:t>2</a:t>
            </a:r>
            <a:r>
              <a:rPr lang="en-GB" dirty="0" smtClean="0">
                <a:solidFill>
                  <a:schemeClr val="bg2"/>
                </a:solidFill>
              </a:rPr>
              <a:t>      </a:t>
            </a:r>
            <a:r>
              <a:rPr lang="en-GB" dirty="0" smtClean="0">
                <a:solidFill>
                  <a:schemeClr val="bg2"/>
                </a:solidFill>
                <a:sym typeface="Wingdings" pitchFamily="2" charset="2"/>
              </a:rPr>
              <a:t>      H</a:t>
            </a:r>
            <a:r>
              <a:rPr lang="en-GB" baseline="-25000" dirty="0" smtClean="0">
                <a:solidFill>
                  <a:schemeClr val="bg2"/>
                </a:solidFill>
                <a:sym typeface="Wingdings" pitchFamily="2" charset="2"/>
              </a:rPr>
              <a:t>2</a:t>
            </a:r>
            <a:r>
              <a:rPr lang="en-GB" dirty="0" smtClean="0">
                <a:solidFill>
                  <a:schemeClr val="bg2"/>
                </a:solidFill>
                <a:sym typeface="Wingdings" pitchFamily="2" charset="2"/>
              </a:rPr>
              <a:t>O</a:t>
            </a:r>
          </a:p>
          <a:p>
            <a:pPr algn="ctr" eaLnBrk="1" fontAlgn="auto" hangingPunct="1">
              <a:spcAft>
                <a:spcPts val="0"/>
              </a:spcAft>
              <a:buNone/>
              <a:defRPr/>
            </a:pPr>
            <a:endParaRPr lang="en-GB" dirty="0" smtClean="0">
              <a:solidFill>
                <a:schemeClr val="bg2"/>
              </a:solidFill>
            </a:endParaRPr>
          </a:p>
        </p:txBody>
      </p:sp>
      <p:grpSp>
        <p:nvGrpSpPr>
          <p:cNvPr id="17412" name="Group 4"/>
          <p:cNvGrpSpPr>
            <a:grpSpLocks/>
          </p:cNvGrpSpPr>
          <p:nvPr/>
        </p:nvGrpSpPr>
        <p:grpSpPr bwMode="auto">
          <a:xfrm>
            <a:off x="3429000" y="2819400"/>
            <a:ext cx="533400" cy="304800"/>
            <a:chOff x="1584" y="1968"/>
            <a:chExt cx="336" cy="192"/>
          </a:xfrm>
        </p:grpSpPr>
        <p:sp>
          <p:nvSpPr>
            <p:cNvPr id="17451" name="Oval 5"/>
            <p:cNvSpPr>
              <a:spLocks noChangeArrowheads="1"/>
            </p:cNvSpPr>
            <p:nvPr/>
          </p:nvSpPr>
          <p:spPr bwMode="auto">
            <a:xfrm>
              <a:off x="1584" y="1968"/>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7452" name="Oval 6"/>
            <p:cNvSpPr>
              <a:spLocks noChangeArrowheads="1"/>
            </p:cNvSpPr>
            <p:nvPr/>
          </p:nvSpPr>
          <p:spPr bwMode="auto">
            <a:xfrm>
              <a:off x="1728" y="1968"/>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grpSp>
      <p:grpSp>
        <p:nvGrpSpPr>
          <p:cNvPr id="17413" name="Group 7"/>
          <p:cNvGrpSpPr>
            <a:grpSpLocks/>
          </p:cNvGrpSpPr>
          <p:nvPr/>
        </p:nvGrpSpPr>
        <p:grpSpPr bwMode="auto">
          <a:xfrm>
            <a:off x="5334000" y="2667000"/>
            <a:ext cx="914400" cy="533400"/>
            <a:chOff x="1584" y="1968"/>
            <a:chExt cx="336" cy="192"/>
          </a:xfrm>
        </p:grpSpPr>
        <p:sp>
          <p:nvSpPr>
            <p:cNvPr id="17449" name="Oval 8"/>
            <p:cNvSpPr>
              <a:spLocks noChangeArrowheads="1"/>
            </p:cNvSpPr>
            <p:nvPr/>
          </p:nvSpPr>
          <p:spPr bwMode="auto">
            <a:xfrm>
              <a:off x="1584" y="1968"/>
              <a:ext cx="192" cy="192"/>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7450" name="Oval 9"/>
            <p:cNvSpPr>
              <a:spLocks noChangeArrowheads="1"/>
            </p:cNvSpPr>
            <p:nvPr/>
          </p:nvSpPr>
          <p:spPr bwMode="auto">
            <a:xfrm>
              <a:off x="1728" y="1968"/>
              <a:ext cx="192" cy="192"/>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grpSp>
      <p:grpSp>
        <p:nvGrpSpPr>
          <p:cNvPr id="17414" name="Group 10"/>
          <p:cNvGrpSpPr>
            <a:grpSpLocks/>
          </p:cNvGrpSpPr>
          <p:nvPr/>
        </p:nvGrpSpPr>
        <p:grpSpPr bwMode="auto">
          <a:xfrm>
            <a:off x="7315200" y="2590800"/>
            <a:ext cx="838200" cy="609600"/>
            <a:chOff x="3408" y="1536"/>
            <a:chExt cx="528" cy="384"/>
          </a:xfrm>
        </p:grpSpPr>
        <p:sp>
          <p:nvSpPr>
            <p:cNvPr id="17446" name="Oval 11"/>
            <p:cNvSpPr>
              <a:spLocks noChangeArrowheads="1"/>
            </p:cNvSpPr>
            <p:nvPr/>
          </p:nvSpPr>
          <p:spPr bwMode="auto">
            <a:xfrm>
              <a:off x="3504" y="1536"/>
              <a:ext cx="329" cy="33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7447" name="Oval 12"/>
            <p:cNvSpPr>
              <a:spLocks noChangeArrowheads="1"/>
            </p:cNvSpPr>
            <p:nvPr/>
          </p:nvSpPr>
          <p:spPr bwMode="auto">
            <a:xfrm>
              <a:off x="3408" y="1728"/>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7448" name="Oval 13"/>
            <p:cNvSpPr>
              <a:spLocks noChangeArrowheads="1"/>
            </p:cNvSpPr>
            <p:nvPr/>
          </p:nvSpPr>
          <p:spPr bwMode="auto">
            <a:xfrm>
              <a:off x="3744" y="1728"/>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grpSp>
      <p:sp>
        <p:nvSpPr>
          <p:cNvPr id="17415" name="Text Box 14"/>
          <p:cNvSpPr txBox="1">
            <a:spLocks noChangeArrowheads="1"/>
          </p:cNvSpPr>
          <p:nvPr/>
        </p:nvSpPr>
        <p:spPr bwMode="auto">
          <a:xfrm>
            <a:off x="2438400" y="5181600"/>
            <a:ext cx="670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n-US" altLang="en-US">
              <a:solidFill>
                <a:prstClr val="black"/>
              </a:solidFill>
              <a:latin typeface="Calibri" panose="020F0502020204030204" pitchFamily="34" charset="0"/>
            </a:endParaRPr>
          </a:p>
        </p:txBody>
      </p:sp>
      <p:graphicFrame>
        <p:nvGraphicFramePr>
          <p:cNvPr id="8207" name="Group 15"/>
          <p:cNvGraphicFramePr>
            <a:graphicFrameLocks noGrp="1"/>
          </p:cNvGraphicFramePr>
          <p:nvPr/>
        </p:nvGraphicFramePr>
        <p:xfrm>
          <a:off x="2362200" y="4724401"/>
          <a:ext cx="7620000" cy="1554426"/>
        </p:xfrm>
        <a:graphic>
          <a:graphicData uri="http://schemas.openxmlformats.org/drawingml/2006/table">
            <a:tbl>
              <a:tblPr/>
              <a:tblGrid>
                <a:gridCol w="838200"/>
                <a:gridCol w="3581400"/>
                <a:gridCol w="3200400"/>
              </a:tblGrid>
              <a:tr h="518054">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800" b="0" i="0" u="none" strike="noStrike" cap="none" normalizeH="0" baseline="0" dirty="0" smtClean="0">
                        <a:ln>
                          <a:noFill/>
                        </a:ln>
                        <a:solidFill>
                          <a:schemeClr val="bg2"/>
                        </a:solidFill>
                        <a:effectLst>
                          <a:outerShdw blurRad="38100" dist="38100" dir="2700000" algn="tl">
                            <a:srgbClr val="000000"/>
                          </a:outerShdw>
                        </a:effectLst>
                        <a:latin typeface="Tahoma"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Reactants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Products</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H</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dirty="0" smtClean="0">
                          <a:ln>
                            <a:noFill/>
                          </a:ln>
                          <a:solidFill>
                            <a:srgbClr val="FF0000"/>
                          </a:solidFill>
                          <a:effectLst>
                            <a:outerShdw blurRad="38100" dist="38100" dir="2700000" algn="tl">
                              <a:srgbClr val="000000"/>
                            </a:outerShdw>
                          </a:effectLst>
                          <a:latin typeface="Tahoma" pitchFamily="34" charset="0"/>
                        </a:rPr>
                        <a:t>4</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4</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O</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2</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2800" b="0" i="0" u="none" strike="noStrike" cap="none" normalizeH="0" baseline="0" smtClean="0">
                          <a:ln>
                            <a:noFill/>
                          </a:ln>
                          <a:solidFill>
                            <a:schemeClr val="bg2"/>
                          </a:solidFill>
                          <a:effectLst>
                            <a:outerShdw blurRad="38100" dist="38100" dir="2700000" algn="tl">
                              <a:srgbClr val="000000"/>
                            </a:outerShdw>
                          </a:effectLst>
                          <a:latin typeface="Tahoma" pitchFamily="34" charset="0"/>
                        </a:rPr>
                        <a:t>2</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34" name="Text Box 33"/>
          <p:cNvSpPr txBox="1">
            <a:spLocks noChangeArrowheads="1"/>
          </p:cNvSpPr>
          <p:nvPr/>
        </p:nvSpPr>
        <p:spPr bwMode="auto">
          <a:xfrm>
            <a:off x="2895600" y="1447801"/>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GB" altLang="en-US" sz="2800">
                <a:solidFill>
                  <a:srgbClr val="EEECE1"/>
                </a:solidFill>
                <a:latin typeface="Arial Unicode MS" panose="020B0604020202020204" pitchFamily="34" charset="-128"/>
              </a:rPr>
              <a:t>hydrogen    +  oxygen     </a:t>
            </a:r>
            <a:r>
              <a:rPr lang="en-GB" altLang="en-US" sz="2800">
                <a:solidFill>
                  <a:srgbClr val="EEECE1"/>
                </a:solidFill>
                <a:latin typeface="Arial Unicode MS" panose="020B0604020202020204" pitchFamily="34" charset="-128"/>
                <a:sym typeface="Wingdings" panose="05000000000000000000" pitchFamily="2" charset="2"/>
              </a:rPr>
              <a:t>     water</a:t>
            </a:r>
            <a:endParaRPr lang="en-GB" altLang="en-US" sz="2800">
              <a:solidFill>
                <a:srgbClr val="EEECE1"/>
              </a:solidFill>
              <a:latin typeface="Arial Unicode MS" panose="020B0604020202020204" pitchFamily="34" charset="-128"/>
            </a:endParaRPr>
          </a:p>
        </p:txBody>
      </p:sp>
      <p:sp>
        <p:nvSpPr>
          <p:cNvPr id="8226" name="Rectangle 34"/>
          <p:cNvSpPr>
            <a:spLocks noChangeArrowheads="1"/>
          </p:cNvSpPr>
          <p:nvPr/>
        </p:nvSpPr>
        <p:spPr bwMode="auto">
          <a:xfrm>
            <a:off x="7010400" y="3276600"/>
            <a:ext cx="838200" cy="762000"/>
          </a:xfrm>
          <a:prstGeom prst="rect">
            <a:avLst/>
          </a:prstGeom>
          <a:noFill/>
          <a:ln w="9525">
            <a:noFill/>
            <a:miter lim="800000"/>
            <a:headEnd/>
            <a:tailEnd/>
          </a:ln>
        </p:spPr>
        <p:txBody>
          <a:bodyPr/>
          <a:lstStyle/>
          <a:p>
            <a:pPr marL="342900" indent="-342900" algn="ctr">
              <a:spcBef>
                <a:spcPct val="20000"/>
              </a:spcBef>
              <a:buClr>
                <a:srgbClr val="4F81BD"/>
              </a:buClr>
              <a:buSzPct val="80000"/>
              <a:defRPr/>
            </a:pPr>
            <a:r>
              <a:rPr lang="en-GB" sz="3200" dirty="0">
                <a:solidFill>
                  <a:srgbClr val="EEECE1"/>
                </a:solidFill>
                <a:effectLst>
                  <a:outerShdw blurRad="38100" dist="38100" dir="2700000" algn="tl">
                    <a:srgbClr val="000000"/>
                  </a:outerShdw>
                </a:effectLst>
                <a:latin typeface="Tahoma" pitchFamily="34" charset="0"/>
                <a:sym typeface="Wingdings" pitchFamily="2" charset="2"/>
              </a:rPr>
              <a:t>2</a:t>
            </a:r>
            <a:endParaRPr lang="en-GB" sz="3200" dirty="0">
              <a:solidFill>
                <a:srgbClr val="EEECE1"/>
              </a:solidFill>
              <a:effectLst>
                <a:outerShdw blurRad="38100" dist="38100" dir="2700000" algn="tl">
                  <a:srgbClr val="000000"/>
                </a:outerShdw>
              </a:effectLst>
              <a:latin typeface="Tahoma" pitchFamily="34" charset="0"/>
            </a:endParaRPr>
          </a:p>
        </p:txBody>
      </p:sp>
      <p:grpSp>
        <p:nvGrpSpPr>
          <p:cNvPr id="17436" name="Group 35"/>
          <p:cNvGrpSpPr>
            <a:grpSpLocks/>
          </p:cNvGrpSpPr>
          <p:nvPr/>
        </p:nvGrpSpPr>
        <p:grpSpPr bwMode="auto">
          <a:xfrm>
            <a:off x="8305800" y="2590800"/>
            <a:ext cx="838200" cy="609600"/>
            <a:chOff x="3408" y="1536"/>
            <a:chExt cx="528" cy="384"/>
          </a:xfrm>
        </p:grpSpPr>
        <p:sp>
          <p:nvSpPr>
            <p:cNvPr id="17443" name="Oval 36"/>
            <p:cNvSpPr>
              <a:spLocks noChangeArrowheads="1"/>
            </p:cNvSpPr>
            <p:nvPr/>
          </p:nvSpPr>
          <p:spPr bwMode="auto">
            <a:xfrm>
              <a:off x="3504" y="1536"/>
              <a:ext cx="329" cy="33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7444" name="Oval 37"/>
            <p:cNvSpPr>
              <a:spLocks noChangeArrowheads="1"/>
            </p:cNvSpPr>
            <p:nvPr/>
          </p:nvSpPr>
          <p:spPr bwMode="auto">
            <a:xfrm>
              <a:off x="3408" y="1728"/>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7445" name="Oval 38"/>
            <p:cNvSpPr>
              <a:spLocks noChangeArrowheads="1"/>
            </p:cNvSpPr>
            <p:nvPr/>
          </p:nvSpPr>
          <p:spPr bwMode="auto">
            <a:xfrm>
              <a:off x="3744" y="1728"/>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grpSp>
      <p:grpSp>
        <p:nvGrpSpPr>
          <p:cNvPr id="17437" name="Group 39"/>
          <p:cNvGrpSpPr>
            <a:grpSpLocks/>
          </p:cNvGrpSpPr>
          <p:nvPr/>
        </p:nvGrpSpPr>
        <p:grpSpPr bwMode="auto">
          <a:xfrm>
            <a:off x="4114800" y="2819400"/>
            <a:ext cx="533400" cy="304800"/>
            <a:chOff x="1584" y="1968"/>
            <a:chExt cx="336" cy="192"/>
          </a:xfrm>
        </p:grpSpPr>
        <p:sp>
          <p:nvSpPr>
            <p:cNvPr id="17441" name="Oval 40"/>
            <p:cNvSpPr>
              <a:spLocks noChangeArrowheads="1"/>
            </p:cNvSpPr>
            <p:nvPr/>
          </p:nvSpPr>
          <p:spPr bwMode="auto">
            <a:xfrm>
              <a:off x="1584" y="1968"/>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7442" name="Oval 41"/>
            <p:cNvSpPr>
              <a:spLocks noChangeArrowheads="1"/>
            </p:cNvSpPr>
            <p:nvPr/>
          </p:nvSpPr>
          <p:spPr bwMode="auto">
            <a:xfrm>
              <a:off x="1728" y="1968"/>
              <a:ext cx="192" cy="19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prstClr val="black"/>
                </a:solidFill>
                <a:latin typeface="Calibri" panose="020F0502020204030204" pitchFamily="34" charset="0"/>
              </a:endParaRPr>
            </a:p>
          </p:txBody>
        </p:sp>
      </p:grpSp>
      <p:sp>
        <p:nvSpPr>
          <p:cNvPr id="8235" name="Text Box 43"/>
          <p:cNvSpPr txBox="1">
            <a:spLocks noChangeArrowheads="1"/>
          </p:cNvSpPr>
          <p:nvPr/>
        </p:nvSpPr>
        <p:spPr bwMode="auto">
          <a:xfrm>
            <a:off x="4495800" y="3581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GB" altLang="en-US">
                <a:solidFill>
                  <a:srgbClr val="EEECE1"/>
                </a:solidFill>
                <a:latin typeface="Arial Unicode MS" panose="020B0604020202020204" pitchFamily="34" charset="-128"/>
              </a:rPr>
              <a:t>(g)</a:t>
            </a:r>
          </a:p>
        </p:txBody>
      </p:sp>
      <p:sp>
        <p:nvSpPr>
          <p:cNvPr id="8236" name="Text Box 44"/>
          <p:cNvSpPr txBox="1">
            <a:spLocks noChangeArrowheads="1"/>
          </p:cNvSpPr>
          <p:nvPr/>
        </p:nvSpPr>
        <p:spPr bwMode="auto">
          <a:xfrm>
            <a:off x="6096000" y="3581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GB" altLang="en-US">
                <a:solidFill>
                  <a:srgbClr val="EEECE1"/>
                </a:solidFill>
                <a:latin typeface="Arial Unicode MS" panose="020B0604020202020204" pitchFamily="34" charset="-128"/>
              </a:rPr>
              <a:t>(g)</a:t>
            </a:r>
          </a:p>
        </p:txBody>
      </p:sp>
      <p:sp>
        <p:nvSpPr>
          <p:cNvPr id="8237" name="Text Box 45"/>
          <p:cNvSpPr txBox="1">
            <a:spLocks noChangeArrowheads="1"/>
          </p:cNvSpPr>
          <p:nvPr/>
        </p:nvSpPr>
        <p:spPr bwMode="auto">
          <a:xfrm>
            <a:off x="8229600" y="35052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GB" altLang="en-US">
                <a:solidFill>
                  <a:srgbClr val="EEECE1"/>
                </a:solidFill>
                <a:latin typeface="Arial Unicode MS" panose="020B0604020202020204" pitchFamily="34" charset="-128"/>
              </a:rPr>
              <a:t>(l)</a:t>
            </a:r>
          </a:p>
        </p:txBody>
      </p:sp>
    </p:spTree>
    <p:extLst>
      <p:ext uri="{BB962C8B-B14F-4D97-AF65-F5344CB8AC3E}">
        <p14:creationId xmlns:p14="http://schemas.microsoft.com/office/powerpoint/2010/main" val="203499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5" grpId="0" autoUpdateAnimBg="0"/>
      <p:bldP spid="8236" grpId="0" autoUpdateAnimBg="0"/>
      <p:bldP spid="823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US" dirty="0" smtClean="0"/>
              <a:t>Equation must represent the known facts (</a:t>
            </a:r>
            <a:r>
              <a:rPr lang="en-US" dirty="0" smtClean="0">
                <a:solidFill>
                  <a:schemeClr val="accent6">
                    <a:lumMod val="50000"/>
                  </a:schemeClr>
                </a:solidFill>
              </a:rPr>
              <a:t>the reactants and products must be identified)</a:t>
            </a:r>
          </a:p>
          <a:p>
            <a:pPr marL="514350" indent="-514350">
              <a:buFont typeface="+mj-lt"/>
              <a:buAutoNum type="arabicPeriod"/>
            </a:pPr>
            <a:r>
              <a:rPr lang="en-US" dirty="0" smtClean="0"/>
              <a:t>Equation must contain </a:t>
            </a:r>
            <a:r>
              <a:rPr lang="en-US" dirty="0"/>
              <a:t>the correct formulas </a:t>
            </a:r>
            <a:r>
              <a:rPr lang="en-US" dirty="0" smtClean="0"/>
              <a:t>(</a:t>
            </a:r>
            <a:r>
              <a:rPr lang="en-US" dirty="0" smtClean="0">
                <a:solidFill>
                  <a:schemeClr val="accent6">
                    <a:lumMod val="50000"/>
                  </a:schemeClr>
                </a:solidFill>
              </a:rPr>
              <a:t>oxidation numbers play a role here)</a:t>
            </a:r>
          </a:p>
          <a:p>
            <a:pPr marL="514350" indent="-514350">
              <a:buFont typeface="+mj-lt"/>
              <a:buAutoNum type="arabicPeriod"/>
            </a:pPr>
            <a:r>
              <a:rPr lang="en-US" dirty="0" smtClean="0"/>
              <a:t>Law of conservation of mass must be satisfied (</a:t>
            </a:r>
            <a:r>
              <a:rPr lang="en-US" dirty="0" smtClean="0">
                <a:solidFill>
                  <a:schemeClr val="accent6">
                    <a:lumMod val="50000"/>
                  </a:schemeClr>
                </a:solidFill>
              </a:rPr>
              <a:t>atoms are neither created nor destroyed in ordinary chemical reactions</a:t>
            </a:r>
            <a:r>
              <a:rPr lang="en-US" dirty="0" smtClean="0"/>
              <a:t>)</a:t>
            </a:r>
          </a:p>
          <a:p>
            <a:pPr marL="514350" indent="-514350">
              <a:buFont typeface="+mj-lt"/>
              <a:buAutoNum type="arabicPeriod"/>
            </a:pPr>
            <a:endParaRPr lang="en-US" dirty="0"/>
          </a:p>
          <a:p>
            <a:pPr marL="0" indent="0">
              <a:buNone/>
            </a:pPr>
            <a:r>
              <a:rPr lang="en-US" b="1" dirty="0" smtClean="0"/>
              <a:t>To equalize numbers  atoms, coefficients are  added when necessary</a:t>
            </a:r>
            <a:endParaRPr lang="en-US" b="1" dirty="0"/>
          </a:p>
        </p:txBody>
      </p:sp>
      <p:sp>
        <p:nvSpPr>
          <p:cNvPr id="3" name="Title 2"/>
          <p:cNvSpPr>
            <a:spLocks noGrp="1"/>
          </p:cNvSpPr>
          <p:nvPr>
            <p:ph type="title"/>
          </p:nvPr>
        </p:nvSpPr>
        <p:spPr/>
        <p:txBody>
          <a:bodyPr>
            <a:normAutofit fontScale="90000"/>
          </a:bodyPr>
          <a:lstStyle/>
          <a:p>
            <a:r>
              <a:rPr lang="en-US" dirty="0" smtClean="0"/>
              <a:t>Reading and Writing Chemical Equations: 3 requirements</a:t>
            </a:r>
            <a:endParaRPr lang="en-US" dirty="0"/>
          </a:p>
        </p:txBody>
      </p:sp>
    </p:spTree>
    <p:extLst>
      <p:ext uri="{BB962C8B-B14F-4D97-AF65-F5344CB8AC3E}">
        <p14:creationId xmlns:p14="http://schemas.microsoft.com/office/powerpoint/2010/main" val="22542407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400" b="1" u="sng" dirty="0" smtClean="0">
                <a:solidFill>
                  <a:srgbClr val="C00000"/>
                </a:solidFill>
              </a:rPr>
              <a:t>Coefficients: </a:t>
            </a:r>
            <a:r>
              <a:rPr lang="en-US" sz="4400" dirty="0" smtClean="0"/>
              <a:t>are small whole numbers that appear in front of a formula in a chemical reaction</a:t>
            </a:r>
          </a:p>
          <a:p>
            <a:endParaRPr lang="en-US" sz="4400" dirty="0"/>
          </a:p>
        </p:txBody>
      </p:sp>
      <p:sp>
        <p:nvSpPr>
          <p:cNvPr id="3" name="Title 2"/>
          <p:cNvSpPr>
            <a:spLocks noGrp="1"/>
          </p:cNvSpPr>
          <p:nvPr>
            <p:ph type="title"/>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2812" y="3509448"/>
            <a:ext cx="4225245" cy="3096185"/>
          </a:xfrm>
          <a:prstGeom prst="rect">
            <a:avLst/>
          </a:prstGeom>
        </p:spPr>
      </p:pic>
    </p:spTree>
    <p:extLst>
      <p:ext uri="{BB962C8B-B14F-4D97-AF65-F5344CB8AC3E}">
        <p14:creationId xmlns:p14="http://schemas.microsoft.com/office/powerpoint/2010/main" val="13263816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8286" y="792480"/>
            <a:ext cx="10972800" cy="1143000"/>
          </a:xfrm>
        </p:spPr>
        <p:txBody>
          <a:bodyPr>
            <a:normAutofit fontScale="90000"/>
          </a:bodyPr>
          <a:lstStyle/>
          <a:p>
            <a:r>
              <a:rPr lang="en-US" b="1" dirty="0" smtClean="0"/>
              <a:t>Significance of a chemical equation</a:t>
            </a:r>
            <a:endParaRPr lang="en-US" b="1" dirty="0"/>
          </a:p>
        </p:txBody>
      </p:sp>
      <p:sp>
        <p:nvSpPr>
          <p:cNvPr id="6" name="Content Placeholder 5"/>
          <p:cNvSpPr>
            <a:spLocks noGrp="1"/>
          </p:cNvSpPr>
          <p:nvPr>
            <p:ph idx="1"/>
          </p:nvPr>
        </p:nvSpPr>
        <p:spPr/>
        <p:txBody>
          <a:bodyPr>
            <a:normAutofit/>
          </a:bodyPr>
          <a:lstStyle/>
          <a:p>
            <a:endParaRPr lang="en-US" sz="3600" dirty="0" smtClean="0"/>
          </a:p>
          <a:p>
            <a:r>
              <a:rPr lang="en-US" sz="3600" u="sng" dirty="0" smtClean="0"/>
              <a:t>Chemical equations can be interpreted quantitatively in 3 ways:</a:t>
            </a:r>
            <a:endParaRPr lang="en-US" sz="3600" u="sng" dirty="0"/>
          </a:p>
          <a:p>
            <a:endParaRPr lang="en-US" sz="3600" dirty="0" smtClean="0"/>
          </a:p>
          <a:p>
            <a:pPr marL="742950" indent="-742950">
              <a:buFont typeface="+mj-lt"/>
              <a:buAutoNum type="arabicPeriod"/>
            </a:pPr>
            <a:r>
              <a:rPr lang="en-US" sz="3600" dirty="0" smtClean="0"/>
              <a:t>Ratios of reactants and products</a:t>
            </a:r>
          </a:p>
          <a:p>
            <a:pPr marL="742950" indent="-742950">
              <a:buFont typeface="+mj-lt"/>
              <a:buAutoNum type="arabicPeriod"/>
            </a:pPr>
            <a:r>
              <a:rPr lang="en-US" sz="3600" dirty="0" smtClean="0"/>
              <a:t>Reverse Reactions</a:t>
            </a:r>
            <a:endParaRPr lang="en-US" sz="3600" dirty="0"/>
          </a:p>
        </p:txBody>
      </p:sp>
    </p:spTree>
    <p:extLst>
      <p:ext uri="{BB962C8B-B14F-4D97-AF65-F5344CB8AC3E}">
        <p14:creationId xmlns:p14="http://schemas.microsoft.com/office/powerpoint/2010/main" val="36896892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742950" indent="-742950">
              <a:buFont typeface="+mj-lt"/>
              <a:buAutoNum type="arabicPeriod" startAt="3"/>
            </a:pPr>
            <a:r>
              <a:rPr lang="en-US" sz="4000" dirty="0" smtClean="0"/>
              <a:t>Amount of reactants and Products</a:t>
            </a:r>
          </a:p>
          <a:p>
            <a:endParaRPr lang="en-US" dirty="0" smtClean="0"/>
          </a:p>
          <a:p>
            <a:r>
              <a:rPr lang="en-US" sz="2800" dirty="0" smtClean="0"/>
              <a:t>Chemical equations generally show the smallest numbers of atoms/molecules/ions that will satisfy the law of conservation of mass</a:t>
            </a:r>
          </a:p>
          <a:p>
            <a:endParaRPr lang="en-US" sz="2800" dirty="0" smtClean="0"/>
          </a:p>
          <a:p>
            <a:r>
              <a:rPr lang="en-US" sz="2800" dirty="0" smtClean="0"/>
              <a:t>Chemical equations provide information about moles and masses of reactant and products</a:t>
            </a:r>
          </a:p>
          <a:p>
            <a:r>
              <a:rPr lang="en-US" sz="2800" dirty="0" smtClean="0"/>
              <a:t> </a:t>
            </a:r>
            <a:endParaRPr lang="en-US" sz="2800" dirty="0"/>
          </a:p>
        </p:txBody>
      </p:sp>
      <p:sp>
        <p:nvSpPr>
          <p:cNvPr id="3" name="Title 2"/>
          <p:cNvSpPr>
            <a:spLocks noGrp="1"/>
          </p:cNvSpPr>
          <p:nvPr>
            <p:ph type="title"/>
          </p:nvPr>
        </p:nvSpPr>
        <p:spPr/>
        <p:txBody>
          <a:bodyPr/>
          <a:lstStyle/>
          <a:p>
            <a:endParaRPr lang="en-US"/>
          </a:p>
        </p:txBody>
      </p:sp>
      <p:sp>
        <p:nvSpPr>
          <p:cNvPr id="5" name="AutoShape 2" descr="data:image/jpeg;base64,/9j/4AAQSkZJRgABAQAAAQABAAD/2wCEAAkGBxESEhUREhQVFhIVFhwZGRQXGBgYGBoWFB4XFx8VGBoaKDQiHRsxGxgYITEtJikrLjIuGB8zODMsNyktLisBCgoKDg0OGxAQGy0lICUyLjUzNzcsLzQ3LzE4LTc3Nyw0NDQsLDIuNS00LCwsLSwtLzcsLy0vMjIsMC4sLCwsN//AABEIAMABBgMBEQACEQEDEQH/xAAbAAEAAwEBAQEAAAAAAAAAAAAAAwQFBgIBB//EAEMQAAICAQMCAwUFBAYIBwAAAAECAAMRBBIhBTETQVEGFCJhcTJCVJGTByNSgRUzYnKhsTRDU3SCkrPBFiRzssPR0v/EABkBAQADAQEAAAAAAAAAAAAAAAABAgMEBf/EADERAQACAgECBAMIAQUBAAAAAAABAgMRIQQxEkFRYXGBoRMikbHB0eHwQhQjMlLxBf/aAAwDAQACEQMRAD8A/cYCAgICAgICAgICAgICAgICAgICAgICAgICAgICAgICAgICAgICBBZq61O0sAeB9Ce2T5dx3lJyVidTKk5KxOplJbaq8sQPT5n0HqZabRXum1or3fKblcZU5wcHyIPoQeQZFbRbsVtFuyMa2vdt3DJzgepXkgep4PaV+1pvW1ftab1tTHUFssZPj2IBn4XGWPl2zgDB+eRMvtYvea86j2lj9tF7zXnUe0odDdXYjlmdawzBSxZcDP2sn55A9ABKY7VtWZmZiOf7+ymO1b1mZmYjnX9/JpUWqKwxcFccN6jy5Pc9vrOitoiu98Omtoim98PVeqRgWDDC988Y8+c9uOZMXrMb2mMlZiZiexRerAsGUqDjI8sd8n6xW8W3MTwVvFtzE8PKa6s5AYcDd6fCPvc9x85EZaT5ojLSfN5fqNITxDYuzON2eMjjEic2OK+KZjSJzY4r4pmNI9Z1JEKLyTYRjCkjHctkfL/tIyZq1mI9VcmetZiPVNZra1O0sAeO/qewPoT6d5eclYnUyvOWkTqZWJdoQEBAQEBAQEBAQEBAQEBAQEBAg19rLVYyjLKjED1IBIH5ymS01pMx3iJZ5bTWlrR3iJUdBbRbUtYIsyAWAOTn7W5/Q7h5zHFbHekVid/3zY4rYslIrE79f5faGBvtew48PCpk8BCoYuPqcjP9iKz/ALtrW8u3w9f0+RWf921reXb4a7/p8lHVWsFtvOUS2ytcnPFSnabCB2ByfngjtMb2tEWydomYj5evz/Jhe1oi2SeImYj5evz/ACX9Ia7HDhxYUB2lP6tM8eXG7HHfgemedqeC9otvevTtDop4L2i2969O0INJcU01uo+9YXsH8+EH/KFEpS3hw2yeu5/b9GeO01w2yec7n9v0etapp0nhg4faKw39t8KW/MkyckTiweGO/b5pyROLp/DE86185fH1Ndd6VuQla0gpuO0FslT38woH/MZE3pTJFbTqIjj++36k5KUyxW06iI4/vt+q81laLZfjGRuY+Z2DAP5CbzatazkbTata2yaY/imqrTB2VVdi1jkfCXIZ8H5Fjnv92cni8GOkWnW+8+/f83J4vBjxxadb7z5b7/mvV3VgWajdvKofjH2MLztTy79+/PnxxtFqxFsu96jv5fJvFqRFsu96jv5fCFJqGr0qh8eNZ8GR903HLEfmSfp9Jj4Zpgjxf8p4/Hv+7CaTTBHi/wCU8fj3/dar2nVAfdpqAX+9ZyfyVR+c1jU5tf8AWPz/AIhrGpz68qx+f8QhVla1HT4qtQcsvmtlIBV+P7oU/RZTi2SJjmLd/aY8/pqfkpGrZItXmL9/aY8/pqfk3p3O8gICAgICAgICAgICAgICAgICAgeUQDsAM+gkRER2RERHYatTgkAkdsjtExE9yYie76Rng9pKVTU1MQalUCtlxuBwQTwePp2+cyvWZ+7EcSxvW0/ciOJeW0xfFbKFqRlK4OdypgqMeXxD/AevFZpNvuzHETH0/lE45t92Y4iY+n8rrKD3E3031t8dAe4Bx6iRMRPdExE931gDwe0lL4yAjBAI9D2kTET3RMRPEhQYxgY9McflGo1o1GtPpUHuO0nRp82DOcDJ8/ORqO5qO4KwDkAZPnjmNR3NRvb1JSQEBAQEBAQEBAQEBAQEBAQEBAQEBAQEBAp6vWlT4da77cZC8qoHrY4BCD04JODgHBwEf9HH7fiN43ffltmf4fCzt2Y4x3887vige6NadwrtUrYc4ODsfH8Ldge52k7sAnkAmBdgICAgICAgICAgICAgICAgICAgICAgICAgICAgIGe2qa07aCNucNdnIXHcVjBDt5HOACfvEFYFrS6Za12qDjuSSWYn1ZmySfmT5QJoEd9CupV1DKe4IyD/ACgUh4tPctbV9M2p8z/tFx8t3H388BdouV1DowZT2ZSCD9CIEkBAQEBAQEBAQEBAQEBAQEBAQEBAQEBAQEDxdcqKWdgqjuxOAPqTApbXv+1lKfIZw7g/xgj4Fx5faORnbgghfVQAABgDsB6ekD7AQEBAo36IhjZSdrnupJ8N8fxD7p8twGe2dwAECTS60MSjApaO6HP5oezr8x9Dg5AC1AQEBAQEBAQEBAQEBAQEBAQEBAQEBAQINVqlTGeWb7KD7TH0A/nyewHJwOYENOmZmFlvccrWDlU+fzfvz88D1IXYCAgICAgIEOq0qWDDD6EEqwPqrLyD9DAq+8PTxcQa/K4DGPQWD1/tDAyewgXwYH2AgICAgICAgICAgICAgICAgICAgU9RrDu8OoB7B3GeEB83Pl3GB3PlwCQHvS6QJliSznu578eQ9F5OAPUwLMBAQEBAQEBAQEDP9zarmgDb5052p6kp5K3n6Ek5wTmBY0esWwcZDj7VbY3oT5MB9DyCQe4JHMCxAQEBAQEBAQEBAQEBAQEBAQEDP95a7ikla/O8bSD8qs5z8yRjnjJztC5p6FRQqjA/xJPJJPcknkk8kmBJAQEBAQEBAQEBAQECtq9GtmDlkcZ2uhwwz9eCO3DAjgccCBCmuKEJfhSeFsGfDby5P3Gzj4WPOeC2DgL24ZxkZHOPPBzg/wCB/KB9gICAgICAgICAgICAgIEWqvFaNY2SEUsQqlmwozwq5JPHYAkwOG9jtV1XUPaOoaaxKGtcoM1ABDyK7gW3svkNowec7geA76AgICAgICAgICAgICAgIEd6kqQACSDw32T8j8oHB9A9n+q6bqT6m2ym7S3otbohdDWEB2MEszkA5H2ycOTjjED9AgICAgICAgICAgICBHfcqKzuQqKCWYnAAHJJPpA46v8Aah0/x1osF9PiHFdt1LV1vnzUnnHzIA5gdrAw/az2mr6fV491Vz1ZALVBGwWO0AhmDcn0BgX9Frmsq8XwLUOMip/DDtxkAYYqCe3JHzxAx+he2Kau62irTakNRZ4drMKgiOMjBIfnt90GB0sBAQEBAQMlutBrGpora1kOHcYWpGH3Wc929QoYjzxA8VdeA1CaW9DVdYrNXzvrsCdwr8fEAc4IBx6wNmAgICAgICBQ631irS1+LaTjIAVVLu7HsqIvLH6ehMDE9mvb7Ra25tMni1alQSaL0NdmB3wO3bnGc4gdVA5rq/tgmn1NWjbTal7bt3h7BUVcJ3IJcYA/tYgavVeqe70NqGqtZUUs6J4ZdVUFiTlgDjH3STzxmBV9mPaJddUt9dNyVOMo9orXcM44CsW/MCBtQItXqUqRrLGCogLMzHACjkkmBm0dWutUvTp22fdNreEXHqqkFh8t4WBJ0TrdWqFgTctlL7LamGGR++DjgjHIIJBEDTgIEGs0iWrscZXKnHkdhDAH5ZAgcJ+3DRrd04Uhd19moqWleMmxjyB/wb84gd3oaitaKxyyooJ+YABgcT+0e3xdT07Q7WZGv94tCjcfD0uGxgc4LED+UDp9f1+uqqy1kuC1ozkmpwAEBYkkj0EDC/ZLo2Xp632DFurd9S/qfGYlSf8Ag2wOzgICBh9K1dja7W1sxKVrRsXyXerlsfUgQNyBxv7TOt301U6XStt1WttFNb/7MH7Vn8h/nnygdJ0PpNWkor01K7a6l2gf4lj8ySSfmTA4z9pthOr6RVX/AFp1oft/q0Hx/mp/wgfoMBAQEDI9qrdWmna3RgNdWQ/hNjFqqfiqz5ErnBHmB5QIfZL2r03UafFob4h9upuLK2/hcfUHnsYG7Ags0iNYtpGXQMFPpvxkj58AQPz72q6d4vtB05qh+8qqssuYY4q5VM/Vi45gfpED8+0mq8brmouZHavR6ddOmxCw8W0i1z8I74wv0MCX9qHWj/R70VLYLtU6aevcjIC15xjJHfbu/KB2XTNEtFNdKABa0VAB2woA/wC0C1A/P9Zeeo9Y9zJ/8p09VttTys1D81hhjlV747ZED9Agfnvsnd4nXeqsn2EroRzjvYAcH8gw/lA/QoCBX1+trpra61wlaDLOxwAB5wOP6X13Sam0a3U36esV7hpqWvr3IjABrrFBwLGwcDJ2qfIkiB2Gg1iXVrbWSUblTjGRkgMM+R7j5EQOL9nMarrOu1ecppUTSV88bj+8sPp9rAgT/ta1eNENKpxZrbq9Mvr+9YBv5bc/mPWB1+j0611pWv2UUKPooAH+UDFb2tpF6UtVeqWOa69QyDwHsHGxWzuBJyASoBxwTxkOggZPVvZ2jUuLLTduC7f3eo1FQwCT9mpwCeTzjPb0EDleleyWlbXa1CdRtRdPjGr1YPxK+csLMt28yceWIHZ9J6XVpkNdXibS2795bbackAfatYkDAHGcd/WBx/t9X4XUOl62z+oqtep2xlUa9QqOx8huGM/OB2uv11VFbXXOqVoMs7HAAEDivZnpt2s179X1CNXWqeFpKXG1xX3a51PZiScfI8+UDdv9rKUuSp6r1Syzwk1JQeA1pO0Vhs7gS2QCVCkjgwOggZvWOlG/bjUX07c/1LKu7OPtblOcY4+pgZ3/AIVb8fr/ANWv/wDECn1fo66amzUXdR161VqWY+LX2HkPg5JOAPmRA4L9n/sDq7tYerW2Xaat38StCwN9itk/vcAKARjPHOTwO8D9sgY/tN7Q06KrxLCCzHbXXuVTY/8ACC5AA9STgCBj9E6roqA99up09ms1BXxBVathLAYWilRyVGcDjkkk8kwOq1mpWqt7XOERSzH5KMmBx/7JNK3uJ1T/ANbrbrNS3njxDhVHy2gfnAi9oXXU9Z0Okzxpa31bj58Vpn55bP5esDtdXqVrRrHztUZOASePIAck+gHeBldF9pE1Fr6c1X0Xoofw71VS1Z48RSjFSueO+Qe4EDnPYuoafqvVKbARZfYl9bH/AFlRBB2nz2s2MeWYG/7W+0Q0le2tDdq7cijTpyzv23EeVYyCzHgCBX/Z97NHQ6Yi0htVe5uvcdja5yQPkM4/P1gdPAQKfVOl0alPD1FSW15B2OoZcjscH6wMn/wJ0r8Dpf0k/wDqBttpKzX4W0eHt27Ow2jjbj0gUumezmj07F6NPVUx7lFCk/XHeB86h7N6O9xZfp6rHHIZ1DEdu2e3YdvSBpU1KihVGFAwB6CBzXVetaBr66bNTpwabVPheKniNcOEQVg7uC2e3fHzgdRAQIa9LWrvYqgO+NzActsyBk+eAT+cCaB4tqVgVYBlIwQRkEehBgUKOg6RNu2isbDlRtGFPqo8u/lA0oHL9b6zoGtSi3U6dfBtRzUbU8RrUIausVg7shirdu4Uc84DqICAgVOpdNp1AVbkDqrq4Uk43JyCQOGwecHIyB6QLcBAy+rezuj1TB9Tp6rmUYBsRWIHfAz25gV9J7HdNqdbK9Hp0sQ5V1qQEEeYIHBgaHU+l0ahdl9aWJ/C43L+R4gfOm9J0+nU10VJWh+6g2r+Q4gVa/ZfQrZ466aoXf7UKN/l3bv5D8oGpa6qpZiAqjJJwAAOcknt6wOd6N1fRajVNZXqKLbmr2oldi2MtKncWYITjLEfksDb13TqbgBbWj7TldwBwfUHyP0gNJ06molq60VmxuYAbjjtk9zAtQEBAQEBAQEBArDp9Od3hV7s5zsXOe+c47wLMBAQEBAQECt/R9Od3hV7s5zsXOe+c47wLMBAQEBAQEBAQEBA82VhgVYAg9wRkH6iBFRoqkOUrRT2yqgHHpxAngICAgIFDr2oavTX2IcOlNjKcA4ZVYg4PHcecC/AQEBAQEBAQEBAQEBAqdU1DVoGXGfErXn0ssRD/gxgW4CAgICAgU77mF1SA/Cy2Ejjkrsx/mYFyAgICAgICAgUuralq0DLjJtpTn0ttrrP89rGBdgIGZ7T/wCh6r/d7f8A2NA04CAgICAgICAgICAgIGd13+qH/rUf9aqBowEBAQEBAz9T/pFP9y3/AOOBoQEBAQEBAQEDM9of6pf940//AF6YGnAQKXW9M1unuqTG6yp0XPAy6lRn5ZMDz73f+HP6iQHvd/4c/qJAe93/AIc/qJAe93/hz+okB73f+HP6iQHvd/4c/qJAe93/AIc/qJAe93/hz+okB73f+HP6iQHvd/4c/qJAe93/AIc/qJAe93/hz+okB73f+HP6iQK+uN9qqng7f3lTEl1wBXYjnt8lMDXgICAgICBn6+uzxK7ETftDgjcFPx7cHn+7A++93/hz+okB73f+HP6iQHvd/wCHP6iQHvd/4c/qJAe93/hz+okB73f+HP6iQHvd/wCHP6iQHvd/4c/qJArdQF9yqng7f3tTli6kBara7D25zhTA2ICAgICAgICAgICAgICAgICAgICAgICAgICAgICAgICAgICAgICAgICAgICAgICAgICAgICAgICAgICAgIFDRdWrtttoUPvp279yMo+POMFvtdj2nRk6a+PHXJOtW3rnfb8kRO50vznSQEBAQEBAi1VhVGYbQQM5bOOOcnHylbTqNr46xa0RPn6MrpvUdRbXRb4aBXGbTk/CNpI2+uDgE/X6zGmS9orOo15u7qOmwYr5KeKZmP8Aj78+f1mHzVdWswrVbDvI2VkMXYMQNxwfgGMnJB4kWzW1uv4f3sY+kpua5Nxre541Ht7+neF63VszmqrG5QC7MCVXdyBgd288ZHHmMjOs3mZ8NXNXFFaRkydp7R5z+0eW/X5qel6w373xFU7LRUuz/WOfQE/COQOTxtbnEzrmnnflOvjLoydHX7ngnvHinf8AjH6/ruFqqzUC1VdUNbKxLKCNjLtwpJPxZy3OBjb85pE38XPZhauCcczWZiYmO/nHPPbjWo857s7p2osa7UX2WJ4FTGsfDgBUG5yDu4+LAOc52eUxx2tN7XtMajj93Znx464ceKlZ8due/rPHlzx21235puo9TuSltSFXYACK2BDuGIA5zhCSexB7jOPK18tq08fl/fwZYOlxXzRgmZ3PnHaPXy5167j229ajqdqXJVtRt1ZcgZ3bhgBRn1Yn6BTmLZbReK+yKdNjvhtk3MamI9vj8o1854Q/0tco1Rfwx4ABDAMQMru2NkjccY5GB8Q4kfa2iL71w0/0mK04fBufH5ceutxxOvhz2RVaq7TaWt7WQs7LvcrgV+LyXfDfEMkDjHcSsXtixRNvPv7bXtixdT1Nq44nUROo3315Rxx687bPTrbWU+KoDBiBtzgqOA3Pr3/n5zoxzaY+88/PXHW0fZzuNR+Pp8lqXYkBAQEBAQEDmuk9X1eobUqFpQUWmtbsMyMyqCwxkE4Y4PIHB7+Xp9R02DDGOZmZ8Ub1xuOePKe8cwpEzO0D+1Fxp0NypWPemQMjFiwyrOxQDvwpxn1EvH/z8cZc2OZn7m9Tx66jf4o8c6ifVcv61fQLDqKl+K1a9NXWdz2l1Bwx7DB3ZPAAUntyca9Liy+GMVu0TN5ntGp/816zKfFMd0uo6lfTZp1u8Nl1FnhBawwZH2PZncx+NcIQfhXuJWmDFlpece90jfOuY3EdtcTz6yncxMbS/wBIWXF/d2rCVlla2xWZS6HDKqgjIByCc9wRg4Mp9jTFr7WJ3Op1Go4n14nv3iNdje+zldF1e+rQ3dRRazbqri43ZK4BXT1IoGCxYKuOeN3PofVydNiydVXpbTPhpGvf/tM+ka3O1ImYr4nUavqrLqtPpV2brFey0EEla6wB8ODwS7KOc8A/WeXj6es4Mmad6iYiPjP8RK8zzEIr+p6myqy7SKjIgbYrhi1zV7vhXBAQFhtDHPrjGM3rgw0vXHnmYmdb1/jv14neu8xx8dm5mNwodfu1Nus0mmqdEQq19qsm/Hhbdob4hkb2HAxync9pv0tcOPp8uW8TM8VjnXfvrifKPqrbczEJbuu6k6i6itKy1LVDwyG3vVdtB1CnOAqsWG3B+weRmVr0mH7GuS8z96Lc+UTH+PbvPHO/PtwnxTvTp55a5AQKPW9K9tL1JgFxtJJxhWIDEcHnbnHzmeak3pNY83T0mWuLNXJby5+fl9Uuo0YalqASqmsoCO6gjbkfOTakTSa+2lKZprljLPMxO/jztndG0epQKlgoRVwC1QOXC9sggBfn9r+UyxUvGonUfDzdfV5unvM2pNpmf+3l9efoaXR6lLLQDV4dlhfxDuNmGxldvbgAAHP8orTJWZ1rUyjJm6e9KTMW8VY1rjXx33+Ma+apX0O9KagjJ41VxtwxYq5feGDNjP3zg44wO8pXBetIiNbidui3XYb5rzeJ8NqxXjW41rWo+XMb557NzSrbgtYVDH7q5Kr/ADIBJ+fH0nRXxa3bu83JOPeqb16z3n9mPV0S4aNqNyCxjuzyVLl/EbccA4Y8duAfOYRhv9lNN8/zt3263FPVxm1Phjj3iNajXw79+73runam9a/E8IbbEc1qWK/Bk8kj4vi28YHbvmTfHkvreu6uHqOnwTb7PxTuJjc63z+XG+dyt6XpxGpt1DhdxCpWRyRWoyc5HBLFvXgCXri/3JvPwhhk6mP9PTDTeuZn4/xGmdb0O5tPZUSha2/xH5IDLvBIzj+BVXt2GPnMpwXmk1nXM7+rrr12KueuSN6rXUe06+PrMz37/g0tXp7mJB8N62r2shyoLEnnseMcTW1bz6TGnHiyYqxuNxaJ3E9+Pon6TpDTTXUzbiiBS3qQMZl8dfBSKz5M+pyxmzWyRGomZnS3LsCAgICAgIFbqesWmmy5vs1ozn6KCf8AtNcOKcuSuOO8zEImdRtzXQulaltCmncLT4qlrXVyz/viXcKNoCudxGcnHlmel1XUYY6qctd28PERrjjiPOdxx81KxPh00m6HnVaezag0+lpYVKDyLXwmduMACsYBz988cTmjq9YL13PivMb+Ec+vnPfjyW8PMJ+s9OayzT3JgtQ7MEYkKwdWQ8gHBAORx/nKdPnrSl8du1oiN+mp3/6THaXhOlvZqF1N5H7oEVVKSVUuAGsYkDc+MqOAACe+ZM9RWmGcWL/LvM959o9I859ZNc7li6XoOuGifRM1IVa3St1Z91u7dtNp2/B3y23dk/LOe2/WdLPU16iItuZiZjUceuuefbetKxW3h0uavoV5q0VS+EV09iu6ksqkVKwTHBzhyreWdueJjj6vHGTNed7vExHznnzjvG4+aZrOoTaTpF66u292Qq9SJu53fDvLALjCjLLjk8L2ySTTJ1OKenrjrE7iZn28tc+fafLz9OCIne0fs103W0V16a1qRTSAq2VljZYq/ZDKwwhwPiIJzzjEt1mfpst7ZqRbxW8p1qJ9p3ufaNRr3KxMRpPT0q4a67VEptetK05JYKm8kYxxl2Bzk8ADEpbqMc9LTDzuJmZ+ev0jt9U6nxbV9P0XUNdpLryhs0yuGtUndaLF27SuAAM4Y9+VGPOXv1WKuPLjxxOr64n/AB1O/X5fBHhncTLpZ5q5AQEBAQEBAQEBAQEBAQEBAQEBAQECj1npNWqrNN241nuqu6ZxzglCDjM36fqb9Pfx49b+ET+aJiJjUrVFQRQoJIAxliWP8yeTMrW8UzMpSSoQEBAQEBAQEBAQP//Z"/>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1494033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a:t>
            </a:r>
            <a:endParaRPr lang="en-US" dirty="0"/>
          </a:p>
        </p:txBody>
      </p:sp>
      <p:sp>
        <p:nvSpPr>
          <p:cNvPr id="5" name="Content Placeholder 4"/>
          <p:cNvSpPr>
            <a:spLocks noGrp="1"/>
          </p:cNvSpPr>
          <p:nvPr>
            <p:ph idx="1"/>
          </p:nvPr>
        </p:nvSpPr>
        <p:spPr/>
        <p:txBody>
          <a:bodyPr>
            <a:normAutofit/>
          </a:bodyPr>
          <a:lstStyle/>
          <a:p>
            <a:endParaRPr lang="en-US" dirty="0" smtClean="0"/>
          </a:p>
          <a:p>
            <a:endParaRPr lang="en-US" dirty="0"/>
          </a:p>
          <a:p>
            <a:endParaRPr lang="en-US" dirty="0" smtClean="0"/>
          </a:p>
          <a:p>
            <a:endParaRPr lang="en-US" dirty="0"/>
          </a:p>
          <a:p>
            <a:r>
              <a:rPr lang="en-US" sz="2800" b="1" u="sng" dirty="0" smtClean="0"/>
              <a:t>Shows:</a:t>
            </a:r>
          </a:p>
          <a:p>
            <a:pPr marL="514350" indent="-514350">
              <a:buFont typeface="+mj-lt"/>
              <a:buAutoNum type="arabicPeriod"/>
            </a:pPr>
            <a:r>
              <a:rPr lang="en-US" dirty="0" smtClean="0"/>
              <a:t> 2 molecule of H reacts with  1 molecule of  O to yield 2 molecules of H</a:t>
            </a:r>
            <a:r>
              <a:rPr lang="en-US" baseline="-25000" dirty="0" smtClean="0"/>
              <a:t>2</a:t>
            </a:r>
            <a:r>
              <a:rPr lang="en-US" dirty="0" smtClean="0"/>
              <a:t>O</a:t>
            </a:r>
          </a:p>
          <a:p>
            <a:r>
              <a:rPr lang="en-US" dirty="0" smtClean="0"/>
              <a:t> </a:t>
            </a:r>
            <a:r>
              <a:rPr lang="en-US" dirty="0"/>
              <a:t>2 </a:t>
            </a:r>
            <a:r>
              <a:rPr lang="en-US" dirty="0" smtClean="0"/>
              <a:t>moles of </a:t>
            </a:r>
            <a:r>
              <a:rPr lang="en-US" dirty="0"/>
              <a:t>H reacts with  1 </a:t>
            </a:r>
            <a:r>
              <a:rPr lang="en-US" dirty="0" smtClean="0"/>
              <a:t>moles of  </a:t>
            </a:r>
            <a:r>
              <a:rPr lang="en-US" dirty="0"/>
              <a:t>O to yield 2 </a:t>
            </a:r>
            <a:r>
              <a:rPr lang="en-US" dirty="0" smtClean="0"/>
              <a:t>moles </a:t>
            </a:r>
            <a:r>
              <a:rPr lang="en-US" dirty="0"/>
              <a:t>of </a:t>
            </a:r>
            <a:r>
              <a:rPr lang="en-US" dirty="0" smtClean="0"/>
              <a:t>H</a:t>
            </a:r>
            <a:r>
              <a:rPr lang="en-US" baseline="-25000" dirty="0" smtClean="0"/>
              <a:t>2</a:t>
            </a:r>
            <a:r>
              <a:rPr lang="en-US" dirty="0" smtClean="0"/>
              <a:t>O</a:t>
            </a:r>
          </a:p>
          <a:p>
            <a:r>
              <a:rPr lang="en-US" dirty="0" smtClean="0"/>
              <a:t>2 grams of </a:t>
            </a:r>
            <a:r>
              <a:rPr lang="en-US" dirty="0"/>
              <a:t>H reacts with  1 </a:t>
            </a:r>
            <a:r>
              <a:rPr lang="en-US" dirty="0" smtClean="0"/>
              <a:t>gram </a:t>
            </a:r>
            <a:r>
              <a:rPr lang="en-US" dirty="0"/>
              <a:t>of  O to yield 2 </a:t>
            </a:r>
            <a:r>
              <a:rPr lang="en-US" dirty="0" smtClean="0"/>
              <a:t>grams </a:t>
            </a:r>
            <a:r>
              <a:rPr lang="en-US" dirty="0"/>
              <a:t>of H</a:t>
            </a:r>
            <a:r>
              <a:rPr lang="en-US" baseline="-25000" dirty="0"/>
              <a:t>2</a:t>
            </a:r>
            <a:r>
              <a:rPr lang="en-US" dirty="0"/>
              <a:t>O</a:t>
            </a:r>
          </a:p>
          <a:p>
            <a:endParaRPr lang="en-US" dirty="0" smtClean="0"/>
          </a:p>
          <a:p>
            <a:endParaRPr lang="en-US" dirty="0" smtClean="0"/>
          </a:p>
          <a:p>
            <a:endParaRPr lang="en-US" dirty="0"/>
          </a:p>
          <a:p>
            <a:endParaRPr lang="en-US"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8583" y="490476"/>
            <a:ext cx="4225245" cy="309618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197" y="1960732"/>
            <a:ext cx="2952750" cy="1657350"/>
          </a:xfrm>
          <a:prstGeom prst="rect">
            <a:avLst/>
          </a:prstGeom>
        </p:spPr>
      </p:pic>
    </p:spTree>
    <p:extLst>
      <p:ext uri="{BB962C8B-B14F-4D97-AF65-F5344CB8AC3E}">
        <p14:creationId xmlns:p14="http://schemas.microsoft.com/office/powerpoint/2010/main" val="41697019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pPr marL="742950" indent="-742950">
              <a:buFont typeface="+mj-lt"/>
              <a:buAutoNum type="arabicPeriod"/>
            </a:pPr>
            <a:r>
              <a:rPr lang="en-US" sz="3600" dirty="0" smtClean="0"/>
              <a:t>No indication of whether or not a reaction will occur.</a:t>
            </a:r>
          </a:p>
          <a:p>
            <a:pPr marL="742950" indent="-742950">
              <a:buFont typeface="+mj-lt"/>
              <a:buAutoNum type="arabicPeriod"/>
            </a:pPr>
            <a:r>
              <a:rPr lang="en-US" sz="3600" dirty="0" smtClean="0"/>
              <a:t>No information about speed with which reactions occur or the pathway the atoms take from reactant to product</a:t>
            </a:r>
            <a:endParaRPr lang="en-US" sz="3600" dirty="0"/>
          </a:p>
        </p:txBody>
      </p:sp>
      <p:sp>
        <p:nvSpPr>
          <p:cNvPr id="3" name="Title 2"/>
          <p:cNvSpPr>
            <a:spLocks noGrp="1"/>
          </p:cNvSpPr>
          <p:nvPr>
            <p:ph type="title"/>
          </p:nvPr>
        </p:nvSpPr>
        <p:spPr/>
        <p:txBody>
          <a:bodyPr>
            <a:normAutofit fontScale="90000"/>
          </a:bodyPr>
          <a:lstStyle/>
          <a:p>
            <a:r>
              <a:rPr lang="en-US" b="1" dirty="0" smtClean="0"/>
              <a:t>Important information not provided by chemical equations</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0" y="4706257"/>
            <a:ext cx="3048000" cy="2286000"/>
          </a:xfrm>
          <a:prstGeom prst="rect">
            <a:avLst/>
          </a:prstGeom>
        </p:spPr>
      </p:pic>
    </p:spTree>
    <p:extLst>
      <p:ext uri="{BB962C8B-B14F-4D97-AF65-F5344CB8AC3E}">
        <p14:creationId xmlns:p14="http://schemas.microsoft.com/office/powerpoint/2010/main" val="34241165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 on brainstorming" id="{C229246F-E851-40FB-8E1D-535DCA6AFD71}" vid="{8D346C02-FE09-4A8E-BC58-EB73E373F09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1351</Words>
  <Application>Microsoft Office PowerPoint</Application>
  <PresentationFormat>Widescreen</PresentationFormat>
  <Paragraphs>287</Paragraphs>
  <Slides>38</Slides>
  <Notes>13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38</vt:i4>
      </vt:variant>
    </vt:vector>
  </HeadingPairs>
  <TitlesOfParts>
    <vt:vector size="52" baseType="lpstr">
      <vt:lpstr>Arial Unicode MS</vt:lpstr>
      <vt:lpstr>Arial</vt:lpstr>
      <vt:lpstr>Calibri</vt:lpstr>
      <vt:lpstr>Calibri Light</vt:lpstr>
      <vt:lpstr>Century Gothic</vt:lpstr>
      <vt:lpstr>Palatino Linotype</vt:lpstr>
      <vt:lpstr>Symbol</vt:lpstr>
      <vt:lpstr>Tahoma</vt:lpstr>
      <vt:lpstr>Times New Roman</vt:lpstr>
      <vt:lpstr>Wingdings</vt:lpstr>
      <vt:lpstr>Wingdings 2</vt:lpstr>
      <vt:lpstr>Office Theme</vt:lpstr>
      <vt:lpstr>Presentation on brainstorming</vt:lpstr>
      <vt:lpstr>1_Office Theme</vt:lpstr>
      <vt:lpstr>PowerPoint Presentation</vt:lpstr>
      <vt:lpstr>Unit 6 Chemical Reactions:</vt:lpstr>
      <vt:lpstr>Chemical Equations</vt:lpstr>
      <vt:lpstr>Reading and Writing Chemical Equations: 3 requirements</vt:lpstr>
      <vt:lpstr>PowerPoint Presentation</vt:lpstr>
      <vt:lpstr>Significance of a chemical equation</vt:lpstr>
      <vt:lpstr>PowerPoint Presentation</vt:lpstr>
      <vt:lpstr>Example</vt:lpstr>
      <vt:lpstr>Important information not provided by chemical equations</vt:lpstr>
      <vt:lpstr>PowerPoint Presentation</vt:lpstr>
      <vt:lpstr>PowerPoint Presentation</vt:lpstr>
      <vt:lpstr>PowerPoint Presentation</vt:lpstr>
      <vt:lpstr>Change chemical names into chemical formulas.  4 types: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Write and Balance Equations</vt:lpstr>
      <vt:lpstr>How to Write and Balance Equations</vt:lpstr>
      <vt:lpstr>How to Write and Balance Equations</vt:lpstr>
      <vt:lpstr>How to Write and Balance Equations</vt:lpstr>
      <vt:lpstr>Another Balancing Example:</vt:lpstr>
      <vt:lpstr>Balancing using the underline method.</vt:lpstr>
      <vt:lpstr>Balancing Example:</vt:lpstr>
      <vt:lpstr>PowerPoint Presentation</vt:lpstr>
      <vt:lpstr>PowerPoint Presentation</vt:lpstr>
      <vt:lpstr>PowerPoint Presentation</vt:lpstr>
      <vt:lpstr>PowerPoint Presentation</vt:lpstr>
      <vt:lpstr>Balancing Equations</vt:lpstr>
      <vt:lpstr>Balancing Equations</vt:lpstr>
      <vt:lpstr>Balancing Equations</vt:lpstr>
      <vt:lpstr>Balancing Equations</vt:lpstr>
      <vt:lpstr>Balancing Equations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owen</dc:creator>
  <cp:lastModifiedBy>kim owen</cp:lastModifiedBy>
  <cp:revision>1</cp:revision>
  <dcterms:created xsi:type="dcterms:W3CDTF">2014-07-15T07:07:12Z</dcterms:created>
  <dcterms:modified xsi:type="dcterms:W3CDTF">2014-07-15T07:09:38Z</dcterms:modified>
</cp:coreProperties>
</file>