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4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5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6.xml" ContentType="application/vnd.openxmlformats-officedocument.themeOverrid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109"/>
  </p:notesMasterIdLst>
  <p:sldIdLst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7" r:id="rId85"/>
    <p:sldId id="338" r:id="rId86"/>
    <p:sldId id="339" r:id="rId87"/>
    <p:sldId id="340" r:id="rId88"/>
    <p:sldId id="341" r:id="rId89"/>
    <p:sldId id="342" r:id="rId90"/>
    <p:sldId id="343" r:id="rId91"/>
    <p:sldId id="344" r:id="rId92"/>
    <p:sldId id="345" r:id="rId93"/>
    <p:sldId id="346" r:id="rId94"/>
    <p:sldId id="347" r:id="rId95"/>
    <p:sldId id="348" r:id="rId96"/>
    <p:sldId id="349" r:id="rId97"/>
    <p:sldId id="350" r:id="rId98"/>
    <p:sldId id="351" r:id="rId99"/>
    <p:sldId id="352" r:id="rId100"/>
    <p:sldId id="354" r:id="rId101"/>
    <p:sldId id="355" r:id="rId102"/>
    <p:sldId id="356" r:id="rId103"/>
    <p:sldId id="359" r:id="rId104"/>
    <p:sldId id="360" r:id="rId105"/>
    <p:sldId id="361" r:id="rId106"/>
    <p:sldId id="362" r:id="rId107"/>
    <p:sldId id="363" r:id="rId10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slide" Target="slides/slide81.xml"/><Relationship Id="rId102" Type="http://schemas.openxmlformats.org/officeDocument/2006/relationships/slide" Target="slides/slide96.xml"/><Relationship Id="rId11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13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3621B-C8B3-469C-8867-3D01E7F490FE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7B881-8422-42B4-952D-85AFD7503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0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82E2F0C-944E-4C87-8319-78A40BC2D080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36364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E4B20AA-82A8-4204-90A4-B25584F43F85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9082706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2131" name="Rectangle 3"/>
          <p:cNvSpPr>
            <a:spLocks noGrp="1"/>
          </p:cNvSpPr>
          <p:nvPr>
            <p:ph type="body" idx="1"/>
          </p:nvPr>
        </p:nvSpPr>
        <p:spPr bwMode="auto">
          <a:xfrm>
            <a:off x="927100" y="4421188"/>
            <a:ext cx="5100638" cy="418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3926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83F07AF-8D2D-4E9B-9387-675E144FA2E9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67662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706668B-C678-48BF-8CD5-F6C402D58DE6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72413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F9128F7-7F77-490A-AEF7-FD2D13964AC6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90324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CC195A4-AEB9-456A-955E-C0CD229A168F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78189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330D084-136B-4049-8787-C825C8279A39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37360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1D2A8BB-7BDF-42C3-91CE-A204EDE57FE0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59314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30882CF-0550-447D-993D-4ED0EFCBCC80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73263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353C38A-AEC7-4621-9298-5E5D2867604F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28504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1188"/>
            <a:ext cx="5100638" cy="418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32369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1" name="Rectangle 3"/>
          <p:cNvSpPr>
            <a:spLocks noGrp="1"/>
          </p:cNvSpPr>
          <p:nvPr>
            <p:ph type="body" idx="1"/>
          </p:nvPr>
        </p:nvSpPr>
        <p:spPr bwMode="auto">
          <a:xfrm>
            <a:off x="927100" y="4421188"/>
            <a:ext cx="5100638" cy="418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592764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1188"/>
            <a:ext cx="5100638" cy="418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27898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1ADE078-5731-4AA4-9DD3-F2682BD6F0AB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150012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1188"/>
            <a:ext cx="5100638" cy="418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271603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1188"/>
            <a:ext cx="5100638" cy="418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373227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1188"/>
            <a:ext cx="5100638" cy="418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290406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AE24599-D928-491B-9FC4-753B27B683AD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384396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1188"/>
            <a:ext cx="5100638" cy="418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603811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1188"/>
            <a:ext cx="5100638" cy="418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924431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1188"/>
            <a:ext cx="5100638" cy="418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120789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1188"/>
            <a:ext cx="5100638" cy="418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48457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818CFD6-F48C-465A-A73E-12E61AEEB212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307229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1188"/>
            <a:ext cx="5100638" cy="418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783735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1188"/>
            <a:ext cx="5100638" cy="418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70180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1188"/>
            <a:ext cx="5100638" cy="418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861915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1188"/>
            <a:ext cx="5100638" cy="418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91890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1188"/>
            <a:ext cx="5100638" cy="418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397037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1188"/>
            <a:ext cx="5100638" cy="418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358815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1188"/>
            <a:ext cx="5100638" cy="418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828573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1188"/>
            <a:ext cx="5100638" cy="418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92904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1188"/>
            <a:ext cx="5100638" cy="418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485383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1188"/>
            <a:ext cx="5100638" cy="418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2669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512E76D2-87AC-477C-848F-95586CEC6E18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093276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1188"/>
            <a:ext cx="5100638" cy="418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93386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1188"/>
            <a:ext cx="5100638" cy="418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094779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1188"/>
            <a:ext cx="5100638" cy="418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158225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1188"/>
            <a:ext cx="5100638" cy="418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812866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1188"/>
            <a:ext cx="5100638" cy="418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551146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1188"/>
            <a:ext cx="5100638" cy="418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689170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1188"/>
            <a:ext cx="5100638" cy="418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44875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1188"/>
            <a:ext cx="5100638" cy="418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238292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1188"/>
            <a:ext cx="5100638" cy="418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93948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38F0E2D-CF7C-4F6E-BB5F-B9A9755D435F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12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2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15976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526BEB74-3EBE-44D8-A47B-2C8DF96C2A58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785634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EC4C3CF-E805-4D57-9962-611608B047CD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14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4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0221652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419" name="Rectangle 3"/>
          <p:cNvSpPr>
            <a:spLocks noGrp="1"/>
          </p:cNvSpPr>
          <p:nvPr>
            <p:ph type="body" idx="1"/>
          </p:nvPr>
        </p:nvSpPr>
        <p:spPr bwMode="auto">
          <a:xfrm>
            <a:off x="927100" y="4421188"/>
            <a:ext cx="5100638" cy="418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9746956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EB5F552-7A19-4EB2-B325-366E18D42B83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18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8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3042523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944E8EA-5149-43AF-9FCC-9E33C90F6074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20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0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4670977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4137C3C-9032-4A8F-B502-91729B56B7A8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22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2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895742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2254D23-E1AF-4596-BCBE-B5A1A795F276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24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4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134816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5B3CAEFE-37E4-4728-8BF0-25F765C0BE6F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26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6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772317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9C3D0AE-9BE3-487A-A60B-B121A3A1C433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28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8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6985594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05477DD-125B-45BC-9B1C-CDBA983DA778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0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0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6532109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3DD172B-20B0-46E8-BE54-59C7594D1253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2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2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76912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85D7891-B80B-4F0B-9A7E-CAE59B5FD43E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75203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A49991D-EA03-48FB-B74B-A446C415F8E7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4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4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0734733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14F3377-C3C6-43F8-A42A-36A58E46959C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6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6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918565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8E4B8E2-859B-4F8B-A8BB-B4F4ECECCD9A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8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8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895325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66FABF0-E2A2-46A2-A9EA-B125AF5656E0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40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4998287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72A942D-EE50-48A1-AF1E-5E306B19364E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43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3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8543270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E4E56C1-763D-4B86-9F47-A2F7562C075A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46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6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270228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F0386B6-B2D0-491B-9911-685CD2E0C09D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5908062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E6DF7B7-644C-4A79-AA3E-59BEBED6D165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50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0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2812304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0D9613F-F8F2-47C5-AADC-6F252D38C7CE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52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2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872044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2D31824-95F3-4000-BFAB-6DD549D465BD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6089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9ADECA7-49A8-4D33-BA7F-8D665E366F53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6163151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5B6F194-06EE-4195-BE3F-B4EB0E709CDC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56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6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0948929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EDBC677-66D7-4DEC-8EC6-777FC7F97506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58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3703182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1ABE800-4687-46D6-98DC-C32848659F91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60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0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7516200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B13571B-C9B9-4D91-BD88-B24712DE2854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66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6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7830091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35BB849-3851-43B3-9B08-78042CFA2BB5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3880009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67552C5-F3D9-45EE-9A10-141DE4DA78CF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3641711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2739" name="Rectangle 3"/>
          <p:cNvSpPr>
            <a:spLocks noGrp="1"/>
          </p:cNvSpPr>
          <p:nvPr>
            <p:ph type="body" idx="1"/>
          </p:nvPr>
        </p:nvSpPr>
        <p:spPr bwMode="auto">
          <a:xfrm>
            <a:off x="927100" y="4421188"/>
            <a:ext cx="5100638" cy="418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5850137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56D6137F-8FF9-445D-A948-DCC338DA220B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0499388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B506DB5-956F-4B22-8EF0-F5639A4E7E75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76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6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5190412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0C003E3-32D0-4CD8-9F09-F2C670D91572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80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09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63141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0163" name="Rectangle 3"/>
          <p:cNvSpPr>
            <a:spLocks noGrp="1"/>
          </p:cNvSpPr>
          <p:nvPr>
            <p:ph type="body" idx="1"/>
          </p:nvPr>
        </p:nvSpPr>
        <p:spPr bwMode="auto">
          <a:xfrm>
            <a:off x="927100" y="4421188"/>
            <a:ext cx="5100638" cy="418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3165666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2979" name="Rectangle 3"/>
          <p:cNvSpPr>
            <a:spLocks noGrp="1"/>
          </p:cNvSpPr>
          <p:nvPr>
            <p:ph type="body" idx="1"/>
          </p:nvPr>
        </p:nvSpPr>
        <p:spPr bwMode="auto">
          <a:xfrm>
            <a:off x="927100" y="4421188"/>
            <a:ext cx="5100638" cy="418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020433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C602B1E-261C-48E7-AEB7-33D7370F3D56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85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50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966824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DF4FACB-338A-4591-8080-A78D3083F52E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87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70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423454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203A698-1A1C-44FC-A13C-12068969E8FD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89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678193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FF0F0BF-9BB0-4749-B87D-04F4656970F6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91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1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9790000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E538188-B713-4F49-A966-2B57329574D3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93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3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1820566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5EEA3181-655E-4A8E-8D03-FCB927056911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95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5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9867924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55154EF0-94C9-45B8-A032-D5FD5DF5C6FC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2979331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D943159-2E39-492C-BA1D-0C80A095F324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400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0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1448170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59F9FA3A-BDAE-43DE-97A4-98B5ED58299A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402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2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21219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18E74D9-EBB0-486A-B821-C5800DC3D606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103776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98C6339-B28F-49C9-B877-28B20EDBBEE2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404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4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993199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C7C0D06-FA82-41F5-9924-1AE795EB8450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406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6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0820696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19924C3-A2B9-4E84-9202-CD99065C45FF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408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8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8744035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CF3E5CA4-83C0-42CD-A259-5F6C452BBEB2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412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2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9122645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4723" name="Rectangle 3"/>
          <p:cNvSpPr>
            <a:spLocks noGrp="1"/>
          </p:cNvSpPr>
          <p:nvPr>
            <p:ph type="body" idx="1"/>
          </p:nvPr>
        </p:nvSpPr>
        <p:spPr bwMode="auto">
          <a:xfrm>
            <a:off x="927100" y="4421188"/>
            <a:ext cx="5100638" cy="418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3193129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090E66B-F91A-4654-8506-597F46722B58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416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6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725188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D56DD27-DE6A-47AE-8CBA-8EC9B5EC90B5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423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3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0330615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B576507-6C81-4EB9-ACF7-14C735CB2679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425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5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52764985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8035" name="Rectangle 3"/>
          <p:cNvSpPr>
            <a:spLocks noGrp="1"/>
          </p:cNvSpPr>
          <p:nvPr>
            <p:ph type="body" idx="1"/>
          </p:nvPr>
        </p:nvSpPr>
        <p:spPr bwMode="auto">
          <a:xfrm>
            <a:off x="927100" y="4421188"/>
            <a:ext cx="5100638" cy="418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597412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3D76F67-CE2C-4E01-A35B-B20DA0706848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101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430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597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30480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304800"/>
            <a:ext cx="121920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dirty="0">
                <a:solidFill>
                  <a:srgbClr val="0066FF"/>
                </a:solidFill>
                <a:latin typeface="Georgia" pitchFamily="18" charset="0"/>
              </a:rPr>
              <a:t>Human Genetics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0066FF"/>
                </a:solidFill>
                <a:latin typeface="Georgia" pitchFamily="18" charset="0"/>
              </a:rPr>
              <a:t>Concepts and Applications</a:t>
            </a:r>
          </a:p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Georgia" pitchFamily="18" charset="0"/>
              </a:rPr>
              <a:t>Ninth Edition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22400" y="2438400"/>
            <a:ext cx="934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3300"/>
                </a:solidFill>
                <a:latin typeface="Georgia" pitchFamily="18" charset="0"/>
              </a:rPr>
              <a:t>RICKI LEWIS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553200"/>
            <a:ext cx="1219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b="1" dirty="0">
                <a:solidFill>
                  <a:srgbClr val="000000"/>
                </a:solidFill>
                <a:latin typeface="Times New Roman" pitchFamily="18" charset="0"/>
              </a:rPr>
              <a:t>Copyright ©The McGraw-Hill Companies, Inc. Permission required for reproduction or display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0" y="6477000"/>
            <a:ext cx="121920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5903913"/>
            <a:ext cx="12192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PowerPoint</a:t>
            </a:r>
            <a:r>
              <a:rPr lang="en-US" sz="1200" baseline="30000" dirty="0">
                <a:solidFill>
                  <a:srgbClr val="FF3300"/>
                </a:solidFill>
                <a:latin typeface="Georgia" pitchFamily="18" charset="0"/>
              </a:rPr>
              <a:t>®</a:t>
            </a: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 Lecture Outlines 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Prepared by Johnny El-Rady, University of South Florida</a:t>
            </a:r>
          </a:p>
        </p:txBody>
      </p:sp>
      <p:grpSp>
        <p:nvGrpSpPr>
          <p:cNvPr id="8" name="Group 13"/>
          <p:cNvGrpSpPr>
            <a:grpSpLocks/>
          </p:cNvGrpSpPr>
          <p:nvPr userDrawn="1"/>
        </p:nvGrpSpPr>
        <p:grpSpPr bwMode="auto">
          <a:xfrm>
            <a:off x="491067" y="3230564"/>
            <a:ext cx="6176434" cy="2278062"/>
            <a:chOff x="1272" y="2016"/>
            <a:chExt cx="2918" cy="1435"/>
          </a:xfrm>
        </p:grpSpPr>
        <p:sp>
          <p:nvSpPr>
            <p:cNvPr id="9" name="Text Box 9"/>
            <p:cNvSpPr txBox="1">
              <a:spLocks noChangeArrowheads="1"/>
            </p:cNvSpPr>
            <p:nvPr userDrawn="1"/>
          </p:nvSpPr>
          <p:spPr bwMode="auto">
            <a:xfrm>
              <a:off x="1272" y="2016"/>
              <a:ext cx="517" cy="1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200">
                  <a:solidFill>
                    <a:srgbClr val="0066FF"/>
                  </a:solidFill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 userDrawn="1"/>
          </p:nvSpPr>
          <p:spPr bwMode="auto">
            <a:xfrm>
              <a:off x="2040" y="2208"/>
              <a:ext cx="2150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dirty="0">
                  <a:solidFill>
                    <a:srgbClr val="000000"/>
                  </a:solidFill>
                  <a:latin typeface="Times New Roman" pitchFamily="18" charset="0"/>
                </a:rPr>
                <a:t>DNA Structure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dirty="0">
                  <a:solidFill>
                    <a:srgbClr val="000000"/>
                  </a:solidFill>
                  <a:latin typeface="Times New Roman" pitchFamily="18" charset="0"/>
                </a:rPr>
                <a:t>and Replication</a:t>
              </a:r>
            </a:p>
          </p:txBody>
        </p:sp>
      </p:grpSp>
      <p:pic>
        <p:nvPicPr>
          <p:cNvPr id="11" name="Picture 29" descr="Lewis9e10tlm_nm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2743200"/>
            <a:ext cx="344593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292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4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274638"/>
            <a:ext cx="28448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74638"/>
            <a:ext cx="83312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26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30480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304800"/>
            <a:ext cx="121920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dirty="0">
                <a:solidFill>
                  <a:srgbClr val="0066FF"/>
                </a:solidFill>
                <a:latin typeface="Georgia" pitchFamily="18" charset="0"/>
              </a:rPr>
              <a:t>Human Genetics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0066FF"/>
                </a:solidFill>
                <a:latin typeface="Georgia" pitchFamily="18" charset="0"/>
              </a:rPr>
              <a:t>Concepts and Applications</a:t>
            </a:r>
          </a:p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Georgia" pitchFamily="18" charset="0"/>
              </a:rPr>
              <a:t>Ninth Edition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22400" y="2438400"/>
            <a:ext cx="934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3300"/>
                </a:solidFill>
                <a:latin typeface="Georgia" pitchFamily="18" charset="0"/>
              </a:rPr>
              <a:t>RICKI LEWIS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553200"/>
            <a:ext cx="1219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b="1" dirty="0">
                <a:solidFill>
                  <a:srgbClr val="000000"/>
                </a:solidFill>
                <a:latin typeface="Times New Roman" pitchFamily="18" charset="0"/>
              </a:rPr>
              <a:t>Copyright ©The McGraw-Hill Companies, Inc. Permission required for reproduction or display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0" y="6477000"/>
            <a:ext cx="121920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5903913"/>
            <a:ext cx="12192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PowerPoint</a:t>
            </a:r>
            <a:r>
              <a:rPr lang="en-US" sz="1200" baseline="30000" dirty="0">
                <a:solidFill>
                  <a:srgbClr val="FF3300"/>
                </a:solidFill>
                <a:latin typeface="Georgia" pitchFamily="18" charset="0"/>
              </a:rPr>
              <a:t>®</a:t>
            </a: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 Lecture Outlines 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Prepared by Johnny El-Rady, University of South Florida</a:t>
            </a:r>
          </a:p>
        </p:txBody>
      </p:sp>
      <p:grpSp>
        <p:nvGrpSpPr>
          <p:cNvPr id="8" name="Group 13"/>
          <p:cNvGrpSpPr>
            <a:grpSpLocks/>
          </p:cNvGrpSpPr>
          <p:nvPr userDrawn="1"/>
        </p:nvGrpSpPr>
        <p:grpSpPr bwMode="auto">
          <a:xfrm>
            <a:off x="491067" y="3230564"/>
            <a:ext cx="6176434" cy="2278062"/>
            <a:chOff x="1272" y="2016"/>
            <a:chExt cx="2918" cy="1435"/>
          </a:xfrm>
        </p:grpSpPr>
        <p:sp>
          <p:nvSpPr>
            <p:cNvPr id="9" name="Text Box 9"/>
            <p:cNvSpPr txBox="1">
              <a:spLocks noChangeArrowheads="1"/>
            </p:cNvSpPr>
            <p:nvPr userDrawn="1"/>
          </p:nvSpPr>
          <p:spPr bwMode="auto">
            <a:xfrm>
              <a:off x="1272" y="2016"/>
              <a:ext cx="517" cy="1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200">
                  <a:solidFill>
                    <a:srgbClr val="0066FF"/>
                  </a:solidFill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 userDrawn="1"/>
          </p:nvSpPr>
          <p:spPr bwMode="auto">
            <a:xfrm>
              <a:off x="2040" y="2208"/>
              <a:ext cx="2150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dirty="0">
                  <a:solidFill>
                    <a:srgbClr val="000000"/>
                  </a:solidFill>
                  <a:latin typeface="Times New Roman" pitchFamily="18" charset="0"/>
                </a:rPr>
                <a:t>DNA Structure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dirty="0">
                  <a:solidFill>
                    <a:srgbClr val="000000"/>
                  </a:solidFill>
                  <a:latin typeface="Times New Roman" pitchFamily="18" charset="0"/>
                </a:rPr>
                <a:t>and Replication</a:t>
              </a:r>
            </a:p>
          </p:txBody>
        </p:sp>
      </p:grpSp>
      <p:pic>
        <p:nvPicPr>
          <p:cNvPr id="11" name="Picture 29" descr="Lewis9e10tlm_nm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2743200"/>
            <a:ext cx="344593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114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- Second level</a:t>
            </a:r>
          </a:p>
          <a:p>
            <a:pPr lvl="2"/>
            <a:r>
              <a:rPr lang="en-US" dirty="0" smtClean="0"/>
              <a:t>- Third level</a:t>
            </a:r>
          </a:p>
          <a:p>
            <a:pPr lvl="3"/>
            <a:r>
              <a:rPr lang="en-US" dirty="0" smtClean="0"/>
              <a:t>- Fourth level</a:t>
            </a:r>
          </a:p>
          <a:p>
            <a:pPr lvl="4"/>
            <a:r>
              <a:rPr lang="en-US" dirty="0" smtClean="0"/>
              <a:t>-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213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3583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524000"/>
            <a:ext cx="5588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588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98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78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2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836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457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- Second level</a:t>
            </a:r>
          </a:p>
          <a:p>
            <a:pPr lvl="2"/>
            <a:r>
              <a:rPr lang="en-US" dirty="0" smtClean="0"/>
              <a:t>- Third level</a:t>
            </a:r>
          </a:p>
          <a:p>
            <a:pPr lvl="3"/>
            <a:r>
              <a:rPr lang="en-US" dirty="0" smtClean="0"/>
              <a:t>- Fourth level</a:t>
            </a:r>
          </a:p>
          <a:p>
            <a:pPr lvl="4"/>
            <a:r>
              <a:rPr lang="en-US" dirty="0" smtClean="0"/>
              <a:t>-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13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6387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26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274638"/>
            <a:ext cx="28448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74638"/>
            <a:ext cx="83312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20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30480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304800"/>
            <a:ext cx="121920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dirty="0">
                <a:solidFill>
                  <a:srgbClr val="0066FF"/>
                </a:solidFill>
                <a:latin typeface="Georgia" pitchFamily="18" charset="0"/>
              </a:rPr>
              <a:t>Human Genetics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0066FF"/>
                </a:solidFill>
                <a:latin typeface="Georgia" pitchFamily="18" charset="0"/>
              </a:rPr>
              <a:t>Concepts and Applications</a:t>
            </a:r>
          </a:p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Georgia" pitchFamily="18" charset="0"/>
              </a:rPr>
              <a:t>Ninth Edition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22400" y="2438400"/>
            <a:ext cx="934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3300"/>
                </a:solidFill>
                <a:latin typeface="Georgia" pitchFamily="18" charset="0"/>
              </a:rPr>
              <a:t>RICKI LEWIS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553200"/>
            <a:ext cx="1219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b="1" dirty="0">
                <a:solidFill>
                  <a:srgbClr val="000000"/>
                </a:solidFill>
                <a:latin typeface="Times New Roman" pitchFamily="18" charset="0"/>
              </a:rPr>
              <a:t>Copyright ©The McGraw-Hill Companies, Inc. Permission required for reproduction or display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0" y="6477000"/>
            <a:ext cx="121920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5903913"/>
            <a:ext cx="12192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PowerPoint</a:t>
            </a:r>
            <a:r>
              <a:rPr lang="en-US" sz="1200" baseline="30000" dirty="0">
                <a:solidFill>
                  <a:srgbClr val="FF3300"/>
                </a:solidFill>
                <a:latin typeface="Georgia" pitchFamily="18" charset="0"/>
              </a:rPr>
              <a:t>®</a:t>
            </a: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 Lecture Outlines 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Prepared by Johnny El-Rady, University of South Florida</a:t>
            </a:r>
          </a:p>
        </p:txBody>
      </p:sp>
      <p:grpSp>
        <p:nvGrpSpPr>
          <p:cNvPr id="8" name="Group 13"/>
          <p:cNvGrpSpPr>
            <a:grpSpLocks/>
          </p:cNvGrpSpPr>
          <p:nvPr userDrawn="1"/>
        </p:nvGrpSpPr>
        <p:grpSpPr bwMode="auto">
          <a:xfrm>
            <a:off x="491067" y="3230564"/>
            <a:ext cx="6176434" cy="2278062"/>
            <a:chOff x="1272" y="2016"/>
            <a:chExt cx="2918" cy="1435"/>
          </a:xfrm>
        </p:grpSpPr>
        <p:sp>
          <p:nvSpPr>
            <p:cNvPr id="9" name="Text Box 9"/>
            <p:cNvSpPr txBox="1">
              <a:spLocks noChangeArrowheads="1"/>
            </p:cNvSpPr>
            <p:nvPr userDrawn="1"/>
          </p:nvSpPr>
          <p:spPr bwMode="auto">
            <a:xfrm>
              <a:off x="1272" y="2016"/>
              <a:ext cx="517" cy="1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200">
                  <a:solidFill>
                    <a:srgbClr val="0066FF"/>
                  </a:solidFill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 userDrawn="1"/>
          </p:nvSpPr>
          <p:spPr bwMode="auto">
            <a:xfrm>
              <a:off x="2040" y="2208"/>
              <a:ext cx="2150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dirty="0">
                  <a:solidFill>
                    <a:srgbClr val="000000"/>
                  </a:solidFill>
                  <a:latin typeface="Times New Roman" pitchFamily="18" charset="0"/>
                </a:rPr>
                <a:t>DNA Structure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dirty="0">
                  <a:solidFill>
                    <a:srgbClr val="000000"/>
                  </a:solidFill>
                  <a:latin typeface="Times New Roman" pitchFamily="18" charset="0"/>
                </a:rPr>
                <a:t>and Replication</a:t>
              </a:r>
            </a:p>
          </p:txBody>
        </p:sp>
      </p:grpSp>
      <p:pic>
        <p:nvPicPr>
          <p:cNvPr id="11" name="Picture 29" descr="Lewis9e10tlm_nm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2743200"/>
            <a:ext cx="344593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530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- Second level</a:t>
            </a:r>
          </a:p>
          <a:p>
            <a:pPr lvl="2"/>
            <a:r>
              <a:rPr lang="en-US" dirty="0" smtClean="0"/>
              <a:t>- Third level</a:t>
            </a:r>
          </a:p>
          <a:p>
            <a:pPr lvl="3"/>
            <a:r>
              <a:rPr lang="en-US" dirty="0" smtClean="0"/>
              <a:t>- Fourth level</a:t>
            </a:r>
          </a:p>
          <a:p>
            <a:pPr lvl="4"/>
            <a:r>
              <a:rPr lang="en-US" dirty="0" smtClean="0"/>
              <a:t>-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382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91671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524000"/>
            <a:ext cx="5588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588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20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32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45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188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2393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06506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99526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84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274638"/>
            <a:ext cx="28448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74638"/>
            <a:ext cx="83312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078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30480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304800"/>
            <a:ext cx="121920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dirty="0">
                <a:solidFill>
                  <a:srgbClr val="0066FF"/>
                </a:solidFill>
                <a:latin typeface="Georgia" pitchFamily="18" charset="0"/>
              </a:rPr>
              <a:t>Human Genetics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0066FF"/>
                </a:solidFill>
                <a:latin typeface="Georgia" pitchFamily="18" charset="0"/>
              </a:rPr>
              <a:t>Concepts and Applications</a:t>
            </a:r>
          </a:p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Georgia" pitchFamily="18" charset="0"/>
              </a:rPr>
              <a:t>Ninth Edition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22400" y="2438400"/>
            <a:ext cx="934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3300"/>
                </a:solidFill>
                <a:latin typeface="Georgia" pitchFamily="18" charset="0"/>
              </a:rPr>
              <a:t>RICKI LEWIS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553200"/>
            <a:ext cx="1219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b="1" dirty="0">
                <a:solidFill>
                  <a:srgbClr val="000000"/>
                </a:solidFill>
                <a:latin typeface="Times New Roman" pitchFamily="18" charset="0"/>
              </a:rPr>
              <a:t>Copyright ©The McGraw-Hill Companies, Inc. Permission required for reproduction or display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0" y="6477000"/>
            <a:ext cx="121920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5903913"/>
            <a:ext cx="12192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PowerPoint</a:t>
            </a:r>
            <a:r>
              <a:rPr lang="en-US" sz="1200" baseline="30000" dirty="0">
                <a:solidFill>
                  <a:srgbClr val="FF3300"/>
                </a:solidFill>
                <a:latin typeface="Georgia" pitchFamily="18" charset="0"/>
              </a:rPr>
              <a:t>®</a:t>
            </a: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 Lecture Outlines 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Prepared by Johnny El-Rady, University of South Florida</a:t>
            </a:r>
          </a:p>
        </p:txBody>
      </p:sp>
      <p:grpSp>
        <p:nvGrpSpPr>
          <p:cNvPr id="8" name="Group 13"/>
          <p:cNvGrpSpPr>
            <a:grpSpLocks/>
          </p:cNvGrpSpPr>
          <p:nvPr userDrawn="1"/>
        </p:nvGrpSpPr>
        <p:grpSpPr bwMode="auto">
          <a:xfrm>
            <a:off x="491067" y="3230564"/>
            <a:ext cx="6176434" cy="2278062"/>
            <a:chOff x="1272" y="2016"/>
            <a:chExt cx="2918" cy="1435"/>
          </a:xfrm>
        </p:grpSpPr>
        <p:sp>
          <p:nvSpPr>
            <p:cNvPr id="9" name="Text Box 9"/>
            <p:cNvSpPr txBox="1">
              <a:spLocks noChangeArrowheads="1"/>
            </p:cNvSpPr>
            <p:nvPr userDrawn="1"/>
          </p:nvSpPr>
          <p:spPr bwMode="auto">
            <a:xfrm>
              <a:off x="1272" y="2016"/>
              <a:ext cx="517" cy="1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200">
                  <a:solidFill>
                    <a:srgbClr val="0066FF"/>
                  </a:solidFill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 userDrawn="1"/>
          </p:nvSpPr>
          <p:spPr bwMode="auto">
            <a:xfrm>
              <a:off x="2040" y="2208"/>
              <a:ext cx="2150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dirty="0">
                  <a:solidFill>
                    <a:srgbClr val="000000"/>
                  </a:solidFill>
                  <a:latin typeface="Times New Roman" pitchFamily="18" charset="0"/>
                </a:rPr>
                <a:t>DNA Structure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dirty="0">
                  <a:solidFill>
                    <a:srgbClr val="000000"/>
                  </a:solidFill>
                  <a:latin typeface="Times New Roman" pitchFamily="18" charset="0"/>
                </a:rPr>
                <a:t>and Replication</a:t>
              </a:r>
            </a:p>
          </p:txBody>
        </p:sp>
      </p:grpSp>
      <p:pic>
        <p:nvPicPr>
          <p:cNvPr id="11" name="Picture 29" descr="Lewis9e10tlm_nm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2743200"/>
            <a:ext cx="344593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437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- Second level</a:t>
            </a:r>
          </a:p>
          <a:p>
            <a:pPr lvl="2"/>
            <a:r>
              <a:rPr lang="en-US" dirty="0" smtClean="0"/>
              <a:t>- Third level</a:t>
            </a:r>
          </a:p>
          <a:p>
            <a:pPr lvl="3"/>
            <a:r>
              <a:rPr lang="en-US" dirty="0" smtClean="0"/>
              <a:t>- Fourth level</a:t>
            </a:r>
          </a:p>
          <a:p>
            <a:pPr lvl="4"/>
            <a:r>
              <a:rPr lang="en-US" dirty="0" smtClean="0"/>
              <a:t>-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402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82296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524000"/>
            <a:ext cx="5588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588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766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532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4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524000"/>
            <a:ext cx="5588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588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54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014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6701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23185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718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274638"/>
            <a:ext cx="28448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74638"/>
            <a:ext cx="83312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154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30480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304800"/>
            <a:ext cx="121920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dirty="0">
                <a:solidFill>
                  <a:srgbClr val="0066FF"/>
                </a:solidFill>
                <a:latin typeface="Georgia" pitchFamily="18" charset="0"/>
              </a:rPr>
              <a:t>Human Genetics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0066FF"/>
                </a:solidFill>
                <a:latin typeface="Georgia" pitchFamily="18" charset="0"/>
              </a:rPr>
              <a:t>Concepts and Applications</a:t>
            </a:r>
          </a:p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Georgia" pitchFamily="18" charset="0"/>
              </a:rPr>
              <a:t>Ninth Edition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22400" y="2438400"/>
            <a:ext cx="934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3300"/>
                </a:solidFill>
                <a:latin typeface="Georgia" pitchFamily="18" charset="0"/>
              </a:rPr>
              <a:t>RICKI LEWIS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553200"/>
            <a:ext cx="1219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b="1" dirty="0">
                <a:solidFill>
                  <a:srgbClr val="000000"/>
                </a:solidFill>
                <a:latin typeface="Times New Roman" pitchFamily="18" charset="0"/>
              </a:rPr>
              <a:t>Copyright ©The McGraw-Hill Companies, Inc. Permission required for reproduction or display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0" y="6477000"/>
            <a:ext cx="121920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5903913"/>
            <a:ext cx="12192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PowerPoint</a:t>
            </a:r>
            <a:r>
              <a:rPr lang="en-US" sz="1200" baseline="30000" dirty="0">
                <a:solidFill>
                  <a:srgbClr val="FF3300"/>
                </a:solidFill>
                <a:latin typeface="Georgia" pitchFamily="18" charset="0"/>
              </a:rPr>
              <a:t>®</a:t>
            </a: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 Lecture Outlines 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Prepared by Johnny El-Rady, University of South Florida</a:t>
            </a:r>
          </a:p>
        </p:txBody>
      </p:sp>
      <p:grpSp>
        <p:nvGrpSpPr>
          <p:cNvPr id="8" name="Group 13"/>
          <p:cNvGrpSpPr>
            <a:grpSpLocks/>
          </p:cNvGrpSpPr>
          <p:nvPr userDrawn="1"/>
        </p:nvGrpSpPr>
        <p:grpSpPr bwMode="auto">
          <a:xfrm>
            <a:off x="491067" y="3230564"/>
            <a:ext cx="6176434" cy="2278062"/>
            <a:chOff x="1272" y="2016"/>
            <a:chExt cx="2918" cy="1435"/>
          </a:xfrm>
        </p:grpSpPr>
        <p:sp>
          <p:nvSpPr>
            <p:cNvPr id="9" name="Text Box 9"/>
            <p:cNvSpPr txBox="1">
              <a:spLocks noChangeArrowheads="1"/>
            </p:cNvSpPr>
            <p:nvPr userDrawn="1"/>
          </p:nvSpPr>
          <p:spPr bwMode="auto">
            <a:xfrm>
              <a:off x="1272" y="2016"/>
              <a:ext cx="517" cy="1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200">
                  <a:solidFill>
                    <a:srgbClr val="0066FF"/>
                  </a:solidFill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 userDrawn="1"/>
          </p:nvSpPr>
          <p:spPr bwMode="auto">
            <a:xfrm>
              <a:off x="2040" y="2208"/>
              <a:ext cx="2150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dirty="0">
                  <a:solidFill>
                    <a:srgbClr val="000000"/>
                  </a:solidFill>
                  <a:latin typeface="Times New Roman" pitchFamily="18" charset="0"/>
                </a:rPr>
                <a:t>DNA Structure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dirty="0">
                  <a:solidFill>
                    <a:srgbClr val="000000"/>
                  </a:solidFill>
                  <a:latin typeface="Times New Roman" pitchFamily="18" charset="0"/>
                </a:rPr>
                <a:t>and Replication</a:t>
              </a:r>
            </a:p>
          </p:txBody>
        </p:sp>
      </p:grpSp>
      <p:pic>
        <p:nvPicPr>
          <p:cNvPr id="11" name="Picture 29" descr="Lewis9e10tlm_nm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2743200"/>
            <a:ext cx="344593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82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- Second level</a:t>
            </a:r>
          </a:p>
          <a:p>
            <a:pPr lvl="2"/>
            <a:r>
              <a:rPr lang="en-US" dirty="0" smtClean="0"/>
              <a:t>- Third level</a:t>
            </a:r>
          </a:p>
          <a:p>
            <a:pPr lvl="3"/>
            <a:r>
              <a:rPr lang="en-US" dirty="0" smtClean="0"/>
              <a:t>- Fourth level</a:t>
            </a:r>
          </a:p>
          <a:p>
            <a:pPr lvl="4"/>
            <a:r>
              <a:rPr lang="en-US" dirty="0" smtClean="0"/>
              <a:t>-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583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23235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524000"/>
            <a:ext cx="5588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588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613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5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430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737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645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70537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99261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854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274638"/>
            <a:ext cx="28448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74638"/>
            <a:ext cx="83312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324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30480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304800"/>
            <a:ext cx="121920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dirty="0">
                <a:solidFill>
                  <a:srgbClr val="0066FF"/>
                </a:solidFill>
                <a:latin typeface="Georgia" pitchFamily="18" charset="0"/>
              </a:rPr>
              <a:t>Human Genetics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0066FF"/>
                </a:solidFill>
                <a:latin typeface="Georgia" pitchFamily="18" charset="0"/>
              </a:rPr>
              <a:t>Concepts and Applications</a:t>
            </a:r>
          </a:p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Georgia" pitchFamily="18" charset="0"/>
              </a:rPr>
              <a:t>Ninth Edition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22400" y="2438400"/>
            <a:ext cx="934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3300"/>
                </a:solidFill>
                <a:latin typeface="Georgia" pitchFamily="18" charset="0"/>
              </a:rPr>
              <a:t>RICKI LEWIS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553200"/>
            <a:ext cx="1219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b="1" dirty="0">
                <a:solidFill>
                  <a:srgbClr val="000000"/>
                </a:solidFill>
                <a:latin typeface="Times New Roman" pitchFamily="18" charset="0"/>
              </a:rPr>
              <a:t>Copyright ©The McGraw-Hill Companies, Inc. Permission required for reproduction or display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0" y="6477000"/>
            <a:ext cx="121920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5903913"/>
            <a:ext cx="12192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PowerPoint</a:t>
            </a:r>
            <a:r>
              <a:rPr lang="en-US" sz="1200" baseline="30000" dirty="0">
                <a:solidFill>
                  <a:srgbClr val="FF3300"/>
                </a:solidFill>
                <a:latin typeface="Georgia" pitchFamily="18" charset="0"/>
              </a:rPr>
              <a:t>®</a:t>
            </a: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 Lecture Outlines 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Prepared by Johnny El-Rady, University of South Florida</a:t>
            </a:r>
          </a:p>
        </p:txBody>
      </p:sp>
      <p:grpSp>
        <p:nvGrpSpPr>
          <p:cNvPr id="8" name="Group 13"/>
          <p:cNvGrpSpPr>
            <a:grpSpLocks/>
          </p:cNvGrpSpPr>
          <p:nvPr userDrawn="1"/>
        </p:nvGrpSpPr>
        <p:grpSpPr bwMode="auto">
          <a:xfrm>
            <a:off x="491067" y="3230564"/>
            <a:ext cx="6176434" cy="2278062"/>
            <a:chOff x="1272" y="2016"/>
            <a:chExt cx="2918" cy="1435"/>
          </a:xfrm>
        </p:grpSpPr>
        <p:sp>
          <p:nvSpPr>
            <p:cNvPr id="9" name="Text Box 9"/>
            <p:cNvSpPr txBox="1">
              <a:spLocks noChangeArrowheads="1"/>
            </p:cNvSpPr>
            <p:nvPr userDrawn="1"/>
          </p:nvSpPr>
          <p:spPr bwMode="auto">
            <a:xfrm>
              <a:off x="1272" y="2016"/>
              <a:ext cx="517" cy="1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200">
                  <a:solidFill>
                    <a:srgbClr val="0066FF"/>
                  </a:solidFill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 userDrawn="1"/>
          </p:nvSpPr>
          <p:spPr bwMode="auto">
            <a:xfrm>
              <a:off x="2040" y="2208"/>
              <a:ext cx="2150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dirty="0">
                  <a:solidFill>
                    <a:srgbClr val="000000"/>
                  </a:solidFill>
                  <a:latin typeface="Times New Roman" pitchFamily="18" charset="0"/>
                </a:rPr>
                <a:t>DNA Structure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dirty="0">
                  <a:solidFill>
                    <a:srgbClr val="000000"/>
                  </a:solidFill>
                  <a:latin typeface="Times New Roman" pitchFamily="18" charset="0"/>
                </a:rPr>
                <a:t>and Replication</a:t>
              </a:r>
            </a:p>
          </p:txBody>
        </p:sp>
      </p:grpSp>
      <p:pic>
        <p:nvPicPr>
          <p:cNvPr id="11" name="Picture 29" descr="Lewis9e10tlm_nm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2743200"/>
            <a:ext cx="344593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409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- Second level</a:t>
            </a:r>
          </a:p>
          <a:p>
            <a:pPr lvl="2"/>
            <a:r>
              <a:rPr lang="en-US" dirty="0" smtClean="0"/>
              <a:t>- Third level</a:t>
            </a:r>
          </a:p>
          <a:p>
            <a:pPr lvl="3"/>
            <a:r>
              <a:rPr lang="en-US" dirty="0" smtClean="0"/>
              <a:t>- Fourth level</a:t>
            </a:r>
          </a:p>
          <a:p>
            <a:pPr lvl="4"/>
            <a:r>
              <a:rPr lang="en-US" dirty="0" smtClean="0"/>
              <a:t>-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938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82156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524000"/>
            <a:ext cx="5588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588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3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598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879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621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3440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1005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7263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769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274638"/>
            <a:ext cx="28448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74638"/>
            <a:ext cx="83312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50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752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1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79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524000"/>
            <a:ext cx="11379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- Second level</a:t>
            </a:r>
          </a:p>
          <a:p>
            <a:pPr lvl="2"/>
            <a:r>
              <a:rPr lang="en-US" altLang="en-US" smtClean="0"/>
              <a:t>- Third level</a:t>
            </a:r>
          </a:p>
          <a:p>
            <a:pPr lvl="3"/>
            <a:r>
              <a:rPr lang="en-US" altLang="en-US" smtClean="0"/>
              <a:t>- Fourth level</a:t>
            </a:r>
          </a:p>
          <a:p>
            <a:pPr lvl="4"/>
            <a:r>
              <a:rPr lang="en-US" altLang="en-US" smtClean="0"/>
              <a:t>- Fifth level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74638"/>
            <a:ext cx="11379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391900" y="6353175"/>
            <a:ext cx="40267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E2EE03F-2814-4B81-AF6D-72E64CCFC51B}" type="slidenum">
              <a:rPr lang="en-US" altLang="en-US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9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5000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0000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524000"/>
            <a:ext cx="11379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- Second level</a:t>
            </a:r>
          </a:p>
          <a:p>
            <a:pPr lvl="2"/>
            <a:r>
              <a:rPr lang="en-US" altLang="en-US" smtClean="0"/>
              <a:t>- Third level</a:t>
            </a:r>
          </a:p>
          <a:p>
            <a:pPr lvl="3"/>
            <a:r>
              <a:rPr lang="en-US" altLang="en-US" smtClean="0"/>
              <a:t>- Fourth level</a:t>
            </a:r>
          </a:p>
          <a:p>
            <a:pPr lvl="4"/>
            <a:r>
              <a:rPr lang="en-US" altLang="en-US" smtClean="0"/>
              <a:t>- Fifth level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74638"/>
            <a:ext cx="11379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391900" y="6353175"/>
            <a:ext cx="40267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E2EE03F-2814-4B81-AF6D-72E64CCFC51B}" type="slidenum">
              <a:rPr lang="en-US" altLang="en-US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2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5000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0000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524000"/>
            <a:ext cx="11379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- Second level</a:t>
            </a:r>
          </a:p>
          <a:p>
            <a:pPr lvl="2"/>
            <a:r>
              <a:rPr lang="en-US" altLang="en-US" smtClean="0"/>
              <a:t>- Third level</a:t>
            </a:r>
          </a:p>
          <a:p>
            <a:pPr lvl="3"/>
            <a:r>
              <a:rPr lang="en-US" altLang="en-US" smtClean="0"/>
              <a:t>- Fourth level</a:t>
            </a:r>
          </a:p>
          <a:p>
            <a:pPr lvl="4"/>
            <a:r>
              <a:rPr lang="en-US" altLang="en-US" smtClean="0"/>
              <a:t>- Fifth level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74638"/>
            <a:ext cx="11379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391900" y="6353175"/>
            <a:ext cx="40267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E2EE03F-2814-4B81-AF6D-72E64CCFC51B}" type="slidenum">
              <a:rPr lang="en-US" altLang="en-US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48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5000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0000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524000"/>
            <a:ext cx="11379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- Second level</a:t>
            </a:r>
          </a:p>
          <a:p>
            <a:pPr lvl="2"/>
            <a:r>
              <a:rPr lang="en-US" altLang="en-US" smtClean="0"/>
              <a:t>- Third level</a:t>
            </a:r>
          </a:p>
          <a:p>
            <a:pPr lvl="3"/>
            <a:r>
              <a:rPr lang="en-US" altLang="en-US" smtClean="0"/>
              <a:t>- Fourth level</a:t>
            </a:r>
          </a:p>
          <a:p>
            <a:pPr lvl="4"/>
            <a:r>
              <a:rPr lang="en-US" altLang="en-US" smtClean="0"/>
              <a:t>- Fifth level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74638"/>
            <a:ext cx="11379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391900" y="6353175"/>
            <a:ext cx="40267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E2EE03F-2814-4B81-AF6D-72E64CCFC51B}" type="slidenum">
              <a:rPr lang="en-US" altLang="en-US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0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5000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0000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524000"/>
            <a:ext cx="11379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- Second level</a:t>
            </a:r>
          </a:p>
          <a:p>
            <a:pPr lvl="2"/>
            <a:r>
              <a:rPr lang="en-US" altLang="en-US" smtClean="0"/>
              <a:t>- Third level</a:t>
            </a:r>
          </a:p>
          <a:p>
            <a:pPr lvl="3"/>
            <a:r>
              <a:rPr lang="en-US" altLang="en-US" smtClean="0"/>
              <a:t>- Fourth level</a:t>
            </a:r>
          </a:p>
          <a:p>
            <a:pPr lvl="4"/>
            <a:r>
              <a:rPr lang="en-US" altLang="en-US" smtClean="0"/>
              <a:t>- Fifth level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74638"/>
            <a:ext cx="11379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391900" y="6353175"/>
            <a:ext cx="40267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E2EE03F-2814-4B81-AF6D-72E64CCFC51B}" type="slidenum">
              <a:rPr lang="en-US" altLang="en-US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3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5000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0000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524000"/>
            <a:ext cx="11379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- Second level</a:t>
            </a:r>
          </a:p>
          <a:p>
            <a:pPr lvl="2"/>
            <a:r>
              <a:rPr lang="en-US" altLang="en-US" smtClean="0"/>
              <a:t>- Third level</a:t>
            </a:r>
          </a:p>
          <a:p>
            <a:pPr lvl="3"/>
            <a:r>
              <a:rPr lang="en-US" altLang="en-US" smtClean="0"/>
              <a:t>- Fourth level</a:t>
            </a:r>
          </a:p>
          <a:p>
            <a:pPr lvl="4"/>
            <a:r>
              <a:rPr lang="en-US" altLang="en-US" smtClean="0"/>
              <a:t>- Fifth level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74638"/>
            <a:ext cx="11379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391900" y="6353175"/>
            <a:ext cx="40267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E2EE03F-2814-4B81-AF6D-72E64CCFC51B}" type="slidenum">
              <a:rPr lang="en-US" altLang="en-US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9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5000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0000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6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0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0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0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0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0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0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5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5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5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5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5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5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5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5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1676400"/>
            <a:ext cx="8305800" cy="495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human genome contains about 20,325 genes</a:t>
            </a:r>
          </a:p>
          <a:p>
            <a:pPr eaLnBrk="1" hangingPunct="1"/>
            <a:r>
              <a:rPr lang="en-US" altLang="en-US" smtClean="0"/>
              <a:t>	- However, these encode about 100,000 mRNAs, which in turn specify more than a million proteins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Several events account for the fact that proteins outnumber genes</a:t>
            </a:r>
          </a:p>
        </p:txBody>
      </p:sp>
      <p:sp>
        <p:nvSpPr>
          <p:cNvPr id="2037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Maximizing Genetic Information</a:t>
            </a:r>
          </a:p>
        </p:txBody>
      </p:sp>
    </p:spTree>
    <p:extLst>
      <p:ext uri="{BB962C8B-B14F-4D97-AF65-F5344CB8AC3E}">
        <p14:creationId xmlns:p14="http://schemas.microsoft.com/office/powerpoint/2010/main" val="170478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The Nature of Mutations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600200"/>
            <a:ext cx="8153400" cy="495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 </a:t>
            </a:r>
            <a:r>
              <a:rPr lang="en-US" altLang="en-US" b="1" smtClean="0"/>
              <a:t>mutation</a:t>
            </a:r>
            <a:r>
              <a:rPr lang="en-US" altLang="en-US" smtClean="0"/>
              <a:t> is change in a DNA sequence that is present in &lt; 1% of a population</a:t>
            </a:r>
          </a:p>
          <a:p>
            <a:pPr eaLnBrk="1" hangingPunct="1"/>
            <a:r>
              <a:rPr lang="en-US" altLang="en-US" smtClean="0"/>
              <a:t>May occur at the DNA or 	chromosome level</a:t>
            </a:r>
          </a:p>
          <a:p>
            <a:pPr eaLnBrk="1" hangingPunct="1"/>
            <a:r>
              <a:rPr lang="en-US" altLang="en-US" smtClean="0"/>
              <a:t>A </a:t>
            </a:r>
            <a:r>
              <a:rPr lang="en-US" altLang="en-US" b="1" smtClean="0"/>
              <a:t>polymorphism</a:t>
            </a:r>
            <a:r>
              <a:rPr lang="en-US" altLang="en-US" smtClean="0"/>
              <a:t> is a genetic change that is present in &gt; 1% of a population</a:t>
            </a:r>
          </a:p>
          <a:p>
            <a:pPr eaLnBrk="1" hangingPunct="1"/>
            <a:r>
              <a:rPr lang="en-US" altLang="en-US" smtClean="0"/>
              <a:t>The effect of mutations vary</a:t>
            </a:r>
          </a:p>
          <a:p>
            <a:pPr eaLnBrk="1" hangingPunct="1"/>
            <a:r>
              <a:rPr lang="en-US" altLang="en-US" smtClean="0"/>
              <a:t>	“Loss-of-function” mutations – Recessive</a:t>
            </a:r>
          </a:p>
          <a:p>
            <a:pPr eaLnBrk="1" hangingPunct="1"/>
            <a:r>
              <a:rPr lang="en-US" altLang="en-US" smtClean="0"/>
              <a:t>	“Gain-of-function” mutations – Dominant</a:t>
            </a:r>
          </a:p>
        </p:txBody>
      </p:sp>
    </p:spTree>
    <p:extLst>
      <p:ext uri="{BB962C8B-B14F-4D97-AF65-F5344CB8AC3E}">
        <p14:creationId xmlns:p14="http://schemas.microsoft.com/office/powerpoint/2010/main" val="142284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Text Box 44"/>
          <p:cNvSpPr txBox="1">
            <a:spLocks noChangeArrowheads="1"/>
          </p:cNvSpPr>
          <p:nvPr/>
        </p:nvSpPr>
        <p:spPr bwMode="auto">
          <a:xfrm>
            <a:off x="3278188" y="6323013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DEF6F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Table 13.8</a:t>
            </a:r>
            <a:endParaRPr lang="en-US" altLang="en-US" sz="2400">
              <a:solidFill>
                <a:srgbClr val="000000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27011" name="Picture 2" descr="lew25278_t13_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52400"/>
            <a:ext cx="5910263" cy="67056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0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1676400"/>
            <a:ext cx="7924800" cy="3886200"/>
          </a:xfrm>
        </p:spPr>
        <p:txBody>
          <a:bodyPr/>
          <a:lstStyle/>
          <a:p>
            <a:pPr eaLnBrk="1" hangingPunct="1"/>
            <a:r>
              <a:rPr lang="en-US" altLang="en-US" smtClean="0"/>
              <a:t>Inheritance of two chromosomes or chromosome parts from the same parent </a:t>
            </a:r>
          </a:p>
          <a:p>
            <a:pPr eaLnBrk="1" hangingPunct="1"/>
            <a:endParaRPr lang="en-US" altLang="en-US" b="1" smtClean="0"/>
          </a:p>
          <a:p>
            <a:pPr eaLnBrk="1" hangingPunct="1"/>
            <a:r>
              <a:rPr lang="en-US" altLang="en-US" b="1" smtClean="0"/>
              <a:t>UPD</a:t>
            </a:r>
            <a:r>
              <a:rPr lang="en-US" altLang="en-US" smtClean="0"/>
              <a:t> requires the simultaneous occurrence of two rare events</a:t>
            </a:r>
          </a:p>
          <a:p>
            <a:pPr eaLnBrk="1" hangingPunct="1"/>
            <a:r>
              <a:rPr lang="en-US" altLang="en-US" smtClean="0"/>
              <a:t>	1) Nondisjunction of the same chromosome in both sperm and egg</a:t>
            </a:r>
          </a:p>
          <a:p>
            <a:pPr eaLnBrk="1" hangingPunct="1"/>
            <a:r>
              <a:rPr lang="en-US" altLang="en-US" smtClean="0"/>
              <a:t>	2) Trisomy followed by chromosome loss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290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Uniparental Disomy</a:t>
            </a:r>
          </a:p>
        </p:txBody>
      </p:sp>
    </p:spTree>
    <p:extLst>
      <p:ext uri="{BB962C8B-B14F-4D97-AF65-F5344CB8AC3E}">
        <p14:creationId xmlns:p14="http://schemas.microsoft.com/office/powerpoint/2010/main" val="82631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Text Box 8"/>
          <p:cNvSpPr txBox="1">
            <a:spLocks noChangeArrowheads="1"/>
          </p:cNvSpPr>
          <p:nvPr/>
        </p:nvSpPr>
        <p:spPr bwMode="auto">
          <a:xfrm>
            <a:off x="1676400" y="60198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DEF6F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Figure 13.24</a:t>
            </a:r>
            <a:endParaRPr lang="en-US" altLang="en-US" sz="2400">
              <a:solidFill>
                <a:srgbClr val="000000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31107" name="Rectangle 2"/>
          <p:cNvSpPr>
            <a:spLocks noChangeArrowheads="1"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0000FF"/>
                </a:solidFill>
              </a:rPr>
              <a:t>Uniparental Disomy</a:t>
            </a:r>
          </a:p>
        </p:txBody>
      </p:sp>
      <p:pic>
        <p:nvPicPr>
          <p:cNvPr id="431108" name="Picture 2" descr="lew25278_13_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09700"/>
            <a:ext cx="6172200" cy="5219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1109" name="Title 1"/>
          <p:cNvSpPr txBox="1">
            <a:spLocks/>
          </p:cNvSpPr>
          <p:nvPr/>
        </p:nvSpPr>
        <p:spPr bwMode="auto">
          <a:xfrm>
            <a:off x="1905000" y="4456114"/>
            <a:ext cx="19050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sym typeface="Arial" panose="020B0604020202020204" pitchFamily="34" charset="0"/>
              </a:rPr>
              <a:t>Figure 13.24</a:t>
            </a:r>
          </a:p>
        </p:txBody>
      </p:sp>
    </p:spTree>
    <p:extLst>
      <p:ext uri="{BB962C8B-B14F-4D97-AF65-F5344CB8AC3E}">
        <p14:creationId xmlns:p14="http://schemas.microsoft.com/office/powerpoint/2010/main" val="36483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The Nature of Mutations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1752600"/>
            <a:ext cx="8153400" cy="4572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term </a:t>
            </a:r>
            <a:r>
              <a:rPr lang="en-US" altLang="en-US" b="1" smtClean="0"/>
              <a:t>mutant</a:t>
            </a:r>
            <a:r>
              <a:rPr lang="en-US" altLang="en-US" smtClean="0"/>
              <a:t> refers to phenotype</a:t>
            </a:r>
          </a:p>
          <a:p>
            <a:pPr eaLnBrk="1" hangingPunct="1"/>
            <a:r>
              <a:rPr lang="en-US" altLang="en-US" smtClean="0"/>
              <a:t>	- Usually connotes an abnormal or unusual, or even uncommon variant that is nevertheless “normal” </a:t>
            </a:r>
          </a:p>
        </p:txBody>
      </p:sp>
    </p:spTree>
    <p:extLst>
      <p:ext uri="{BB962C8B-B14F-4D97-AF65-F5344CB8AC3E}">
        <p14:creationId xmlns:p14="http://schemas.microsoft.com/office/powerpoint/2010/main" val="400864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The Nature of Mutations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43200" y="1676400"/>
            <a:ext cx="7543800" cy="4572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Germline mutations</a:t>
            </a:r>
          </a:p>
          <a:p>
            <a:pPr eaLnBrk="1" hangingPunct="1"/>
            <a:r>
              <a:rPr lang="en-US" altLang="en-US" smtClean="0"/>
              <a:t>	- Originate in meiosis</a:t>
            </a:r>
          </a:p>
          <a:p>
            <a:pPr eaLnBrk="1" hangingPunct="1"/>
            <a:r>
              <a:rPr lang="en-US" altLang="en-US" smtClean="0"/>
              <a:t>	- Affect all cells of an individual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b="1" smtClean="0"/>
              <a:t>Somatic mutations</a:t>
            </a:r>
          </a:p>
          <a:p>
            <a:pPr eaLnBrk="1" hangingPunct="1"/>
            <a:r>
              <a:rPr lang="en-US" altLang="en-US" smtClean="0"/>
              <a:t>	- Originate in mitosis</a:t>
            </a:r>
          </a:p>
          <a:p>
            <a:pPr eaLnBrk="1" hangingPunct="1"/>
            <a:r>
              <a:rPr lang="en-US" altLang="en-US" smtClean="0"/>
              <a:t>	- Affect only cells that descend from changed cell</a:t>
            </a:r>
          </a:p>
        </p:txBody>
      </p:sp>
    </p:spTree>
    <p:extLst>
      <p:ext uri="{BB962C8B-B14F-4D97-AF65-F5344CB8AC3E}">
        <p14:creationId xmlns:p14="http://schemas.microsoft.com/office/powerpoint/2010/main" val="209827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Mutations Alter Proteins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90800" y="1752600"/>
            <a:ext cx="7543800" cy="4572000"/>
          </a:xfrm>
        </p:spPr>
        <p:txBody>
          <a:bodyPr/>
          <a:lstStyle/>
          <a:p>
            <a:pPr eaLnBrk="1" hangingPunct="1"/>
            <a:r>
              <a:rPr lang="en-US" altLang="en-US" smtClean="0"/>
              <a:t>Identifying how a mutation causes symptoms has clinical applications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Examples of mutations that cause disease:</a:t>
            </a:r>
          </a:p>
          <a:p>
            <a:pPr eaLnBrk="1" hangingPunct="1"/>
            <a:r>
              <a:rPr lang="en-US" altLang="en-US" smtClean="0"/>
              <a:t>	- Beta globin gene</a:t>
            </a:r>
          </a:p>
          <a:p>
            <a:pPr eaLnBrk="1" hangingPunct="1"/>
            <a:r>
              <a:rPr lang="en-US" altLang="en-US" smtClean="0"/>
              <a:t>	- Collagen genes</a:t>
            </a:r>
          </a:p>
        </p:txBody>
      </p:sp>
    </p:spTree>
    <p:extLst>
      <p:ext uri="{BB962C8B-B14F-4D97-AF65-F5344CB8AC3E}">
        <p14:creationId xmlns:p14="http://schemas.microsoft.com/office/powerpoint/2010/main" val="104599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Sickle Cell Anemia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0" y="1524000"/>
            <a:ext cx="7848600" cy="5029200"/>
          </a:xfrm>
        </p:spPr>
        <p:txBody>
          <a:bodyPr/>
          <a:lstStyle/>
          <a:p>
            <a:pPr eaLnBrk="1" hangingPunct="1"/>
            <a:r>
              <a:rPr lang="en-US" altLang="en-US" sz="2800"/>
              <a:t>Results from a single DNA base change in the </a:t>
            </a:r>
            <a:r>
              <a:rPr lang="en-US" altLang="en-US" sz="2800">
                <a:latin typeface="Symbol" panose="05050102010706020507" pitchFamily="18" charset="2"/>
              </a:rPr>
              <a:t>b</a:t>
            </a:r>
            <a:r>
              <a:rPr lang="en-US" altLang="en-US" sz="2800"/>
              <a:t>-globin gene, which replaces glutamic acid (6</a:t>
            </a:r>
            <a:r>
              <a:rPr lang="en-US" altLang="en-US" sz="2800" baseline="30000"/>
              <a:t>th</a:t>
            </a:r>
            <a:r>
              <a:rPr lang="en-US" altLang="en-US" sz="2800"/>
              <a:t> position) with valine</a:t>
            </a:r>
          </a:p>
          <a:p>
            <a:pPr eaLnBrk="1" hangingPunct="1"/>
            <a:r>
              <a:rPr lang="en-US" altLang="en-US" sz="2800"/>
              <a:t>Phenotype associated with homozygotes</a:t>
            </a:r>
          </a:p>
          <a:p>
            <a:pPr eaLnBrk="1" hangingPunct="1"/>
            <a:r>
              <a:rPr lang="en-US" altLang="en-US" sz="2800"/>
              <a:t>Altered surface of hemoglobin allows molecules to link in low oxygen conditions</a:t>
            </a:r>
          </a:p>
          <a:p>
            <a:pPr eaLnBrk="1" hangingPunct="1"/>
            <a:r>
              <a:rPr lang="en-US" altLang="en-US" sz="2800"/>
              <a:t>Creates sickle shape of RBC</a:t>
            </a:r>
          </a:p>
          <a:p>
            <a:pPr eaLnBrk="1" hangingPunct="1"/>
            <a:r>
              <a:rPr lang="en-US" altLang="en-US" sz="2800"/>
              <a:t>Sickling causes anemia, joint pain, and organ damage when RBC become lodged in small blood vessels</a:t>
            </a:r>
          </a:p>
        </p:txBody>
      </p:sp>
    </p:spTree>
    <p:extLst>
      <p:ext uri="{BB962C8B-B14F-4D97-AF65-F5344CB8AC3E}">
        <p14:creationId xmlns:p14="http://schemas.microsoft.com/office/powerpoint/2010/main" val="311250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1"/>
          <p:cNvSpPr txBox="1">
            <a:spLocks/>
          </p:cNvSpPr>
          <p:nvPr/>
        </p:nvSpPr>
        <p:spPr bwMode="auto">
          <a:xfrm>
            <a:off x="1905000" y="3200400"/>
            <a:ext cx="15240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sym typeface="Arial" panose="020B0604020202020204" pitchFamily="34" charset="0"/>
              </a:rPr>
              <a:t>Figure 12.2</a:t>
            </a:r>
          </a:p>
        </p:txBody>
      </p:sp>
      <p:pic>
        <p:nvPicPr>
          <p:cNvPr id="234499" name="Picture 2" descr="lew25278_12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42"/>
          <a:stretch>
            <a:fillRect/>
          </a:stretch>
        </p:blipFill>
        <p:spPr bwMode="auto">
          <a:xfrm>
            <a:off x="3429000" y="228600"/>
            <a:ext cx="6172200" cy="33591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500" name="Picture 2" descr="lew25278_12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94" b="6667"/>
          <a:stretch>
            <a:fillRect/>
          </a:stretch>
        </p:blipFill>
        <p:spPr bwMode="auto">
          <a:xfrm>
            <a:off x="3429000" y="3733800"/>
            <a:ext cx="5881688" cy="29718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45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Thalassemia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0" y="1524000"/>
            <a:ext cx="7848600" cy="5029200"/>
          </a:xfrm>
        </p:spPr>
        <p:txBody>
          <a:bodyPr/>
          <a:lstStyle/>
          <a:p>
            <a:pPr eaLnBrk="1" hangingPunct="1"/>
            <a:r>
              <a:rPr lang="en-US" altLang="en-US" sz="2800"/>
              <a:t>Caused by another beta hemoglobin mutation</a:t>
            </a:r>
          </a:p>
          <a:p>
            <a:pPr eaLnBrk="1" hangingPunct="1"/>
            <a:r>
              <a:rPr lang="en-US" altLang="en-US" sz="2800"/>
              <a:t>Too few beta globin chains</a:t>
            </a:r>
          </a:p>
          <a:p>
            <a:pPr eaLnBrk="1" hangingPunct="1"/>
            <a:r>
              <a:rPr lang="en-US" altLang="en-US" sz="2800"/>
              <a:t>Excess of alpha globin prevents formation of hemoglobin molecules</a:t>
            </a:r>
          </a:p>
          <a:p>
            <a:pPr eaLnBrk="1" hangingPunct="1"/>
            <a:r>
              <a:rPr lang="en-US" altLang="en-US" sz="2800"/>
              <a:t>So RBCs die</a:t>
            </a:r>
          </a:p>
          <a:p>
            <a:pPr eaLnBrk="1" hangingPunct="1"/>
            <a:r>
              <a:rPr lang="en-US" altLang="en-US" sz="2800"/>
              <a:t>Liberated iron slowly damages heart, liver, and endocrine glands</a:t>
            </a:r>
          </a:p>
          <a:p>
            <a:pPr eaLnBrk="1" hangingPunct="1"/>
            <a:r>
              <a:rPr lang="en-US" altLang="en-US" sz="2800"/>
              <a:t>Thalassemia minor  (heterozygous)</a:t>
            </a:r>
          </a:p>
          <a:p>
            <a:pPr eaLnBrk="1" hangingPunct="1"/>
            <a:r>
              <a:rPr lang="en-US" altLang="en-US" sz="2800"/>
              <a:t>Thalassemia major (homozygous for mutation and more severe)</a:t>
            </a:r>
          </a:p>
        </p:txBody>
      </p:sp>
    </p:spTree>
    <p:extLst>
      <p:ext uri="{BB962C8B-B14F-4D97-AF65-F5344CB8AC3E}">
        <p14:creationId xmlns:p14="http://schemas.microsoft.com/office/powerpoint/2010/main" val="341286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Collagen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0" y="1524000"/>
            <a:ext cx="7924800" cy="5029200"/>
          </a:xfrm>
        </p:spPr>
        <p:txBody>
          <a:bodyPr/>
          <a:lstStyle/>
          <a:p>
            <a:pPr eaLnBrk="1" hangingPunct="1"/>
            <a:r>
              <a:rPr lang="en-US" altLang="en-US" smtClean="0"/>
              <a:t>A major component of connective tissue</a:t>
            </a:r>
          </a:p>
          <a:p>
            <a:pPr eaLnBrk="1" hangingPunct="1"/>
            <a:r>
              <a:rPr lang="en-US" altLang="en-US" smtClean="0"/>
              <a:t>	- Bone, cartilage, skin, ligament, tendon, and tooth dentin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mtClean="0"/>
              <a:t>More than 35 collagen genes encode more than 20 types of collagen molecules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mtClean="0"/>
              <a:t>Mutations in these genes lead to a variety of medical problems</a:t>
            </a:r>
          </a:p>
        </p:txBody>
      </p:sp>
    </p:spTree>
    <p:extLst>
      <p:ext uri="{BB962C8B-B14F-4D97-AF65-F5344CB8AC3E}">
        <p14:creationId xmlns:p14="http://schemas.microsoft.com/office/powerpoint/2010/main" val="277113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 descr="lew25278_t12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8686800" cy="43815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3" name="Rectangle 2"/>
          <p:cNvSpPr>
            <a:spLocks noChangeArrowheads="1"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</a:rPr>
              <a:t>Collagen Disorders</a:t>
            </a:r>
          </a:p>
        </p:txBody>
      </p:sp>
    </p:spTree>
    <p:extLst>
      <p:ext uri="{BB962C8B-B14F-4D97-AF65-F5344CB8AC3E}">
        <p14:creationId xmlns:p14="http://schemas.microsoft.com/office/powerpoint/2010/main" val="1225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0" y="457200"/>
            <a:ext cx="7848600" cy="5029200"/>
          </a:xfrm>
        </p:spPr>
        <p:txBody>
          <a:bodyPr/>
          <a:lstStyle/>
          <a:p>
            <a:pPr eaLnBrk="1" hangingPunct="1"/>
            <a:r>
              <a:rPr lang="en-US" altLang="en-US" smtClean="0"/>
              <a:t>Collagen has a precise structure</a:t>
            </a:r>
          </a:p>
          <a:p>
            <a:pPr eaLnBrk="1" hangingPunct="1"/>
            <a:r>
              <a:rPr lang="en-US" altLang="en-US" smtClean="0"/>
              <a:t>	- Triple helix of two </a:t>
            </a:r>
            <a:r>
              <a:rPr lang="en-US" altLang="en-US" smtClean="0">
                <a:latin typeface="Symbol" panose="05050102010706020507" pitchFamily="18" charset="2"/>
              </a:rPr>
              <a:t>a</a:t>
            </a:r>
            <a:r>
              <a:rPr lang="en-US" altLang="en-US" smtClean="0"/>
              <a:t>1 and one </a:t>
            </a:r>
            <a:r>
              <a:rPr lang="en-US" altLang="en-US" smtClean="0">
                <a:latin typeface="Symbol" panose="05050102010706020507" pitchFamily="18" charset="2"/>
              </a:rPr>
              <a:t>a</a:t>
            </a:r>
            <a:r>
              <a:rPr lang="en-US" altLang="en-US" smtClean="0"/>
              <a:t>2 polypeptides</a:t>
            </a:r>
          </a:p>
          <a:p>
            <a:pPr eaLnBrk="1" hangingPunct="1"/>
            <a:r>
              <a:rPr lang="en-US" altLang="en-US" smtClean="0"/>
              <a:t>	- Longer precursor, procollagen is trimmed to form collagen</a:t>
            </a:r>
          </a:p>
        </p:txBody>
      </p:sp>
      <p:sp>
        <p:nvSpPr>
          <p:cNvPr id="67" name="Title 1"/>
          <p:cNvSpPr txBox="1">
            <a:spLocks/>
          </p:cNvSpPr>
          <p:nvPr/>
        </p:nvSpPr>
        <p:spPr bwMode="auto">
          <a:xfrm>
            <a:off x="8839200" y="2895600"/>
            <a:ext cx="15240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sym typeface="Arial" panose="020B0604020202020204" pitchFamily="34" charset="0"/>
              </a:rPr>
              <a:t>Figure 12.3</a:t>
            </a:r>
          </a:p>
        </p:txBody>
      </p:sp>
      <p:pic>
        <p:nvPicPr>
          <p:cNvPr id="242692" name="Picture 2" descr="lew25278_12_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00"/>
          <a:stretch>
            <a:fillRect/>
          </a:stretch>
        </p:blipFill>
        <p:spPr bwMode="auto">
          <a:xfrm>
            <a:off x="1905000" y="3352800"/>
            <a:ext cx="8229600" cy="33274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5"/>
          <p:cNvSpPr txBox="1">
            <a:spLocks noChangeArrowheads="1"/>
          </p:cNvSpPr>
          <p:nvPr/>
        </p:nvSpPr>
        <p:spPr bwMode="auto">
          <a:xfrm>
            <a:off x="2590800" y="62484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DEF6F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Figure 11.11</a:t>
            </a:r>
          </a:p>
        </p:txBody>
      </p:sp>
      <p:sp>
        <p:nvSpPr>
          <p:cNvPr id="205827" name="Title 1"/>
          <p:cNvSpPr txBox="1">
            <a:spLocks/>
          </p:cNvSpPr>
          <p:nvPr/>
        </p:nvSpPr>
        <p:spPr bwMode="auto">
          <a:xfrm>
            <a:off x="1905000" y="5943600"/>
            <a:ext cx="152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sym typeface="Arial" panose="020B0604020202020204" pitchFamily="34" charset="0"/>
              </a:rPr>
              <a:t>Figure 11.8</a:t>
            </a:r>
          </a:p>
        </p:txBody>
      </p:sp>
      <p:pic>
        <p:nvPicPr>
          <p:cNvPr id="205828" name="Picture 2" descr="lew25278_11_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84314"/>
            <a:ext cx="8458200" cy="45354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0">
                <a:solidFill>
                  <a:srgbClr val="0000FF"/>
                </a:solidFill>
              </a:rPr>
              <a:t>Maximizing Genetic Information</a:t>
            </a:r>
            <a:endParaRPr lang="en-US" sz="4400" kern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8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7"/>
          <p:cNvSpPr txBox="1">
            <a:spLocks noChangeArrowheads="1"/>
          </p:cNvSpPr>
          <p:nvPr/>
        </p:nvSpPr>
        <p:spPr bwMode="auto">
          <a:xfrm>
            <a:off x="8305800" y="4495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DEF6F1"/>
                </a:solidFill>
                <a:latin typeface="Helvetica" panose="020B0604020202020204" pitchFamily="34" charset="0"/>
              </a:rPr>
              <a:t>Figure 12.4</a:t>
            </a:r>
            <a:endParaRPr lang="en-US" altLang="en-US" sz="24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44739" name="Rectangle 2"/>
          <p:cNvSpPr>
            <a:spLocks noChangeArrowheads="1"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</a:rPr>
              <a:t>Ehler-Danos Syndrome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86000" y="1371600"/>
            <a:ext cx="7848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SzPct val="5000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 mutation prevents procollagen chains from being cut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Collagen molecules cannot assemble, and so skin becomes stretchy</a:t>
            </a:r>
          </a:p>
        </p:txBody>
      </p:sp>
      <p:grpSp>
        <p:nvGrpSpPr>
          <p:cNvPr id="244741" name="Group 5"/>
          <p:cNvGrpSpPr>
            <a:grpSpLocks/>
          </p:cNvGrpSpPr>
          <p:nvPr/>
        </p:nvGrpSpPr>
        <p:grpSpPr bwMode="auto">
          <a:xfrm>
            <a:off x="2362200" y="3505200"/>
            <a:ext cx="6096000" cy="3276600"/>
            <a:chOff x="528" y="2208"/>
            <a:chExt cx="3840" cy="2064"/>
          </a:xfrm>
        </p:grpSpPr>
        <p:sp>
          <p:nvSpPr>
            <p:cNvPr id="67" name="Title 1"/>
            <p:cNvSpPr txBox="1">
              <a:spLocks/>
            </p:cNvSpPr>
            <p:nvPr/>
          </p:nvSpPr>
          <p:spPr bwMode="auto">
            <a:xfrm>
              <a:off x="528" y="3120"/>
              <a:ext cx="960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sym typeface="Arial" panose="020B0604020202020204" pitchFamily="34" charset="0"/>
                </a:rPr>
                <a:t>Figure 12.4</a:t>
              </a:r>
            </a:p>
          </p:txBody>
        </p:sp>
        <p:pic>
          <p:nvPicPr>
            <p:cNvPr id="244743" name="Picture 2" descr="lew25278_12_04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208"/>
              <a:ext cx="2880" cy="206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872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7"/>
          <p:cNvSpPr txBox="1">
            <a:spLocks noChangeArrowheads="1"/>
          </p:cNvSpPr>
          <p:nvPr/>
        </p:nvSpPr>
        <p:spPr bwMode="auto">
          <a:xfrm>
            <a:off x="8305800" y="4495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DEF6F1"/>
                </a:solidFill>
                <a:latin typeface="Helvetica" panose="020B0604020202020204" pitchFamily="34" charset="0"/>
              </a:rPr>
              <a:t>Figure 12.4</a:t>
            </a:r>
            <a:endParaRPr lang="en-US" altLang="en-US" sz="24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46787" name="Rectangle 2"/>
          <p:cNvSpPr>
            <a:spLocks noChangeArrowheads="1"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</a:rPr>
              <a:t>How Mutations Cause Disease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362200" y="1752600"/>
            <a:ext cx="7696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SzPct val="5000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Mutations in a gene may cause either different versions of the same disease or distinct illnesses</a:t>
            </a:r>
          </a:p>
          <a:p>
            <a:pPr fontAlgn="base"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Table 12.2 lists several examples of mutations and the diseases they produce </a:t>
            </a:r>
          </a:p>
        </p:txBody>
      </p:sp>
    </p:spTree>
    <p:extLst>
      <p:ext uri="{BB962C8B-B14F-4D97-AF65-F5344CB8AC3E}">
        <p14:creationId xmlns:p14="http://schemas.microsoft.com/office/powerpoint/2010/main" val="111281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2" descr="lew25278_t12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03326"/>
            <a:ext cx="8458200" cy="51847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5" name="Rectangle 2"/>
          <p:cNvSpPr>
            <a:spLocks noChangeArrowheads="1"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</a:rPr>
              <a:t>How Mutations Cause Disease</a:t>
            </a:r>
          </a:p>
        </p:txBody>
      </p:sp>
    </p:spTree>
    <p:extLst>
      <p:ext uri="{BB962C8B-B14F-4D97-AF65-F5344CB8AC3E}">
        <p14:creationId xmlns:p14="http://schemas.microsoft.com/office/powerpoint/2010/main" val="34005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ext Box 7"/>
          <p:cNvSpPr txBox="1">
            <a:spLocks noChangeArrowheads="1"/>
          </p:cNvSpPr>
          <p:nvPr/>
        </p:nvSpPr>
        <p:spPr bwMode="auto">
          <a:xfrm>
            <a:off x="8305800" y="4495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DEF6F1"/>
                </a:solidFill>
                <a:latin typeface="Helvetica" panose="020B0604020202020204" pitchFamily="34" charset="0"/>
              </a:rPr>
              <a:t>Figure 12.4</a:t>
            </a:r>
            <a:endParaRPr lang="en-US" altLang="en-US" sz="24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50883" name="Rectangle 2"/>
          <p:cNvSpPr>
            <a:spLocks noChangeArrowheads="1"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</a:rPr>
              <a:t>Causes of Mutations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362200" y="1752600"/>
            <a:ext cx="7696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SzPct val="5000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Mutations may occur spontaneously or by exposure to a chemical or radiation</a:t>
            </a:r>
          </a:p>
          <a:p>
            <a:pPr fontAlgn="base"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An agent that causes a mutation is called a </a:t>
            </a:r>
            <a:r>
              <a:rPr lang="en-US" altLang="en-US" b="1">
                <a:solidFill>
                  <a:srgbClr val="000000"/>
                </a:solidFill>
              </a:rPr>
              <a:t>mutagen</a:t>
            </a:r>
          </a:p>
          <a:p>
            <a:pPr fontAlgn="base"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9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ext Box 7"/>
          <p:cNvSpPr txBox="1">
            <a:spLocks noChangeArrowheads="1"/>
          </p:cNvSpPr>
          <p:nvPr/>
        </p:nvSpPr>
        <p:spPr bwMode="auto">
          <a:xfrm>
            <a:off x="8305800" y="4495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DEF6F1"/>
                </a:solidFill>
                <a:latin typeface="Helvetica" panose="020B0604020202020204" pitchFamily="34" charset="0"/>
              </a:rPr>
              <a:t>Figure 12.4</a:t>
            </a:r>
            <a:endParaRPr lang="en-US" altLang="en-US" sz="24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52931" name="Rectangle 2"/>
          <p:cNvSpPr>
            <a:spLocks noChangeArrowheads="1"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</a:rPr>
              <a:t>Spontaneous Mutation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09800" y="17526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SzPct val="5000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i="1">
                <a:solidFill>
                  <a:srgbClr val="000000"/>
                </a:solidFill>
              </a:rPr>
              <a:t>De novo</a:t>
            </a:r>
            <a:r>
              <a:rPr lang="en-US" altLang="en-US">
                <a:solidFill>
                  <a:srgbClr val="000000"/>
                </a:solidFill>
              </a:rPr>
              <a:t> or new mutations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Not caused by exposure to known mutagen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Result from errors in DNA replication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DNA bases have slight chemical instability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Exist in alternating forms called </a:t>
            </a:r>
            <a:r>
              <a:rPr lang="en-US" altLang="en-US" b="1">
                <a:solidFill>
                  <a:srgbClr val="000000"/>
                </a:solidFill>
              </a:rPr>
              <a:t>tautomers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As replication fork encounters unstable tautomers, mispairing can occur</a:t>
            </a:r>
          </a:p>
          <a:p>
            <a:pPr fontAlgn="base"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2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ext Box 7"/>
          <p:cNvSpPr txBox="1">
            <a:spLocks noChangeArrowheads="1"/>
          </p:cNvSpPr>
          <p:nvPr/>
        </p:nvSpPr>
        <p:spPr bwMode="auto">
          <a:xfrm>
            <a:off x="8305800" y="4495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DEF6F1"/>
                </a:solidFill>
                <a:latin typeface="Helvetica" panose="020B0604020202020204" pitchFamily="34" charset="0"/>
              </a:rPr>
              <a:t>Figure 12.4</a:t>
            </a:r>
            <a:endParaRPr lang="en-US" altLang="en-US" sz="24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59075" name="Rectangle 2"/>
          <p:cNvSpPr>
            <a:spLocks noChangeArrowheads="1"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</a:rPr>
              <a:t>Spontaneous Mutation Rate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09800" y="15240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SzPct val="5000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Rate differs between genes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	- Larger genes usually have higher mutation rates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Each human gene has about 1/100,000 chance of mutating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Each individual has multiple new mutations  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Mitochondrial genes mutate at a higher rate than nuclear genes because they cannot repair their DNA</a:t>
            </a:r>
          </a:p>
        </p:txBody>
      </p:sp>
    </p:spTree>
    <p:extLst>
      <p:ext uri="{BB962C8B-B14F-4D97-AF65-F5344CB8AC3E}">
        <p14:creationId xmlns:p14="http://schemas.microsoft.com/office/powerpoint/2010/main" val="185284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 descr="lew25278_t12_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24014"/>
            <a:ext cx="8610600" cy="45481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1123" name="Rectangle 2"/>
          <p:cNvSpPr>
            <a:spLocks noChangeArrowheads="1"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</a:rPr>
              <a:t>Mutation Rates</a:t>
            </a:r>
          </a:p>
        </p:txBody>
      </p:sp>
    </p:spTree>
    <p:extLst>
      <p:ext uri="{BB962C8B-B14F-4D97-AF65-F5344CB8AC3E}">
        <p14:creationId xmlns:p14="http://schemas.microsoft.com/office/powerpoint/2010/main" val="303740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ext Box 7"/>
          <p:cNvSpPr txBox="1">
            <a:spLocks noChangeArrowheads="1"/>
          </p:cNvSpPr>
          <p:nvPr/>
        </p:nvSpPr>
        <p:spPr bwMode="auto">
          <a:xfrm>
            <a:off x="8305800" y="4495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DEF6F1"/>
                </a:solidFill>
                <a:latin typeface="Helvetica" panose="020B0604020202020204" pitchFamily="34" charset="0"/>
              </a:rPr>
              <a:t>Figure 12.4</a:t>
            </a:r>
            <a:endParaRPr lang="en-US" altLang="en-US" sz="24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63171" name="Rectangle 2"/>
          <p:cNvSpPr>
            <a:spLocks noChangeArrowheads="1"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</a:rPr>
              <a:t>Determining Mutation Rate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86000" y="1828800"/>
            <a:ext cx="7924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SzPct val="5000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Estimates of spontaneous mutation rate can be derived from observation of new, dominant traits</a:t>
            </a:r>
          </a:p>
          <a:p>
            <a:pPr fontAlgn="base"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For autosomal genes, 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	mutation rate = # of new cases/2X		where X = # of individuals examined</a:t>
            </a:r>
          </a:p>
        </p:txBody>
      </p:sp>
    </p:spTree>
    <p:extLst>
      <p:ext uri="{BB962C8B-B14F-4D97-AF65-F5344CB8AC3E}">
        <p14:creationId xmlns:p14="http://schemas.microsoft.com/office/powerpoint/2010/main" val="37958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ext Box 7"/>
          <p:cNvSpPr txBox="1">
            <a:spLocks noChangeArrowheads="1"/>
          </p:cNvSpPr>
          <p:nvPr/>
        </p:nvSpPr>
        <p:spPr bwMode="auto">
          <a:xfrm>
            <a:off x="8305800" y="4495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DEF6F1"/>
                </a:solidFill>
                <a:latin typeface="Helvetica" panose="020B0604020202020204" pitchFamily="34" charset="0"/>
              </a:rPr>
              <a:t>Figure 12.4</a:t>
            </a:r>
            <a:endParaRPr lang="en-US" altLang="en-US" sz="24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65219" name="Rectangle 2"/>
          <p:cNvSpPr>
            <a:spLocks noChangeArrowheads="1"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</a:rPr>
              <a:t>Induced Mutations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86000" y="1447800"/>
            <a:ext cx="7924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SzPct val="5000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Caused by </a:t>
            </a:r>
            <a:r>
              <a:rPr lang="en-US" altLang="en-US" sz="2800" b="1">
                <a:solidFill>
                  <a:srgbClr val="000000"/>
                </a:solidFill>
              </a:rPr>
              <a:t>mutagens</a:t>
            </a:r>
            <a:r>
              <a:rPr lang="en-US" altLang="en-US" sz="2800">
                <a:solidFill>
                  <a:srgbClr val="000000"/>
                </a:solidFill>
              </a:rPr>
              <a:t>, many are also </a:t>
            </a:r>
            <a:r>
              <a:rPr lang="en-US" altLang="en-US" sz="2800" b="1">
                <a:solidFill>
                  <a:srgbClr val="000000"/>
                </a:solidFill>
              </a:rPr>
              <a:t>carcinogens</a:t>
            </a:r>
            <a:r>
              <a:rPr lang="en-US" altLang="en-US" sz="2800">
                <a:solidFill>
                  <a:srgbClr val="000000"/>
                </a:solidFill>
              </a:rPr>
              <a:t> and cause cancer</a:t>
            </a:r>
          </a:p>
          <a:p>
            <a:pPr fontAlgn="base"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Examples: </a:t>
            </a:r>
          </a:p>
          <a:p>
            <a:pPr fontAlgn="base"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	- Alkylating agents:   remove a base</a:t>
            </a:r>
          </a:p>
          <a:p>
            <a:pPr fontAlgn="base"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	- Acridine dyes:	add or remove base</a:t>
            </a:r>
          </a:p>
          <a:p>
            <a:pPr fontAlgn="base"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	- X rays:                    	break chromosomes</a:t>
            </a:r>
          </a:p>
          <a:p>
            <a:pPr fontAlgn="base"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	- UV radiation:           creates thymine dimers</a:t>
            </a:r>
          </a:p>
          <a:p>
            <a:pPr fontAlgn="base"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Site-directed mutagenesis: Changes a gene in a desired way</a:t>
            </a:r>
          </a:p>
        </p:txBody>
      </p:sp>
    </p:spTree>
    <p:extLst>
      <p:ext uri="{BB962C8B-B14F-4D97-AF65-F5344CB8AC3E}">
        <p14:creationId xmlns:p14="http://schemas.microsoft.com/office/powerpoint/2010/main" val="269436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Text Box 7"/>
          <p:cNvSpPr txBox="1">
            <a:spLocks noChangeArrowheads="1"/>
          </p:cNvSpPr>
          <p:nvPr/>
        </p:nvSpPr>
        <p:spPr bwMode="auto">
          <a:xfrm>
            <a:off x="8305800" y="4495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DEF6F1"/>
                </a:solidFill>
                <a:latin typeface="Helvetica" panose="020B0604020202020204" pitchFamily="34" charset="0"/>
              </a:rPr>
              <a:t>Figure 12.4</a:t>
            </a:r>
            <a:endParaRPr lang="en-US" altLang="en-US" sz="24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67267" name="Rectangle 2"/>
          <p:cNvSpPr>
            <a:spLocks noChangeArrowheads="1"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</a:rPr>
              <a:t>Exposure to Mutagens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86000" y="1524000"/>
            <a:ext cx="7924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SzPct val="5000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Some mutagen exposure is unintentional 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	- Workplace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	- Industrial accidents 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		- Chernobyl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	- Medical treatments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	- Weapons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	- Natural sources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		- Cosmic rays, sunlight, earth’s crust</a:t>
            </a:r>
          </a:p>
        </p:txBody>
      </p:sp>
    </p:spTree>
    <p:extLst>
      <p:ext uri="{BB962C8B-B14F-4D97-AF65-F5344CB8AC3E}">
        <p14:creationId xmlns:p14="http://schemas.microsoft.com/office/powerpoint/2010/main" val="138280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1600200"/>
            <a:ext cx="8305800" cy="16002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“genes in pieces” pattern of exons and introns and </a:t>
            </a:r>
            <a:r>
              <a:rPr lang="en-US" altLang="en-US" b="1" smtClean="0"/>
              <a:t>alternate splicing</a:t>
            </a:r>
            <a:r>
              <a:rPr lang="en-US" altLang="en-US" smtClean="0"/>
              <a:t> help to greatly expand the gene number</a:t>
            </a:r>
          </a:p>
        </p:txBody>
      </p:sp>
      <p:sp>
        <p:nvSpPr>
          <p:cNvPr id="2078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Maximizing Genetic Information</a:t>
            </a:r>
          </a:p>
        </p:txBody>
      </p:sp>
      <p:pic>
        <p:nvPicPr>
          <p:cNvPr id="207876" name="Picture 2" descr="lew25278_11_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01"/>
            <a:ext cx="8534400" cy="25701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7" name="Title 1"/>
          <p:cNvSpPr txBox="1">
            <a:spLocks/>
          </p:cNvSpPr>
          <p:nvPr/>
        </p:nvSpPr>
        <p:spPr bwMode="auto">
          <a:xfrm>
            <a:off x="1905000" y="4648200"/>
            <a:ext cx="152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sym typeface="Arial" panose="020B0604020202020204" pitchFamily="34" charset="0"/>
              </a:rPr>
              <a:t>Figure 11.9</a:t>
            </a:r>
          </a:p>
        </p:txBody>
      </p:sp>
    </p:spTree>
    <p:extLst>
      <p:ext uri="{BB962C8B-B14F-4D97-AF65-F5344CB8AC3E}">
        <p14:creationId xmlns:p14="http://schemas.microsoft.com/office/powerpoint/2010/main" val="66098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Text Box 7"/>
          <p:cNvSpPr txBox="1">
            <a:spLocks noChangeArrowheads="1"/>
          </p:cNvSpPr>
          <p:nvPr/>
        </p:nvSpPr>
        <p:spPr bwMode="auto">
          <a:xfrm>
            <a:off x="8305800" y="4495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DEF6F1"/>
                </a:solidFill>
                <a:latin typeface="Helvetica" panose="020B0604020202020204" pitchFamily="34" charset="0"/>
              </a:rPr>
              <a:t>Figure 12.4</a:t>
            </a:r>
            <a:endParaRPr lang="en-US" altLang="en-US" sz="24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69315" name="Rectangle 2"/>
          <p:cNvSpPr>
            <a:spLocks noChangeArrowheads="1"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</a:rPr>
              <a:t>Types of Mutations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86000" y="1600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SzPct val="5000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Mutations can be classified in several ways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	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	- By whether they remove, alter, or add a function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	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	- By exactly how they structurally alter DNA</a:t>
            </a:r>
          </a:p>
          <a:p>
            <a:pPr fontAlgn="base"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9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ext Box 7"/>
          <p:cNvSpPr txBox="1">
            <a:spLocks noChangeArrowheads="1"/>
          </p:cNvSpPr>
          <p:nvPr/>
        </p:nvSpPr>
        <p:spPr bwMode="auto">
          <a:xfrm>
            <a:off x="8305800" y="4495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DEF6F1"/>
                </a:solidFill>
                <a:latin typeface="Helvetica" panose="020B0604020202020204" pitchFamily="34" charset="0"/>
              </a:rPr>
              <a:t>Figure 12.4</a:t>
            </a:r>
            <a:endParaRPr lang="en-US" altLang="en-US" sz="24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71363" name="Rectangle 2"/>
          <p:cNvSpPr>
            <a:spLocks noChangeArrowheads="1"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</a:rPr>
              <a:t>Point Mutations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09800" y="1447800"/>
            <a:ext cx="8001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SzPct val="5000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 change of a single nucleotide (</a:t>
            </a:r>
            <a:r>
              <a:rPr lang="en-US" altLang="en-US" sz="2400">
                <a:solidFill>
                  <a:srgbClr val="000000"/>
                </a:solidFill>
              </a:rPr>
              <a:t>most common genetic mistake) ex sickle cell anemia and tay-sachs</a:t>
            </a:r>
          </a:p>
          <a:p>
            <a:pPr fontAlgn="base"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Transition </a:t>
            </a:r>
            <a:r>
              <a:rPr lang="en-US" altLang="en-US">
                <a:solidFill>
                  <a:srgbClr val="000000"/>
                </a:solidFill>
              </a:rPr>
              <a:t>= Purine replaces purine or pyrimidine replaces pyrimidine 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             	A to G   or   G to A 	   or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             	C  to T   or   T to C</a:t>
            </a:r>
          </a:p>
          <a:p>
            <a:pPr fontAlgn="base"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Transversion</a:t>
            </a:r>
            <a:r>
              <a:rPr lang="en-US" altLang="en-US">
                <a:solidFill>
                  <a:srgbClr val="000000"/>
                </a:solidFill>
              </a:rPr>
              <a:t> = Purine replaces pyrimidine or pyrimidine replaces purine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      		A or G  to  T or C        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			T or C  to  A or G</a:t>
            </a:r>
          </a:p>
        </p:txBody>
      </p:sp>
    </p:spTree>
    <p:extLst>
      <p:ext uri="{BB962C8B-B14F-4D97-AF65-F5344CB8AC3E}">
        <p14:creationId xmlns:p14="http://schemas.microsoft.com/office/powerpoint/2010/main" val="126860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Text Box 7"/>
          <p:cNvSpPr txBox="1">
            <a:spLocks noChangeArrowheads="1"/>
          </p:cNvSpPr>
          <p:nvPr/>
        </p:nvSpPr>
        <p:spPr bwMode="auto">
          <a:xfrm>
            <a:off x="8305800" y="4495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DEF6F1"/>
                </a:solidFill>
                <a:latin typeface="Helvetica" panose="020B0604020202020204" pitchFamily="34" charset="0"/>
              </a:rPr>
              <a:t>Figure 12.4</a:t>
            </a:r>
            <a:endParaRPr lang="en-US" altLang="en-US" sz="24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73411" name="Rectangle 2"/>
          <p:cNvSpPr>
            <a:spLocks noChangeArrowheads="1"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FF"/>
                </a:solidFill>
              </a:rPr>
              <a:t>Consequences of Point Mutations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09800" y="1600200"/>
            <a:ext cx="8001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SzPct val="5000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Missense mutation </a:t>
            </a:r>
            <a:r>
              <a:rPr lang="en-US" altLang="en-US">
                <a:solidFill>
                  <a:srgbClr val="000000"/>
                </a:solidFill>
              </a:rPr>
              <a:t>= Replaces one amino acid with another</a:t>
            </a:r>
          </a:p>
          <a:p>
            <a:pPr fontAlgn="base"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Nonsense mutation </a:t>
            </a:r>
            <a:r>
              <a:rPr lang="en-US" altLang="en-US">
                <a:solidFill>
                  <a:srgbClr val="000000"/>
                </a:solidFill>
              </a:rPr>
              <a:t>= Changes a codon for an amino acid into a stop codon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	- Creates truncated proteins that are often non-functional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 stop codon that is changed to a coding codon lengthens the protein</a:t>
            </a:r>
          </a:p>
        </p:txBody>
      </p:sp>
    </p:spTree>
    <p:extLst>
      <p:ext uri="{BB962C8B-B14F-4D97-AF65-F5344CB8AC3E}">
        <p14:creationId xmlns:p14="http://schemas.microsoft.com/office/powerpoint/2010/main" val="143998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ext Box 7"/>
          <p:cNvSpPr txBox="1">
            <a:spLocks noChangeArrowheads="1"/>
          </p:cNvSpPr>
          <p:nvPr/>
        </p:nvSpPr>
        <p:spPr bwMode="auto">
          <a:xfrm>
            <a:off x="8305800" y="4495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DEF6F1"/>
                </a:solidFill>
                <a:latin typeface="Helvetica" panose="020B0604020202020204" pitchFamily="34" charset="0"/>
              </a:rPr>
              <a:t>Figure 12.4</a:t>
            </a:r>
            <a:endParaRPr lang="en-US" altLang="en-US" sz="24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75459" name="Rectangle 2"/>
          <p:cNvSpPr>
            <a:spLocks noChangeArrowheads="1"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</a:rPr>
              <a:t>Splice Site Mutations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09800" y="1447800"/>
            <a:ext cx="8153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SzPct val="5000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Alters a site where an intron is normally removed from mRNA</a:t>
            </a:r>
          </a:p>
          <a:p>
            <a:pPr fontAlgn="base"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Can affect the phenotype if: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	1) Intron is translated or exon skipped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		- Example:  CF mutation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	2) Exon is skipped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		- Example: Familial dysautonomia (FD)</a:t>
            </a:r>
          </a:p>
        </p:txBody>
      </p:sp>
    </p:spTree>
    <p:extLst>
      <p:ext uri="{BB962C8B-B14F-4D97-AF65-F5344CB8AC3E}">
        <p14:creationId xmlns:p14="http://schemas.microsoft.com/office/powerpoint/2010/main" val="348361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Text Box 7"/>
          <p:cNvSpPr txBox="1">
            <a:spLocks noChangeArrowheads="1"/>
          </p:cNvSpPr>
          <p:nvPr/>
        </p:nvSpPr>
        <p:spPr bwMode="auto">
          <a:xfrm>
            <a:off x="8305800" y="4495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DEF6F1"/>
                </a:solidFill>
                <a:latin typeface="Helvetica" panose="020B0604020202020204" pitchFamily="34" charset="0"/>
              </a:rPr>
              <a:t>Figure 12.4</a:t>
            </a:r>
            <a:endParaRPr lang="en-US" altLang="en-US" sz="24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77507" name="Rectangle 2"/>
          <p:cNvSpPr>
            <a:spLocks noChangeArrowheads="1"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</a:rPr>
              <a:t>Deletions and Insertions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86000" y="1600200"/>
            <a:ext cx="8153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SzPct val="5000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The genetic code is read in triplets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Nucleotides changes not in multiples of 3 lead to disruptions of the reading frame 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Cause a </a:t>
            </a:r>
            <a:r>
              <a:rPr lang="en-US" altLang="en-US" b="1">
                <a:solidFill>
                  <a:srgbClr val="000000"/>
                </a:solidFill>
              </a:rPr>
              <a:t>frameshift mutation</a:t>
            </a:r>
            <a:r>
              <a:rPr lang="en-US" altLang="en-US">
                <a:solidFill>
                  <a:srgbClr val="000000"/>
                </a:solidFill>
              </a:rPr>
              <a:t> and alter amino acids after mutation 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Nucleotide changes in multiples of 3 will NOT cause a frame-shift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	- But they can still alter the phenotype</a:t>
            </a:r>
          </a:p>
        </p:txBody>
      </p:sp>
    </p:spTree>
    <p:extLst>
      <p:ext uri="{BB962C8B-B14F-4D97-AF65-F5344CB8AC3E}">
        <p14:creationId xmlns:p14="http://schemas.microsoft.com/office/powerpoint/2010/main" val="121132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Text Box 7"/>
          <p:cNvSpPr txBox="1">
            <a:spLocks noChangeArrowheads="1"/>
          </p:cNvSpPr>
          <p:nvPr/>
        </p:nvSpPr>
        <p:spPr bwMode="auto">
          <a:xfrm>
            <a:off x="8305800" y="4495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DEF6F1"/>
                </a:solidFill>
                <a:latin typeface="Helvetica" panose="020B0604020202020204" pitchFamily="34" charset="0"/>
              </a:rPr>
              <a:t>Figure 12.4</a:t>
            </a:r>
            <a:endParaRPr lang="en-US" altLang="en-US" sz="24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79555" name="Rectangle 2"/>
          <p:cNvSpPr>
            <a:spLocks noChangeArrowheads="1"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</a:rPr>
              <a:t>Deletions and Insertions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86000" y="1600200"/>
            <a:ext cx="8153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SzPct val="5000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 </a:t>
            </a:r>
            <a:r>
              <a:rPr lang="en-US" altLang="en-US" b="1">
                <a:solidFill>
                  <a:srgbClr val="000000"/>
                </a:solidFill>
              </a:rPr>
              <a:t>deletion</a:t>
            </a:r>
            <a:r>
              <a:rPr lang="en-US" altLang="en-US">
                <a:solidFill>
                  <a:srgbClr val="000000"/>
                </a:solidFill>
              </a:rPr>
              <a:t> removes genetic material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	- Male infertility: Tiny deletions in the Y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An </a:t>
            </a:r>
            <a:r>
              <a:rPr lang="en-US" altLang="en-US" b="1">
                <a:solidFill>
                  <a:srgbClr val="000000"/>
                </a:solidFill>
              </a:rPr>
              <a:t>insertion</a:t>
            </a:r>
            <a:r>
              <a:rPr lang="en-US" altLang="en-US">
                <a:solidFill>
                  <a:srgbClr val="000000"/>
                </a:solidFill>
              </a:rPr>
              <a:t> adds genetic material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	- Gaucher disease: Insertion of one base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 </a:t>
            </a:r>
            <a:r>
              <a:rPr lang="en-US" altLang="en-US" b="1">
                <a:solidFill>
                  <a:srgbClr val="000000"/>
                </a:solidFill>
              </a:rPr>
              <a:t>tandem duplication</a:t>
            </a:r>
            <a:r>
              <a:rPr lang="en-US" altLang="en-US">
                <a:solidFill>
                  <a:srgbClr val="000000"/>
                </a:solidFill>
              </a:rPr>
              <a:t> is an insertion of identical sequences side by side  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	- Charcot-Marie-Tooth disease: Tandem duplication of 1.5 million bases</a:t>
            </a:r>
          </a:p>
        </p:txBody>
      </p:sp>
    </p:spTree>
    <p:extLst>
      <p:ext uri="{BB962C8B-B14F-4D97-AF65-F5344CB8AC3E}">
        <p14:creationId xmlns:p14="http://schemas.microsoft.com/office/powerpoint/2010/main" val="79801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Text Box 6"/>
          <p:cNvSpPr txBox="1">
            <a:spLocks noChangeArrowheads="1"/>
          </p:cNvSpPr>
          <p:nvPr/>
        </p:nvSpPr>
        <p:spPr bwMode="auto">
          <a:xfrm>
            <a:off x="1828800" y="61722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DEF6F1"/>
                </a:solidFill>
                <a:latin typeface="Helvetica" panose="020B0604020202020204" pitchFamily="34" charset="0"/>
              </a:rPr>
              <a:t>Table 12.6</a:t>
            </a:r>
            <a:endParaRPr lang="en-US" altLang="en-US" sz="24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pic>
        <p:nvPicPr>
          <p:cNvPr id="281603" name="Picture 2" descr="lew25278_t12_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6" y="381000"/>
            <a:ext cx="7248525" cy="6172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53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Text Box 7"/>
          <p:cNvSpPr txBox="1">
            <a:spLocks noChangeArrowheads="1"/>
          </p:cNvSpPr>
          <p:nvPr/>
        </p:nvSpPr>
        <p:spPr bwMode="auto">
          <a:xfrm>
            <a:off x="8305800" y="4495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DEF6F1"/>
                </a:solidFill>
                <a:latin typeface="Helvetica" panose="020B0604020202020204" pitchFamily="34" charset="0"/>
              </a:rPr>
              <a:t>Figure 12.4</a:t>
            </a:r>
            <a:endParaRPr lang="en-US" altLang="en-US" sz="24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83651" name="Rectangle 2"/>
          <p:cNvSpPr>
            <a:spLocks noChangeArrowheads="1"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</a:rPr>
              <a:t>Expanding Repeats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09800" y="1524000"/>
            <a:ext cx="8001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SzPct val="5000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Insertion of triplet repeats leads to extra amino acids</a:t>
            </a:r>
          </a:p>
          <a:p>
            <a:pPr fontAlgn="base"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	- The longer proteins shut down the cells </a:t>
            </a:r>
          </a:p>
          <a:p>
            <a:pPr fontAlgn="base"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Some genes are particularly prone to expansion of repeats</a:t>
            </a:r>
          </a:p>
          <a:p>
            <a:pPr fontAlgn="base"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Number of repeats correlates with earlier onset and more severe phenotype</a:t>
            </a:r>
          </a:p>
          <a:p>
            <a:pPr fontAlgn="base"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Anticipation</a:t>
            </a:r>
            <a:r>
              <a:rPr lang="en-US" altLang="en-US" sz="2800">
                <a:solidFill>
                  <a:srgbClr val="000000"/>
                </a:solidFill>
              </a:rPr>
              <a:t> is the expansion of the triplet repeat with an increase in severity of phenotype with subsequent generations</a:t>
            </a:r>
          </a:p>
        </p:txBody>
      </p:sp>
    </p:spTree>
    <p:extLst>
      <p:ext uri="{BB962C8B-B14F-4D97-AF65-F5344CB8AC3E}">
        <p14:creationId xmlns:p14="http://schemas.microsoft.com/office/powerpoint/2010/main" val="392470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Text Box 76"/>
          <p:cNvSpPr txBox="1">
            <a:spLocks noChangeArrowheads="1"/>
          </p:cNvSpPr>
          <p:nvPr/>
        </p:nvSpPr>
        <p:spPr bwMode="auto">
          <a:xfrm>
            <a:off x="1828800" y="621665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DEF6F1"/>
                </a:solidFill>
                <a:latin typeface="Helvetica" panose="020B0604020202020204" pitchFamily="34" charset="0"/>
              </a:rPr>
              <a:t>Table 12.7</a:t>
            </a:r>
            <a:endParaRPr lang="en-US" altLang="en-US" sz="24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85699" name="Rectangle 2"/>
          <p:cNvSpPr>
            <a:spLocks noChangeArrowheads="1"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</a:rPr>
              <a:t>Triplet Repeat Disorders</a:t>
            </a:r>
          </a:p>
        </p:txBody>
      </p:sp>
      <p:pic>
        <p:nvPicPr>
          <p:cNvPr id="285700" name="Picture 2" descr="lew25278_t12_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46189"/>
            <a:ext cx="8458200" cy="50625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Text Box 7"/>
          <p:cNvSpPr txBox="1">
            <a:spLocks noChangeArrowheads="1"/>
          </p:cNvSpPr>
          <p:nvPr/>
        </p:nvSpPr>
        <p:spPr bwMode="auto">
          <a:xfrm>
            <a:off x="8305800" y="4495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DEF6F1"/>
                </a:solidFill>
                <a:latin typeface="Helvetica" panose="020B0604020202020204" pitchFamily="34" charset="0"/>
              </a:rPr>
              <a:t>Figure 12.4</a:t>
            </a:r>
            <a:endParaRPr lang="en-US" altLang="en-US" sz="24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87747" name="Rectangle 2"/>
          <p:cNvSpPr>
            <a:spLocks noChangeArrowheads="1"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</a:rPr>
              <a:t>DNA Repair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133600" y="1676400"/>
            <a:ext cx="8305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SzPct val="5000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Errors in DNA replication or damage to DNA create mutations  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	- May result in cancer 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Fortunately, most errors and damage are repaired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Type of repair depends upon the type of damage or error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Organisms vary in their ability to repair DNA</a:t>
            </a:r>
          </a:p>
        </p:txBody>
      </p:sp>
    </p:spTree>
    <p:extLst>
      <p:ext uri="{BB962C8B-B14F-4D97-AF65-F5344CB8AC3E}">
        <p14:creationId xmlns:p14="http://schemas.microsoft.com/office/powerpoint/2010/main" val="368000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2057400"/>
            <a:ext cx="8305800" cy="1600200"/>
          </a:xfrm>
        </p:spPr>
        <p:txBody>
          <a:bodyPr/>
          <a:lstStyle/>
          <a:p>
            <a:pPr eaLnBrk="1" hangingPunct="1"/>
            <a:r>
              <a:rPr lang="en-US" altLang="en-US" smtClean="0"/>
              <a:t>Only 1.5% of human DNA encodes protein</a:t>
            </a:r>
          </a:p>
          <a:p>
            <a:pPr eaLnBrk="1" hangingPunct="1"/>
            <a:r>
              <a:rPr lang="en-US" altLang="en-US" smtClean="0"/>
              <a:t>Rest of genome includes:</a:t>
            </a:r>
          </a:p>
          <a:p>
            <a:pPr eaLnBrk="1" hangingPunct="1"/>
            <a:r>
              <a:rPr lang="en-US" altLang="en-US" smtClean="0"/>
              <a:t>	- Viral DNA</a:t>
            </a:r>
          </a:p>
          <a:p>
            <a:pPr eaLnBrk="1" hangingPunct="1"/>
            <a:r>
              <a:rPr lang="en-US" altLang="en-US" smtClean="0"/>
              <a:t>	- Noncoding RNAs</a:t>
            </a:r>
          </a:p>
          <a:p>
            <a:pPr eaLnBrk="1" hangingPunct="1"/>
            <a:r>
              <a:rPr lang="en-US" altLang="en-US" smtClean="0"/>
              <a:t>	- Introns</a:t>
            </a:r>
          </a:p>
          <a:p>
            <a:pPr eaLnBrk="1" hangingPunct="1"/>
            <a:r>
              <a:rPr lang="en-US" altLang="en-US" smtClean="0"/>
              <a:t>	- Promoters and other control sequences</a:t>
            </a:r>
          </a:p>
          <a:p>
            <a:pPr eaLnBrk="1" hangingPunct="1"/>
            <a:r>
              <a:rPr lang="en-US" altLang="en-US" smtClean="0"/>
              <a:t>	- Repeated sequences</a:t>
            </a:r>
          </a:p>
        </p:txBody>
      </p:sp>
      <p:sp>
        <p:nvSpPr>
          <p:cNvPr id="2099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447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Most of the Human Genome</a:t>
            </a:r>
            <a:br>
              <a:rPr lang="en-US" altLang="en-US" smtClean="0">
                <a:solidFill>
                  <a:srgbClr val="0000FF"/>
                </a:solidFill>
              </a:rPr>
            </a:br>
            <a:r>
              <a:rPr lang="en-US" altLang="en-US" smtClean="0">
                <a:solidFill>
                  <a:srgbClr val="0000FF"/>
                </a:solidFill>
              </a:rPr>
              <a:t>Does Not Encode Protein</a:t>
            </a:r>
          </a:p>
        </p:txBody>
      </p:sp>
    </p:spTree>
    <p:extLst>
      <p:ext uri="{BB962C8B-B14F-4D97-AF65-F5344CB8AC3E}">
        <p14:creationId xmlns:p14="http://schemas.microsoft.com/office/powerpoint/2010/main" val="159060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Text Box 7"/>
          <p:cNvSpPr txBox="1">
            <a:spLocks noChangeArrowheads="1"/>
          </p:cNvSpPr>
          <p:nvPr/>
        </p:nvSpPr>
        <p:spPr bwMode="auto">
          <a:xfrm>
            <a:off x="8305800" y="4495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DEF6F1"/>
                </a:solidFill>
                <a:latin typeface="Helvetica" panose="020B0604020202020204" pitchFamily="34" charset="0"/>
              </a:rPr>
              <a:t>Figure 12.4</a:t>
            </a:r>
            <a:endParaRPr lang="en-US" altLang="en-US" sz="24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89795" name="Rectangle 2"/>
          <p:cNvSpPr>
            <a:spLocks noChangeArrowheads="1"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</a:rPr>
              <a:t>Types of DNA Repair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362200" y="17526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SzPct val="5000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In many modern species, three types of DNA repair peruse the genetic material  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	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	1) Photoreactivation repair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	2) Excision repair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	3) Mismatch repair</a:t>
            </a:r>
          </a:p>
          <a:p>
            <a:pPr fontAlgn="base"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6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Text Box 7"/>
          <p:cNvSpPr txBox="1">
            <a:spLocks noChangeArrowheads="1"/>
          </p:cNvSpPr>
          <p:nvPr/>
        </p:nvSpPr>
        <p:spPr bwMode="auto">
          <a:xfrm>
            <a:off x="8305800" y="4495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DEF6F1"/>
                </a:solidFill>
                <a:latin typeface="Helvetica" panose="020B0604020202020204" pitchFamily="34" charset="0"/>
              </a:rPr>
              <a:t>Figure 12.4</a:t>
            </a:r>
            <a:endParaRPr lang="en-US" altLang="en-US" sz="24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91843" name="Rectangle 2"/>
          <p:cNvSpPr>
            <a:spLocks noChangeArrowheads="1"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</a:rPr>
              <a:t>Photoreactivation Repair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362200" y="17526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SzPct val="5000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Enzymes called photolyases use light energy to break the extra bonds in a pyrimidine dimer</a:t>
            </a:r>
          </a:p>
          <a:p>
            <a:pPr fontAlgn="base"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Enables UV-damaged fungi to recover from exposure to sunlight</a:t>
            </a:r>
          </a:p>
          <a:p>
            <a:pPr fontAlgn="base"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Humans do not have this type of repair</a:t>
            </a:r>
          </a:p>
        </p:txBody>
      </p:sp>
    </p:spTree>
    <p:extLst>
      <p:ext uri="{BB962C8B-B14F-4D97-AF65-F5344CB8AC3E}">
        <p14:creationId xmlns:p14="http://schemas.microsoft.com/office/powerpoint/2010/main" val="42258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Text Box 7"/>
          <p:cNvSpPr txBox="1">
            <a:spLocks noChangeArrowheads="1"/>
          </p:cNvSpPr>
          <p:nvPr/>
        </p:nvSpPr>
        <p:spPr bwMode="auto">
          <a:xfrm>
            <a:off x="8305800" y="4495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DEF6F1"/>
                </a:solidFill>
                <a:latin typeface="Helvetica" panose="020B0604020202020204" pitchFamily="34" charset="0"/>
              </a:rPr>
              <a:t>Figure 12.4</a:t>
            </a:r>
            <a:endParaRPr lang="en-US" altLang="en-US" sz="24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93891" name="Rectangle 2"/>
          <p:cNvSpPr>
            <a:spLocks noChangeArrowheads="1"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</a:rPr>
              <a:t>Excision Repair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86000" y="1524000"/>
            <a:ext cx="8001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SzPct val="5000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Pyrimidine dimers and surrounding bases are removed and replaced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Humans have two types of excision repair</a:t>
            </a:r>
          </a:p>
          <a:p>
            <a:pPr fontAlgn="base"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Nucleotide excision repair</a:t>
            </a:r>
          </a:p>
          <a:p>
            <a:pPr fontAlgn="base"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	- Replaces up to 30 bases</a:t>
            </a:r>
          </a:p>
          <a:p>
            <a:pPr fontAlgn="base"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	- Corrects mutations caused by different insults</a:t>
            </a:r>
          </a:p>
          <a:p>
            <a:pPr fontAlgn="base"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Base excision repair</a:t>
            </a:r>
          </a:p>
          <a:p>
            <a:pPr fontAlgn="base"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	- Replaces 1-5 bases</a:t>
            </a:r>
          </a:p>
          <a:p>
            <a:pPr fontAlgn="base"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	- Specific to oxidative damage</a:t>
            </a:r>
          </a:p>
        </p:txBody>
      </p:sp>
    </p:spTree>
    <p:extLst>
      <p:ext uri="{BB962C8B-B14F-4D97-AF65-F5344CB8AC3E}">
        <p14:creationId xmlns:p14="http://schemas.microsoft.com/office/powerpoint/2010/main" val="155435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1905000"/>
            <a:ext cx="2667000" cy="1524000"/>
          </a:xfrm>
        </p:spPr>
        <p:txBody>
          <a:bodyPr/>
          <a:lstStyle/>
          <a:p>
            <a:pPr algn="l" eaLnBrk="1" hangingPunct="1"/>
            <a:r>
              <a:rPr lang="en-US" altLang="en-US" sz="4000">
                <a:solidFill>
                  <a:srgbClr val="0000FF"/>
                </a:solidFill>
              </a:rPr>
              <a:t>Excision Repair</a:t>
            </a:r>
          </a:p>
        </p:txBody>
      </p:sp>
      <p:pic>
        <p:nvPicPr>
          <p:cNvPr id="295939" name="Picture 13" descr="12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26876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5940" name="Text Box 14"/>
          <p:cNvSpPr txBox="1">
            <a:spLocks noChangeArrowheads="1"/>
          </p:cNvSpPr>
          <p:nvPr/>
        </p:nvSpPr>
        <p:spPr bwMode="auto">
          <a:xfrm>
            <a:off x="6705600" y="62484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DEF6F1"/>
                </a:solidFill>
                <a:latin typeface="Helvetica" panose="020B0604020202020204" pitchFamily="34" charset="0"/>
              </a:rPr>
              <a:t>Figure 12.13</a:t>
            </a:r>
            <a:endParaRPr lang="en-US" altLang="en-US" sz="24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67" name="Title 1"/>
          <p:cNvSpPr txBox="1">
            <a:spLocks/>
          </p:cNvSpPr>
          <p:nvPr/>
        </p:nvSpPr>
        <p:spPr bwMode="auto">
          <a:xfrm>
            <a:off x="3048000" y="4608514"/>
            <a:ext cx="15240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sym typeface="Arial" panose="020B0604020202020204" pitchFamily="34" charset="0"/>
              </a:rPr>
              <a:t>Figure 12.13</a:t>
            </a:r>
          </a:p>
        </p:txBody>
      </p:sp>
      <p:pic>
        <p:nvPicPr>
          <p:cNvPr id="295942" name="Picture 2" descr="lew25278_12_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"/>
            <a:ext cx="4217988" cy="6172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30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Text Box 7"/>
          <p:cNvSpPr txBox="1">
            <a:spLocks noChangeArrowheads="1"/>
          </p:cNvSpPr>
          <p:nvPr/>
        </p:nvSpPr>
        <p:spPr bwMode="auto">
          <a:xfrm>
            <a:off x="8305800" y="4495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DEF6F1"/>
                </a:solidFill>
                <a:latin typeface="Helvetica" panose="020B0604020202020204" pitchFamily="34" charset="0"/>
              </a:rPr>
              <a:t>Figure 12.4</a:t>
            </a:r>
            <a:endParaRPr lang="en-US" altLang="en-US" sz="24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97987" name="Rectangle 2"/>
          <p:cNvSpPr>
            <a:spLocks noChangeArrowheads="1"/>
          </p:cNvSpPr>
          <p:nvPr/>
        </p:nvSpPr>
        <p:spPr bwMode="auto">
          <a:xfrm>
            <a:off x="1981200" y="228600"/>
            <a:ext cx="464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</a:rPr>
              <a:t>Mismatch Repair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057400" y="1600200"/>
            <a:ext cx="441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SzPct val="5000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Enzymes detect nucleotides that do not base pair in newly replicated DNA  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 The incorrect base is excised and replaced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 b="1">
                <a:solidFill>
                  <a:srgbClr val="000000"/>
                </a:solidFill>
              </a:rPr>
              <a:t>Proofreading</a:t>
            </a:r>
            <a:r>
              <a:rPr lang="en-US" altLang="en-US">
                <a:solidFill>
                  <a:srgbClr val="000000"/>
                </a:solidFill>
              </a:rPr>
              <a:t> is the detection of mismatches</a:t>
            </a:r>
          </a:p>
        </p:txBody>
      </p:sp>
      <p:grpSp>
        <p:nvGrpSpPr>
          <p:cNvPr id="297989" name="Group 5"/>
          <p:cNvGrpSpPr>
            <a:grpSpLocks/>
          </p:cNvGrpSpPr>
          <p:nvPr/>
        </p:nvGrpSpPr>
        <p:grpSpPr bwMode="auto">
          <a:xfrm>
            <a:off x="6477000" y="76201"/>
            <a:ext cx="3962400" cy="6651625"/>
            <a:chOff x="3120" y="48"/>
            <a:chExt cx="2496" cy="4190"/>
          </a:xfrm>
        </p:grpSpPr>
        <p:pic>
          <p:nvPicPr>
            <p:cNvPr id="297990" name="Picture 2" descr="lew25278_12_14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48"/>
              <a:ext cx="2155" cy="419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Title 1"/>
            <p:cNvSpPr txBox="1">
              <a:spLocks/>
            </p:cNvSpPr>
            <p:nvPr/>
          </p:nvSpPr>
          <p:spPr bwMode="auto">
            <a:xfrm>
              <a:off x="4656" y="1968"/>
              <a:ext cx="960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sym typeface="Arial" panose="020B0604020202020204" pitchFamily="34" charset="0"/>
                </a:rPr>
                <a:t>Figure 12.14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203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Text Box 7"/>
          <p:cNvSpPr txBox="1">
            <a:spLocks noChangeArrowheads="1"/>
          </p:cNvSpPr>
          <p:nvPr/>
        </p:nvSpPr>
        <p:spPr bwMode="auto">
          <a:xfrm>
            <a:off x="8305800" y="4495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DEF6F1"/>
                </a:solidFill>
                <a:latin typeface="Helvetica" panose="020B0604020202020204" pitchFamily="34" charset="0"/>
              </a:rPr>
              <a:t>Figure 12.4</a:t>
            </a:r>
            <a:endParaRPr lang="en-US" altLang="en-US" sz="24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300035" name="Rectangle 2"/>
          <p:cNvSpPr>
            <a:spLocks noChangeArrowheads="1"/>
          </p:cNvSpPr>
          <p:nvPr/>
        </p:nvSpPr>
        <p:spPr bwMode="auto">
          <a:xfrm>
            <a:off x="1981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</a:rPr>
              <a:t>Repair Disorders: Trichothiodystrophy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86000" y="2057400"/>
            <a:ext cx="8001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SzPct val="5000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At least five genes are involved</a:t>
            </a:r>
          </a:p>
          <a:p>
            <a:pPr eaLnBrk="1" fontAlgn="base" hangingPunct="1"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  <a:p>
            <a:pPr eaLnBrk="1" fontAlgn="base" hangingPunct="1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Symptoms reflect accumulating oxidative damage</a:t>
            </a:r>
          </a:p>
          <a:p>
            <a:pPr eaLnBrk="1" fontAlgn="base" hangingPunct="1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Faulty nucleotide excision repair or base excision repair or both </a:t>
            </a:r>
          </a:p>
          <a:p>
            <a:pPr eaLnBrk="1" fontAlgn="base" hangingPunct="1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Symptoms: premature aging, hearing and vision problems high risk of cancer</a:t>
            </a:r>
          </a:p>
        </p:txBody>
      </p:sp>
    </p:spTree>
    <p:extLst>
      <p:ext uri="{BB962C8B-B14F-4D97-AF65-F5344CB8AC3E}">
        <p14:creationId xmlns:p14="http://schemas.microsoft.com/office/powerpoint/2010/main" val="262658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Text Box 7"/>
          <p:cNvSpPr txBox="1">
            <a:spLocks noChangeArrowheads="1"/>
          </p:cNvSpPr>
          <p:nvPr/>
        </p:nvSpPr>
        <p:spPr bwMode="auto">
          <a:xfrm>
            <a:off x="8305800" y="4495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DEF6F1"/>
                </a:solidFill>
                <a:latin typeface="Helvetica" panose="020B0604020202020204" pitchFamily="34" charset="0"/>
              </a:rPr>
              <a:t>Figure 12.4</a:t>
            </a:r>
            <a:endParaRPr lang="en-US" altLang="en-US" sz="24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302083" name="Rectangle 2"/>
          <p:cNvSpPr>
            <a:spLocks noChangeArrowheads="1"/>
          </p:cNvSpPr>
          <p:nvPr/>
        </p:nvSpPr>
        <p:spPr bwMode="auto">
          <a:xfrm>
            <a:off x="1981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</a:rPr>
              <a:t>Repair Disorders:</a:t>
            </a:r>
            <a:br>
              <a:rPr lang="en-US" altLang="en-US">
                <a:solidFill>
                  <a:srgbClr val="0000FF"/>
                </a:solidFill>
              </a:rPr>
            </a:br>
            <a:r>
              <a:rPr lang="en-US" altLang="en-US">
                <a:solidFill>
                  <a:srgbClr val="0000FF"/>
                </a:solidFill>
              </a:rPr>
              <a:t>Inherited Colon Cancer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362200" y="2057400"/>
            <a:ext cx="8001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SzPct val="5000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Hereditary nonpolyposis colon cancer </a:t>
            </a:r>
          </a:p>
          <a:p>
            <a:pPr eaLnBrk="1" fontAlgn="base" hangingPunct="1"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  <a:p>
            <a:pPr eaLnBrk="1" fontAlgn="base" hangingPunct="1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Affects 1/200 individuals (accounts for 3% of all colorectal cancer) ( </a:t>
            </a:r>
            <a:r>
              <a:rPr lang="en-US" altLang="en-US" sz="2000" b="1">
                <a:solidFill>
                  <a:srgbClr val="000000"/>
                </a:solidFill>
              </a:rPr>
              <a:t>relatives  of newly diagnosed colon cancer patients advised to test for this mutation and carrier of HPNCC are at high risk of colon cancer)</a:t>
            </a:r>
          </a:p>
          <a:p>
            <a:pPr eaLnBrk="1" fontAlgn="base" hangingPunct="1"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fontAlgn="base" hangingPunct="1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Defect in mismatch repair</a:t>
            </a:r>
          </a:p>
          <a:p>
            <a:pPr eaLnBrk="1" fontAlgn="base" hangingPunct="1"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  <a:p>
            <a:pPr eaLnBrk="1" fontAlgn="base" hangingPunct="1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HNPCC gene is on chromosome 2</a:t>
            </a:r>
          </a:p>
        </p:txBody>
      </p:sp>
    </p:spTree>
    <p:extLst>
      <p:ext uri="{BB962C8B-B14F-4D97-AF65-F5344CB8AC3E}">
        <p14:creationId xmlns:p14="http://schemas.microsoft.com/office/powerpoint/2010/main" val="3572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Text Box 7"/>
          <p:cNvSpPr txBox="1">
            <a:spLocks noChangeArrowheads="1"/>
          </p:cNvSpPr>
          <p:nvPr/>
        </p:nvSpPr>
        <p:spPr bwMode="auto">
          <a:xfrm>
            <a:off x="8305800" y="4495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DEF6F1"/>
                </a:solidFill>
                <a:latin typeface="Helvetica" panose="020B0604020202020204" pitchFamily="34" charset="0"/>
              </a:rPr>
              <a:t>Figure 12.4</a:t>
            </a:r>
            <a:endParaRPr lang="en-US" altLang="en-US" sz="24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304131" name="Rectangle 2"/>
          <p:cNvSpPr>
            <a:spLocks noChangeArrowheads="1"/>
          </p:cNvSpPr>
          <p:nvPr/>
        </p:nvSpPr>
        <p:spPr bwMode="auto">
          <a:xfrm>
            <a:off x="1981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</a:rPr>
              <a:t>Repair Disorders:</a:t>
            </a:r>
            <a:br>
              <a:rPr lang="en-US" altLang="en-US">
                <a:solidFill>
                  <a:srgbClr val="0000FF"/>
                </a:solidFill>
              </a:rPr>
            </a:br>
            <a:r>
              <a:rPr lang="en-US" altLang="en-US">
                <a:solidFill>
                  <a:srgbClr val="0000FF"/>
                </a:solidFill>
              </a:rPr>
              <a:t>Xeroderma Pigmentosum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057400" y="2057400"/>
            <a:ext cx="4953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SzPct val="5000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Autosomal recessive; Seven genes involved</a:t>
            </a:r>
          </a:p>
          <a:p>
            <a:pPr eaLnBrk="1" fontAlgn="base" hangingPunct="1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Malfunction of excision repair </a:t>
            </a:r>
          </a:p>
          <a:p>
            <a:pPr eaLnBrk="1" fontAlgn="base" hangingPunct="1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Thymine dimers remain and block replication</a:t>
            </a:r>
          </a:p>
          <a:p>
            <a:pPr eaLnBrk="1" fontAlgn="base" hangingPunct="1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Must avoid sunlight</a:t>
            </a:r>
          </a:p>
          <a:p>
            <a:pPr eaLnBrk="1" fontAlgn="base" hangingPunct="1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Only 250 cases worldwide</a:t>
            </a:r>
          </a:p>
          <a:p>
            <a:pPr eaLnBrk="1" fontAlgn="base" hangingPunct="1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304133" name="Group 5"/>
          <p:cNvGrpSpPr>
            <a:grpSpLocks/>
          </p:cNvGrpSpPr>
          <p:nvPr/>
        </p:nvGrpSpPr>
        <p:grpSpPr bwMode="auto">
          <a:xfrm>
            <a:off x="6019801" y="1905000"/>
            <a:ext cx="4206875" cy="4419600"/>
            <a:chOff x="2832" y="1200"/>
            <a:chExt cx="2650" cy="2784"/>
          </a:xfrm>
        </p:grpSpPr>
        <p:pic>
          <p:nvPicPr>
            <p:cNvPr id="304134" name="Picture 5" descr="12_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4"/>
            <a:stretch>
              <a:fillRect/>
            </a:stretch>
          </p:blipFill>
          <p:spPr bwMode="auto">
            <a:xfrm>
              <a:off x="3888" y="1200"/>
              <a:ext cx="1594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Title 1"/>
            <p:cNvSpPr txBox="1">
              <a:spLocks/>
            </p:cNvSpPr>
            <p:nvPr/>
          </p:nvSpPr>
          <p:spPr bwMode="auto">
            <a:xfrm>
              <a:off x="2832" y="2448"/>
              <a:ext cx="960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sym typeface="Arial" panose="020B0604020202020204" pitchFamily="34" charset="0"/>
                </a:rPr>
                <a:t>Figure 12.16</a:t>
              </a:r>
            </a:p>
          </p:txBody>
        </p:sp>
      </p:grpSp>
      <p:sp>
        <p:nvSpPr>
          <p:cNvPr id="304136" name="WordArt 8"/>
          <p:cNvSpPr>
            <a:spLocks noChangeArrowheads="1" noChangeShapeType="1" noTextEdit="1"/>
          </p:cNvSpPr>
          <p:nvPr/>
        </p:nvSpPr>
        <p:spPr bwMode="auto">
          <a:xfrm>
            <a:off x="2819400" y="1828800"/>
            <a:ext cx="767715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More than ½ of all xp children will develop cancer before teenage yrs</a:t>
            </a:r>
          </a:p>
        </p:txBody>
      </p:sp>
      <p:sp>
        <p:nvSpPr>
          <p:cNvPr id="304137" name="WordArt 9"/>
          <p:cNvSpPr>
            <a:spLocks noChangeArrowheads="1" noChangeShapeType="1" noTextEdit="1"/>
          </p:cNvSpPr>
          <p:nvPr/>
        </p:nvSpPr>
        <p:spPr bwMode="auto">
          <a:xfrm>
            <a:off x="6934200" y="5562600"/>
            <a:ext cx="35814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1000x increase risk of developing skin cancer </a:t>
            </a:r>
          </a:p>
        </p:txBody>
      </p:sp>
    </p:spTree>
    <p:extLst>
      <p:ext uri="{BB962C8B-B14F-4D97-AF65-F5344CB8AC3E}">
        <p14:creationId xmlns:p14="http://schemas.microsoft.com/office/powerpoint/2010/main" val="362486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Text Box 7"/>
          <p:cNvSpPr txBox="1">
            <a:spLocks noChangeArrowheads="1"/>
          </p:cNvSpPr>
          <p:nvPr/>
        </p:nvSpPr>
        <p:spPr bwMode="auto">
          <a:xfrm>
            <a:off x="8305800" y="4495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DEF6F1"/>
                </a:solidFill>
                <a:latin typeface="Helvetica" panose="020B0604020202020204" pitchFamily="34" charset="0"/>
              </a:rPr>
              <a:t>Figure 12.4</a:t>
            </a:r>
            <a:endParaRPr lang="en-US" altLang="en-US" sz="24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306179" name="Rectangle 2"/>
          <p:cNvSpPr>
            <a:spLocks noChangeArrowheads="1"/>
          </p:cNvSpPr>
          <p:nvPr/>
        </p:nvSpPr>
        <p:spPr bwMode="auto">
          <a:xfrm>
            <a:off x="1981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</a:rPr>
              <a:t>Repair Disorders:</a:t>
            </a:r>
            <a:br>
              <a:rPr lang="en-US" altLang="en-US">
                <a:solidFill>
                  <a:srgbClr val="0000FF"/>
                </a:solidFill>
              </a:rPr>
            </a:br>
            <a:r>
              <a:rPr lang="en-US" altLang="en-US">
                <a:solidFill>
                  <a:srgbClr val="0000FF"/>
                </a:solidFill>
              </a:rPr>
              <a:t>Ataxia Telangiectasis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362200" y="2057400"/>
            <a:ext cx="8001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SzPct val="5000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Autosomal recessive disorder</a:t>
            </a:r>
          </a:p>
          <a:p>
            <a:pPr eaLnBrk="1" fontAlgn="base" hangingPunct="1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Defect in cell cycle checkpoint kinase</a:t>
            </a:r>
          </a:p>
          <a:p>
            <a:pPr eaLnBrk="1" fontAlgn="base" hangingPunct="1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Cells continue through cell cycle without pausing to inspect DNA</a:t>
            </a:r>
          </a:p>
          <a:p>
            <a:pPr eaLnBrk="1" fontAlgn="base" hangingPunct="1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Individuals with AT have 50X the risk of developing  over general population</a:t>
            </a:r>
          </a:p>
          <a:p>
            <a:pPr eaLnBrk="1" fontAlgn="base" hangingPunct="1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Heterozygotes have a two- to sixfold increase in cancer risk</a:t>
            </a:r>
          </a:p>
        </p:txBody>
      </p:sp>
    </p:spTree>
    <p:extLst>
      <p:ext uri="{BB962C8B-B14F-4D97-AF65-F5344CB8AC3E}">
        <p14:creationId xmlns:p14="http://schemas.microsoft.com/office/powerpoint/2010/main" val="209493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Text Box 7"/>
          <p:cNvSpPr txBox="1">
            <a:spLocks noChangeArrowheads="1"/>
          </p:cNvSpPr>
          <p:nvPr/>
        </p:nvSpPr>
        <p:spPr bwMode="auto">
          <a:xfrm>
            <a:off x="8305800" y="4495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DEF6F1"/>
                </a:solidFill>
                <a:latin typeface="Helvetica" panose="020B0604020202020204" pitchFamily="34" charset="0"/>
              </a:rPr>
              <a:t>Figure 12.4</a:t>
            </a:r>
            <a:endParaRPr lang="en-US" altLang="en-US" sz="24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308227" name="Rectangle 2"/>
          <p:cNvSpPr>
            <a:spLocks noChangeArrowheads="1"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</a:rPr>
              <a:t>Failure of DNA Repair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86000" y="1524000"/>
            <a:ext cx="8001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SzPct val="5000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If both copies of a repair gene are mutant, a disorder can result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The protein p53 monitors repair of DNA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If damage is too severe, the p53 protein promotes programmed cell death or </a:t>
            </a:r>
            <a:r>
              <a:rPr lang="en-US" altLang="en-US" b="1">
                <a:solidFill>
                  <a:srgbClr val="000000"/>
                </a:solidFill>
              </a:rPr>
              <a:t>apoptosis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Mutations may occur in genes encoding DNA repair proteins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Lead to overall increase in mutations</a:t>
            </a:r>
          </a:p>
        </p:txBody>
      </p:sp>
    </p:spTree>
    <p:extLst>
      <p:ext uri="{BB962C8B-B14F-4D97-AF65-F5344CB8AC3E}">
        <p14:creationId xmlns:p14="http://schemas.microsoft.com/office/powerpoint/2010/main" val="290759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295400"/>
            <a:ext cx="8382000" cy="1600200"/>
          </a:xfrm>
        </p:spPr>
        <p:txBody>
          <a:bodyPr/>
          <a:lstStyle/>
          <a:p>
            <a:pPr eaLnBrk="1" hangingPunct="1"/>
            <a:r>
              <a:rPr lang="en-US" altLang="en-US" smtClean="0"/>
              <a:t>About 8% of our genome is derived from RNA viruses called retroviruses</a:t>
            </a:r>
          </a:p>
          <a:p>
            <a:pPr eaLnBrk="1" hangingPunct="1"/>
            <a:r>
              <a:rPr lang="en-US" altLang="en-US" smtClean="0"/>
              <a:t>	- This is evidence of past infection</a:t>
            </a:r>
          </a:p>
          <a:p>
            <a:pPr eaLnBrk="1" hangingPunct="1"/>
            <a:r>
              <a:rPr lang="en-US" altLang="en-US" smtClean="0"/>
              <a:t>	- Sequences tend to increase over time</a:t>
            </a:r>
          </a:p>
        </p:txBody>
      </p:sp>
      <p:sp>
        <p:nvSpPr>
          <p:cNvPr id="2119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Viral DNA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62188" y="3657600"/>
            <a:ext cx="7796212" cy="2986088"/>
            <a:chOff x="737615" y="3657600"/>
            <a:chExt cx="7796785" cy="2986087"/>
          </a:xfrm>
        </p:grpSpPr>
        <p:pic>
          <p:nvPicPr>
            <p:cNvPr id="211973" name="Picture 2" descr="lew25278_11_1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15" y="3657600"/>
              <a:ext cx="7644385" cy="29860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974" name="Title 1"/>
            <p:cNvSpPr txBox="1">
              <a:spLocks/>
            </p:cNvSpPr>
            <p:nvPr/>
          </p:nvSpPr>
          <p:spPr bwMode="auto">
            <a:xfrm>
              <a:off x="6858000" y="3886200"/>
              <a:ext cx="1676400" cy="34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sym typeface="Arial" panose="020B0604020202020204" pitchFamily="34" charset="0"/>
                </a:rPr>
                <a:t>Figure 11.11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788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Cytogenetics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1600200"/>
            <a:ext cx="7848600" cy="495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Cytogenetics</a:t>
            </a:r>
            <a:r>
              <a:rPr lang="en-US" altLang="en-US" smtClean="0"/>
              <a:t> is a subdiscipline within genetics </a:t>
            </a:r>
          </a:p>
          <a:p>
            <a:pPr eaLnBrk="1" hangingPunct="1"/>
            <a:r>
              <a:rPr lang="en-US" altLang="en-US" smtClean="0"/>
              <a:t>Deals with chromosome variations </a:t>
            </a:r>
          </a:p>
          <a:p>
            <a:pPr eaLnBrk="1" hangingPunct="1"/>
            <a:r>
              <a:rPr lang="en-US" altLang="en-US" smtClean="0"/>
              <a:t>In general, excess genetic material has milder effects on health than a deficit</a:t>
            </a:r>
          </a:p>
          <a:p>
            <a:pPr eaLnBrk="1" hangingPunct="1"/>
            <a:r>
              <a:rPr lang="en-US" altLang="en-US" smtClean="0"/>
              <a:t>Still, most large-scale chromosomal abnormalities present in all cells disrupt or halt prenatal development</a:t>
            </a:r>
          </a:p>
        </p:txBody>
      </p:sp>
    </p:spTree>
    <p:extLst>
      <p:ext uri="{BB962C8B-B14F-4D97-AF65-F5344CB8AC3E}">
        <p14:creationId xmlns:p14="http://schemas.microsoft.com/office/powerpoint/2010/main" val="417657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Portrait of a Chromosome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1752600"/>
            <a:ext cx="8153400" cy="4572000"/>
          </a:xfrm>
        </p:spPr>
        <p:txBody>
          <a:bodyPr/>
          <a:lstStyle/>
          <a:p>
            <a:pPr eaLnBrk="1" hangingPunct="1"/>
            <a:r>
              <a:rPr lang="en-US" altLang="en-US" smtClean="0"/>
              <a:t>A chromosome consists primarily of DNA and protein</a:t>
            </a:r>
          </a:p>
          <a:p>
            <a:pPr eaLnBrk="1" hangingPunct="1"/>
            <a:r>
              <a:rPr lang="en-US" altLang="en-US" smtClean="0"/>
              <a:t>Distinguished by size and shape</a:t>
            </a:r>
          </a:p>
          <a:p>
            <a:pPr eaLnBrk="1" hangingPunct="1"/>
            <a:r>
              <a:rPr lang="en-US" altLang="en-US" smtClean="0"/>
              <a:t>Essential parts are:</a:t>
            </a:r>
          </a:p>
          <a:p>
            <a:pPr eaLnBrk="1" hangingPunct="1"/>
            <a:r>
              <a:rPr lang="en-US" altLang="en-US" smtClean="0"/>
              <a:t>	- Telomeres</a:t>
            </a:r>
          </a:p>
          <a:p>
            <a:pPr eaLnBrk="1" hangingPunct="1"/>
            <a:r>
              <a:rPr lang="en-US" altLang="en-US" smtClean="0"/>
              <a:t>	- Origins of replication sites</a:t>
            </a:r>
          </a:p>
          <a:p>
            <a:pPr eaLnBrk="1" hangingPunct="1"/>
            <a:r>
              <a:rPr lang="en-US" altLang="en-US" smtClean="0"/>
              <a:t>	- Centromere</a:t>
            </a:r>
          </a:p>
        </p:txBody>
      </p:sp>
    </p:spTree>
    <p:extLst>
      <p:ext uri="{BB962C8B-B14F-4D97-AF65-F5344CB8AC3E}">
        <p14:creationId xmlns:p14="http://schemas.microsoft.com/office/powerpoint/2010/main" val="318444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4" name="Picture 11" descr="13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82296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395" name="Rectangle 2"/>
          <p:cNvSpPr>
            <a:spLocks noChangeArrowheads="1"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0000FF"/>
                </a:solidFill>
              </a:rPr>
              <a:t>Portrait of a Chromosome</a:t>
            </a:r>
          </a:p>
        </p:txBody>
      </p:sp>
      <p:sp>
        <p:nvSpPr>
          <p:cNvPr id="315396" name="Title 1"/>
          <p:cNvSpPr txBox="1">
            <a:spLocks/>
          </p:cNvSpPr>
          <p:nvPr/>
        </p:nvSpPr>
        <p:spPr bwMode="auto">
          <a:xfrm>
            <a:off x="1905000" y="6208714"/>
            <a:ext cx="15240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sym typeface="Arial" panose="020B0604020202020204" pitchFamily="34" charset="0"/>
              </a:rPr>
              <a:t>Figure 13.1</a:t>
            </a:r>
          </a:p>
        </p:txBody>
      </p:sp>
    </p:spTree>
    <p:extLst>
      <p:ext uri="{BB962C8B-B14F-4D97-AF65-F5344CB8AC3E}">
        <p14:creationId xmlns:p14="http://schemas.microsoft.com/office/powerpoint/2010/main" val="329686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Portrait of a Chromosome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752600"/>
            <a:ext cx="8153400" cy="4572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Heterochromatin</a:t>
            </a:r>
            <a:r>
              <a:rPr lang="en-US" altLang="en-US" smtClean="0"/>
              <a:t> is darkly staining</a:t>
            </a:r>
          </a:p>
          <a:p>
            <a:pPr eaLnBrk="1" hangingPunct="1"/>
            <a:r>
              <a:rPr lang="en-US" altLang="en-US" smtClean="0"/>
              <a:t>	- Consists mostly of repetitive DNA</a:t>
            </a:r>
          </a:p>
          <a:p>
            <a:pPr eaLnBrk="1" hangingPunct="1"/>
            <a:r>
              <a:rPr lang="en-US" altLang="en-US" b="1" smtClean="0"/>
              <a:t>Euchromatin</a:t>
            </a:r>
            <a:r>
              <a:rPr lang="en-US" altLang="en-US" smtClean="0"/>
              <a:t> is lighter-staining </a:t>
            </a:r>
          </a:p>
          <a:p>
            <a:pPr eaLnBrk="1" hangingPunct="1"/>
            <a:r>
              <a:rPr lang="en-US" altLang="en-US" smtClean="0"/>
              <a:t>	- Contains most protein-encoding genes</a:t>
            </a:r>
          </a:p>
          <a:p>
            <a:pPr eaLnBrk="1" hangingPunct="1"/>
            <a:r>
              <a:rPr lang="en-US" altLang="en-US" b="1" smtClean="0"/>
              <a:t>Telomeres</a:t>
            </a:r>
            <a:r>
              <a:rPr lang="en-US" altLang="en-US" smtClean="0"/>
              <a:t> are chromosome tips composed of many repeats of TTAGGG </a:t>
            </a:r>
          </a:p>
          <a:p>
            <a:pPr eaLnBrk="1" hangingPunct="1"/>
            <a:r>
              <a:rPr lang="en-US" altLang="en-US" smtClean="0"/>
              <a:t>	- Shorten with each cell division</a:t>
            </a:r>
          </a:p>
        </p:txBody>
      </p:sp>
    </p:spTree>
    <p:extLst>
      <p:ext uri="{BB962C8B-B14F-4D97-AF65-F5344CB8AC3E}">
        <p14:creationId xmlns:p14="http://schemas.microsoft.com/office/powerpoint/2010/main" val="47837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Centromeres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600200"/>
            <a:ext cx="8153400" cy="4572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largest constriction of the chromosome and where spindle fibers attach</a:t>
            </a:r>
          </a:p>
          <a:p>
            <a:pPr eaLnBrk="1" hangingPunct="1"/>
            <a:r>
              <a:rPr lang="en-US" altLang="en-US" smtClean="0"/>
              <a:t>The bases that form the centromere are repeats of a 171-base DNA sequence </a:t>
            </a:r>
          </a:p>
          <a:p>
            <a:pPr eaLnBrk="1" hangingPunct="1"/>
            <a:r>
              <a:rPr lang="en-US" altLang="en-US" smtClean="0"/>
              <a:t>Replicated at the end of S-phase</a:t>
            </a:r>
          </a:p>
        </p:txBody>
      </p:sp>
    </p:spTree>
    <p:extLst>
      <p:ext uri="{BB962C8B-B14F-4D97-AF65-F5344CB8AC3E}">
        <p14:creationId xmlns:p14="http://schemas.microsoft.com/office/powerpoint/2010/main" val="267466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smtClean="0"/>
              <a:t>On a Chromosome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143000"/>
            <a:ext cx="85344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1800"/>
          </a:p>
          <a:p>
            <a:pPr>
              <a:lnSpc>
                <a:spcPct val="80000"/>
              </a:lnSpc>
            </a:pPr>
            <a:r>
              <a:rPr lang="en-US" altLang="en-US" sz="2000" b="1"/>
              <a:t>The short arm of the chromosome is called “p”</a:t>
            </a:r>
          </a:p>
          <a:p>
            <a:pPr>
              <a:lnSpc>
                <a:spcPct val="80000"/>
              </a:lnSpc>
            </a:pPr>
            <a:r>
              <a:rPr lang="en-US" altLang="en-US" sz="2000" b="1"/>
              <a:t>The long arm of the chromosome is called “q”</a:t>
            </a:r>
          </a:p>
          <a:p>
            <a:pPr>
              <a:lnSpc>
                <a:spcPct val="80000"/>
              </a:lnSpc>
            </a:pPr>
            <a:r>
              <a:rPr lang="en-US" altLang="en-US" sz="2000" b="1"/>
              <a:t> </a:t>
            </a:r>
          </a:p>
          <a:p>
            <a:pPr>
              <a:lnSpc>
                <a:spcPct val="80000"/>
              </a:lnSpc>
            </a:pPr>
            <a:r>
              <a:rPr lang="en-US" altLang="en-US" sz="2000" b="1"/>
              <a:t>Each genetic trait or disease is given an address using this method</a:t>
            </a:r>
          </a:p>
          <a:p>
            <a:pPr>
              <a:lnSpc>
                <a:spcPct val="80000"/>
              </a:lnSpc>
            </a:pPr>
            <a:r>
              <a:rPr lang="en-US" altLang="en-US" sz="2000" b="1"/>
              <a:t>Ex: Alzheimer’s is 10q24.1  meaning it is found on chromosome 10 long arm band 24 section 1</a:t>
            </a:r>
            <a:endParaRPr lang="pt-BR" altLang="en-US" sz="2000" b="1"/>
          </a:p>
          <a:p>
            <a:pPr>
              <a:lnSpc>
                <a:spcPct val="80000"/>
              </a:lnSpc>
            </a:pPr>
            <a:r>
              <a:rPr lang="pt-BR" altLang="en-US" sz="2000" b="1"/>
              <a:t>Ex sickle cell anemia:  11p15.5</a:t>
            </a:r>
            <a:endParaRPr lang="fr-FR" altLang="en-US" sz="2000" b="1"/>
          </a:p>
          <a:p>
            <a:pPr>
              <a:lnSpc>
                <a:spcPct val="80000"/>
              </a:lnSpc>
            </a:pPr>
            <a:r>
              <a:rPr lang="fr-FR" altLang="en-US" sz="2000" b="1"/>
              <a:t>Ex fragile x syndrome: Xp27.3</a:t>
            </a:r>
            <a:br>
              <a:rPr lang="fr-FR" altLang="en-US" sz="2000" b="1"/>
            </a:br>
            <a:r>
              <a:rPr lang="fr-FR" altLang="en-US" sz="2000" b="1"/>
              <a:t/>
            </a:r>
            <a:br>
              <a:rPr lang="fr-FR" altLang="en-US" sz="2000" b="1"/>
            </a:br>
            <a:endParaRPr lang="en-US" altLang="en-US" sz="2000" b="1"/>
          </a:p>
          <a:p>
            <a:pPr>
              <a:lnSpc>
                <a:spcPct val="80000"/>
              </a:lnSpc>
            </a:pPr>
            <a:r>
              <a:rPr lang="en-US" altLang="en-US" sz="2000" b="1"/>
              <a:t>Top 3 autosomal recessive cells:  sickle cell, cystic fibrosis and Tat-sachs</a:t>
            </a:r>
          </a:p>
          <a:p>
            <a:pPr>
              <a:lnSpc>
                <a:spcPct val="80000"/>
              </a:lnSpc>
            </a:pPr>
            <a:r>
              <a:rPr lang="en-US" altLang="en-US" sz="2000" b="1"/>
              <a:t>Top Autonomic dominant diseases: Huntington’s and neurofibromastoma </a:t>
            </a:r>
          </a:p>
        </p:txBody>
      </p:sp>
    </p:spTree>
    <p:extLst>
      <p:ext uri="{BB962C8B-B14F-4D97-AF65-F5344CB8AC3E}">
        <p14:creationId xmlns:p14="http://schemas.microsoft.com/office/powerpoint/2010/main" val="52208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Karyotype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600200"/>
            <a:ext cx="8153400" cy="4876800"/>
          </a:xfrm>
        </p:spPr>
        <p:txBody>
          <a:bodyPr/>
          <a:lstStyle/>
          <a:p>
            <a:pPr eaLnBrk="1" hangingPunct="1"/>
            <a:r>
              <a:rPr lang="en-US" altLang="en-US" smtClean="0"/>
              <a:t>A chromosome chart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mtClean="0"/>
              <a:t>Displays chromosomes arranged by size and structure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mtClean="0"/>
              <a:t>Humans have 24 chromosome types</a:t>
            </a:r>
          </a:p>
          <a:p>
            <a:pPr eaLnBrk="1" hangingPunct="1"/>
            <a:r>
              <a:rPr lang="en-US" altLang="en-US" smtClean="0"/>
              <a:t>	- Autosomes are numbered 1-22 by size</a:t>
            </a:r>
          </a:p>
          <a:p>
            <a:pPr eaLnBrk="1" hangingPunct="1"/>
            <a:r>
              <a:rPr lang="en-US" altLang="en-US" smtClean="0"/>
              <a:t>	- Sex chromosomes are X and Y </a:t>
            </a:r>
          </a:p>
        </p:txBody>
      </p:sp>
    </p:spTree>
    <p:extLst>
      <p:ext uri="{BB962C8B-B14F-4D97-AF65-F5344CB8AC3E}">
        <p14:creationId xmlns:p14="http://schemas.microsoft.com/office/powerpoint/2010/main" val="280060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Karyotype</a:t>
            </a:r>
          </a:p>
        </p:txBody>
      </p:sp>
      <p:pic>
        <p:nvPicPr>
          <p:cNvPr id="323587" name="Picture 2" descr="lew25278_13_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01738"/>
            <a:ext cx="5638800" cy="53514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3588" name="Title 1"/>
          <p:cNvSpPr txBox="1">
            <a:spLocks/>
          </p:cNvSpPr>
          <p:nvPr/>
        </p:nvSpPr>
        <p:spPr bwMode="auto">
          <a:xfrm>
            <a:off x="2057400" y="5903914"/>
            <a:ext cx="15240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sym typeface="Arial" panose="020B0604020202020204" pitchFamily="34" charset="0"/>
              </a:rPr>
              <a:t>Figure 13.3</a:t>
            </a:r>
          </a:p>
        </p:txBody>
      </p:sp>
    </p:spTree>
    <p:extLst>
      <p:ext uri="{BB962C8B-B14F-4D97-AF65-F5344CB8AC3E}">
        <p14:creationId xmlns:p14="http://schemas.microsoft.com/office/powerpoint/2010/main" val="17939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Centromere Positions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05200" y="1371600"/>
            <a:ext cx="5867400" cy="2362200"/>
          </a:xfrm>
        </p:spPr>
        <p:txBody>
          <a:bodyPr/>
          <a:lstStyle/>
          <a:p>
            <a:pPr eaLnBrk="1" hangingPunct="1"/>
            <a:r>
              <a:rPr lang="en-US" altLang="en-US" smtClean="0"/>
              <a:t>At tip – </a:t>
            </a:r>
            <a:r>
              <a:rPr lang="en-US" altLang="en-US" b="1" smtClean="0"/>
              <a:t>Telocentric</a:t>
            </a:r>
          </a:p>
          <a:p>
            <a:pPr eaLnBrk="1" hangingPunct="1"/>
            <a:r>
              <a:rPr lang="en-US" altLang="en-US" smtClean="0"/>
              <a:t>Close to end – </a:t>
            </a:r>
            <a:r>
              <a:rPr lang="en-US" altLang="en-US" b="1" smtClean="0"/>
              <a:t>Acrocentric</a:t>
            </a:r>
          </a:p>
          <a:p>
            <a:pPr eaLnBrk="1" hangingPunct="1"/>
            <a:r>
              <a:rPr lang="en-US" altLang="en-US" smtClean="0"/>
              <a:t>Off-center – </a:t>
            </a:r>
            <a:r>
              <a:rPr lang="en-US" altLang="en-US" b="1" smtClean="0"/>
              <a:t>Submetacentric</a:t>
            </a:r>
            <a:r>
              <a:rPr lang="en-US" altLang="en-US" smtClean="0"/>
              <a:t> </a:t>
            </a:r>
          </a:p>
          <a:p>
            <a:pPr eaLnBrk="1" hangingPunct="1"/>
            <a:r>
              <a:rPr lang="en-US" altLang="en-US" smtClean="0"/>
              <a:t>At midpoint – </a:t>
            </a:r>
            <a:r>
              <a:rPr lang="en-US" altLang="en-US" b="1" smtClean="0"/>
              <a:t>Metacentric</a:t>
            </a: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325636" name="Picture 2" descr="lew25278_13_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1"/>
            <a:ext cx="7086600" cy="29813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5637" name="Title 1"/>
          <p:cNvSpPr txBox="1">
            <a:spLocks/>
          </p:cNvSpPr>
          <p:nvPr/>
        </p:nvSpPr>
        <p:spPr bwMode="auto">
          <a:xfrm>
            <a:off x="1752600" y="5065714"/>
            <a:ext cx="15240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sym typeface="Arial" panose="020B0604020202020204" pitchFamily="34" charset="0"/>
              </a:rPr>
              <a:t>Figure 13.4</a:t>
            </a:r>
          </a:p>
        </p:txBody>
      </p:sp>
    </p:spTree>
    <p:extLst>
      <p:ext uri="{BB962C8B-B14F-4D97-AF65-F5344CB8AC3E}">
        <p14:creationId xmlns:p14="http://schemas.microsoft.com/office/powerpoint/2010/main" val="103566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Karyotype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0" y="1600200"/>
            <a:ext cx="8153400" cy="4876800"/>
          </a:xfrm>
        </p:spPr>
        <p:txBody>
          <a:bodyPr/>
          <a:lstStyle/>
          <a:p>
            <a:pPr eaLnBrk="1" hangingPunct="1"/>
            <a:r>
              <a:rPr lang="en-US" altLang="en-US" smtClean="0"/>
              <a:t>Karyotypes are useful at several levels 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mtClean="0"/>
              <a:t>	1) Can confirm a clinical diagnosis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mtClean="0"/>
              <a:t>	2) Can reveal effects of environmental toxins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9182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b="1" u="sng" smtClean="0"/>
              <a:t>sncRNA</a:t>
            </a:r>
            <a:r>
              <a:rPr lang="en-US" altLang="en-US" smtClean="0"/>
              <a:t>: stands for </a:t>
            </a:r>
            <a:r>
              <a:rPr lang="en-US" altLang="en-US" b="1" u="sng" smtClean="0"/>
              <a:t>small noncoding RNA</a:t>
            </a:r>
            <a:r>
              <a:rPr lang="en-US" altLang="en-US" smtClean="0"/>
              <a:t> also called </a:t>
            </a:r>
            <a:r>
              <a:rPr lang="en-US" altLang="en-US" b="1" u="sng" smtClean="0"/>
              <a:t>microRNA</a:t>
            </a:r>
            <a:r>
              <a:rPr lang="en-US" altLang="en-US" smtClean="0"/>
              <a:t> ( </a:t>
            </a:r>
            <a:r>
              <a:rPr lang="en-US" altLang="en-US" b="1" smtClean="0"/>
              <a:t>miRNA,</a:t>
            </a:r>
            <a:r>
              <a:rPr lang="en-US" altLang="en-US" smtClean="0"/>
              <a:t> </a:t>
            </a:r>
            <a:r>
              <a:rPr lang="en-US" altLang="en-US" b="1" smtClean="0"/>
              <a:t>miRs).. </a:t>
            </a:r>
            <a:r>
              <a:rPr lang="en-US" altLang="en-US" smtClean="0"/>
              <a:t>typically composed of only 22 nucleotides, and acts as a </a:t>
            </a:r>
            <a:r>
              <a:rPr lang="en-US" altLang="en-US" b="1" smtClean="0"/>
              <a:t>negative regulator</a:t>
            </a:r>
            <a:r>
              <a:rPr lang="en-US" altLang="en-US" smtClean="0"/>
              <a:t> of genes ( meaning they turn the genes off) </a:t>
            </a:r>
            <a:endParaRPr lang="en-US" altLang="en-US" b="1" u="sng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 u="sng" smtClean="0"/>
              <a:t>sncRNA controls  </a:t>
            </a:r>
            <a:r>
              <a:rPr lang="en-US" altLang="en-US" smtClean="0"/>
              <a:t>20-30% of human coding DNA genes ( whole mechanism is called </a:t>
            </a:r>
            <a:r>
              <a:rPr lang="en-US" altLang="en-US" b="1" smtClean="0"/>
              <a:t>RNAi or RNA interference</a:t>
            </a:r>
            <a:r>
              <a:rPr lang="en-US" altLang="en-US" sz="2800"/>
              <a:t>)</a:t>
            </a:r>
          </a:p>
          <a:p>
            <a:endParaRPr lang="en-US" altLang="en-US" sz="2800"/>
          </a:p>
        </p:txBody>
      </p:sp>
      <p:sp>
        <p:nvSpPr>
          <p:cNvPr id="179204" name="WordArt 4"/>
          <p:cNvSpPr>
            <a:spLocks noChangeArrowheads="1" noChangeShapeType="1" noTextEdit="1"/>
          </p:cNvSpPr>
          <p:nvPr/>
        </p:nvSpPr>
        <p:spPr bwMode="auto">
          <a:xfrm>
            <a:off x="4419600" y="381000"/>
            <a:ext cx="4267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RNA</a:t>
            </a:r>
          </a:p>
        </p:txBody>
      </p:sp>
    </p:spTree>
    <p:extLst>
      <p:ext uri="{BB962C8B-B14F-4D97-AF65-F5344CB8AC3E}">
        <p14:creationId xmlns:p14="http://schemas.microsoft.com/office/powerpoint/2010/main" val="44289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Visualizing Chromosomes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371600"/>
            <a:ext cx="8382000" cy="5257800"/>
          </a:xfrm>
        </p:spPr>
        <p:txBody>
          <a:bodyPr/>
          <a:lstStyle/>
          <a:p>
            <a:pPr eaLnBrk="1" hangingPunct="1"/>
            <a:r>
              <a:rPr lang="en-US" altLang="en-US" sz="2800"/>
              <a:t>Tissue is obtained from person</a:t>
            </a:r>
          </a:p>
          <a:p>
            <a:pPr eaLnBrk="1" hangingPunct="1"/>
            <a:r>
              <a:rPr lang="en-US" altLang="en-US" sz="2800"/>
              <a:t>	- Fetal tissue:  	Amniocentesis</a:t>
            </a:r>
          </a:p>
          <a:p>
            <a:pPr eaLnBrk="1" hangingPunct="1"/>
            <a:r>
              <a:rPr lang="en-US" altLang="en-US" sz="2800"/>
              <a:t>                         	Chorionic villi sampling</a:t>
            </a:r>
          </a:p>
          <a:p>
            <a:pPr eaLnBrk="1" hangingPunct="1"/>
            <a:r>
              <a:rPr lang="en-US" altLang="en-US" sz="2800"/>
              <a:t>                         	Fetal cell sorting </a:t>
            </a:r>
          </a:p>
          <a:p>
            <a:pPr eaLnBrk="1" hangingPunct="1"/>
            <a:r>
              <a:rPr lang="en-US" altLang="en-US" sz="2800"/>
              <a:t>				Chromosome microarray analysis</a:t>
            </a:r>
          </a:p>
          <a:p>
            <a:pPr eaLnBrk="1" hangingPunct="1"/>
            <a:r>
              <a:rPr lang="en-US" altLang="en-US" sz="2800"/>
              <a:t>   - Adult tissue: 	White blood cells</a:t>
            </a:r>
          </a:p>
          <a:p>
            <a:pPr eaLnBrk="1" hangingPunct="1"/>
            <a:r>
              <a:rPr lang="en-US" altLang="en-US" sz="2800"/>
              <a:t>                          	Skinlike cells from cheek swab </a:t>
            </a:r>
          </a:p>
          <a:p>
            <a:pPr eaLnBrk="1" hangingPunct="1"/>
            <a:r>
              <a:rPr lang="en-US" altLang="en-US" sz="2800"/>
              <a:t>Chromosomes are extracted</a:t>
            </a:r>
          </a:p>
          <a:p>
            <a:pPr eaLnBrk="1" hangingPunct="1"/>
            <a:r>
              <a:rPr lang="en-US" altLang="en-US" sz="2800"/>
              <a:t>Then stained with a combination of dyes and </a:t>
            </a:r>
            <a:r>
              <a:rPr lang="en-US" altLang="en-US" sz="2800" b="1"/>
              <a:t>DNA probes</a:t>
            </a:r>
          </a:p>
        </p:txBody>
      </p:sp>
    </p:spTree>
    <p:extLst>
      <p:ext uri="{BB962C8B-B14F-4D97-AF65-F5344CB8AC3E}">
        <p14:creationId xmlns:p14="http://schemas.microsoft.com/office/powerpoint/2010/main" val="60100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Amniocentesis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371600"/>
            <a:ext cx="8382000" cy="1752600"/>
          </a:xfrm>
        </p:spPr>
        <p:txBody>
          <a:bodyPr/>
          <a:lstStyle/>
          <a:p>
            <a:pPr eaLnBrk="1" hangingPunct="1"/>
            <a:r>
              <a:rPr lang="en-US" altLang="en-US" sz="2800"/>
              <a:t>Detects about 1,000 of the more than 5,000 known chromosomal and biochemical problems</a:t>
            </a:r>
          </a:p>
          <a:p>
            <a:pPr eaLnBrk="1" hangingPunct="1"/>
            <a:r>
              <a:rPr lang="en-US" altLang="en-US" sz="2800"/>
              <a:t>Ultrasound is used to follow needle’s movement</a:t>
            </a:r>
          </a:p>
        </p:txBody>
      </p:sp>
      <p:pic>
        <p:nvPicPr>
          <p:cNvPr id="331780" name="Picture 5" descr="13_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" b="5911"/>
          <a:stretch>
            <a:fillRect/>
          </a:stretch>
        </p:blipFill>
        <p:spPr bwMode="auto">
          <a:xfrm>
            <a:off x="2133600" y="3048000"/>
            <a:ext cx="4724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1781" name="Title 1"/>
          <p:cNvSpPr txBox="1">
            <a:spLocks/>
          </p:cNvSpPr>
          <p:nvPr/>
        </p:nvSpPr>
        <p:spPr bwMode="auto">
          <a:xfrm>
            <a:off x="1905000" y="3352800"/>
            <a:ext cx="152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sym typeface="Arial" panose="020B0604020202020204" pitchFamily="34" charset="0"/>
              </a:rPr>
              <a:t>Figure 13.5a</a:t>
            </a:r>
          </a:p>
        </p:txBody>
      </p:sp>
      <p:sp>
        <p:nvSpPr>
          <p:cNvPr id="331782" name="Title 1"/>
          <p:cNvSpPr txBox="1">
            <a:spLocks/>
          </p:cNvSpPr>
          <p:nvPr/>
        </p:nvSpPr>
        <p:spPr bwMode="auto">
          <a:xfrm>
            <a:off x="7924800" y="3048000"/>
            <a:ext cx="152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sym typeface="Arial" panose="020B0604020202020204" pitchFamily="34" charset="0"/>
              </a:rPr>
              <a:t>Figure 13.6</a:t>
            </a:r>
          </a:p>
        </p:txBody>
      </p:sp>
      <p:pic>
        <p:nvPicPr>
          <p:cNvPr id="331783" name="Picture 2" descr="lew25278_13_0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3" t="3598" r="16255"/>
          <a:stretch>
            <a:fillRect/>
          </a:stretch>
        </p:blipFill>
        <p:spPr bwMode="auto">
          <a:xfrm>
            <a:off x="7131050" y="3429000"/>
            <a:ext cx="2927350" cy="32004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91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Chorionic Villi Sampling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371600"/>
            <a:ext cx="8382000" cy="2895600"/>
          </a:xfrm>
        </p:spPr>
        <p:txBody>
          <a:bodyPr/>
          <a:lstStyle/>
          <a:p>
            <a:pPr eaLnBrk="1" hangingPunct="1"/>
            <a:r>
              <a:rPr lang="en-US" altLang="en-US" sz="2800"/>
              <a:t>Performed during 10-12</a:t>
            </a:r>
            <a:r>
              <a:rPr lang="en-US" altLang="en-US" sz="2800" baseline="30000"/>
              <a:t>th</a:t>
            </a:r>
            <a:r>
              <a:rPr lang="en-US" altLang="en-US" sz="2800"/>
              <a:t> week of pregnancy</a:t>
            </a:r>
          </a:p>
          <a:p>
            <a:pPr eaLnBrk="1" hangingPunct="1"/>
            <a:r>
              <a:rPr lang="en-US" altLang="en-US" sz="2800"/>
              <a:t>Provides earlier results than amniocentesis</a:t>
            </a:r>
          </a:p>
          <a:p>
            <a:pPr eaLnBrk="1" hangingPunct="1"/>
            <a:r>
              <a:rPr lang="en-US" altLang="en-US" sz="2800"/>
              <a:t>However, it does not detect metabolic problems</a:t>
            </a:r>
          </a:p>
          <a:p>
            <a:pPr eaLnBrk="1" hangingPunct="1"/>
            <a:r>
              <a:rPr lang="en-US" altLang="en-US" sz="2800"/>
              <a:t>	- And has greater risk of spontaneous abortion</a:t>
            </a:r>
          </a:p>
        </p:txBody>
      </p:sp>
      <p:sp>
        <p:nvSpPr>
          <p:cNvPr id="333828" name="Title 1"/>
          <p:cNvSpPr txBox="1">
            <a:spLocks/>
          </p:cNvSpPr>
          <p:nvPr/>
        </p:nvSpPr>
        <p:spPr bwMode="auto">
          <a:xfrm>
            <a:off x="2209800" y="3846514"/>
            <a:ext cx="19050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sym typeface="Arial" panose="020B0604020202020204" pitchFamily="34" charset="0"/>
              </a:rPr>
              <a:t>Figure 13.5b</a:t>
            </a:r>
          </a:p>
        </p:txBody>
      </p:sp>
      <p:pic>
        <p:nvPicPr>
          <p:cNvPr id="333829" name="Picture 5" descr="13_0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22676"/>
            <a:ext cx="50292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33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4" name="Picture 5" descr="13_05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48000"/>
            <a:ext cx="4419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58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Fetal Cell Sorting</a:t>
            </a:r>
          </a:p>
        </p:txBody>
      </p:sp>
      <p:sp>
        <p:nvSpPr>
          <p:cNvPr id="3358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371600"/>
            <a:ext cx="8458200" cy="1600200"/>
          </a:xfrm>
        </p:spPr>
        <p:txBody>
          <a:bodyPr/>
          <a:lstStyle/>
          <a:p>
            <a:pPr eaLnBrk="1" hangingPunct="1"/>
            <a:r>
              <a:rPr lang="en-US" altLang="en-US" smtClean="0"/>
              <a:t>Fetal cells are distinguished from maternal cells by a fluorescence-activated cell sorter - Identifies cell-surface markers</a:t>
            </a:r>
          </a:p>
        </p:txBody>
      </p:sp>
      <p:sp>
        <p:nvSpPr>
          <p:cNvPr id="335877" name="Title 1"/>
          <p:cNvSpPr txBox="1">
            <a:spLocks/>
          </p:cNvSpPr>
          <p:nvPr/>
        </p:nvSpPr>
        <p:spPr bwMode="auto">
          <a:xfrm>
            <a:off x="8153400" y="3429000"/>
            <a:ext cx="1905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sym typeface="Arial" panose="020B0604020202020204" pitchFamily="34" charset="0"/>
              </a:rPr>
              <a:t>Figure 13.5c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981200" y="3581400"/>
            <a:ext cx="3352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A new technique detects fetal mRNA in the  bloodstream of the mother</a:t>
            </a:r>
          </a:p>
        </p:txBody>
      </p:sp>
    </p:spTree>
    <p:extLst>
      <p:ext uri="{BB962C8B-B14F-4D97-AF65-F5344CB8AC3E}">
        <p14:creationId xmlns:p14="http://schemas.microsoft.com/office/powerpoint/2010/main" val="75548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2" name="Picture 11" descr="13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98650"/>
            <a:ext cx="777240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Viewing Chromosomes</a:t>
            </a:r>
          </a:p>
        </p:txBody>
      </p:sp>
      <p:sp>
        <p:nvSpPr>
          <p:cNvPr id="3379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52800" y="1371600"/>
            <a:ext cx="11430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1882</a:t>
            </a:r>
          </a:p>
        </p:txBody>
      </p:sp>
      <p:sp>
        <p:nvSpPr>
          <p:cNvPr id="337925" name="Title 1"/>
          <p:cNvSpPr txBox="1">
            <a:spLocks/>
          </p:cNvSpPr>
          <p:nvPr/>
        </p:nvSpPr>
        <p:spPr bwMode="auto">
          <a:xfrm>
            <a:off x="5257800" y="1447800"/>
            <a:ext cx="1905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sym typeface="Arial" panose="020B0604020202020204" pitchFamily="34" charset="0"/>
              </a:rPr>
              <a:t>Figure 13.8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905000" y="5638800"/>
            <a:ext cx="426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2400">
                <a:solidFill>
                  <a:srgbClr val="000000"/>
                </a:solidFill>
              </a:rPr>
              <a:t>Drawing by German biologist Walther Flemming</a:t>
            </a:r>
          </a:p>
        </p:txBody>
      </p:sp>
      <p:sp>
        <p:nvSpPr>
          <p:cNvPr id="337927" name="Rectangle 3"/>
          <p:cNvSpPr>
            <a:spLocks noChangeArrowheads="1"/>
          </p:cNvSpPr>
          <p:nvPr/>
        </p:nvSpPr>
        <p:spPr bwMode="auto">
          <a:xfrm>
            <a:off x="7467600" y="1371600"/>
            <a:ext cx="114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2800">
                <a:solidFill>
                  <a:srgbClr val="000000"/>
                </a:solidFill>
              </a:rPr>
              <a:t>Now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248400" y="5638800"/>
            <a:ext cx="4038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2400">
                <a:solidFill>
                  <a:srgbClr val="000000"/>
                </a:solidFill>
              </a:rPr>
              <a:t>Micrograph of actual stained human chromosomes</a:t>
            </a:r>
          </a:p>
        </p:txBody>
      </p:sp>
    </p:spTree>
    <p:extLst>
      <p:ext uri="{BB962C8B-B14F-4D97-AF65-F5344CB8AC3E}">
        <p14:creationId xmlns:p14="http://schemas.microsoft.com/office/powerpoint/2010/main" val="254781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Staining Chromosomes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1752600"/>
            <a:ext cx="8153400" cy="4876800"/>
          </a:xfrm>
        </p:spPr>
        <p:txBody>
          <a:bodyPr/>
          <a:lstStyle/>
          <a:p>
            <a:pPr eaLnBrk="1" hangingPunct="1"/>
            <a:r>
              <a:rPr lang="en-US" altLang="en-US" sz="2800"/>
              <a:t>In the earliest karyotypes, dyes were used to stain chromosomes a uniform color</a:t>
            </a:r>
          </a:p>
          <a:p>
            <a:pPr eaLnBrk="1" hangingPunct="1"/>
            <a:r>
              <a:rPr lang="en-US" altLang="en-US" sz="2800"/>
              <a:t>Chromosomes were grouped into decreasing size classes, designated A though G </a:t>
            </a:r>
          </a:p>
          <a:p>
            <a:pPr eaLnBrk="1" hangingPunct="1"/>
            <a:r>
              <a:rPr lang="en-US" altLang="en-US" sz="2800"/>
              <a:t>In the 1970s, improved staining techniques gave banding patterns unique to each chromosome</a:t>
            </a:r>
          </a:p>
          <a:p>
            <a:pPr eaLnBrk="1" hangingPunct="1"/>
            <a:r>
              <a:rPr lang="en-US" altLang="en-US" sz="2800"/>
              <a:t>Then researchers found that synchronizing the cell cycle of cultured cells revealed even more bands per chromosome</a:t>
            </a: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171603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FISH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0" y="1447800"/>
            <a:ext cx="8153400" cy="1752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Fluorescence </a:t>
            </a:r>
            <a:r>
              <a:rPr lang="en-US" altLang="en-US" b="1" i="1" smtClean="0"/>
              <a:t>in situ</a:t>
            </a:r>
            <a:r>
              <a:rPr lang="en-US" altLang="en-US" b="1" smtClean="0"/>
              <a:t> hybridization </a:t>
            </a:r>
          </a:p>
          <a:p>
            <a:pPr eaLnBrk="1" hangingPunct="1"/>
            <a:r>
              <a:rPr lang="en-US" altLang="en-US" smtClean="0"/>
              <a:t>DNA probes labeled with fluorescing dye bind complementary DNA</a:t>
            </a:r>
          </a:p>
        </p:txBody>
      </p:sp>
      <p:sp>
        <p:nvSpPr>
          <p:cNvPr id="342020" name="Title 1"/>
          <p:cNvSpPr txBox="1">
            <a:spLocks/>
          </p:cNvSpPr>
          <p:nvPr/>
        </p:nvSpPr>
        <p:spPr bwMode="auto">
          <a:xfrm>
            <a:off x="3962400" y="6324600"/>
            <a:ext cx="1905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sym typeface="Arial" panose="020B0604020202020204" pitchFamily="34" charset="0"/>
              </a:rPr>
              <a:t>Figure 13.9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315200" y="4038600"/>
            <a:ext cx="297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2400">
                <a:solidFill>
                  <a:srgbClr val="000000"/>
                </a:solidFill>
              </a:rPr>
              <a:t>	Fluorescent dots correspond to three copies of chromosome 21</a:t>
            </a:r>
          </a:p>
        </p:txBody>
      </p:sp>
      <p:pic>
        <p:nvPicPr>
          <p:cNvPr id="342022" name="Picture 2" descr="lew25278_13_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9000"/>
            <a:ext cx="4648200" cy="2908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18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Chromosomal Shorthand</a:t>
            </a:r>
          </a:p>
        </p:txBody>
      </p:sp>
      <p:pic>
        <p:nvPicPr>
          <p:cNvPr id="345091" name="Picture 2" descr="lew25278_t13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06514"/>
            <a:ext cx="6553200" cy="53990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14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Ideogram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1600200"/>
            <a:ext cx="4572000" cy="4876800"/>
          </a:xfrm>
        </p:spPr>
        <p:txBody>
          <a:bodyPr/>
          <a:lstStyle/>
          <a:p>
            <a:pPr eaLnBrk="1" hangingPunct="1"/>
            <a:r>
              <a:rPr lang="en-US" altLang="en-US" smtClean="0"/>
              <a:t>A schematic chromosome map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Indicates chromosome arms (</a:t>
            </a:r>
            <a:r>
              <a:rPr lang="en-US" altLang="en-US" i="1" smtClean="0"/>
              <a:t>p</a:t>
            </a:r>
            <a:r>
              <a:rPr lang="en-US" altLang="en-US" smtClean="0"/>
              <a:t> or </a:t>
            </a:r>
            <a:r>
              <a:rPr lang="en-US" altLang="en-US" i="1" smtClean="0"/>
              <a:t>q</a:t>
            </a:r>
            <a:r>
              <a:rPr lang="en-US" altLang="en-US" smtClean="0"/>
              <a:t>) and delineates major regions and subregions by numbers</a:t>
            </a:r>
            <a:endParaRPr lang="en-US" altLang="en-US" sz="2400"/>
          </a:p>
        </p:txBody>
      </p:sp>
      <p:sp>
        <p:nvSpPr>
          <p:cNvPr id="347140" name="Title 1"/>
          <p:cNvSpPr txBox="1">
            <a:spLocks/>
          </p:cNvSpPr>
          <p:nvPr/>
        </p:nvSpPr>
        <p:spPr bwMode="auto">
          <a:xfrm>
            <a:off x="7239000" y="6248400"/>
            <a:ext cx="1905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sym typeface="Arial" panose="020B0604020202020204" pitchFamily="34" charset="0"/>
              </a:rPr>
              <a:t>Figure 13.10</a:t>
            </a:r>
          </a:p>
        </p:txBody>
      </p:sp>
      <p:pic>
        <p:nvPicPr>
          <p:cNvPr id="347141" name="Picture 2" descr="lew25278_13_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1219200"/>
            <a:ext cx="2547937" cy="49037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76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Chromosome Abnormalities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1752600"/>
            <a:ext cx="8153400" cy="4876800"/>
          </a:xfrm>
        </p:spPr>
        <p:txBody>
          <a:bodyPr/>
          <a:lstStyle/>
          <a:p>
            <a:pPr eaLnBrk="1" hangingPunct="1"/>
            <a:r>
              <a:rPr lang="en-US" altLang="en-US" smtClean="0"/>
              <a:t>A karyotype may be abnormal in two ways:</a:t>
            </a:r>
          </a:p>
          <a:p>
            <a:pPr eaLnBrk="1" hangingPunct="1"/>
            <a:r>
              <a:rPr lang="en-US" altLang="en-US" smtClean="0"/>
              <a:t>	1) In chromosome number</a:t>
            </a:r>
          </a:p>
          <a:p>
            <a:pPr eaLnBrk="1" hangingPunct="1"/>
            <a:r>
              <a:rPr lang="en-US" altLang="en-US" smtClean="0"/>
              <a:t>	2) In chromosome structure</a:t>
            </a:r>
          </a:p>
          <a:p>
            <a:pPr eaLnBrk="1" hangingPunct="1"/>
            <a:r>
              <a:rPr lang="en-US" altLang="en-US" smtClean="0"/>
              <a:t>Abnormal chromosomes account for at least 50% of spontaneous abortions</a:t>
            </a:r>
          </a:p>
          <a:p>
            <a:pPr eaLnBrk="1" hangingPunct="1"/>
            <a:r>
              <a:rPr lang="en-US" altLang="en-US" smtClean="0"/>
              <a:t>Due to improved technology, more people are being diagnosed with chromosomal abnormalities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95653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600200"/>
            <a:ext cx="8458200" cy="1600200"/>
          </a:xfrm>
        </p:spPr>
        <p:txBody>
          <a:bodyPr/>
          <a:lstStyle/>
          <a:p>
            <a:pPr eaLnBrk="1" hangingPunct="1"/>
            <a:r>
              <a:rPr lang="en-US" altLang="en-US" smtClean="0"/>
              <a:t>Nearly all of the human genome can be transcribed, and much of it is in the form of noncoding RNAs (ncRNAs)</a:t>
            </a:r>
          </a:p>
          <a:p>
            <a:pPr eaLnBrk="1" hangingPunct="1"/>
            <a:r>
              <a:rPr lang="en-US" altLang="en-US" smtClean="0"/>
              <a:t>This includes rRNAs and tRNAs</a:t>
            </a:r>
          </a:p>
          <a:p>
            <a:pPr eaLnBrk="1" hangingPunct="1"/>
            <a:r>
              <a:rPr lang="en-US" altLang="en-US" smtClean="0"/>
              <a:t>However, there are hundreds of thousands of other ncRNAs</a:t>
            </a:r>
          </a:p>
          <a:p>
            <a:pPr eaLnBrk="1" hangingPunct="1"/>
            <a:r>
              <a:rPr lang="en-US" altLang="en-US" smtClean="0"/>
              <a:t>	- These are transcribed from </a:t>
            </a:r>
            <a:r>
              <a:rPr lang="en-US" altLang="en-US" b="1" smtClean="0"/>
              <a:t>pseudogenes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		- But are not translated into protein</a:t>
            </a:r>
          </a:p>
        </p:txBody>
      </p:sp>
      <p:sp>
        <p:nvSpPr>
          <p:cNvPr id="2140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Noncoding RNAs</a:t>
            </a:r>
          </a:p>
        </p:txBody>
      </p:sp>
    </p:spTree>
    <p:extLst>
      <p:ext uri="{BB962C8B-B14F-4D97-AF65-F5344CB8AC3E}">
        <p14:creationId xmlns:p14="http://schemas.microsoft.com/office/powerpoint/2010/main" val="371262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4" name="Picture 2" descr="lew25278_t13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800"/>
            <a:ext cx="6248400" cy="6172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26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Polyploidy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447800"/>
            <a:ext cx="8458200" cy="5029200"/>
          </a:xfrm>
        </p:spPr>
        <p:txBody>
          <a:bodyPr/>
          <a:lstStyle/>
          <a:p>
            <a:pPr eaLnBrk="1" hangingPunct="1"/>
            <a:r>
              <a:rPr lang="en-US" altLang="en-US" smtClean="0"/>
              <a:t>Cell with extra chromosome sets is </a:t>
            </a:r>
            <a:r>
              <a:rPr lang="en-US" altLang="en-US" b="1" smtClean="0"/>
              <a:t>polyploid</a:t>
            </a:r>
            <a:endParaRPr lang="en-US" altLang="en-US" smtClean="0"/>
          </a:p>
          <a:p>
            <a:pPr eaLnBrk="1" hangingPunct="1"/>
            <a:r>
              <a:rPr lang="en-US" altLang="en-US" b="1" smtClean="0"/>
              <a:t>Triploid</a:t>
            </a:r>
            <a:r>
              <a:rPr lang="en-US" altLang="en-US" smtClean="0"/>
              <a:t> (3N) cells have three sets of chromosomes</a:t>
            </a:r>
          </a:p>
          <a:p>
            <a:pPr eaLnBrk="1" hangingPunct="1"/>
            <a:r>
              <a:rPr lang="en-US" altLang="en-US" smtClean="0"/>
              <a:t>	- Produced in one of two main ways:</a:t>
            </a:r>
          </a:p>
          <a:p>
            <a:pPr eaLnBrk="1" hangingPunct="1"/>
            <a:r>
              <a:rPr lang="en-US" altLang="en-US" smtClean="0"/>
              <a:t>		- Fertilization of one egg by two sperm</a:t>
            </a:r>
          </a:p>
          <a:p>
            <a:pPr eaLnBrk="1" hangingPunct="1"/>
            <a:r>
              <a:rPr lang="en-US" altLang="en-US" smtClean="0"/>
              <a:t>		- Fusion of haploid and diploid gametes</a:t>
            </a:r>
          </a:p>
          <a:p>
            <a:pPr eaLnBrk="1" hangingPunct="1"/>
            <a:r>
              <a:rPr lang="en-US" altLang="en-US" smtClean="0"/>
              <a:t>Triploids account for 17% of all spontaneous abortions and 3% of stillbirths and newborn deaths </a:t>
            </a:r>
          </a:p>
        </p:txBody>
      </p:sp>
    </p:spTree>
    <p:extLst>
      <p:ext uri="{BB962C8B-B14F-4D97-AF65-F5344CB8AC3E}">
        <p14:creationId xmlns:p14="http://schemas.microsoft.com/office/powerpoint/2010/main" val="328158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Triploidy</a:t>
            </a:r>
          </a:p>
        </p:txBody>
      </p:sp>
      <p:pic>
        <p:nvPicPr>
          <p:cNvPr id="355331" name="Picture 2" descr="lew25278_13_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1"/>
            <a:ext cx="6288088" cy="52546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5332" name="Title 1"/>
          <p:cNvSpPr txBox="1">
            <a:spLocks/>
          </p:cNvSpPr>
          <p:nvPr/>
        </p:nvSpPr>
        <p:spPr bwMode="auto">
          <a:xfrm>
            <a:off x="1752600" y="4038600"/>
            <a:ext cx="1905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sym typeface="Arial" panose="020B0604020202020204" pitchFamily="34" charset="0"/>
              </a:rPr>
              <a:t>Figure 13.11</a:t>
            </a:r>
          </a:p>
        </p:txBody>
      </p:sp>
    </p:spTree>
    <p:extLst>
      <p:ext uri="{BB962C8B-B14F-4D97-AF65-F5344CB8AC3E}">
        <p14:creationId xmlns:p14="http://schemas.microsoft.com/office/powerpoint/2010/main" val="261650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Aneuploidy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600200"/>
            <a:ext cx="8077200" cy="5029200"/>
          </a:xfrm>
        </p:spPr>
        <p:txBody>
          <a:bodyPr/>
          <a:lstStyle/>
          <a:p>
            <a:pPr eaLnBrk="1" hangingPunct="1"/>
            <a:r>
              <a:rPr lang="en-US" altLang="en-US" smtClean="0"/>
              <a:t>A normal chromosomal number is </a:t>
            </a:r>
            <a:r>
              <a:rPr lang="en-US" altLang="en-US" b="1" smtClean="0"/>
              <a:t>euploid</a:t>
            </a:r>
          </a:p>
          <a:p>
            <a:pPr eaLnBrk="1" hangingPunct="1"/>
            <a:r>
              <a:rPr lang="en-US" altLang="en-US" smtClean="0"/>
              <a:t>Cells with extra or missing chromosomes are</a:t>
            </a:r>
            <a:r>
              <a:rPr lang="en-US" altLang="en-US" b="1" smtClean="0"/>
              <a:t> aneuploid</a:t>
            </a:r>
          </a:p>
          <a:p>
            <a:pPr eaLnBrk="1" hangingPunct="1"/>
            <a:r>
              <a:rPr lang="en-US" altLang="en-US" smtClean="0"/>
              <a:t>Most autosomal aneuploids are spontaneously aborted</a:t>
            </a:r>
          </a:p>
          <a:p>
            <a:pPr eaLnBrk="1" hangingPunct="1"/>
            <a:r>
              <a:rPr lang="en-US" altLang="en-US" smtClean="0"/>
              <a:t>Those that are born are more likely to have an extra chromosome (</a:t>
            </a:r>
            <a:r>
              <a:rPr lang="en-US" altLang="en-US" b="1" smtClean="0"/>
              <a:t>trisomy</a:t>
            </a:r>
            <a:r>
              <a:rPr lang="en-US" altLang="en-US" smtClean="0"/>
              <a:t>) rather than a missing one (</a:t>
            </a:r>
            <a:r>
              <a:rPr lang="en-US" altLang="en-US" b="1" smtClean="0"/>
              <a:t>monosomy</a:t>
            </a:r>
            <a:r>
              <a:rPr lang="en-US" altLang="en-US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2543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Nondisjunction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1447800"/>
            <a:ext cx="8382000" cy="50292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failure of chromosomes to separate normally during meiosis</a:t>
            </a:r>
          </a:p>
          <a:p>
            <a:pPr eaLnBrk="1" hangingPunct="1"/>
            <a:r>
              <a:rPr lang="en-US" altLang="en-US" smtClean="0"/>
              <a:t>Produces gamete with an extra chromosome and another with one missing chromosome  </a:t>
            </a:r>
          </a:p>
          <a:p>
            <a:pPr eaLnBrk="1" hangingPunct="1"/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6306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Aneuploidy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1676400"/>
            <a:ext cx="8382000" cy="5029200"/>
          </a:xfrm>
        </p:spPr>
        <p:txBody>
          <a:bodyPr/>
          <a:lstStyle/>
          <a:p>
            <a:pPr eaLnBrk="1" hangingPunct="1"/>
            <a:r>
              <a:rPr lang="en-US" altLang="en-US" smtClean="0"/>
              <a:t>Aneuploidy can also arise during mitosis, producing groups of somatic cells with the extra or missing chromosomes </a:t>
            </a:r>
          </a:p>
          <a:p>
            <a:pPr eaLnBrk="1" hangingPunct="1"/>
            <a:r>
              <a:rPr lang="en-US" altLang="en-US" smtClean="0"/>
              <a:t>An individual with two chromosomally-distinct cell populations is called a </a:t>
            </a:r>
            <a:r>
              <a:rPr lang="en-US" altLang="en-US" b="1" smtClean="0"/>
              <a:t>mosaic</a:t>
            </a:r>
          </a:p>
          <a:p>
            <a:pPr eaLnBrk="1" hangingPunct="1"/>
            <a:r>
              <a:rPr lang="en-US" altLang="en-US" smtClean="0"/>
              <a:t>A mitotic nondisjunction event that occurs early in development can have serious effects on the health of the individual</a:t>
            </a:r>
            <a:r>
              <a:rPr lang="en-US" altLang="en-US" b="1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576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Trisomies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1371600"/>
            <a:ext cx="8382000" cy="2743200"/>
          </a:xfrm>
        </p:spPr>
        <p:txBody>
          <a:bodyPr/>
          <a:lstStyle/>
          <a:p>
            <a:pPr eaLnBrk="1" hangingPunct="1"/>
            <a:r>
              <a:rPr lang="en-US" altLang="en-US" sz="2800"/>
              <a:t>Most autosomal aneuploids cease developing as embryos or fetuses</a:t>
            </a:r>
          </a:p>
          <a:p>
            <a:pPr eaLnBrk="1" hangingPunct="1"/>
            <a:r>
              <a:rPr lang="en-US" altLang="en-US" sz="2800"/>
              <a:t>Most frequently seen trisomies in newborns are those of chromosomes 21, 18, and 13</a:t>
            </a:r>
          </a:p>
          <a:p>
            <a:pPr eaLnBrk="1" hangingPunct="1"/>
            <a:r>
              <a:rPr lang="en-US" altLang="en-US" sz="2800"/>
              <a:t>	- Carry fewer genes than other autosomes</a:t>
            </a:r>
          </a:p>
        </p:txBody>
      </p:sp>
      <p:pic>
        <p:nvPicPr>
          <p:cNvPr id="676869" name="Picture 2" descr="lew25278_t13_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6" b="5963"/>
          <a:stretch>
            <a:fillRect/>
          </a:stretch>
        </p:blipFill>
        <p:spPr bwMode="auto">
          <a:xfrm>
            <a:off x="2895600" y="3886200"/>
            <a:ext cx="6477000" cy="28194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2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Trisomy 21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1600200"/>
            <a:ext cx="5029200" cy="2895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Down syndrome</a:t>
            </a:r>
          </a:p>
          <a:p>
            <a:pPr eaLnBrk="1" hangingPunct="1"/>
            <a:r>
              <a:rPr lang="en-US" altLang="en-US" smtClean="0"/>
              <a:t>Most common trisomy among newborns </a:t>
            </a:r>
          </a:p>
          <a:p>
            <a:pPr eaLnBrk="1" hangingPunct="1"/>
            <a:r>
              <a:rPr lang="en-US" altLang="en-US" smtClean="0"/>
              <a:t>Distinctive facial and physical problems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057400" y="4495800"/>
            <a:ext cx="838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Varying degrees of developmental disabilities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Individuals more likely to develop leukemia 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Link with one form of Alzheimer disease</a:t>
            </a:r>
          </a:p>
        </p:txBody>
      </p:sp>
      <p:pic>
        <p:nvPicPr>
          <p:cNvPr id="369669" name="Picture 2" descr="lew25278_13_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7" b="4347"/>
          <a:stretch>
            <a:fillRect/>
          </a:stretch>
        </p:blipFill>
        <p:spPr bwMode="auto">
          <a:xfrm>
            <a:off x="6400800" y="1447801"/>
            <a:ext cx="2971800" cy="28225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670" name="Title 1"/>
          <p:cNvSpPr txBox="1">
            <a:spLocks/>
          </p:cNvSpPr>
          <p:nvPr/>
        </p:nvSpPr>
        <p:spPr bwMode="auto">
          <a:xfrm>
            <a:off x="9372600" y="2667000"/>
            <a:ext cx="91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sym typeface="Arial" panose="020B0604020202020204" pitchFamily="34" charset="0"/>
              </a:rPr>
              <a:t>Figure 13.13</a:t>
            </a:r>
          </a:p>
        </p:txBody>
      </p:sp>
    </p:spTree>
    <p:extLst>
      <p:ext uri="{BB962C8B-B14F-4D97-AF65-F5344CB8AC3E}">
        <p14:creationId xmlns:p14="http://schemas.microsoft.com/office/powerpoint/2010/main" val="86389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6"/>
          <p:cNvSpPr txBox="1">
            <a:spLocks noChangeArrowheads="1"/>
          </p:cNvSpPr>
          <p:nvPr/>
        </p:nvSpPr>
        <p:spPr bwMode="auto">
          <a:xfrm>
            <a:off x="1838325" y="60198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DEF6F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Table 13.6</a:t>
            </a:r>
            <a:endParaRPr lang="en-US" altLang="en-US" sz="2400">
              <a:solidFill>
                <a:srgbClr val="000000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71715" name="Picture 2" descr="lew25278_t13_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8007350" cy="6172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12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533400"/>
            <a:ext cx="8382000" cy="16002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risk of conceiving an offspring with Down syndrome rises dramatically with maternal age</a:t>
            </a:r>
          </a:p>
        </p:txBody>
      </p:sp>
      <p:sp>
        <p:nvSpPr>
          <p:cNvPr id="373763" name="Title 1"/>
          <p:cNvSpPr txBox="1">
            <a:spLocks/>
          </p:cNvSpPr>
          <p:nvPr/>
        </p:nvSpPr>
        <p:spPr bwMode="auto">
          <a:xfrm>
            <a:off x="2286000" y="5867400"/>
            <a:ext cx="1905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sym typeface="Arial" panose="020B0604020202020204" pitchFamily="34" charset="0"/>
              </a:rPr>
              <a:t>Figure 13.7</a:t>
            </a:r>
          </a:p>
        </p:txBody>
      </p:sp>
      <p:pic>
        <p:nvPicPr>
          <p:cNvPr id="373764" name="Picture 2" descr="lew25278_13_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5"/>
          <a:stretch>
            <a:fillRect/>
          </a:stretch>
        </p:blipFill>
        <p:spPr bwMode="auto">
          <a:xfrm>
            <a:off x="3733800" y="1905001"/>
            <a:ext cx="5715000" cy="45069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00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1600200"/>
            <a:ext cx="8153400" cy="4572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Transposons</a:t>
            </a:r>
            <a:r>
              <a:rPr lang="en-US" altLang="en-US" smtClean="0"/>
              <a:t> are the most abundant type of repeat</a:t>
            </a:r>
          </a:p>
          <a:p>
            <a:pPr eaLnBrk="1" hangingPunct="1"/>
            <a:r>
              <a:rPr lang="en-US" altLang="en-US" smtClean="0"/>
              <a:t>	- Sequences that jump about the genome </a:t>
            </a:r>
          </a:p>
          <a:p>
            <a:pPr eaLnBrk="1" hangingPunct="1"/>
            <a:r>
              <a:rPr lang="en-US" altLang="en-US" smtClean="0"/>
              <a:t>	- Alu repeats can copy themselves</a:t>
            </a:r>
          </a:p>
          <a:p>
            <a:pPr eaLnBrk="1" hangingPunct="1"/>
            <a:r>
              <a:rPr lang="en-US" altLang="en-US" smtClean="0"/>
              <a:t>		- Comprise about 2-3% of the genome</a:t>
            </a:r>
          </a:p>
          <a:p>
            <a:pPr eaLnBrk="1" hangingPunct="1"/>
            <a:r>
              <a:rPr lang="en-US" altLang="en-US" smtClean="0"/>
              <a:t>Rarer classes of repeats include those that comprise telomeres, centromeres, and rRNA gene clusters</a:t>
            </a:r>
          </a:p>
        </p:txBody>
      </p:sp>
      <p:sp>
        <p:nvSpPr>
          <p:cNvPr id="2160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Repeats</a:t>
            </a:r>
          </a:p>
        </p:txBody>
      </p:sp>
    </p:spTree>
    <p:extLst>
      <p:ext uri="{BB962C8B-B14F-4D97-AF65-F5344CB8AC3E}">
        <p14:creationId xmlns:p14="http://schemas.microsoft.com/office/powerpoint/2010/main" val="58219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Trisomy 18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1600200"/>
            <a:ext cx="5029200" cy="2895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Edwards syndrome</a:t>
            </a:r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Most due to nondisjunction in meiosis II in oocyte and do not survive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057400" y="4800600"/>
            <a:ext cx="838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Serious mental and physical disabilities 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A distinctive feature: Oddly-clenched fists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7391401" y="1447800"/>
            <a:ext cx="2424113" cy="3276600"/>
            <a:chOff x="5867400" y="1447800"/>
            <a:chExt cx="2424113" cy="3276600"/>
          </a:xfrm>
        </p:grpSpPr>
        <p:sp>
          <p:nvSpPr>
            <p:cNvPr id="375814" name="Title 1"/>
            <p:cNvSpPr txBox="1">
              <a:spLocks/>
            </p:cNvSpPr>
            <p:nvPr/>
          </p:nvSpPr>
          <p:spPr bwMode="auto">
            <a:xfrm>
              <a:off x="6172200" y="1447800"/>
              <a:ext cx="1905000" cy="34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sym typeface="Arial" panose="020B0604020202020204" pitchFamily="34" charset="0"/>
                </a:rPr>
                <a:t>Figure 13.14a</a:t>
              </a:r>
            </a:p>
          </p:txBody>
        </p:sp>
        <p:pic>
          <p:nvPicPr>
            <p:cNvPr id="375815" name="Picture 5" descr="13_13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1828800"/>
              <a:ext cx="2424113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654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Trisomy 13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1600200"/>
            <a:ext cx="4953000" cy="2895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Patau syndrome</a:t>
            </a:r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Very rare and generally do not survive 6 months</a:t>
            </a:r>
          </a:p>
        </p:txBody>
      </p:sp>
      <p:sp>
        <p:nvSpPr>
          <p:cNvPr id="379908" name="Title 1"/>
          <p:cNvSpPr txBox="1">
            <a:spLocks/>
          </p:cNvSpPr>
          <p:nvPr/>
        </p:nvSpPr>
        <p:spPr bwMode="auto">
          <a:xfrm>
            <a:off x="7772400" y="1636714"/>
            <a:ext cx="19050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sym typeface="Arial" panose="020B0604020202020204" pitchFamily="34" charset="0"/>
              </a:rPr>
              <a:t>Figure 13.14b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057400" y="4800600"/>
            <a:ext cx="838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Serious mental and physical disabilities 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A distinctive feature: Eye fusion</a:t>
            </a:r>
          </a:p>
        </p:txBody>
      </p:sp>
      <p:pic>
        <p:nvPicPr>
          <p:cNvPr id="379910" name="Picture 2" descr="lew25278_13_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8" t="4057" r="1195" b="10736"/>
          <a:stretch>
            <a:fillRect/>
          </a:stretch>
        </p:blipFill>
        <p:spPr bwMode="auto">
          <a:xfrm>
            <a:off x="7010400" y="2057400"/>
            <a:ext cx="3429000" cy="2527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90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Text Box 71"/>
          <p:cNvSpPr txBox="1">
            <a:spLocks noChangeArrowheads="1"/>
          </p:cNvSpPr>
          <p:nvPr/>
        </p:nvSpPr>
        <p:spPr bwMode="auto">
          <a:xfrm>
            <a:off x="2209800" y="21336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381955" name="Text Box 74"/>
          <p:cNvSpPr txBox="1">
            <a:spLocks noChangeArrowheads="1"/>
          </p:cNvSpPr>
          <p:nvPr/>
        </p:nvSpPr>
        <p:spPr bwMode="auto">
          <a:xfrm>
            <a:off x="2547938" y="6215063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DEF6F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Table 13.7</a:t>
            </a:r>
            <a:endParaRPr lang="en-US" altLang="en-US" sz="2400">
              <a:solidFill>
                <a:srgbClr val="000000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81956" name="Picture 2" descr="lew25278_t13_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304800"/>
            <a:ext cx="5980113" cy="64008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5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Turner Syndrome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0" y="1752600"/>
            <a:ext cx="8153400" cy="5029200"/>
          </a:xfrm>
        </p:spPr>
        <p:txBody>
          <a:bodyPr/>
          <a:lstStyle/>
          <a:p>
            <a:pPr eaLnBrk="1" hangingPunct="1"/>
            <a:r>
              <a:rPr lang="en-US" altLang="en-US" smtClean="0"/>
              <a:t>Called the </a:t>
            </a:r>
            <a:r>
              <a:rPr lang="en-US" altLang="en-US" b="1" smtClean="0"/>
              <a:t>XO syndrome</a:t>
            </a:r>
          </a:p>
          <a:p>
            <a:pPr eaLnBrk="1" hangingPunct="1"/>
            <a:r>
              <a:rPr lang="en-US" altLang="en-US" smtClean="0"/>
              <a:t>1 in 2,500 female births </a:t>
            </a:r>
          </a:p>
          <a:p>
            <a:pPr eaLnBrk="1" hangingPunct="1"/>
            <a:r>
              <a:rPr lang="en-US" altLang="en-US" smtClean="0"/>
              <a:t>99% of affected fetuses die </a:t>
            </a:r>
            <a:r>
              <a:rPr lang="en-US" altLang="en-US" i="1" smtClean="0"/>
              <a:t>in utero</a:t>
            </a:r>
          </a:p>
          <a:p>
            <a:pPr eaLnBrk="1" hangingPunct="1"/>
            <a:r>
              <a:rPr lang="en-US" altLang="en-US" smtClean="0"/>
              <a:t>Features include short stature, webbing at back of neck, incomplete sexual development (infertile), impaired hearing </a:t>
            </a:r>
          </a:p>
          <a:p>
            <a:pPr eaLnBrk="1" hangingPunct="1"/>
            <a:r>
              <a:rPr lang="en-US" altLang="en-US" smtClean="0"/>
              <a:t>Individuals who are mosaics may have children</a:t>
            </a:r>
          </a:p>
          <a:p>
            <a:pPr eaLnBrk="1" hangingPunct="1"/>
            <a:r>
              <a:rPr lang="en-US" altLang="en-US" smtClean="0"/>
              <a:t>No bar bodies in cells</a:t>
            </a:r>
          </a:p>
        </p:txBody>
      </p:sp>
    </p:spTree>
    <p:extLst>
      <p:ext uri="{BB962C8B-B14F-4D97-AF65-F5344CB8AC3E}">
        <p14:creationId xmlns:p14="http://schemas.microsoft.com/office/powerpoint/2010/main" val="100161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Triplo-X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0" y="1600200"/>
            <a:ext cx="8153400" cy="5029200"/>
          </a:xfrm>
        </p:spPr>
        <p:txBody>
          <a:bodyPr/>
          <a:lstStyle/>
          <a:p>
            <a:pPr eaLnBrk="1" hangingPunct="1"/>
            <a:r>
              <a:rPr lang="en-US" altLang="en-US" smtClean="0"/>
              <a:t>Called the </a:t>
            </a:r>
            <a:r>
              <a:rPr lang="en-US" altLang="en-US" b="1" smtClean="0"/>
              <a:t>XXX syndrome</a:t>
            </a:r>
          </a:p>
          <a:p>
            <a:pPr eaLnBrk="1" hangingPunct="1"/>
            <a:r>
              <a:rPr lang="en-US" altLang="en-US" smtClean="0"/>
              <a:t>1 in 1,000 female births </a:t>
            </a:r>
          </a:p>
          <a:p>
            <a:pPr eaLnBrk="1" hangingPunct="1"/>
            <a:r>
              <a:rPr lang="en-US" altLang="en-US" smtClean="0"/>
              <a:t>Few modest effects on phenotype include tallness, menstrual irregularities, and slight impact on intelligence</a:t>
            </a:r>
          </a:p>
          <a:p>
            <a:pPr eaLnBrk="1" hangingPunct="1"/>
            <a:r>
              <a:rPr lang="en-US" altLang="en-US" smtClean="0"/>
              <a:t>X-inactivation of two X chromosomes occurs and cells have two Barr bodies</a:t>
            </a:r>
          </a:p>
          <a:p>
            <a:pPr eaLnBrk="1" hangingPunct="1"/>
            <a:r>
              <a:rPr lang="en-US" altLang="en-US" smtClean="0"/>
              <a:t>May compensate for presence of extra X</a:t>
            </a:r>
          </a:p>
        </p:txBody>
      </p:sp>
    </p:spTree>
    <p:extLst>
      <p:ext uri="{BB962C8B-B14F-4D97-AF65-F5344CB8AC3E}">
        <p14:creationId xmlns:p14="http://schemas.microsoft.com/office/powerpoint/2010/main" val="313259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Klinefelter Syndrome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4600" y="1600200"/>
            <a:ext cx="7620000" cy="5029200"/>
          </a:xfrm>
        </p:spPr>
        <p:txBody>
          <a:bodyPr/>
          <a:lstStyle/>
          <a:p>
            <a:pPr eaLnBrk="1" hangingPunct="1"/>
            <a:r>
              <a:rPr lang="en-US" altLang="en-US" smtClean="0"/>
              <a:t>Called the </a:t>
            </a:r>
            <a:r>
              <a:rPr lang="en-US" altLang="en-US" b="1" smtClean="0"/>
              <a:t>XXY syndrome</a:t>
            </a:r>
          </a:p>
          <a:p>
            <a:pPr eaLnBrk="1" hangingPunct="1"/>
            <a:r>
              <a:rPr lang="en-US" altLang="en-US" smtClean="0"/>
              <a:t>1 in 500 male births </a:t>
            </a:r>
          </a:p>
          <a:p>
            <a:pPr eaLnBrk="1" hangingPunct="1"/>
            <a:r>
              <a:rPr lang="en-US" altLang="en-US" smtClean="0"/>
              <a:t>Phenotypes include:</a:t>
            </a:r>
          </a:p>
          <a:p>
            <a:pPr eaLnBrk="1" hangingPunct="1"/>
            <a:r>
              <a:rPr lang="en-US" altLang="en-US" smtClean="0"/>
              <a:t>	- Incomplete sexual development</a:t>
            </a:r>
          </a:p>
          <a:p>
            <a:pPr eaLnBrk="1" hangingPunct="1"/>
            <a:r>
              <a:rPr lang="en-US" altLang="en-US" smtClean="0"/>
              <a:t>	- Rudimentary testes and prostate</a:t>
            </a:r>
          </a:p>
          <a:p>
            <a:pPr eaLnBrk="1" hangingPunct="1"/>
            <a:r>
              <a:rPr lang="en-US" altLang="en-US" smtClean="0"/>
              <a:t>	- Long limbs, large hands and feet</a:t>
            </a:r>
          </a:p>
          <a:p>
            <a:pPr eaLnBrk="1" hangingPunct="1"/>
            <a:r>
              <a:rPr lang="en-US" altLang="en-US" smtClean="0"/>
              <a:t>	- Some breast tissue development</a:t>
            </a:r>
          </a:p>
          <a:p>
            <a:pPr eaLnBrk="1" hangingPunct="1"/>
            <a:r>
              <a:rPr lang="en-US" altLang="en-US" smtClean="0"/>
              <a:t>Most common cause of male infertility</a:t>
            </a:r>
          </a:p>
        </p:txBody>
      </p:sp>
    </p:spTree>
    <p:extLst>
      <p:ext uri="{BB962C8B-B14F-4D97-AF65-F5344CB8AC3E}">
        <p14:creationId xmlns:p14="http://schemas.microsoft.com/office/powerpoint/2010/main" val="311897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XXYY Syndrome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4600" y="1600200"/>
            <a:ext cx="7620000" cy="5029200"/>
          </a:xfrm>
        </p:spPr>
        <p:txBody>
          <a:bodyPr/>
          <a:lstStyle/>
          <a:p>
            <a:pPr eaLnBrk="1" hangingPunct="1"/>
            <a:r>
              <a:rPr lang="en-US" altLang="en-US" smtClean="0"/>
              <a:t>Likely arises due to unusual oocyte and sperm</a:t>
            </a:r>
          </a:p>
          <a:p>
            <a:pPr eaLnBrk="1" hangingPunct="1"/>
            <a:r>
              <a:rPr lang="en-US" altLang="en-US" smtClean="0"/>
              <a:t>Associated with more severe behavioral problems than Klinefelter syndrome</a:t>
            </a:r>
          </a:p>
          <a:p>
            <a:pPr eaLnBrk="1" hangingPunct="1"/>
            <a:r>
              <a:rPr lang="en-US" altLang="en-US" smtClean="0"/>
              <a:t>	- AAD, obsessive compulsive disorder, learning disabilities</a:t>
            </a:r>
          </a:p>
          <a:p>
            <a:pPr eaLnBrk="1" hangingPunct="1"/>
            <a:r>
              <a:rPr lang="en-US" altLang="en-US" smtClean="0"/>
              <a:t>Individuals are infertile</a:t>
            </a:r>
          </a:p>
          <a:p>
            <a:pPr eaLnBrk="1" hangingPunct="1"/>
            <a:r>
              <a:rPr lang="en-US" altLang="en-US" smtClean="0"/>
              <a:t>Treated with testosterone </a:t>
            </a:r>
          </a:p>
        </p:txBody>
      </p:sp>
    </p:spTree>
    <p:extLst>
      <p:ext uri="{BB962C8B-B14F-4D97-AF65-F5344CB8AC3E}">
        <p14:creationId xmlns:p14="http://schemas.microsoft.com/office/powerpoint/2010/main" val="205472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XYY Syndrome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1600200"/>
            <a:ext cx="7848600" cy="5029200"/>
          </a:xfrm>
        </p:spPr>
        <p:txBody>
          <a:bodyPr/>
          <a:lstStyle/>
          <a:p>
            <a:pPr eaLnBrk="1" hangingPunct="1"/>
            <a:r>
              <a:rPr lang="en-US" altLang="en-US" smtClean="0"/>
              <a:t>Also known as </a:t>
            </a:r>
            <a:r>
              <a:rPr lang="en-US" altLang="en-US" b="1" smtClean="0"/>
              <a:t>Jacobs syndrome</a:t>
            </a:r>
          </a:p>
          <a:p>
            <a:pPr eaLnBrk="1" hangingPunct="1"/>
            <a:r>
              <a:rPr lang="en-US" altLang="en-US" smtClean="0"/>
              <a:t>1 in 1,000 male births</a:t>
            </a:r>
          </a:p>
          <a:p>
            <a:pPr eaLnBrk="1" hangingPunct="1"/>
            <a:r>
              <a:rPr lang="en-US" altLang="en-US" smtClean="0"/>
              <a:t>96% are phenotypically normal</a:t>
            </a:r>
          </a:p>
          <a:p>
            <a:pPr eaLnBrk="1" hangingPunct="1"/>
            <a:r>
              <a:rPr lang="en-US" altLang="en-US" smtClean="0"/>
              <a:t>Modest phenotypes may include great height, acne, speech and reading disabilities  </a:t>
            </a:r>
          </a:p>
          <a:p>
            <a:pPr eaLnBrk="1" hangingPunct="1"/>
            <a:r>
              <a:rPr lang="en-US" altLang="en-US" smtClean="0"/>
              <a:t>Studies suggesting increase in aggressive behaviors are not supported</a:t>
            </a:r>
          </a:p>
        </p:txBody>
      </p:sp>
    </p:spTree>
    <p:extLst>
      <p:ext uri="{BB962C8B-B14F-4D97-AF65-F5344CB8AC3E}">
        <p14:creationId xmlns:p14="http://schemas.microsoft.com/office/powerpoint/2010/main" val="250791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7526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Chromosome Structural Abnormalities</a:t>
            </a:r>
          </a:p>
        </p:txBody>
      </p:sp>
      <p:pic>
        <p:nvPicPr>
          <p:cNvPr id="394243" name="Picture 11" descr="13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828800"/>
            <a:ext cx="366236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4244" name="Title 1"/>
          <p:cNvSpPr txBox="1">
            <a:spLocks/>
          </p:cNvSpPr>
          <p:nvPr/>
        </p:nvSpPr>
        <p:spPr bwMode="auto">
          <a:xfrm>
            <a:off x="2286000" y="3810000"/>
            <a:ext cx="1905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sym typeface="Arial" panose="020B0604020202020204" pitchFamily="34" charset="0"/>
              </a:rPr>
              <a:t>Figure 13.15</a:t>
            </a:r>
          </a:p>
        </p:txBody>
      </p:sp>
    </p:spTree>
    <p:extLst>
      <p:ext uri="{BB962C8B-B14F-4D97-AF65-F5344CB8AC3E}">
        <p14:creationId xmlns:p14="http://schemas.microsoft.com/office/powerpoint/2010/main" val="354523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Deletions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0" y="1600200"/>
            <a:ext cx="8077200" cy="5029200"/>
          </a:xfrm>
        </p:spPr>
        <p:txBody>
          <a:bodyPr/>
          <a:lstStyle/>
          <a:p>
            <a:pPr eaLnBrk="1" hangingPunct="1"/>
            <a:r>
              <a:rPr lang="en-US" altLang="en-US" smtClean="0"/>
              <a:t>A </a:t>
            </a:r>
            <a:r>
              <a:rPr lang="en-US" altLang="en-US" b="1" smtClean="0"/>
              <a:t>deletion</a:t>
            </a:r>
            <a:r>
              <a:rPr lang="en-US" altLang="en-US" smtClean="0"/>
              <a:t> refers to a missing genetic segment from a chromosome</a:t>
            </a:r>
          </a:p>
          <a:p>
            <a:pPr eaLnBrk="1" hangingPunct="1"/>
            <a:r>
              <a:rPr lang="en-US" altLang="en-US" smtClean="0"/>
              <a:t>Deletions are often not inherited</a:t>
            </a:r>
          </a:p>
          <a:p>
            <a:pPr eaLnBrk="1" hangingPunct="1"/>
            <a:r>
              <a:rPr lang="en-US" altLang="en-US" smtClean="0"/>
              <a:t>	- Rather they arise </a:t>
            </a:r>
            <a:r>
              <a:rPr lang="en-US" altLang="en-US" i="1" smtClean="0"/>
              <a:t>de novo</a:t>
            </a:r>
            <a:r>
              <a:rPr lang="en-US" altLang="en-US" smtClean="0"/>
              <a:t> </a:t>
            </a:r>
          </a:p>
          <a:p>
            <a:pPr eaLnBrk="1" hangingPunct="1"/>
            <a:r>
              <a:rPr lang="en-US" altLang="en-US" smtClean="0"/>
              <a:t>Larger deletions increase the likelihood that there will be an associated phenotype</a:t>
            </a:r>
          </a:p>
          <a:p>
            <a:pPr eaLnBrk="1" hangingPunct="1"/>
            <a:r>
              <a:rPr lang="en-US" altLang="en-US" b="1" smtClean="0"/>
              <a:t>Cri-du-chat (cat cry) syndrome</a:t>
            </a:r>
            <a:r>
              <a:rPr lang="en-US" altLang="en-US" smtClean="0"/>
              <a:t>  </a:t>
            </a:r>
          </a:p>
          <a:p>
            <a:pPr eaLnBrk="1" hangingPunct="1"/>
            <a:r>
              <a:rPr lang="en-US" altLang="en-US" smtClean="0"/>
              <a:t>	- Deletion 5p</a:t>
            </a:r>
            <a:r>
              <a:rPr lang="en-US" altLang="en-US" baseline="30000" smtClean="0"/>
              <a:t>–</a:t>
            </a:r>
            <a:r>
              <a:rPr lang="en-US" alt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909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6"/>
          <p:cNvSpPr txBox="1">
            <a:spLocks noChangeArrowheads="1"/>
          </p:cNvSpPr>
          <p:nvPr/>
        </p:nvSpPr>
        <p:spPr bwMode="auto">
          <a:xfrm>
            <a:off x="2049463" y="6272213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DEF6F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Table 11.4</a:t>
            </a:r>
          </a:p>
        </p:txBody>
      </p:sp>
      <p:pic>
        <p:nvPicPr>
          <p:cNvPr id="219139" name="Picture 2" descr="lew25278_t11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195264"/>
            <a:ext cx="4984750" cy="64674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80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Duplications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0" y="1600200"/>
            <a:ext cx="8077200" cy="5029200"/>
          </a:xfrm>
        </p:spPr>
        <p:txBody>
          <a:bodyPr/>
          <a:lstStyle/>
          <a:p>
            <a:pPr eaLnBrk="1" hangingPunct="1"/>
            <a:r>
              <a:rPr lang="en-US" altLang="en-US" smtClean="0"/>
              <a:t>A </a:t>
            </a:r>
            <a:r>
              <a:rPr lang="en-US" altLang="en-US" b="1" smtClean="0"/>
              <a:t>duplication</a:t>
            </a:r>
            <a:r>
              <a:rPr lang="en-US" altLang="en-US" smtClean="0"/>
              <a:t> refers to the presence of an extra genetic segment on a chromosome</a:t>
            </a:r>
          </a:p>
          <a:p>
            <a:pPr eaLnBrk="1" hangingPunct="1"/>
            <a:r>
              <a:rPr lang="en-US" altLang="en-US" smtClean="0"/>
              <a:t>Duplications are often not inherited</a:t>
            </a:r>
          </a:p>
          <a:p>
            <a:pPr eaLnBrk="1" hangingPunct="1"/>
            <a:r>
              <a:rPr lang="en-US" altLang="en-US" smtClean="0"/>
              <a:t>	- Rather they arise </a:t>
            </a:r>
            <a:r>
              <a:rPr lang="en-US" altLang="en-US" i="1" smtClean="0"/>
              <a:t>de novo</a:t>
            </a:r>
            <a:r>
              <a:rPr lang="en-US" altLang="en-US" smtClean="0"/>
              <a:t> </a:t>
            </a:r>
          </a:p>
          <a:p>
            <a:pPr eaLnBrk="1" hangingPunct="1"/>
            <a:r>
              <a:rPr lang="en-US" altLang="en-US" smtClean="0"/>
              <a:t>The effect of duplications on the phenotype is generally dependent on their size</a:t>
            </a:r>
          </a:p>
          <a:p>
            <a:pPr eaLnBrk="1" hangingPunct="1"/>
            <a:r>
              <a:rPr lang="en-US" altLang="en-US" smtClean="0"/>
              <a:t>	- Larger duplications tend to have an effect, while smaller one do not</a:t>
            </a:r>
          </a:p>
        </p:txBody>
      </p:sp>
    </p:spTree>
    <p:extLst>
      <p:ext uri="{BB962C8B-B14F-4D97-AF65-F5344CB8AC3E}">
        <p14:creationId xmlns:p14="http://schemas.microsoft.com/office/powerpoint/2010/main" val="328671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Duplications in Chromosome 15</a:t>
            </a:r>
          </a:p>
        </p:txBody>
      </p:sp>
      <p:pic>
        <p:nvPicPr>
          <p:cNvPr id="401411" name="Picture 7" descr="13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1"/>
            <a:ext cx="7696200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1412" name="Title 1"/>
          <p:cNvSpPr txBox="1">
            <a:spLocks/>
          </p:cNvSpPr>
          <p:nvPr/>
        </p:nvSpPr>
        <p:spPr bwMode="auto">
          <a:xfrm>
            <a:off x="7848600" y="5715000"/>
            <a:ext cx="1905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sym typeface="Arial" panose="020B0604020202020204" pitchFamily="34" charset="0"/>
              </a:rPr>
              <a:t>Figure 13.17</a:t>
            </a:r>
          </a:p>
        </p:txBody>
      </p:sp>
    </p:spTree>
    <p:extLst>
      <p:ext uri="{BB962C8B-B14F-4D97-AF65-F5344CB8AC3E}">
        <p14:creationId xmlns:p14="http://schemas.microsoft.com/office/powerpoint/2010/main" val="420629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Translocations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0" y="1676400"/>
            <a:ext cx="8077200" cy="4724400"/>
          </a:xfrm>
        </p:spPr>
        <p:txBody>
          <a:bodyPr/>
          <a:lstStyle/>
          <a:p>
            <a:pPr eaLnBrk="1" hangingPunct="1"/>
            <a:r>
              <a:rPr lang="en-US" altLang="en-US" smtClean="0"/>
              <a:t>In a </a:t>
            </a:r>
            <a:r>
              <a:rPr lang="en-US" altLang="en-US" b="1" smtClean="0"/>
              <a:t>translocation</a:t>
            </a:r>
            <a:r>
              <a:rPr lang="en-US" altLang="en-US" smtClean="0"/>
              <a:t>, two nonhomologous chromosomes exchange segments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mtClean="0"/>
              <a:t>There are two major types: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mtClean="0"/>
              <a:t>	1) </a:t>
            </a:r>
            <a:r>
              <a:rPr lang="en-US" altLang="en-US" b="1" smtClean="0"/>
              <a:t>Robertsonian translocation</a:t>
            </a:r>
          </a:p>
          <a:p>
            <a:pPr eaLnBrk="1" hangingPunct="1"/>
            <a:endParaRPr lang="en-US" altLang="en-US" sz="2400" b="1"/>
          </a:p>
          <a:p>
            <a:pPr eaLnBrk="1" hangingPunct="1"/>
            <a:r>
              <a:rPr lang="en-US" altLang="en-US" b="1" smtClean="0"/>
              <a:t>	</a:t>
            </a:r>
            <a:r>
              <a:rPr lang="en-US" altLang="en-US" smtClean="0"/>
              <a:t>2)</a:t>
            </a:r>
            <a:r>
              <a:rPr lang="en-US" altLang="en-US" b="1" smtClean="0"/>
              <a:t> Reciprocal translocation</a:t>
            </a:r>
          </a:p>
        </p:txBody>
      </p:sp>
    </p:spTree>
    <p:extLst>
      <p:ext uri="{BB962C8B-B14F-4D97-AF65-F5344CB8AC3E}">
        <p14:creationId xmlns:p14="http://schemas.microsoft.com/office/powerpoint/2010/main" val="138422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Robertsonian Translocations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0" y="1676400"/>
            <a:ext cx="8077200" cy="4724400"/>
          </a:xfrm>
        </p:spPr>
        <p:txBody>
          <a:bodyPr/>
          <a:lstStyle/>
          <a:p>
            <a:pPr eaLnBrk="1" hangingPunct="1"/>
            <a:r>
              <a:rPr lang="en-US" altLang="en-US" smtClean="0"/>
              <a:t>Two nonhomologous acrocentric chromosomes break at the centromere and their long arms fuse</a:t>
            </a:r>
          </a:p>
          <a:p>
            <a:pPr eaLnBrk="1" hangingPunct="1"/>
            <a:r>
              <a:rPr lang="en-US" altLang="en-US" smtClean="0"/>
              <a:t>	- The short arms are often lost  </a:t>
            </a:r>
          </a:p>
          <a:p>
            <a:pPr eaLnBrk="1" hangingPunct="1"/>
            <a:r>
              <a:rPr lang="en-US" altLang="en-US" smtClean="0"/>
              <a:t>Affect 1 in 1,000 people</a:t>
            </a:r>
          </a:p>
          <a:p>
            <a:pPr eaLnBrk="1" hangingPunct="1"/>
            <a:r>
              <a:rPr lang="en-US" altLang="en-US" b="1" smtClean="0"/>
              <a:t>Translocation carriers</a:t>
            </a:r>
            <a:r>
              <a:rPr lang="en-US" altLang="en-US" smtClean="0"/>
              <a:t> have 45 chromosomes</a:t>
            </a:r>
          </a:p>
          <a:p>
            <a:pPr eaLnBrk="1" hangingPunct="1"/>
            <a:r>
              <a:rPr lang="en-US" altLang="en-US" smtClean="0"/>
              <a:t>	- Produce unbalanced gametes</a:t>
            </a:r>
          </a:p>
        </p:txBody>
      </p:sp>
    </p:spTree>
    <p:extLst>
      <p:ext uri="{BB962C8B-B14F-4D97-AF65-F5344CB8AC3E}">
        <p14:creationId xmlns:p14="http://schemas.microsoft.com/office/powerpoint/2010/main" val="294607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Translocation Down Syndrome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0" y="1524000"/>
            <a:ext cx="8077200" cy="4724400"/>
          </a:xfrm>
        </p:spPr>
        <p:txBody>
          <a:bodyPr/>
          <a:lstStyle/>
          <a:p>
            <a:pPr eaLnBrk="1" hangingPunct="1"/>
            <a:r>
              <a:rPr lang="en-US" altLang="en-US" smtClean="0"/>
              <a:t>About 5% of Down syndrome results from a Robertsonian translocation between chromosomes 21 and 14</a:t>
            </a:r>
          </a:p>
          <a:p>
            <a:pPr eaLnBrk="1" hangingPunct="1"/>
            <a:r>
              <a:rPr lang="en-US" altLang="en-US" smtClean="0"/>
              <a:t>Tends to recur in families, which also have more risk of spontaneous abortions </a:t>
            </a:r>
          </a:p>
          <a:p>
            <a:pPr eaLnBrk="1" hangingPunct="1"/>
            <a:r>
              <a:rPr lang="en-US" altLang="en-US" smtClean="0"/>
              <a:t>One of the parents is a translocation carrier</a:t>
            </a:r>
          </a:p>
          <a:p>
            <a:pPr eaLnBrk="1" hangingPunct="1"/>
            <a:r>
              <a:rPr lang="en-US" altLang="en-US" smtClean="0"/>
              <a:t>	- </a:t>
            </a:r>
            <a:r>
              <a:rPr lang="en-US" altLang="en-US" sz="2800"/>
              <a:t>They may have no symptoms</a:t>
            </a:r>
          </a:p>
          <a:p>
            <a:pPr eaLnBrk="1" hangingPunct="1"/>
            <a:r>
              <a:rPr lang="en-US" altLang="en-US" sz="2800"/>
              <a:t>	- However, the distribution of the unusual chromosome leads to various imbalances </a:t>
            </a:r>
          </a:p>
        </p:txBody>
      </p:sp>
    </p:spTree>
    <p:extLst>
      <p:ext uri="{BB962C8B-B14F-4D97-AF65-F5344CB8AC3E}">
        <p14:creationId xmlns:p14="http://schemas.microsoft.com/office/powerpoint/2010/main" val="107611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Reciprocal Translocations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0" y="1524000"/>
            <a:ext cx="8077200" cy="4724400"/>
          </a:xfrm>
        </p:spPr>
        <p:txBody>
          <a:bodyPr/>
          <a:lstStyle/>
          <a:p>
            <a:pPr eaLnBrk="1" hangingPunct="1"/>
            <a:r>
              <a:rPr lang="en-US" altLang="en-US" smtClean="0"/>
              <a:t>Two nonhomologous chromosomes exchange parts</a:t>
            </a:r>
          </a:p>
          <a:p>
            <a:pPr eaLnBrk="1" hangingPunct="1"/>
            <a:r>
              <a:rPr lang="en-US" altLang="en-US" smtClean="0"/>
              <a:t>About 1 in 500 people are carriers</a:t>
            </a:r>
          </a:p>
          <a:p>
            <a:pPr eaLnBrk="1" hangingPunct="1"/>
            <a:r>
              <a:rPr lang="en-US" altLang="en-US" smtClean="0"/>
              <a:t>	- Are usually healthy because they have the normal amount of genetic material (but it is rearranged)</a:t>
            </a:r>
          </a:p>
          <a:p>
            <a:pPr eaLnBrk="1" hangingPunct="1"/>
            <a:r>
              <a:rPr lang="en-US" altLang="en-US" smtClean="0"/>
              <a:t>However, if the translocation breakpoint interrupts a gene, there may be an associated phenotype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51717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Text Box 7"/>
          <p:cNvSpPr txBox="1">
            <a:spLocks noChangeArrowheads="1"/>
          </p:cNvSpPr>
          <p:nvPr/>
        </p:nvSpPr>
        <p:spPr bwMode="auto">
          <a:xfrm>
            <a:off x="2341563" y="6251575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DEF6F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Figure 13.19</a:t>
            </a:r>
            <a:endParaRPr lang="en-US" altLang="en-US" sz="2400">
              <a:solidFill>
                <a:srgbClr val="000000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13699" name="Picture 2" descr="lew25278_13_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"/>
            <a:ext cx="6553200" cy="64198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700" name="Title 1"/>
          <p:cNvSpPr txBox="1">
            <a:spLocks/>
          </p:cNvSpPr>
          <p:nvPr/>
        </p:nvSpPr>
        <p:spPr bwMode="auto">
          <a:xfrm>
            <a:off x="7848600" y="3886200"/>
            <a:ext cx="1905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sym typeface="Arial" panose="020B0604020202020204" pitchFamily="34" charset="0"/>
              </a:rPr>
              <a:t>Figure 13.19</a:t>
            </a:r>
          </a:p>
        </p:txBody>
      </p:sp>
    </p:spTree>
    <p:extLst>
      <p:ext uri="{BB962C8B-B14F-4D97-AF65-F5344CB8AC3E}">
        <p14:creationId xmlns:p14="http://schemas.microsoft.com/office/powerpoint/2010/main" val="348850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Inversions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447800"/>
            <a:ext cx="8077200" cy="5029200"/>
          </a:xfrm>
        </p:spPr>
        <p:txBody>
          <a:bodyPr/>
          <a:lstStyle/>
          <a:p>
            <a:pPr eaLnBrk="1" hangingPunct="1"/>
            <a:r>
              <a:rPr lang="en-US" altLang="en-US" smtClean="0"/>
              <a:t>An </a:t>
            </a:r>
            <a:r>
              <a:rPr lang="en-US" altLang="en-US" b="1" smtClean="0"/>
              <a:t>inversion</a:t>
            </a:r>
            <a:r>
              <a:rPr lang="en-US" altLang="en-US" smtClean="0"/>
              <a:t> is a chromosome segment that is flipped in orientation</a:t>
            </a:r>
          </a:p>
          <a:p>
            <a:pPr eaLnBrk="1" hangingPunct="1"/>
            <a:r>
              <a:rPr lang="en-US" altLang="en-US" smtClean="0"/>
              <a:t>5-10% cause health problems probably due to disruption of genes at the breakpoints</a:t>
            </a:r>
          </a:p>
          <a:p>
            <a:pPr eaLnBrk="1" hangingPunct="1"/>
            <a:r>
              <a:rPr lang="en-US" altLang="en-US" b="1" smtClean="0"/>
              <a:t>Paracentric inversion</a:t>
            </a:r>
            <a:r>
              <a:rPr lang="en-US" altLang="en-US" smtClean="0"/>
              <a:t> = Inverted region does NOT include centromere</a:t>
            </a:r>
          </a:p>
          <a:p>
            <a:pPr eaLnBrk="1" hangingPunct="1"/>
            <a:r>
              <a:rPr lang="en-US" altLang="en-US" b="1" smtClean="0"/>
              <a:t>Pericentric inversion </a:t>
            </a:r>
            <a:r>
              <a:rPr lang="en-US" altLang="en-US" smtClean="0"/>
              <a:t>= Inverted region includes centromere</a:t>
            </a:r>
          </a:p>
          <a:p>
            <a:pPr eaLnBrk="1" hangingPunct="1"/>
            <a:r>
              <a:rPr lang="en-US" altLang="en-US" smtClean="0"/>
              <a:t>Inversions may impact meiotic segregation</a:t>
            </a:r>
          </a:p>
        </p:txBody>
      </p:sp>
    </p:spTree>
    <p:extLst>
      <p:ext uri="{BB962C8B-B14F-4D97-AF65-F5344CB8AC3E}">
        <p14:creationId xmlns:p14="http://schemas.microsoft.com/office/powerpoint/2010/main" val="34516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Isochromosomes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1905000"/>
            <a:ext cx="4267200" cy="3886200"/>
          </a:xfrm>
        </p:spPr>
        <p:txBody>
          <a:bodyPr/>
          <a:lstStyle/>
          <a:p>
            <a:pPr eaLnBrk="1" hangingPunct="1"/>
            <a:r>
              <a:rPr lang="en-US" altLang="en-US" smtClean="0"/>
              <a:t>Chromosomes with identical arms</a:t>
            </a:r>
          </a:p>
          <a:p>
            <a:pPr eaLnBrk="1" hangingPunct="1"/>
            <a:r>
              <a:rPr lang="en-US" altLang="en-US" smtClean="0"/>
              <a:t> </a:t>
            </a:r>
          </a:p>
          <a:p>
            <a:pPr eaLnBrk="1" hangingPunct="1"/>
            <a:r>
              <a:rPr lang="en-US" altLang="en-US" smtClean="0"/>
              <a:t> Form when centromeres divide along the incorrect plane during meiosis</a:t>
            </a:r>
          </a:p>
        </p:txBody>
      </p:sp>
      <p:pic>
        <p:nvPicPr>
          <p:cNvPr id="422916" name="Picture 8" descr="13_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95400"/>
            <a:ext cx="36528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2917" name="Title 1"/>
          <p:cNvSpPr txBox="1">
            <a:spLocks/>
          </p:cNvSpPr>
          <p:nvPr/>
        </p:nvSpPr>
        <p:spPr bwMode="auto">
          <a:xfrm>
            <a:off x="8534400" y="1981200"/>
            <a:ext cx="1905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sym typeface="Arial" panose="020B0604020202020204" pitchFamily="34" charset="0"/>
              </a:rPr>
              <a:t>Figure 13.22</a:t>
            </a:r>
          </a:p>
        </p:txBody>
      </p:sp>
    </p:spTree>
    <p:extLst>
      <p:ext uri="{BB962C8B-B14F-4D97-AF65-F5344CB8AC3E}">
        <p14:creationId xmlns:p14="http://schemas.microsoft.com/office/powerpoint/2010/main" val="185722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Ring Chromosomes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1447800"/>
            <a:ext cx="83058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Occur in 1 in 25,000 conceptions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May arise when telomeres are lost and sticky chromosome ends fuse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Genes can be lost or disrupted causing symptoms</a:t>
            </a:r>
          </a:p>
        </p:txBody>
      </p:sp>
      <p:sp>
        <p:nvSpPr>
          <p:cNvPr id="424964" name="Title 1"/>
          <p:cNvSpPr txBox="1">
            <a:spLocks/>
          </p:cNvSpPr>
          <p:nvPr/>
        </p:nvSpPr>
        <p:spPr bwMode="auto">
          <a:xfrm>
            <a:off x="1905000" y="4800600"/>
            <a:ext cx="1905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sym typeface="Arial" panose="020B0604020202020204" pitchFamily="34" charset="0"/>
              </a:rPr>
              <a:t>Figure 13.23</a:t>
            </a:r>
          </a:p>
        </p:txBody>
      </p:sp>
      <p:pic>
        <p:nvPicPr>
          <p:cNvPr id="424965" name="Picture 2" descr="lew25278_13_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52800"/>
            <a:ext cx="4724400" cy="32766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9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ohnson TLW 4e template">
  <a:themeElements>
    <a:clrScheme name="Johnson TLW 4e 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Johnson TLW 4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ohnson TLW 4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Johnson TLW 4e template">
  <a:themeElements>
    <a:clrScheme name="Johnson TLW 4e 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Johnson TLW 4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ohnson TLW 4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Johnson TLW 4e template">
  <a:themeElements>
    <a:clrScheme name="Johnson TLW 4e 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Johnson TLW 4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ohnson TLW 4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Johnson TLW 4e template">
  <a:themeElements>
    <a:clrScheme name="Johnson TLW 4e 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Johnson TLW 4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ohnson TLW 4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Johnson TLW 4e template">
  <a:themeElements>
    <a:clrScheme name="Johnson TLW 4e 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Johnson TLW 4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ohnson TLW 4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Johnson TLW 4e template">
  <a:themeElements>
    <a:clrScheme name="Johnson TLW 4e 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Johnson TLW 4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ohnson TLW 4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Johnson TLW 4e templat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Johnson TLW 4e templat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Johnson TLW 4e templat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Johnson TLW 4e templat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Johnson TLW 4e templat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Johnson TLW 4e templat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2338</Words>
  <Application>Microsoft Office PowerPoint</Application>
  <PresentationFormat>Widescreen</PresentationFormat>
  <Paragraphs>616</Paragraphs>
  <Slides>102</Slides>
  <Notes>100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102</vt:i4>
      </vt:variant>
    </vt:vector>
  </HeadingPairs>
  <TitlesOfParts>
    <vt:vector size="117" baseType="lpstr">
      <vt:lpstr>ＭＳ Ｐゴシック</vt:lpstr>
      <vt:lpstr>Arial</vt:lpstr>
      <vt:lpstr>Arial Black</vt:lpstr>
      <vt:lpstr>Calibri</vt:lpstr>
      <vt:lpstr>Georgia</vt:lpstr>
      <vt:lpstr>Helvetica</vt:lpstr>
      <vt:lpstr>Symbol</vt:lpstr>
      <vt:lpstr>Times New Roman</vt:lpstr>
      <vt:lpstr>Wingdings</vt:lpstr>
      <vt:lpstr>Johnson TLW 4e template</vt:lpstr>
      <vt:lpstr>1_Johnson TLW 4e template</vt:lpstr>
      <vt:lpstr>2_Johnson TLW 4e template</vt:lpstr>
      <vt:lpstr>3_Johnson TLW 4e template</vt:lpstr>
      <vt:lpstr>4_Johnson TLW 4e template</vt:lpstr>
      <vt:lpstr>5_Johnson TLW 4e template</vt:lpstr>
      <vt:lpstr>Maximizing Genetic Information</vt:lpstr>
      <vt:lpstr>PowerPoint Presentation</vt:lpstr>
      <vt:lpstr>Maximizing Genetic Information</vt:lpstr>
      <vt:lpstr>Most of the Human Genome Does Not Encode Protein</vt:lpstr>
      <vt:lpstr>Viral DNA</vt:lpstr>
      <vt:lpstr>PowerPoint Presentation</vt:lpstr>
      <vt:lpstr>Noncoding RNAs</vt:lpstr>
      <vt:lpstr>Repeats</vt:lpstr>
      <vt:lpstr>PowerPoint Presentation</vt:lpstr>
      <vt:lpstr>The Nature of Mutations</vt:lpstr>
      <vt:lpstr>The Nature of Mutations</vt:lpstr>
      <vt:lpstr>The Nature of Mutations</vt:lpstr>
      <vt:lpstr>Mutations Alter Proteins</vt:lpstr>
      <vt:lpstr>Sickle Cell Anemia</vt:lpstr>
      <vt:lpstr>PowerPoint Presentation</vt:lpstr>
      <vt:lpstr>Thalassemia</vt:lpstr>
      <vt:lpstr>Collagen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Excision Repair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Cytogenetics</vt:lpstr>
      <vt:lpstr>Portrait of a Chromosome</vt:lpstr>
      <vt:lpstr>PowerPoint Presentation</vt:lpstr>
      <vt:lpstr>Portrait of a Chromosome</vt:lpstr>
      <vt:lpstr>Centromeres</vt:lpstr>
      <vt:lpstr>On a Chromosome</vt:lpstr>
      <vt:lpstr>Karyotype</vt:lpstr>
      <vt:lpstr>Karyotype</vt:lpstr>
      <vt:lpstr>Centromere Positions</vt:lpstr>
      <vt:lpstr>Karyotype</vt:lpstr>
      <vt:lpstr>Visualizing Chromosomes</vt:lpstr>
      <vt:lpstr>Amniocentesis</vt:lpstr>
      <vt:lpstr>Chorionic Villi Sampling</vt:lpstr>
      <vt:lpstr>Fetal Cell Sorting</vt:lpstr>
      <vt:lpstr>Viewing Chromosomes</vt:lpstr>
      <vt:lpstr>Staining Chromosomes</vt:lpstr>
      <vt:lpstr>FISH</vt:lpstr>
      <vt:lpstr>Chromosomal Shorthand</vt:lpstr>
      <vt:lpstr>Ideogram</vt:lpstr>
      <vt:lpstr>Chromosome Abnormalities</vt:lpstr>
      <vt:lpstr>PowerPoint Presentation</vt:lpstr>
      <vt:lpstr>Polyploidy</vt:lpstr>
      <vt:lpstr>Triploidy</vt:lpstr>
      <vt:lpstr>Aneuploidy</vt:lpstr>
      <vt:lpstr>Nondisjunction</vt:lpstr>
      <vt:lpstr>Aneuploidy</vt:lpstr>
      <vt:lpstr>Trisomies</vt:lpstr>
      <vt:lpstr>Trisomy 21</vt:lpstr>
      <vt:lpstr>PowerPoint Presentation</vt:lpstr>
      <vt:lpstr>PowerPoint Presentation</vt:lpstr>
      <vt:lpstr>Trisomy 18</vt:lpstr>
      <vt:lpstr>Trisomy 13</vt:lpstr>
      <vt:lpstr>PowerPoint Presentation</vt:lpstr>
      <vt:lpstr>Turner Syndrome</vt:lpstr>
      <vt:lpstr>Triplo-X</vt:lpstr>
      <vt:lpstr>Klinefelter Syndrome</vt:lpstr>
      <vt:lpstr>XXYY Syndrome</vt:lpstr>
      <vt:lpstr>XYY Syndrome</vt:lpstr>
      <vt:lpstr>Chromosome Structural Abnormalities</vt:lpstr>
      <vt:lpstr>Deletions</vt:lpstr>
      <vt:lpstr>Duplications</vt:lpstr>
      <vt:lpstr>Duplications in Chromosome 15</vt:lpstr>
      <vt:lpstr>Translocations</vt:lpstr>
      <vt:lpstr>Robertsonian Translocations</vt:lpstr>
      <vt:lpstr>Translocation Down Syndrome</vt:lpstr>
      <vt:lpstr>Reciprocal Translocations</vt:lpstr>
      <vt:lpstr>PowerPoint Presentation</vt:lpstr>
      <vt:lpstr>Inversions</vt:lpstr>
      <vt:lpstr>Isochromosomes</vt:lpstr>
      <vt:lpstr>Ring Chromosomes</vt:lpstr>
      <vt:lpstr>PowerPoint Presentation</vt:lpstr>
      <vt:lpstr>Uniparental Disomy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Maximizing Genetic Information</dc:title>
  <dc:creator>kim owen</dc:creator>
  <cp:lastModifiedBy>kim owen</cp:lastModifiedBy>
  <cp:revision>2</cp:revision>
  <dcterms:created xsi:type="dcterms:W3CDTF">2014-07-15T08:33:51Z</dcterms:created>
  <dcterms:modified xsi:type="dcterms:W3CDTF">2014-07-15T08:46:27Z</dcterms:modified>
</cp:coreProperties>
</file>