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97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5" r:id="rId54"/>
    <p:sldId id="307" r:id="rId55"/>
    <p:sldId id="308" r:id="rId56"/>
    <p:sldId id="310" r:id="rId57"/>
    <p:sldId id="311" r:id="rId58"/>
    <p:sldId id="312" r:id="rId59"/>
    <p:sldId id="313" r:id="rId60"/>
    <p:sldId id="315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522A5-B460-4292-A998-FEA69BD8C510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616D-F330-4855-92B4-DE96398B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14EAAE-C74B-4251-B883-2B62B2791974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8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950E63E-9836-4B60-BEAA-2ACF213D709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370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27CD5A-6F59-4F8E-BEAD-D8582A9E20C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57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76684B-7BC9-439E-B560-215BB46052D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544139F-6938-4E8B-AD61-6E2FDE6E352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22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355D2F-8886-4B78-A683-8A6348283E4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2236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22DEB4D-743A-4E28-A03E-4112876300C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8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ECB84D-EAA4-42E8-AE20-113743D2423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290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50DE467-EC47-4577-9DE5-E81B5EF98C0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785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841006B-7D9C-46E2-818B-AAFB43730D0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642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7BEA03C-3527-4A26-8349-BD2404690EC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696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3C0100-5E9E-46A1-A7B6-139E9626462D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4637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705A0E4-4293-446D-9407-7A4F4E9F1CD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67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F256826-FE25-460A-AEDA-52144985566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06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07982DE-93ED-4E4D-B25C-E88D0ED0ADB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4269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4D0BB88-9FDF-477B-BFD9-A2632D9D9E3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06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89B53F6-6727-44A4-8FD1-8D6C09C2F62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178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63D8D7C-6769-4C47-9725-6F403FE8F16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2463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A7F24D-3A74-4DF1-B9AA-3A6483F6D45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1290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4A7CA70-B0A1-49A9-A772-2DDC4FCC967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774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A007230-2C89-492B-B2D3-DEEF17A89ED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6890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E6B4C9D-6DA9-437F-B02D-74C3A50DD43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82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7EF9F1-652D-4AD9-B55E-0887EDD5C47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2184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60AE370-0CEF-4669-9CB5-542CEDEBD9D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124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2E8B90-9748-438E-9890-1E840B23F43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4575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3607846-A1B2-42CC-A2C7-B2818A568A0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975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CBAECE5-11DF-48EF-8D6E-01CB9875A2C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472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AC22840-56E3-4DB8-8582-F081A481C5B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028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76CC848-9801-401B-8DD3-DB4EBBA2DBE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4714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7A6BC02-496A-4074-B8CE-93A206016B4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1117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6FA175-B5C0-40DD-B9A3-B2A1C0CC28B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0546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42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A33DC1C-51F1-4D97-B74B-912BC4E001F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503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B227481-793A-43BD-9B90-C50DC45C50C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3044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F3EF475-0806-43BE-A8EB-3522F1EAE6E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8006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27FE672-4923-4576-B906-48EBC5F63C0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6692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CC3826C-6C58-4324-8B80-C2E3F055B2D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044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018C897-419A-4ECC-9949-D18D33A1A4A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3899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E3AE0E2-8DCD-4584-BF23-E29DD083145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379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68DF18A-0EF3-4B45-9082-6694A2253A2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2350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4CF8512-12F2-4F90-9C43-1ABC6ABF9CA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54782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7D332E2-1D21-47AD-9D5E-FF63F03385F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779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75295EF-CA0A-4970-ADCD-0824429C98A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68164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CAF034C-3D20-44EB-8FAA-F08C5B1B0E1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80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D40BBA9-6441-44E6-8AFB-CF2FFB257B1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641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C244955-0B50-4DD0-AA22-2B6DFA2C3F4D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31202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E96BE5A-EA4F-4295-B98F-151930FB326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2195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2923A34-AA1D-45EC-B863-3DF288616F1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2186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6912E23-838C-4970-BA6C-A06B1C12D2F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79831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4E681B4-CDC1-45C9-AC9D-7735BB4DEC3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32083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BD2F44A-6BE2-4E38-B91A-3A19ABBD007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5073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F2B977C-528F-4DD0-AE67-9437E199EBF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4960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5F5B87F-BF7C-4237-AA81-F81F290DE41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9266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760732F-2650-4079-8F5E-FE290B2F32F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6703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8DD0F62-2022-46ED-8458-0479998E26E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936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967FA23-B774-4793-8AE2-1C8F135EB68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3853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8E86C95-D438-420C-877D-22B58F67D49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12330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A7B54C-3CAC-48E1-A13C-5478DA2E0E2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87200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1DD0E97-4B69-46F1-AFCF-2BCC30FC49D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9861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E8316AE-BE7C-4E91-AB10-034B2AA0FCA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37191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832D00E-DE2F-4C6B-9D13-AE76258E8D8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0518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9A079C3-892E-49D7-8702-42A1C074D02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2604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6EFE0D-B8A8-49A6-B0FC-4076E4C178C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96062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8C95735-4D61-4291-91E2-00E6608A546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07158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B95759E-3006-4B18-BF93-B675F3B1414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10430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716890-493C-470B-A019-000A93280CB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74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6221B58-E1C8-4CC7-A487-69F2DF2BA82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89149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70078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B252B8D-43D4-44F7-BDFE-8DF40615908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18286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D789AD0-85A8-426B-B31D-24C0C0E805A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6350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975FBB0-4DAC-4EBF-973B-56719D7D6DA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36395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935E7CF-3650-4C1A-A2BD-C99937048E9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1918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CC22D9F-2A91-4ABA-B804-BCF4862CED3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65907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5EF1BE8-F38B-4250-815E-4C65D293944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0851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E3ECB83-AB3F-4E86-A496-D4777A375ED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1302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1532710-1A3B-4AE9-A416-5A7EC5C08AC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31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4E40B77-2AFB-4C5D-B7F6-A8D522E223D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4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2696F1-57AE-48BA-BE77-0FB374BA3DC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30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145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62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0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4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07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0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5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71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56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2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03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6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18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8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7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4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41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42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2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66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2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049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8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99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1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384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9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4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2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78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683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558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6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8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94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19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5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3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7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62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90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49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4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3913"/>
            <a:ext cx="1219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491067" y="3230564"/>
            <a:ext cx="6176434" cy="2278062"/>
            <a:chOff x="1272" y="2016"/>
            <a:chExt cx="2918" cy="1435"/>
          </a:xfrm>
        </p:grpSpPr>
        <p:sp>
          <p:nvSpPr>
            <p:cNvPr id="9" name="Text Box 9"/>
            <p:cNvSpPr txBox="1">
              <a:spLocks noChangeArrowheads="1"/>
            </p:cNvSpPr>
            <p:nvPr userDrawn="1"/>
          </p:nvSpPr>
          <p:spPr bwMode="auto">
            <a:xfrm>
              <a:off x="1272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040" y="2208"/>
              <a:ext cx="215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DNA Structure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and Replication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1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48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6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80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6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603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1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805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08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359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6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6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47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2EE03F-2814-4B81-AF6D-72E64CCFC51B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2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History of DNA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Friedrich Miescher, 1871  </a:t>
            </a:r>
          </a:p>
          <a:p>
            <a:pPr eaLnBrk="1" hangingPunct="1"/>
            <a:r>
              <a:rPr lang="en-US" altLang="en-US" smtClean="0"/>
              <a:t>	- Swiss physician and biochemist</a:t>
            </a:r>
          </a:p>
          <a:p>
            <a:pPr eaLnBrk="1" hangingPunct="1"/>
            <a:r>
              <a:rPr lang="en-US" altLang="en-US" smtClean="0"/>
              <a:t>	- Isolated white blood cell nuclei from pus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u="sng" smtClean="0"/>
              <a:t>Found an acid substance with nitrogen and phosphorus</a:t>
            </a:r>
          </a:p>
          <a:p>
            <a:pPr eaLnBrk="1" hangingPunct="1"/>
            <a:r>
              <a:rPr lang="en-US" altLang="en-US" u="sng" smtClean="0"/>
              <a:t>	- He called it </a:t>
            </a:r>
            <a:r>
              <a:rPr lang="en-US" altLang="en-US" i="1" u="sng" smtClean="0"/>
              <a:t>nuclein</a:t>
            </a:r>
            <a:r>
              <a:rPr lang="en-US" altLang="en-US" u="sng" smtClean="0"/>
              <a:t> </a:t>
            </a:r>
          </a:p>
          <a:p>
            <a:pPr eaLnBrk="1" hangingPunct="1"/>
            <a:r>
              <a:rPr lang="en-US" altLang="en-US" u="sng" smtClean="0"/>
              <a:t>		- Later, it was called nucleic acid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History of DNA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Archibald Garrod, 1902</a:t>
            </a:r>
          </a:p>
          <a:p>
            <a:pPr eaLnBrk="1" hangingPunct="1"/>
            <a:r>
              <a:rPr lang="en-US" altLang="en-US" smtClean="0"/>
              <a:t>	- English physician</a:t>
            </a:r>
          </a:p>
          <a:p>
            <a:pPr eaLnBrk="1" hangingPunct="1"/>
            <a:r>
              <a:rPr lang="en-US" altLang="en-US" sz="2400"/>
              <a:t>	</a:t>
            </a:r>
          </a:p>
          <a:p>
            <a:pPr eaLnBrk="1" hangingPunct="1"/>
            <a:r>
              <a:rPr lang="en-US" altLang="en-US" smtClean="0"/>
              <a:t>- </a:t>
            </a:r>
            <a:r>
              <a:rPr lang="en-US" altLang="en-US" u="sng" smtClean="0"/>
              <a:t>Linked inheritance of “inborn errors of metabolism” with the lack of particular enzymes </a:t>
            </a:r>
          </a:p>
          <a:p>
            <a:pPr eaLnBrk="1" hangingPunct="1"/>
            <a:r>
              <a:rPr lang="en-US" altLang="en-US" sz="2000"/>
              <a:t>	</a:t>
            </a:r>
          </a:p>
          <a:p>
            <a:pPr eaLnBrk="1" hangingPunct="1"/>
            <a:r>
              <a:rPr lang="en-US" altLang="en-US" smtClean="0"/>
              <a:t>- First described the disease alkaptonuria</a:t>
            </a:r>
          </a:p>
        </p:txBody>
      </p:sp>
    </p:spTree>
    <p:extLst>
      <p:ext uri="{BB962C8B-B14F-4D97-AF65-F5344CB8AC3E}">
        <p14:creationId xmlns:p14="http://schemas.microsoft.com/office/powerpoint/2010/main" val="3092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History of DNA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Frederick Griffiths, 1928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English microbiologist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Worked with </a:t>
            </a:r>
            <a:r>
              <a:rPr lang="en-US" altLang="en-US" i="1" smtClean="0"/>
              <a:t>Diplococcus pneumonia, </a:t>
            </a:r>
            <a:r>
              <a:rPr lang="en-US" altLang="en-US" smtClean="0"/>
              <a:t>which exists in two types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Type S (Smooth) = Produces capsule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Type R (Rough) = No capsule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</a:t>
            </a:r>
            <a:r>
              <a:rPr lang="en-US" altLang="en-US" u="sng" smtClean="0"/>
              <a:t>Capsule associated with virulence</a:t>
            </a:r>
          </a:p>
        </p:txBody>
      </p:sp>
    </p:spTree>
    <p:extLst>
      <p:ext uri="{BB962C8B-B14F-4D97-AF65-F5344CB8AC3E}">
        <p14:creationId xmlns:p14="http://schemas.microsoft.com/office/powerpoint/2010/main" val="36409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Frederick Griffiths, 1928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u="sng" smtClean="0">
                <a:latin typeface="Bookman Old Style" panose="02050604050505020204" pitchFamily="18" charset="0"/>
              </a:rPr>
              <a:t>Performed experiments which provided evidence that genetic material is a particular chemical</a:t>
            </a:r>
          </a:p>
        </p:txBody>
      </p:sp>
    </p:spTree>
    <p:extLst>
      <p:ext uri="{BB962C8B-B14F-4D97-AF65-F5344CB8AC3E}">
        <p14:creationId xmlns:p14="http://schemas.microsoft.com/office/powerpoint/2010/main" val="40438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895600" y="5562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9.1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752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Discovery of Bacterial Transformation</a:t>
            </a:r>
          </a:p>
        </p:txBody>
      </p:sp>
      <p:pic>
        <p:nvPicPr>
          <p:cNvPr id="8197" name="Picture 2" descr="lew25278_09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393826"/>
            <a:ext cx="7631112" cy="5159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5867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</a:t>
            </a:r>
          </a:p>
        </p:txBody>
      </p:sp>
    </p:spTree>
    <p:extLst>
      <p:ext uri="{BB962C8B-B14F-4D97-AF65-F5344CB8AC3E}">
        <p14:creationId xmlns:p14="http://schemas.microsoft.com/office/powerpoint/2010/main" val="36523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History of DNA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382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Avery, MacLeod, and McCarty, 1944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American physicians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Treated lysed S bacteria with protease and DNase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 	- Only DNase prevented transformation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 	- Thus, </a:t>
            </a:r>
            <a:r>
              <a:rPr lang="en-US" altLang="en-US" u="sng" smtClean="0"/>
              <a:t>DNA is the </a:t>
            </a:r>
            <a:r>
              <a:rPr lang="en-US" altLang="en-US" b="1" u="sng" smtClean="0"/>
              <a:t>transforming principle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u="sng" smtClean="0"/>
              <a:t>		- Can convert Type R bacteria into S</a:t>
            </a:r>
          </a:p>
        </p:txBody>
      </p:sp>
    </p:spTree>
    <p:extLst>
      <p:ext uri="{BB962C8B-B14F-4D97-AF65-F5344CB8AC3E}">
        <p14:creationId xmlns:p14="http://schemas.microsoft.com/office/powerpoint/2010/main" val="13945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895600" y="5562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9.1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752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The Transforming Principle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81200" y="5867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9.2</a:t>
            </a:r>
          </a:p>
        </p:txBody>
      </p:sp>
      <p:pic>
        <p:nvPicPr>
          <p:cNvPr id="10246" name="Picture 2" descr="lew25278_09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8534400" cy="3962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History of DNA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382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Alfred Hershey and Martha Chase, 1953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American microbiologists</a:t>
            </a: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Viruses can infect </a:t>
            </a:r>
            <a:r>
              <a:rPr lang="en-US" altLang="en-US" i="1" smtClean="0"/>
              <a:t>E. coli</a:t>
            </a:r>
            <a:r>
              <a:rPr lang="en-US" altLang="en-US" smtClean="0"/>
              <a:t> bacteria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A virus has protein “head” and DNA core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Used radioactive </a:t>
            </a:r>
            <a:r>
              <a:rPr lang="en-US" altLang="en-US" baseline="30000" smtClean="0"/>
              <a:t>35</a:t>
            </a:r>
            <a:r>
              <a:rPr lang="en-US" altLang="en-US" smtClean="0"/>
              <a:t>S and </a:t>
            </a:r>
            <a:r>
              <a:rPr lang="en-US" altLang="en-US" baseline="30000" smtClean="0"/>
              <a:t>32</a:t>
            </a:r>
            <a:r>
              <a:rPr lang="en-US" altLang="en-US" smtClean="0"/>
              <a:t>P to label protein and DNA, respectively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</a:t>
            </a:r>
            <a:r>
              <a:rPr lang="en-US" altLang="en-US" u="sng" smtClean="0"/>
              <a:t>The “blender experiments” showed that the virus transfers DNA, not protein, into a bacterial cell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u="sng" smtClean="0"/>
              <a:t>	- Thus, DNA is the 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36646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Hershey-Chase Experiment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5000" y="3200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9.3</a:t>
            </a:r>
          </a:p>
        </p:txBody>
      </p:sp>
      <p:pic>
        <p:nvPicPr>
          <p:cNvPr id="12292" name="Picture 2" descr="lew25278_09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1"/>
            <a:ext cx="6273800" cy="5459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Discovering the Structure of DNA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001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Phoebus Levine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Russian-American biochemist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Identified the 5-carbon sugars ribose in 1909 and deoxyribose in 1929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- Discovered that the three parts of a nucleotide are found in equal proportions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</a:t>
            </a:r>
            <a:r>
              <a:rPr lang="en-US" altLang="en-US" b="1" smtClean="0"/>
              <a:t>Sugar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</a:t>
            </a:r>
            <a:r>
              <a:rPr lang="en-US" altLang="en-US" b="1" smtClean="0"/>
              <a:t>Phosphate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		- </a:t>
            </a:r>
            <a:r>
              <a:rPr lang="en-US" altLang="en-US" b="1" smtClean="0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1044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Humans are 0.1% different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:</a:t>
            </a:r>
          </a:p>
          <a:p>
            <a:r>
              <a:rPr lang="en-US" altLang="en-US" sz="2800"/>
              <a:t>80% of this is from small scale structural variants in our DNA : the </a:t>
            </a:r>
            <a:r>
              <a:rPr lang="en-US" altLang="en-US" sz="2800" b="1"/>
              <a:t>SNPs</a:t>
            </a:r>
            <a:r>
              <a:rPr lang="en-US" altLang="en-US" sz="2800"/>
              <a:t> ( pronounces snips) ( 1 nucleotide change)</a:t>
            </a:r>
          </a:p>
          <a:p>
            <a:r>
              <a:rPr lang="en-US" altLang="en-US" sz="2800"/>
              <a:t>20%  is  from large scale structural variants in our DNA called </a:t>
            </a:r>
            <a:r>
              <a:rPr lang="en-US" altLang="en-US" sz="2800" b="1"/>
              <a:t>CNVs ( copy number variants) </a:t>
            </a:r>
            <a:r>
              <a:rPr lang="en-US" altLang="en-US" sz="2800"/>
              <a:t>which includes insertions, deletions, and rearrangements ex HIV, Heart, autism, schizophrenia</a:t>
            </a:r>
            <a:endParaRPr lang="en-US" altLang="en-US" sz="2800" b="1"/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6736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Discovering the Structure of DNA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Erwin Chargaff, 1951</a:t>
            </a:r>
          </a:p>
          <a:p>
            <a:pPr eaLnBrk="1" hangingPunct="1"/>
            <a:r>
              <a:rPr lang="en-US" altLang="en-US" smtClean="0"/>
              <a:t>	- Austrian-American biochemist</a:t>
            </a:r>
            <a:endParaRPr lang="en-US" altLang="en-US" sz="2800"/>
          </a:p>
          <a:p>
            <a:pPr eaLnBrk="1" hangingPunct="1"/>
            <a:r>
              <a:rPr lang="en-US" altLang="en-US" sz="2400"/>
              <a:t>	</a:t>
            </a:r>
          </a:p>
          <a:p>
            <a:pPr eaLnBrk="1" hangingPunct="1"/>
            <a:r>
              <a:rPr lang="en-US" altLang="en-US" smtClean="0"/>
              <a:t>	- Analyzed base composition of DNA from various species and observed regular relationships:</a:t>
            </a:r>
          </a:p>
          <a:p>
            <a:r>
              <a:rPr lang="en-US" altLang="en-US" smtClean="0"/>
              <a:t>		</a:t>
            </a:r>
            <a:r>
              <a:rPr lang="en-US" altLang="en-US" sz="2800"/>
              <a:t>- </a:t>
            </a:r>
            <a:r>
              <a:rPr lang="fr-FR" altLang="en-US" sz="2800"/>
              <a:t>Adenine + Guanine = Thymine + Cytosine</a:t>
            </a:r>
          </a:p>
          <a:p>
            <a:r>
              <a:rPr lang="fr-FR" altLang="en-US" smtClean="0"/>
              <a:t>		- </a:t>
            </a:r>
            <a:r>
              <a:rPr lang="fr-FR" altLang="en-US" sz="2800"/>
              <a:t>A = T  and  C = G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2754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Discovering the Structure of DNA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Rosalind Franklin and Maurice Wilkins, 1952</a:t>
            </a:r>
          </a:p>
          <a:p>
            <a:pPr eaLnBrk="1" hangingPunct="1"/>
            <a:r>
              <a:rPr lang="en-US" altLang="en-US" smtClean="0"/>
              <a:t>	- English scientists</a:t>
            </a:r>
          </a:p>
          <a:p>
            <a:pPr eaLnBrk="1" hangingPunct="1"/>
            <a:r>
              <a:rPr lang="en-US" altLang="en-US" smtClean="0"/>
              <a:t>	- Distinguished two forms of DNA</a:t>
            </a:r>
          </a:p>
          <a:p>
            <a:pPr eaLnBrk="1" hangingPunct="1"/>
            <a:r>
              <a:rPr lang="en-US" altLang="en-US" smtClean="0"/>
              <a:t>		- “A” form, which is dry and crystalline</a:t>
            </a:r>
          </a:p>
          <a:p>
            <a:pPr eaLnBrk="1" hangingPunct="1"/>
            <a:r>
              <a:rPr lang="en-US" altLang="en-US" smtClean="0"/>
              <a:t>		- “B” form, which is wet and cellular</a:t>
            </a:r>
          </a:p>
          <a:p>
            <a:pPr eaLnBrk="1" hangingPunct="1"/>
            <a:r>
              <a:rPr lang="en-US" altLang="en-US" smtClean="0"/>
              <a:t>	- Used a technique called X-ray diffraction</a:t>
            </a:r>
          </a:p>
          <a:p>
            <a:pPr eaLnBrk="1" hangingPunct="1"/>
            <a:r>
              <a:rPr lang="en-US" altLang="en-US" smtClean="0"/>
              <a:t>	- It took Franklin 100 hours to obtain “photo 51” of the B-form of DNA</a:t>
            </a:r>
          </a:p>
        </p:txBody>
      </p:sp>
    </p:spTree>
    <p:extLst>
      <p:ext uri="{BB962C8B-B14F-4D97-AF65-F5344CB8AC3E}">
        <p14:creationId xmlns:p14="http://schemas.microsoft.com/office/powerpoint/2010/main" val="20610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Discovering the Structure of DNA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Franklin reasoned that the DNA is a helix with symmetrically organized subunits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33600" y="51816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9.4</a:t>
            </a:r>
          </a:p>
        </p:txBody>
      </p:sp>
      <p:pic>
        <p:nvPicPr>
          <p:cNvPr id="17413" name="Picture 2" descr="lew25278_09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827339"/>
            <a:ext cx="4718050" cy="383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Discovering the Structure of DNA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478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James Watson and Francis Crick</a:t>
            </a:r>
          </a:p>
          <a:p>
            <a:pPr eaLnBrk="1" hangingPunct="1"/>
            <a:r>
              <a:rPr lang="en-US" altLang="en-US" smtClean="0"/>
              <a:t>	- Did not perform any experiments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057400" y="3048000"/>
            <a:ext cx="5181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Rather, they used the earlier research and inferences from model building with cardboard cutouts to solve the structure of DNA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91201" y="2743200"/>
            <a:ext cx="4589463" cy="3657600"/>
            <a:chOff x="4267200" y="2743200"/>
            <a:chExt cx="4589288" cy="3657600"/>
          </a:xfrm>
        </p:grpSpPr>
        <p:pic>
          <p:nvPicPr>
            <p:cNvPr id="18438" name="Picture 2" descr="lew25278_09_0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743200"/>
              <a:ext cx="3674888" cy="3657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4267200" y="6019800"/>
              <a:ext cx="1219154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9.5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8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Road to the Double Helix</a:t>
            </a:r>
          </a:p>
        </p:txBody>
      </p:sp>
      <p:pic>
        <p:nvPicPr>
          <p:cNvPr id="19459" name="Picture 2" descr="lew25278_t09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8629650" cy="3352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single building block is a </a:t>
            </a:r>
            <a:r>
              <a:rPr lang="en-US" altLang="en-US" b="1" smtClean="0"/>
              <a:t>nucleotide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Each nucleotide is composed of:</a:t>
            </a:r>
          </a:p>
          <a:p>
            <a:pPr eaLnBrk="1" hangingPunct="1"/>
            <a:r>
              <a:rPr lang="en-US" altLang="en-US" smtClean="0"/>
              <a:t>	- A deoxyribose sugar</a:t>
            </a:r>
          </a:p>
          <a:p>
            <a:pPr eaLnBrk="1" hangingPunct="1"/>
            <a:r>
              <a:rPr lang="en-US" altLang="en-US" smtClean="0"/>
              <a:t>	- A phosphate group</a:t>
            </a:r>
          </a:p>
          <a:p>
            <a:pPr eaLnBrk="1" hangingPunct="1"/>
            <a:r>
              <a:rPr lang="en-US" altLang="en-US" smtClean="0"/>
              <a:t>	- A nitrogenous base; one of four types</a:t>
            </a:r>
          </a:p>
          <a:p>
            <a:pPr eaLnBrk="1" hangingPunct="1"/>
            <a:r>
              <a:rPr lang="en-US" altLang="en-US" smtClean="0"/>
              <a:t>		</a:t>
            </a:r>
            <a:r>
              <a:rPr lang="en-US" altLang="en-US" sz="2800"/>
              <a:t>- Adenine (A), Guanine (G) = Purines</a:t>
            </a:r>
          </a:p>
          <a:p>
            <a:pPr eaLnBrk="1" hangingPunct="1"/>
            <a:r>
              <a:rPr lang="en-US" altLang="en-US" sz="2800"/>
              <a:t>		- Cytosine (C), Thymine (T) = Pyrimidines </a:t>
            </a:r>
          </a:p>
        </p:txBody>
      </p:sp>
    </p:spTree>
    <p:extLst>
      <p:ext uri="{BB962C8B-B14F-4D97-AF65-F5344CB8AC3E}">
        <p14:creationId xmlns:p14="http://schemas.microsoft.com/office/powerpoint/2010/main" val="8111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Structure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71800" y="61722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9.6</a:t>
            </a:r>
          </a:p>
        </p:txBody>
      </p:sp>
      <p:pic>
        <p:nvPicPr>
          <p:cNvPr id="21508" name="Picture 2" descr="lew25278_09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1"/>
            <a:ext cx="3886200" cy="4556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43600" y="2246314"/>
            <a:ext cx="4495800" cy="3279775"/>
            <a:chOff x="4419600" y="2246311"/>
            <a:chExt cx="4495800" cy="3279777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324600" y="5181600"/>
              <a:ext cx="121920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9.7</a:t>
              </a:r>
            </a:p>
          </p:txBody>
        </p:sp>
        <p:pic>
          <p:nvPicPr>
            <p:cNvPr id="21511" name="Picture 2" descr="lew25278_09_07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46311"/>
              <a:ext cx="4495800" cy="25506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9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426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Nucleotides join via a bond between the 5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’-</a:t>
            </a:r>
            <a:r>
              <a:rPr lang="en-US" altLang="en-US" smtClean="0"/>
              <a:t>phosphate of one and the 3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en-US" smtClean="0"/>
              <a:t> hydroxyl of another</a:t>
            </a:r>
          </a:p>
          <a:p>
            <a:pPr eaLnBrk="1" hangingPunct="1"/>
            <a:r>
              <a:rPr lang="en-US" altLang="en-US" smtClean="0"/>
              <a:t>	- This creates a continuous sugar-phosphate backbone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1219200"/>
            <a:ext cx="3886200" cy="5441950"/>
            <a:chOff x="4114800" y="1219200"/>
            <a:chExt cx="3886200" cy="5442154"/>
          </a:xfrm>
        </p:grpSpPr>
        <p:pic>
          <p:nvPicPr>
            <p:cNvPr id="22533" name="Picture 2" descr="lew25278_09_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219200"/>
              <a:ext cx="3124200" cy="5442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114800" y="6019980"/>
              <a:ext cx="1219200" cy="344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9.8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3048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polynucleotide chains align forming a </a:t>
            </a:r>
            <a:r>
              <a:rPr lang="en-US" altLang="en-US" b="1" smtClean="0"/>
              <a:t>double helix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	- The opposing orientation (head-to-toe) is called </a:t>
            </a:r>
            <a:r>
              <a:rPr lang="en-US" altLang="en-US" b="1" smtClean="0"/>
              <a:t>antiparallelism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2667001"/>
            <a:ext cx="4800600" cy="3910013"/>
            <a:chOff x="381000" y="2666999"/>
            <a:chExt cx="4800600" cy="3909918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381000" y="5867321"/>
              <a:ext cx="1219200" cy="3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9.9</a:t>
              </a:r>
            </a:p>
          </p:txBody>
        </p:sp>
        <p:pic>
          <p:nvPicPr>
            <p:cNvPr id="23558" name="Picture 2" descr="lew25278_09_0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46"/>
            <a:stretch>
              <a:fillRect/>
            </a:stretch>
          </p:blipFill>
          <p:spPr bwMode="auto">
            <a:xfrm>
              <a:off x="1524000" y="2666999"/>
              <a:ext cx="3657600" cy="3909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lew25278_09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6629400" y="2667000"/>
            <a:ext cx="3505200" cy="38750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905000"/>
            <a:ext cx="4114800" cy="3124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Note that one strand of the double-helix runs in a 5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en-US" smtClean="0"/>
              <a:t> to 3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en-US" smtClean="0"/>
              <a:t> direction, and the other strand runs in a 3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en-US" smtClean="0"/>
              <a:t> to 5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en-US" smtClean="0"/>
              <a:t> direction</a:t>
            </a:r>
            <a:endParaRPr lang="en-US" altLang="en-US" b="1" smtClean="0"/>
          </a:p>
        </p:txBody>
      </p:sp>
      <p:pic>
        <p:nvPicPr>
          <p:cNvPr id="24579" name="Picture 2" descr="lew25278_09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6" y="71439"/>
            <a:ext cx="2797175" cy="671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0" y="5638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9.11</a:t>
            </a:r>
          </a:p>
        </p:txBody>
      </p:sp>
    </p:spTree>
    <p:extLst>
      <p:ext uri="{BB962C8B-B14F-4D97-AF65-F5344CB8AC3E}">
        <p14:creationId xmlns:p14="http://schemas.microsoft.com/office/powerpoint/2010/main" val="20011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How do you locate a SNP?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/>
              <a:t> Search for groups of SNPs = haplotypes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Searching for groups of SNPs has led to GWAS ( GeeWaas): Genome wide association studies ( the future of genetics)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Ex in a study with type 2 diabetes take 1000 with T2D and 1000 w/o T2 d… do the T2D persons have a unique SNP in common?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Recent findings are: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 T2D: 18 QTLs ( meaning 18 similar trait genes)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 T1D:  32 QLTs ( these genes found to affect the hypothalamus)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Crohns disease: 32 QTL ( one gene associated with autophaging where the cell digest itself)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Ulcerative colitis: 10 QTL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BMI and Obesity: 15 QTLs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Prostate cancer: 16 QTL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Breast cancer: 5 QTLs  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4582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key to the constant width of the double helix is the specific pairing of purines and pyrimidines via hydrogen bonds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complementary base pairs </a:t>
            </a:r>
            <a:r>
              <a:rPr lang="en-US" altLang="en-US" smtClean="0"/>
              <a:t>are:</a:t>
            </a:r>
          </a:p>
          <a:p>
            <a:pPr eaLnBrk="1" hangingPunct="1"/>
            <a:r>
              <a:rPr lang="en-US" altLang="en-US" smtClean="0"/>
              <a:t>		- Adenine and guanine</a:t>
            </a:r>
          </a:p>
          <a:p>
            <a:pPr eaLnBrk="1" hangingPunct="1"/>
            <a:r>
              <a:rPr lang="en-US" altLang="en-US" smtClean="0"/>
              <a:t>		- Cytosine and thymine </a:t>
            </a:r>
          </a:p>
        </p:txBody>
      </p:sp>
    </p:spTree>
    <p:extLst>
      <p:ext uri="{BB962C8B-B14F-4D97-AF65-F5344CB8AC3E}">
        <p14:creationId xmlns:p14="http://schemas.microsoft.com/office/powerpoint/2010/main" val="18434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Structure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81200" y="34290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9.12</a:t>
            </a:r>
          </a:p>
        </p:txBody>
      </p:sp>
      <p:pic>
        <p:nvPicPr>
          <p:cNvPr id="26628" name="Picture 2" descr="lew25278_09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8"/>
          <a:stretch>
            <a:fillRect/>
          </a:stretch>
        </p:blipFill>
        <p:spPr bwMode="auto">
          <a:xfrm>
            <a:off x="3371850" y="1365250"/>
            <a:ext cx="3105150" cy="5264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lew25278_09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4"/>
          <a:stretch>
            <a:fillRect/>
          </a:stretch>
        </p:blipFill>
        <p:spPr bwMode="auto">
          <a:xfrm>
            <a:off x="6724650" y="3194050"/>
            <a:ext cx="3105150" cy="130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is Highly Condensed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DNA coils around proteins called </a:t>
            </a:r>
            <a:r>
              <a:rPr lang="en-US" altLang="en-US" b="1" smtClean="0"/>
              <a:t>histones</a:t>
            </a:r>
            <a:r>
              <a:rPr lang="en-US" altLang="en-US" smtClean="0"/>
              <a:t>, forming a bead-on-a-string-like structure</a:t>
            </a:r>
          </a:p>
          <a:p>
            <a:pPr eaLnBrk="1" hangingPunct="1"/>
            <a:r>
              <a:rPr lang="en-US" altLang="en-US" smtClean="0"/>
              <a:t>The bead part is called the </a:t>
            </a:r>
            <a:r>
              <a:rPr lang="en-US" altLang="en-US" b="1" smtClean="0"/>
              <a:t>nucleosome</a:t>
            </a:r>
          </a:p>
          <a:p>
            <a:pPr eaLnBrk="1" hangingPunct="1"/>
            <a:r>
              <a:rPr lang="en-US" altLang="en-US" smtClean="0"/>
              <a:t>The nucleosome in turn winds tighter forming </a:t>
            </a:r>
            <a:r>
              <a:rPr lang="en-US" altLang="en-US" b="1" smtClean="0"/>
              <a:t>chromatin</a:t>
            </a:r>
          </a:p>
          <a:p>
            <a:pPr eaLnBrk="1" hangingPunct="1"/>
            <a:r>
              <a:rPr lang="en-US" altLang="en-US" smtClean="0"/>
              <a:t>Chromatin fibers attach in loops to </a:t>
            </a:r>
            <a:r>
              <a:rPr lang="en-US" altLang="en-US" b="1" smtClean="0"/>
              <a:t>scaffold proteins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52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Molecular Definition of a Gene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gene</a:t>
            </a:r>
            <a:r>
              <a:rPr lang="en-US" altLang="en-US" smtClean="0"/>
              <a:t> is a segment of DNA </a:t>
            </a:r>
          </a:p>
          <a:p>
            <a:pPr eaLnBrk="1" hangingPunct="1"/>
            <a:r>
              <a:rPr lang="en-US" altLang="en-US" smtClean="0"/>
              <a:t>	- It directs the formation of RNA to produce protein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The protein (or functional RNA) creates the phenotype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Information is conveyed by the sequence of the nucleotides  </a:t>
            </a:r>
          </a:p>
        </p:txBody>
      </p:sp>
    </p:spTree>
    <p:extLst>
      <p:ext uri="{BB962C8B-B14F-4D97-AF65-F5344CB8AC3E}">
        <p14:creationId xmlns:p14="http://schemas.microsoft.com/office/powerpoint/2010/main" val="333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Replication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At first, researchers suggested that DNA might replicate in any of 3 possible ways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743201"/>
          <a:ext cx="8001000" cy="3459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500"/>
                <a:gridCol w="4000500"/>
              </a:tblGrid>
              <a:tr h="94479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Model of DNA Replication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Organization of DNA Strand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2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 Conservative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old/old + new/new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Semiconservative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old/new + new/old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Dispersive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mixed old &amp; new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Replication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Matthew Meselson and Franklin Stahl, 1957</a:t>
            </a:r>
          </a:p>
          <a:p>
            <a:pPr eaLnBrk="1" hangingPunct="1"/>
            <a:r>
              <a:rPr lang="en-US" altLang="en-US" smtClean="0"/>
              <a:t>	- Grew </a:t>
            </a:r>
            <a:r>
              <a:rPr lang="en-US" altLang="en-US" i="1" smtClean="0"/>
              <a:t>E. coli </a:t>
            </a:r>
            <a:r>
              <a:rPr lang="en-US" altLang="en-US" smtClean="0"/>
              <a:t>on media containing </a:t>
            </a:r>
            <a:r>
              <a:rPr lang="en-US" altLang="en-US" baseline="30000" smtClean="0"/>
              <a:t>15</a:t>
            </a:r>
            <a:r>
              <a:rPr lang="en-US" altLang="en-US" smtClean="0"/>
              <a:t>N for several generations</a:t>
            </a:r>
          </a:p>
          <a:p>
            <a:pPr eaLnBrk="1" hangingPunct="1"/>
            <a:r>
              <a:rPr lang="en-US" altLang="en-US" smtClean="0"/>
              <a:t>		- Thus, making all the DNA heavy</a:t>
            </a:r>
          </a:p>
          <a:p>
            <a:pPr eaLnBrk="1" hangingPunct="1"/>
            <a:r>
              <a:rPr lang="en-US" altLang="en-US" smtClean="0"/>
              <a:t>	- Shifted bacteria to media containing </a:t>
            </a:r>
            <a:r>
              <a:rPr lang="en-US" altLang="en-US" baseline="30000" smtClean="0"/>
              <a:t>14</a:t>
            </a:r>
            <a:r>
              <a:rPr lang="en-US" altLang="en-US" smtClean="0"/>
              <a:t>N</a:t>
            </a:r>
          </a:p>
          <a:p>
            <a:pPr eaLnBrk="1" hangingPunct="1"/>
            <a:r>
              <a:rPr lang="en-US" altLang="en-US" smtClean="0"/>
              <a:t>	- Then traced replicating DNA </a:t>
            </a:r>
          </a:p>
          <a:p>
            <a:pPr eaLnBrk="1" hangingPunct="1"/>
            <a:r>
              <a:rPr lang="en-US" altLang="en-US" smtClean="0"/>
              <a:t>	- Determined that DNA replication is semiconservative</a:t>
            </a:r>
          </a:p>
        </p:txBody>
      </p:sp>
    </p:spTree>
    <p:extLst>
      <p:ext uri="{BB962C8B-B14F-4D97-AF65-F5344CB8AC3E}">
        <p14:creationId xmlns:p14="http://schemas.microsoft.com/office/powerpoint/2010/main" val="2258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676401" y="5181600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Figure 9.14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err="1">
                <a:solidFill>
                  <a:srgbClr val="0000FF"/>
                </a:solidFill>
              </a:rPr>
              <a:t>Meselson</a:t>
            </a:r>
            <a:r>
              <a:rPr lang="en-US" sz="4400" kern="0" dirty="0">
                <a:solidFill>
                  <a:srgbClr val="0000FF"/>
                </a:solidFill>
              </a:rPr>
              <a:t>-Stahl Experiment</a:t>
            </a:r>
          </a:p>
        </p:txBody>
      </p:sp>
      <p:pic>
        <p:nvPicPr>
          <p:cNvPr id="32772" name="Picture 2" descr="lew25278_09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1371600"/>
            <a:ext cx="8753475" cy="4673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52600" y="62484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9.14</a:t>
            </a:r>
          </a:p>
        </p:txBody>
      </p:sp>
    </p:spTree>
    <p:extLst>
      <p:ext uri="{BB962C8B-B14F-4D97-AF65-F5344CB8AC3E}">
        <p14:creationId xmlns:p14="http://schemas.microsoft.com/office/powerpoint/2010/main" val="9309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Overview of DNA Replication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DNA replication occurs during the S phase of the cell cycle, prior to cell division</a:t>
            </a:r>
          </a:p>
          <a:p>
            <a:pPr eaLnBrk="1" hangingPunct="1"/>
            <a:r>
              <a:rPr lang="en-US" altLang="en-US" smtClean="0"/>
              <a:t>Human DNA replicates about 50 bases/sec</a:t>
            </a:r>
          </a:p>
          <a:p>
            <a:pPr eaLnBrk="1" hangingPunct="1"/>
            <a:r>
              <a:rPr lang="en-US" altLang="en-US" smtClean="0"/>
              <a:t>A human chromosome replicates simultaneously at hundred points along its length </a:t>
            </a:r>
          </a:p>
          <a:p>
            <a:pPr eaLnBrk="1" hangingPunct="1"/>
            <a:r>
              <a:rPr lang="en-US" altLang="en-US" smtClean="0"/>
              <a:t>A site where DNA is locally opened is called a </a:t>
            </a:r>
            <a:r>
              <a:rPr lang="en-US" altLang="en-US" b="1" smtClean="0"/>
              <a:t>replication fork</a:t>
            </a:r>
          </a:p>
        </p:txBody>
      </p:sp>
    </p:spTree>
    <p:extLst>
      <p:ext uri="{BB962C8B-B14F-4D97-AF65-F5344CB8AC3E}">
        <p14:creationId xmlns:p14="http://schemas.microsoft.com/office/powerpoint/2010/main" val="2414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Overview of DNA Replication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35052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9.15</a:t>
            </a:r>
          </a:p>
        </p:txBody>
      </p:sp>
      <p:pic>
        <p:nvPicPr>
          <p:cNvPr id="35844" name="Picture 2" descr="lew25278_09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143000"/>
            <a:ext cx="4578350" cy="5481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0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Enzymes in DNA Replication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0" y="54102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9.16</a:t>
            </a:r>
          </a:p>
        </p:txBody>
      </p:sp>
      <p:pic>
        <p:nvPicPr>
          <p:cNvPr id="36868" name="Picture 2" descr="lew25278_09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11"/>
          <a:stretch>
            <a:fillRect/>
          </a:stretch>
        </p:blipFill>
        <p:spPr bwMode="auto">
          <a:xfrm>
            <a:off x="2971800" y="1981200"/>
            <a:ext cx="624205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Multifactorial environmental factors:</a:t>
            </a:r>
            <a:r>
              <a:rPr lang="en-US" altLang="en-US" sz="4000" b="1" u="sng"/>
              <a:t/>
            </a:r>
            <a:br>
              <a:rPr lang="en-US" altLang="en-US" sz="4000" b="1" u="sng"/>
            </a:br>
            <a:endParaRPr lang="en-US" altLang="en-US" sz="4000" b="1" u="sng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820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/>
              <a:t>Disease:                                    Genetic factor                Environmental</a:t>
            </a: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000" b="1"/>
              <a:t>Cystic fibrosis                                90%                            10%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Type 2 Diabetes                             55%                            45%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HIV (Aids)                                      5%                              95%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Fetal alcohol syndrome                 5%                             95%</a:t>
            </a:r>
          </a:p>
        </p:txBody>
      </p:sp>
      <p:pic>
        <p:nvPicPr>
          <p:cNvPr id="441349" name="Picture 5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1"/>
            <a:ext cx="514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Activities at the Replication Fork</a:t>
            </a:r>
          </a:p>
        </p:txBody>
      </p:sp>
      <p:pic>
        <p:nvPicPr>
          <p:cNvPr id="37891" name="Picture 2" descr="lew25278_09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 b="58691"/>
          <a:stretch>
            <a:fillRect/>
          </a:stretch>
        </p:blipFill>
        <p:spPr bwMode="auto">
          <a:xfrm>
            <a:off x="2057400" y="1905000"/>
            <a:ext cx="7924800" cy="3581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Activities at the Replication Fork</a:t>
            </a:r>
          </a:p>
        </p:txBody>
      </p:sp>
      <p:pic>
        <p:nvPicPr>
          <p:cNvPr id="38915" name="Picture 2" descr="lew25278_09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0" b="39349"/>
          <a:stretch>
            <a:fillRect/>
          </a:stretch>
        </p:blipFill>
        <p:spPr bwMode="auto">
          <a:xfrm>
            <a:off x="2057400" y="2133600"/>
            <a:ext cx="7924800" cy="3429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6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Activities at the Replication Fork</a:t>
            </a:r>
          </a:p>
        </p:txBody>
      </p:sp>
      <p:pic>
        <p:nvPicPr>
          <p:cNvPr id="39939" name="Picture 2" descr="lew25278_09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1" b="19588"/>
          <a:stretch>
            <a:fillRect/>
          </a:stretch>
        </p:blipFill>
        <p:spPr bwMode="auto">
          <a:xfrm>
            <a:off x="2057400" y="1981200"/>
            <a:ext cx="7924800" cy="3581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Activities at the Replication Fork</a:t>
            </a:r>
          </a:p>
        </p:txBody>
      </p:sp>
      <p:pic>
        <p:nvPicPr>
          <p:cNvPr id="40963" name="Picture 2" descr="lew25278_09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3"/>
          <a:stretch>
            <a:fillRect/>
          </a:stretch>
        </p:blipFill>
        <p:spPr bwMode="auto">
          <a:xfrm>
            <a:off x="2057400" y="1981200"/>
            <a:ext cx="7924800" cy="3473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Gene Expression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human genome contains about 20,325 protein-encoding genes</a:t>
            </a:r>
          </a:p>
          <a:p>
            <a:pPr eaLnBrk="1" hangingPunct="1"/>
            <a:r>
              <a:rPr lang="en-US" altLang="en-US" smtClean="0"/>
              <a:t>	- However, this represents only a small part of the genome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Much of the human genome </a:t>
            </a:r>
            <a:r>
              <a:rPr lang="en-US" altLang="en-US" i="1" smtClean="0"/>
              <a:t>controls</a:t>
            </a:r>
            <a:r>
              <a:rPr lang="en-US" altLang="en-US" smtClean="0"/>
              <a:t> protein synthesis</a:t>
            </a:r>
          </a:p>
          <a:p>
            <a:pPr eaLnBrk="1" hangingPunct="1"/>
            <a:r>
              <a:rPr lang="en-US" altLang="en-US" smtClean="0"/>
              <a:t>	- Including the time, speed, and location</a:t>
            </a:r>
          </a:p>
        </p:txBody>
      </p:sp>
    </p:spTree>
    <p:extLst>
      <p:ext uri="{BB962C8B-B14F-4D97-AF65-F5344CB8AC3E}">
        <p14:creationId xmlns:p14="http://schemas.microsoft.com/office/powerpoint/2010/main" val="37246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286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Proteins have diverse functions in the body</a:t>
            </a:r>
          </a:p>
        </p:txBody>
      </p:sp>
      <p:pic>
        <p:nvPicPr>
          <p:cNvPr id="93187" name="Picture 2" descr="lew25278_t10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09638"/>
            <a:ext cx="6261100" cy="5872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Gene Expression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Production of protein from instructions on the DNA</a:t>
            </a:r>
          </a:p>
          <a:p>
            <a:pPr eaLnBrk="1" hangingPunct="1"/>
            <a:r>
              <a:rPr lang="en-US" altLang="en-US" smtClean="0"/>
              <a:t>Gene expression requires several steps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Transcription</a:t>
            </a:r>
            <a:r>
              <a:rPr lang="en-US" altLang="en-US" smtClean="0"/>
              <a:t> = Production of mRNA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Translation</a:t>
            </a:r>
            <a:r>
              <a:rPr lang="en-US" altLang="en-US" smtClean="0"/>
              <a:t> = Production of protein using mRNA, tRNA, and rRNA</a:t>
            </a:r>
          </a:p>
          <a:p>
            <a:pPr eaLnBrk="1" hangingPunct="1"/>
            <a:r>
              <a:rPr lang="en-US" altLang="en-US" smtClean="0"/>
              <a:t>	- Folding of the protein into the active 3-D form</a:t>
            </a:r>
          </a:p>
        </p:txBody>
      </p:sp>
    </p:spTree>
    <p:extLst>
      <p:ext uri="{BB962C8B-B14F-4D97-AF65-F5344CB8AC3E}">
        <p14:creationId xmlns:p14="http://schemas.microsoft.com/office/powerpoint/2010/main" val="19933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Transcription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RNA is the bridge between DNA and protein</a:t>
            </a:r>
          </a:p>
          <a:p>
            <a:pPr eaLnBrk="1" hangingPunct="1"/>
            <a:r>
              <a:rPr lang="en-US" altLang="en-US" smtClean="0"/>
              <a:t>RNA is synthesized from one strand of the DNA double helix, which is called the </a:t>
            </a:r>
            <a:r>
              <a:rPr lang="en-US" altLang="en-US" b="1" smtClean="0"/>
              <a:t>template strand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The complementary strand is called the </a:t>
            </a:r>
            <a:r>
              <a:rPr lang="en-US" altLang="en-US" b="1" smtClean="0"/>
              <a:t>coding strand</a:t>
            </a:r>
            <a:r>
              <a:rPr lang="en-US" altLang="en-US" smtClean="0"/>
              <a:t> of DNA</a:t>
            </a:r>
          </a:p>
          <a:p>
            <a:pPr eaLnBrk="1" hangingPunct="1"/>
            <a:r>
              <a:rPr lang="en-US" altLang="en-US" smtClean="0"/>
              <a:t>Requires the enzyme </a:t>
            </a:r>
            <a:r>
              <a:rPr lang="en-US" altLang="en-US" b="1" smtClean="0"/>
              <a:t>RNA polymerase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57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Nucleic Acids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two types of nucleic acids</a:t>
            </a:r>
          </a:p>
          <a:p>
            <a:pPr eaLnBrk="1" hangingPunct="1"/>
            <a:r>
              <a:rPr lang="en-US" altLang="en-US" smtClean="0"/>
              <a:t>	- RNA</a:t>
            </a:r>
          </a:p>
          <a:p>
            <a:pPr eaLnBrk="1" hangingPunct="1"/>
            <a:r>
              <a:rPr lang="en-US" altLang="en-US" smtClean="0"/>
              <a:t>	- DNA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Both consist of sequences of N-containing bases joined by sugar-phosphate backbones</a:t>
            </a:r>
          </a:p>
          <a:p>
            <a:pPr eaLnBrk="1" hangingPunct="1"/>
            <a:r>
              <a:rPr lang="en-US" altLang="en-US" smtClean="0"/>
              <a:t>	- However, they differ in several aspects</a:t>
            </a:r>
          </a:p>
        </p:txBody>
      </p:sp>
    </p:spTree>
    <p:extLst>
      <p:ext uri="{BB962C8B-B14F-4D97-AF65-F5344CB8AC3E}">
        <p14:creationId xmlns:p14="http://schemas.microsoft.com/office/powerpoint/2010/main" val="30286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8"/>
          <p:cNvSpPr txBox="1">
            <a:spLocks noChangeArrowheads="1"/>
          </p:cNvSpPr>
          <p:nvPr/>
        </p:nvSpPr>
        <p:spPr bwMode="auto">
          <a:xfrm>
            <a:off x="16764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</a:rPr>
              <a:t>Table 10.2</a:t>
            </a:r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Nucleic Acids</a:t>
            </a:r>
          </a:p>
        </p:txBody>
      </p:sp>
      <p:pic>
        <p:nvPicPr>
          <p:cNvPr id="105476" name="Picture 2" descr="lew25278_t10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1314450"/>
            <a:ext cx="7419975" cy="5391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SNPs and CNVs related genetic diseases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b="1"/>
              <a:t>: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intracranial aneurisms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asthma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Alzheimer’s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scleroderma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essential tremor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epilepsy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fatty liver disease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alcohol dependency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tobacco dependency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baldness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osteoporosis/mylitis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restless leg syndrome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rheumatoid arthritis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migraines</a:t>
            </a:r>
            <a:endParaRPr lang="en-US" altLang="en-US" sz="1600"/>
          </a:p>
          <a:p>
            <a:pPr>
              <a:lnSpc>
                <a:spcPct val="80000"/>
              </a:lnSpc>
            </a:pPr>
            <a:r>
              <a:rPr lang="en-US" altLang="en-US" sz="1600" b="1"/>
              <a:t>TCGA: the cancer genome atlas</a:t>
            </a:r>
          </a:p>
          <a:p>
            <a:pPr>
              <a:lnSpc>
                <a:spcPct val="80000"/>
              </a:lnSpc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5831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Types of RNA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three major types of RNA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messenger RNA</a:t>
            </a:r>
            <a:r>
              <a:rPr lang="en-US" altLang="en-US" smtClean="0"/>
              <a:t> or </a:t>
            </a:r>
            <a:r>
              <a:rPr lang="en-US" altLang="en-US" b="1" smtClean="0"/>
              <a:t>mRNA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ribosomal RNA</a:t>
            </a:r>
            <a:r>
              <a:rPr lang="en-US" altLang="en-US" smtClean="0"/>
              <a:t> or </a:t>
            </a:r>
            <a:r>
              <a:rPr lang="en-US" altLang="en-US" b="1" smtClean="0"/>
              <a:t>rRNA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	-</a:t>
            </a:r>
            <a:r>
              <a:rPr lang="en-US" altLang="en-US" b="1" smtClean="0"/>
              <a:t> transfer RNA</a:t>
            </a:r>
            <a:r>
              <a:rPr lang="en-US" altLang="en-US" smtClean="0"/>
              <a:t> or </a:t>
            </a:r>
            <a:r>
              <a:rPr lang="en-US" altLang="en-US" b="1" smtClean="0"/>
              <a:t>tRNA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Other classes of RNA control gene expression</a:t>
            </a:r>
          </a:p>
          <a:p>
            <a:pPr eaLnBrk="1" hangingPunct="1"/>
            <a:r>
              <a:rPr lang="en-US" altLang="en-US" smtClean="0"/>
              <a:t>	- Will be discussed later</a:t>
            </a:r>
          </a:p>
        </p:txBody>
      </p:sp>
    </p:spTree>
    <p:extLst>
      <p:ext uri="{BB962C8B-B14F-4D97-AF65-F5344CB8AC3E}">
        <p14:creationId xmlns:p14="http://schemas.microsoft.com/office/powerpoint/2010/main" val="39789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Major Types of RNA</a:t>
            </a:r>
          </a:p>
        </p:txBody>
      </p:sp>
      <p:pic>
        <p:nvPicPr>
          <p:cNvPr id="111619" name="Picture 2" descr="lew25278_t10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8"/>
            <a:ext cx="8686800" cy="3579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mRNA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Carries information that specifies a particular protein</a:t>
            </a:r>
          </a:p>
          <a:p>
            <a:pPr eaLnBrk="1" hangingPunct="1"/>
            <a:r>
              <a:rPr lang="en-US" altLang="en-US" smtClean="0"/>
              <a:t>Produced in the nucleus</a:t>
            </a:r>
          </a:p>
          <a:p>
            <a:pPr eaLnBrk="1" hangingPunct="1"/>
            <a:r>
              <a:rPr lang="en-US" altLang="en-US" smtClean="0"/>
              <a:t>Transported to the ribosome </a:t>
            </a:r>
          </a:p>
          <a:p>
            <a:pPr eaLnBrk="1" hangingPunct="1"/>
            <a:r>
              <a:rPr lang="en-US" altLang="en-US" smtClean="0"/>
              <a:t>A three nucleotide </a:t>
            </a:r>
            <a:r>
              <a:rPr lang="en-US" altLang="en-US" b="1" smtClean="0"/>
              <a:t>codon</a:t>
            </a:r>
            <a:r>
              <a:rPr lang="en-US" altLang="en-US" smtClean="0"/>
              <a:t> specifies a particular amino acid</a:t>
            </a:r>
          </a:p>
          <a:p>
            <a:pPr eaLnBrk="1" hangingPunct="1"/>
            <a:r>
              <a:rPr lang="en-US" altLang="en-US" smtClean="0"/>
              <a:t>Most mRNAs are 500-4,500 bases long</a:t>
            </a:r>
          </a:p>
        </p:txBody>
      </p:sp>
    </p:spTree>
    <p:extLst>
      <p:ext uri="{BB962C8B-B14F-4D97-AF65-F5344CB8AC3E}">
        <p14:creationId xmlns:p14="http://schemas.microsoft.com/office/powerpoint/2010/main" val="36376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rRNA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Associate with proteins to make up ribosomes</a:t>
            </a:r>
          </a:p>
          <a:p>
            <a:pPr eaLnBrk="1" hangingPunct="1"/>
            <a:r>
              <a:rPr lang="en-US" altLang="en-US" smtClean="0"/>
              <a:t>Ribosomes consist of two subunits that join during protein synthesis</a:t>
            </a:r>
          </a:p>
          <a:p>
            <a:pPr eaLnBrk="1" hangingPunct="1"/>
            <a:r>
              <a:rPr lang="en-US" altLang="en-US" smtClean="0"/>
              <a:t>rRNAs provide structural support </a:t>
            </a:r>
          </a:p>
          <a:p>
            <a:pPr eaLnBrk="1" hangingPunct="1"/>
            <a:r>
              <a:rPr lang="en-US" altLang="en-US" smtClean="0"/>
              <a:t>	- Some are a catalyst (</a:t>
            </a:r>
            <a:r>
              <a:rPr lang="en-US" altLang="en-US" b="1" smtClean="0"/>
              <a:t>ribozymes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Most rRNAs are from 100-3,000 bases long </a:t>
            </a:r>
          </a:p>
        </p:txBody>
      </p:sp>
    </p:spTree>
    <p:extLst>
      <p:ext uri="{BB962C8B-B14F-4D97-AF65-F5344CB8AC3E}">
        <p14:creationId xmlns:p14="http://schemas.microsoft.com/office/powerpoint/2010/main" val="14844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7696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Only 75-80 bases long</a:t>
            </a:r>
          </a:p>
          <a:p>
            <a:pPr eaLnBrk="1" hangingPunct="1"/>
            <a:r>
              <a:rPr lang="en-US" altLang="en-US" smtClean="0"/>
              <a:t>The 2-D shape is a cloverleaf shape</a:t>
            </a:r>
          </a:p>
          <a:p>
            <a:pPr eaLnBrk="1" hangingPunct="1"/>
            <a:r>
              <a:rPr lang="en-US" altLang="en-US" smtClean="0"/>
              <a:t>The 3-D shape is an inverted L</a:t>
            </a:r>
          </a:p>
          <a:p>
            <a:pPr eaLnBrk="1" hangingPunct="1"/>
            <a:r>
              <a:rPr lang="en-US" altLang="en-US" smtClean="0"/>
              <a:t>Has two business ends:</a:t>
            </a:r>
          </a:p>
          <a:p>
            <a:pPr eaLnBrk="1" hangingPunct="1"/>
            <a:r>
              <a:rPr lang="en-US" altLang="en-US" smtClean="0"/>
              <a:t>	- The </a:t>
            </a:r>
            <a:r>
              <a:rPr lang="en-US" altLang="en-US" b="1" smtClean="0"/>
              <a:t>anticodon</a:t>
            </a:r>
            <a:r>
              <a:rPr lang="en-US" altLang="en-US" smtClean="0"/>
              <a:t> forms hydrogen bonds with the mRNA codon </a:t>
            </a:r>
          </a:p>
          <a:p>
            <a:pPr eaLnBrk="1" hangingPunct="1"/>
            <a:r>
              <a:rPr lang="en-US" altLang="en-US" smtClean="0"/>
              <a:t>	- The 3’ end binds the amino acid specified by the mRNA codon</a:t>
            </a:r>
          </a:p>
        </p:txBody>
      </p:sp>
    </p:spTree>
    <p:extLst>
      <p:ext uri="{BB962C8B-B14F-4D97-AF65-F5344CB8AC3E}">
        <p14:creationId xmlns:p14="http://schemas.microsoft.com/office/powerpoint/2010/main" val="15234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Transcription Factors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5240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bacteria, </a:t>
            </a:r>
            <a:r>
              <a:rPr lang="en-US" altLang="en-US" b="1" smtClean="0"/>
              <a:t>operons</a:t>
            </a:r>
            <a:r>
              <a:rPr lang="en-US" altLang="en-US" smtClean="0"/>
              <a:t> control gene expression</a:t>
            </a:r>
          </a:p>
          <a:p>
            <a:pPr eaLnBrk="1" hangingPunct="1"/>
            <a:r>
              <a:rPr lang="en-US" altLang="en-US" smtClean="0"/>
              <a:t>In more complex organisms </a:t>
            </a:r>
            <a:r>
              <a:rPr lang="en-US" altLang="en-US" b="1" smtClean="0"/>
              <a:t>transcription factors</a:t>
            </a:r>
            <a:r>
              <a:rPr lang="en-US" altLang="en-US" smtClean="0"/>
              <a:t> control gene expression and link genome to environment</a:t>
            </a:r>
          </a:p>
          <a:p>
            <a:pPr eaLnBrk="1" hangingPunct="1"/>
            <a:r>
              <a:rPr lang="en-US" altLang="en-US" smtClean="0"/>
              <a:t>	- These contain DNA-binding domains</a:t>
            </a:r>
          </a:p>
          <a:p>
            <a:pPr eaLnBrk="1" hangingPunct="1"/>
            <a:r>
              <a:rPr lang="en-US" altLang="en-US" smtClean="0"/>
              <a:t>About 2,000 in humans</a:t>
            </a:r>
          </a:p>
          <a:p>
            <a:pPr eaLnBrk="1" hangingPunct="1"/>
            <a:r>
              <a:rPr lang="en-US" altLang="en-US" smtClean="0"/>
              <a:t>Mutations in transcription factors may cause a wide range of effects</a:t>
            </a:r>
          </a:p>
        </p:txBody>
      </p:sp>
    </p:spTree>
    <p:extLst>
      <p:ext uri="{BB962C8B-B14F-4D97-AF65-F5344CB8AC3E}">
        <p14:creationId xmlns:p14="http://schemas.microsoft.com/office/powerpoint/2010/main" val="23587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Steps of Transcription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Transcription is described in three steps: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	- Initiation</a:t>
            </a:r>
          </a:p>
          <a:p>
            <a:pPr eaLnBrk="1" hangingPunct="1"/>
            <a:r>
              <a:rPr lang="en-US" altLang="en-US" smtClean="0"/>
              <a:t>	</a:t>
            </a:r>
          </a:p>
          <a:p>
            <a:pPr eaLnBrk="1" hangingPunct="1"/>
            <a:r>
              <a:rPr lang="en-US" altLang="en-US" smtClean="0"/>
              <a:t>	- Elongation</a:t>
            </a:r>
          </a:p>
          <a:p>
            <a:pPr eaLnBrk="1" hangingPunct="1"/>
            <a:r>
              <a:rPr lang="en-US" altLang="en-US" smtClean="0"/>
              <a:t>	</a:t>
            </a:r>
          </a:p>
          <a:p>
            <a:pPr eaLnBrk="1" hangingPunct="1"/>
            <a:r>
              <a:rPr lang="en-US" altLang="en-US" smtClean="0"/>
              <a:t>	- Termination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Steps of Transcription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764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transcription initiation, a cascade of transcription factors bind to the </a:t>
            </a:r>
            <a:r>
              <a:rPr lang="en-US" altLang="en-US" b="1" smtClean="0"/>
              <a:t>promoter</a:t>
            </a:r>
            <a:r>
              <a:rPr lang="en-US" altLang="en-US" smtClean="0"/>
              <a:t> region of a gene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These open a pocket allowing the RNA polymerase to bind just in front of the start of the gene sequence</a:t>
            </a:r>
          </a:p>
        </p:txBody>
      </p:sp>
    </p:spTree>
    <p:extLst>
      <p:ext uri="{BB962C8B-B14F-4D97-AF65-F5344CB8AC3E}">
        <p14:creationId xmlns:p14="http://schemas.microsoft.com/office/powerpoint/2010/main" val="828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 txBox="1">
            <a:spLocks/>
          </p:cNvSpPr>
          <p:nvPr/>
        </p:nvSpPr>
        <p:spPr bwMode="auto">
          <a:xfrm>
            <a:off x="1981200" y="37338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10.7</a:t>
            </a:r>
          </a:p>
        </p:txBody>
      </p:sp>
      <p:pic>
        <p:nvPicPr>
          <p:cNvPr id="130051" name="Picture 2" descr="lew25278_10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63514"/>
            <a:ext cx="4881562" cy="6530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Steps of Transcription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During elongation, RNA polymerase reads the nucleotides on the template strand from 3’ to 5’ and creates an RNA molecule that looks like the coding strand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Then termination occurs when sequences in the DNA prompt the RNA polymerase to fall off ending the transcript</a:t>
            </a:r>
          </a:p>
        </p:txBody>
      </p:sp>
    </p:spTree>
    <p:extLst>
      <p:ext uri="{BB962C8B-B14F-4D97-AF65-F5344CB8AC3E}">
        <p14:creationId xmlns:p14="http://schemas.microsoft.com/office/powerpoint/2010/main" val="40517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The human microbiome project: </a:t>
            </a:r>
            <a:r>
              <a:rPr lang="en-US" altLang="en-US" sz="2800"/>
              <a:t>analysis of 90,000,000,000,000 microbes in and on the human body.  Of the 100 trillion cells in the human body: 10 trillion are human cells and 90 trillion are microbes living in the body ( bacteria, viral, fungal, and protozoan)</a:t>
            </a: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GINA: Genetic Information Nondiscrimination Act: signed into law on May 21,2008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In the near future, genetic chips will be used to find SNPs</a:t>
            </a:r>
            <a:endParaRPr lang="en-US" altLang="en-US" sz="2800" b="1" u="sng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496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lew25278_10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09576"/>
            <a:ext cx="6543675" cy="6143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itle 1"/>
          <p:cNvSpPr txBox="1">
            <a:spLocks/>
          </p:cNvSpPr>
          <p:nvPr/>
        </p:nvSpPr>
        <p:spPr bwMode="auto">
          <a:xfrm>
            <a:off x="1752600" y="2286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10.8</a:t>
            </a:r>
          </a:p>
        </p:txBody>
      </p:sp>
    </p:spTree>
    <p:extLst>
      <p:ext uri="{BB962C8B-B14F-4D97-AF65-F5344CB8AC3E}">
        <p14:creationId xmlns:p14="http://schemas.microsoft.com/office/powerpoint/2010/main" val="39313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</a:rPr>
              <a:t>Simultaneous Transcription of mRNAs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4478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Several mRNAs may be transcribed from the same template DNA strand at a time</a:t>
            </a:r>
          </a:p>
        </p:txBody>
      </p:sp>
      <p:pic>
        <p:nvPicPr>
          <p:cNvPr id="137220" name="Picture 2" descr="lew25278_10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1"/>
            <a:ext cx="6858000" cy="3878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itle 1"/>
          <p:cNvSpPr txBox="1">
            <a:spLocks/>
          </p:cNvSpPr>
          <p:nvPr/>
        </p:nvSpPr>
        <p:spPr bwMode="auto">
          <a:xfrm>
            <a:off x="1905000" y="5827714"/>
            <a:ext cx="152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10.9</a:t>
            </a:r>
          </a:p>
        </p:txBody>
      </p:sp>
    </p:spTree>
    <p:extLst>
      <p:ext uri="{BB962C8B-B14F-4D97-AF65-F5344CB8AC3E}">
        <p14:creationId xmlns:p14="http://schemas.microsoft.com/office/powerpoint/2010/main" val="2303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Translation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447800"/>
            <a:ext cx="82296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/>
              <a:t>The process of reading the mRNA base sequence and creating the amino acid sequence of a protein</a:t>
            </a:r>
          </a:p>
          <a:p>
            <a:pPr marL="609600" indent="-609600" eaLnBrk="1" hangingPunct="1"/>
            <a:r>
              <a:rPr lang="en-US" altLang="en-US" smtClean="0"/>
              <a:t>Occurs on the ribosome</a:t>
            </a:r>
          </a:p>
          <a:p>
            <a:pPr marL="609600" indent="-609600" eaLnBrk="1" hangingPunct="1"/>
            <a:endParaRPr lang="en-US" alt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2638" y="3767138"/>
            <a:ext cx="7319962" cy="2862262"/>
            <a:chOff x="457200" y="3766663"/>
            <a:chExt cx="7319423" cy="2862737"/>
          </a:xfrm>
        </p:grpSpPr>
        <p:sp>
          <p:nvSpPr>
            <p:cNvPr id="147461" name="Title 1"/>
            <p:cNvSpPr txBox="1">
              <a:spLocks/>
            </p:cNvSpPr>
            <p:nvPr/>
          </p:nvSpPr>
          <p:spPr bwMode="auto">
            <a:xfrm>
              <a:off x="457200" y="4760912"/>
              <a:ext cx="15240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10.11</a:t>
              </a:r>
            </a:p>
          </p:txBody>
        </p:sp>
        <p:pic>
          <p:nvPicPr>
            <p:cNvPr id="147462" name="Picture 2" descr="lew25278_10_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766663"/>
              <a:ext cx="5566823" cy="28627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0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Genetic Code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3058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/>
              <a:t>The correspondence between the chemical languages of mRNA and proteins</a:t>
            </a:r>
          </a:p>
          <a:p>
            <a:pPr marL="609600" indent="-609600" eaLnBrk="1" hangingPunct="1"/>
            <a:r>
              <a:rPr lang="en-US" altLang="en-US" smtClean="0"/>
              <a:t>In the1960s, researchers used logic and clever experiments with synthetic RNAs to decipher the genetic code</a:t>
            </a:r>
          </a:p>
          <a:p>
            <a:pPr marL="609600" indent="-609600" eaLnBrk="1" hangingPunct="1"/>
            <a:r>
              <a:rPr lang="en-US" altLang="en-US" smtClean="0"/>
              <a:t>More recently, annotations of the human genome has confirmed and extended the earlier work </a:t>
            </a:r>
          </a:p>
        </p:txBody>
      </p:sp>
    </p:spTree>
    <p:extLst>
      <p:ext uri="{BB962C8B-B14F-4D97-AF65-F5344CB8AC3E}">
        <p14:creationId xmlns:p14="http://schemas.microsoft.com/office/powerpoint/2010/main" val="35355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Genetic Code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78486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/>
              <a:t>It is a triplet code</a:t>
            </a:r>
          </a:p>
          <a:p>
            <a:pPr marL="609600" indent="-609600" eaLnBrk="1" hangingPunct="1"/>
            <a:r>
              <a:rPr lang="en-US" altLang="en-US" smtClean="0"/>
              <a:t>	- Three successive mRNA bases form a codon</a:t>
            </a:r>
          </a:p>
          <a:p>
            <a:pPr marL="609600" indent="-609600" eaLnBrk="1" hangingPunct="1"/>
            <a:r>
              <a:rPr lang="en-US" altLang="en-US" smtClean="0"/>
              <a:t>There are 64 codons, including:</a:t>
            </a:r>
          </a:p>
          <a:p>
            <a:pPr marL="609600" indent="-609600" eaLnBrk="1" hangingPunct="1"/>
            <a:r>
              <a:rPr lang="en-US" altLang="en-US" smtClean="0"/>
              <a:t>	- One start signal (AUG)</a:t>
            </a:r>
          </a:p>
          <a:p>
            <a:pPr marL="609600" indent="-609600" eaLnBrk="1" hangingPunct="1"/>
            <a:r>
              <a:rPr lang="en-US" altLang="en-US" smtClean="0"/>
              <a:t>	- Three stop signals (UAA, UAG, and UGA)</a:t>
            </a:r>
          </a:p>
        </p:txBody>
      </p:sp>
    </p:spTree>
    <p:extLst>
      <p:ext uri="{BB962C8B-B14F-4D97-AF65-F5344CB8AC3E}">
        <p14:creationId xmlns:p14="http://schemas.microsoft.com/office/powerpoint/2010/main" val="2758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lew25278_10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"/>
            <a:ext cx="6084888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itle 1"/>
          <p:cNvSpPr txBox="1">
            <a:spLocks/>
          </p:cNvSpPr>
          <p:nvPr/>
        </p:nvSpPr>
        <p:spPr bwMode="auto">
          <a:xfrm>
            <a:off x="1905000" y="8382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10.12</a:t>
            </a:r>
          </a:p>
        </p:txBody>
      </p:sp>
    </p:spTree>
    <p:extLst>
      <p:ext uri="{BB962C8B-B14F-4D97-AF65-F5344CB8AC3E}">
        <p14:creationId xmlns:p14="http://schemas.microsoft.com/office/powerpoint/2010/main" val="22362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Genetic Code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600200"/>
            <a:ext cx="8382000" cy="4953000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/>
              <a:t>It is non-overlapping</a:t>
            </a:r>
          </a:p>
          <a:p>
            <a:pPr marL="609600" indent="-609600" eaLnBrk="1" hangingPunct="1"/>
            <a:endParaRPr lang="en-US" altLang="en-US" sz="2400"/>
          </a:p>
          <a:p>
            <a:pPr marL="609600" indent="-609600" eaLnBrk="1" hangingPunct="1"/>
            <a:r>
              <a:rPr lang="en-US" altLang="en-US" smtClean="0"/>
              <a:t>It is degenerate</a:t>
            </a:r>
          </a:p>
          <a:p>
            <a:pPr marL="609600" indent="-609600" eaLnBrk="1" hangingPunct="1"/>
            <a:r>
              <a:rPr lang="en-US" altLang="en-US" smtClean="0"/>
              <a:t>	- Two or more codons may specify the same amino acid (</a:t>
            </a:r>
            <a:r>
              <a:rPr lang="en-US" altLang="en-US" b="1" smtClean="0"/>
              <a:t>synonymous codons</a:t>
            </a:r>
            <a:r>
              <a:rPr lang="en-US" altLang="en-US" smtClean="0"/>
              <a:t>)</a:t>
            </a:r>
          </a:p>
          <a:p>
            <a:pPr marL="609600" indent="-609600" eaLnBrk="1" hangingPunct="1"/>
            <a:endParaRPr lang="en-US" altLang="en-US" sz="2400"/>
          </a:p>
          <a:p>
            <a:pPr marL="609600" indent="-609600" eaLnBrk="1" hangingPunct="1"/>
            <a:r>
              <a:rPr lang="en-US" altLang="en-US" smtClean="0"/>
              <a:t>It is universal</a:t>
            </a:r>
          </a:p>
          <a:p>
            <a:pPr marL="609600" indent="-609600" eaLnBrk="1" hangingPunct="1"/>
            <a:r>
              <a:rPr lang="en-US" altLang="en-US" smtClean="0"/>
              <a:t>	- Evidence that all life evolved from a common ancestor</a:t>
            </a:r>
          </a:p>
        </p:txBody>
      </p:sp>
    </p:spTree>
    <p:extLst>
      <p:ext uri="{BB962C8B-B14F-4D97-AF65-F5344CB8AC3E}">
        <p14:creationId xmlns:p14="http://schemas.microsoft.com/office/powerpoint/2010/main" val="8213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w25278_t10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87400"/>
            <a:ext cx="8229600" cy="52847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Proteins fold into one or more 3-D shapes or </a:t>
            </a:r>
            <a:r>
              <a:rPr lang="en-US" altLang="en-US" b="1" smtClean="0"/>
              <a:t>conformations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There are four levels for protein structure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Primary</a:t>
            </a:r>
            <a:r>
              <a:rPr lang="en-US" altLang="en-US" smtClean="0"/>
              <a:t> (</a:t>
            </a:r>
            <a:r>
              <a:rPr lang="en-US" altLang="en-US" b="1" smtClean="0"/>
              <a:t>1</a:t>
            </a:r>
            <a:r>
              <a:rPr lang="en-US" altLang="en-US" b="1" baseline="30000" smtClean="0"/>
              <a:t>O</a:t>
            </a:r>
            <a:r>
              <a:rPr lang="en-US" altLang="en-US" smtClean="0"/>
              <a:t>) </a:t>
            </a:r>
            <a:r>
              <a:rPr lang="en-US" altLang="en-US" b="1" smtClean="0"/>
              <a:t>structure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Secondary</a:t>
            </a:r>
            <a:r>
              <a:rPr lang="en-US" altLang="en-US" smtClean="0"/>
              <a:t> (</a:t>
            </a:r>
            <a:r>
              <a:rPr lang="en-US" altLang="en-US" b="1" smtClean="0"/>
              <a:t>2</a:t>
            </a:r>
            <a:r>
              <a:rPr lang="en-US" altLang="en-US" b="1" baseline="30000" smtClean="0"/>
              <a:t>O</a:t>
            </a:r>
            <a:r>
              <a:rPr lang="en-US" altLang="en-US" smtClean="0"/>
              <a:t>) </a:t>
            </a:r>
            <a:r>
              <a:rPr lang="en-US" altLang="en-US" b="1" smtClean="0"/>
              <a:t>structure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Tertiary</a:t>
            </a:r>
            <a:r>
              <a:rPr lang="en-US" altLang="en-US" smtClean="0"/>
              <a:t> (</a:t>
            </a:r>
            <a:r>
              <a:rPr lang="en-US" altLang="en-US" b="1" smtClean="0"/>
              <a:t>3</a:t>
            </a:r>
            <a:r>
              <a:rPr lang="en-US" altLang="en-US" b="1" baseline="30000" smtClean="0"/>
              <a:t>O</a:t>
            </a:r>
            <a:r>
              <a:rPr lang="en-US" altLang="en-US" smtClean="0"/>
              <a:t>) </a:t>
            </a:r>
            <a:r>
              <a:rPr lang="en-US" altLang="en-US" b="1" smtClean="0"/>
              <a:t>structure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b="1" smtClean="0"/>
              <a:t>Quaternary</a:t>
            </a:r>
            <a:r>
              <a:rPr lang="en-US" altLang="en-US" smtClean="0"/>
              <a:t> (</a:t>
            </a:r>
            <a:r>
              <a:rPr lang="en-US" altLang="en-US" b="1" smtClean="0"/>
              <a:t>4</a:t>
            </a:r>
            <a:r>
              <a:rPr lang="en-US" altLang="en-US" b="1" baseline="30000" smtClean="0"/>
              <a:t>O</a:t>
            </a:r>
            <a:r>
              <a:rPr lang="en-US" altLang="en-US" smtClean="0"/>
              <a:t>) </a:t>
            </a:r>
            <a:r>
              <a:rPr lang="en-US" altLang="en-US" b="1" smtClean="0"/>
              <a:t>structure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7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lew25278_10_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4" y="150814"/>
            <a:ext cx="5589587" cy="6556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itle 1"/>
          <p:cNvSpPr txBox="1">
            <a:spLocks/>
          </p:cNvSpPr>
          <p:nvPr/>
        </p:nvSpPr>
        <p:spPr bwMode="auto">
          <a:xfrm>
            <a:off x="1828800" y="9144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10.19</a:t>
            </a:r>
          </a:p>
        </p:txBody>
      </p:sp>
    </p:spTree>
    <p:extLst>
      <p:ext uri="{BB962C8B-B14F-4D97-AF65-F5344CB8AC3E}">
        <p14:creationId xmlns:p14="http://schemas.microsoft.com/office/powerpoint/2010/main" val="25615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Genetic chip questions to ask yourself:</a:t>
            </a:r>
            <a:r>
              <a:rPr lang="en-US" altLang="en-US" sz="2000" b="1">
                <a:solidFill>
                  <a:schemeClr val="tx1"/>
                </a:solidFill>
              </a:rPr>
              <a:t>  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 this chip will be about size of a credit card and contain all your genetic information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Do you want to know?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who else should know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Who pays? Insurance( can you be dropped or your rates raised)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Who else should have access t your info ( spouse, kids, ex spouse, new job) 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where will you keep this info ?Is internet safe?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What about prenatal genome: SNP test</a:t>
            </a: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 b="1"/>
              <a:t>Who is going to explain to average person what the chip information means?</a:t>
            </a: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950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Folding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 folding begins as translation proceeds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Enzymes and </a:t>
            </a:r>
            <a:r>
              <a:rPr lang="en-US" altLang="en-US" b="1" smtClean="0"/>
              <a:t>chaperone proteins</a:t>
            </a:r>
            <a:r>
              <a:rPr lang="en-US" altLang="en-US" smtClean="0"/>
              <a:t> assist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Should a protein misfold, an “unfolded protein response” occurs</a:t>
            </a:r>
          </a:p>
          <a:p>
            <a:pPr eaLnBrk="1" hangingPunct="1"/>
            <a:r>
              <a:rPr lang="en-US" altLang="en-US" smtClean="0"/>
              <a:t>	- Protein synthesis slows or even stops</a:t>
            </a:r>
          </a:p>
        </p:txBody>
      </p:sp>
    </p:spTree>
    <p:extLst>
      <p:ext uri="{BB962C8B-B14F-4D97-AF65-F5344CB8AC3E}">
        <p14:creationId xmlns:p14="http://schemas.microsoft.com/office/powerpoint/2010/main" val="33770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Misfolding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Misfolded proteins are tagged with ubiquitin</a:t>
            </a:r>
          </a:p>
          <a:p>
            <a:pPr eaLnBrk="1" hangingPunct="1"/>
            <a:r>
              <a:rPr lang="en-US" altLang="en-US" smtClean="0"/>
              <a:t>Then, they are escorted to a </a:t>
            </a:r>
            <a:r>
              <a:rPr lang="en-US" altLang="en-US" b="1" smtClean="0"/>
              <a:t>proteasome</a:t>
            </a:r>
            <a:r>
              <a:rPr lang="en-US" altLang="en-US" smtClean="0"/>
              <a:t>,</a:t>
            </a:r>
            <a:r>
              <a:rPr lang="en-US" altLang="en-US" b="1" smtClean="0"/>
              <a:t> </a:t>
            </a:r>
            <a:r>
              <a:rPr lang="en-US" altLang="en-US" smtClean="0"/>
              <a:t>a tunnel-like multiprotein structure</a:t>
            </a:r>
          </a:p>
          <a:p>
            <a:pPr eaLnBrk="1" hangingPunct="1"/>
            <a:r>
              <a:rPr lang="en-US" altLang="en-US" smtClean="0"/>
              <a:t>As the protein moves through the tunnel, it is straightened and dismantled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Proteasomes also destroy properly-folded proteins that are in excess or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28214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Misfolding</a:t>
            </a:r>
          </a:p>
        </p:txBody>
      </p:sp>
      <p:pic>
        <p:nvPicPr>
          <p:cNvPr id="159747" name="Picture 2" descr="lew25278_10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8299450" cy="4191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itle 1"/>
          <p:cNvSpPr txBox="1">
            <a:spLocks/>
          </p:cNvSpPr>
          <p:nvPr/>
        </p:nvSpPr>
        <p:spPr bwMode="auto">
          <a:xfrm>
            <a:off x="8001000" y="48768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10.20</a:t>
            </a:r>
          </a:p>
        </p:txBody>
      </p:sp>
    </p:spTree>
    <p:extLst>
      <p:ext uri="{BB962C8B-B14F-4D97-AF65-F5344CB8AC3E}">
        <p14:creationId xmlns:p14="http://schemas.microsoft.com/office/powerpoint/2010/main" val="31344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Misfolding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misfolded proteins are the result of errors in one of the steps of protein synthesis and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several disorders that affect the brain, the misfolded proteins aggregate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- The protein masses that form clog the proteasomes and inhibit their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Different proteins are affected in different disorders</a:t>
            </a:r>
          </a:p>
        </p:txBody>
      </p:sp>
    </p:spTree>
    <p:extLst>
      <p:ext uri="{BB962C8B-B14F-4D97-AF65-F5344CB8AC3E}">
        <p14:creationId xmlns:p14="http://schemas.microsoft.com/office/powerpoint/2010/main" val="72926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Protein Misfolding</a:t>
            </a:r>
          </a:p>
        </p:txBody>
      </p:sp>
      <p:pic>
        <p:nvPicPr>
          <p:cNvPr id="163843" name="Picture 2" descr="lew25278_t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988"/>
            <a:ext cx="8229600" cy="46974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Phenylketonuria (PKU)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Defect is in the enzyme phenylalanine hydroxylase which normally breaks down phenylalanine</a:t>
            </a:r>
          </a:p>
          <a:p>
            <a:pPr eaLnBrk="1" hangingPunct="1"/>
            <a:r>
              <a:rPr lang="en-US" altLang="en-US" smtClean="0"/>
              <a:t>The mutation is inherited from carrier parents</a:t>
            </a:r>
          </a:p>
          <a:p>
            <a:pPr eaLnBrk="1" hangingPunct="1"/>
            <a:r>
              <a:rPr lang="en-US" altLang="en-US" smtClean="0"/>
              <a:t>A localized misfolding occurs</a:t>
            </a:r>
          </a:p>
          <a:p>
            <a:pPr eaLnBrk="1" hangingPunct="1"/>
            <a:r>
              <a:rPr lang="en-US" altLang="en-US" smtClean="0"/>
              <a:t>	- Misfolding spreads until the entire four-subunit enzyme can no longer function</a:t>
            </a:r>
          </a:p>
          <a:p>
            <a:pPr eaLnBrk="1" hangingPunct="1"/>
            <a:r>
              <a:rPr lang="en-US" altLang="en-US" smtClean="0"/>
              <a:t>The buildup of phenylalanine causes mental retardation</a:t>
            </a:r>
          </a:p>
        </p:txBody>
      </p:sp>
    </p:spTree>
    <p:extLst>
      <p:ext uri="{BB962C8B-B14F-4D97-AF65-F5344CB8AC3E}">
        <p14:creationId xmlns:p14="http://schemas.microsoft.com/office/powerpoint/2010/main" val="1890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764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Prion protein (PrP) can fold into any of several conformations</a:t>
            </a:r>
          </a:p>
          <a:p>
            <a:pPr eaLnBrk="1" hangingPunct="1"/>
            <a:r>
              <a:rPr lang="en-US" altLang="en-US" smtClean="0"/>
              <a:t>One conformation is aberrant</a:t>
            </a:r>
          </a:p>
          <a:p>
            <a:pPr eaLnBrk="1" hangingPunct="1"/>
            <a:r>
              <a:rPr lang="en-US" altLang="en-US" smtClean="0"/>
              <a:t>	- Moreover, it can be passed on to other prions upon contact, propagating like an “infectious” agent</a:t>
            </a:r>
          </a:p>
          <a:p>
            <a:pPr eaLnBrk="1" hangingPunct="1"/>
            <a:r>
              <a:rPr lang="en-US" altLang="en-US" smtClean="0"/>
              <a:t>In addition, the aberrant conformation can form even in the wild-type protein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4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Prions</a:t>
            </a:r>
          </a:p>
        </p:txBody>
      </p:sp>
      <p:pic>
        <p:nvPicPr>
          <p:cNvPr id="169987" name="Picture 2" descr="lew25278_10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19214"/>
            <a:ext cx="7696200" cy="5005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itle 1"/>
          <p:cNvSpPr txBox="1">
            <a:spLocks/>
          </p:cNvSpPr>
          <p:nvPr/>
        </p:nvSpPr>
        <p:spPr bwMode="auto">
          <a:xfrm>
            <a:off x="8458200" y="2170114"/>
            <a:ext cx="152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10.22</a:t>
            </a:r>
          </a:p>
        </p:txBody>
      </p:sp>
    </p:spTree>
    <p:extLst>
      <p:ext uri="{BB962C8B-B14F-4D97-AF65-F5344CB8AC3E}">
        <p14:creationId xmlns:p14="http://schemas.microsoft.com/office/powerpoint/2010/main" val="21754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Prion Diseases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Prion diseases are called </a:t>
            </a:r>
            <a:r>
              <a:rPr lang="en-US" altLang="en-US" b="1" smtClean="0"/>
              <a:t>transmissible spongiform encephalopathies</a:t>
            </a:r>
            <a:r>
              <a:rPr lang="en-US" altLang="en-US" smtClean="0"/>
              <a:t> (</a:t>
            </a:r>
            <a:r>
              <a:rPr lang="en-US" altLang="en-US" b="1" smtClean="0"/>
              <a:t>TSEs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	- They have been found in 85 species</a:t>
            </a:r>
          </a:p>
          <a:p>
            <a:pPr eaLnBrk="1" hangingPunct="1"/>
            <a:r>
              <a:rPr lang="en-US" altLang="en-US" smtClean="0"/>
              <a:t>Examples: Scrapie (sheep); Kuru (humans); Bovine spongiform encephalopathy (cows)</a:t>
            </a:r>
          </a:p>
        </p:txBody>
      </p:sp>
      <p:pic>
        <p:nvPicPr>
          <p:cNvPr id="5" name="Picture 2" descr="lew25278_10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132264"/>
            <a:ext cx="6021387" cy="2573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Gene Expression Through Time and Tissue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905000"/>
            <a:ext cx="79248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Changes in gene expression may occur over time and in different cell types</a:t>
            </a:r>
          </a:p>
          <a:p>
            <a:pPr eaLnBrk="1" hangingPunct="1"/>
            <a:r>
              <a:rPr lang="en-US" altLang="en-US" smtClean="0"/>
              <a:t>This may occur at the molecular, tissue, or organ/gland level</a:t>
            </a:r>
          </a:p>
          <a:p>
            <a:pPr eaLnBrk="1" hangingPunct="1"/>
            <a:r>
              <a:rPr lang="en-US" altLang="en-US" b="1" smtClean="0"/>
              <a:t>Epigenetic changes</a:t>
            </a:r>
          </a:p>
          <a:p>
            <a:pPr eaLnBrk="1" hangingPunct="1"/>
            <a:r>
              <a:rPr lang="en-US" altLang="en-US" smtClean="0"/>
              <a:t>	- Changes to the chemical groups that associate with DNA that are transmitted to daughter cells after cell division</a:t>
            </a:r>
          </a:p>
        </p:txBody>
      </p:sp>
    </p:spTree>
    <p:extLst>
      <p:ext uri="{BB962C8B-B14F-4D97-AF65-F5344CB8AC3E}">
        <p14:creationId xmlns:p14="http://schemas.microsoft.com/office/powerpoint/2010/main" val="12717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DNA is the Genetic Material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3048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“A genetic material must carry out two jobs: duplicate itself and control the development of the rest of the cell in a specific way.”</a:t>
            </a:r>
          </a:p>
          <a:p>
            <a:pPr eaLnBrk="1" hangingPunct="1"/>
            <a:r>
              <a:rPr lang="en-US" altLang="en-US" smtClean="0"/>
              <a:t>				</a:t>
            </a:r>
          </a:p>
          <a:p>
            <a:pPr eaLnBrk="1" hangingPunct="1"/>
            <a:r>
              <a:rPr lang="en-US" altLang="en-US" smtClean="0"/>
              <a:t>					- Francis Crick, 1953</a:t>
            </a:r>
          </a:p>
        </p:txBody>
      </p:sp>
    </p:spTree>
    <p:extLst>
      <p:ext uri="{BB962C8B-B14F-4D97-AF65-F5344CB8AC3E}">
        <p14:creationId xmlns:p14="http://schemas.microsoft.com/office/powerpoint/2010/main" val="16236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Proteomics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1534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Proteomics tracks all proteins made in a cell, tissue, gland, organ or entire body</a:t>
            </a:r>
          </a:p>
          <a:p>
            <a:pPr eaLnBrk="1" hangingPunct="1"/>
            <a:r>
              <a:rPr lang="en-US" altLang="en-US" smtClean="0"/>
              <a:t>Proteins can be charted based on the relative abundance of each class at different stages of development</a:t>
            </a:r>
          </a:p>
          <a:p>
            <a:pPr eaLnBrk="1" hangingPunct="1"/>
            <a:r>
              <a:rPr lang="en-US" altLang="en-US" smtClean="0"/>
              <a:t>There are fourteen categories of proteins</a:t>
            </a:r>
          </a:p>
          <a:p>
            <a:pPr eaLnBrk="1" hangingPunct="1"/>
            <a:r>
              <a:rPr lang="en-US" altLang="en-US" smtClean="0"/>
              <a:t>	- Including the immunoglobulins, which are activated after birth </a:t>
            </a:r>
          </a:p>
        </p:txBody>
      </p:sp>
    </p:spTree>
    <p:extLst>
      <p:ext uri="{BB962C8B-B14F-4D97-AF65-F5344CB8AC3E}">
        <p14:creationId xmlns:p14="http://schemas.microsoft.com/office/powerpoint/2010/main" val="30979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6"/>
          <p:cNvSpPr txBox="1">
            <a:spLocks noChangeArrowheads="1"/>
          </p:cNvSpPr>
          <p:nvPr/>
        </p:nvSpPr>
        <p:spPr bwMode="auto">
          <a:xfrm>
            <a:off x="1676400" y="5791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DEF6F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Figure 11.5</a:t>
            </a:r>
          </a:p>
        </p:txBody>
      </p:sp>
      <p:pic>
        <p:nvPicPr>
          <p:cNvPr id="184323" name="Picture 2" descr="lew25278_11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3100"/>
            <a:ext cx="8686800" cy="5422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Title 1"/>
          <p:cNvSpPr txBox="1">
            <a:spLocks/>
          </p:cNvSpPr>
          <p:nvPr/>
        </p:nvSpPr>
        <p:spPr bwMode="auto">
          <a:xfrm>
            <a:off x="1981200" y="3810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11.4</a:t>
            </a:r>
          </a:p>
        </p:txBody>
      </p:sp>
    </p:spTree>
    <p:extLst>
      <p:ext uri="{BB962C8B-B14F-4D97-AF65-F5344CB8AC3E}">
        <p14:creationId xmlns:p14="http://schemas.microsoft.com/office/powerpoint/2010/main" val="23801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Control of Gene Expression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protein-encoding gene contains some controls over its own expression level</a:t>
            </a:r>
          </a:p>
          <a:p>
            <a:pPr eaLnBrk="1" hangingPunct="1"/>
            <a:r>
              <a:rPr lang="en-US" altLang="en-US" smtClean="0"/>
              <a:t>	- Promoter sequence (mutations)</a:t>
            </a:r>
          </a:p>
          <a:p>
            <a:pPr eaLnBrk="1" hangingPunct="1"/>
            <a:r>
              <a:rPr lang="en-US" altLang="en-US" smtClean="0"/>
              <a:t>	- Extra copies of gene</a:t>
            </a:r>
            <a:endParaRPr lang="en-US" altLang="en-US" sz="2000"/>
          </a:p>
          <a:p>
            <a:pPr eaLnBrk="1" hangingPunct="1"/>
            <a:r>
              <a:rPr lang="en-US" altLang="en-US" smtClean="0"/>
              <a:t>Much of the control of gene expression occurs in two general processes</a:t>
            </a:r>
          </a:p>
          <a:p>
            <a:pPr eaLnBrk="1" hangingPunct="1"/>
            <a:r>
              <a:rPr lang="en-US" altLang="en-US" smtClean="0"/>
              <a:t>	1) </a:t>
            </a:r>
            <a:r>
              <a:rPr lang="en-US" altLang="en-US" b="1" smtClean="0"/>
              <a:t>Chromatin remodeling </a:t>
            </a:r>
            <a:r>
              <a:rPr lang="en-US" altLang="en-US" smtClean="0"/>
              <a:t>= “On/off” switch</a:t>
            </a:r>
          </a:p>
          <a:p>
            <a:pPr eaLnBrk="1" hangingPunct="1"/>
            <a:r>
              <a:rPr lang="en-US" altLang="en-US" smtClean="0"/>
              <a:t>	2) </a:t>
            </a:r>
            <a:r>
              <a:rPr lang="en-US" altLang="en-US" b="1" smtClean="0"/>
              <a:t>microRNAs </a:t>
            </a:r>
            <a:r>
              <a:rPr lang="en-US" altLang="en-US" smtClean="0"/>
              <a:t>= “Dimmer” switch</a:t>
            </a:r>
          </a:p>
        </p:txBody>
      </p:sp>
    </p:spTree>
    <p:extLst>
      <p:ext uri="{BB962C8B-B14F-4D97-AF65-F5344CB8AC3E}">
        <p14:creationId xmlns:p14="http://schemas.microsoft.com/office/powerpoint/2010/main" val="36173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Chromatin Remodeling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Histones play major role in gene expression</a:t>
            </a:r>
          </a:p>
          <a:p>
            <a:pPr eaLnBrk="1" hangingPunct="1"/>
            <a:r>
              <a:rPr lang="en-US" altLang="en-US" smtClean="0"/>
              <a:t>	- Expose DNA when and where it is to be transcribed and shield it when it is to be silenced</a:t>
            </a:r>
          </a:p>
          <a:p>
            <a:pPr eaLnBrk="1" hangingPunct="1"/>
            <a:r>
              <a:rPr lang="en-US" altLang="en-US" smtClean="0"/>
              <a:t>The three major types of small molecules that bind to histones are:</a:t>
            </a:r>
          </a:p>
          <a:p>
            <a:pPr eaLnBrk="1" hangingPunct="1"/>
            <a:r>
              <a:rPr lang="en-US" altLang="en-US" smtClean="0"/>
              <a:t>	- Acetyl group</a:t>
            </a:r>
          </a:p>
          <a:p>
            <a:pPr eaLnBrk="1" hangingPunct="1"/>
            <a:r>
              <a:rPr lang="en-US" altLang="en-US" smtClean="0"/>
              <a:t>	- Methyl groups</a:t>
            </a:r>
          </a:p>
          <a:p>
            <a:pPr eaLnBrk="1" hangingPunct="1"/>
            <a:r>
              <a:rPr lang="en-US" altLang="en-US" smtClean="0"/>
              <a:t>	- Phosphate groups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40939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Chromatin Remodeling</a:t>
            </a:r>
          </a:p>
        </p:txBody>
      </p:sp>
      <p:pic>
        <p:nvPicPr>
          <p:cNvPr id="190467" name="Picture 5" descr="1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1"/>
            <a:ext cx="8458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Title 1"/>
          <p:cNvSpPr txBox="1">
            <a:spLocks/>
          </p:cNvSpPr>
          <p:nvPr/>
        </p:nvSpPr>
        <p:spPr bwMode="auto">
          <a:xfrm>
            <a:off x="5181600" y="51054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11.5</a:t>
            </a:r>
          </a:p>
        </p:txBody>
      </p:sp>
    </p:spTree>
    <p:extLst>
      <p:ext uri="{BB962C8B-B14F-4D97-AF65-F5344CB8AC3E}">
        <p14:creationId xmlns:p14="http://schemas.microsoft.com/office/powerpoint/2010/main" val="19776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447800"/>
            <a:ext cx="2971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Acetyl binding can subtly shift histone interactions in a way that eases transcription</a:t>
            </a:r>
            <a:endParaRPr lang="en-US" altLang="en-US" b="1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201614"/>
            <a:ext cx="5715000" cy="6454775"/>
            <a:chOff x="2209800" y="201613"/>
            <a:chExt cx="5715000" cy="6454775"/>
          </a:xfrm>
        </p:grpSpPr>
        <p:pic>
          <p:nvPicPr>
            <p:cNvPr id="192516" name="Picture 2" descr="lew25278_11_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13" y="201613"/>
              <a:ext cx="3951287" cy="6454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17" name="Title 1"/>
            <p:cNvSpPr txBox="1">
              <a:spLocks/>
            </p:cNvSpPr>
            <p:nvPr/>
          </p:nvSpPr>
          <p:spPr bwMode="auto">
            <a:xfrm>
              <a:off x="2209800" y="5715000"/>
              <a:ext cx="15240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sym typeface="Arial" panose="020B0604020202020204" pitchFamily="34" charset="0"/>
                </a:rPr>
                <a:t>Figure 11.6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8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Chromatin Remodeling</a:t>
            </a:r>
          </a:p>
        </p:txBody>
      </p:sp>
      <p:pic>
        <p:nvPicPr>
          <p:cNvPr id="194563" name="Picture 2" descr="lew25278_t11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857376"/>
            <a:ext cx="8629650" cy="31416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4478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MicroRNAs belong to a class of molecules called noncoding RNAs</a:t>
            </a:r>
          </a:p>
          <a:p>
            <a:pPr eaLnBrk="1" hangingPunct="1"/>
            <a:r>
              <a:rPr lang="en-US" altLang="en-US" smtClean="0"/>
              <a:t>They are 21-22 bases long</a:t>
            </a:r>
          </a:p>
          <a:p>
            <a:pPr eaLnBrk="1" hangingPunct="1"/>
            <a:r>
              <a:rPr lang="en-US" altLang="en-US" smtClean="0"/>
              <a:t>The human genome has about 1,000 distinct microRNAs that regulate at least 1/3</a:t>
            </a:r>
            <a:r>
              <a:rPr lang="en-US" altLang="en-US" baseline="30000" smtClean="0"/>
              <a:t>rd</a:t>
            </a:r>
            <a:r>
              <a:rPr lang="en-US" altLang="en-US" smtClean="0"/>
              <a:t> of the protein-encoding genes</a:t>
            </a:r>
          </a:p>
          <a:p>
            <a:pPr eaLnBrk="1" hangingPunct="1"/>
            <a:r>
              <a:rPr lang="en-US" altLang="en-US" smtClean="0"/>
              <a:t>When a microRNA binds to a “target” mRNA, it prevents translation</a:t>
            </a:r>
            <a:endParaRPr lang="en-US" altLang="en-US" b="1" smtClean="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MicroRNAs</a:t>
            </a:r>
          </a:p>
        </p:txBody>
      </p:sp>
    </p:spTree>
    <p:extLst>
      <p:ext uri="{BB962C8B-B14F-4D97-AF65-F5344CB8AC3E}">
        <p14:creationId xmlns:p14="http://schemas.microsoft.com/office/powerpoint/2010/main" val="30691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lew25278_11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7010400" cy="4878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Title 1"/>
          <p:cNvSpPr txBox="1">
            <a:spLocks/>
          </p:cNvSpPr>
          <p:nvPr/>
        </p:nvSpPr>
        <p:spPr bwMode="auto">
          <a:xfrm>
            <a:off x="7010400" y="5410200"/>
            <a:ext cx="152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sym typeface="Arial" panose="020B0604020202020204" pitchFamily="34" charset="0"/>
              </a:rPr>
              <a:t>Figure 11.7</a:t>
            </a:r>
          </a:p>
        </p:txBody>
      </p:sp>
    </p:spTree>
    <p:extLst>
      <p:ext uri="{BB962C8B-B14F-4D97-AF65-F5344CB8AC3E}">
        <p14:creationId xmlns:p14="http://schemas.microsoft.com/office/powerpoint/2010/main" val="5074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5240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Cancer provides a practical application of microRNAs because certain microRNAs are more or less abundant in cancer cells than in healthy ones </a:t>
            </a:r>
            <a:endParaRPr lang="en-US" altLang="en-US" sz="2000"/>
          </a:p>
          <a:p>
            <a:pPr eaLnBrk="1" hangingPunct="1"/>
            <a:r>
              <a:rPr lang="en-US" altLang="en-US" smtClean="0"/>
              <a:t>A related technology is called </a:t>
            </a:r>
            <a:r>
              <a:rPr lang="en-US" altLang="en-US" b="1" smtClean="0"/>
              <a:t>RNA interference</a:t>
            </a:r>
            <a:r>
              <a:rPr lang="en-US" altLang="en-US" smtClean="0"/>
              <a:t> (</a:t>
            </a:r>
            <a:r>
              <a:rPr lang="en-US" altLang="en-US" b="1" smtClean="0"/>
              <a:t>RNAi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	- Small synthetic, double-stranded RNA molecules are introduced into selected cells to block gene expression</a:t>
            </a: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MicroRNAs</a:t>
            </a:r>
          </a:p>
        </p:txBody>
      </p:sp>
    </p:spTree>
    <p:extLst>
      <p:ext uri="{BB962C8B-B14F-4D97-AF65-F5344CB8AC3E}">
        <p14:creationId xmlns:p14="http://schemas.microsoft.com/office/powerpoint/2010/main" val="9643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1.5% of all DNA makes proteins and is called </a:t>
            </a:r>
            <a:r>
              <a:rPr lang="en-US" altLang="en-US" sz="2800" b="1" u="sng"/>
              <a:t>Coding DNA</a:t>
            </a:r>
            <a:endParaRPr lang="en-US" altLang="en-US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/>
              <a:t>Remaining 98,.5% is </a:t>
            </a:r>
            <a:r>
              <a:rPr lang="en-US" altLang="en-US" sz="2800" b="1" u="sng"/>
              <a:t>Noncoding DNA ( termed junk DNA</a:t>
            </a:r>
            <a:r>
              <a:rPr lang="en-US" altLang="en-US" sz="2800"/>
              <a:t>) still learning what it does.</a:t>
            </a:r>
            <a:endParaRPr lang="en-US" altLang="en-US" sz="2800" b="1" u="sng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u="sng"/>
              <a:t>Coding DNA genes: </a:t>
            </a:r>
            <a:r>
              <a:rPr lang="en-US" altLang="en-US" sz="2800"/>
              <a:t>codes for proteins ( over 20,000 genes)</a:t>
            </a:r>
            <a:endParaRPr lang="en-US" altLang="en-US" sz="2800" b="1" u="sng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u="sng"/>
              <a:t>Noncoding DNA genes</a:t>
            </a:r>
            <a:r>
              <a:rPr lang="en-US" altLang="en-US" sz="2800"/>
              <a:t>: don’t code for protein, does carry the code to code for RNA only ( so transcribed about not translated (500 genes id as of yet)</a:t>
            </a:r>
            <a:endParaRPr lang="en-US" altLang="en-US" sz="2800" b="1" u="sng"/>
          </a:p>
        </p:txBody>
      </p:sp>
      <p:sp>
        <p:nvSpPr>
          <p:cNvPr id="178180" name="WordArt 4"/>
          <p:cNvSpPr>
            <a:spLocks noChangeArrowheads="1" noChangeShapeType="1" noTextEdit="1"/>
          </p:cNvSpPr>
          <p:nvPr/>
        </p:nvSpPr>
        <p:spPr bwMode="auto">
          <a:xfrm>
            <a:off x="4419600" y="0"/>
            <a:ext cx="52578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DNA:</a:t>
            </a:r>
          </a:p>
        </p:txBody>
      </p:sp>
    </p:spTree>
    <p:extLst>
      <p:ext uri="{BB962C8B-B14F-4D97-AF65-F5344CB8AC3E}">
        <p14:creationId xmlns:p14="http://schemas.microsoft.com/office/powerpoint/2010/main" val="2314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Johnson TLW 4e template">
  <a:themeElements>
    <a:clrScheme name="Johnson TLW 4e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1877</Words>
  <Application>Microsoft Office PowerPoint</Application>
  <PresentationFormat>Widescreen</PresentationFormat>
  <Paragraphs>490</Paragraphs>
  <Slides>89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89</vt:i4>
      </vt:variant>
    </vt:vector>
  </HeadingPairs>
  <TitlesOfParts>
    <vt:vector size="107" baseType="lpstr">
      <vt:lpstr>ＭＳ Ｐゴシック</vt:lpstr>
      <vt:lpstr>Arial</vt:lpstr>
      <vt:lpstr>Arial Black</vt:lpstr>
      <vt:lpstr>Bookman Old Style</vt:lpstr>
      <vt:lpstr>Calibri</vt:lpstr>
      <vt:lpstr>Georgia</vt:lpstr>
      <vt:lpstr>Helvetica</vt:lpstr>
      <vt:lpstr>Tahoma</vt:lpstr>
      <vt:lpstr>Times New Roman</vt:lpstr>
      <vt:lpstr>Wingdings</vt:lpstr>
      <vt:lpstr>Wingdings 2</vt:lpstr>
      <vt:lpstr>Johnson TLW 4e template</vt:lpstr>
      <vt:lpstr>1_Johnson TLW 4e template</vt:lpstr>
      <vt:lpstr>2_Johnson TLW 4e template</vt:lpstr>
      <vt:lpstr>3_Johnson TLW 4e template</vt:lpstr>
      <vt:lpstr>4_Johnson TLW 4e template</vt:lpstr>
      <vt:lpstr>5_Johnson TLW 4e template</vt:lpstr>
      <vt:lpstr>6_Johnson TLW 4e template</vt:lpstr>
      <vt:lpstr>PowerPoint Presentation</vt:lpstr>
      <vt:lpstr>Humans are 0.1% different</vt:lpstr>
      <vt:lpstr>How do you locate a SNP?</vt:lpstr>
      <vt:lpstr>Multifactorial environmental factors: </vt:lpstr>
      <vt:lpstr>SNPs and CNVs related genetic diseases</vt:lpstr>
      <vt:lpstr>PowerPoint Presentation</vt:lpstr>
      <vt:lpstr>Genetic chip questions to ask yourself:   ( this chip will be about size of a credit card and contain all your genetic information</vt:lpstr>
      <vt:lpstr>DNA is the Genetic Material</vt:lpstr>
      <vt:lpstr>PowerPoint Presentation</vt:lpstr>
      <vt:lpstr>History of DNA</vt:lpstr>
      <vt:lpstr>History of DNA</vt:lpstr>
      <vt:lpstr>History of DNA</vt:lpstr>
      <vt:lpstr>Frederick Griffiths, 1928</vt:lpstr>
      <vt:lpstr>PowerPoint Presentation</vt:lpstr>
      <vt:lpstr>History of DNA</vt:lpstr>
      <vt:lpstr>PowerPoint Presentation</vt:lpstr>
      <vt:lpstr>History of DNA</vt:lpstr>
      <vt:lpstr>Hershey-Chase Experiment</vt:lpstr>
      <vt:lpstr>Discovering the Structure of DNA</vt:lpstr>
      <vt:lpstr>Discovering the Structure of DNA</vt:lpstr>
      <vt:lpstr>Discovering the Structure of DNA</vt:lpstr>
      <vt:lpstr>Discovering the Structure of DNA</vt:lpstr>
      <vt:lpstr>Discovering the Structure of DNA</vt:lpstr>
      <vt:lpstr>The Road to the Double Helix</vt:lpstr>
      <vt:lpstr>DNA Structure</vt:lpstr>
      <vt:lpstr>DNA Structure</vt:lpstr>
      <vt:lpstr>DNA Structure</vt:lpstr>
      <vt:lpstr>PowerPoint Presentation</vt:lpstr>
      <vt:lpstr>PowerPoint Presentation</vt:lpstr>
      <vt:lpstr>DNA Structure</vt:lpstr>
      <vt:lpstr>DNA Structure</vt:lpstr>
      <vt:lpstr>DNA is Highly Condensed</vt:lpstr>
      <vt:lpstr>Molecular Definition of a Gene</vt:lpstr>
      <vt:lpstr>DNA Replication</vt:lpstr>
      <vt:lpstr>DNA Replication</vt:lpstr>
      <vt:lpstr>PowerPoint Presentation</vt:lpstr>
      <vt:lpstr>Overview of DNA Replication</vt:lpstr>
      <vt:lpstr>Overview of DNA Replication</vt:lpstr>
      <vt:lpstr>Enzymes in DNA Replication</vt:lpstr>
      <vt:lpstr>Activities at the Replication Fork</vt:lpstr>
      <vt:lpstr>Activities at the Replication Fork</vt:lpstr>
      <vt:lpstr>Activities at the Replication Fork</vt:lpstr>
      <vt:lpstr>Activities at the Replication Fork</vt:lpstr>
      <vt:lpstr>Gene Expression</vt:lpstr>
      <vt:lpstr>PowerPoint Presentation</vt:lpstr>
      <vt:lpstr>Gene Expression</vt:lpstr>
      <vt:lpstr>Transcription</vt:lpstr>
      <vt:lpstr>Nucleic Acids</vt:lpstr>
      <vt:lpstr>PowerPoint Presentation</vt:lpstr>
      <vt:lpstr>Types of RNA</vt:lpstr>
      <vt:lpstr>Major Types of RNA</vt:lpstr>
      <vt:lpstr>mRNA</vt:lpstr>
      <vt:lpstr>rRNA</vt:lpstr>
      <vt:lpstr>tRNA</vt:lpstr>
      <vt:lpstr>Transcription Factors</vt:lpstr>
      <vt:lpstr>Steps of Transcription</vt:lpstr>
      <vt:lpstr>Steps of Transcription</vt:lpstr>
      <vt:lpstr>PowerPoint Presentation</vt:lpstr>
      <vt:lpstr>Steps of Transcription</vt:lpstr>
      <vt:lpstr>PowerPoint Presentation</vt:lpstr>
      <vt:lpstr>Simultaneous Transcription of mRNAs</vt:lpstr>
      <vt:lpstr>Translation</vt:lpstr>
      <vt:lpstr>The Genetic Code</vt:lpstr>
      <vt:lpstr>The Genetic Code</vt:lpstr>
      <vt:lpstr>PowerPoint Presentation</vt:lpstr>
      <vt:lpstr>The Genetic Code</vt:lpstr>
      <vt:lpstr>PowerPoint Presentation</vt:lpstr>
      <vt:lpstr>Protein Structure</vt:lpstr>
      <vt:lpstr>PowerPoint Presentation</vt:lpstr>
      <vt:lpstr>Protein Folding</vt:lpstr>
      <vt:lpstr>Protein Misfolding</vt:lpstr>
      <vt:lpstr>Protein Misfolding</vt:lpstr>
      <vt:lpstr>Protein Misfolding</vt:lpstr>
      <vt:lpstr>Protein Misfolding</vt:lpstr>
      <vt:lpstr>Phenylketonuria (PKU)</vt:lpstr>
      <vt:lpstr>Prions</vt:lpstr>
      <vt:lpstr>Prions</vt:lpstr>
      <vt:lpstr>Prion Diseases</vt:lpstr>
      <vt:lpstr>Gene Expression Through Time and Tissue</vt:lpstr>
      <vt:lpstr>Proteomics</vt:lpstr>
      <vt:lpstr>PowerPoint Presentation</vt:lpstr>
      <vt:lpstr>Control of Gene Expression</vt:lpstr>
      <vt:lpstr>Chromatin Remodeling</vt:lpstr>
      <vt:lpstr>Chromatin Remodeling</vt:lpstr>
      <vt:lpstr>PowerPoint Presentation</vt:lpstr>
      <vt:lpstr>Chromatin Remodeling</vt:lpstr>
      <vt:lpstr>MicroRNAs</vt:lpstr>
      <vt:lpstr>PowerPoint Presentation</vt:lpstr>
      <vt:lpstr>MicroRNAs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2</cp:revision>
  <dcterms:created xsi:type="dcterms:W3CDTF">2014-07-15T08:30:34Z</dcterms:created>
  <dcterms:modified xsi:type="dcterms:W3CDTF">2014-07-15T08:44:50Z</dcterms:modified>
</cp:coreProperties>
</file>