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86EB1-E360-4ED9-B05B-04937A774951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895E9-CD0D-4744-B9B4-5BD1294F6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67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824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A266AC5-1977-48B5-9354-793F338F36C2}" type="slidenum">
              <a:rPr lang="en-US" altLang="en-US" sz="1200">
                <a:solidFill>
                  <a:prstClr val="black"/>
                </a:solidFill>
              </a:rPr>
              <a:pPr algn="r" eaLnBrk="1" hangingPunct="1"/>
              <a:t>47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5800"/>
            <a:ext cx="6096000" cy="3429000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691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6"/>
          <p:cNvSpPr txBox="1">
            <a:spLocks noGrp="1"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prstClr val="black"/>
                </a:solidFill>
                <a:latin typeface="Times New Roman" panose="02020603050405020304" pitchFamily="18" charset="0"/>
              </a:rPr>
              <a:t>Unit 6- Atomic Electon Configurations and Periodicity</a:t>
            </a:r>
          </a:p>
        </p:txBody>
      </p:sp>
      <p:sp>
        <p:nvSpPr>
          <p:cNvPr id="13619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C28E81D-7921-4355-97EA-2E67CF1BDAA9}" type="slidenum">
              <a:rPr lang="en-US" altLang="en-US" sz="1200">
                <a:solidFill>
                  <a:prstClr val="black"/>
                </a:solidFill>
                <a:latin typeface="Times New Roman" panose="02020603050405020304" pitchFamily="18" charset="0"/>
              </a:rPr>
              <a:pPr algn="r" eaLnBrk="1" hangingPunct="1"/>
              <a:t>48</a:t>
            </a:fld>
            <a:endParaRPr lang="en-US" altLang="en-US" sz="1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6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5288" y="693738"/>
            <a:ext cx="6070600" cy="3414712"/>
          </a:xfrm>
          <a:ln w="12700" cap="flat">
            <a:solidFill>
              <a:schemeClr val="tx1"/>
            </a:solidFill>
          </a:ln>
        </p:spPr>
      </p:sp>
      <p:sp>
        <p:nvSpPr>
          <p:cNvPr id="136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76" tIns="46439" rIns="92876" bIns="46439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805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8357D19-44FE-4DAD-8D54-CEC140C7D90B}" type="slidenum">
              <a:rPr lang="en-US" altLang="en-US" sz="1200">
                <a:solidFill>
                  <a:prstClr val="black"/>
                </a:solidFill>
              </a:rPr>
              <a:pPr algn="r" eaLnBrk="1" hangingPunct="1"/>
              <a:t>50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ln w="12700" cap="flat">
            <a:solidFill>
              <a:schemeClr val="tx1"/>
            </a:solidFill>
          </a:ln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795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F036992-0BD9-4413-964E-AC09C806F80E}" type="slidenum">
              <a:rPr lang="en-US" altLang="en-US" sz="1200">
                <a:solidFill>
                  <a:prstClr val="black"/>
                </a:solidFill>
              </a:rPr>
              <a:pPr algn="r" eaLnBrk="1" hangingPunct="1"/>
              <a:t>53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354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2922375-D718-4795-B057-E537D98FCC4A}" type="slidenum">
              <a:rPr lang="en-US" altLang="en-US" sz="1200">
                <a:solidFill>
                  <a:prstClr val="black"/>
                </a:solidFill>
              </a:rPr>
              <a:pPr algn="r" eaLnBrk="1" hangingPunct="1"/>
              <a:t>54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734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D25A591-541E-4473-9BD4-34E8507D6735}" type="slidenum">
              <a:rPr lang="en-US" altLang="en-US" sz="1200">
                <a:solidFill>
                  <a:prstClr val="black"/>
                </a:solidFill>
              </a:rPr>
              <a:pPr algn="r" eaLnBrk="1" hangingPunct="1"/>
              <a:t>25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072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443C925-2554-4009-AA10-1DD6FDBCACCF}" type="slidenum">
              <a:rPr lang="en-US" altLang="en-US" sz="1200">
                <a:solidFill>
                  <a:prstClr val="black"/>
                </a:solidFill>
              </a:rPr>
              <a:pPr algn="r" eaLnBrk="1" hangingPunct="1"/>
              <a:t>26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99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862A868-11E7-4C6F-AB4B-9F22072CC6C0}" type="slidenum">
              <a:rPr lang="en-US" altLang="en-US" sz="1200">
                <a:solidFill>
                  <a:prstClr val="black"/>
                </a:solidFill>
              </a:rPr>
              <a:pPr algn="r" eaLnBrk="1" hangingPunct="1"/>
              <a:t>27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5800"/>
            <a:ext cx="6096000" cy="3429000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187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40BAD1F-53F2-4359-B65B-5C37412EFC46}" type="slidenum">
              <a:rPr lang="en-US" altLang="en-US" sz="1200">
                <a:solidFill>
                  <a:prstClr val="black"/>
                </a:solidFill>
              </a:rPr>
              <a:pPr algn="r" eaLnBrk="1" hangingPunct="1"/>
              <a:t>33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368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01357B6-2F62-4170-875E-64A16F93AB14}" type="slidenum">
              <a:rPr lang="en-US" altLang="en-US" sz="1200">
                <a:solidFill>
                  <a:prstClr val="black"/>
                </a:solidFill>
              </a:rPr>
              <a:pPr algn="r" eaLnBrk="1" hangingPunct="1"/>
              <a:t>38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5800"/>
            <a:ext cx="6096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194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989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9A86C9-AE65-423E-B74F-ABC638DCD29F}" type="slidenum">
              <a:rPr lang="en-US" altLang="en-US" sz="1200">
                <a:solidFill>
                  <a:prstClr val="black"/>
                </a:solidFill>
              </a:rPr>
              <a:pPr algn="r" eaLnBrk="1" hangingPunct="1"/>
              <a:t>43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5800"/>
            <a:ext cx="6096000" cy="3429000"/>
          </a:xfrm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129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169570F-D782-48D2-ADB9-9C7BAE544902}" type="slidenum">
              <a:rPr lang="en-US" altLang="en-US" sz="1200">
                <a:solidFill>
                  <a:prstClr val="black"/>
                </a:solidFill>
              </a:rPr>
              <a:pPr algn="r" eaLnBrk="1" hangingPunct="1"/>
              <a:t>46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428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1DA9-E5B9-4CD4-9079-04AA7F40AA69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48A2-5294-419A-987A-EFFA57E8B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11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1DA9-E5B9-4CD4-9079-04AA7F40AA69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48A2-5294-419A-987A-EFFA57E8B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63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1DA9-E5B9-4CD4-9079-04AA7F40AA69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48A2-5294-419A-987A-EFFA57E8B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93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7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2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7/15/2014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931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10363827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7/15/2014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77961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828565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3657459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7/15/2014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72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5106027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4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7/15/2014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2659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5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5" y="3051014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1" y="3051014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7/15/2014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1722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7/15/2014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97683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7/15/2014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396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3" y="609602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6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7/15/2014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15647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1DA9-E5B9-4CD4-9079-04AA7F40AA69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48A2-5294-419A-987A-EFFA57E8B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39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609600"/>
            <a:ext cx="5506157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72361" y="609601"/>
            <a:ext cx="400780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4"/>
            <a:ext cx="550613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7/15/2014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3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5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7/15/2014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57688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1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7/15/2014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40949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872589"/>
            <a:ext cx="9302752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372798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7/15/2014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3501" y="887859"/>
            <a:ext cx="729184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66841" y="3120015"/>
            <a:ext cx="7381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0704468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3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7/15/2014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657570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5" y="2943357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90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50" y="2943357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9" y="2943357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7/15/2014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0795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5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6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6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6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2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300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9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4" y="4781080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7/15/2014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87416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5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7/15/2014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4523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09603"/>
            <a:ext cx="2553327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3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7/15/2014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02784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733200"/>
            <a:ext cx="109728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752601"/>
            <a:ext cx="109728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41600" y="1219200"/>
            <a:ext cx="1087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7200" y="654180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98B7D3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47700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98B7D3"/>
                </a:solidFill>
              </a:rPr>
              <a:pPr/>
              <a:t>‹#›</a:t>
            </a:fld>
            <a:endParaRPr lang="en-US" dirty="0">
              <a:solidFill>
                <a:srgbClr val="98B7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8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1DA9-E5B9-4CD4-9079-04AA7F40AA69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48A2-5294-419A-987A-EFFA57E8B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393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485" y="96839"/>
            <a:ext cx="9544049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5767" y="1981200"/>
            <a:ext cx="500591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74885" y="1981200"/>
            <a:ext cx="500591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615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704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8A9DB96-8E03-4962-B095-045545B62CE1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5225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485" y="96839"/>
            <a:ext cx="9544049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65767" y="1981200"/>
            <a:ext cx="500591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4885" y="1981200"/>
            <a:ext cx="500591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615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704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EDF086F-3181-4954-BA5B-3975AD0550C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6835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485" y="96839"/>
            <a:ext cx="9544049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65767" y="1981200"/>
            <a:ext cx="500591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265767" y="4114800"/>
            <a:ext cx="500591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474885" y="1981200"/>
            <a:ext cx="500591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615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43A821DB-9EFA-4335-9452-8DEFA09EE20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50130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42485" y="96838"/>
            <a:ext cx="10238316" cy="599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615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704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69CCD8B-2329-46BC-BDBB-A13E1BE7443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0063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485" y="96839"/>
            <a:ext cx="9544049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65767" y="1981200"/>
            <a:ext cx="500591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474885" y="1981200"/>
            <a:ext cx="5005916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474885" y="4114800"/>
            <a:ext cx="5005916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615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8C06776-C9A2-4BF9-8B2B-769F608A524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3816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485" y="96839"/>
            <a:ext cx="9544049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65768" y="1981200"/>
            <a:ext cx="10215033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5768" y="4114800"/>
            <a:ext cx="10215033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615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704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2C0110A-6259-49E7-ABA4-3273D9E2DF14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3309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485" y="96839"/>
            <a:ext cx="9544049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5768" y="1981200"/>
            <a:ext cx="10215033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5768" y="4114800"/>
            <a:ext cx="10215033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615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704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30F79B5-272F-46B8-95EE-CAE6F3A5BA0A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24123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485" y="96839"/>
            <a:ext cx="9544049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65767" y="1981200"/>
            <a:ext cx="500591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474885" y="1981200"/>
            <a:ext cx="5005916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615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704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12CDA52-2200-46D1-A514-9E4AFEFAD42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13598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485" y="96839"/>
            <a:ext cx="9544049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65767" y="1981200"/>
            <a:ext cx="500591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474885" y="1981200"/>
            <a:ext cx="5005916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265768" y="4114800"/>
            <a:ext cx="10215033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615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0DC8B0B-F0DB-4D0D-AE3F-5CFAFC0E749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40782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641600" y="1981200"/>
            <a:ext cx="88392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12800" y="762000"/>
            <a:ext cx="109728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41600" y="1248000"/>
            <a:ext cx="1087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914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1DA9-E5B9-4CD4-9079-04AA7F40AA69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48A2-5294-419A-987A-EFFA57E8B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122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1"/>
            <a:ext cx="53848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52601"/>
            <a:ext cx="53848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12800" y="809400"/>
            <a:ext cx="109728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41600" y="1295400"/>
            <a:ext cx="1087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7200" y="654180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98B7D3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47700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98B7D3"/>
                </a:solidFill>
              </a:rPr>
              <a:pPr/>
              <a:t>‹#›</a:t>
            </a:fld>
            <a:endParaRPr lang="en-US" dirty="0">
              <a:solidFill>
                <a:srgbClr val="98B7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317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1"/>
            <a:ext cx="31496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752601"/>
            <a:ext cx="76200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2800" y="733200"/>
            <a:ext cx="109728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41600" y="1219200"/>
            <a:ext cx="1087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3352800"/>
            <a:ext cx="31496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3962400" y="3352800"/>
            <a:ext cx="76200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82536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2800" y="809400"/>
            <a:ext cx="109728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41600" y="1295400"/>
            <a:ext cx="1087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581401"/>
            <a:ext cx="36576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318000" y="3581401"/>
            <a:ext cx="36576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8026400" y="3581401"/>
            <a:ext cx="36576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>
            <a:endCxn id="9" idx="3"/>
          </p:cNvCxnSpPr>
          <p:nvPr userDrawn="1"/>
        </p:nvCxnSpPr>
        <p:spPr>
          <a:xfrm rot="5400000">
            <a:off x="2717535" y="3303059"/>
            <a:ext cx="3100388" cy="1059"/>
          </a:xfrm>
          <a:prstGeom prst="line">
            <a:avLst/>
          </a:prstGeom>
          <a:ln w="25400">
            <a:solidFill>
              <a:schemeClr val="accent4">
                <a:lumMod val="75000"/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5400000">
            <a:off x="5970457" y="3809338"/>
            <a:ext cx="4114007" cy="2117"/>
          </a:xfrm>
          <a:prstGeom prst="line">
            <a:avLst/>
          </a:prstGeom>
          <a:ln w="25400">
            <a:solidFill>
              <a:schemeClr val="accent4">
                <a:lumMod val="75000"/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609600" y="1752601"/>
            <a:ext cx="36576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4318000" y="1752601"/>
            <a:ext cx="36576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8026400" y="1752601"/>
            <a:ext cx="36576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47930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5386917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32004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57401"/>
            <a:ext cx="5386917" cy="4068763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57401"/>
            <a:ext cx="5389033" cy="40687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6197600" y="1752602"/>
            <a:ext cx="5386917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32004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12800" y="733200"/>
            <a:ext cx="109728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41600" y="1219200"/>
            <a:ext cx="1087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7200" y="654180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98B7D3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01600" y="647700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98B7D3"/>
                </a:solidFill>
              </a:rPr>
              <a:pPr/>
              <a:t>‹#›</a:t>
            </a:fld>
            <a:endParaRPr lang="en-US" dirty="0">
              <a:solidFill>
                <a:srgbClr val="98B7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7823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2800" y="733200"/>
            <a:ext cx="109728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41600" y="1219200"/>
            <a:ext cx="1087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7200" y="654180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98B7D3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47700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98B7D3"/>
                </a:solidFill>
              </a:rPr>
              <a:pPr/>
              <a:t>‹#›</a:t>
            </a:fld>
            <a:endParaRPr lang="en-US" dirty="0">
              <a:solidFill>
                <a:srgbClr val="98B7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8576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47800"/>
            <a:ext cx="6815667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1" y="1752601"/>
            <a:ext cx="3807884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12800" y="733200"/>
            <a:ext cx="109728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41600" y="1219200"/>
            <a:ext cx="1087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7200" y="654180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98B7D3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47700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98B7D3"/>
                </a:solidFill>
              </a:rPr>
              <a:pPr/>
              <a:t>‹#›</a:t>
            </a:fld>
            <a:endParaRPr lang="en-US" dirty="0">
              <a:solidFill>
                <a:srgbClr val="98B7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539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1DA9-E5B9-4CD4-9079-04AA7F40AA69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48A2-5294-419A-987A-EFFA57E8B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7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1DA9-E5B9-4CD4-9079-04AA7F40AA69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48A2-5294-419A-987A-EFFA57E8B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07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1DA9-E5B9-4CD4-9079-04AA7F40AA69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48A2-5294-419A-987A-EFFA57E8B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8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1DA9-E5B9-4CD4-9079-04AA7F40AA69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48A2-5294-419A-987A-EFFA57E8B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56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1DA9-E5B9-4CD4-9079-04AA7F40AA69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48A2-5294-419A-987A-EFFA57E8B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34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41DA9-E5B9-4CD4-9079-04AA7F40AA69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F48A2-5294-419A-987A-EFFA57E8B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4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5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7/15/2014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5" y="5883277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7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8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o8Gu0zPyFwMo4M&amp;tbnid=8k0NK8QkvuSEpM:&amp;ved=&amp;url=http://macro.lsu.edu/russo/courses/1201webs99/ch89.htm&amp;ei=tzeVU9mjMeTL8QH_9oHQBQ&amp;bvm=bv.68445247,d.b2U&amp;psig=AFQjCNGtR04vJvAGRxzBgCwsbMcyfdcpNw&amp;ust=1402374456156499" TargetMode="Externa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69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Ionic Radius Trend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1066800"/>
            <a:ext cx="8915400" cy="54102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Metals</a:t>
            </a:r>
            <a:r>
              <a:rPr lang="en-US" dirty="0" smtClean="0"/>
              <a:t> – lose e</a:t>
            </a:r>
            <a:r>
              <a:rPr lang="en-US" baseline="30000" dirty="0" smtClean="0"/>
              <a:t>-</a:t>
            </a:r>
            <a:r>
              <a:rPr lang="en-US" dirty="0" smtClean="0"/>
              <a:t>, which means more p</a:t>
            </a:r>
            <a:r>
              <a:rPr lang="en-US" baseline="30000" dirty="0" smtClean="0"/>
              <a:t>+</a:t>
            </a:r>
            <a:r>
              <a:rPr lang="en-US" dirty="0" smtClean="0"/>
              <a:t> than e</a:t>
            </a:r>
            <a:r>
              <a:rPr lang="en-US" baseline="30000" dirty="0" smtClean="0"/>
              <a:t>-</a:t>
            </a:r>
            <a:r>
              <a:rPr lang="en-US" dirty="0" smtClean="0"/>
              <a:t> (more attraction) SO…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        </a:t>
            </a:r>
            <a:r>
              <a:rPr lang="en-US" dirty="0" err="1" smtClean="0">
                <a:solidFill>
                  <a:srgbClr val="FF0000"/>
                </a:solidFill>
              </a:rPr>
              <a:t>Cation</a:t>
            </a:r>
            <a:r>
              <a:rPr lang="en-US" dirty="0" smtClean="0">
                <a:solidFill>
                  <a:srgbClr val="FF0000"/>
                </a:solidFill>
              </a:rPr>
              <a:t> Radius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&lt;</a:t>
            </a:r>
            <a:r>
              <a:rPr lang="en-US" sz="2800" dirty="0">
                <a:solidFill>
                  <a:srgbClr val="FF0000"/>
                </a:solidFill>
              </a:rPr>
              <a:t> Neutral Atomic Radius</a:t>
            </a:r>
          </a:p>
          <a:p>
            <a:pPr marL="0" indent="0">
              <a:buNone/>
              <a:defRPr/>
            </a:pPr>
            <a:r>
              <a:rPr lang="en-US" dirty="0" smtClean="0">
                <a:solidFill>
                  <a:srgbClr val="0070C0"/>
                </a:solidFill>
              </a:rPr>
              <a:t>Nonmetals</a:t>
            </a:r>
            <a:r>
              <a:rPr lang="en-US" dirty="0" smtClean="0"/>
              <a:t> – gain e</a:t>
            </a:r>
            <a:r>
              <a:rPr lang="en-US" baseline="30000" dirty="0" smtClean="0"/>
              <a:t>-</a:t>
            </a:r>
            <a:r>
              <a:rPr lang="en-US" dirty="0" smtClean="0"/>
              <a:t>, which means more e</a:t>
            </a:r>
            <a:r>
              <a:rPr lang="en-US" baseline="30000" dirty="0" smtClean="0"/>
              <a:t>-</a:t>
            </a:r>
            <a:r>
              <a:rPr lang="en-US" dirty="0" smtClean="0"/>
              <a:t> than p</a:t>
            </a:r>
            <a:r>
              <a:rPr lang="en-US" baseline="30000" dirty="0" smtClean="0"/>
              <a:t>+</a:t>
            </a:r>
            <a:r>
              <a:rPr lang="en-US" dirty="0" smtClean="0"/>
              <a:t> (not as much attraction) SO…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        </a:t>
            </a:r>
            <a:r>
              <a:rPr lang="en-US" dirty="0" smtClean="0">
                <a:solidFill>
                  <a:srgbClr val="0070C0"/>
                </a:solidFill>
              </a:rPr>
              <a:t>Anion Radius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3600" b="1" dirty="0">
                <a:solidFill>
                  <a:srgbClr val="0070C0"/>
                </a:solidFill>
              </a:rPr>
              <a:t>&gt;</a:t>
            </a:r>
            <a:r>
              <a:rPr lang="en-US" sz="2800" dirty="0">
                <a:solidFill>
                  <a:srgbClr val="0070C0"/>
                </a:solidFill>
              </a:rPr>
              <a:t> Neutral Atomic Radius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08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9688"/>
            <a:ext cx="9082088" cy="588962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en-US" sz="4000"/>
              <a:t>Periodic Table: electron behavior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663575"/>
            <a:ext cx="8362950" cy="374650"/>
          </a:xfrm>
          <a:prstGeom prst="rect">
            <a:avLst/>
          </a:prstGeom>
          <a:noFill/>
          <a:ln/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The periodic table can be classified by the behavior of their electrons</a:t>
            </a:r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1828800" y="3505200"/>
            <a:ext cx="8510588" cy="3132138"/>
            <a:chOff x="195" y="2318"/>
            <a:chExt cx="5361" cy="1973"/>
          </a:xfrm>
        </p:grpSpPr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904" y="3907"/>
              <a:ext cx="1994" cy="232"/>
            </a:xfrm>
            <a:prstGeom prst="rect">
              <a:avLst/>
            </a:prstGeom>
            <a:solidFill>
              <a:srgbClr val="FFC5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900" y="3185"/>
              <a:ext cx="2867" cy="718"/>
            </a:xfrm>
            <a:prstGeom prst="rect">
              <a:avLst/>
            </a:prstGeom>
            <a:solidFill>
              <a:srgbClr val="FFC5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5206" y="2456"/>
              <a:ext cx="300" cy="1447"/>
            </a:xfrm>
            <a:prstGeom prst="rect">
              <a:avLst/>
            </a:prstGeom>
            <a:solidFill>
              <a:srgbClr val="F6BF6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3780" y="2696"/>
              <a:ext cx="1426" cy="1217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604" y="2700"/>
              <a:ext cx="292" cy="1439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326" y="2456"/>
              <a:ext cx="274" cy="1687"/>
            </a:xfrm>
            <a:prstGeom prst="rect">
              <a:avLst/>
            </a:prstGeom>
            <a:solidFill>
              <a:srgbClr val="FCFE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3784" y="2940"/>
              <a:ext cx="265" cy="959"/>
            </a:xfrm>
            <a:prstGeom prst="rect">
              <a:avLst/>
            </a:prstGeom>
            <a:solidFill>
              <a:srgbClr val="FCD1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4057" y="3180"/>
              <a:ext cx="293" cy="719"/>
            </a:xfrm>
            <a:prstGeom prst="rect">
              <a:avLst/>
            </a:prstGeom>
            <a:solidFill>
              <a:srgbClr val="FCD1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4358" y="3419"/>
              <a:ext cx="267" cy="480"/>
            </a:xfrm>
            <a:prstGeom prst="rect">
              <a:avLst/>
            </a:prstGeom>
            <a:solidFill>
              <a:srgbClr val="FCD1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4633" y="3668"/>
              <a:ext cx="281" cy="231"/>
            </a:xfrm>
            <a:prstGeom prst="rect">
              <a:avLst/>
            </a:prstGeom>
            <a:solidFill>
              <a:srgbClr val="FCD1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6639" name="Group 15"/>
            <p:cNvGrpSpPr>
              <a:grpSpLocks/>
            </p:cNvGrpSpPr>
            <p:nvPr/>
          </p:nvGrpSpPr>
          <p:grpSpPr bwMode="auto">
            <a:xfrm>
              <a:off x="195" y="2318"/>
              <a:ext cx="5361" cy="1973"/>
              <a:chOff x="195" y="2318"/>
              <a:chExt cx="5361" cy="1973"/>
            </a:xfrm>
          </p:grpSpPr>
          <p:pic>
            <p:nvPicPr>
              <p:cNvPr id="26640" name="Picture 16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" y="2318"/>
                <a:ext cx="5361" cy="19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641" name="Line 17"/>
              <p:cNvSpPr>
                <a:spLocks noChangeShapeType="1"/>
              </p:cNvSpPr>
              <p:nvPr/>
            </p:nvSpPr>
            <p:spPr bwMode="auto">
              <a:xfrm flipH="1">
                <a:off x="328" y="3904"/>
                <a:ext cx="515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42" name="Line 18"/>
              <p:cNvSpPr>
                <a:spLocks noChangeShapeType="1"/>
              </p:cNvSpPr>
              <p:nvPr/>
            </p:nvSpPr>
            <p:spPr bwMode="auto">
              <a:xfrm>
                <a:off x="3812" y="2936"/>
                <a:ext cx="227" cy="0"/>
              </a:xfrm>
              <a:prstGeom prst="line">
                <a:avLst/>
              </a:prstGeom>
              <a:noFill/>
              <a:ln w="76200">
                <a:solidFill>
                  <a:srgbClr val="00DFC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43" name="Line 19"/>
              <p:cNvSpPr>
                <a:spLocks noChangeShapeType="1"/>
              </p:cNvSpPr>
              <p:nvPr/>
            </p:nvSpPr>
            <p:spPr bwMode="auto">
              <a:xfrm>
                <a:off x="4098" y="3175"/>
                <a:ext cx="227" cy="0"/>
              </a:xfrm>
              <a:prstGeom prst="line">
                <a:avLst/>
              </a:prstGeom>
              <a:noFill/>
              <a:ln w="76200">
                <a:solidFill>
                  <a:srgbClr val="00DFC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44" name="Line 20"/>
              <p:cNvSpPr>
                <a:spLocks noChangeShapeType="1"/>
              </p:cNvSpPr>
              <p:nvPr/>
            </p:nvSpPr>
            <p:spPr bwMode="auto">
              <a:xfrm>
                <a:off x="4388" y="3415"/>
                <a:ext cx="227" cy="0"/>
              </a:xfrm>
              <a:prstGeom prst="line">
                <a:avLst/>
              </a:prstGeom>
              <a:noFill/>
              <a:ln w="76200">
                <a:solidFill>
                  <a:srgbClr val="00DFC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45" name="Line 21"/>
              <p:cNvSpPr>
                <a:spLocks noChangeShapeType="1"/>
              </p:cNvSpPr>
              <p:nvPr/>
            </p:nvSpPr>
            <p:spPr bwMode="auto">
              <a:xfrm>
                <a:off x="4661" y="3655"/>
                <a:ext cx="229" cy="0"/>
              </a:xfrm>
              <a:prstGeom prst="line">
                <a:avLst/>
              </a:prstGeom>
              <a:noFill/>
              <a:ln w="76200">
                <a:solidFill>
                  <a:srgbClr val="00DFC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46" name="Line 22"/>
              <p:cNvSpPr>
                <a:spLocks noChangeShapeType="1"/>
              </p:cNvSpPr>
              <p:nvPr/>
            </p:nvSpPr>
            <p:spPr bwMode="auto">
              <a:xfrm>
                <a:off x="4951" y="3903"/>
                <a:ext cx="227" cy="0"/>
              </a:xfrm>
              <a:prstGeom prst="line">
                <a:avLst/>
              </a:prstGeom>
              <a:noFill/>
              <a:ln w="76200">
                <a:solidFill>
                  <a:srgbClr val="00DFC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47" name="Line 23"/>
              <p:cNvSpPr>
                <a:spLocks noChangeShapeType="1"/>
              </p:cNvSpPr>
              <p:nvPr/>
            </p:nvSpPr>
            <p:spPr bwMode="auto">
              <a:xfrm>
                <a:off x="4050" y="2960"/>
                <a:ext cx="0" cy="200"/>
              </a:xfrm>
              <a:prstGeom prst="line">
                <a:avLst/>
              </a:prstGeom>
              <a:noFill/>
              <a:ln w="76200">
                <a:solidFill>
                  <a:srgbClr val="00DFC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48" name="Line 24"/>
              <p:cNvSpPr>
                <a:spLocks noChangeShapeType="1"/>
              </p:cNvSpPr>
              <p:nvPr/>
            </p:nvSpPr>
            <p:spPr bwMode="auto">
              <a:xfrm>
                <a:off x="4336" y="3199"/>
                <a:ext cx="0" cy="201"/>
              </a:xfrm>
              <a:prstGeom prst="line">
                <a:avLst/>
              </a:prstGeom>
              <a:noFill/>
              <a:ln w="76200">
                <a:solidFill>
                  <a:srgbClr val="00DFC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49" name="Line 25"/>
              <p:cNvSpPr>
                <a:spLocks noChangeShapeType="1"/>
              </p:cNvSpPr>
              <p:nvPr/>
            </p:nvSpPr>
            <p:spPr bwMode="auto">
              <a:xfrm>
                <a:off x="4637" y="3429"/>
                <a:ext cx="0" cy="202"/>
              </a:xfrm>
              <a:prstGeom prst="line">
                <a:avLst/>
              </a:prstGeom>
              <a:noFill/>
              <a:ln w="76200">
                <a:solidFill>
                  <a:srgbClr val="00DFC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50" name="Line 26"/>
              <p:cNvSpPr>
                <a:spLocks noChangeShapeType="1"/>
              </p:cNvSpPr>
              <p:nvPr/>
            </p:nvSpPr>
            <p:spPr bwMode="auto">
              <a:xfrm>
                <a:off x="4926" y="3679"/>
                <a:ext cx="0" cy="200"/>
              </a:xfrm>
              <a:prstGeom prst="line">
                <a:avLst/>
              </a:prstGeom>
              <a:noFill/>
              <a:ln w="76200">
                <a:solidFill>
                  <a:srgbClr val="00DFC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6651" name="Group 27"/>
          <p:cNvGrpSpPr>
            <a:grpSpLocks/>
          </p:cNvGrpSpPr>
          <p:nvPr/>
        </p:nvGrpSpPr>
        <p:grpSpPr bwMode="auto">
          <a:xfrm>
            <a:off x="2959100" y="1298575"/>
            <a:ext cx="5511800" cy="2311400"/>
            <a:chOff x="880" y="964"/>
            <a:chExt cx="3472" cy="1456"/>
          </a:xfrm>
        </p:grpSpPr>
        <p:sp>
          <p:nvSpPr>
            <p:cNvPr id="26652" name="Rectangle 28"/>
            <p:cNvSpPr>
              <a:spLocks noChangeArrowheads="1"/>
            </p:cNvSpPr>
            <p:nvPr/>
          </p:nvSpPr>
          <p:spPr bwMode="auto">
            <a:xfrm>
              <a:off x="892" y="964"/>
              <a:ext cx="3460" cy="1456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53" name="Line 29"/>
            <p:cNvSpPr>
              <a:spLocks noChangeShapeType="1"/>
            </p:cNvSpPr>
            <p:nvPr/>
          </p:nvSpPr>
          <p:spPr bwMode="auto">
            <a:xfrm>
              <a:off x="880" y="1332"/>
              <a:ext cx="34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54" name="Line 30"/>
            <p:cNvSpPr>
              <a:spLocks noChangeShapeType="1"/>
            </p:cNvSpPr>
            <p:nvPr/>
          </p:nvSpPr>
          <p:spPr bwMode="auto">
            <a:xfrm>
              <a:off x="3276" y="1348"/>
              <a:ext cx="0" cy="10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55" name="Line 31"/>
            <p:cNvSpPr>
              <a:spLocks noChangeShapeType="1"/>
            </p:cNvSpPr>
            <p:nvPr/>
          </p:nvSpPr>
          <p:spPr bwMode="auto">
            <a:xfrm>
              <a:off x="2088" y="1348"/>
              <a:ext cx="0" cy="10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6656" name="Rectangle 32"/>
          <p:cNvSpPr>
            <a:spLocks noChangeArrowheads="1"/>
          </p:cNvSpPr>
          <p:nvPr/>
        </p:nvSpPr>
        <p:spPr bwMode="auto">
          <a:xfrm>
            <a:off x="2978150" y="2613025"/>
            <a:ext cx="5492750" cy="996950"/>
          </a:xfrm>
          <a:prstGeom prst="rect">
            <a:avLst/>
          </a:prstGeom>
          <a:solidFill>
            <a:srgbClr val="FFC5CF"/>
          </a:solidFill>
          <a:ln w="12700">
            <a:solidFill>
              <a:srgbClr val="3C002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6657" name="Object 33"/>
          <p:cNvGraphicFramePr>
            <a:graphicFrameLocks/>
          </p:cNvGraphicFramePr>
          <p:nvPr/>
        </p:nvGraphicFramePr>
        <p:xfrm>
          <a:off x="3013869" y="1401953"/>
          <a:ext cx="6083300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6096000" imgH="2184400" progId="Word.Document.6">
                  <p:embed/>
                </p:oleObj>
              </mc:Choice>
              <mc:Fallback>
                <p:oleObj name="Document" r:id="rId4" imgW="6096000" imgH="2184400" progId="Word.Document.6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3869" y="1401953"/>
                        <a:ext cx="6083300" cy="217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5625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Ionic Radius Trend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1143000"/>
            <a:ext cx="8839200" cy="5181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2400" b="1" i="1" u="sng" dirty="0"/>
              <a:t>Group Trend </a:t>
            </a:r>
            <a:r>
              <a:rPr lang="en-US" altLang="en-US" dirty="0" smtClean="0"/>
              <a:t>– As you go </a:t>
            </a:r>
            <a:r>
              <a:rPr lang="en-US" altLang="en-US" dirty="0" smtClean="0">
                <a:solidFill>
                  <a:schemeClr val="accent2"/>
                </a:solidFill>
              </a:rPr>
              <a:t>down a column</a:t>
            </a:r>
            <a:r>
              <a:rPr lang="en-US" altLang="en-US" dirty="0" smtClean="0"/>
              <a:t>, </a:t>
            </a:r>
            <a:r>
              <a:rPr lang="en-US" altLang="en-US" dirty="0" smtClean="0">
                <a:solidFill>
                  <a:srgbClr val="FF3300"/>
                </a:solidFill>
              </a:rPr>
              <a:t>ionic radius increases</a:t>
            </a:r>
            <a:endParaRPr lang="en-US" altLang="en-US" dirty="0" smtClean="0"/>
          </a:p>
          <a:p>
            <a:pPr eaLnBrk="1" hangingPunct="1"/>
            <a:r>
              <a:rPr lang="en-US" altLang="en-US" sz="2400" b="1" i="1" u="sng" dirty="0"/>
              <a:t>Periodic Trend </a:t>
            </a:r>
            <a:r>
              <a:rPr lang="en-US" altLang="en-US" dirty="0" smtClean="0"/>
              <a:t>– As you go </a:t>
            </a:r>
            <a:r>
              <a:rPr lang="en-US" altLang="en-US" dirty="0" smtClean="0">
                <a:solidFill>
                  <a:schemeClr val="accent2"/>
                </a:solidFill>
              </a:rPr>
              <a:t>across a period</a:t>
            </a:r>
            <a:r>
              <a:rPr lang="en-US" altLang="en-US" dirty="0" smtClean="0"/>
              <a:t> (L to R),  </a:t>
            </a:r>
            <a:r>
              <a:rPr lang="en-US" altLang="en-US" dirty="0" err="1" smtClean="0">
                <a:solidFill>
                  <a:srgbClr val="FF3300"/>
                </a:solidFill>
              </a:rPr>
              <a:t>cation</a:t>
            </a:r>
            <a:r>
              <a:rPr lang="en-US" altLang="en-US" dirty="0" smtClean="0">
                <a:solidFill>
                  <a:srgbClr val="FF3300"/>
                </a:solidFill>
              </a:rPr>
              <a:t> radius decreases, </a:t>
            </a:r>
            <a:r>
              <a:rPr lang="en-US" altLang="en-US" dirty="0" smtClean="0"/>
              <a:t> </a:t>
            </a:r>
          </a:p>
          <a:p>
            <a:pPr marL="914400" lvl="2" indent="0">
              <a:buNone/>
            </a:pPr>
            <a:r>
              <a:rPr lang="en-US" altLang="en-US" sz="3200" dirty="0">
                <a:solidFill>
                  <a:srgbClr val="FF3300"/>
                </a:solidFill>
              </a:rPr>
              <a:t> anion radius decreases</a:t>
            </a:r>
            <a:r>
              <a:rPr lang="en-US" altLang="en-US" sz="3200" dirty="0"/>
              <a:t>, too.</a:t>
            </a:r>
            <a:endParaRPr lang="en-US" altLang="en-US" sz="3200" dirty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dirty="0" smtClean="0"/>
              <a:t>As you go L to R, </a:t>
            </a:r>
            <a:r>
              <a:rPr lang="en-US" altLang="en-US" dirty="0" err="1" smtClean="0"/>
              <a:t>cations</a:t>
            </a:r>
            <a:r>
              <a:rPr lang="en-US" altLang="en-US" dirty="0" smtClean="0"/>
              <a:t> have more attraction (smaller size because more p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 than e</a:t>
            </a:r>
            <a:r>
              <a:rPr lang="en-US" altLang="en-US" baseline="30000" dirty="0" smtClean="0"/>
              <a:t>-</a:t>
            </a:r>
            <a:r>
              <a:rPr lang="en-US" altLang="en-US" dirty="0" smtClean="0"/>
              <a:t>).  The anions have a larger size than the </a:t>
            </a:r>
            <a:r>
              <a:rPr lang="en-US" altLang="en-US" dirty="0" err="1" smtClean="0"/>
              <a:t>cations</a:t>
            </a:r>
            <a:r>
              <a:rPr lang="en-US" altLang="en-US" dirty="0" smtClean="0"/>
              <a:t>, but also decrease L to R because of less attraction (more e</a:t>
            </a:r>
            <a:r>
              <a:rPr lang="en-US" altLang="en-US" baseline="30000" dirty="0" smtClean="0"/>
              <a:t>- </a:t>
            </a:r>
            <a:r>
              <a:rPr lang="en-US" altLang="en-US" dirty="0" smtClean="0"/>
              <a:t>than p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2767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09800" y="609600"/>
            <a:ext cx="7772400" cy="685800"/>
          </a:xfrm>
        </p:spPr>
        <p:txBody>
          <a:bodyPr/>
          <a:lstStyle/>
          <a:p>
            <a:r>
              <a:rPr lang="en-US" altLang="en-US" smtClean="0"/>
              <a:t>Ionic Radius</a:t>
            </a:r>
          </a:p>
        </p:txBody>
      </p:sp>
      <p:pic>
        <p:nvPicPr>
          <p:cNvPr id="13315" name="Content Placeholder 3" descr="ionic radii periiodic trends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676400"/>
            <a:ext cx="8229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09800" y="609600"/>
            <a:ext cx="7772400" cy="609600"/>
          </a:xfrm>
        </p:spPr>
        <p:txBody>
          <a:bodyPr/>
          <a:lstStyle/>
          <a:p>
            <a:r>
              <a:rPr lang="en-US" altLang="en-US" smtClean="0"/>
              <a:t>Ionic Radius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52600" y="1295400"/>
            <a:ext cx="8763000" cy="52578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 smtClean="0"/>
              <a:t>How do I remember this?????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i="1" dirty="0" smtClean="0"/>
              <a:t>The more electrons that are lost, the greater the reduction in size.</a:t>
            </a:r>
          </a:p>
          <a:p>
            <a:pPr marL="0" indent="0">
              <a:buNone/>
              <a:defRPr/>
            </a:pPr>
            <a:r>
              <a:rPr lang="en-US" dirty="0" smtClean="0"/>
              <a:t>	    	</a:t>
            </a:r>
            <a:r>
              <a:rPr lang="en-US" b="1" dirty="0" smtClean="0">
                <a:solidFill>
                  <a:srgbClr val="FF0000"/>
                </a:solidFill>
              </a:rPr>
              <a:t>Li</a:t>
            </a:r>
            <a:r>
              <a:rPr lang="en-US" b="1" baseline="30000" dirty="0" smtClean="0">
                <a:solidFill>
                  <a:srgbClr val="FF0000"/>
                </a:solidFill>
              </a:rPr>
              <a:t>+1 </a:t>
            </a:r>
            <a:r>
              <a:rPr lang="en-US" b="1" dirty="0" smtClean="0">
                <a:solidFill>
                  <a:srgbClr val="FF0000"/>
                </a:solidFill>
              </a:rPr>
              <a:t>       		    Be</a:t>
            </a:r>
            <a:r>
              <a:rPr lang="en-US" b="1" baseline="30000" dirty="0" smtClean="0">
                <a:solidFill>
                  <a:srgbClr val="FF0000"/>
                </a:solidFill>
              </a:rPr>
              <a:t>+2</a:t>
            </a:r>
          </a:p>
          <a:p>
            <a:pPr marL="0" indent="0">
              <a:buNone/>
              <a:defRPr/>
            </a:pPr>
            <a:r>
              <a:rPr lang="en-US" dirty="0" smtClean="0"/>
              <a:t>	   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protons 3		 protons 4</a:t>
            </a:r>
          </a:p>
          <a:p>
            <a:pPr marL="0" indent="0"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electrons 2	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electrons 2</a:t>
            </a:r>
          </a:p>
          <a:p>
            <a:pPr marL="0" indent="0"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ion is smaller?</a:t>
            </a:r>
          </a:p>
        </p:txBody>
      </p:sp>
    </p:spTree>
    <p:extLst>
      <p:ext uri="{BB962C8B-B14F-4D97-AF65-F5344CB8AC3E}">
        <p14:creationId xmlns:p14="http://schemas.microsoft.com/office/powerpoint/2010/main" val="365792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Ionization Energy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934200" y="1676400"/>
            <a:ext cx="3048000" cy="4114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mtClean="0"/>
              <a:t>Ionization Energy – energy needed to remove outermost e</a:t>
            </a:r>
            <a:r>
              <a:rPr lang="en-US" altLang="en-US" baseline="30000" smtClean="0"/>
              <a:t>-</a:t>
            </a:r>
            <a:endParaRPr lang="en-US" altLang="en-US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1"/>
            <a:ext cx="5105400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56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Ionization Energy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990600"/>
            <a:ext cx="8610600" cy="54102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2400" b="1" i="1" u="sng" dirty="0"/>
              <a:t>Group Trend – </a:t>
            </a:r>
            <a:r>
              <a:rPr lang="en-US" altLang="en-US" dirty="0" smtClean="0"/>
              <a:t>As you go </a:t>
            </a:r>
            <a:r>
              <a:rPr lang="en-US" altLang="en-US" dirty="0" smtClean="0">
                <a:solidFill>
                  <a:schemeClr val="accent2"/>
                </a:solidFill>
              </a:rPr>
              <a:t>down a column</a:t>
            </a:r>
            <a:r>
              <a:rPr lang="en-US" altLang="en-US" dirty="0" smtClean="0"/>
              <a:t>, </a:t>
            </a:r>
            <a:r>
              <a:rPr lang="en-US" altLang="en-US" dirty="0" smtClean="0">
                <a:solidFill>
                  <a:srgbClr val="FF3300"/>
                </a:solidFill>
              </a:rPr>
              <a:t>ionization energy decreases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As you go down, atomic size is increasing (less attraction), so easier to remove an e</a:t>
            </a:r>
            <a:r>
              <a:rPr lang="en-US" altLang="en-US" baseline="30000" dirty="0" smtClean="0"/>
              <a:t>-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sz="2400" b="1" i="1" u="sng" dirty="0"/>
              <a:t>Periodic Trend </a:t>
            </a:r>
            <a:r>
              <a:rPr lang="en-US" altLang="en-US" dirty="0" smtClean="0"/>
              <a:t>– As you go </a:t>
            </a:r>
            <a:r>
              <a:rPr lang="en-US" altLang="en-US" dirty="0" smtClean="0">
                <a:solidFill>
                  <a:schemeClr val="accent2"/>
                </a:solidFill>
              </a:rPr>
              <a:t>across a period</a:t>
            </a:r>
            <a:r>
              <a:rPr lang="en-US" altLang="en-US" dirty="0" smtClean="0"/>
              <a:t> (L to R), </a:t>
            </a:r>
            <a:r>
              <a:rPr lang="en-US" altLang="en-US" dirty="0" smtClean="0">
                <a:solidFill>
                  <a:srgbClr val="FF3300"/>
                </a:solidFill>
              </a:rPr>
              <a:t>ionization energy increases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As you go L to R, atomic size is decreasing (more attraction), so more difficult to remove an e</a:t>
            </a:r>
            <a:r>
              <a:rPr lang="en-US" altLang="en-US" baseline="30000" dirty="0" smtClean="0"/>
              <a:t>-</a:t>
            </a:r>
            <a:endParaRPr lang="en-US" altLang="en-US" dirty="0" smtClean="0"/>
          </a:p>
          <a:p>
            <a:pPr eaLnBrk="1" hangingPunct="1">
              <a:buFontTx/>
              <a:buNone/>
            </a:pPr>
            <a:r>
              <a:rPr lang="en-US" altLang="en-US" dirty="0" smtClean="0"/>
              <a:t>     (also, metals want to lose e</a:t>
            </a:r>
            <a:r>
              <a:rPr lang="en-US" altLang="en-US" baseline="30000" dirty="0" smtClean="0"/>
              <a:t>-</a:t>
            </a:r>
            <a:r>
              <a:rPr lang="en-US" altLang="en-US" dirty="0" smtClean="0"/>
              <a:t>, but nonmetals do   not)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153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Electronegativity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705600" y="1219200"/>
            <a:ext cx="3657600" cy="4114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mtClean="0"/>
              <a:t>Electronegativity- tendency of an atom to attract e</a:t>
            </a:r>
            <a:r>
              <a:rPr lang="en-US" altLang="en-US" baseline="30000" smtClean="0"/>
              <a:t>-</a:t>
            </a:r>
            <a:endParaRPr lang="en-US" altLang="en-US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5181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97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Electronegativity Trend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1295400"/>
            <a:ext cx="8915400" cy="51054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2400" b="1" i="1" u="sng" dirty="0"/>
              <a:t>Group Trend </a:t>
            </a:r>
            <a:r>
              <a:rPr lang="en-US" altLang="en-US" dirty="0" smtClean="0"/>
              <a:t>– As you go </a:t>
            </a:r>
            <a:r>
              <a:rPr lang="en-US" altLang="en-US" dirty="0" smtClean="0">
                <a:solidFill>
                  <a:schemeClr val="accent2"/>
                </a:solidFill>
              </a:rPr>
              <a:t>down a column</a:t>
            </a:r>
            <a:r>
              <a:rPr lang="en-US" altLang="en-US" dirty="0" smtClean="0"/>
              <a:t>, </a:t>
            </a:r>
            <a:r>
              <a:rPr lang="en-US" altLang="en-US" dirty="0" smtClean="0">
                <a:solidFill>
                  <a:srgbClr val="FF3300"/>
                </a:solidFill>
              </a:rPr>
              <a:t>electronegativity decreases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As you go down, atomic size is increasing, so less attraction to its own e</a:t>
            </a:r>
            <a:r>
              <a:rPr lang="en-US" altLang="en-US" baseline="30000" dirty="0" smtClean="0"/>
              <a:t>- </a:t>
            </a:r>
            <a:r>
              <a:rPr lang="en-US" altLang="en-US" dirty="0" smtClean="0"/>
              <a:t> and other atom’s e</a:t>
            </a:r>
            <a:r>
              <a:rPr lang="en-US" altLang="en-US" baseline="30000" dirty="0" smtClean="0"/>
              <a:t>-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sz="2400" b="1" i="1" u="sng" dirty="0"/>
              <a:t>Periodic Trend </a:t>
            </a:r>
            <a:r>
              <a:rPr lang="en-US" altLang="en-US" dirty="0" smtClean="0"/>
              <a:t>– As you go </a:t>
            </a:r>
            <a:r>
              <a:rPr lang="en-US" altLang="en-US" dirty="0" smtClean="0">
                <a:solidFill>
                  <a:schemeClr val="accent2"/>
                </a:solidFill>
              </a:rPr>
              <a:t>across a period</a:t>
            </a:r>
            <a:r>
              <a:rPr lang="en-US" altLang="en-US" dirty="0" smtClean="0"/>
              <a:t> (L to R), </a:t>
            </a:r>
            <a:r>
              <a:rPr lang="en-US" altLang="en-US" dirty="0" smtClean="0">
                <a:solidFill>
                  <a:srgbClr val="FF3300"/>
                </a:solidFill>
              </a:rPr>
              <a:t>electronegativity increases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As you go L to R, atomic size is decreasing, so there is more attraction to its own e</a:t>
            </a:r>
            <a:r>
              <a:rPr lang="en-US" altLang="en-US" baseline="30000" dirty="0" smtClean="0"/>
              <a:t>- </a:t>
            </a:r>
            <a:r>
              <a:rPr lang="en-US" altLang="en-US" dirty="0" smtClean="0"/>
              <a:t> and other atom’s e</a:t>
            </a:r>
            <a:r>
              <a:rPr lang="en-US" altLang="en-US" baseline="30000" dirty="0" smtClean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43487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Reactivity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1371600"/>
            <a:ext cx="8915400" cy="5257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b="1" dirty="0" smtClean="0"/>
              <a:t>Reactivity – tendency of an atom to react</a:t>
            </a:r>
          </a:p>
          <a:p>
            <a:pPr eaLnBrk="1" hangingPunct="1"/>
            <a:r>
              <a:rPr lang="en-US" altLang="en-US" b="1" u="sng" dirty="0" smtClean="0">
                <a:solidFill>
                  <a:srgbClr val="FF0000"/>
                </a:solidFill>
              </a:rPr>
              <a:t>Metals </a:t>
            </a:r>
            <a:r>
              <a:rPr lang="en-US" altLang="en-US" dirty="0" smtClean="0"/>
              <a:t>– lose e</a:t>
            </a:r>
            <a:r>
              <a:rPr lang="en-US" altLang="en-US" baseline="30000" dirty="0" smtClean="0"/>
              <a:t>- </a:t>
            </a:r>
            <a:r>
              <a:rPr lang="en-US" altLang="en-US" dirty="0" smtClean="0"/>
              <a:t>when they react, so metals’ </a:t>
            </a:r>
            <a:r>
              <a:rPr lang="en-US" altLang="en-US" b="1" u="sng" dirty="0" smtClean="0">
                <a:solidFill>
                  <a:schemeClr val="accent2"/>
                </a:solidFill>
              </a:rPr>
              <a:t>reactivity is based on lowest Ionization Energy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bottom/left corner</a:t>
            </a:r>
            <a:r>
              <a:rPr lang="en-US" altLang="en-US" dirty="0" smtClean="0"/>
              <a:t>) Low I.E = High Reactivity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b="1" u="sng" dirty="0" smtClean="0">
                <a:solidFill>
                  <a:srgbClr val="FF3300"/>
                </a:solidFill>
              </a:rPr>
              <a:t>Nonmetals</a:t>
            </a:r>
            <a:r>
              <a:rPr lang="en-US" altLang="en-US" b="1" u="sng" dirty="0" smtClean="0"/>
              <a:t> </a:t>
            </a:r>
            <a:r>
              <a:rPr lang="en-US" altLang="en-US" dirty="0" smtClean="0"/>
              <a:t>– gain e</a:t>
            </a:r>
            <a:r>
              <a:rPr lang="en-US" altLang="en-US" baseline="30000" dirty="0" smtClean="0"/>
              <a:t>-</a:t>
            </a:r>
            <a:r>
              <a:rPr lang="en-US" altLang="en-US" dirty="0" smtClean="0"/>
              <a:t> when they react, so nonmetals’ </a:t>
            </a:r>
            <a:r>
              <a:rPr lang="en-US" altLang="en-US" dirty="0" smtClean="0">
                <a:solidFill>
                  <a:srgbClr val="FF3300"/>
                </a:solidFill>
              </a:rPr>
              <a:t>reactivity is based on high electronegativity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(upper/right corner</a:t>
            </a:r>
            <a:r>
              <a:rPr lang="en-US" altLang="en-US" dirty="0" smtClean="0"/>
              <a:t>) 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High electronegativity = High reactivity</a:t>
            </a:r>
          </a:p>
        </p:txBody>
      </p:sp>
    </p:spTree>
    <p:extLst>
      <p:ext uri="{BB962C8B-B14F-4D97-AF65-F5344CB8AC3E}">
        <p14:creationId xmlns:p14="http://schemas.microsoft.com/office/powerpoint/2010/main" val="237787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Trends found on the Periodic Table</a:t>
            </a:r>
            <a:endParaRPr lang="en-US" sz="6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97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Metallic Character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981200"/>
            <a:ext cx="9144000" cy="4648200"/>
          </a:xfrm>
          <a:prstGeom prst="rect">
            <a:avLst/>
          </a:prstGeom>
        </p:spPr>
        <p:txBody>
          <a:bodyPr/>
          <a:lstStyle/>
          <a:p>
            <a:pPr marL="609600" indent="-609600"/>
            <a:r>
              <a:rPr lang="en-US" altLang="en-US" dirty="0" smtClean="0"/>
              <a:t>Properties of a Metal – 1. Easy to shape</a:t>
            </a:r>
          </a:p>
          <a:p>
            <a:pPr marL="609600" indent="-609600">
              <a:buFontTx/>
              <a:buAutoNum type="arabicPeriod" startAt="2"/>
            </a:pPr>
            <a:r>
              <a:rPr lang="en-US" altLang="en-US" dirty="0" smtClean="0"/>
              <a:t>Conduct electricity  3. Shiny</a:t>
            </a:r>
          </a:p>
          <a:p>
            <a:pPr marL="609600" indent="-609600">
              <a:buNone/>
            </a:pPr>
            <a:endParaRPr lang="en-US" altLang="en-US" dirty="0" smtClean="0"/>
          </a:p>
          <a:p>
            <a:pPr marL="609600" indent="-609600"/>
            <a:r>
              <a:rPr lang="en-US" altLang="en-US" b="1" u="sng" dirty="0" smtClean="0"/>
              <a:t>Group Trend </a:t>
            </a:r>
            <a:r>
              <a:rPr lang="en-US" altLang="en-US" dirty="0" smtClean="0"/>
              <a:t>– As you go </a:t>
            </a:r>
            <a:r>
              <a:rPr lang="en-US" altLang="en-US" dirty="0" smtClean="0">
                <a:solidFill>
                  <a:schemeClr val="accent2"/>
                </a:solidFill>
              </a:rPr>
              <a:t>down a column</a:t>
            </a:r>
            <a:r>
              <a:rPr lang="en-US" altLang="en-US" dirty="0" smtClean="0"/>
              <a:t>, </a:t>
            </a:r>
            <a:r>
              <a:rPr lang="en-US" altLang="en-US" dirty="0" smtClean="0">
                <a:solidFill>
                  <a:srgbClr val="FF3300"/>
                </a:solidFill>
              </a:rPr>
              <a:t>metallic character increases</a:t>
            </a:r>
          </a:p>
          <a:p>
            <a:pPr marL="609600" indent="-609600"/>
            <a:r>
              <a:rPr lang="en-US" altLang="en-US" b="1" u="sng" dirty="0" smtClean="0"/>
              <a:t>Periodic Trend </a:t>
            </a:r>
            <a:r>
              <a:rPr lang="en-US" altLang="en-US" dirty="0" smtClean="0"/>
              <a:t>– As you go </a:t>
            </a:r>
            <a:r>
              <a:rPr lang="en-US" altLang="en-US" dirty="0" smtClean="0">
                <a:solidFill>
                  <a:schemeClr val="accent2"/>
                </a:solidFill>
              </a:rPr>
              <a:t>across a period</a:t>
            </a:r>
            <a:r>
              <a:rPr lang="en-US" altLang="en-US" dirty="0" smtClean="0"/>
              <a:t> (L to R), </a:t>
            </a:r>
            <a:r>
              <a:rPr lang="en-US" altLang="en-US" dirty="0" smtClean="0">
                <a:solidFill>
                  <a:srgbClr val="FF3300"/>
                </a:solidFill>
              </a:rPr>
              <a:t>metallic character decreases </a:t>
            </a:r>
            <a:r>
              <a:rPr lang="en-US" altLang="en-US" dirty="0" smtClean="0"/>
              <a:t>(L to R, you are going from metals to non-metals</a:t>
            </a:r>
            <a:endParaRPr lang="en-US" altLang="en-US" dirty="0" smtClean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9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9050"/>
            <a:ext cx="7772400" cy="590550"/>
          </a:xfrm>
          <a:noFill/>
          <a:ln/>
        </p:spPr>
        <p:txBody>
          <a:bodyPr/>
          <a:lstStyle/>
          <a:p>
            <a:r>
              <a:rPr lang="en-US" altLang="en-US"/>
              <a:t>Summary of Trend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609600"/>
            <a:ext cx="6400800" cy="838200"/>
          </a:xfrm>
          <a:prstGeom prst="rect">
            <a:avLst/>
          </a:prstGeom>
          <a:noFill/>
          <a:ln/>
        </p:spPr>
        <p:txBody>
          <a:bodyPr>
            <a:normAutofit fontScale="85000" lnSpcReduction="20000"/>
          </a:bodyPr>
          <a:lstStyle/>
          <a:p>
            <a:r>
              <a:rPr lang="en-US" altLang="en-US" sz="2400">
                <a:solidFill>
                  <a:srgbClr val="FC0128"/>
                </a:solidFill>
              </a:rPr>
              <a:t>Periodic Table</a:t>
            </a:r>
            <a:r>
              <a:rPr lang="en-US" altLang="en-US" sz="2400"/>
              <a:t> and Periodic Trends</a:t>
            </a:r>
          </a:p>
          <a:p>
            <a:r>
              <a:rPr lang="en-US" altLang="en-US">
                <a:solidFill>
                  <a:srgbClr val="00279F"/>
                </a:solidFill>
              </a:rPr>
              <a:t>1.  Electron Configuration</a:t>
            </a:r>
            <a:endParaRPr lang="en-US" altLang="en-US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34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33601"/>
            <a:ext cx="6019800" cy="388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3429000" y="2057400"/>
            <a:ext cx="6096000" cy="0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V="1">
            <a:off x="9601200" y="2133600"/>
            <a:ext cx="0" cy="3962400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743200" y="6172201"/>
            <a:ext cx="541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anose="02020603050405020304" pitchFamily="18" charset="0"/>
              </a:rPr>
              <a:t>2.  Atomic Radius:  Largest toward SW corner of PT</a:t>
            </a:r>
            <a:endParaRPr lang="en-US" altLang="en-US" sz="140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panose="02020603050405020304" pitchFamily="18" charset="0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638800" y="1143000"/>
            <a:ext cx="478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anose="02020603050405020304" pitchFamily="18" charset="0"/>
              </a:rPr>
              <a:t>3. Ionization Energy: Largest toward NE of PT</a:t>
            </a:r>
          </a:p>
          <a:p>
            <a:r>
              <a:rPr lang="en-US" altLang="en-US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anose="02020603050405020304" pitchFamily="18" charset="0"/>
              </a:rPr>
              <a:t>4. Electron Affinity:   Most favorable NE of PT</a:t>
            </a:r>
            <a:endParaRPr lang="en-US" altLang="en-US" sz="140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panose="02020603050405020304" pitchFamily="18" charset="0"/>
            </a:endParaRP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3422650"/>
            <a:ext cx="12700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3927475" y="1862138"/>
            <a:ext cx="6096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V="1">
            <a:off x="9996488" y="1958975"/>
            <a:ext cx="0" cy="3962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H="1">
            <a:off x="3124200" y="6096000"/>
            <a:ext cx="5943600" cy="0"/>
          </a:xfrm>
          <a:prstGeom prst="line">
            <a:avLst/>
          </a:prstGeom>
          <a:noFill/>
          <a:ln w="57150">
            <a:solidFill>
              <a:srgbClr val="FC012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V="1">
            <a:off x="2971800" y="2133600"/>
            <a:ext cx="0" cy="3962400"/>
          </a:xfrm>
          <a:prstGeom prst="line">
            <a:avLst/>
          </a:prstGeom>
          <a:noFill/>
          <a:ln w="57150">
            <a:solidFill>
              <a:srgbClr val="FC0128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539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configuration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THe</a:t>
            </a:r>
            <a:r>
              <a:rPr lang="en-US" dirty="0" smtClean="0"/>
              <a:t> arrangement of electrons in atoms</a:t>
            </a:r>
          </a:p>
          <a:p>
            <a:r>
              <a:rPr lang="en-US" dirty="0" smtClean="0"/>
              <a:t>There are distinct electron configurations for each element on the periodic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9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governing electron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b="1" u="sng" dirty="0"/>
              <a:t>Aufbau principle</a:t>
            </a:r>
            <a:r>
              <a:rPr lang="en-US" dirty="0" smtClean="0"/>
              <a:t> ( means building up in </a:t>
            </a:r>
            <a:r>
              <a:rPr lang="en-US" dirty="0" err="1" smtClean="0"/>
              <a:t>german</a:t>
            </a:r>
            <a:r>
              <a:rPr lang="en-US" dirty="0" smtClean="0"/>
              <a:t>)  States that as protons are individually added to the nucleus to build up the element, electrons are added to the atomic orbitals. ( large elements don’t always follow this rule)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u="sng" dirty="0" err="1"/>
              <a:t>Hund’s</a:t>
            </a:r>
            <a:r>
              <a:rPr lang="en-US" sz="2800" b="1" u="sng" dirty="0"/>
              <a:t> rule</a:t>
            </a:r>
            <a:r>
              <a:rPr lang="en-US" dirty="0" smtClean="0"/>
              <a:t>:  orbitals of equal energy are each added to the nucleus to build up the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5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b="1" u="sng" dirty="0"/>
              <a:t>Paulie exclusion principle: </a:t>
            </a:r>
            <a:r>
              <a:rPr lang="en-US" dirty="0" smtClean="0"/>
              <a:t>no 2 electrons in the same atom can have the same set of 4 quantum numbers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800" b="1" u="sng" dirty="0"/>
              <a:t>Heisenberg uncertainty principle </a:t>
            </a:r>
            <a:r>
              <a:rPr lang="en-US" dirty="0" smtClean="0"/>
              <a:t>It is not possible to accurately measure both the velocity and position of an electron at the same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35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FG09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39913"/>
            <a:ext cx="7543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Aufbau Principle -- “Bottom Up Rule”</a:t>
            </a:r>
          </a:p>
        </p:txBody>
      </p:sp>
      <p:pic>
        <p:nvPicPr>
          <p:cNvPr id="115716" name="Picture 4" descr="PourWaterC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990601"/>
            <a:ext cx="33909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002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05000" y="3886200"/>
            <a:ext cx="8229600" cy="1676400"/>
          </a:xfrm>
          <a:noFill/>
        </p:spPr>
        <p:txBody>
          <a:bodyPr vert="horz" lIns="90487" tIns="44450" rIns="90487" bIns="44450" rtlCol="0">
            <a:normAutofit/>
          </a:bodyPr>
          <a:lstStyle/>
          <a:p>
            <a:pPr eaLnBrk="1" hangingPunct="1"/>
            <a:r>
              <a:rPr lang="en-US" altLang="en-US" sz="2400">
                <a:solidFill>
                  <a:srgbClr val="6600CC"/>
                </a:solidFill>
              </a:rPr>
              <a:t>Example:</a:t>
            </a:r>
          </a:p>
          <a:p>
            <a:pPr eaLnBrk="1" hangingPunct="1"/>
            <a:r>
              <a:rPr lang="en-US" altLang="en-US" sz="2400">
                <a:solidFill>
                  <a:srgbClr val="000000"/>
                </a:solidFill>
              </a:rPr>
              <a:t>	Determine the electron configuration and orbital notation for the ground state neon atom.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1828800" y="1676400"/>
            <a:ext cx="84915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</a:rPr>
              <a:t>An orbital can contain a maximum of 2 electrons,</a:t>
            </a:r>
          </a:p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</a:rPr>
              <a:t>and they must have the opposite “spin.”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Pauli exclusion principle</a:t>
            </a:r>
          </a:p>
        </p:txBody>
      </p:sp>
    </p:spTree>
    <p:extLst>
      <p:ext uri="{BB962C8B-B14F-4D97-AF65-F5344CB8AC3E}">
        <p14:creationId xmlns:p14="http://schemas.microsoft.com/office/powerpoint/2010/main" val="1619052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FG09_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152400"/>
            <a:ext cx="566261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4572000" y="3211514"/>
            <a:ext cx="6019800" cy="357028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u="sng">
                <a:solidFill>
                  <a:srgbClr val="FF0000"/>
                </a:solidFill>
              </a:rPr>
              <a:t>Rules for Filling Orbitals</a:t>
            </a:r>
          </a:p>
          <a:p>
            <a:pPr eaLnBrk="1" hangingPunct="1"/>
            <a:endParaRPr lang="en-US" altLang="en-US" sz="1200" b="1">
              <a:solidFill>
                <a:srgbClr val="48A8D0"/>
              </a:solidFill>
            </a:endParaRPr>
          </a:p>
          <a:p>
            <a:pPr eaLnBrk="1" hangingPunct="1"/>
            <a:r>
              <a:rPr lang="en-US" altLang="en-US" sz="2400" b="1">
                <a:solidFill>
                  <a:srgbClr val="1C647B"/>
                </a:solidFill>
              </a:rPr>
              <a:t>Bottom-up </a:t>
            </a:r>
          </a:p>
          <a:p>
            <a:pPr eaLnBrk="1" hangingPunct="1"/>
            <a:r>
              <a:rPr lang="en-US" altLang="en-US" sz="2400">
                <a:solidFill>
                  <a:srgbClr val="1C647B"/>
                </a:solidFill>
              </a:rPr>
              <a:t>   (</a:t>
            </a:r>
            <a:r>
              <a:rPr lang="en-US" altLang="en-US" sz="2400" i="1">
                <a:solidFill>
                  <a:srgbClr val="1C647B"/>
                </a:solidFill>
              </a:rPr>
              <a:t>Aufbau’s principle</a:t>
            </a:r>
            <a:r>
              <a:rPr lang="en-US" altLang="en-US" sz="2400">
                <a:solidFill>
                  <a:srgbClr val="1C647B"/>
                </a:solidFill>
              </a:rPr>
              <a:t>)</a:t>
            </a:r>
            <a:endParaRPr lang="en-US" altLang="en-US" sz="2400" b="1">
              <a:solidFill>
                <a:srgbClr val="1C647B"/>
              </a:solidFill>
            </a:endParaRPr>
          </a:p>
          <a:p>
            <a:pPr eaLnBrk="1" hangingPunct="1"/>
            <a:endParaRPr lang="en-US" altLang="en-US" sz="2400" b="1">
              <a:solidFill>
                <a:srgbClr val="1C647B"/>
              </a:solidFill>
            </a:endParaRPr>
          </a:p>
          <a:p>
            <a:pPr eaLnBrk="1" hangingPunct="1"/>
            <a:r>
              <a:rPr lang="en-US" altLang="en-US" sz="2400" b="1">
                <a:solidFill>
                  <a:srgbClr val="1C647B"/>
                </a:solidFill>
              </a:rPr>
              <a:t>Fill orbitals singly before doubling up</a:t>
            </a:r>
          </a:p>
          <a:p>
            <a:pPr eaLnBrk="1" hangingPunct="1"/>
            <a:r>
              <a:rPr lang="en-US" altLang="en-US" sz="2400">
                <a:solidFill>
                  <a:srgbClr val="1C647B"/>
                </a:solidFill>
              </a:rPr>
              <a:t>   (</a:t>
            </a:r>
            <a:r>
              <a:rPr lang="en-US" altLang="en-US" sz="2400" i="1">
                <a:solidFill>
                  <a:srgbClr val="1C647B"/>
                </a:solidFill>
              </a:rPr>
              <a:t>Hund’s Rule</a:t>
            </a:r>
            <a:r>
              <a:rPr lang="en-US" altLang="en-US" sz="2400">
                <a:solidFill>
                  <a:srgbClr val="1C647B"/>
                </a:solidFill>
              </a:rPr>
              <a:t>)</a:t>
            </a:r>
            <a:endParaRPr lang="en-US" altLang="en-US" sz="2400" b="1">
              <a:solidFill>
                <a:srgbClr val="1C647B"/>
              </a:solidFill>
            </a:endParaRPr>
          </a:p>
          <a:p>
            <a:pPr eaLnBrk="1" hangingPunct="1"/>
            <a:endParaRPr lang="en-US" altLang="en-US" sz="2400" b="1">
              <a:solidFill>
                <a:srgbClr val="1C647B"/>
              </a:solidFill>
            </a:endParaRPr>
          </a:p>
          <a:p>
            <a:pPr eaLnBrk="1" hangingPunct="1"/>
            <a:r>
              <a:rPr lang="en-US" altLang="en-US" sz="2400" b="1">
                <a:solidFill>
                  <a:srgbClr val="1C647B"/>
                </a:solidFill>
              </a:rPr>
              <a:t>Paired electrons have opposite spin</a:t>
            </a:r>
          </a:p>
          <a:p>
            <a:pPr eaLnBrk="1" hangingPunct="1"/>
            <a:r>
              <a:rPr lang="en-US" altLang="en-US" sz="2400">
                <a:solidFill>
                  <a:srgbClr val="1C647B"/>
                </a:solidFill>
              </a:rPr>
              <a:t>   (</a:t>
            </a:r>
            <a:r>
              <a:rPr lang="en-US" altLang="en-US" sz="2400" i="1">
                <a:solidFill>
                  <a:srgbClr val="1C647B"/>
                </a:solidFill>
              </a:rPr>
              <a:t>Pauli exclusion principle</a:t>
            </a:r>
            <a:r>
              <a:rPr lang="en-US" altLang="en-US" sz="2400">
                <a:solidFill>
                  <a:srgbClr val="1C647B"/>
                </a:solidFill>
              </a:rPr>
              <a:t>)</a:t>
            </a:r>
            <a:endParaRPr lang="en-US" altLang="en-US" sz="2400" b="1">
              <a:solidFill>
                <a:srgbClr val="48A8D0"/>
              </a:solidFill>
            </a:endParaRPr>
          </a:p>
        </p:txBody>
      </p:sp>
      <p:sp>
        <p:nvSpPr>
          <p:cNvPr id="125956" name="Rectangle 3"/>
          <p:cNvSpPr>
            <a:spLocks noChangeArrowheads="1"/>
          </p:cNvSpPr>
          <p:nvPr/>
        </p:nvSpPr>
        <p:spPr bwMode="auto">
          <a:xfrm>
            <a:off x="7315200" y="152400"/>
            <a:ext cx="3276600" cy="1816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i="1">
                <a:solidFill>
                  <a:prstClr val="black"/>
                </a:solidFill>
                <a:cs typeface="Arial" panose="020B0604020202020204" pitchFamily="34" charset="0"/>
              </a:rPr>
              <a:t>Basic Principle:</a:t>
            </a:r>
          </a:p>
          <a:p>
            <a:pPr algn="ctr" eaLnBrk="1" hangingPunct="1"/>
            <a:r>
              <a:rPr lang="en-US" altLang="en-US" sz="2800" b="1" i="1">
                <a:solidFill>
                  <a:srgbClr val="FF0000"/>
                </a:solidFill>
                <a:cs typeface="Arial" panose="020B0604020202020204" pitchFamily="34" charset="0"/>
              </a:rPr>
              <a:t>electrons occupy lowest energy levels available</a:t>
            </a:r>
            <a:endParaRPr lang="en-US" altLang="en-US" sz="2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173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6" y="927101"/>
            <a:ext cx="8774113" cy="594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1" name="TextBox 2"/>
          <p:cNvSpPr txBox="1">
            <a:spLocks noChangeArrowheads="1"/>
          </p:cNvSpPr>
          <p:nvPr/>
        </p:nvSpPr>
        <p:spPr bwMode="auto">
          <a:xfrm>
            <a:off x="1524000" y="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prstClr val="black"/>
                </a:solidFill>
              </a:rPr>
              <a:t>Identify examples of the following principles:  </a:t>
            </a:r>
          </a:p>
          <a:p>
            <a:pPr eaLnBrk="1" hangingPunct="1"/>
            <a:r>
              <a:rPr lang="en-US" altLang="en-US" sz="2800" b="1" dirty="0">
                <a:solidFill>
                  <a:prstClr val="black"/>
                </a:solidFill>
              </a:rPr>
              <a:t>	1) </a:t>
            </a:r>
            <a:r>
              <a:rPr lang="en-US" altLang="en-US" sz="2800" b="1" dirty="0">
                <a:solidFill>
                  <a:srgbClr val="FF0000"/>
                </a:solidFill>
              </a:rPr>
              <a:t>Aufbau</a:t>
            </a:r>
            <a:r>
              <a:rPr lang="en-US" altLang="en-US" sz="2800" b="1" dirty="0">
                <a:solidFill>
                  <a:prstClr val="black"/>
                </a:solidFill>
              </a:rPr>
              <a:t>	  2) </a:t>
            </a:r>
            <a:r>
              <a:rPr lang="en-US" altLang="en-US" sz="2800" b="1" dirty="0" err="1">
                <a:solidFill>
                  <a:srgbClr val="006600"/>
                </a:solidFill>
              </a:rPr>
              <a:t>Hund’s</a:t>
            </a:r>
            <a:r>
              <a:rPr lang="en-US" altLang="en-US" sz="2800" b="1" dirty="0">
                <a:solidFill>
                  <a:srgbClr val="006600"/>
                </a:solidFill>
              </a:rPr>
              <a:t> rule</a:t>
            </a:r>
            <a:r>
              <a:rPr lang="en-US" altLang="en-US" sz="2800" b="1" dirty="0">
                <a:solidFill>
                  <a:prstClr val="black"/>
                </a:solidFill>
              </a:rPr>
              <a:t>	 3) </a:t>
            </a:r>
            <a:r>
              <a:rPr lang="en-US" altLang="en-US" sz="2800" b="1" dirty="0">
                <a:solidFill>
                  <a:srgbClr val="0000FF"/>
                </a:solidFill>
              </a:rPr>
              <a:t>Pauli exclusion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772400" y="3352800"/>
            <a:ext cx="990600" cy="6858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812214" y="4648200"/>
            <a:ext cx="636587" cy="381000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850313" y="5302250"/>
            <a:ext cx="330200" cy="381000"/>
          </a:xfrm>
          <a:prstGeom prst="round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19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electron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38400" y="2514601"/>
            <a:ext cx="6938891" cy="3424107"/>
          </a:xfrm>
        </p:spPr>
        <p:txBody>
          <a:bodyPr/>
          <a:lstStyle/>
          <a:p>
            <a:r>
              <a:rPr lang="en-US" sz="2400" b="1" u="sng" dirty="0"/>
              <a:t>There are 3 different types of notation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Orbital notation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Electron dot notation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Electron configuration notation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67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Periodic Groups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2800" dirty="0"/>
              <a:t>Elements in the same column have similar chemical and physical properties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These similarities are observed because elements in a column have similar </a:t>
            </a:r>
            <a:r>
              <a:rPr lang="en-US" altLang="en-US" sz="2800" dirty="0">
                <a:solidFill>
                  <a:srgbClr val="FF0000"/>
                </a:solidFill>
              </a:rPr>
              <a:t>e</a:t>
            </a:r>
            <a:r>
              <a:rPr lang="en-US" altLang="en-US" sz="2800" baseline="30000" dirty="0">
                <a:solidFill>
                  <a:srgbClr val="FF0000"/>
                </a:solidFill>
              </a:rPr>
              <a:t>-</a:t>
            </a:r>
            <a:r>
              <a:rPr lang="en-US" altLang="en-US" sz="2800" dirty="0">
                <a:solidFill>
                  <a:srgbClr val="FF0000"/>
                </a:solidFill>
              </a:rPr>
              <a:t> configurations </a:t>
            </a:r>
            <a:r>
              <a:rPr lang="en-US" altLang="en-US" sz="2800" dirty="0"/>
              <a:t>(same amount of electrons in outermost shell)</a:t>
            </a:r>
          </a:p>
        </p:txBody>
      </p:sp>
    </p:spTree>
    <p:extLst>
      <p:ext uri="{BB962C8B-B14F-4D97-AF65-F5344CB8AC3E}">
        <p14:creationId xmlns:p14="http://schemas.microsoft.com/office/powerpoint/2010/main" val="158074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345"/>
            <a:ext cx="9144000" cy="689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64532"/>
            <a:ext cx="9144000" cy="6906333"/>
          </a:xfrm>
          <a:prstGeom prst="rect">
            <a:avLst/>
          </a:prstGeom>
        </p:spPr>
      </p:pic>
      <p:sp>
        <p:nvSpPr>
          <p:cNvPr id="11" name="AutoShape 2" descr="data:image/jpeg;base64,/9j/4AAQSkZJRgABAQAAAQABAAD/2wCEAAkGBhISEA8QEA8UExUTEhgTEREQGBcUFBQTHBwbGx8XFhUXJyceGB0kJR4TKzEsLyc1Li0xGB4zNjA2OCY3LzUBCQoKBQUFDQUFDSkYEhgpKSkpKSkpKSkpKSkpKSkpKSkpKSkpKSkpKSkpKSkpKSkpKSkpKSkpKSkpKSkpKSkpKf/AABEIAHwAgQMBIgACEQEDEQH/xAAbAAEBAAMBAQEAAAAAAAAAAAAABwUGCAEDBP/EADkQAAEDAgMFBQYFAwUAAAAAAAEAAgMEEQUSIQYHEzFBCDJRYbIUIjM1c3QVcXKBoZGzwRYjJUJE/8QAFAEBAAAAAAAAAAAAAAAAAAAAAP/EABQRAQAAAAAAAAAAAAAAAAAAAAD/2gAMAwEAAhEDEQA/ALiiIgIiIOcN7O2uKRYs+MTTU7InA0zIi5jXx3uJCAbS3IPO40ItoQr3sxVTy0dLJVR8OZ8TXTMtlyvI1GU8vy6L9dVhsUjo3ywxvdGc0bnta5zHXBuwkXabhvLwHgv0oJxv1Fb+GH2TPw8x9s4fe4Fjztrkv3rdOel1gezqK3g1HFz+x/8Anz8uLc5+HfXL420v53VlRAREQEREBERAREQEREBERAREQEREBERAREQEREBERAREQEREBFgf9c0Ptn4f7Wz2i9uF73etfLntkzeV7+SzyAiLCbWbX02HQceqeQCQ1jGjNI93g1ul7cz4IM2vm+oYDYvaD4EgFQin2oxfaGpkiopDRUrW2kLSbAEEe/IAHPc6/dFgAL20ud0w3cRhzQXVZmrJHBuaSeR7dQLe6IyDY6cy7kNUFFZKCLtII8Qbr0m2pU6r9zMMYz4VV1NBI0EtbHK98JdYjM5rjmubtBIdyaNFN9tNtsYh/wCHxDJYvZmqGsIfURZ7gh4OUtNgDZoOhDtb3Do5fGqq2RMdJLI1jGglz3kNa0DUkuOgX1Cim/vZjh0cNUaqokcKnK5k0mZh4mdwLWCzWZbWGUDTnrqgq+B7U0tYZhSVDZuC/JIY7lodrycRZw0OoJHmsqov2avgYj9WL0uVoQEREBERAREQc5jcJiH4hw+IOBxM3t2ZubLzvw82fifxfrbVdGIiDx7wASSAALknQAeJXJe8rbeTEq17+JeCNzmUrO61sdx71jrd1gSTryHSy6D3vYpwMGriH5TIzgt0zX4hDS3kQLtL9f8AK503aYbx8Xw6MkAe0MkOYXBEf+4W28w0j90HT+w+zLaChp6UWzMbeVzf+0p1cbnnr/AH5LPIEQFoO+jZT2zDZJGWEtIDURk31a0Xe0W6louPNoGl7rfl49gIIIuCLEHqEH4sDN6WmJNzwY7k6390dVPO0R8pj+7j9Eqp0MLWNaxjQ1rQGta0WAaNAAOgCmPaI+Ux/dx+iVBiOzV8DEPqxelytCi/Zq+BiH1YvS5WhARfKrqRHG+R3JjS8252AubKJYP2hpZMQbHJSsFLJII2Bt+OzMQGuc4nK7zFhz56ahckREBERBI9od/8dNiDqZlKZIYpOHNLfLJmBIdw2HQgHxIvY8uaqtFWMmjjmjdmZIxsjHWIuxwBBsdRcELVMX3TYdU1ra6WAl9w58YIEUrh1kZb3jyvrY21vrfcWtAAAFgOQCCdb/Gk4NJYE2miJt0FzqVFtzfzvD/1v/tSLpDb3A3VmG1tNHfPJCeGBYZnts5rbu0AJaBfpdcm4DiJpKymqHNJ4FRHI5ndccjw4t8r2I/dB2ii+NJVNkjjkYbte0PYbEXaRcGx1GhC+yAiLwnqUHql3aI+Ux/dx+iVUujrY5mNlhkbIx3dfGQ5p1toRpzv/RTTtEfKY/u4/RKgxHZq+BiH1YvS5WhRfs1fAxD6sXpcrQg8IvoVpmH7osNhrjXsgOfMXsiJvBG8295kdtCNSBcgX0AsLboiAiIgIiICIiAuf99e618UkuJ0jLxPOapiYNYndZAOrSbk+BN+R06AXhF9Cgg26DfBHBGzD8QfkY3SnqHZnBoJ7knOzRfQ8gBY6C6u8U7XNDmuDmkXDmm4I8QRoVouNbk8LqZnzuifG55u8QPyNLiSS7KQbE36WGnJMO3NUdOSaeproSRYmGpdGSPA5QNEG9SStaC5zgA0EucTYADmSegU/wAc2rlxGcYbhDyWE2r8Rj0ZDFpmjhksQ6Ug9OVx5lv6sQ3R004DaisxCZoNw2aqfI2/Lk69lt+G4XDTxNhp4mRRt7rIwGtH7Dqep5lB7h2HsgijgiaGsjaGMa0AAAeQ0U37RHymP7uP0SqorWdsN39PifDFVJNlj1ZHG5rGh3V3dJJOg5205IJ72avgYh9WP0uVoWo7JbsqXDZXS0kk7cwtIx72uY8a2uC2+l76ELbkBERAREQEREBERAREQEREBERAREQEREBERAREQEREBERAREQaPvG3qQ4Vw4zEZ5pBnEIdww2O5Gdz7OtqCALa2Pgs5sbtdDiVKyqguBfJIx3ejkABLCevNpv1BCnvaI2dhdSRV5aRNG9kAcDo6N2d2Vw8jcj9RW77t9noaPDaZkDSOIxs8hcbl0j2NJJ6dGj8mhBjd4+9WHCjFHwjPNIM4iDuGGxXIzufldzIIAt0PKyzux210GJUrKqC4BOSRju9HIACWHxtca9QQp12idn4XUsNdlImZI2DMDo6I53WcPI3t+orfN3ezsNHh9PHA0gSMbNIXG7nyPa0lx6dGj8gEGyoiICIiAiIgIiICIiD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168900" y="-708025"/>
            <a:ext cx="15430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 flipH="1" flipV="1">
            <a:off x="-1066800" y="5791200"/>
            <a:ext cx="3276130" cy="152400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                        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924014" y="1642797"/>
            <a:ext cx="10101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BA3F51"/>
                </a:solidFill>
                <a:effectLst>
                  <a:outerShdw blurRad="12700" dist="38100" dir="2700000" algn="tl" rotWithShape="0">
                    <a:srgbClr val="BA3F51">
                      <a:lumMod val="60000"/>
                      <a:lumOff val="40000"/>
                    </a:srgbClr>
                  </a:outerShdw>
                </a:effectLst>
              </a:rPr>
              <a:t>Ar</a:t>
            </a:r>
            <a:endParaRPr lang="en-US" sz="5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BA3F51"/>
              </a:solidFill>
              <a:effectLst>
                <a:outerShdw blurRad="12700" dist="38100" dir="2700000" algn="tl" rotWithShape="0">
                  <a:srgbClr val="BA3F51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19800" y="2438400"/>
            <a:ext cx="914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gradFill>
                  <a:gsLst>
                    <a:gs pos="0">
                      <a:srgbClr val="BA3F51">
                        <a:lumMod val="50000"/>
                      </a:srgbClr>
                    </a:gs>
                    <a:gs pos="50000">
                      <a:srgbClr val="BA3F51"/>
                    </a:gs>
                    <a:gs pos="100000">
                      <a:srgbClr val="BA3F51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Kr</a:t>
            </a:r>
            <a:endParaRPr lang="en-US" sz="5400" dirty="0">
              <a:ln w="0"/>
              <a:gradFill>
                <a:gsLst>
                  <a:gs pos="0">
                    <a:srgbClr val="BA3F51">
                      <a:lumMod val="50000"/>
                    </a:srgbClr>
                  </a:gs>
                  <a:gs pos="50000">
                    <a:srgbClr val="BA3F51"/>
                  </a:gs>
                  <a:gs pos="100000">
                    <a:srgbClr val="BA3F51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24014" y="3431048"/>
            <a:ext cx="10101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BA3F51"/>
                </a:solidFill>
                <a:effectLst>
                  <a:outerShdw blurRad="12700" dist="38100" dir="2700000" algn="tl" rotWithShape="0">
                    <a:srgbClr val="BA3F51">
                      <a:lumMod val="60000"/>
                      <a:lumOff val="40000"/>
                    </a:srgbClr>
                  </a:outerShdw>
                </a:effectLst>
              </a:rPr>
              <a:t>Xe</a:t>
            </a:r>
            <a:endParaRPr lang="en-US" sz="5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BA3F51"/>
              </a:solidFill>
              <a:effectLst>
                <a:outerShdw blurRad="12700" dist="38100" dir="2700000" algn="tl" rotWithShape="0">
                  <a:srgbClr val="BA3F51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24014" y="4189274"/>
            <a:ext cx="10101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BA3F51"/>
                </a:solidFill>
                <a:effectLst>
                  <a:outerShdw blurRad="12700" dist="38100" dir="2700000" algn="tl" rotWithShape="0">
                    <a:srgbClr val="BA3F51">
                      <a:lumMod val="60000"/>
                      <a:lumOff val="40000"/>
                    </a:srgbClr>
                  </a:outerShdw>
                </a:effectLst>
              </a:rPr>
              <a:t>Ra</a:t>
            </a:r>
            <a:endParaRPr lang="en-US" sz="5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BA3F51"/>
              </a:solidFill>
              <a:effectLst>
                <a:outerShdw blurRad="12700" dist="38100" dir="2700000" algn="tl" rotWithShape="0">
                  <a:srgbClr val="BA3F51">
                    <a:lumMod val="60000"/>
                    <a:lumOff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108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An unoccupied orbital is represented by a line________</a:t>
            </a:r>
          </a:p>
          <a:p>
            <a:r>
              <a:rPr lang="en-US" dirty="0" smtClean="0"/>
              <a:t>An orbital containing:</a:t>
            </a:r>
          </a:p>
          <a:p>
            <a:r>
              <a:rPr lang="en-US" dirty="0" smtClean="0"/>
              <a:t>1 electron is represented as  an arrow going up</a:t>
            </a:r>
          </a:p>
          <a:p>
            <a:r>
              <a:rPr lang="en-US" dirty="0" smtClean="0"/>
              <a:t>2 electrons is represented as one arrow up and one arrow down ( showing opposite spins of electrons)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330" y="4648200"/>
            <a:ext cx="7460480" cy="182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1600200"/>
            <a:ext cx="7772400" cy="4038600"/>
          </a:xfrm>
        </p:spPr>
        <p:txBody>
          <a:bodyPr vert="horz" lIns="90487" tIns="44450" rIns="90487" bIns="44450" rtlCol="0">
            <a:normAutofit/>
          </a:bodyPr>
          <a:lstStyle/>
          <a:p>
            <a:pPr>
              <a:lnSpc>
                <a:spcPct val="120000"/>
              </a:lnSpc>
              <a:defRPr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lnSpc>
                <a:spcPct val="120000"/>
              </a:lnSpc>
              <a:defRPr/>
            </a:pPr>
            <a:endParaRPr lang="en-US" sz="32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28675" name="Picture 3" descr="QuantumSp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48768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1524000" y="228600"/>
            <a:ext cx="3048000" cy="76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6600CC"/>
                </a:solidFill>
                <a:latin typeface="Helvetica" panose="020B0604020202020204" pitchFamily="34" charset="0"/>
              </a:rPr>
              <a:t>Electron spin</a:t>
            </a: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4430713" y="200026"/>
            <a:ext cx="6248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prstClr val="black"/>
                </a:solidFill>
              </a:rPr>
              <a:t>How could an orbital hold two electrons </a:t>
            </a:r>
          </a:p>
          <a:p>
            <a:pPr algn="ctr" eaLnBrk="1" hangingPunct="1"/>
            <a:r>
              <a:rPr lang="en-US" altLang="en-US" sz="2400" b="1">
                <a:solidFill>
                  <a:prstClr val="black"/>
                </a:solidFill>
              </a:rPr>
              <a:t>without electrostatic repulsion?</a:t>
            </a:r>
            <a:endParaRPr lang="en-US" altLang="en-US" sz="2400">
              <a:solidFill>
                <a:prstClr val="black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315200" y="2184400"/>
            <a:ext cx="2362200" cy="1016000"/>
            <a:chOff x="2064" y="3600"/>
            <a:chExt cx="1488" cy="640"/>
          </a:xfrm>
        </p:grpSpPr>
        <p:sp>
          <p:nvSpPr>
            <p:cNvPr id="117767" name="Text Box 7"/>
            <p:cNvSpPr txBox="1">
              <a:spLocks noChangeArrowheads="1"/>
            </p:cNvSpPr>
            <p:nvPr/>
          </p:nvSpPr>
          <p:spPr bwMode="auto">
            <a:xfrm>
              <a:off x="2064" y="3600"/>
              <a:ext cx="480" cy="6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6000" b="1">
                  <a:solidFill>
                    <a:srgbClr val="FF0000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</a:t>
              </a:r>
              <a:endPara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7768" name="Text Box 8"/>
            <p:cNvSpPr txBox="1">
              <a:spLocks noChangeArrowheads="1"/>
            </p:cNvSpPr>
            <p:nvPr/>
          </p:nvSpPr>
          <p:spPr bwMode="auto">
            <a:xfrm>
              <a:off x="3072" y="3600"/>
              <a:ext cx="480" cy="6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6000" b="1">
                  <a:solidFill>
                    <a:srgbClr val="FF0000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</a:t>
              </a:r>
              <a:endPara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2295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4713288"/>
            <a:ext cx="2438400" cy="1458912"/>
          </a:xfrm>
        </p:spPr>
        <p:txBody>
          <a:bodyPr vert="horz" lIns="137160" tIns="0" rIns="164592" bIns="0" rtlCol="0" anchor="ctr">
            <a:normAutofit/>
          </a:bodyPr>
          <a:lstStyle/>
          <a:p>
            <a:r>
              <a:rPr lang="en-US" altLang="en-US" sz="2400"/>
              <a:t>Stern-Gerlach </a:t>
            </a:r>
            <a:br>
              <a:rPr lang="en-US" altLang="en-US" sz="2400"/>
            </a:br>
            <a:r>
              <a:rPr lang="en-US" altLang="en-US" sz="2400"/>
              <a:t>Experiment</a:t>
            </a:r>
          </a:p>
        </p:txBody>
      </p:sp>
      <p:pic>
        <p:nvPicPr>
          <p:cNvPr id="1229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419601"/>
            <a:ext cx="6502400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1920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dot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 shows only electrons in the highest or outermost main energy level ( with the highest principle quantum numbers)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012" y="5410200"/>
            <a:ext cx="7014935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259" y="3336196"/>
            <a:ext cx="2232904" cy="2150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258" y="3336197"/>
            <a:ext cx="5217943" cy="180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7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583" y="0"/>
            <a:ext cx="92254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6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dot notation  with elements leads to the use of </a:t>
            </a:r>
            <a:r>
              <a:rPr lang="en-US" dirty="0" err="1" smtClean="0"/>
              <a:t>lewis</a:t>
            </a:r>
            <a:r>
              <a:rPr lang="en-US" dirty="0" smtClean="0"/>
              <a:t> structure with compounds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948" y="2743200"/>
            <a:ext cx="6725634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4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configuration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 eliminates the lines and arrows of orbital notation</a:t>
            </a:r>
          </a:p>
          <a:p>
            <a:r>
              <a:rPr lang="en-US" dirty="0" smtClean="0"/>
              <a:t>Instead the number of electrons in a sublevel is shown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988" y="4343401"/>
            <a:ext cx="9131013" cy="167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7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638801" y="914400"/>
            <a:ext cx="4187825" cy="2846388"/>
            <a:chOff x="2592" y="240"/>
            <a:chExt cx="2638" cy="1793"/>
          </a:xfrm>
        </p:grpSpPr>
        <p:sp>
          <p:nvSpPr>
            <p:cNvPr id="67587" name="Rectangle 3"/>
            <p:cNvSpPr>
              <a:spLocks noChangeArrowheads="1"/>
            </p:cNvSpPr>
            <p:nvPr/>
          </p:nvSpPr>
          <p:spPr bwMode="auto">
            <a:xfrm>
              <a:off x="2592" y="240"/>
              <a:ext cx="0" cy="17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9812" name="Rectangle 4"/>
            <p:cNvSpPr>
              <a:spLocks noChangeArrowheads="1"/>
            </p:cNvSpPr>
            <p:nvPr/>
          </p:nvSpPr>
          <p:spPr bwMode="auto">
            <a:xfrm>
              <a:off x="3552" y="792"/>
              <a:ext cx="16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600" b="1">
                  <a:solidFill>
                    <a:srgbClr val="0033FF"/>
                  </a:solidFill>
                </a:rPr>
                <a:t>1</a:t>
              </a:r>
              <a:endParaRPr lang="en-US" altLang="en-US" b="1">
                <a:solidFill>
                  <a:prstClr val="black"/>
                </a:solidFill>
              </a:endParaRPr>
            </a:p>
          </p:txBody>
        </p:sp>
        <p:sp>
          <p:nvSpPr>
            <p:cNvPr id="119813" name="Rectangle 5"/>
            <p:cNvSpPr>
              <a:spLocks noChangeArrowheads="1"/>
            </p:cNvSpPr>
            <p:nvPr/>
          </p:nvSpPr>
          <p:spPr bwMode="auto">
            <a:xfrm>
              <a:off x="3146" y="966"/>
              <a:ext cx="214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800" b="1">
                  <a:solidFill>
                    <a:srgbClr val="FF0000"/>
                  </a:solidFill>
                </a:rPr>
                <a:t>1</a:t>
              </a:r>
              <a:endParaRPr lang="en-US" altLang="en-US" b="1">
                <a:solidFill>
                  <a:prstClr val="black"/>
                </a:solidFill>
              </a:endParaRPr>
            </a:p>
          </p:txBody>
        </p:sp>
        <p:sp>
          <p:nvSpPr>
            <p:cNvPr id="119814" name="Rectangle 6"/>
            <p:cNvSpPr>
              <a:spLocks noChangeArrowheads="1"/>
            </p:cNvSpPr>
            <p:nvPr/>
          </p:nvSpPr>
          <p:spPr bwMode="auto">
            <a:xfrm>
              <a:off x="3360" y="958"/>
              <a:ext cx="214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800" b="1" i="1">
                  <a:solidFill>
                    <a:srgbClr val="00BB00"/>
                  </a:solidFill>
                </a:rPr>
                <a:t>s</a:t>
              </a:r>
              <a:endParaRPr lang="en-US" altLang="en-US" b="1" i="1">
                <a:solidFill>
                  <a:prstClr val="black"/>
                </a:solidFill>
              </a:endParaRPr>
            </a:p>
          </p:txBody>
        </p:sp>
        <p:sp>
          <p:nvSpPr>
            <p:cNvPr id="119815" name="Line 7"/>
            <p:cNvSpPr>
              <a:spLocks noChangeShapeType="1"/>
            </p:cNvSpPr>
            <p:nvPr/>
          </p:nvSpPr>
          <p:spPr bwMode="auto">
            <a:xfrm flipV="1">
              <a:off x="3031" y="1368"/>
              <a:ext cx="185" cy="41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816" name="Line 8"/>
            <p:cNvSpPr>
              <a:spLocks noChangeShapeType="1"/>
            </p:cNvSpPr>
            <p:nvPr/>
          </p:nvSpPr>
          <p:spPr bwMode="auto">
            <a:xfrm flipH="1" flipV="1">
              <a:off x="3646" y="1363"/>
              <a:ext cx="491" cy="245"/>
            </a:xfrm>
            <a:prstGeom prst="line">
              <a:avLst/>
            </a:prstGeom>
            <a:noFill/>
            <a:ln w="38100">
              <a:solidFill>
                <a:srgbClr val="00BB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817" name="Rectangle 9"/>
            <p:cNvSpPr>
              <a:spLocks noChangeArrowheads="1"/>
            </p:cNvSpPr>
            <p:nvPr/>
          </p:nvSpPr>
          <p:spPr bwMode="auto">
            <a:xfrm>
              <a:off x="2699" y="1800"/>
              <a:ext cx="19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b="1">
                  <a:solidFill>
                    <a:srgbClr val="FF0000"/>
                  </a:solidFill>
                </a:rPr>
                <a:t>value of energy level</a:t>
              </a:r>
              <a:endParaRPr lang="en-US" altLang="en-US" b="1">
                <a:solidFill>
                  <a:prstClr val="black"/>
                </a:solidFill>
              </a:endParaRPr>
            </a:p>
          </p:txBody>
        </p:sp>
        <p:sp>
          <p:nvSpPr>
            <p:cNvPr id="119818" name="Rectangle 10"/>
            <p:cNvSpPr>
              <a:spLocks noChangeArrowheads="1"/>
            </p:cNvSpPr>
            <p:nvPr/>
          </p:nvSpPr>
          <p:spPr bwMode="auto">
            <a:xfrm>
              <a:off x="4176" y="1512"/>
              <a:ext cx="77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b="1">
                  <a:solidFill>
                    <a:srgbClr val="00BB00"/>
                  </a:solidFill>
                </a:rPr>
                <a:t>sublevel</a:t>
              </a:r>
              <a:endParaRPr lang="en-US" altLang="en-US" b="1">
                <a:solidFill>
                  <a:prstClr val="black"/>
                </a:solidFill>
              </a:endParaRPr>
            </a:p>
          </p:txBody>
        </p:sp>
        <p:sp>
          <p:nvSpPr>
            <p:cNvPr id="119819" name="Rectangle 11"/>
            <p:cNvSpPr>
              <a:spLocks noChangeArrowheads="1"/>
            </p:cNvSpPr>
            <p:nvPr/>
          </p:nvSpPr>
          <p:spPr bwMode="auto">
            <a:xfrm>
              <a:off x="4368" y="810"/>
              <a:ext cx="862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b="1">
                  <a:solidFill>
                    <a:srgbClr val="0000EE"/>
                  </a:solidFill>
                </a:rPr>
                <a:t>no. of</a:t>
              </a:r>
            </a:p>
            <a:p>
              <a:r>
                <a:rPr lang="en-US" altLang="en-US" sz="2400" b="1">
                  <a:solidFill>
                    <a:srgbClr val="0000EE"/>
                  </a:solidFill>
                </a:rPr>
                <a:t>electrons</a:t>
              </a:r>
              <a:endParaRPr lang="en-US" altLang="en-US" b="1">
                <a:solidFill>
                  <a:prstClr val="black"/>
                </a:solidFill>
              </a:endParaRPr>
            </a:p>
          </p:txBody>
        </p:sp>
        <p:sp>
          <p:nvSpPr>
            <p:cNvPr id="119820" name="Rectangle 12"/>
            <p:cNvSpPr>
              <a:spLocks noChangeArrowheads="1"/>
            </p:cNvSpPr>
            <p:nvPr/>
          </p:nvSpPr>
          <p:spPr bwMode="auto">
            <a:xfrm>
              <a:off x="3264" y="257"/>
              <a:ext cx="0" cy="174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Aft>
                  <a:spcPct val="20000"/>
                </a:spcAft>
              </a:pPr>
              <a:endParaRPr lang="en-US" altLang="en-US" b="1">
                <a:solidFill>
                  <a:prstClr val="black"/>
                </a:solidFill>
              </a:endParaRPr>
            </a:p>
          </p:txBody>
        </p:sp>
        <p:sp>
          <p:nvSpPr>
            <p:cNvPr id="119821" name="Rectangle 13"/>
            <p:cNvSpPr>
              <a:spLocks noChangeArrowheads="1"/>
            </p:cNvSpPr>
            <p:nvPr/>
          </p:nvSpPr>
          <p:spPr bwMode="auto">
            <a:xfrm>
              <a:off x="2736" y="288"/>
              <a:ext cx="2438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en-US" sz="2400" b="1">
                  <a:solidFill>
                    <a:srgbClr val="000000"/>
                  </a:solidFill>
                </a:rPr>
                <a:t>spdf NOTATION</a:t>
              </a:r>
            </a:p>
            <a:p>
              <a:pPr algn="ctr">
                <a:spcBef>
                  <a:spcPct val="20000"/>
                </a:spcBef>
              </a:pPr>
              <a:r>
                <a:rPr lang="en-US" altLang="en-US" sz="2400" b="1">
                  <a:solidFill>
                    <a:srgbClr val="000000"/>
                  </a:solidFill>
                </a:rPr>
                <a:t>   for H, atomic number = 1</a:t>
              </a:r>
              <a:endParaRPr lang="en-US" altLang="en-US" b="1">
                <a:solidFill>
                  <a:prstClr val="black"/>
                </a:solidFill>
              </a:endParaRPr>
            </a:p>
          </p:txBody>
        </p:sp>
        <p:sp>
          <p:nvSpPr>
            <p:cNvPr id="119822" name="Line 14"/>
            <p:cNvSpPr>
              <a:spLocks noChangeShapeType="1"/>
            </p:cNvSpPr>
            <p:nvPr/>
          </p:nvSpPr>
          <p:spPr bwMode="auto">
            <a:xfrm flipH="1" flipV="1">
              <a:off x="3792" y="936"/>
              <a:ext cx="480" cy="0"/>
            </a:xfrm>
            <a:prstGeom prst="line">
              <a:avLst/>
            </a:prstGeom>
            <a:noFill/>
            <a:ln w="38100">
              <a:solidFill>
                <a:srgbClr val="0000E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3315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1952625" y="914400"/>
            <a:ext cx="3200400" cy="762000"/>
          </a:xfrm>
        </p:spPr>
        <p:txBody>
          <a:bodyPr/>
          <a:lstStyle/>
          <a:p>
            <a:pPr eaLnBrk="1" hangingPunct="1"/>
            <a:r>
              <a:rPr lang="en-US" altLang="en-US" sz="2800" i="1"/>
              <a:t>spdf</a:t>
            </a:r>
            <a:r>
              <a:rPr lang="en-US" altLang="en-US" sz="2800"/>
              <a:t> Notation</a:t>
            </a:r>
          </a:p>
        </p:txBody>
      </p:sp>
      <p:sp>
        <p:nvSpPr>
          <p:cNvPr id="13316" name="Rectangle 17"/>
          <p:cNvSpPr>
            <a:spLocks noChangeArrowheads="1"/>
          </p:cNvSpPr>
          <p:nvPr/>
        </p:nvSpPr>
        <p:spPr bwMode="auto">
          <a:xfrm>
            <a:off x="1752600" y="4295775"/>
            <a:ext cx="36576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6600CC"/>
                </a:solidFill>
              </a:rPr>
              <a:t>Orbital Box Notation</a:t>
            </a: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5397500" y="4267200"/>
            <a:ext cx="4965700" cy="2247900"/>
            <a:chOff x="3873500" y="4457700"/>
            <a:chExt cx="4965700" cy="2247900"/>
          </a:xfrm>
        </p:grpSpPr>
        <p:sp>
          <p:nvSpPr>
            <p:cNvPr id="19" name="AutoShape 7"/>
            <p:cNvSpPr>
              <a:spLocks noChangeAspect="1" noChangeArrowheads="1" noTextEdit="1"/>
            </p:cNvSpPr>
            <p:nvPr/>
          </p:nvSpPr>
          <p:spPr bwMode="auto">
            <a:xfrm>
              <a:off x="3873500" y="4483100"/>
              <a:ext cx="4965700" cy="2222500"/>
            </a:xfrm>
            <a:prstGeom prst="rect">
              <a:avLst/>
            </a:prstGeom>
            <a:solidFill>
              <a:srgbClr val="FCFEB9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9827" name="Freeform 10"/>
            <p:cNvSpPr>
              <a:spLocks/>
            </p:cNvSpPr>
            <p:nvPr/>
          </p:nvSpPr>
          <p:spPr bwMode="auto">
            <a:xfrm>
              <a:off x="5849938" y="5894943"/>
              <a:ext cx="165100" cy="239713"/>
            </a:xfrm>
            <a:custGeom>
              <a:avLst/>
              <a:gdLst>
                <a:gd name="T0" fmla="*/ 2147483647 w 13"/>
                <a:gd name="T1" fmla="*/ 2147483647 h 19"/>
                <a:gd name="T2" fmla="*/ 2147483647 w 13"/>
                <a:gd name="T3" fmla="*/ 2147483647 h 19"/>
                <a:gd name="T4" fmla="*/ 0 w 13"/>
                <a:gd name="T5" fmla="*/ 2147483647 h 19"/>
                <a:gd name="T6" fmla="*/ 2147483647 w 13"/>
                <a:gd name="T7" fmla="*/ 2147483647 h 19"/>
                <a:gd name="T8" fmla="*/ 2147483647 w 13"/>
                <a:gd name="T9" fmla="*/ 2147483647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9"/>
                <a:gd name="T17" fmla="*/ 13 w 1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9">
                  <a:moveTo>
                    <a:pt x="13" y="2"/>
                  </a:moveTo>
                  <a:cubicBezTo>
                    <a:pt x="11" y="1"/>
                    <a:pt x="9" y="1"/>
                    <a:pt x="7" y="1"/>
                  </a:cubicBezTo>
                  <a:cubicBezTo>
                    <a:pt x="4" y="0"/>
                    <a:pt x="2" y="1"/>
                    <a:pt x="0" y="2"/>
                  </a:cubicBezTo>
                  <a:lnTo>
                    <a:pt x="7" y="19"/>
                  </a:lnTo>
                  <a:lnTo>
                    <a:pt x="13" y="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828" name="Freeform 12"/>
            <p:cNvSpPr>
              <a:spLocks/>
            </p:cNvSpPr>
            <p:nvPr/>
          </p:nvSpPr>
          <p:spPr bwMode="auto">
            <a:xfrm>
              <a:off x="6203950" y="5642530"/>
              <a:ext cx="165100" cy="227013"/>
            </a:xfrm>
            <a:custGeom>
              <a:avLst/>
              <a:gdLst>
                <a:gd name="T0" fmla="*/ 0 w 13"/>
                <a:gd name="T1" fmla="*/ 2147483647 h 18"/>
                <a:gd name="T2" fmla="*/ 2147483647 w 13"/>
                <a:gd name="T3" fmla="*/ 2147483647 h 18"/>
                <a:gd name="T4" fmla="*/ 2147483647 w 13"/>
                <a:gd name="T5" fmla="*/ 2147483647 h 18"/>
                <a:gd name="T6" fmla="*/ 2147483647 w 13"/>
                <a:gd name="T7" fmla="*/ 0 h 18"/>
                <a:gd name="T8" fmla="*/ 0 w 13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8"/>
                <a:gd name="T17" fmla="*/ 13 w 13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8">
                  <a:moveTo>
                    <a:pt x="0" y="16"/>
                  </a:moveTo>
                  <a:cubicBezTo>
                    <a:pt x="2" y="17"/>
                    <a:pt x="4" y="18"/>
                    <a:pt x="7" y="18"/>
                  </a:cubicBezTo>
                  <a:cubicBezTo>
                    <a:pt x="9" y="17"/>
                    <a:pt x="11" y="17"/>
                    <a:pt x="13" y="16"/>
                  </a:cubicBezTo>
                  <a:lnTo>
                    <a:pt x="7" y="0"/>
                  </a:lnTo>
                  <a:lnTo>
                    <a:pt x="0" y="16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829" name="Freeform 14"/>
            <p:cNvSpPr>
              <a:spLocks/>
            </p:cNvSpPr>
            <p:nvPr/>
          </p:nvSpPr>
          <p:spPr bwMode="auto">
            <a:xfrm>
              <a:off x="6623050" y="5818743"/>
              <a:ext cx="188913" cy="139700"/>
            </a:xfrm>
            <a:custGeom>
              <a:avLst/>
              <a:gdLst>
                <a:gd name="T0" fmla="*/ 2147483647 w 15"/>
                <a:gd name="T1" fmla="*/ 2147483647 h 11"/>
                <a:gd name="T2" fmla="*/ 2147483647 w 15"/>
                <a:gd name="T3" fmla="*/ 2147483647 h 11"/>
                <a:gd name="T4" fmla="*/ 2147483647 w 15"/>
                <a:gd name="T5" fmla="*/ 0 h 11"/>
                <a:gd name="T6" fmla="*/ 0 w 15"/>
                <a:gd name="T7" fmla="*/ 2147483647 h 11"/>
                <a:gd name="T8" fmla="*/ 2147483647 w 15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1"/>
                <a:gd name="T17" fmla="*/ 15 w 1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1">
                  <a:moveTo>
                    <a:pt x="14" y="11"/>
                  </a:moveTo>
                  <a:cubicBezTo>
                    <a:pt x="14" y="9"/>
                    <a:pt x="15" y="7"/>
                    <a:pt x="15" y="6"/>
                  </a:cubicBezTo>
                  <a:cubicBezTo>
                    <a:pt x="15" y="4"/>
                    <a:pt x="14" y="2"/>
                    <a:pt x="14" y="0"/>
                  </a:cubicBezTo>
                  <a:lnTo>
                    <a:pt x="0" y="6"/>
                  </a:lnTo>
                  <a:lnTo>
                    <a:pt x="14" y="1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6515100" y="5314950"/>
              <a:ext cx="2109788" cy="1108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000000"/>
                  </a:solidFill>
                </a:rPr>
                <a:t>Arrows show electron spin</a:t>
              </a:r>
            </a:p>
            <a:p>
              <a:pPr algn="ctr">
                <a:defRPr/>
              </a:pPr>
              <a:r>
                <a:rPr lang="en-US" sz="2400" b="1" dirty="0">
                  <a:solidFill>
                    <a:srgbClr val="000000"/>
                  </a:solidFill>
                </a:rPr>
                <a:t>(+½ or -½)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9831" name="Rectangle 20"/>
            <p:cNvSpPr>
              <a:spLocks noChangeArrowheads="1"/>
            </p:cNvSpPr>
            <p:nvPr/>
          </p:nvSpPr>
          <p:spPr bwMode="auto">
            <a:xfrm>
              <a:off x="4191000" y="4457700"/>
              <a:ext cx="37362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Helvetica" panose="020B0604020202020204" pitchFamily="34" charset="0"/>
                </a:rPr>
                <a:t>ORBITAL BOX NOTATION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4191000" y="4770438"/>
              <a:ext cx="36371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rgbClr val="000000"/>
                  </a:solidFill>
                </a:rPr>
                <a:t>   for He, atomic number = 2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5668963" y="6335713"/>
              <a:ext cx="2596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rgbClr val="000000"/>
                  </a:solidFill>
                </a:rPr>
                <a:t>1</a:t>
              </a:r>
              <a:r>
                <a:rPr lang="en-US" sz="2400" b="1" i="1" dirty="0">
                  <a:solidFill>
                    <a:srgbClr val="000000"/>
                  </a:solidFill>
                </a:rPr>
                <a:t>s</a:t>
              </a:r>
              <a:endParaRPr lang="en-US" i="1" dirty="0">
                <a:solidFill>
                  <a:prstClr val="black"/>
                </a:solidFill>
              </a:endParaRP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4570413" y="5349875"/>
              <a:ext cx="24526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3600" b="1">
                  <a:solidFill>
                    <a:srgbClr val="0033FF"/>
                  </a:solidFill>
                </a:rPr>
                <a:t>2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3898900" y="5591175"/>
              <a:ext cx="519373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FF0000"/>
                  </a:solidFill>
                </a:rPr>
                <a:t>1</a:t>
              </a:r>
              <a:r>
                <a:rPr lang="en-US" sz="4800" b="1" i="1" dirty="0">
                  <a:solidFill>
                    <a:srgbClr val="00B050"/>
                  </a:solidFill>
                </a:rPr>
                <a:t>s</a:t>
              </a:r>
              <a:endParaRPr lang="en-US" i="1" dirty="0">
                <a:solidFill>
                  <a:srgbClr val="00B05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72100" y="5540375"/>
              <a:ext cx="803275" cy="708025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Arial" charset="0"/>
                  <a:sym typeface="Symbol"/>
                </a:rPr>
                <a:t></a:t>
              </a:r>
              <a:r>
                <a:rPr lang="en-US" sz="4000" b="1" dirty="0">
                  <a:solidFill>
                    <a:srgbClr val="FF0000"/>
                  </a:solidFill>
                  <a:latin typeface="Arial" charset="0"/>
                  <a:sym typeface="Symbol"/>
                </a:rPr>
                <a:t></a:t>
              </a:r>
              <a:endParaRPr lang="en-US" sz="4000" b="1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524000" y="0"/>
            <a:ext cx="9144000" cy="584200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6600CC"/>
                </a:solidFill>
                <a:latin typeface="Arial" charset="0"/>
              </a:rPr>
              <a:t>2 ways to write electron configurations</a:t>
            </a:r>
          </a:p>
        </p:txBody>
      </p:sp>
    </p:spTree>
    <p:extLst>
      <p:ext uri="{BB962C8B-B14F-4D97-AF65-F5344CB8AC3E}">
        <p14:creationId xmlns:p14="http://schemas.microsoft.com/office/powerpoint/2010/main" val="3174888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33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312" y="-21102"/>
            <a:ext cx="5491089" cy="28055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2854316"/>
            <a:ext cx="6248401" cy="354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Periodic Trends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609600" indent="-609600">
              <a:lnSpc>
                <a:spcPct val="90000"/>
              </a:lnSpc>
              <a:defRPr/>
            </a:pPr>
            <a:r>
              <a:rPr lang="en-US" sz="2800" dirty="0"/>
              <a:t>Periodic Trends –can be seen with our current arrangement of the elements (Moseley)</a:t>
            </a:r>
          </a:p>
          <a:p>
            <a:pPr marL="609600" indent="-609600">
              <a:lnSpc>
                <a:spcPct val="90000"/>
              </a:lnSpc>
              <a:defRPr/>
            </a:pPr>
            <a:endParaRPr lang="en-US" dirty="0" smtClean="0"/>
          </a:p>
          <a:p>
            <a:pPr marL="609600" indent="-609600">
              <a:lnSpc>
                <a:spcPct val="90000"/>
              </a:lnSpc>
              <a:defRPr/>
            </a:pPr>
            <a:r>
              <a:rPr lang="en-US" b="1" u="sng" dirty="0" smtClean="0"/>
              <a:t>Trends we’ll be looking at: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r>
              <a:rPr lang="en-US" dirty="0">
                <a:solidFill>
                  <a:srgbClr val="FF0000"/>
                </a:solidFill>
              </a:rPr>
              <a:t>Electron affinity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r>
              <a:rPr lang="en-US" dirty="0" smtClean="0">
                <a:solidFill>
                  <a:srgbClr val="FF0000"/>
                </a:solidFill>
              </a:rPr>
              <a:t>Atomic Radius  </a:t>
            </a:r>
          </a:p>
          <a:p>
            <a:pPr marL="514350" indent="-514350">
              <a:lnSpc>
                <a:spcPct val="90000"/>
              </a:lnSpc>
              <a:buFontTx/>
              <a:buAutoNum type="arabicPeriod" startAt="2"/>
              <a:defRPr/>
            </a:pPr>
            <a:r>
              <a:rPr lang="en-US" dirty="0" smtClean="0">
                <a:solidFill>
                  <a:srgbClr val="FF0000"/>
                </a:solidFill>
              </a:rPr>
              <a:t>Ionization Energy  </a:t>
            </a:r>
          </a:p>
          <a:p>
            <a:pPr marL="457200" indent="-457200">
              <a:lnSpc>
                <a:spcPct val="90000"/>
              </a:lnSpc>
              <a:buFontTx/>
              <a:buAutoNum type="arabicPeriod" startAt="3"/>
              <a:defRPr/>
            </a:pPr>
            <a:r>
              <a:rPr lang="en-US" dirty="0" smtClean="0">
                <a:solidFill>
                  <a:srgbClr val="FF0000"/>
                </a:solidFill>
              </a:rPr>
              <a:t>Electronegativity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4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33550" y="209550"/>
            <a:ext cx="8591550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en-US" sz="4000"/>
              <a:t>Periodic Table</a:t>
            </a:r>
            <a:br>
              <a:rPr lang="en-US" altLang="en-US" sz="4000"/>
            </a:br>
            <a:r>
              <a:rPr lang="en-US" altLang="en-US"/>
              <a:t> </a:t>
            </a:r>
            <a:r>
              <a:rPr lang="en-US" altLang="en-US" sz="2800"/>
              <a:t>e</a:t>
            </a:r>
            <a:r>
              <a:rPr lang="en-US" altLang="en-US" sz="2800" baseline="30000"/>
              <a:t>-</a:t>
            </a:r>
            <a:r>
              <a:rPr lang="en-US" altLang="en-US" sz="2800"/>
              <a:t> configuration from the periodic periodic table</a:t>
            </a:r>
            <a:br>
              <a:rPr lang="en-US" altLang="en-US" sz="2800"/>
            </a:br>
            <a:r>
              <a:rPr lang="en-US" altLang="en-US" sz="2000">
                <a:solidFill>
                  <a:srgbClr val="004E47"/>
                </a:solidFill>
              </a:rPr>
              <a:t>(To be covered in future chapters)</a:t>
            </a:r>
            <a:endParaRPr lang="en-US" altLang="en-US" sz="28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02600" y="2903538"/>
            <a:ext cx="548548" cy="683264"/>
          </a:xfrm>
          <a:prstGeom prst="rect">
            <a:avLst/>
          </a:prstGeom>
          <a:noFill/>
          <a:ln/>
        </p:spPr>
        <p:txBody>
          <a:bodyPr wrap="none">
            <a:spAutoFit/>
          </a:bodyPr>
          <a:lstStyle/>
          <a:p>
            <a:pPr marL="0" indent="0">
              <a:spcBef>
                <a:spcPct val="0"/>
              </a:spcBef>
            </a:pPr>
            <a:r>
              <a:rPr lang="en-US" altLang="en-US" sz="1600"/>
              <a:t>B</a:t>
            </a:r>
          </a:p>
          <a:p>
            <a:pPr marL="0" indent="0">
              <a:spcBef>
                <a:spcPct val="0"/>
              </a:spcBef>
            </a:pPr>
            <a:r>
              <a:rPr lang="en-US" altLang="en-US" sz="1600"/>
              <a:t>2p</a:t>
            </a:r>
            <a:r>
              <a:rPr lang="en-US" altLang="en-US" sz="1600" baseline="30000"/>
              <a:t>1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1585913" y="1984375"/>
            <a:ext cx="8972550" cy="4686300"/>
            <a:chOff x="39" y="1250"/>
            <a:chExt cx="5652" cy="2952"/>
          </a:xfrm>
        </p:grpSpPr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787" y="3626"/>
              <a:ext cx="2102" cy="351"/>
            </a:xfrm>
            <a:prstGeom prst="rect">
              <a:avLst/>
            </a:prstGeom>
            <a:solidFill>
              <a:srgbClr val="FFC5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783" y="2547"/>
              <a:ext cx="3021" cy="1075"/>
            </a:xfrm>
            <a:prstGeom prst="rect">
              <a:avLst/>
            </a:prstGeom>
            <a:solidFill>
              <a:srgbClr val="FFC5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>
              <a:off x="5321" y="1457"/>
              <a:ext cx="317" cy="2165"/>
            </a:xfrm>
            <a:prstGeom prst="rect">
              <a:avLst/>
            </a:prstGeom>
            <a:solidFill>
              <a:srgbClr val="F6BF6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56" name="Rectangle 8"/>
            <p:cNvSpPr>
              <a:spLocks noChangeArrowheads="1"/>
            </p:cNvSpPr>
            <p:nvPr/>
          </p:nvSpPr>
          <p:spPr bwMode="auto">
            <a:xfrm>
              <a:off x="3818" y="1816"/>
              <a:ext cx="1503" cy="182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57" name="Rectangle 9"/>
            <p:cNvSpPr>
              <a:spLocks noChangeArrowheads="1"/>
            </p:cNvSpPr>
            <p:nvPr/>
          </p:nvSpPr>
          <p:spPr bwMode="auto">
            <a:xfrm>
              <a:off x="470" y="1820"/>
              <a:ext cx="309" cy="2157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58" name="Rectangle 10"/>
            <p:cNvSpPr>
              <a:spLocks noChangeArrowheads="1"/>
            </p:cNvSpPr>
            <p:nvPr/>
          </p:nvSpPr>
          <p:spPr bwMode="auto">
            <a:xfrm>
              <a:off x="176" y="1457"/>
              <a:ext cx="290" cy="2524"/>
            </a:xfrm>
            <a:prstGeom prst="rect">
              <a:avLst/>
            </a:prstGeom>
            <a:solidFill>
              <a:srgbClr val="FCFE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59" name="Rectangle 11"/>
            <p:cNvSpPr>
              <a:spLocks noChangeArrowheads="1"/>
            </p:cNvSpPr>
            <p:nvPr/>
          </p:nvSpPr>
          <p:spPr bwMode="auto">
            <a:xfrm>
              <a:off x="3822" y="2178"/>
              <a:ext cx="281" cy="1440"/>
            </a:xfrm>
            <a:prstGeom prst="rect">
              <a:avLst/>
            </a:prstGeom>
            <a:solidFill>
              <a:srgbClr val="FCD1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60" name="Rectangle 12"/>
            <p:cNvSpPr>
              <a:spLocks noChangeArrowheads="1"/>
            </p:cNvSpPr>
            <p:nvPr/>
          </p:nvSpPr>
          <p:spPr bwMode="auto">
            <a:xfrm>
              <a:off x="4111" y="2537"/>
              <a:ext cx="309" cy="1081"/>
            </a:xfrm>
            <a:prstGeom prst="rect">
              <a:avLst/>
            </a:prstGeom>
            <a:solidFill>
              <a:srgbClr val="FCD1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61" name="Rectangle 13"/>
            <p:cNvSpPr>
              <a:spLocks noChangeArrowheads="1"/>
            </p:cNvSpPr>
            <p:nvPr/>
          </p:nvSpPr>
          <p:spPr bwMode="auto">
            <a:xfrm>
              <a:off x="4428" y="2895"/>
              <a:ext cx="282" cy="723"/>
            </a:xfrm>
            <a:prstGeom prst="rect">
              <a:avLst/>
            </a:prstGeom>
            <a:solidFill>
              <a:srgbClr val="FCD1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62" name="Rectangle 14"/>
            <p:cNvSpPr>
              <a:spLocks noChangeArrowheads="1"/>
            </p:cNvSpPr>
            <p:nvPr/>
          </p:nvSpPr>
          <p:spPr bwMode="auto">
            <a:xfrm>
              <a:off x="4718" y="3268"/>
              <a:ext cx="296" cy="350"/>
            </a:xfrm>
            <a:prstGeom prst="rect">
              <a:avLst/>
            </a:prstGeom>
            <a:solidFill>
              <a:srgbClr val="FCD1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7663" name="Group 15"/>
            <p:cNvGrpSpPr>
              <a:grpSpLocks/>
            </p:cNvGrpSpPr>
            <p:nvPr/>
          </p:nvGrpSpPr>
          <p:grpSpPr bwMode="auto">
            <a:xfrm>
              <a:off x="39" y="1250"/>
              <a:ext cx="5652" cy="2952"/>
              <a:chOff x="39" y="1250"/>
              <a:chExt cx="5652" cy="2952"/>
            </a:xfrm>
          </p:grpSpPr>
          <p:pic>
            <p:nvPicPr>
              <p:cNvPr id="27664" name="Picture 16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" y="1250"/>
                <a:ext cx="5652" cy="29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7665" name="Line 17"/>
              <p:cNvSpPr>
                <a:spLocks noChangeShapeType="1"/>
              </p:cNvSpPr>
              <p:nvPr/>
            </p:nvSpPr>
            <p:spPr bwMode="auto">
              <a:xfrm flipH="1">
                <a:off x="180" y="3623"/>
                <a:ext cx="54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66" name="Line 18"/>
              <p:cNvSpPr>
                <a:spLocks noChangeShapeType="1"/>
              </p:cNvSpPr>
              <p:nvPr/>
            </p:nvSpPr>
            <p:spPr bwMode="auto">
              <a:xfrm>
                <a:off x="3850" y="2175"/>
                <a:ext cx="243" cy="0"/>
              </a:xfrm>
              <a:prstGeom prst="line">
                <a:avLst/>
              </a:prstGeom>
              <a:noFill/>
              <a:ln w="76200">
                <a:solidFill>
                  <a:srgbClr val="00DFC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67" name="Line 19"/>
              <p:cNvSpPr>
                <a:spLocks noChangeShapeType="1"/>
              </p:cNvSpPr>
              <p:nvPr/>
            </p:nvSpPr>
            <p:spPr bwMode="auto">
              <a:xfrm>
                <a:off x="4153" y="2532"/>
                <a:ext cx="242" cy="0"/>
              </a:xfrm>
              <a:prstGeom prst="line">
                <a:avLst/>
              </a:prstGeom>
              <a:noFill/>
              <a:ln w="76200">
                <a:solidFill>
                  <a:srgbClr val="00DFC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68" name="Line 20"/>
              <p:cNvSpPr>
                <a:spLocks noChangeShapeType="1"/>
              </p:cNvSpPr>
              <p:nvPr/>
            </p:nvSpPr>
            <p:spPr bwMode="auto">
              <a:xfrm>
                <a:off x="4458" y="2892"/>
                <a:ext cx="242" cy="0"/>
              </a:xfrm>
              <a:prstGeom prst="line">
                <a:avLst/>
              </a:prstGeom>
              <a:noFill/>
              <a:ln w="76200">
                <a:solidFill>
                  <a:srgbClr val="00DFC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69" name="Line 21"/>
              <p:cNvSpPr>
                <a:spLocks noChangeShapeType="1"/>
              </p:cNvSpPr>
              <p:nvPr/>
            </p:nvSpPr>
            <p:spPr bwMode="auto">
              <a:xfrm>
                <a:off x="4747" y="3251"/>
                <a:ext cx="243" cy="0"/>
              </a:xfrm>
              <a:prstGeom prst="line">
                <a:avLst/>
              </a:prstGeom>
              <a:noFill/>
              <a:ln w="76200">
                <a:solidFill>
                  <a:srgbClr val="00DFC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70" name="Line 22"/>
              <p:cNvSpPr>
                <a:spLocks noChangeShapeType="1"/>
              </p:cNvSpPr>
              <p:nvPr/>
            </p:nvSpPr>
            <p:spPr bwMode="auto">
              <a:xfrm>
                <a:off x="5052" y="3621"/>
                <a:ext cx="242" cy="0"/>
              </a:xfrm>
              <a:prstGeom prst="line">
                <a:avLst/>
              </a:prstGeom>
              <a:noFill/>
              <a:ln w="76200">
                <a:solidFill>
                  <a:srgbClr val="00DFC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71" name="Line 23"/>
              <p:cNvSpPr>
                <a:spLocks noChangeShapeType="1"/>
              </p:cNvSpPr>
              <p:nvPr/>
            </p:nvSpPr>
            <p:spPr bwMode="auto">
              <a:xfrm>
                <a:off x="4103" y="2199"/>
                <a:ext cx="0" cy="323"/>
              </a:xfrm>
              <a:prstGeom prst="line">
                <a:avLst/>
              </a:prstGeom>
              <a:noFill/>
              <a:ln w="76200">
                <a:solidFill>
                  <a:srgbClr val="00DFC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72" name="Line 24"/>
              <p:cNvSpPr>
                <a:spLocks noChangeShapeType="1"/>
              </p:cNvSpPr>
              <p:nvPr/>
            </p:nvSpPr>
            <p:spPr bwMode="auto">
              <a:xfrm>
                <a:off x="4405" y="2556"/>
                <a:ext cx="0" cy="325"/>
              </a:xfrm>
              <a:prstGeom prst="line">
                <a:avLst/>
              </a:prstGeom>
              <a:noFill/>
              <a:ln w="76200">
                <a:solidFill>
                  <a:srgbClr val="00DFC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73" name="Line 25"/>
              <p:cNvSpPr>
                <a:spLocks noChangeShapeType="1"/>
              </p:cNvSpPr>
              <p:nvPr/>
            </p:nvSpPr>
            <p:spPr bwMode="auto">
              <a:xfrm>
                <a:off x="4723" y="2901"/>
                <a:ext cx="0" cy="325"/>
              </a:xfrm>
              <a:prstGeom prst="line">
                <a:avLst/>
              </a:prstGeom>
              <a:noFill/>
              <a:ln w="76200">
                <a:solidFill>
                  <a:srgbClr val="00DFC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74" name="Line 26"/>
              <p:cNvSpPr>
                <a:spLocks noChangeShapeType="1"/>
              </p:cNvSpPr>
              <p:nvPr/>
            </p:nvSpPr>
            <p:spPr bwMode="auto">
              <a:xfrm>
                <a:off x="5027" y="3274"/>
                <a:ext cx="0" cy="323"/>
              </a:xfrm>
              <a:prstGeom prst="line">
                <a:avLst/>
              </a:prstGeom>
              <a:noFill/>
              <a:ln w="76200">
                <a:solidFill>
                  <a:srgbClr val="00DFC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7675" name="Rectangle 27"/>
          <p:cNvSpPr>
            <a:spLocks noChangeArrowheads="1"/>
          </p:cNvSpPr>
          <p:nvPr/>
        </p:nvSpPr>
        <p:spPr bwMode="auto">
          <a:xfrm>
            <a:off x="1816100" y="2347913"/>
            <a:ext cx="4445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H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1s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1833563" y="2924175"/>
            <a:ext cx="4445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Li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2s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1816100" y="3430588"/>
            <a:ext cx="4445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Na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3s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7678" name="Rectangle 30"/>
          <p:cNvSpPr>
            <a:spLocks noChangeArrowheads="1"/>
          </p:cNvSpPr>
          <p:nvPr/>
        </p:nvSpPr>
        <p:spPr bwMode="auto">
          <a:xfrm>
            <a:off x="1833563" y="4022725"/>
            <a:ext cx="4445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K</a:t>
            </a:r>
          </a:p>
          <a:p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4s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7679" name="Rectangle 31"/>
          <p:cNvSpPr>
            <a:spLocks noChangeArrowheads="1"/>
          </p:cNvSpPr>
          <p:nvPr/>
        </p:nvSpPr>
        <p:spPr bwMode="auto">
          <a:xfrm>
            <a:off x="1833563" y="4583113"/>
            <a:ext cx="4318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Rb</a:t>
            </a:r>
          </a:p>
          <a:p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5s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1833563" y="5159375"/>
            <a:ext cx="4445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Cs</a:t>
            </a:r>
          </a:p>
          <a:p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6s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7681" name="Rectangle 33"/>
          <p:cNvSpPr>
            <a:spLocks noChangeArrowheads="1"/>
          </p:cNvSpPr>
          <p:nvPr/>
        </p:nvSpPr>
        <p:spPr bwMode="auto">
          <a:xfrm>
            <a:off x="1833563" y="5734050"/>
            <a:ext cx="4445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Fr</a:t>
            </a:r>
          </a:p>
          <a:p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7s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7682" name="Rectangle 34"/>
          <p:cNvSpPr>
            <a:spLocks noChangeArrowheads="1"/>
          </p:cNvSpPr>
          <p:nvPr/>
        </p:nvSpPr>
        <p:spPr bwMode="auto">
          <a:xfrm>
            <a:off x="2325688" y="2906713"/>
            <a:ext cx="4445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Be</a:t>
            </a:r>
          </a:p>
          <a:p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2s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7683" name="Rectangle 35"/>
          <p:cNvSpPr>
            <a:spLocks noChangeArrowheads="1"/>
          </p:cNvSpPr>
          <p:nvPr/>
        </p:nvSpPr>
        <p:spPr bwMode="auto">
          <a:xfrm>
            <a:off x="2290763" y="3465513"/>
            <a:ext cx="4762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Mg</a:t>
            </a:r>
          </a:p>
          <a:p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3s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7684" name="Rectangle 36"/>
          <p:cNvSpPr>
            <a:spLocks noChangeArrowheads="1"/>
          </p:cNvSpPr>
          <p:nvPr/>
        </p:nvSpPr>
        <p:spPr bwMode="auto">
          <a:xfrm>
            <a:off x="2308225" y="4040188"/>
            <a:ext cx="4445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Ca</a:t>
            </a:r>
          </a:p>
          <a:p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4s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7685" name="Rectangle 37"/>
          <p:cNvSpPr>
            <a:spLocks noChangeArrowheads="1"/>
          </p:cNvSpPr>
          <p:nvPr/>
        </p:nvSpPr>
        <p:spPr bwMode="auto">
          <a:xfrm>
            <a:off x="2290763" y="4564063"/>
            <a:ext cx="4318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Sr</a:t>
            </a:r>
          </a:p>
          <a:p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5s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7686" name="Rectangle 38"/>
          <p:cNvSpPr>
            <a:spLocks noChangeArrowheads="1"/>
          </p:cNvSpPr>
          <p:nvPr/>
        </p:nvSpPr>
        <p:spPr bwMode="auto">
          <a:xfrm>
            <a:off x="2290763" y="5191125"/>
            <a:ext cx="4318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Ba</a:t>
            </a:r>
          </a:p>
          <a:p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6s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7687" name="Rectangle 39"/>
          <p:cNvSpPr>
            <a:spLocks noChangeArrowheads="1"/>
          </p:cNvSpPr>
          <p:nvPr/>
        </p:nvSpPr>
        <p:spPr bwMode="auto">
          <a:xfrm>
            <a:off x="2290763" y="5748338"/>
            <a:ext cx="4318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Ra</a:t>
            </a:r>
          </a:p>
          <a:p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7s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7688" name="Rectangle 40"/>
          <p:cNvSpPr>
            <a:spLocks noChangeArrowheads="1"/>
          </p:cNvSpPr>
          <p:nvPr/>
        </p:nvSpPr>
        <p:spPr bwMode="auto">
          <a:xfrm>
            <a:off x="2771776" y="4057650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Sc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3d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7689" name="Rectangle 41"/>
          <p:cNvSpPr>
            <a:spLocks noChangeArrowheads="1"/>
          </p:cNvSpPr>
          <p:nvPr/>
        </p:nvSpPr>
        <p:spPr bwMode="auto">
          <a:xfrm>
            <a:off x="3279776" y="4057650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Ti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3d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7690" name="Rectangle 42"/>
          <p:cNvSpPr>
            <a:spLocks noChangeArrowheads="1"/>
          </p:cNvSpPr>
          <p:nvPr/>
        </p:nvSpPr>
        <p:spPr bwMode="auto">
          <a:xfrm>
            <a:off x="3746501" y="4056063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V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3d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7691" name="Rectangle 43"/>
          <p:cNvSpPr>
            <a:spLocks noChangeArrowheads="1"/>
          </p:cNvSpPr>
          <p:nvPr/>
        </p:nvSpPr>
        <p:spPr bwMode="auto">
          <a:xfrm>
            <a:off x="4122738" y="4059238"/>
            <a:ext cx="7048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Cr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4s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3d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7692" name="Rectangle 44"/>
          <p:cNvSpPr>
            <a:spLocks noChangeArrowheads="1"/>
          </p:cNvSpPr>
          <p:nvPr/>
        </p:nvSpPr>
        <p:spPr bwMode="auto">
          <a:xfrm>
            <a:off x="4702175" y="4056063"/>
            <a:ext cx="4635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Mn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3d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7693" name="Rectangle 45"/>
          <p:cNvSpPr>
            <a:spLocks noChangeArrowheads="1"/>
          </p:cNvSpPr>
          <p:nvPr/>
        </p:nvSpPr>
        <p:spPr bwMode="auto">
          <a:xfrm>
            <a:off x="5184776" y="4056063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Fe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3d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7694" name="Rectangle 46"/>
          <p:cNvSpPr>
            <a:spLocks noChangeArrowheads="1"/>
          </p:cNvSpPr>
          <p:nvPr/>
        </p:nvSpPr>
        <p:spPr bwMode="auto">
          <a:xfrm>
            <a:off x="5659439" y="4056063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Co</a:t>
            </a:r>
          </a:p>
          <a:p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3d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7695" name="Rectangle 47"/>
          <p:cNvSpPr>
            <a:spLocks noChangeArrowheads="1"/>
          </p:cNvSpPr>
          <p:nvPr/>
        </p:nvSpPr>
        <p:spPr bwMode="auto">
          <a:xfrm>
            <a:off x="6151564" y="4073525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Ni</a:t>
            </a:r>
          </a:p>
          <a:p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3d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7696" name="Rectangle 48"/>
          <p:cNvSpPr>
            <a:spLocks noChangeArrowheads="1"/>
          </p:cNvSpPr>
          <p:nvPr/>
        </p:nvSpPr>
        <p:spPr bwMode="auto">
          <a:xfrm>
            <a:off x="7116764" y="4040188"/>
            <a:ext cx="5365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Zn</a:t>
            </a:r>
          </a:p>
          <a:p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3d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27697" name="Rectangle 49"/>
          <p:cNvSpPr>
            <a:spLocks noChangeArrowheads="1"/>
          </p:cNvSpPr>
          <p:nvPr/>
        </p:nvSpPr>
        <p:spPr bwMode="auto">
          <a:xfrm>
            <a:off x="6561138" y="4078289"/>
            <a:ext cx="633412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Cu</a:t>
            </a:r>
          </a:p>
          <a:p>
            <a:pPr algn="ctr"/>
            <a:r>
              <a:rPr lang="en-US" altLang="en-US" sz="1200">
                <a:solidFill>
                  <a:prstClr val="black"/>
                </a:solidFill>
                <a:latin typeface="Times New Roman" panose="02020603050405020304" pitchFamily="18" charset="0"/>
              </a:rPr>
              <a:t>4s</a:t>
            </a:r>
            <a:r>
              <a:rPr lang="en-US" altLang="en-US" sz="12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1200">
                <a:solidFill>
                  <a:prstClr val="black"/>
                </a:solidFill>
                <a:latin typeface="Times New Roman" panose="02020603050405020304" pitchFamily="18" charset="0"/>
              </a:rPr>
              <a:t>3d</a:t>
            </a:r>
            <a:r>
              <a:rPr lang="en-US" altLang="en-US" sz="12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27698" name="Rectangle 50"/>
          <p:cNvSpPr>
            <a:spLocks noChangeArrowheads="1"/>
          </p:cNvSpPr>
          <p:nvPr/>
        </p:nvSpPr>
        <p:spPr bwMode="auto">
          <a:xfrm>
            <a:off x="7575551" y="2906713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B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2p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7699" name="Rectangle 51"/>
          <p:cNvSpPr>
            <a:spLocks noChangeArrowheads="1"/>
          </p:cNvSpPr>
          <p:nvPr/>
        </p:nvSpPr>
        <p:spPr bwMode="auto">
          <a:xfrm>
            <a:off x="8099426" y="2906713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C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2p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7700" name="Rectangle 52"/>
          <p:cNvSpPr>
            <a:spLocks noChangeArrowheads="1"/>
          </p:cNvSpPr>
          <p:nvPr/>
        </p:nvSpPr>
        <p:spPr bwMode="auto">
          <a:xfrm>
            <a:off x="8558214" y="2906713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N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2p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7701" name="Rectangle 53"/>
          <p:cNvSpPr>
            <a:spLocks noChangeArrowheads="1"/>
          </p:cNvSpPr>
          <p:nvPr/>
        </p:nvSpPr>
        <p:spPr bwMode="auto">
          <a:xfrm>
            <a:off x="9015414" y="2922588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O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2p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7702" name="Rectangle 54"/>
          <p:cNvSpPr>
            <a:spLocks noChangeArrowheads="1"/>
          </p:cNvSpPr>
          <p:nvPr/>
        </p:nvSpPr>
        <p:spPr bwMode="auto">
          <a:xfrm>
            <a:off x="9505951" y="2890838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F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2p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7703" name="Rectangle 55"/>
          <p:cNvSpPr>
            <a:spLocks noChangeArrowheads="1"/>
          </p:cNvSpPr>
          <p:nvPr/>
        </p:nvSpPr>
        <p:spPr bwMode="auto">
          <a:xfrm>
            <a:off x="10004426" y="2906713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Ne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2p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7704" name="Rectangle 56"/>
          <p:cNvSpPr>
            <a:spLocks noChangeArrowheads="1"/>
          </p:cNvSpPr>
          <p:nvPr/>
        </p:nvSpPr>
        <p:spPr bwMode="auto">
          <a:xfrm>
            <a:off x="10025063" y="2347913"/>
            <a:ext cx="4445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He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1s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7705" name="Rectangle 57"/>
          <p:cNvSpPr>
            <a:spLocks noChangeArrowheads="1"/>
          </p:cNvSpPr>
          <p:nvPr/>
        </p:nvSpPr>
        <p:spPr bwMode="auto">
          <a:xfrm>
            <a:off x="7591426" y="3482975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Al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3p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7706" name="Rectangle 58"/>
          <p:cNvSpPr>
            <a:spLocks noChangeArrowheads="1"/>
          </p:cNvSpPr>
          <p:nvPr/>
        </p:nvSpPr>
        <p:spPr bwMode="auto">
          <a:xfrm>
            <a:off x="7597776" y="4057650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Ga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4p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7707" name="Rectangle 59"/>
          <p:cNvSpPr>
            <a:spLocks noChangeArrowheads="1"/>
          </p:cNvSpPr>
          <p:nvPr/>
        </p:nvSpPr>
        <p:spPr bwMode="auto">
          <a:xfrm>
            <a:off x="7608889" y="4616450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In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5p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7708" name="Rectangle 60"/>
          <p:cNvSpPr>
            <a:spLocks noChangeArrowheads="1"/>
          </p:cNvSpPr>
          <p:nvPr/>
        </p:nvSpPr>
        <p:spPr bwMode="auto">
          <a:xfrm>
            <a:off x="7616826" y="5192713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Tl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6p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7709" name="Rectangle 61"/>
          <p:cNvSpPr>
            <a:spLocks noChangeArrowheads="1"/>
          </p:cNvSpPr>
          <p:nvPr/>
        </p:nvSpPr>
        <p:spPr bwMode="auto">
          <a:xfrm>
            <a:off x="8066089" y="3481388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Si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3p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7710" name="Rectangle 62"/>
          <p:cNvSpPr>
            <a:spLocks noChangeArrowheads="1"/>
          </p:cNvSpPr>
          <p:nvPr/>
        </p:nvSpPr>
        <p:spPr bwMode="auto">
          <a:xfrm>
            <a:off x="8070851" y="4057650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Ge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4p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7711" name="Rectangle 63"/>
          <p:cNvSpPr>
            <a:spLocks noChangeArrowheads="1"/>
          </p:cNvSpPr>
          <p:nvPr/>
        </p:nvSpPr>
        <p:spPr bwMode="auto">
          <a:xfrm>
            <a:off x="8088314" y="4600575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Sn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5p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7712" name="Rectangle 64"/>
          <p:cNvSpPr>
            <a:spLocks noChangeArrowheads="1"/>
          </p:cNvSpPr>
          <p:nvPr/>
        </p:nvSpPr>
        <p:spPr bwMode="auto">
          <a:xfrm>
            <a:off x="8072439" y="5192713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Pb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6p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7713" name="Rectangle 65"/>
          <p:cNvSpPr>
            <a:spLocks noChangeArrowheads="1"/>
          </p:cNvSpPr>
          <p:nvPr/>
        </p:nvSpPr>
        <p:spPr bwMode="auto">
          <a:xfrm>
            <a:off x="8575676" y="3482975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P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3p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7714" name="Rectangle 66"/>
          <p:cNvSpPr>
            <a:spLocks noChangeArrowheads="1"/>
          </p:cNvSpPr>
          <p:nvPr/>
        </p:nvSpPr>
        <p:spPr bwMode="auto">
          <a:xfrm>
            <a:off x="8558214" y="4040188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As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4p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7715" name="Rectangle 67"/>
          <p:cNvSpPr>
            <a:spLocks noChangeArrowheads="1"/>
          </p:cNvSpPr>
          <p:nvPr/>
        </p:nvSpPr>
        <p:spPr bwMode="auto">
          <a:xfrm>
            <a:off x="8564564" y="4616450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Sb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5p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7716" name="Rectangle 68"/>
          <p:cNvSpPr>
            <a:spLocks noChangeArrowheads="1"/>
          </p:cNvSpPr>
          <p:nvPr/>
        </p:nvSpPr>
        <p:spPr bwMode="auto">
          <a:xfrm>
            <a:off x="8582026" y="5192713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Bi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6p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7717" name="Rectangle 69"/>
          <p:cNvSpPr>
            <a:spLocks noChangeArrowheads="1"/>
          </p:cNvSpPr>
          <p:nvPr/>
        </p:nvSpPr>
        <p:spPr bwMode="auto">
          <a:xfrm>
            <a:off x="9015414" y="3481388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S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3p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7718" name="Rectangle 70"/>
          <p:cNvSpPr>
            <a:spLocks noChangeArrowheads="1"/>
          </p:cNvSpPr>
          <p:nvPr/>
        </p:nvSpPr>
        <p:spPr bwMode="auto">
          <a:xfrm>
            <a:off x="9031289" y="4057650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Se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4p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7719" name="Rectangle 71"/>
          <p:cNvSpPr>
            <a:spLocks noChangeArrowheads="1"/>
          </p:cNvSpPr>
          <p:nvPr/>
        </p:nvSpPr>
        <p:spPr bwMode="auto">
          <a:xfrm>
            <a:off x="9037639" y="4616450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Te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5p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7720" name="Rectangle 72"/>
          <p:cNvSpPr>
            <a:spLocks noChangeArrowheads="1"/>
          </p:cNvSpPr>
          <p:nvPr/>
        </p:nvSpPr>
        <p:spPr bwMode="auto">
          <a:xfrm>
            <a:off x="9037639" y="5192713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Po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6p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7721" name="Rectangle 73"/>
          <p:cNvSpPr>
            <a:spLocks noChangeArrowheads="1"/>
          </p:cNvSpPr>
          <p:nvPr/>
        </p:nvSpPr>
        <p:spPr bwMode="auto">
          <a:xfrm>
            <a:off x="9521826" y="3467100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Cl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3p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7722" name="Rectangle 74"/>
          <p:cNvSpPr>
            <a:spLocks noChangeArrowheads="1"/>
          </p:cNvSpPr>
          <p:nvPr/>
        </p:nvSpPr>
        <p:spPr bwMode="auto">
          <a:xfrm>
            <a:off x="9505951" y="4041775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Be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4p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7723" name="Rectangle 75"/>
          <p:cNvSpPr>
            <a:spLocks noChangeArrowheads="1"/>
          </p:cNvSpPr>
          <p:nvPr/>
        </p:nvSpPr>
        <p:spPr bwMode="auto">
          <a:xfrm>
            <a:off x="9521826" y="4600575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I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5p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7724" name="Rectangle 76"/>
          <p:cNvSpPr>
            <a:spLocks noChangeArrowheads="1"/>
          </p:cNvSpPr>
          <p:nvPr/>
        </p:nvSpPr>
        <p:spPr bwMode="auto">
          <a:xfrm>
            <a:off x="9488489" y="5176838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At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6p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7725" name="Rectangle 77"/>
          <p:cNvSpPr>
            <a:spLocks noChangeArrowheads="1"/>
          </p:cNvSpPr>
          <p:nvPr/>
        </p:nvSpPr>
        <p:spPr bwMode="auto">
          <a:xfrm>
            <a:off x="10021889" y="3481388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Ar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3p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7726" name="Rectangle 78"/>
          <p:cNvSpPr>
            <a:spLocks noChangeArrowheads="1"/>
          </p:cNvSpPr>
          <p:nvPr/>
        </p:nvSpPr>
        <p:spPr bwMode="auto">
          <a:xfrm>
            <a:off x="10015539" y="4059238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Kr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4p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7727" name="Rectangle 79"/>
          <p:cNvSpPr>
            <a:spLocks noChangeArrowheads="1"/>
          </p:cNvSpPr>
          <p:nvPr/>
        </p:nvSpPr>
        <p:spPr bwMode="auto">
          <a:xfrm>
            <a:off x="10020301" y="4600575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Xe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5p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7728" name="Rectangle 80"/>
          <p:cNvSpPr>
            <a:spLocks noChangeArrowheads="1"/>
          </p:cNvSpPr>
          <p:nvPr/>
        </p:nvSpPr>
        <p:spPr bwMode="auto">
          <a:xfrm>
            <a:off x="10004426" y="5175250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Rn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6p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7729" name="Rectangle 81"/>
          <p:cNvSpPr>
            <a:spLocks noChangeArrowheads="1"/>
          </p:cNvSpPr>
          <p:nvPr/>
        </p:nvSpPr>
        <p:spPr bwMode="auto">
          <a:xfrm>
            <a:off x="2765426" y="4616450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Y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4d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7730" name="Rectangle 82"/>
          <p:cNvSpPr>
            <a:spLocks noChangeArrowheads="1"/>
          </p:cNvSpPr>
          <p:nvPr/>
        </p:nvSpPr>
        <p:spPr bwMode="auto">
          <a:xfrm>
            <a:off x="2765426" y="5175250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La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5d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7731" name="Rectangle 83"/>
          <p:cNvSpPr>
            <a:spLocks noChangeArrowheads="1"/>
          </p:cNvSpPr>
          <p:nvPr/>
        </p:nvSpPr>
        <p:spPr bwMode="auto">
          <a:xfrm>
            <a:off x="2782889" y="5767388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Ac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6d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7732" name="Rectangle 84"/>
          <p:cNvSpPr>
            <a:spLocks noChangeArrowheads="1"/>
          </p:cNvSpPr>
          <p:nvPr/>
        </p:nvSpPr>
        <p:spPr bwMode="auto">
          <a:xfrm>
            <a:off x="7099301" y="4598988"/>
            <a:ext cx="5238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Cd</a:t>
            </a:r>
          </a:p>
          <a:p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4d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27733" name="Rectangle 85"/>
          <p:cNvSpPr>
            <a:spLocks noChangeArrowheads="1"/>
          </p:cNvSpPr>
          <p:nvPr/>
        </p:nvSpPr>
        <p:spPr bwMode="auto">
          <a:xfrm>
            <a:off x="7083426" y="5192713"/>
            <a:ext cx="5365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Hg</a:t>
            </a:r>
          </a:p>
          <a:p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5d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27734" name="Rectangle 86"/>
          <p:cNvSpPr>
            <a:spLocks noChangeArrowheads="1"/>
          </p:cNvSpPr>
          <p:nvPr/>
        </p:nvSpPr>
        <p:spPr bwMode="auto">
          <a:xfrm>
            <a:off x="6545263" y="4637089"/>
            <a:ext cx="633412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Ag</a:t>
            </a:r>
          </a:p>
          <a:p>
            <a:pPr algn="ctr"/>
            <a:r>
              <a:rPr lang="en-US" altLang="en-US" sz="1200">
                <a:solidFill>
                  <a:prstClr val="black"/>
                </a:solidFill>
                <a:latin typeface="Times New Roman" panose="02020603050405020304" pitchFamily="18" charset="0"/>
              </a:rPr>
              <a:t>5s</a:t>
            </a:r>
            <a:r>
              <a:rPr lang="en-US" altLang="en-US" sz="12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1200">
                <a:solidFill>
                  <a:prstClr val="black"/>
                </a:solidFill>
                <a:latin typeface="Times New Roman" panose="02020603050405020304" pitchFamily="18" charset="0"/>
              </a:rPr>
              <a:t>4d</a:t>
            </a:r>
            <a:r>
              <a:rPr lang="en-US" altLang="en-US" sz="12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27735" name="Rectangle 87"/>
          <p:cNvSpPr>
            <a:spLocks noChangeArrowheads="1"/>
          </p:cNvSpPr>
          <p:nvPr/>
        </p:nvSpPr>
        <p:spPr bwMode="auto">
          <a:xfrm>
            <a:off x="6527801" y="5227639"/>
            <a:ext cx="633413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Au</a:t>
            </a:r>
          </a:p>
          <a:p>
            <a:pPr algn="ctr"/>
            <a:r>
              <a:rPr lang="en-US" altLang="en-US" sz="1200">
                <a:solidFill>
                  <a:prstClr val="black"/>
                </a:solidFill>
                <a:latin typeface="Times New Roman" panose="02020603050405020304" pitchFamily="18" charset="0"/>
              </a:rPr>
              <a:t>6s</a:t>
            </a:r>
            <a:r>
              <a:rPr lang="en-US" altLang="en-US" sz="12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1200">
                <a:solidFill>
                  <a:prstClr val="black"/>
                </a:solidFill>
                <a:latin typeface="Times New Roman" panose="02020603050405020304" pitchFamily="18" charset="0"/>
              </a:rPr>
              <a:t>5d</a:t>
            </a:r>
            <a:r>
              <a:rPr lang="en-US" altLang="en-US" sz="12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27736" name="Rectangle 88"/>
          <p:cNvSpPr>
            <a:spLocks noChangeArrowheads="1"/>
          </p:cNvSpPr>
          <p:nvPr/>
        </p:nvSpPr>
        <p:spPr bwMode="auto">
          <a:xfrm>
            <a:off x="3275014" y="4603750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Zr</a:t>
            </a:r>
          </a:p>
          <a:p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4d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7737" name="Rectangle 89"/>
          <p:cNvSpPr>
            <a:spLocks noChangeArrowheads="1"/>
          </p:cNvSpPr>
          <p:nvPr/>
        </p:nvSpPr>
        <p:spPr bwMode="auto">
          <a:xfrm>
            <a:off x="3294064" y="5156200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Hf</a:t>
            </a:r>
          </a:p>
          <a:p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5d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7738" name="Rectangle 90"/>
          <p:cNvSpPr>
            <a:spLocks noChangeArrowheads="1"/>
          </p:cNvSpPr>
          <p:nvPr/>
        </p:nvSpPr>
        <p:spPr bwMode="auto">
          <a:xfrm>
            <a:off x="3255964" y="5746750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Rf</a:t>
            </a:r>
          </a:p>
          <a:p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6d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7739" name="Rectangle 91"/>
          <p:cNvSpPr>
            <a:spLocks noChangeArrowheads="1"/>
          </p:cNvSpPr>
          <p:nvPr/>
        </p:nvSpPr>
        <p:spPr bwMode="auto">
          <a:xfrm>
            <a:off x="3752851" y="4589463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Nb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4d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7740" name="Rectangle 92"/>
          <p:cNvSpPr>
            <a:spLocks noChangeArrowheads="1"/>
          </p:cNvSpPr>
          <p:nvPr/>
        </p:nvSpPr>
        <p:spPr bwMode="auto">
          <a:xfrm>
            <a:off x="3752851" y="5160963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Ta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5d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7741" name="Rectangle 93"/>
          <p:cNvSpPr>
            <a:spLocks noChangeArrowheads="1"/>
          </p:cNvSpPr>
          <p:nvPr/>
        </p:nvSpPr>
        <p:spPr bwMode="auto">
          <a:xfrm>
            <a:off x="3752851" y="5751513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Db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6d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7742" name="Rectangle 94"/>
          <p:cNvSpPr>
            <a:spLocks noChangeArrowheads="1"/>
          </p:cNvSpPr>
          <p:nvPr/>
        </p:nvSpPr>
        <p:spPr bwMode="auto">
          <a:xfrm>
            <a:off x="4122738" y="4592638"/>
            <a:ext cx="7048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Mo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5s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4d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7743" name="Rectangle 95"/>
          <p:cNvSpPr>
            <a:spLocks noChangeArrowheads="1"/>
          </p:cNvSpPr>
          <p:nvPr/>
        </p:nvSpPr>
        <p:spPr bwMode="auto">
          <a:xfrm>
            <a:off x="4116388" y="5164138"/>
            <a:ext cx="7175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W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6s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5d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7744" name="Rectangle 96"/>
          <p:cNvSpPr>
            <a:spLocks noChangeArrowheads="1"/>
          </p:cNvSpPr>
          <p:nvPr/>
        </p:nvSpPr>
        <p:spPr bwMode="auto">
          <a:xfrm>
            <a:off x="4103688" y="5754688"/>
            <a:ext cx="7048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Sg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7s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6d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7745" name="Rectangle 97"/>
          <p:cNvSpPr>
            <a:spLocks noChangeArrowheads="1"/>
          </p:cNvSpPr>
          <p:nvPr/>
        </p:nvSpPr>
        <p:spPr bwMode="auto">
          <a:xfrm>
            <a:off x="4706939" y="4608513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Tc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4d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7746" name="Rectangle 98"/>
          <p:cNvSpPr>
            <a:spLocks noChangeArrowheads="1"/>
          </p:cNvSpPr>
          <p:nvPr/>
        </p:nvSpPr>
        <p:spPr bwMode="auto">
          <a:xfrm>
            <a:off x="4700589" y="5160963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Re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5d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7747" name="Rectangle 99"/>
          <p:cNvSpPr>
            <a:spLocks noChangeArrowheads="1"/>
          </p:cNvSpPr>
          <p:nvPr/>
        </p:nvSpPr>
        <p:spPr bwMode="auto">
          <a:xfrm>
            <a:off x="4706939" y="5732463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Bh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6d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7748" name="Rectangle 100"/>
          <p:cNvSpPr>
            <a:spLocks noChangeArrowheads="1"/>
          </p:cNvSpPr>
          <p:nvPr/>
        </p:nvSpPr>
        <p:spPr bwMode="auto">
          <a:xfrm>
            <a:off x="5172076" y="4589463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Ru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4d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7749" name="Rectangle 101"/>
          <p:cNvSpPr>
            <a:spLocks noChangeArrowheads="1"/>
          </p:cNvSpPr>
          <p:nvPr/>
        </p:nvSpPr>
        <p:spPr bwMode="auto">
          <a:xfrm>
            <a:off x="5165726" y="5160963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Os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5d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7750" name="Rectangle 102"/>
          <p:cNvSpPr>
            <a:spLocks noChangeArrowheads="1"/>
          </p:cNvSpPr>
          <p:nvPr/>
        </p:nvSpPr>
        <p:spPr bwMode="auto">
          <a:xfrm>
            <a:off x="5191126" y="5732463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Hs</a:t>
            </a:r>
          </a:p>
          <a:p>
            <a:pPr algn="ctr"/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6d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7751" name="Rectangle 103"/>
          <p:cNvSpPr>
            <a:spLocks noChangeArrowheads="1"/>
          </p:cNvSpPr>
          <p:nvPr/>
        </p:nvSpPr>
        <p:spPr bwMode="auto">
          <a:xfrm>
            <a:off x="5678489" y="4589463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Rh</a:t>
            </a:r>
          </a:p>
          <a:p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4d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7752" name="Rectangle 104"/>
          <p:cNvSpPr>
            <a:spLocks noChangeArrowheads="1"/>
          </p:cNvSpPr>
          <p:nvPr/>
        </p:nvSpPr>
        <p:spPr bwMode="auto">
          <a:xfrm>
            <a:off x="5659439" y="5160963"/>
            <a:ext cx="454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Ir</a:t>
            </a:r>
          </a:p>
          <a:p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5d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7753" name="Rectangle 105"/>
          <p:cNvSpPr>
            <a:spLocks noChangeArrowheads="1"/>
          </p:cNvSpPr>
          <p:nvPr/>
        </p:nvSpPr>
        <p:spPr bwMode="auto">
          <a:xfrm>
            <a:off x="5640389" y="5713413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Mt</a:t>
            </a:r>
          </a:p>
          <a:p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6d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7754" name="Rectangle 106"/>
          <p:cNvSpPr>
            <a:spLocks noChangeArrowheads="1"/>
          </p:cNvSpPr>
          <p:nvPr/>
        </p:nvSpPr>
        <p:spPr bwMode="auto">
          <a:xfrm>
            <a:off x="6132514" y="4625975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Ni</a:t>
            </a:r>
          </a:p>
          <a:p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4d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7755" name="Rectangle 107"/>
          <p:cNvSpPr>
            <a:spLocks noChangeArrowheads="1"/>
          </p:cNvSpPr>
          <p:nvPr/>
        </p:nvSpPr>
        <p:spPr bwMode="auto">
          <a:xfrm>
            <a:off x="6132514" y="5178425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Ni</a:t>
            </a:r>
          </a:p>
          <a:p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5d</a:t>
            </a:r>
            <a:r>
              <a:rPr lang="en-US" altLang="en-US" sz="1600" baseline="30000">
                <a:solidFill>
                  <a:prstClr val="black"/>
                </a:solidFill>
                <a:latin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47092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458913"/>
            <a:ext cx="9144000" cy="4868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67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83050" y="228600"/>
            <a:ext cx="2362200" cy="2743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335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585788"/>
          </a:xfrm>
        </p:spPr>
        <p:txBody>
          <a:bodyPr vert="horz" lIns="137160" tIns="0" rIns="164592" bIns="0" rtlCol="0" anchor="ctr">
            <a:normAutofit/>
          </a:bodyPr>
          <a:lstStyle/>
          <a:p>
            <a:pPr eaLnBrk="1" hangingPunct="1"/>
            <a:r>
              <a:rPr lang="en-US" altLang="en-US" smtClean="0"/>
              <a:t>Shorthand notation practice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76400" y="1371600"/>
            <a:ext cx="8991600" cy="54102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Examples</a:t>
            </a:r>
          </a:p>
          <a:p>
            <a:pPr eaLnBrk="1" hangingPunct="1"/>
            <a:r>
              <a:rPr lang="en-US" altLang="en-US" smtClean="0">
                <a:solidFill>
                  <a:schemeClr val="tx2"/>
                </a:solidFill>
                <a:cs typeface="Arial" panose="020B0604020202020204" pitchFamily="34" charset="0"/>
              </a:rPr>
              <a:t>●</a:t>
            </a:r>
            <a:r>
              <a:rPr lang="en-US" altLang="en-US" smtClean="0">
                <a:cs typeface="Arial" panose="020B0604020202020204" pitchFamily="34" charset="0"/>
              </a:rPr>
              <a:t>	</a:t>
            </a:r>
            <a:r>
              <a:rPr lang="en-US" altLang="en-US" smtClean="0"/>
              <a:t>Aluminum:  </a:t>
            </a:r>
            <a:r>
              <a:rPr lang="en-US" altLang="en-US" smtClean="0">
                <a:solidFill>
                  <a:schemeClr val="tx2"/>
                </a:solidFill>
              </a:rPr>
              <a:t>1s</a:t>
            </a:r>
            <a:r>
              <a:rPr lang="en-US" altLang="en-US" baseline="30000" smtClean="0">
                <a:solidFill>
                  <a:schemeClr val="tx2"/>
                </a:solidFill>
              </a:rPr>
              <a:t>2</a:t>
            </a:r>
            <a:r>
              <a:rPr lang="en-US" altLang="en-US" smtClean="0">
                <a:solidFill>
                  <a:schemeClr val="tx2"/>
                </a:solidFill>
              </a:rPr>
              <a:t>2s</a:t>
            </a:r>
            <a:r>
              <a:rPr lang="en-US" altLang="en-US" baseline="30000" smtClean="0">
                <a:solidFill>
                  <a:schemeClr val="tx2"/>
                </a:solidFill>
              </a:rPr>
              <a:t>2</a:t>
            </a:r>
            <a:r>
              <a:rPr lang="en-US" altLang="en-US" smtClean="0">
                <a:solidFill>
                  <a:schemeClr val="tx2"/>
                </a:solidFill>
              </a:rPr>
              <a:t>2p</a:t>
            </a:r>
            <a:r>
              <a:rPr lang="en-US" altLang="en-US" baseline="30000" smtClean="0">
                <a:solidFill>
                  <a:schemeClr val="tx2"/>
                </a:solidFill>
              </a:rPr>
              <a:t>6</a:t>
            </a:r>
            <a:r>
              <a:rPr lang="en-US" altLang="en-US" smtClean="0">
                <a:solidFill>
                  <a:srgbClr val="FF0000"/>
                </a:solidFill>
              </a:rPr>
              <a:t>3s</a:t>
            </a:r>
            <a:r>
              <a:rPr lang="en-US" altLang="en-US" baseline="30000" smtClean="0">
                <a:solidFill>
                  <a:srgbClr val="FF0000"/>
                </a:solidFill>
              </a:rPr>
              <a:t>2</a:t>
            </a:r>
            <a:r>
              <a:rPr lang="en-US" altLang="en-US" smtClean="0">
                <a:solidFill>
                  <a:srgbClr val="FF0000"/>
                </a:solidFill>
              </a:rPr>
              <a:t>3p</a:t>
            </a:r>
            <a:r>
              <a:rPr lang="en-US" altLang="en-US" baseline="30000" smtClean="0">
                <a:solidFill>
                  <a:srgbClr val="FF0000"/>
                </a:solidFill>
              </a:rPr>
              <a:t>1</a:t>
            </a:r>
            <a:r>
              <a:rPr lang="en-US" altLang="en-US" smtClean="0"/>
              <a:t>				      			      </a:t>
            </a:r>
            <a:r>
              <a:rPr lang="en-US" altLang="en-US" smtClean="0">
                <a:solidFill>
                  <a:schemeClr val="tx2"/>
                </a:solidFill>
              </a:rPr>
              <a:t>[Ne]</a:t>
            </a:r>
            <a:r>
              <a:rPr lang="en-US" altLang="en-US" smtClean="0">
                <a:solidFill>
                  <a:srgbClr val="FF0000"/>
                </a:solidFill>
              </a:rPr>
              <a:t>3s</a:t>
            </a:r>
            <a:r>
              <a:rPr lang="en-US" altLang="en-US" baseline="30000" smtClean="0">
                <a:solidFill>
                  <a:srgbClr val="FF0000"/>
                </a:solidFill>
              </a:rPr>
              <a:t>2</a:t>
            </a:r>
            <a:r>
              <a:rPr lang="en-US" altLang="en-US" smtClean="0">
                <a:solidFill>
                  <a:srgbClr val="FF0000"/>
                </a:solidFill>
              </a:rPr>
              <a:t>3p</a:t>
            </a:r>
            <a:r>
              <a:rPr lang="en-US" altLang="en-US" baseline="30000" smtClean="0">
                <a:solidFill>
                  <a:srgbClr val="FF0000"/>
                </a:solidFill>
              </a:rPr>
              <a:t>1</a:t>
            </a:r>
            <a:endParaRPr lang="en-US" altLang="en-US" smtClean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en-US" smtClean="0">
                <a:solidFill>
                  <a:schemeClr val="tx2"/>
                </a:solidFill>
                <a:cs typeface="Arial" panose="020B0604020202020204" pitchFamily="34" charset="0"/>
              </a:rPr>
              <a:t>●</a:t>
            </a:r>
            <a:r>
              <a:rPr lang="en-US" altLang="en-US" smtClean="0">
                <a:cs typeface="Arial" panose="020B0604020202020204" pitchFamily="34" charset="0"/>
              </a:rPr>
              <a:t>	Calcium</a:t>
            </a:r>
            <a:r>
              <a:rPr lang="en-US" altLang="en-US" smtClean="0"/>
              <a:t>: </a:t>
            </a:r>
            <a:r>
              <a:rPr lang="en-US" altLang="en-US" smtClean="0">
                <a:solidFill>
                  <a:schemeClr val="tx2"/>
                </a:solidFill>
              </a:rPr>
              <a:t>1s</a:t>
            </a:r>
            <a:r>
              <a:rPr lang="en-US" altLang="en-US" baseline="30000" smtClean="0">
                <a:solidFill>
                  <a:schemeClr val="tx2"/>
                </a:solidFill>
              </a:rPr>
              <a:t>2</a:t>
            </a:r>
            <a:r>
              <a:rPr lang="en-US" altLang="en-US" smtClean="0">
                <a:solidFill>
                  <a:schemeClr val="tx2"/>
                </a:solidFill>
              </a:rPr>
              <a:t>2s</a:t>
            </a:r>
            <a:r>
              <a:rPr lang="en-US" altLang="en-US" baseline="30000" smtClean="0">
                <a:solidFill>
                  <a:schemeClr val="tx2"/>
                </a:solidFill>
              </a:rPr>
              <a:t>2</a:t>
            </a:r>
            <a:r>
              <a:rPr lang="en-US" altLang="en-US" smtClean="0">
                <a:solidFill>
                  <a:schemeClr val="tx2"/>
                </a:solidFill>
              </a:rPr>
              <a:t>2p</a:t>
            </a:r>
            <a:r>
              <a:rPr lang="en-US" altLang="en-US" baseline="30000" smtClean="0">
                <a:solidFill>
                  <a:schemeClr val="tx2"/>
                </a:solidFill>
              </a:rPr>
              <a:t>6</a:t>
            </a:r>
            <a:r>
              <a:rPr lang="en-US" altLang="en-US" smtClean="0">
                <a:solidFill>
                  <a:schemeClr val="tx2"/>
                </a:solidFill>
              </a:rPr>
              <a:t>3s</a:t>
            </a:r>
            <a:r>
              <a:rPr lang="en-US" altLang="en-US" baseline="30000" smtClean="0">
                <a:solidFill>
                  <a:schemeClr val="tx2"/>
                </a:solidFill>
              </a:rPr>
              <a:t>2</a:t>
            </a:r>
            <a:r>
              <a:rPr lang="en-US" altLang="en-US" smtClean="0">
                <a:solidFill>
                  <a:schemeClr val="tx2"/>
                </a:solidFill>
              </a:rPr>
              <a:t>3p</a:t>
            </a:r>
            <a:r>
              <a:rPr lang="en-US" altLang="en-US" baseline="30000" smtClean="0">
                <a:solidFill>
                  <a:schemeClr val="tx2"/>
                </a:solidFill>
              </a:rPr>
              <a:t>6</a:t>
            </a:r>
            <a:r>
              <a:rPr lang="en-US" altLang="en-US" smtClean="0">
                <a:solidFill>
                  <a:srgbClr val="FF0000"/>
                </a:solidFill>
              </a:rPr>
              <a:t>4s</a:t>
            </a:r>
            <a:r>
              <a:rPr lang="en-US" altLang="en-US" baseline="30000" smtClean="0">
                <a:solidFill>
                  <a:srgbClr val="FF0000"/>
                </a:solidFill>
              </a:rPr>
              <a:t>2</a:t>
            </a:r>
            <a:endParaRPr lang="en-US" altLang="en-US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mtClean="0"/>
              <a:t>	      		    	    </a:t>
            </a:r>
            <a:r>
              <a:rPr lang="en-US" altLang="en-US" smtClean="0">
                <a:solidFill>
                  <a:schemeClr val="tx2"/>
                </a:solidFill>
              </a:rPr>
              <a:t>[Ar]</a:t>
            </a:r>
            <a:r>
              <a:rPr lang="en-US" altLang="en-US" smtClean="0">
                <a:solidFill>
                  <a:srgbClr val="FF0000"/>
                </a:solidFill>
              </a:rPr>
              <a:t>4s</a:t>
            </a:r>
            <a:r>
              <a:rPr lang="en-US" altLang="en-US" baseline="30000" smtClean="0">
                <a:solidFill>
                  <a:srgbClr val="FF0000"/>
                </a:solidFill>
              </a:rPr>
              <a:t>2</a:t>
            </a:r>
            <a:endParaRPr lang="en-US" altLang="en-US" smtClean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en-US" smtClean="0">
                <a:solidFill>
                  <a:schemeClr val="tx2"/>
                </a:solidFill>
                <a:cs typeface="Arial" panose="020B0604020202020204" pitchFamily="34" charset="0"/>
              </a:rPr>
              <a:t>●</a:t>
            </a:r>
            <a:r>
              <a:rPr lang="en-US" altLang="en-US" smtClean="0">
                <a:cs typeface="Arial" panose="020B0604020202020204" pitchFamily="34" charset="0"/>
              </a:rPr>
              <a:t>	Nickel</a:t>
            </a:r>
            <a:r>
              <a:rPr lang="en-US" altLang="en-US" smtClean="0"/>
              <a:t>: </a:t>
            </a:r>
            <a:r>
              <a:rPr lang="en-US" altLang="en-US" smtClean="0">
                <a:solidFill>
                  <a:schemeClr val="tx2"/>
                </a:solidFill>
              </a:rPr>
              <a:t>1s</a:t>
            </a:r>
            <a:r>
              <a:rPr lang="en-US" altLang="en-US" baseline="30000" smtClean="0">
                <a:solidFill>
                  <a:schemeClr val="tx2"/>
                </a:solidFill>
              </a:rPr>
              <a:t>2</a:t>
            </a:r>
            <a:r>
              <a:rPr lang="en-US" altLang="en-US" smtClean="0">
                <a:solidFill>
                  <a:schemeClr val="tx2"/>
                </a:solidFill>
              </a:rPr>
              <a:t>2s</a:t>
            </a:r>
            <a:r>
              <a:rPr lang="en-US" altLang="en-US" baseline="30000" smtClean="0">
                <a:solidFill>
                  <a:schemeClr val="tx2"/>
                </a:solidFill>
              </a:rPr>
              <a:t>2</a:t>
            </a:r>
            <a:r>
              <a:rPr lang="en-US" altLang="en-US" smtClean="0">
                <a:solidFill>
                  <a:schemeClr val="tx2"/>
                </a:solidFill>
              </a:rPr>
              <a:t>2p</a:t>
            </a:r>
            <a:r>
              <a:rPr lang="en-US" altLang="en-US" baseline="30000" smtClean="0">
                <a:solidFill>
                  <a:schemeClr val="tx2"/>
                </a:solidFill>
              </a:rPr>
              <a:t>6</a:t>
            </a:r>
            <a:r>
              <a:rPr lang="en-US" altLang="en-US" smtClean="0">
                <a:solidFill>
                  <a:schemeClr val="tx2"/>
                </a:solidFill>
              </a:rPr>
              <a:t>3s</a:t>
            </a:r>
            <a:r>
              <a:rPr lang="en-US" altLang="en-US" baseline="30000" smtClean="0">
                <a:solidFill>
                  <a:schemeClr val="tx2"/>
                </a:solidFill>
              </a:rPr>
              <a:t>2</a:t>
            </a:r>
            <a:r>
              <a:rPr lang="en-US" altLang="en-US" smtClean="0">
                <a:solidFill>
                  <a:schemeClr val="tx2"/>
                </a:solidFill>
              </a:rPr>
              <a:t>3p</a:t>
            </a:r>
            <a:r>
              <a:rPr lang="en-US" altLang="en-US" baseline="30000" smtClean="0">
                <a:solidFill>
                  <a:schemeClr val="tx2"/>
                </a:solidFill>
              </a:rPr>
              <a:t>6</a:t>
            </a:r>
            <a:r>
              <a:rPr lang="en-US" altLang="en-US" smtClean="0">
                <a:solidFill>
                  <a:schemeClr val="tx2"/>
                </a:solidFill>
              </a:rPr>
              <a:t>4s</a:t>
            </a:r>
            <a:r>
              <a:rPr lang="en-US" altLang="en-US" baseline="30000" smtClean="0">
                <a:solidFill>
                  <a:schemeClr val="tx2"/>
                </a:solidFill>
              </a:rPr>
              <a:t>2</a:t>
            </a:r>
            <a:r>
              <a:rPr lang="en-US" altLang="en-US" smtClean="0">
                <a:solidFill>
                  <a:schemeClr val="tx2"/>
                </a:solidFill>
              </a:rPr>
              <a:t>3d</a:t>
            </a:r>
            <a:r>
              <a:rPr lang="en-US" altLang="en-US" baseline="30000" smtClean="0">
                <a:solidFill>
                  <a:schemeClr val="tx2"/>
                </a:solidFill>
              </a:rPr>
              <a:t>8</a:t>
            </a:r>
            <a:endParaRPr lang="en-US" altLang="en-US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mtClean="0"/>
              <a:t>	      			</a:t>
            </a:r>
            <a:r>
              <a:rPr lang="en-US" altLang="en-US" smtClean="0">
                <a:solidFill>
                  <a:schemeClr val="tx2"/>
                </a:solidFill>
              </a:rPr>
              <a:t>[Ar]</a:t>
            </a:r>
            <a:r>
              <a:rPr lang="en-US" altLang="en-US" smtClean="0">
                <a:solidFill>
                  <a:srgbClr val="FF0000"/>
                </a:solidFill>
              </a:rPr>
              <a:t>4s</a:t>
            </a:r>
            <a:r>
              <a:rPr lang="en-US" altLang="en-US" baseline="30000" smtClean="0">
                <a:solidFill>
                  <a:srgbClr val="FF0000"/>
                </a:solidFill>
              </a:rPr>
              <a:t>2</a:t>
            </a:r>
            <a:r>
              <a:rPr lang="en-US" altLang="en-US" smtClean="0">
                <a:solidFill>
                  <a:srgbClr val="FF0000"/>
                </a:solidFill>
              </a:rPr>
              <a:t>3d</a:t>
            </a:r>
            <a:r>
              <a:rPr lang="en-US" altLang="en-US" baseline="30000" smtClean="0">
                <a:solidFill>
                  <a:srgbClr val="FF0000"/>
                </a:solidFill>
              </a:rPr>
              <a:t>8</a:t>
            </a:r>
            <a:r>
              <a:rPr lang="en-US" altLang="en-US" smtClean="0">
                <a:solidFill>
                  <a:schemeClr val="tx2"/>
                </a:solidFill>
              </a:rPr>
              <a:t> {</a:t>
            </a:r>
            <a:r>
              <a:rPr lang="en-US" altLang="en-US" i="1" smtClean="0">
                <a:solidFill>
                  <a:schemeClr val="tx2"/>
                </a:solidFill>
              </a:rPr>
              <a:t>or</a:t>
            </a:r>
            <a:r>
              <a:rPr lang="en-US" altLang="en-US" smtClean="0">
                <a:solidFill>
                  <a:schemeClr val="tx2"/>
                </a:solidFill>
              </a:rPr>
              <a:t>  [Ar]</a:t>
            </a:r>
            <a:r>
              <a:rPr lang="en-US" altLang="en-US" smtClean="0">
                <a:solidFill>
                  <a:srgbClr val="FF0000"/>
                </a:solidFill>
              </a:rPr>
              <a:t>3d</a:t>
            </a:r>
            <a:r>
              <a:rPr lang="en-US" altLang="en-US" baseline="30000" smtClean="0">
                <a:solidFill>
                  <a:srgbClr val="FF0000"/>
                </a:solidFill>
              </a:rPr>
              <a:t>8</a:t>
            </a:r>
            <a:r>
              <a:rPr lang="en-US" altLang="en-US" smtClean="0">
                <a:solidFill>
                  <a:srgbClr val="FF0000"/>
                </a:solidFill>
              </a:rPr>
              <a:t>4s</a:t>
            </a:r>
            <a:r>
              <a:rPr lang="en-US" altLang="en-US" baseline="30000" smtClean="0">
                <a:solidFill>
                  <a:srgbClr val="FF0000"/>
                </a:solidFill>
              </a:rPr>
              <a:t>2</a:t>
            </a:r>
            <a:r>
              <a:rPr lang="en-US" altLang="en-US" smtClean="0">
                <a:solidFill>
                  <a:schemeClr val="tx2"/>
                </a:solidFill>
              </a:rPr>
              <a:t>}</a:t>
            </a:r>
            <a:endParaRPr lang="en-US" altLang="en-US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mtClean="0">
                <a:solidFill>
                  <a:schemeClr val="tx2"/>
                </a:solidFill>
                <a:cs typeface="Arial" panose="020B0604020202020204" pitchFamily="34" charset="0"/>
              </a:rPr>
              <a:t>●</a:t>
            </a:r>
            <a:r>
              <a:rPr lang="en-US" altLang="en-US" smtClean="0">
                <a:cs typeface="Arial" panose="020B0604020202020204" pitchFamily="34" charset="0"/>
              </a:rPr>
              <a:t>	Iodine</a:t>
            </a:r>
            <a:r>
              <a:rPr lang="en-US" altLang="en-US" smtClean="0"/>
              <a:t>: </a:t>
            </a:r>
            <a:r>
              <a:rPr lang="en-US" altLang="en-US" smtClean="0">
                <a:solidFill>
                  <a:schemeClr val="tx2"/>
                </a:solidFill>
              </a:rPr>
              <a:t>[Kr]</a:t>
            </a:r>
            <a:r>
              <a:rPr lang="en-US" altLang="en-US" smtClean="0">
                <a:solidFill>
                  <a:srgbClr val="FF0000"/>
                </a:solidFill>
              </a:rPr>
              <a:t>5s</a:t>
            </a:r>
            <a:r>
              <a:rPr lang="en-US" altLang="en-US" baseline="30000" smtClean="0">
                <a:solidFill>
                  <a:srgbClr val="FF0000"/>
                </a:solidFill>
              </a:rPr>
              <a:t>2</a:t>
            </a:r>
            <a:r>
              <a:rPr lang="en-US" altLang="en-US" smtClean="0">
                <a:solidFill>
                  <a:srgbClr val="FF0000"/>
                </a:solidFill>
              </a:rPr>
              <a:t>4d</a:t>
            </a:r>
            <a:r>
              <a:rPr lang="en-US" altLang="en-US" baseline="30000" smtClean="0">
                <a:solidFill>
                  <a:srgbClr val="FF0000"/>
                </a:solidFill>
              </a:rPr>
              <a:t>10</a:t>
            </a:r>
            <a:r>
              <a:rPr lang="en-US" altLang="en-US" smtClean="0">
                <a:solidFill>
                  <a:srgbClr val="FF0000"/>
                </a:solidFill>
              </a:rPr>
              <a:t>5p</a:t>
            </a:r>
            <a:r>
              <a:rPr lang="en-US" altLang="en-US" baseline="30000" smtClean="0">
                <a:solidFill>
                  <a:srgbClr val="FF0000"/>
                </a:solidFill>
              </a:rPr>
              <a:t>5   </a:t>
            </a:r>
            <a:r>
              <a:rPr lang="en-US" altLang="en-US" smtClean="0">
                <a:solidFill>
                  <a:schemeClr val="tx2"/>
                </a:solidFill>
              </a:rPr>
              <a:t>{</a:t>
            </a:r>
            <a:r>
              <a:rPr lang="en-US" altLang="en-US" i="1" smtClean="0">
                <a:solidFill>
                  <a:schemeClr val="tx2"/>
                </a:solidFill>
              </a:rPr>
              <a:t>or</a:t>
            </a:r>
            <a:r>
              <a:rPr lang="en-US" altLang="en-US" smtClean="0">
                <a:solidFill>
                  <a:schemeClr val="tx2"/>
                </a:solidFill>
              </a:rPr>
              <a:t>  [Kr]</a:t>
            </a:r>
            <a:r>
              <a:rPr lang="en-US" altLang="en-US" smtClean="0">
                <a:solidFill>
                  <a:srgbClr val="FF0000"/>
                </a:solidFill>
              </a:rPr>
              <a:t>4d</a:t>
            </a:r>
            <a:r>
              <a:rPr lang="en-US" altLang="en-US" baseline="30000" smtClean="0">
                <a:solidFill>
                  <a:srgbClr val="FF0000"/>
                </a:solidFill>
              </a:rPr>
              <a:t>10</a:t>
            </a:r>
            <a:r>
              <a:rPr lang="en-US" altLang="en-US" smtClean="0">
                <a:solidFill>
                  <a:srgbClr val="FF0000"/>
                </a:solidFill>
              </a:rPr>
              <a:t>5s</a:t>
            </a:r>
            <a:r>
              <a:rPr lang="en-US" altLang="en-US" baseline="30000" smtClean="0">
                <a:solidFill>
                  <a:srgbClr val="FF0000"/>
                </a:solidFill>
              </a:rPr>
              <a:t>2</a:t>
            </a:r>
            <a:r>
              <a:rPr lang="en-US" altLang="en-US" smtClean="0">
                <a:solidFill>
                  <a:srgbClr val="FF0000"/>
                </a:solidFill>
              </a:rPr>
              <a:t>5p</a:t>
            </a:r>
            <a:r>
              <a:rPr lang="en-US" altLang="en-US" baseline="30000" smtClean="0">
                <a:solidFill>
                  <a:srgbClr val="FF0000"/>
                </a:solidFill>
              </a:rPr>
              <a:t>5</a:t>
            </a:r>
            <a:r>
              <a:rPr lang="en-US" altLang="en-US" smtClean="0">
                <a:solidFill>
                  <a:schemeClr val="tx2"/>
                </a:solidFill>
              </a:rPr>
              <a:t>}</a:t>
            </a:r>
            <a:endParaRPr lang="en-US" altLang="en-US" baseline="3000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mtClean="0">
                <a:solidFill>
                  <a:schemeClr val="tx2"/>
                </a:solidFill>
                <a:cs typeface="Arial" panose="020B0604020202020204" pitchFamily="34" charset="0"/>
              </a:rPr>
              <a:t>●</a:t>
            </a:r>
            <a:r>
              <a:rPr lang="en-US" altLang="en-US" smtClean="0">
                <a:cs typeface="Arial" panose="020B0604020202020204" pitchFamily="34" charset="0"/>
              </a:rPr>
              <a:t>	Astatine (At)</a:t>
            </a:r>
            <a:r>
              <a:rPr lang="en-US" altLang="en-US" smtClean="0"/>
              <a:t>: </a:t>
            </a:r>
            <a:r>
              <a:rPr lang="en-US" altLang="en-US" smtClean="0">
                <a:solidFill>
                  <a:schemeClr val="tx2"/>
                </a:solidFill>
              </a:rPr>
              <a:t>[Xe]</a:t>
            </a:r>
            <a:r>
              <a:rPr lang="en-US" altLang="en-US" smtClean="0">
                <a:solidFill>
                  <a:srgbClr val="FF0000"/>
                </a:solidFill>
              </a:rPr>
              <a:t>6s</a:t>
            </a:r>
            <a:r>
              <a:rPr lang="en-US" altLang="en-US" baseline="30000" smtClean="0">
                <a:solidFill>
                  <a:srgbClr val="FF0000"/>
                </a:solidFill>
              </a:rPr>
              <a:t>2</a:t>
            </a:r>
            <a:r>
              <a:rPr lang="en-US" altLang="en-US" smtClean="0">
                <a:solidFill>
                  <a:srgbClr val="FF0000"/>
                </a:solidFill>
              </a:rPr>
              <a:t>4f</a:t>
            </a:r>
            <a:r>
              <a:rPr lang="en-US" altLang="en-US" baseline="30000" smtClean="0">
                <a:solidFill>
                  <a:srgbClr val="FF0000"/>
                </a:solidFill>
              </a:rPr>
              <a:t>14</a:t>
            </a:r>
            <a:r>
              <a:rPr lang="en-US" altLang="en-US" smtClean="0">
                <a:solidFill>
                  <a:srgbClr val="FF0000"/>
                </a:solidFill>
              </a:rPr>
              <a:t>5d</a:t>
            </a:r>
            <a:r>
              <a:rPr lang="en-US" altLang="en-US" baseline="30000" smtClean="0">
                <a:solidFill>
                  <a:srgbClr val="FF0000"/>
                </a:solidFill>
              </a:rPr>
              <a:t>10</a:t>
            </a:r>
            <a:r>
              <a:rPr lang="en-US" altLang="en-US" smtClean="0">
                <a:solidFill>
                  <a:srgbClr val="FF0000"/>
                </a:solidFill>
              </a:rPr>
              <a:t>6p</a:t>
            </a:r>
            <a:r>
              <a:rPr lang="en-US" altLang="en-US" baseline="30000" smtClean="0">
                <a:solidFill>
                  <a:srgbClr val="FF0000"/>
                </a:solidFill>
              </a:rPr>
              <a:t>5</a:t>
            </a:r>
          </a:p>
          <a:p>
            <a:pPr>
              <a:spcBef>
                <a:spcPts val="600"/>
              </a:spcBef>
            </a:pPr>
            <a:r>
              <a:rPr lang="en-US" altLang="en-US" smtClean="0">
                <a:solidFill>
                  <a:schemeClr val="tx2"/>
                </a:solidFill>
              </a:rPr>
              <a:t>                    {</a:t>
            </a:r>
            <a:r>
              <a:rPr lang="en-US" altLang="en-US" i="1" smtClean="0">
                <a:solidFill>
                  <a:schemeClr val="tx2"/>
                </a:solidFill>
              </a:rPr>
              <a:t>or</a:t>
            </a:r>
            <a:r>
              <a:rPr lang="en-US" altLang="en-US" smtClean="0">
                <a:solidFill>
                  <a:schemeClr val="tx2"/>
                </a:solidFill>
              </a:rPr>
              <a:t>  [Xe]</a:t>
            </a:r>
            <a:r>
              <a:rPr lang="en-US" altLang="en-US" smtClean="0">
                <a:solidFill>
                  <a:srgbClr val="FF0000"/>
                </a:solidFill>
              </a:rPr>
              <a:t>4f</a:t>
            </a:r>
            <a:r>
              <a:rPr lang="en-US" altLang="en-US" baseline="30000" smtClean="0">
                <a:solidFill>
                  <a:srgbClr val="FF0000"/>
                </a:solidFill>
              </a:rPr>
              <a:t>14</a:t>
            </a:r>
            <a:r>
              <a:rPr lang="en-US" altLang="en-US" smtClean="0">
                <a:solidFill>
                  <a:srgbClr val="FF0000"/>
                </a:solidFill>
              </a:rPr>
              <a:t>5d</a:t>
            </a:r>
            <a:r>
              <a:rPr lang="en-US" altLang="en-US" baseline="30000" smtClean="0">
                <a:solidFill>
                  <a:srgbClr val="FF0000"/>
                </a:solidFill>
              </a:rPr>
              <a:t>10</a:t>
            </a:r>
            <a:r>
              <a:rPr lang="en-US" altLang="en-US" smtClean="0">
                <a:solidFill>
                  <a:srgbClr val="FF0000"/>
                </a:solidFill>
              </a:rPr>
              <a:t>6s</a:t>
            </a:r>
            <a:r>
              <a:rPr lang="en-US" altLang="en-US" baseline="30000" smtClean="0">
                <a:solidFill>
                  <a:srgbClr val="FF0000"/>
                </a:solidFill>
              </a:rPr>
              <a:t>2</a:t>
            </a:r>
            <a:r>
              <a:rPr lang="en-US" altLang="en-US" smtClean="0">
                <a:solidFill>
                  <a:srgbClr val="FF0000"/>
                </a:solidFill>
              </a:rPr>
              <a:t>6p</a:t>
            </a:r>
            <a:r>
              <a:rPr lang="en-US" altLang="en-US" baseline="30000" smtClean="0">
                <a:solidFill>
                  <a:srgbClr val="FF0000"/>
                </a:solidFill>
              </a:rPr>
              <a:t>5</a:t>
            </a:r>
            <a:r>
              <a:rPr lang="en-US" altLang="en-US" smtClean="0">
                <a:solidFill>
                  <a:schemeClr val="tx2"/>
                </a:solidFill>
              </a:rPr>
              <a:t>}</a:t>
            </a:r>
            <a:endParaRPr lang="en-US" altLang="en-US" baseline="30000" smtClean="0">
              <a:solidFill>
                <a:srgbClr val="FF0000"/>
              </a:solidFill>
            </a:endParaRP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2228850" y="636588"/>
            <a:ext cx="7696200" cy="66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altLang="en-US" sz="3600" b="1">
                <a:solidFill>
                  <a:srgbClr val="1C647B"/>
                </a:solidFill>
              </a:rPr>
              <a:t>[</a:t>
            </a:r>
            <a:r>
              <a:rPr lang="en-US" altLang="en-US" sz="2800" b="1" i="1">
                <a:solidFill>
                  <a:srgbClr val="1C647B"/>
                </a:solidFill>
              </a:rPr>
              <a:t>Noble Gas Core</a:t>
            </a:r>
            <a:r>
              <a:rPr lang="en-US" altLang="en-US" sz="3600" b="1">
                <a:solidFill>
                  <a:srgbClr val="1C647B"/>
                </a:solidFill>
              </a:rPr>
              <a:t>]</a:t>
            </a:r>
            <a:r>
              <a:rPr lang="en-US" altLang="en-US" sz="2800" b="1">
                <a:solidFill>
                  <a:srgbClr val="1C647B"/>
                </a:solidFill>
              </a:rPr>
              <a:t> + </a:t>
            </a:r>
            <a:r>
              <a:rPr lang="en-US" altLang="en-US" sz="2800" b="1">
                <a:solidFill>
                  <a:srgbClr val="FF0000"/>
                </a:solidFill>
              </a:rPr>
              <a:t>higher energy electrons</a:t>
            </a:r>
          </a:p>
        </p:txBody>
      </p:sp>
    </p:spTree>
    <p:extLst>
      <p:ext uri="{BB962C8B-B14F-4D97-AF65-F5344CB8AC3E}">
        <p14:creationId xmlns:p14="http://schemas.microsoft.com/office/powerpoint/2010/main" val="2408748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FG09_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1" y="1412876"/>
            <a:ext cx="9051925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59" name="Line 4"/>
          <p:cNvSpPr>
            <a:spLocks noChangeShapeType="1"/>
          </p:cNvSpPr>
          <p:nvPr/>
        </p:nvSpPr>
        <p:spPr bwMode="auto">
          <a:xfrm flipH="1">
            <a:off x="2971800" y="2362200"/>
            <a:ext cx="7620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3060" name="Line 5"/>
          <p:cNvSpPr>
            <a:spLocks noChangeShapeType="1"/>
          </p:cNvSpPr>
          <p:nvPr/>
        </p:nvSpPr>
        <p:spPr bwMode="auto">
          <a:xfrm flipH="1">
            <a:off x="3381375" y="2895600"/>
            <a:ext cx="3810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3061" name="Line 6"/>
          <p:cNvSpPr>
            <a:spLocks noChangeShapeType="1"/>
          </p:cNvSpPr>
          <p:nvPr/>
        </p:nvSpPr>
        <p:spPr bwMode="auto">
          <a:xfrm flipH="1">
            <a:off x="5222876" y="2895601"/>
            <a:ext cx="339725" cy="28479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3062" name="Line 7"/>
          <p:cNvSpPr>
            <a:spLocks noChangeShapeType="1"/>
          </p:cNvSpPr>
          <p:nvPr/>
        </p:nvSpPr>
        <p:spPr bwMode="auto">
          <a:xfrm>
            <a:off x="5791200" y="2476500"/>
            <a:ext cx="2057400" cy="2857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3063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Outer electron configuration for the elements</a:t>
            </a:r>
          </a:p>
        </p:txBody>
      </p:sp>
    </p:spTree>
    <p:extLst>
      <p:ext uri="{BB962C8B-B14F-4D97-AF65-F5344CB8AC3E}">
        <p14:creationId xmlns:p14="http://schemas.microsoft.com/office/powerpoint/2010/main" val="4024050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685800"/>
          </a:xfrm>
        </p:spPr>
        <p:txBody>
          <a:bodyPr vert="horz" lIns="137160" tIns="0" rIns="164592" bIns="0" rtlCol="0" anchor="ctr">
            <a:normAutofit/>
          </a:bodyPr>
          <a:lstStyle/>
          <a:p>
            <a:pPr eaLnBrk="1" hangingPunct="1"/>
            <a:r>
              <a:rPr lang="en-US" altLang="en-US" sz="2800"/>
              <a:t>Using the periodic table to know configurations</a:t>
            </a:r>
          </a:p>
        </p:txBody>
      </p:sp>
      <p:pic>
        <p:nvPicPr>
          <p:cNvPr id="17510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91440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748713" y="2743200"/>
            <a:ext cx="341312" cy="3048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91200" y="5334000"/>
            <a:ext cx="381000" cy="3048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98051" y="2428875"/>
            <a:ext cx="341313" cy="3048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77400" y="5334000"/>
            <a:ext cx="381000" cy="3048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52951" y="3049588"/>
            <a:ext cx="341313" cy="3048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9800" y="5334000"/>
            <a:ext cx="381000" cy="3048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44876" y="1543051"/>
            <a:ext cx="8223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600" b="1" i="1" u="sng">
                <a:solidFill>
                  <a:prstClr val="black"/>
                </a:solidFill>
              </a:rPr>
              <a:t>Period</a:t>
            </a:r>
          </a:p>
          <a:p>
            <a:pPr algn="r" eaLnBrk="1" hangingPunct="1"/>
            <a:r>
              <a:rPr lang="en-US" altLang="en-US" sz="1600" b="1">
                <a:solidFill>
                  <a:prstClr val="black"/>
                </a:solidFill>
              </a:rPr>
              <a:t>1  </a:t>
            </a:r>
          </a:p>
          <a:p>
            <a:pPr algn="r" eaLnBrk="1" hangingPunct="1">
              <a:spcBef>
                <a:spcPts val="600"/>
              </a:spcBef>
            </a:pPr>
            <a:r>
              <a:rPr lang="en-US" altLang="en-US" sz="1600" b="1">
                <a:solidFill>
                  <a:prstClr val="black"/>
                </a:solidFill>
              </a:rPr>
              <a:t>2  </a:t>
            </a:r>
          </a:p>
          <a:p>
            <a:pPr algn="r" eaLnBrk="1" hangingPunct="1">
              <a:spcBef>
                <a:spcPts val="500"/>
              </a:spcBef>
            </a:pPr>
            <a:r>
              <a:rPr lang="en-US" altLang="en-US" sz="1600" b="1">
                <a:solidFill>
                  <a:prstClr val="black"/>
                </a:solidFill>
              </a:rPr>
              <a:t>3  </a:t>
            </a:r>
          </a:p>
          <a:p>
            <a:pPr algn="r" eaLnBrk="1" hangingPunct="1">
              <a:spcBef>
                <a:spcPts val="500"/>
              </a:spcBef>
            </a:pPr>
            <a:r>
              <a:rPr lang="en-US" altLang="en-US" sz="1600" b="1">
                <a:solidFill>
                  <a:prstClr val="black"/>
                </a:solidFill>
              </a:rPr>
              <a:t>4  </a:t>
            </a:r>
          </a:p>
          <a:p>
            <a:pPr algn="r" eaLnBrk="1" hangingPunct="1">
              <a:spcBef>
                <a:spcPts val="500"/>
              </a:spcBef>
            </a:pPr>
            <a:r>
              <a:rPr lang="en-US" altLang="en-US" sz="1600" b="1">
                <a:solidFill>
                  <a:prstClr val="black"/>
                </a:solidFill>
              </a:rPr>
              <a:t>5  </a:t>
            </a:r>
          </a:p>
          <a:p>
            <a:pPr algn="r" eaLnBrk="1" hangingPunct="1">
              <a:spcBef>
                <a:spcPts val="500"/>
              </a:spcBef>
            </a:pPr>
            <a:r>
              <a:rPr lang="en-US" altLang="en-US" sz="1600" b="1">
                <a:solidFill>
                  <a:prstClr val="black"/>
                </a:solidFill>
              </a:rPr>
              <a:t>6  </a:t>
            </a:r>
          </a:p>
          <a:p>
            <a:pPr algn="r" eaLnBrk="1" hangingPunct="1">
              <a:spcBef>
                <a:spcPts val="500"/>
              </a:spcBef>
            </a:pPr>
            <a:r>
              <a:rPr lang="en-US" altLang="en-US" sz="1600" b="1">
                <a:solidFill>
                  <a:prstClr val="black"/>
                </a:solidFill>
              </a:rPr>
              <a:t>7 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088564" y="2093913"/>
            <a:ext cx="4460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sz="1600">
                <a:solidFill>
                  <a:srgbClr val="FF0000"/>
                </a:solidFill>
              </a:rPr>
              <a:t>Ne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 sz="1600">
                <a:solidFill>
                  <a:srgbClr val="FF0000"/>
                </a:solidFill>
              </a:rPr>
              <a:t>Ar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 sz="1600">
                <a:solidFill>
                  <a:srgbClr val="FF0000"/>
                </a:solidFill>
              </a:rPr>
              <a:t>Kr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 sz="1600">
                <a:solidFill>
                  <a:srgbClr val="FF0000"/>
                </a:solidFill>
              </a:rPr>
              <a:t>Xe</a:t>
            </a:r>
          </a:p>
        </p:txBody>
      </p:sp>
    </p:spTree>
    <p:extLst>
      <p:ext uri="{BB962C8B-B14F-4D97-AF65-F5344CB8AC3E}">
        <p14:creationId xmlns:p14="http://schemas.microsoft.com/office/powerpoint/2010/main" val="1410034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08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" t="9996" r="83636" b="49957"/>
          <a:stretch>
            <a:fillRect/>
          </a:stretch>
        </p:blipFill>
        <p:spPr bwMode="auto">
          <a:xfrm>
            <a:off x="1470026" y="228600"/>
            <a:ext cx="276542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1" name="Picture 3" descr="08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9" t="10774" r="1700" b="49629"/>
          <a:stretch>
            <a:fillRect/>
          </a:stretch>
        </p:blipFill>
        <p:spPr bwMode="auto">
          <a:xfrm>
            <a:off x="4343400" y="381000"/>
            <a:ext cx="63246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2" name="Line 5"/>
          <p:cNvSpPr>
            <a:spLocks noChangeShapeType="1"/>
          </p:cNvSpPr>
          <p:nvPr/>
        </p:nvSpPr>
        <p:spPr bwMode="auto">
          <a:xfrm>
            <a:off x="4278313" y="762000"/>
            <a:ext cx="0" cy="6096000"/>
          </a:xfrm>
          <a:prstGeom prst="line">
            <a:avLst/>
          </a:prstGeom>
          <a:noFill/>
          <a:ln w="76200" cap="rnd">
            <a:solidFill>
              <a:srgbClr val="6600C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8610600" y="4419600"/>
            <a:ext cx="914400" cy="1219200"/>
          </a:xfrm>
          <a:prstGeom prst="rect">
            <a:avLst/>
          </a:prstGeom>
          <a:noFill/>
          <a:ln w="76200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2895601" y="85726"/>
            <a:ext cx="6723063" cy="523875"/>
          </a:xfrm>
          <a:prstGeom prst="rect">
            <a:avLst/>
          </a:prstGeom>
          <a:solidFill>
            <a:schemeClr val="bg1"/>
          </a:solidFill>
          <a:ln w="19050">
            <a:solidFill>
              <a:srgbClr val="66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800" b="1">
                <a:solidFill>
                  <a:srgbClr val="6600CC"/>
                </a:solidFill>
              </a:rPr>
              <a:t>Valence e</a:t>
            </a:r>
            <a:r>
              <a:rPr lang="en-US" altLang="en-US" sz="2800" b="1" baseline="30000">
                <a:solidFill>
                  <a:srgbClr val="6600CC"/>
                </a:solidFill>
              </a:rPr>
              <a:t>’</a:t>
            </a:r>
            <a:r>
              <a:rPr lang="en-US" altLang="en-US" sz="2800" b="1">
                <a:solidFill>
                  <a:srgbClr val="6600CC"/>
                </a:solidFill>
              </a:rPr>
              <a:t>s for “main group” elements</a:t>
            </a:r>
          </a:p>
        </p:txBody>
      </p:sp>
    </p:spTree>
    <p:extLst>
      <p:ext uri="{BB962C8B-B14F-4D97-AF65-F5344CB8AC3E}">
        <p14:creationId xmlns:p14="http://schemas.microsoft.com/office/powerpoint/2010/main" val="417465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FG09_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1"/>
            <a:ext cx="79248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Electron configuration for As</a:t>
            </a:r>
          </a:p>
        </p:txBody>
      </p:sp>
    </p:spTree>
    <p:extLst>
      <p:ext uri="{BB962C8B-B14F-4D97-AF65-F5344CB8AC3E}">
        <p14:creationId xmlns:p14="http://schemas.microsoft.com/office/powerpoint/2010/main" val="3280553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FG09_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435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4495800" y="2052638"/>
            <a:ext cx="6019800" cy="378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u="sng">
                <a:solidFill>
                  <a:srgbClr val="FF0000"/>
                </a:solidFill>
              </a:rPr>
              <a:t>Phosphorus</a:t>
            </a:r>
          </a:p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Symbol:</a:t>
            </a:r>
            <a:r>
              <a:rPr lang="en-US" altLang="en-US" sz="2400" b="1">
                <a:solidFill>
                  <a:srgbClr val="48A8D0"/>
                </a:solidFill>
              </a:rPr>
              <a:t>   </a:t>
            </a:r>
            <a:r>
              <a:rPr lang="en-US" altLang="en-US" sz="2400" b="1">
                <a:solidFill>
                  <a:prstClr val="black"/>
                </a:solidFill>
              </a:rPr>
              <a:t>P</a:t>
            </a:r>
          </a:p>
          <a:p>
            <a:pPr eaLnBrk="1" hangingPunct="1"/>
            <a:endParaRPr lang="en-US" altLang="en-US" sz="2400" b="1">
              <a:solidFill>
                <a:srgbClr val="48A8D0"/>
              </a:solidFill>
            </a:endParaRPr>
          </a:p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Atomic Number:</a:t>
            </a:r>
            <a:r>
              <a:rPr lang="en-US" altLang="en-US" sz="2400" b="1">
                <a:solidFill>
                  <a:srgbClr val="48A8D0"/>
                </a:solidFill>
              </a:rPr>
              <a:t>   </a:t>
            </a:r>
            <a:r>
              <a:rPr lang="en-US" altLang="en-US" sz="2400" b="1">
                <a:solidFill>
                  <a:prstClr val="black"/>
                </a:solidFill>
              </a:rPr>
              <a:t>15</a:t>
            </a:r>
            <a:endParaRPr lang="en-US" altLang="en-US" sz="2400" b="1">
              <a:solidFill>
                <a:srgbClr val="48A8D0"/>
              </a:solidFill>
            </a:endParaRPr>
          </a:p>
          <a:p>
            <a:pPr eaLnBrk="1" hangingPunct="1"/>
            <a:endParaRPr lang="en-US" altLang="en-US" sz="2400" b="1">
              <a:solidFill>
                <a:srgbClr val="48A8D0"/>
              </a:solidFill>
            </a:endParaRPr>
          </a:p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Full Configuration:</a:t>
            </a:r>
            <a:r>
              <a:rPr lang="en-US" altLang="en-US" sz="2400" b="1">
                <a:solidFill>
                  <a:srgbClr val="48A8D0"/>
                </a:solidFill>
              </a:rPr>
              <a:t>   </a:t>
            </a:r>
            <a:r>
              <a:rPr lang="en-US" altLang="en-US" sz="2400" b="1">
                <a:solidFill>
                  <a:prstClr val="black"/>
                </a:solidFill>
              </a:rPr>
              <a:t>1s</a:t>
            </a:r>
            <a:r>
              <a:rPr lang="en-US" altLang="en-US" sz="2400" b="1" baseline="30000">
                <a:solidFill>
                  <a:prstClr val="black"/>
                </a:solidFill>
              </a:rPr>
              <a:t>2</a:t>
            </a:r>
            <a:r>
              <a:rPr lang="en-US" altLang="en-US" sz="2400" b="1">
                <a:solidFill>
                  <a:prstClr val="black"/>
                </a:solidFill>
              </a:rPr>
              <a:t>2s</a:t>
            </a:r>
            <a:r>
              <a:rPr lang="en-US" altLang="en-US" sz="2400" b="1" baseline="30000">
                <a:solidFill>
                  <a:prstClr val="black"/>
                </a:solidFill>
              </a:rPr>
              <a:t>2</a:t>
            </a:r>
            <a:r>
              <a:rPr lang="en-US" altLang="en-US" sz="2400" b="1">
                <a:solidFill>
                  <a:prstClr val="black"/>
                </a:solidFill>
              </a:rPr>
              <a:t>2p</a:t>
            </a:r>
            <a:r>
              <a:rPr lang="en-US" altLang="en-US" sz="2400" b="1" baseline="30000">
                <a:solidFill>
                  <a:prstClr val="black"/>
                </a:solidFill>
              </a:rPr>
              <a:t>6</a:t>
            </a:r>
            <a:r>
              <a:rPr lang="en-US" altLang="en-US" sz="2400" b="1">
                <a:solidFill>
                  <a:prstClr val="black"/>
                </a:solidFill>
              </a:rPr>
              <a:t>3s</a:t>
            </a:r>
            <a:r>
              <a:rPr lang="en-US" altLang="en-US" sz="2400" b="1" baseline="30000">
                <a:solidFill>
                  <a:prstClr val="black"/>
                </a:solidFill>
              </a:rPr>
              <a:t>2</a:t>
            </a:r>
            <a:r>
              <a:rPr lang="en-US" altLang="en-US" sz="2400" b="1">
                <a:solidFill>
                  <a:prstClr val="black"/>
                </a:solidFill>
              </a:rPr>
              <a:t>3p</a:t>
            </a:r>
            <a:r>
              <a:rPr lang="en-US" altLang="en-US" sz="2400" b="1" baseline="30000">
                <a:solidFill>
                  <a:prstClr val="black"/>
                </a:solidFill>
              </a:rPr>
              <a:t>3</a:t>
            </a:r>
          </a:p>
          <a:p>
            <a:pPr eaLnBrk="1" hangingPunct="1"/>
            <a:endParaRPr lang="en-US" altLang="en-US" sz="2400" b="1">
              <a:solidFill>
                <a:prstClr val="black"/>
              </a:solidFill>
            </a:endParaRPr>
          </a:p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Valence Configuration:</a:t>
            </a:r>
            <a:r>
              <a:rPr lang="en-US" altLang="en-US" sz="2400" b="1">
                <a:solidFill>
                  <a:srgbClr val="48A8D0"/>
                </a:solidFill>
              </a:rPr>
              <a:t>   </a:t>
            </a:r>
            <a:r>
              <a:rPr lang="en-US" altLang="en-US" sz="2400" b="1">
                <a:solidFill>
                  <a:prstClr val="black"/>
                </a:solidFill>
              </a:rPr>
              <a:t>3s</a:t>
            </a:r>
            <a:r>
              <a:rPr lang="en-US" altLang="en-US" sz="2400" b="1" baseline="30000">
                <a:solidFill>
                  <a:prstClr val="black"/>
                </a:solidFill>
              </a:rPr>
              <a:t>2</a:t>
            </a:r>
            <a:r>
              <a:rPr lang="en-US" altLang="en-US" sz="2400" b="1">
                <a:solidFill>
                  <a:prstClr val="black"/>
                </a:solidFill>
              </a:rPr>
              <a:t>3p</a:t>
            </a:r>
            <a:r>
              <a:rPr lang="en-US" altLang="en-US" sz="2400" b="1" baseline="30000">
                <a:solidFill>
                  <a:prstClr val="black"/>
                </a:solidFill>
              </a:rPr>
              <a:t>3</a:t>
            </a:r>
            <a:endParaRPr lang="en-US" altLang="en-US" sz="2400" b="1">
              <a:solidFill>
                <a:srgbClr val="48A8D0"/>
              </a:solidFill>
            </a:endParaRPr>
          </a:p>
          <a:p>
            <a:pPr eaLnBrk="1" hangingPunct="1"/>
            <a:endParaRPr lang="en-US" altLang="en-US" b="1">
              <a:solidFill>
                <a:srgbClr val="48A8D0"/>
              </a:solidFill>
            </a:endParaRPr>
          </a:p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Shorthand Configuration:</a:t>
            </a:r>
            <a:r>
              <a:rPr lang="en-US" altLang="en-US" sz="2400" b="1">
                <a:solidFill>
                  <a:srgbClr val="48A8D0"/>
                </a:solidFill>
              </a:rPr>
              <a:t>   </a:t>
            </a:r>
            <a:r>
              <a:rPr lang="en-US" altLang="en-US" sz="2400" b="1">
                <a:solidFill>
                  <a:prstClr val="black"/>
                </a:solidFill>
              </a:rPr>
              <a:t>[Ne]3s</a:t>
            </a:r>
            <a:r>
              <a:rPr lang="en-US" altLang="en-US" sz="2400" b="1" baseline="30000">
                <a:solidFill>
                  <a:prstClr val="black"/>
                </a:solidFill>
              </a:rPr>
              <a:t>2</a:t>
            </a:r>
            <a:r>
              <a:rPr lang="en-US" altLang="en-US" sz="2400" b="1">
                <a:solidFill>
                  <a:prstClr val="black"/>
                </a:solidFill>
              </a:rPr>
              <a:t>3p</a:t>
            </a:r>
            <a:r>
              <a:rPr lang="en-US" altLang="en-US" sz="2400" b="1" baseline="30000">
                <a:solidFill>
                  <a:prstClr val="black"/>
                </a:solidFill>
              </a:rPr>
              <a:t>3</a:t>
            </a:r>
            <a:endParaRPr lang="en-US" altLang="en-US" sz="2400" b="1">
              <a:solidFill>
                <a:srgbClr val="48A8D0"/>
              </a:solidFill>
            </a:endParaRPr>
          </a:p>
          <a:p>
            <a:pPr eaLnBrk="1" hangingPunct="1"/>
            <a:endParaRPr lang="en-US" altLang="en-US" sz="800" b="1">
              <a:solidFill>
                <a:srgbClr val="48A8D0"/>
              </a:solidFill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038350" y="2495550"/>
            <a:ext cx="2279650" cy="2616200"/>
            <a:chOff x="514350" y="2495550"/>
            <a:chExt cx="2279650" cy="2616200"/>
          </a:xfrm>
        </p:grpSpPr>
        <p:sp>
          <p:nvSpPr>
            <p:cNvPr id="130053" name="Text Box 4"/>
            <p:cNvSpPr txBox="1">
              <a:spLocks noChangeArrowheads="1"/>
            </p:cNvSpPr>
            <p:nvPr/>
          </p:nvSpPr>
          <p:spPr bwMode="auto">
            <a:xfrm>
              <a:off x="514350" y="4654550"/>
              <a:ext cx="552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6600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</a:t>
              </a:r>
              <a:endParaRPr lang="en-US" altLang="en-US" sz="2400" b="1">
                <a:solidFill>
                  <a:srgbClr val="6600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0054" name="Text Box 5"/>
            <p:cNvSpPr txBox="1">
              <a:spLocks noChangeArrowheads="1"/>
            </p:cNvSpPr>
            <p:nvPr/>
          </p:nvSpPr>
          <p:spPr bwMode="auto">
            <a:xfrm>
              <a:off x="514350" y="3771900"/>
              <a:ext cx="552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6600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</a:t>
              </a:r>
              <a:endParaRPr lang="en-US" altLang="en-US" sz="2400" b="1">
                <a:solidFill>
                  <a:srgbClr val="6600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0055" name="Text Box 6"/>
            <p:cNvSpPr txBox="1">
              <a:spLocks noChangeArrowheads="1"/>
            </p:cNvSpPr>
            <p:nvPr/>
          </p:nvSpPr>
          <p:spPr bwMode="auto">
            <a:xfrm>
              <a:off x="514350" y="2889250"/>
              <a:ext cx="552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6600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</a:t>
              </a:r>
              <a:endParaRPr lang="en-US" altLang="en-US" sz="2400" b="1">
                <a:solidFill>
                  <a:srgbClr val="6600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0056" name="Text Box 7"/>
            <p:cNvSpPr txBox="1">
              <a:spLocks noChangeArrowheads="1"/>
            </p:cNvSpPr>
            <p:nvPr/>
          </p:nvSpPr>
          <p:spPr bwMode="auto">
            <a:xfrm>
              <a:off x="1219200" y="3352800"/>
              <a:ext cx="552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6600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</a:t>
              </a:r>
              <a:endParaRPr lang="en-US" altLang="en-US" sz="2400" b="1">
                <a:solidFill>
                  <a:srgbClr val="6600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0057" name="Text Box 8"/>
            <p:cNvSpPr txBox="1">
              <a:spLocks noChangeArrowheads="1"/>
            </p:cNvSpPr>
            <p:nvPr/>
          </p:nvSpPr>
          <p:spPr bwMode="auto">
            <a:xfrm>
              <a:off x="1727200" y="3352800"/>
              <a:ext cx="552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6600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</a:t>
              </a:r>
              <a:endParaRPr lang="en-US" altLang="en-US" sz="2400" b="1">
                <a:solidFill>
                  <a:srgbClr val="6600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0058" name="Text Box 9"/>
            <p:cNvSpPr txBox="1">
              <a:spLocks noChangeArrowheads="1"/>
            </p:cNvSpPr>
            <p:nvPr/>
          </p:nvSpPr>
          <p:spPr bwMode="auto">
            <a:xfrm>
              <a:off x="2241550" y="3352800"/>
              <a:ext cx="552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6600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</a:t>
              </a:r>
              <a:endParaRPr lang="en-US" altLang="en-US" sz="2400" b="1">
                <a:solidFill>
                  <a:srgbClr val="6600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0059" name="Text Box 10"/>
            <p:cNvSpPr txBox="1">
              <a:spLocks noChangeArrowheads="1"/>
            </p:cNvSpPr>
            <p:nvPr/>
          </p:nvSpPr>
          <p:spPr bwMode="auto">
            <a:xfrm>
              <a:off x="1219200" y="2495550"/>
              <a:ext cx="3683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6600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</a:t>
              </a:r>
              <a:endParaRPr lang="en-US" altLang="en-US" sz="2400" b="1">
                <a:solidFill>
                  <a:srgbClr val="6600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0060" name="Text Box 11"/>
            <p:cNvSpPr txBox="1">
              <a:spLocks noChangeArrowheads="1"/>
            </p:cNvSpPr>
            <p:nvPr/>
          </p:nvSpPr>
          <p:spPr bwMode="auto">
            <a:xfrm>
              <a:off x="1727200" y="2495550"/>
              <a:ext cx="3683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6600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</a:t>
              </a:r>
              <a:endParaRPr lang="en-US" altLang="en-US" sz="2400" b="1">
                <a:solidFill>
                  <a:srgbClr val="6600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0061" name="Text Box 12"/>
            <p:cNvSpPr txBox="1">
              <a:spLocks noChangeArrowheads="1"/>
            </p:cNvSpPr>
            <p:nvPr/>
          </p:nvSpPr>
          <p:spPr bwMode="auto">
            <a:xfrm>
              <a:off x="2241550" y="2495550"/>
              <a:ext cx="3683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6600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</a:t>
              </a:r>
              <a:endParaRPr lang="en-US" altLang="en-US" sz="2400" b="1">
                <a:solidFill>
                  <a:srgbClr val="6600CC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681164" y="5638801"/>
            <a:ext cx="4719637" cy="1154113"/>
            <a:chOff x="157163" y="5638800"/>
            <a:chExt cx="4719637" cy="1154495"/>
          </a:xfrm>
        </p:grpSpPr>
        <p:sp>
          <p:nvSpPr>
            <p:cNvPr id="130063" name="Text Box 13"/>
            <p:cNvSpPr txBox="1">
              <a:spLocks noChangeArrowheads="1"/>
            </p:cNvSpPr>
            <p:nvPr/>
          </p:nvSpPr>
          <p:spPr bwMode="auto">
            <a:xfrm>
              <a:off x="304800" y="6096000"/>
              <a:ext cx="457200" cy="338542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9" tIns="45714" rIns="91429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6600CC"/>
                  </a:solidFill>
                  <a:sym typeface="Symbol" panose="05050102010706020507" pitchFamily="18" charset="2"/>
                </a:rPr>
                <a:t></a:t>
              </a:r>
            </a:p>
          </p:txBody>
        </p:sp>
        <p:sp>
          <p:nvSpPr>
            <p:cNvPr id="130064" name="Text Box 14"/>
            <p:cNvSpPr txBox="1">
              <a:spLocks noChangeArrowheads="1"/>
            </p:cNvSpPr>
            <p:nvPr/>
          </p:nvSpPr>
          <p:spPr bwMode="auto">
            <a:xfrm>
              <a:off x="914400" y="6096000"/>
              <a:ext cx="457200" cy="338542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9" tIns="45714" rIns="91429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6600CC"/>
                  </a:solidFill>
                  <a:sym typeface="Symbol" panose="05050102010706020507" pitchFamily="18" charset="2"/>
                </a:rPr>
                <a:t></a:t>
              </a:r>
            </a:p>
          </p:txBody>
        </p:sp>
        <p:sp>
          <p:nvSpPr>
            <p:cNvPr id="130065" name="Text Box 15"/>
            <p:cNvSpPr txBox="1">
              <a:spLocks noChangeArrowheads="1"/>
            </p:cNvSpPr>
            <p:nvPr/>
          </p:nvSpPr>
          <p:spPr bwMode="auto">
            <a:xfrm>
              <a:off x="1447800" y="6096000"/>
              <a:ext cx="457200" cy="338542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9" tIns="45714" rIns="91429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6600CC"/>
                  </a:solidFill>
                  <a:sym typeface="Symbol" panose="05050102010706020507" pitchFamily="18" charset="2"/>
                </a:rPr>
                <a:t></a:t>
              </a:r>
            </a:p>
          </p:txBody>
        </p:sp>
        <p:sp>
          <p:nvSpPr>
            <p:cNvPr id="130066" name="Text Box 16"/>
            <p:cNvSpPr txBox="1">
              <a:spLocks noChangeArrowheads="1"/>
            </p:cNvSpPr>
            <p:nvPr/>
          </p:nvSpPr>
          <p:spPr bwMode="auto">
            <a:xfrm>
              <a:off x="1905000" y="6096000"/>
              <a:ext cx="457200" cy="338542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9" tIns="45714" rIns="91429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6600CC"/>
                  </a:solidFill>
                  <a:sym typeface="Symbol" panose="05050102010706020507" pitchFamily="18" charset="2"/>
                </a:rPr>
                <a:t></a:t>
              </a:r>
            </a:p>
          </p:txBody>
        </p:sp>
        <p:sp>
          <p:nvSpPr>
            <p:cNvPr id="130067" name="Text Box 17"/>
            <p:cNvSpPr txBox="1">
              <a:spLocks noChangeArrowheads="1"/>
            </p:cNvSpPr>
            <p:nvPr/>
          </p:nvSpPr>
          <p:spPr bwMode="auto">
            <a:xfrm>
              <a:off x="2362200" y="6096000"/>
              <a:ext cx="457200" cy="338542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9" tIns="45714" rIns="91429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6600CC"/>
                  </a:solidFill>
                  <a:sym typeface="Symbol" panose="05050102010706020507" pitchFamily="18" charset="2"/>
                </a:rPr>
                <a:t></a:t>
              </a:r>
            </a:p>
          </p:txBody>
        </p:sp>
        <p:sp>
          <p:nvSpPr>
            <p:cNvPr id="130068" name="Text Box 18"/>
            <p:cNvSpPr txBox="1">
              <a:spLocks noChangeArrowheads="1"/>
            </p:cNvSpPr>
            <p:nvPr/>
          </p:nvSpPr>
          <p:spPr bwMode="auto">
            <a:xfrm>
              <a:off x="2971800" y="6096000"/>
              <a:ext cx="457200" cy="338542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9" tIns="45714" rIns="91429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6600CC"/>
                  </a:solidFill>
                  <a:sym typeface="Symbol" panose="05050102010706020507" pitchFamily="18" charset="2"/>
                </a:rPr>
                <a:t></a:t>
              </a:r>
            </a:p>
          </p:txBody>
        </p:sp>
        <p:sp>
          <p:nvSpPr>
            <p:cNvPr id="130069" name="Text Box 19"/>
            <p:cNvSpPr txBox="1">
              <a:spLocks noChangeArrowheads="1"/>
            </p:cNvSpPr>
            <p:nvPr/>
          </p:nvSpPr>
          <p:spPr bwMode="auto">
            <a:xfrm>
              <a:off x="3505200" y="6096000"/>
              <a:ext cx="457200" cy="338542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9" tIns="45714" rIns="91429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6600CC"/>
                  </a:solidFill>
                  <a:sym typeface="Symbol" panose="05050102010706020507" pitchFamily="18" charset="2"/>
                </a:rPr>
                <a:t></a:t>
              </a:r>
            </a:p>
          </p:txBody>
        </p:sp>
        <p:sp>
          <p:nvSpPr>
            <p:cNvPr id="130070" name="Text Box 20"/>
            <p:cNvSpPr txBox="1">
              <a:spLocks noChangeArrowheads="1"/>
            </p:cNvSpPr>
            <p:nvPr/>
          </p:nvSpPr>
          <p:spPr bwMode="auto">
            <a:xfrm>
              <a:off x="3962400" y="6096000"/>
              <a:ext cx="457200" cy="338542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9" tIns="45714" rIns="91429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6600CC"/>
                  </a:solidFill>
                  <a:sym typeface="Symbol" panose="05050102010706020507" pitchFamily="18" charset="2"/>
                </a:rPr>
                <a:t></a:t>
              </a:r>
            </a:p>
          </p:txBody>
        </p:sp>
        <p:sp>
          <p:nvSpPr>
            <p:cNvPr id="130071" name="Text Box 21"/>
            <p:cNvSpPr txBox="1">
              <a:spLocks noChangeArrowheads="1"/>
            </p:cNvSpPr>
            <p:nvPr/>
          </p:nvSpPr>
          <p:spPr bwMode="auto">
            <a:xfrm>
              <a:off x="4419600" y="6096000"/>
              <a:ext cx="457200" cy="338542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9" tIns="45714" rIns="91429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6600CC"/>
                  </a:solidFill>
                  <a:sym typeface="Symbol" panose="05050102010706020507" pitchFamily="18" charset="2"/>
                </a:rPr>
                <a:t></a:t>
              </a:r>
            </a:p>
          </p:txBody>
        </p:sp>
        <p:sp>
          <p:nvSpPr>
            <p:cNvPr id="130072" name="Text Box 22"/>
            <p:cNvSpPr txBox="1">
              <a:spLocks noChangeArrowheads="1"/>
            </p:cNvSpPr>
            <p:nvPr/>
          </p:nvSpPr>
          <p:spPr bwMode="auto">
            <a:xfrm>
              <a:off x="288925" y="6407533"/>
              <a:ext cx="47307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prstClr val="black"/>
                  </a:solidFill>
                </a:rPr>
                <a:t>1s</a:t>
              </a:r>
            </a:p>
          </p:txBody>
        </p:sp>
        <p:sp>
          <p:nvSpPr>
            <p:cNvPr id="130073" name="Text Box 23"/>
            <p:cNvSpPr txBox="1">
              <a:spLocks noChangeArrowheads="1"/>
            </p:cNvSpPr>
            <p:nvPr/>
          </p:nvSpPr>
          <p:spPr bwMode="auto">
            <a:xfrm>
              <a:off x="898525" y="6402770"/>
              <a:ext cx="4730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prstClr val="black"/>
                  </a:solidFill>
                </a:rPr>
                <a:t>2s</a:t>
              </a:r>
            </a:p>
          </p:txBody>
        </p:sp>
        <p:sp>
          <p:nvSpPr>
            <p:cNvPr id="130074" name="Text Box 24"/>
            <p:cNvSpPr txBox="1">
              <a:spLocks noChangeArrowheads="1"/>
            </p:cNvSpPr>
            <p:nvPr/>
          </p:nvSpPr>
          <p:spPr bwMode="auto">
            <a:xfrm>
              <a:off x="1882775" y="6413883"/>
              <a:ext cx="47307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prstClr val="black"/>
                  </a:solidFill>
                </a:rPr>
                <a:t>2p</a:t>
              </a:r>
            </a:p>
          </p:txBody>
        </p:sp>
        <p:sp>
          <p:nvSpPr>
            <p:cNvPr id="130075" name="Text Box 25"/>
            <p:cNvSpPr txBox="1">
              <a:spLocks noChangeArrowheads="1"/>
            </p:cNvSpPr>
            <p:nvPr/>
          </p:nvSpPr>
          <p:spPr bwMode="auto">
            <a:xfrm>
              <a:off x="2955925" y="6424995"/>
              <a:ext cx="4730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prstClr val="black"/>
                  </a:solidFill>
                </a:rPr>
                <a:t>3s</a:t>
              </a:r>
            </a:p>
          </p:txBody>
        </p:sp>
        <p:sp>
          <p:nvSpPr>
            <p:cNvPr id="130076" name="Text Box 26"/>
            <p:cNvSpPr txBox="1">
              <a:spLocks noChangeArrowheads="1"/>
            </p:cNvSpPr>
            <p:nvPr/>
          </p:nvSpPr>
          <p:spPr bwMode="auto">
            <a:xfrm>
              <a:off x="3946525" y="6426583"/>
              <a:ext cx="47307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prstClr val="black"/>
                  </a:solidFill>
                </a:rPr>
                <a:t>3p</a:t>
              </a:r>
            </a:p>
          </p:txBody>
        </p:sp>
        <p:sp>
          <p:nvSpPr>
            <p:cNvPr id="130077" name="Text Box 27"/>
            <p:cNvSpPr txBox="1">
              <a:spLocks noChangeArrowheads="1"/>
            </p:cNvSpPr>
            <p:nvPr/>
          </p:nvSpPr>
          <p:spPr bwMode="auto">
            <a:xfrm>
              <a:off x="157163" y="5638800"/>
              <a:ext cx="19050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u="sng">
                  <a:solidFill>
                    <a:srgbClr val="6600CC"/>
                  </a:solidFill>
                </a:rPr>
                <a:t>Box Notation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85000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457200"/>
            <a:ext cx="8458200" cy="129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vert="horz" lIns="92075" tIns="46038" rIns="92075" bIns="46038" rtlCol="0" anchor="ctr">
            <a:normAutofit fontScale="90000"/>
          </a:bodyPr>
          <a:lstStyle/>
          <a:p>
            <a:r>
              <a:rPr lang="en-US" altLang="en-US" sz="2400">
                <a:solidFill>
                  <a:srgbClr val="FF0000"/>
                </a:solidFill>
              </a:rPr>
              <a:t>Quantum numbers and orbital energies</a:t>
            </a:r>
            <a:r>
              <a:rPr lang="en-US" altLang="en-US" sz="2400"/>
              <a:t/>
            </a:r>
            <a:br>
              <a:rPr lang="en-US" altLang="en-US" sz="2400"/>
            </a:br>
            <a:r>
              <a:rPr lang="en-US" altLang="en-US" sz="2400">
                <a:solidFill>
                  <a:schemeClr val="bg2"/>
                </a:solidFill>
              </a:rPr>
              <a:t> </a:t>
            </a:r>
            <a:r>
              <a:rPr lang="en-US" altLang="en-US" sz="2000">
                <a:solidFill>
                  <a:schemeClr val="bg2"/>
                </a:solidFill>
              </a:rPr>
              <a:t>Each electron in an atom has a unique set of quantum numbers to define it</a:t>
            </a:r>
            <a:r>
              <a:rPr lang="en-US" altLang="en-US" sz="2400">
                <a:solidFill>
                  <a:schemeClr val="bg2"/>
                </a:solidFill>
              </a:rPr>
              <a:t> </a:t>
            </a:r>
            <a:br>
              <a:rPr lang="en-US" altLang="en-US" sz="2400">
                <a:solidFill>
                  <a:schemeClr val="bg2"/>
                </a:solidFill>
              </a:rPr>
            </a:br>
            <a:r>
              <a:rPr lang="en-US" altLang="en-US" sz="2400">
                <a:solidFill>
                  <a:srgbClr val="FF0000"/>
                </a:solidFill>
              </a:rPr>
              <a:t>{ </a:t>
            </a:r>
            <a:r>
              <a:rPr lang="en-US" altLang="en-US" sz="2400" i="1">
                <a:solidFill>
                  <a:srgbClr val="FF0000"/>
                </a:solidFill>
              </a:rPr>
              <a:t>n</a:t>
            </a:r>
            <a:r>
              <a:rPr lang="en-US" altLang="en-US" sz="2400">
                <a:solidFill>
                  <a:srgbClr val="FF0000"/>
                </a:solidFill>
              </a:rPr>
              <a:t>, </a:t>
            </a:r>
            <a:r>
              <a:rPr lang="en-US" altLang="en-US" sz="2400" i="1">
                <a:solidFill>
                  <a:srgbClr val="FF0000"/>
                </a:solidFill>
              </a:rPr>
              <a:t>l</a:t>
            </a:r>
            <a:r>
              <a:rPr lang="en-US" altLang="en-US" sz="2400">
                <a:solidFill>
                  <a:srgbClr val="FF0000"/>
                </a:solidFill>
              </a:rPr>
              <a:t>, </a:t>
            </a:r>
            <a:r>
              <a:rPr lang="en-US" altLang="en-US" sz="2400" i="1">
                <a:solidFill>
                  <a:srgbClr val="FF0000"/>
                </a:solidFill>
              </a:rPr>
              <a:t>m</a:t>
            </a:r>
            <a:r>
              <a:rPr lang="en-US" altLang="en-US" sz="2400" i="1" baseline="-25000">
                <a:solidFill>
                  <a:srgbClr val="FF0000"/>
                </a:solidFill>
              </a:rPr>
              <a:t>l</a:t>
            </a:r>
            <a:r>
              <a:rPr lang="en-US" altLang="en-US" sz="2400">
                <a:solidFill>
                  <a:srgbClr val="FF0000"/>
                </a:solidFill>
              </a:rPr>
              <a:t>, </a:t>
            </a:r>
            <a:r>
              <a:rPr lang="en-US" altLang="en-US" sz="2400" i="1">
                <a:solidFill>
                  <a:srgbClr val="FF0000"/>
                </a:solidFill>
              </a:rPr>
              <a:t>m</a:t>
            </a:r>
            <a:r>
              <a:rPr lang="en-US" altLang="en-US" sz="2400" i="1" baseline="-25000">
                <a:solidFill>
                  <a:srgbClr val="FF0000"/>
                </a:solidFill>
              </a:rPr>
              <a:t>s</a:t>
            </a:r>
            <a:r>
              <a:rPr lang="en-US" altLang="en-US" sz="2400">
                <a:solidFill>
                  <a:srgbClr val="FF0000"/>
                </a:solidFill>
              </a:rPr>
              <a:t> }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4294967295"/>
          </p:nvPr>
        </p:nvSpPr>
        <p:spPr>
          <a:xfrm>
            <a:off x="1676400" y="2209800"/>
            <a:ext cx="8305800" cy="4953000"/>
          </a:xfrm>
        </p:spPr>
        <p:txBody>
          <a:bodyPr>
            <a:normAutofit lnSpcReduction="10000"/>
          </a:bodyPr>
          <a:lstStyle/>
          <a:p>
            <a:r>
              <a:rPr lang="en-US" altLang="en-US" i="1"/>
              <a:t>n</a:t>
            </a:r>
            <a:r>
              <a:rPr lang="en-US" altLang="en-US"/>
              <a:t> = </a:t>
            </a:r>
            <a:r>
              <a:rPr lang="en-US" altLang="en-US" i="1"/>
              <a:t>principal</a:t>
            </a:r>
            <a:r>
              <a:rPr lang="en-US" altLang="en-US"/>
              <a:t> quantum number</a:t>
            </a:r>
          </a:p>
          <a:p>
            <a:pPr lvl="1"/>
            <a:r>
              <a:rPr lang="en-US" altLang="en-US" sz="2400"/>
              <a:t>electron’s energy depends principally on this</a:t>
            </a:r>
          </a:p>
          <a:p>
            <a:r>
              <a:rPr lang="en-US" altLang="en-US" i="1"/>
              <a:t>l</a:t>
            </a:r>
            <a:r>
              <a:rPr lang="en-US" altLang="en-US"/>
              <a:t> = </a:t>
            </a:r>
            <a:r>
              <a:rPr lang="en-US" altLang="en-US" i="1"/>
              <a:t>azimuthal</a:t>
            </a:r>
            <a:r>
              <a:rPr lang="en-US" altLang="en-US"/>
              <a:t> quantum number</a:t>
            </a:r>
          </a:p>
          <a:p>
            <a:pPr lvl="1"/>
            <a:r>
              <a:rPr lang="en-US" altLang="en-US" sz="2400"/>
              <a:t>for orbitals of same </a:t>
            </a:r>
            <a:r>
              <a:rPr lang="en-US" altLang="en-US" sz="2400" i="1"/>
              <a:t>n</a:t>
            </a:r>
            <a:r>
              <a:rPr lang="en-US" altLang="en-US" sz="2400"/>
              <a:t>, </a:t>
            </a:r>
            <a:r>
              <a:rPr lang="en-US" altLang="en-US" sz="2400" i="1"/>
              <a:t>l</a:t>
            </a:r>
            <a:r>
              <a:rPr lang="en-US" altLang="en-US" sz="2400"/>
              <a:t> distinguishes different shapes (angular momentum) </a:t>
            </a:r>
          </a:p>
          <a:p>
            <a:r>
              <a:rPr lang="en-US" altLang="en-US" i="1"/>
              <a:t>m</a:t>
            </a:r>
            <a:r>
              <a:rPr lang="en-US" altLang="en-US" i="1" baseline="-25000"/>
              <a:t>l</a:t>
            </a:r>
            <a:r>
              <a:rPr lang="en-US" altLang="en-US"/>
              <a:t> = </a:t>
            </a:r>
            <a:r>
              <a:rPr lang="en-US" altLang="en-US" i="1"/>
              <a:t>magnetic</a:t>
            </a:r>
            <a:r>
              <a:rPr lang="en-US" altLang="en-US"/>
              <a:t> quantum number</a:t>
            </a:r>
          </a:p>
          <a:p>
            <a:pPr lvl="1"/>
            <a:r>
              <a:rPr lang="en-US" altLang="en-US" sz="2400"/>
              <a:t>for orbitals of same </a:t>
            </a:r>
            <a:r>
              <a:rPr lang="en-US" altLang="en-US" sz="2400" i="1"/>
              <a:t>n</a:t>
            </a:r>
            <a:r>
              <a:rPr lang="en-US" altLang="en-US" sz="2400"/>
              <a:t> &amp; </a:t>
            </a:r>
            <a:r>
              <a:rPr lang="en-US" altLang="en-US" sz="2400" i="1"/>
              <a:t>l</a:t>
            </a:r>
            <a:r>
              <a:rPr lang="en-US" altLang="en-US" sz="2400"/>
              <a:t>, </a:t>
            </a:r>
            <a:r>
              <a:rPr lang="en-US" altLang="en-US" sz="2400" i="1"/>
              <a:t>m</a:t>
            </a:r>
            <a:r>
              <a:rPr lang="en-US" altLang="en-US" sz="2400" i="1" baseline="-25000"/>
              <a:t>l</a:t>
            </a:r>
            <a:r>
              <a:rPr lang="en-US" altLang="en-US" sz="2400"/>
              <a:t> distinguishes different orientations in space</a:t>
            </a:r>
          </a:p>
          <a:p>
            <a:r>
              <a:rPr lang="en-US" altLang="en-US" i="1"/>
              <a:t>m</a:t>
            </a:r>
            <a:r>
              <a:rPr lang="en-US" altLang="en-US" i="1" baseline="-25000"/>
              <a:t>s</a:t>
            </a:r>
            <a:r>
              <a:rPr lang="en-US" altLang="en-US"/>
              <a:t> = </a:t>
            </a:r>
            <a:r>
              <a:rPr lang="en-US" altLang="en-US" i="1"/>
              <a:t>spin</a:t>
            </a:r>
            <a:r>
              <a:rPr lang="en-US" altLang="en-US"/>
              <a:t> quantum number</a:t>
            </a:r>
          </a:p>
          <a:p>
            <a:pPr lvl="1"/>
            <a:r>
              <a:rPr lang="en-US" altLang="en-US" sz="2400"/>
              <a:t>for orbitals of same </a:t>
            </a:r>
            <a:r>
              <a:rPr lang="en-US" altLang="en-US" sz="2400" i="1"/>
              <a:t>n,</a:t>
            </a:r>
            <a:r>
              <a:rPr lang="en-US" altLang="en-US" sz="2400"/>
              <a:t> </a:t>
            </a:r>
            <a:r>
              <a:rPr lang="en-US" altLang="en-US" sz="2400" i="1"/>
              <a:t>l</a:t>
            </a:r>
            <a:r>
              <a:rPr lang="en-US" altLang="en-US" sz="2400"/>
              <a:t> &amp; </a:t>
            </a:r>
            <a:r>
              <a:rPr lang="en-US" altLang="en-US" sz="2400" i="1"/>
              <a:t>m</a:t>
            </a:r>
            <a:r>
              <a:rPr lang="en-US" altLang="en-US" sz="2400" i="1" baseline="-25000"/>
              <a:t>l</a:t>
            </a:r>
            <a:r>
              <a:rPr lang="en-US" altLang="en-US" sz="2400"/>
              <a:t>, </a:t>
            </a:r>
            <a:r>
              <a:rPr lang="en-US" altLang="en-US" sz="2400" i="1"/>
              <a:t>m</a:t>
            </a:r>
            <a:r>
              <a:rPr lang="en-US" altLang="en-US" sz="2400" i="1" baseline="-25000"/>
              <a:t>s</a:t>
            </a:r>
            <a:r>
              <a:rPr lang="en-US" altLang="en-US" sz="2400"/>
              <a:t> identifies the two possible spin orientations</a:t>
            </a:r>
          </a:p>
        </p:txBody>
      </p:sp>
    </p:spTree>
    <p:extLst>
      <p:ext uri="{BB962C8B-B14F-4D97-AF65-F5344CB8AC3E}">
        <p14:creationId xmlns:p14="http://schemas.microsoft.com/office/powerpoint/2010/main" val="135192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Number Placeholder 3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16B1E64-98E5-4ACD-98E8-F9C998C41EAE}" type="slidenum">
              <a:rPr lang="en-US" altLang="en-US" sz="1400">
                <a:solidFill>
                  <a:prstClr val="black"/>
                </a:solidFill>
                <a:latin typeface="Times New Roman" panose="02020603050405020304" pitchFamily="18" charset="0"/>
              </a:rPr>
              <a:pPr algn="r" eaLnBrk="1" hangingPunct="1"/>
              <a:t>49</a:t>
            </a:fld>
            <a:endParaRPr lang="en-US" altLang="en-US" sz="1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9267" name="Picture 3" descr="t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43026"/>
            <a:ext cx="784860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8" name="Title 3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295400"/>
          </a:xfrm>
        </p:spPr>
        <p:txBody>
          <a:bodyPr/>
          <a:lstStyle/>
          <a:p>
            <a:r>
              <a:rPr lang="en-US" altLang="en-US" sz="2000">
                <a:solidFill>
                  <a:srgbClr val="FFFF00"/>
                </a:solidFill>
              </a:rPr>
              <a:t>Concept:  </a:t>
            </a:r>
            <a:r>
              <a:rPr lang="en-US" altLang="en-US" sz="2000">
                <a:solidFill>
                  <a:schemeClr val="bg2"/>
                </a:solidFill>
              </a:rPr>
              <a:t>Each electron in an atom has a unique set of quantum numbers to define it</a:t>
            </a:r>
            <a:br>
              <a:rPr lang="en-US" altLang="en-US" sz="2000">
                <a:solidFill>
                  <a:schemeClr val="bg2"/>
                </a:solidFill>
              </a:rPr>
            </a:br>
            <a:r>
              <a:rPr lang="en-US" altLang="en-US" smtClean="0">
                <a:solidFill>
                  <a:srgbClr val="FFFF00"/>
                </a:solidFill>
              </a:rPr>
              <a:t>{ </a:t>
            </a:r>
            <a:r>
              <a:rPr lang="en-US" altLang="en-US" i="1" smtClean="0">
                <a:solidFill>
                  <a:srgbClr val="FFFF00"/>
                </a:solidFill>
              </a:rPr>
              <a:t>n</a:t>
            </a:r>
            <a:r>
              <a:rPr lang="en-US" altLang="en-US" smtClean="0">
                <a:solidFill>
                  <a:srgbClr val="FFFF00"/>
                </a:solidFill>
              </a:rPr>
              <a:t>, </a:t>
            </a:r>
            <a:r>
              <a:rPr lang="en-US" altLang="en-US" i="1" smtClean="0">
                <a:solidFill>
                  <a:srgbClr val="FFFF00"/>
                </a:solidFill>
              </a:rPr>
              <a:t>l</a:t>
            </a:r>
            <a:r>
              <a:rPr lang="en-US" altLang="en-US" smtClean="0">
                <a:solidFill>
                  <a:srgbClr val="FFFF00"/>
                </a:solidFill>
              </a:rPr>
              <a:t>, </a:t>
            </a:r>
            <a:r>
              <a:rPr lang="en-US" altLang="en-US" i="1" smtClean="0">
                <a:solidFill>
                  <a:srgbClr val="FFFF00"/>
                </a:solidFill>
              </a:rPr>
              <a:t>m</a:t>
            </a:r>
            <a:r>
              <a:rPr lang="en-US" altLang="en-US" i="1" baseline="-25000" smtClean="0">
                <a:solidFill>
                  <a:srgbClr val="FFFF00"/>
                </a:solidFill>
              </a:rPr>
              <a:t>l</a:t>
            </a:r>
            <a:r>
              <a:rPr lang="en-US" altLang="en-US" smtClean="0">
                <a:solidFill>
                  <a:srgbClr val="FFFF00"/>
                </a:solidFill>
              </a:rPr>
              <a:t>, </a:t>
            </a:r>
            <a:r>
              <a:rPr lang="en-US" altLang="en-US" i="1" smtClean="0">
                <a:solidFill>
                  <a:srgbClr val="FFFF00"/>
                </a:solidFill>
              </a:rPr>
              <a:t>m</a:t>
            </a:r>
            <a:r>
              <a:rPr lang="en-US" altLang="en-US" i="1" baseline="-25000" smtClean="0">
                <a:solidFill>
                  <a:srgbClr val="FFFF00"/>
                </a:solidFill>
              </a:rPr>
              <a:t>s</a:t>
            </a:r>
            <a:r>
              <a:rPr lang="en-US" altLang="en-US" smtClean="0">
                <a:solidFill>
                  <a:srgbClr val="FFFF00"/>
                </a:solidFill>
              </a:rPr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val="198665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en-US" altLang="en-US" dirty="0" smtClean="0"/>
              <a:t>. </a:t>
            </a:r>
            <a:r>
              <a:rPr lang="en-US" altLang="en-US" dirty="0"/>
              <a:t>Trend in </a:t>
            </a:r>
            <a:r>
              <a:rPr lang="en-US" altLang="en-US" dirty="0">
                <a:solidFill>
                  <a:srgbClr val="FC0128"/>
                </a:solidFill>
              </a:rPr>
              <a:t>Electron Affinity</a:t>
            </a:r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828800" y="1524000"/>
            <a:ext cx="8458200" cy="4167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endParaRPr lang="en-US" altLang="en-US" sz="2800" dirty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prstClr val="black"/>
                </a:solidFill>
              </a:rPr>
              <a:t>The energy release when an electron is added to an atom. Most favorable toward NE corner of PT since these atoms have a great affinity for e-.</a:t>
            </a:r>
          </a:p>
          <a:p>
            <a:pPr>
              <a:spcBef>
                <a:spcPct val="50000"/>
              </a:spcBef>
            </a:pPr>
            <a:r>
              <a:rPr lang="en-US" altLang="en-US" sz="2800" b="1" i="1" u="sng" dirty="0">
                <a:solidFill>
                  <a:srgbClr val="FF0000"/>
                </a:solidFill>
              </a:rPr>
              <a:t>Period Trends</a:t>
            </a:r>
            <a:r>
              <a:rPr lang="en-US" altLang="en-US" sz="2800" dirty="0">
                <a:solidFill>
                  <a:prstClr val="black"/>
                </a:solidFill>
              </a:rPr>
              <a:t>: The halogens gain e- most easily, while elements of groups 2 &amp; 18 are lest likely to gain e-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prstClr val="black"/>
                </a:solidFill>
              </a:rPr>
              <a:t> </a:t>
            </a:r>
            <a:r>
              <a:rPr lang="en-US" altLang="en-US" sz="2800" b="1" i="1" u="sng" dirty="0">
                <a:solidFill>
                  <a:srgbClr val="FF0000"/>
                </a:solidFill>
              </a:rPr>
              <a:t>Group Trends</a:t>
            </a:r>
            <a:r>
              <a:rPr lang="en-US" altLang="en-US" sz="2800" dirty="0">
                <a:solidFill>
                  <a:prstClr val="black"/>
                </a:solidFill>
              </a:rPr>
              <a:t>: more difficult to explain </a:t>
            </a:r>
            <a:endParaRPr lang="en-US" altLang="en-US" sz="2800" dirty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21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609600"/>
          </a:xfrm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en-US" smtClean="0"/>
              <a:t>Electronic configuration of Br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990600"/>
            <a:ext cx="7086600" cy="3581400"/>
          </a:xfrm>
          <a:noFill/>
        </p:spPr>
        <p:txBody>
          <a:bodyPr vert="horz" lIns="92075" tIns="46038" rIns="92075" bIns="46038" rtlCol="0">
            <a:normAutofit fontScale="92500"/>
          </a:bodyPr>
          <a:lstStyle/>
          <a:p>
            <a:pPr algn="r" eaLnBrk="1" hangingPunct="1">
              <a:lnSpc>
                <a:spcPct val="90000"/>
              </a:lnSpc>
            </a:pPr>
            <a:r>
              <a:rPr lang="en-US" altLang="en-US" sz="3200">
                <a:solidFill>
                  <a:schemeClr val="tx2"/>
                </a:solidFill>
              </a:rPr>
              <a:t>1s</a:t>
            </a:r>
            <a:r>
              <a:rPr lang="en-US" altLang="en-US" sz="3200" baseline="30000">
                <a:solidFill>
                  <a:schemeClr val="tx2"/>
                </a:solidFill>
              </a:rPr>
              <a:t>2 </a:t>
            </a:r>
            <a:r>
              <a:rPr lang="en-US" altLang="en-US" sz="3200">
                <a:solidFill>
                  <a:schemeClr val="tx2"/>
                </a:solidFill>
              </a:rPr>
              <a:t>2s</a:t>
            </a:r>
            <a:r>
              <a:rPr lang="en-US" altLang="en-US" sz="3200" baseline="30000">
                <a:solidFill>
                  <a:schemeClr val="tx2"/>
                </a:solidFill>
              </a:rPr>
              <a:t>2</a:t>
            </a:r>
            <a:r>
              <a:rPr lang="en-US" altLang="en-US" sz="3200">
                <a:solidFill>
                  <a:schemeClr val="tx2"/>
                </a:solidFill>
              </a:rPr>
              <a:t>2p</a:t>
            </a:r>
            <a:r>
              <a:rPr lang="en-US" altLang="en-US" sz="3200" baseline="30000">
                <a:solidFill>
                  <a:schemeClr val="tx2"/>
                </a:solidFill>
              </a:rPr>
              <a:t>6 </a:t>
            </a:r>
            <a:r>
              <a:rPr lang="en-US" altLang="en-US" sz="3200">
                <a:solidFill>
                  <a:schemeClr val="tx2"/>
                </a:solidFill>
              </a:rPr>
              <a:t>3s</a:t>
            </a:r>
            <a:r>
              <a:rPr lang="en-US" altLang="en-US" sz="3200" baseline="30000">
                <a:solidFill>
                  <a:schemeClr val="tx2"/>
                </a:solidFill>
              </a:rPr>
              <a:t>2</a:t>
            </a:r>
            <a:r>
              <a:rPr lang="en-US" altLang="en-US" sz="3200">
                <a:solidFill>
                  <a:schemeClr val="tx2"/>
                </a:solidFill>
              </a:rPr>
              <a:t>3p</a:t>
            </a:r>
            <a:r>
              <a:rPr lang="en-US" altLang="en-US" sz="3200" baseline="30000">
                <a:solidFill>
                  <a:schemeClr val="tx2"/>
                </a:solidFill>
              </a:rPr>
              <a:t>6</a:t>
            </a:r>
            <a:r>
              <a:rPr lang="en-US" altLang="en-US" sz="3200">
                <a:solidFill>
                  <a:schemeClr val="tx2"/>
                </a:solidFill>
              </a:rPr>
              <a:t>3d</a:t>
            </a:r>
            <a:r>
              <a:rPr lang="en-US" altLang="en-US" sz="3200" baseline="30000">
                <a:solidFill>
                  <a:schemeClr val="tx2"/>
                </a:solidFill>
              </a:rPr>
              <a:t>10 </a:t>
            </a:r>
            <a:r>
              <a:rPr lang="en-US" altLang="en-US" sz="3200">
                <a:solidFill>
                  <a:schemeClr val="tx2"/>
                </a:solidFill>
              </a:rPr>
              <a:t>4s</a:t>
            </a:r>
            <a:r>
              <a:rPr lang="en-US" altLang="en-US" sz="3200" baseline="30000">
                <a:solidFill>
                  <a:schemeClr val="tx2"/>
                </a:solidFill>
              </a:rPr>
              <a:t>2</a:t>
            </a:r>
            <a:r>
              <a:rPr lang="en-US" altLang="en-US" sz="3200">
                <a:solidFill>
                  <a:schemeClr val="tx2"/>
                </a:solidFill>
              </a:rPr>
              <a:t>4p</a:t>
            </a:r>
            <a:r>
              <a:rPr lang="en-US" altLang="en-US" sz="3200" baseline="30000">
                <a:solidFill>
                  <a:schemeClr val="tx2"/>
                </a:solidFill>
              </a:rPr>
              <a:t>5</a:t>
            </a:r>
          </a:p>
          <a:p>
            <a:pPr algn="r" eaLnBrk="1" hangingPunct="1">
              <a:lnSpc>
                <a:spcPct val="90000"/>
              </a:lnSpc>
            </a:pPr>
            <a:endParaRPr lang="en-US" altLang="en-US" sz="2400">
              <a:solidFill>
                <a:schemeClr val="tx2"/>
              </a:solidFill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altLang="en-US" sz="3200">
                <a:solidFill>
                  <a:srgbClr val="6600CC"/>
                </a:solidFill>
              </a:rPr>
              <a:t>[Ar]</a:t>
            </a:r>
            <a:r>
              <a:rPr lang="en-US" altLang="en-US" sz="3200">
                <a:solidFill>
                  <a:schemeClr val="accent2"/>
                </a:solidFill>
              </a:rPr>
              <a:t> </a:t>
            </a:r>
            <a:r>
              <a:rPr lang="en-US" altLang="en-US" sz="3200">
                <a:solidFill>
                  <a:srgbClr val="FF0000"/>
                </a:solidFill>
              </a:rPr>
              <a:t>3d</a:t>
            </a:r>
            <a:r>
              <a:rPr lang="en-US" altLang="en-US" sz="3200" baseline="30000">
                <a:solidFill>
                  <a:srgbClr val="FF0000"/>
                </a:solidFill>
              </a:rPr>
              <a:t>10</a:t>
            </a:r>
            <a:r>
              <a:rPr lang="en-US" altLang="en-US" sz="3200">
                <a:solidFill>
                  <a:schemeClr val="tx2"/>
                </a:solidFill>
              </a:rPr>
              <a:t>4s</a:t>
            </a:r>
            <a:r>
              <a:rPr lang="en-US" altLang="en-US" sz="3200" baseline="30000">
                <a:solidFill>
                  <a:schemeClr val="tx2"/>
                </a:solidFill>
              </a:rPr>
              <a:t>2</a:t>
            </a:r>
            <a:r>
              <a:rPr lang="en-US" altLang="en-US" sz="3200">
                <a:solidFill>
                  <a:schemeClr val="tx2"/>
                </a:solidFill>
              </a:rPr>
              <a:t>4p</a:t>
            </a:r>
            <a:r>
              <a:rPr lang="en-US" altLang="en-US" sz="3200" baseline="30000">
                <a:solidFill>
                  <a:schemeClr val="tx2"/>
                </a:solidFill>
              </a:rPr>
              <a:t>5</a:t>
            </a:r>
          </a:p>
          <a:p>
            <a:pPr algn="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>
                <a:solidFill>
                  <a:srgbClr val="6600CC"/>
                </a:solidFill>
              </a:rPr>
              <a:t>[Ar] = “noble gas core”</a:t>
            </a:r>
          </a:p>
          <a:p>
            <a:pPr algn="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</a:rPr>
              <a:t>[Ar]3d</a:t>
            </a:r>
            <a:r>
              <a:rPr lang="en-US" altLang="en-US" sz="3200" baseline="30000">
                <a:solidFill>
                  <a:srgbClr val="FF0000"/>
                </a:solidFill>
              </a:rPr>
              <a:t>10</a:t>
            </a:r>
            <a:r>
              <a:rPr lang="en-US" altLang="en-US" sz="3200">
                <a:solidFill>
                  <a:srgbClr val="FF0000"/>
                </a:solidFill>
              </a:rPr>
              <a:t> = “pseudo noble gas core”</a:t>
            </a:r>
          </a:p>
          <a:p>
            <a:pPr algn="r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en-US" sz="3200">
                <a:solidFill>
                  <a:srgbClr val="FF0000"/>
                </a:solidFill>
              </a:rPr>
              <a:t>(electrons that tend </a:t>
            </a:r>
            <a:r>
              <a:rPr lang="en-US" altLang="en-US" sz="3200" i="1" u="sng">
                <a:solidFill>
                  <a:srgbClr val="FF0000"/>
                </a:solidFill>
              </a:rPr>
              <a:t>not</a:t>
            </a:r>
            <a:r>
              <a:rPr lang="en-US" altLang="en-US" sz="3200">
                <a:solidFill>
                  <a:srgbClr val="FF0000"/>
                </a:solidFill>
              </a:rPr>
              <a:t> to react)</a:t>
            </a:r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4114800" y="1589088"/>
            <a:ext cx="3124200" cy="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1524000" y="4941889"/>
            <a:ext cx="91440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b="1">
                <a:solidFill>
                  <a:srgbClr val="1C647B"/>
                </a:solidFill>
              </a:rPr>
              <a:t>Atom’s reactivity is determined by valence electrons</a:t>
            </a:r>
            <a:r>
              <a:rPr lang="en-US" altLang="en-US" sz="2800" b="1">
                <a:solidFill>
                  <a:srgbClr val="0033CC"/>
                </a:solidFill>
              </a:rPr>
              <a:t> 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b="1" i="1">
                <a:solidFill>
                  <a:srgbClr val="1C647B"/>
                </a:solidFill>
              </a:rPr>
              <a:t>valence e’s in Br</a:t>
            </a:r>
            <a:r>
              <a:rPr lang="en-US" altLang="en-US" sz="2800" b="1">
                <a:solidFill>
                  <a:srgbClr val="1C647B"/>
                </a:solidFill>
              </a:rPr>
              <a:t>:</a:t>
            </a:r>
            <a:r>
              <a:rPr lang="en-US" altLang="en-US" sz="2800" b="1">
                <a:solidFill>
                  <a:srgbClr val="0033CC"/>
                </a:solidFill>
              </a:rPr>
              <a:t>  </a:t>
            </a:r>
            <a:r>
              <a:rPr lang="en-US" altLang="en-US" sz="3200" b="1">
                <a:solidFill>
                  <a:srgbClr val="1C647B"/>
                </a:solidFill>
              </a:rPr>
              <a:t>4s</a:t>
            </a:r>
            <a:r>
              <a:rPr lang="en-US" altLang="en-US" sz="3200" b="1" baseline="30000">
                <a:solidFill>
                  <a:srgbClr val="1C647B"/>
                </a:solidFill>
              </a:rPr>
              <a:t>2</a:t>
            </a:r>
            <a:r>
              <a:rPr lang="en-US" altLang="en-US" sz="3200" b="1">
                <a:solidFill>
                  <a:srgbClr val="1C647B"/>
                </a:solidFill>
              </a:rPr>
              <a:t>4p</a:t>
            </a:r>
            <a:r>
              <a:rPr lang="en-US" altLang="en-US" sz="3200" b="1" baseline="30000">
                <a:solidFill>
                  <a:srgbClr val="1C647B"/>
                </a:solidFill>
              </a:rPr>
              <a:t>5</a:t>
            </a:r>
            <a:endParaRPr lang="en-US" altLang="en-US" sz="2800" b="1">
              <a:solidFill>
                <a:srgbClr val="1C647B"/>
              </a:solidFill>
            </a:endParaRPr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 flipV="1">
            <a:off x="7543800" y="5976938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6477000" y="6415088"/>
            <a:ext cx="227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prstClr val="black"/>
                </a:solidFill>
              </a:rPr>
              <a:t>highest </a:t>
            </a:r>
            <a:r>
              <a:rPr lang="en-US" altLang="en-US" b="1" i="1">
                <a:solidFill>
                  <a:prstClr val="black"/>
                </a:solidFill>
              </a:rPr>
              <a:t>n</a:t>
            </a:r>
            <a:r>
              <a:rPr lang="en-US" altLang="en-US" b="1">
                <a:solidFill>
                  <a:prstClr val="black"/>
                </a:solidFill>
              </a:rPr>
              <a:t> electrons</a:t>
            </a:r>
          </a:p>
        </p:txBody>
      </p:sp>
    </p:spTree>
    <p:extLst>
      <p:ext uri="{BB962C8B-B14F-4D97-AF65-F5344CB8AC3E}">
        <p14:creationId xmlns:p14="http://schemas.microsoft.com/office/powerpoint/2010/main" val="226599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animBg="1"/>
      <p:bldP spid="59398" grpId="0" animBg="1"/>
      <p:bldP spid="5939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08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5" t="35324" r="17236" b="49629"/>
          <a:stretch>
            <a:fillRect/>
          </a:stretch>
        </p:blipFill>
        <p:spPr bwMode="auto">
          <a:xfrm>
            <a:off x="1524000" y="1524000"/>
            <a:ext cx="91440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524000" y="0"/>
            <a:ext cx="91440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Valence e</a:t>
            </a:r>
            <a:r>
              <a:rPr lang="en-US" sz="3200" b="1" baseline="30000" dirty="0">
                <a:solidFill>
                  <a:prstClr val="black"/>
                </a:solidFill>
                <a:latin typeface="Verdana" pitchFamily="34" charset="0"/>
              </a:rPr>
              <a:t>-</a:t>
            </a: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 shells for</a:t>
            </a:r>
            <a:r>
              <a:rPr lang="en-US" sz="3200" b="1" dirty="0">
                <a:solidFill>
                  <a:srgbClr val="274FA4"/>
                </a:solidFill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89D3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transition metals</a:t>
            </a:r>
            <a:r>
              <a:rPr lang="en-US" sz="3200" b="1" dirty="0">
                <a:solidFill>
                  <a:srgbClr val="274FA4"/>
                </a:solidFill>
                <a:latin typeface="Arial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v.</a:t>
            </a:r>
            <a:r>
              <a:rPr lang="en-US" sz="3200" b="1" dirty="0">
                <a:solidFill>
                  <a:srgbClr val="993366"/>
                </a:solidFill>
                <a:latin typeface="Arial" charset="0"/>
              </a:rPr>
              <a:t> </a:t>
            </a:r>
            <a:r>
              <a:rPr lang="en-US" sz="3200" b="1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main group elements</a:t>
            </a:r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1701801" y="4875213"/>
            <a:ext cx="4048125" cy="946150"/>
          </a:xfrm>
          <a:prstGeom prst="rect">
            <a:avLst/>
          </a:prstGeom>
          <a:solidFill>
            <a:srgbClr val="BAE4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i="1">
                <a:solidFill>
                  <a:prstClr val="black"/>
                </a:solidFill>
              </a:rPr>
              <a:t>d</a:t>
            </a:r>
            <a:r>
              <a:rPr lang="en-US" altLang="en-US" sz="2800">
                <a:solidFill>
                  <a:prstClr val="black"/>
                </a:solidFill>
              </a:rPr>
              <a:t> orbitals </a:t>
            </a:r>
            <a:r>
              <a:rPr lang="en-US" altLang="en-US" sz="2800" i="1" u="sng">
                <a:solidFill>
                  <a:prstClr val="black"/>
                </a:solidFill>
              </a:rPr>
              <a:t>sometimes</a:t>
            </a:r>
            <a:r>
              <a:rPr lang="en-US" altLang="en-US" sz="2800">
                <a:solidFill>
                  <a:prstClr val="black"/>
                </a:solidFill>
              </a:rPr>
              <a:t> </a:t>
            </a:r>
          </a:p>
          <a:p>
            <a:pPr algn="ctr" eaLnBrk="1" hangingPunct="1"/>
            <a:r>
              <a:rPr lang="en-US" altLang="en-US" sz="2800">
                <a:solidFill>
                  <a:prstClr val="black"/>
                </a:solidFill>
              </a:rPr>
              <a:t>included in valence shell</a:t>
            </a:r>
          </a:p>
        </p:txBody>
      </p:sp>
      <p:sp>
        <p:nvSpPr>
          <p:cNvPr id="153605" name="Text Box 6"/>
          <p:cNvSpPr txBox="1">
            <a:spLocks noChangeArrowheads="1"/>
          </p:cNvSpPr>
          <p:nvPr/>
        </p:nvSpPr>
        <p:spPr bwMode="auto">
          <a:xfrm>
            <a:off x="6450014" y="4862514"/>
            <a:ext cx="4206875" cy="1373187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i="1">
                <a:solidFill>
                  <a:prstClr val="black"/>
                </a:solidFill>
              </a:rPr>
              <a:t>d</a:t>
            </a:r>
            <a:r>
              <a:rPr lang="en-US" altLang="en-US" sz="2800">
                <a:solidFill>
                  <a:prstClr val="black"/>
                </a:solidFill>
              </a:rPr>
              <a:t> orbitals not included</a:t>
            </a:r>
          </a:p>
          <a:p>
            <a:pPr algn="ctr" eaLnBrk="1" hangingPunct="1"/>
            <a:r>
              <a:rPr lang="en-US" altLang="en-US" sz="2800">
                <a:solidFill>
                  <a:prstClr val="black"/>
                </a:solidFill>
              </a:rPr>
              <a:t>in valence shell</a:t>
            </a:r>
          </a:p>
          <a:p>
            <a:pPr algn="ctr" eaLnBrk="1" hangingPunct="1"/>
            <a:r>
              <a:rPr lang="en-US" altLang="en-US" sz="2800">
                <a:solidFill>
                  <a:prstClr val="black"/>
                </a:solidFill>
              </a:rPr>
              <a:t>(pseudo noble gas cores)</a:t>
            </a:r>
          </a:p>
        </p:txBody>
      </p:sp>
    </p:spTree>
    <p:extLst>
      <p:ext uri="{BB962C8B-B14F-4D97-AF65-F5344CB8AC3E}">
        <p14:creationId xmlns:p14="http://schemas.microsoft.com/office/powerpoint/2010/main" val="378386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685800"/>
          </a:xfrm>
        </p:spPr>
        <p:txBody>
          <a:bodyPr vert="horz" lIns="137160" tIns="0" rIns="164592" bIns="0" rtlCol="0" anchor="ctr">
            <a:normAutofit/>
          </a:bodyPr>
          <a:lstStyle/>
          <a:p>
            <a:pPr eaLnBrk="1" hangingPunct="1"/>
            <a:r>
              <a:rPr lang="en-US" altLang="en-US" smtClean="0"/>
              <a:t>Rule-of-thumb for valence electrons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905000"/>
            <a:ext cx="7239000" cy="495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Examples</a:t>
            </a:r>
          </a:p>
          <a:p>
            <a:pPr eaLnBrk="1" hangingPunct="1"/>
            <a:r>
              <a:rPr lang="en-US" altLang="en-US" sz="1200">
                <a:cs typeface="Arial" panose="020B0604020202020204" pitchFamily="34" charset="0"/>
              </a:rPr>
              <a:t> </a:t>
            </a:r>
            <a:endParaRPr lang="en-US" altLang="en-US" sz="80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mtClean="0">
                <a:solidFill>
                  <a:schemeClr val="tx2"/>
                </a:solidFill>
                <a:cs typeface="Arial" panose="020B0604020202020204" pitchFamily="34" charset="0"/>
              </a:rPr>
              <a:t>●</a:t>
            </a:r>
            <a:r>
              <a:rPr lang="en-US" altLang="en-US" smtClean="0">
                <a:cs typeface="Arial" panose="020B0604020202020204" pitchFamily="34" charset="0"/>
              </a:rPr>
              <a:t>	</a:t>
            </a:r>
            <a:r>
              <a:rPr lang="en-US" altLang="en-US" smtClean="0"/>
              <a:t>Sulfur:  </a:t>
            </a:r>
            <a:r>
              <a:rPr lang="en-US" altLang="en-US" smtClean="0">
                <a:solidFill>
                  <a:schemeClr val="tx2"/>
                </a:solidFill>
              </a:rPr>
              <a:t>1s</a:t>
            </a:r>
            <a:r>
              <a:rPr lang="en-US" altLang="en-US" baseline="30000" smtClean="0">
                <a:solidFill>
                  <a:schemeClr val="tx2"/>
                </a:solidFill>
              </a:rPr>
              <a:t>2</a:t>
            </a:r>
            <a:r>
              <a:rPr lang="en-US" altLang="en-US" smtClean="0">
                <a:solidFill>
                  <a:schemeClr val="tx2"/>
                </a:solidFill>
              </a:rPr>
              <a:t>2s</a:t>
            </a:r>
            <a:r>
              <a:rPr lang="en-US" altLang="en-US" baseline="30000" smtClean="0">
                <a:solidFill>
                  <a:schemeClr val="tx2"/>
                </a:solidFill>
              </a:rPr>
              <a:t>2</a:t>
            </a:r>
            <a:r>
              <a:rPr lang="en-US" altLang="en-US" smtClean="0">
                <a:solidFill>
                  <a:schemeClr val="tx2"/>
                </a:solidFill>
              </a:rPr>
              <a:t>2p</a:t>
            </a:r>
            <a:r>
              <a:rPr lang="en-US" altLang="en-US" baseline="30000" smtClean="0">
                <a:solidFill>
                  <a:schemeClr val="tx2"/>
                </a:solidFill>
              </a:rPr>
              <a:t>6</a:t>
            </a:r>
            <a:r>
              <a:rPr lang="en-US" altLang="en-US" smtClean="0">
                <a:solidFill>
                  <a:schemeClr val="tx2"/>
                </a:solidFill>
              </a:rPr>
              <a:t>3s</a:t>
            </a:r>
            <a:r>
              <a:rPr lang="en-US" altLang="en-US" baseline="30000" smtClean="0">
                <a:solidFill>
                  <a:schemeClr val="tx2"/>
                </a:solidFill>
              </a:rPr>
              <a:t>2</a:t>
            </a:r>
            <a:r>
              <a:rPr lang="en-US" altLang="en-US" smtClean="0">
                <a:solidFill>
                  <a:schemeClr val="tx2"/>
                </a:solidFill>
              </a:rPr>
              <a:t>3p</a:t>
            </a:r>
            <a:r>
              <a:rPr lang="en-US" altLang="en-US" baseline="30000" smtClean="0">
                <a:solidFill>
                  <a:schemeClr val="tx2"/>
                </a:solidFill>
              </a:rPr>
              <a:t>4</a:t>
            </a:r>
            <a:r>
              <a:rPr lang="en-US" altLang="en-US" smtClean="0">
                <a:solidFill>
                  <a:schemeClr val="tx2"/>
                </a:solidFill>
              </a:rPr>
              <a:t>  or  [Ne]3s</a:t>
            </a:r>
            <a:r>
              <a:rPr lang="en-US" altLang="en-US" baseline="30000" smtClean="0">
                <a:solidFill>
                  <a:schemeClr val="tx2"/>
                </a:solidFill>
              </a:rPr>
              <a:t>2</a:t>
            </a:r>
            <a:r>
              <a:rPr lang="en-US" altLang="en-US" smtClean="0">
                <a:solidFill>
                  <a:schemeClr val="tx2"/>
                </a:solidFill>
              </a:rPr>
              <a:t>3p</a:t>
            </a:r>
            <a:r>
              <a:rPr lang="en-US" altLang="en-US" baseline="30000" smtClean="0">
                <a:solidFill>
                  <a:schemeClr val="tx2"/>
                </a:solidFill>
              </a:rPr>
              <a:t>4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			</a:t>
            </a:r>
            <a:r>
              <a:rPr lang="en-US" altLang="en-US" b="0" i="1" smtClean="0"/>
              <a:t>valence electrons</a:t>
            </a:r>
            <a:r>
              <a:rPr lang="en-US" altLang="en-US" b="0" smtClean="0"/>
              <a:t>:</a:t>
            </a:r>
            <a:r>
              <a:rPr lang="en-US" altLang="en-US" smtClean="0"/>
              <a:t> </a:t>
            </a:r>
            <a:r>
              <a:rPr lang="en-US" altLang="en-US" smtClean="0">
                <a:solidFill>
                  <a:srgbClr val="FF0000"/>
                </a:solidFill>
              </a:rPr>
              <a:t>3s</a:t>
            </a:r>
            <a:r>
              <a:rPr lang="en-US" altLang="en-US" baseline="30000" smtClean="0">
                <a:solidFill>
                  <a:srgbClr val="FF0000"/>
                </a:solidFill>
              </a:rPr>
              <a:t>2</a:t>
            </a:r>
            <a:r>
              <a:rPr lang="en-US" altLang="en-US" smtClean="0">
                <a:solidFill>
                  <a:srgbClr val="FF0000"/>
                </a:solidFill>
              </a:rPr>
              <a:t>3p</a:t>
            </a:r>
            <a:r>
              <a:rPr lang="en-US" altLang="en-US" baseline="30000" smtClean="0">
                <a:solidFill>
                  <a:srgbClr val="FF0000"/>
                </a:solidFill>
              </a:rPr>
              <a:t>4</a:t>
            </a:r>
            <a:r>
              <a:rPr lang="en-US" altLang="en-US" smtClean="0"/>
              <a:t> </a:t>
            </a:r>
          </a:p>
          <a:p>
            <a:pPr eaLnBrk="1" hangingPunct="1"/>
            <a:r>
              <a:rPr lang="en-US" altLang="en-US" smtClean="0">
                <a:solidFill>
                  <a:schemeClr val="tx2"/>
                </a:solidFill>
                <a:cs typeface="Arial" panose="020B0604020202020204" pitchFamily="34" charset="0"/>
              </a:rPr>
              <a:t>●</a:t>
            </a:r>
            <a:r>
              <a:rPr lang="en-US" altLang="en-US" smtClean="0">
                <a:cs typeface="Arial" panose="020B0604020202020204" pitchFamily="34" charset="0"/>
              </a:rPr>
              <a:t>	Strontium</a:t>
            </a:r>
            <a:r>
              <a:rPr lang="en-US" altLang="en-US" smtClean="0"/>
              <a:t>: </a:t>
            </a:r>
            <a:r>
              <a:rPr lang="en-US" altLang="en-US" smtClean="0">
                <a:solidFill>
                  <a:schemeClr val="tx2"/>
                </a:solidFill>
              </a:rPr>
              <a:t>[Kr]5s</a:t>
            </a:r>
            <a:r>
              <a:rPr lang="en-US" altLang="en-US" baseline="30000" smtClean="0">
                <a:solidFill>
                  <a:schemeClr val="tx2"/>
                </a:solidFill>
              </a:rPr>
              <a:t>2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			</a:t>
            </a:r>
            <a:r>
              <a:rPr lang="en-US" altLang="en-US" b="0" i="1" smtClean="0"/>
              <a:t>valence electrons</a:t>
            </a:r>
            <a:r>
              <a:rPr lang="en-US" altLang="en-US" b="0" smtClean="0"/>
              <a:t>:</a:t>
            </a:r>
            <a:r>
              <a:rPr lang="en-US" altLang="en-US" smtClean="0"/>
              <a:t> </a:t>
            </a:r>
            <a:r>
              <a:rPr lang="en-US" altLang="en-US" smtClean="0">
                <a:solidFill>
                  <a:srgbClr val="FF0000"/>
                </a:solidFill>
              </a:rPr>
              <a:t>5s</a:t>
            </a:r>
            <a:r>
              <a:rPr lang="en-US" altLang="en-US" baseline="30000" smtClean="0">
                <a:solidFill>
                  <a:srgbClr val="FF0000"/>
                </a:solidFill>
              </a:rPr>
              <a:t>2</a:t>
            </a:r>
            <a:endParaRPr lang="en-US" altLang="en-US" smtClean="0"/>
          </a:p>
          <a:p>
            <a:pPr eaLnBrk="1" hangingPunct="1"/>
            <a:r>
              <a:rPr lang="en-US" altLang="en-US" smtClean="0">
                <a:solidFill>
                  <a:schemeClr val="tx2"/>
                </a:solidFill>
                <a:cs typeface="Arial" panose="020B0604020202020204" pitchFamily="34" charset="0"/>
              </a:rPr>
              <a:t>●</a:t>
            </a:r>
            <a:r>
              <a:rPr lang="en-US" altLang="en-US" smtClean="0">
                <a:cs typeface="Arial" panose="020B0604020202020204" pitchFamily="34" charset="0"/>
              </a:rPr>
              <a:t>	Gallium</a:t>
            </a:r>
            <a:r>
              <a:rPr lang="en-US" altLang="en-US" smtClean="0"/>
              <a:t>: </a:t>
            </a:r>
            <a:r>
              <a:rPr lang="en-US" altLang="en-US" smtClean="0">
                <a:solidFill>
                  <a:schemeClr val="tx2"/>
                </a:solidFill>
              </a:rPr>
              <a:t>[Ar]4s</a:t>
            </a:r>
            <a:r>
              <a:rPr lang="en-US" altLang="en-US" baseline="30000" smtClean="0">
                <a:solidFill>
                  <a:schemeClr val="tx2"/>
                </a:solidFill>
              </a:rPr>
              <a:t>2</a:t>
            </a:r>
            <a:r>
              <a:rPr lang="en-US" altLang="en-US" smtClean="0">
                <a:solidFill>
                  <a:schemeClr val="tx2"/>
                </a:solidFill>
              </a:rPr>
              <a:t>3d</a:t>
            </a:r>
            <a:r>
              <a:rPr lang="en-US" altLang="en-US" baseline="30000" smtClean="0">
                <a:solidFill>
                  <a:schemeClr val="tx2"/>
                </a:solidFill>
              </a:rPr>
              <a:t>10</a:t>
            </a:r>
            <a:r>
              <a:rPr lang="en-US" altLang="en-US" smtClean="0">
                <a:solidFill>
                  <a:schemeClr val="tx2"/>
                </a:solidFill>
              </a:rPr>
              <a:t>4p</a:t>
            </a:r>
            <a:r>
              <a:rPr lang="en-US" altLang="en-US" baseline="30000" smtClean="0">
                <a:solidFill>
                  <a:schemeClr val="tx2"/>
                </a:solidFill>
              </a:rPr>
              <a:t>1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			</a:t>
            </a:r>
            <a:r>
              <a:rPr lang="en-US" altLang="en-US" b="0" i="1" smtClean="0"/>
              <a:t>valence electrons</a:t>
            </a:r>
            <a:r>
              <a:rPr lang="en-US" altLang="en-US" b="0" smtClean="0"/>
              <a:t>:</a:t>
            </a:r>
            <a:r>
              <a:rPr lang="en-US" altLang="en-US" smtClean="0"/>
              <a:t> </a:t>
            </a:r>
            <a:r>
              <a:rPr lang="en-US" altLang="en-US" smtClean="0">
                <a:solidFill>
                  <a:srgbClr val="FF0000"/>
                </a:solidFill>
              </a:rPr>
              <a:t>4s</a:t>
            </a:r>
            <a:r>
              <a:rPr lang="en-US" altLang="en-US" baseline="30000" smtClean="0">
                <a:solidFill>
                  <a:srgbClr val="FF0000"/>
                </a:solidFill>
              </a:rPr>
              <a:t>2</a:t>
            </a:r>
            <a:r>
              <a:rPr lang="en-US" altLang="en-US" smtClean="0">
                <a:solidFill>
                  <a:srgbClr val="FF0000"/>
                </a:solidFill>
              </a:rPr>
              <a:t>4p</a:t>
            </a:r>
            <a:r>
              <a:rPr lang="en-US" altLang="en-US" baseline="30000" smtClean="0">
                <a:solidFill>
                  <a:srgbClr val="FF0000"/>
                </a:solidFill>
              </a:rPr>
              <a:t>1</a:t>
            </a:r>
            <a:endParaRPr lang="en-US" altLang="en-US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mtClean="0">
                <a:solidFill>
                  <a:schemeClr val="tx2"/>
                </a:solidFill>
                <a:cs typeface="Arial" panose="020B0604020202020204" pitchFamily="34" charset="0"/>
              </a:rPr>
              <a:t>●</a:t>
            </a:r>
            <a:r>
              <a:rPr lang="en-US" altLang="en-US" smtClean="0">
                <a:cs typeface="Arial" panose="020B0604020202020204" pitchFamily="34" charset="0"/>
              </a:rPr>
              <a:t>	Vanadium</a:t>
            </a:r>
            <a:r>
              <a:rPr lang="en-US" altLang="en-US" smtClean="0"/>
              <a:t>: </a:t>
            </a:r>
            <a:r>
              <a:rPr lang="en-US" altLang="en-US" smtClean="0">
                <a:solidFill>
                  <a:schemeClr val="tx2"/>
                </a:solidFill>
              </a:rPr>
              <a:t>[Ar]4s</a:t>
            </a:r>
            <a:r>
              <a:rPr lang="en-US" altLang="en-US" baseline="30000" smtClean="0">
                <a:solidFill>
                  <a:schemeClr val="tx2"/>
                </a:solidFill>
              </a:rPr>
              <a:t>2</a:t>
            </a:r>
            <a:r>
              <a:rPr lang="en-US" altLang="en-US" smtClean="0">
                <a:solidFill>
                  <a:schemeClr val="tx2"/>
                </a:solidFill>
              </a:rPr>
              <a:t>3d</a:t>
            </a:r>
            <a:r>
              <a:rPr lang="en-US" altLang="en-US" baseline="30000" smtClean="0">
                <a:solidFill>
                  <a:schemeClr val="tx2"/>
                </a:solidFill>
              </a:rPr>
              <a:t>3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			</a:t>
            </a:r>
            <a:r>
              <a:rPr lang="en-US" altLang="en-US" b="0" i="1" smtClean="0"/>
              <a:t>valence electrons</a:t>
            </a:r>
            <a:r>
              <a:rPr lang="en-US" altLang="en-US" b="0" smtClean="0"/>
              <a:t>:</a:t>
            </a:r>
            <a:r>
              <a:rPr lang="en-US" altLang="en-US" smtClean="0"/>
              <a:t> </a:t>
            </a:r>
            <a:r>
              <a:rPr lang="en-US" altLang="en-US" smtClean="0">
                <a:solidFill>
                  <a:srgbClr val="FF0000"/>
                </a:solidFill>
              </a:rPr>
              <a:t>4s</a:t>
            </a:r>
            <a:r>
              <a:rPr lang="en-US" altLang="en-US" baseline="30000" smtClean="0">
                <a:solidFill>
                  <a:srgbClr val="FF0000"/>
                </a:solidFill>
              </a:rPr>
              <a:t>2</a:t>
            </a:r>
            <a:r>
              <a:rPr lang="en-US" altLang="en-US" smtClean="0"/>
              <a:t> </a:t>
            </a:r>
            <a:r>
              <a:rPr lang="en-US" altLang="en-US" i="1" smtClean="0"/>
              <a:t>or</a:t>
            </a:r>
            <a:r>
              <a:rPr lang="en-US" altLang="en-US" smtClean="0"/>
              <a:t> </a:t>
            </a:r>
            <a:r>
              <a:rPr lang="en-US" altLang="en-US" smtClean="0">
                <a:solidFill>
                  <a:srgbClr val="FF0000"/>
                </a:solidFill>
              </a:rPr>
              <a:t>3d</a:t>
            </a:r>
            <a:r>
              <a:rPr lang="en-US" altLang="en-US" baseline="30000" smtClean="0">
                <a:solidFill>
                  <a:srgbClr val="FF0000"/>
                </a:solidFill>
              </a:rPr>
              <a:t>3</a:t>
            </a:r>
            <a:r>
              <a:rPr lang="en-US" altLang="en-US" smtClean="0">
                <a:solidFill>
                  <a:srgbClr val="FF0000"/>
                </a:solidFill>
              </a:rPr>
              <a:t>4s</a:t>
            </a:r>
            <a:r>
              <a:rPr lang="en-US" altLang="en-US" baseline="30000" smtClean="0">
                <a:solidFill>
                  <a:srgbClr val="FF0000"/>
                </a:solidFill>
              </a:rPr>
              <a:t>2</a:t>
            </a:r>
            <a:r>
              <a:rPr lang="en-US" altLang="en-US" smtClean="0"/>
              <a:t> </a:t>
            </a:r>
          </a:p>
        </p:txBody>
      </p:sp>
      <p:sp>
        <p:nvSpPr>
          <p:cNvPr id="154628" name="Rectangle 5"/>
          <p:cNvSpPr>
            <a:spLocks noChangeArrowheads="1"/>
          </p:cNvSpPr>
          <p:nvPr/>
        </p:nvSpPr>
        <p:spPr bwMode="auto">
          <a:xfrm>
            <a:off x="2743200" y="858838"/>
            <a:ext cx="6629400" cy="9652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</a:rPr>
              <a:t>Identify all electrons at the highest principal quantum number (</a:t>
            </a:r>
            <a:r>
              <a:rPr lang="en-US" altLang="en-US" sz="2800" b="1" i="1">
                <a:solidFill>
                  <a:srgbClr val="FF0000"/>
                </a:solidFill>
              </a:rPr>
              <a:t>n</a:t>
            </a:r>
            <a:r>
              <a:rPr lang="en-US" altLang="en-US" sz="2800" b="1">
                <a:solidFill>
                  <a:srgbClr val="FF0000"/>
                </a:solidFill>
              </a:rPr>
              <a:t>)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996114" y="3975101"/>
            <a:ext cx="3462337" cy="2835275"/>
            <a:chOff x="5472113" y="3975100"/>
            <a:chExt cx="3462337" cy="2835275"/>
          </a:xfrm>
        </p:grpSpPr>
        <p:sp>
          <p:nvSpPr>
            <p:cNvPr id="154630" name="Oval 6"/>
            <p:cNvSpPr>
              <a:spLocks noChangeArrowheads="1"/>
            </p:cNvSpPr>
            <p:nvPr/>
          </p:nvSpPr>
          <p:spPr bwMode="auto">
            <a:xfrm>
              <a:off x="5472113" y="6172200"/>
              <a:ext cx="762000" cy="638175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4631" name="Line 8"/>
            <p:cNvSpPr>
              <a:spLocks noChangeShapeType="1"/>
            </p:cNvSpPr>
            <p:nvPr/>
          </p:nvSpPr>
          <p:spPr bwMode="auto">
            <a:xfrm flipV="1">
              <a:off x="6107113" y="5181600"/>
              <a:ext cx="1055687" cy="1066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632" name="Rectangle 9"/>
            <p:cNvSpPr>
              <a:spLocks noChangeArrowheads="1"/>
            </p:cNvSpPr>
            <p:nvPr/>
          </p:nvSpPr>
          <p:spPr bwMode="auto">
            <a:xfrm>
              <a:off x="6697663" y="3975100"/>
              <a:ext cx="2236787" cy="12065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i="1">
                  <a:solidFill>
                    <a:srgbClr val="1C647B"/>
                  </a:solidFill>
                </a:rPr>
                <a:t>Use on exams,</a:t>
              </a:r>
            </a:p>
            <a:p>
              <a:pPr algn="ctr" eaLnBrk="1" hangingPunct="1"/>
              <a:r>
                <a:rPr lang="en-US" altLang="en-US" sz="2400" i="1">
                  <a:solidFill>
                    <a:srgbClr val="1C647B"/>
                  </a:solidFill>
                </a:rPr>
                <a:t>but recognize</a:t>
              </a:r>
            </a:p>
            <a:p>
              <a:pPr algn="ctr" eaLnBrk="1" hangingPunct="1"/>
              <a:r>
                <a:rPr lang="en-US" altLang="en-US" sz="2400" i="1">
                  <a:solidFill>
                    <a:srgbClr val="1C647B"/>
                  </a:solidFill>
                </a:rPr>
                <a:t>limitations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8077200" y="4198939"/>
            <a:ext cx="2152650" cy="2573337"/>
            <a:chOff x="6553200" y="4198203"/>
            <a:chExt cx="2153155" cy="2574072"/>
          </a:xfrm>
        </p:grpSpPr>
        <p:sp>
          <p:nvSpPr>
            <p:cNvPr id="154634" name="Oval 6"/>
            <p:cNvSpPr>
              <a:spLocks noChangeArrowheads="1"/>
            </p:cNvSpPr>
            <p:nvPr/>
          </p:nvSpPr>
          <p:spPr bwMode="auto">
            <a:xfrm>
              <a:off x="6553200" y="6134100"/>
              <a:ext cx="1295400" cy="638175"/>
            </a:xfrm>
            <a:prstGeom prst="ellips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4635" name="Line 8"/>
            <p:cNvSpPr>
              <a:spLocks noChangeShapeType="1"/>
            </p:cNvSpPr>
            <p:nvPr/>
          </p:nvSpPr>
          <p:spPr bwMode="auto">
            <a:xfrm flipV="1">
              <a:off x="7239001" y="5029200"/>
              <a:ext cx="381000" cy="106680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636" name="Rectangle 9"/>
            <p:cNvSpPr>
              <a:spLocks noChangeArrowheads="1"/>
            </p:cNvSpPr>
            <p:nvPr/>
          </p:nvSpPr>
          <p:spPr bwMode="auto">
            <a:xfrm>
              <a:off x="6553200" y="4198203"/>
              <a:ext cx="2153155" cy="83099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i="1">
                  <a:solidFill>
                    <a:srgbClr val="006600"/>
                  </a:solidFill>
                </a:rPr>
                <a:t>Use Table 8.9</a:t>
              </a:r>
            </a:p>
            <a:p>
              <a:pPr algn="ctr" eaLnBrk="1" hangingPunct="1"/>
              <a:r>
                <a:rPr lang="en-US" altLang="en-US" sz="2400" i="1">
                  <a:solidFill>
                    <a:srgbClr val="006600"/>
                  </a:solidFill>
                </a:rPr>
                <a:t>for online HW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0547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G09_27-06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8115300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Selenium’s valence electrons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178176" y="5289550"/>
            <a:ext cx="6448425" cy="1392238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prstClr val="black"/>
                </a:solidFill>
              </a:rPr>
              <a:t>Pseudo noble gas core</a:t>
            </a:r>
            <a:r>
              <a:rPr lang="en-US" altLang="en-US" sz="2800" b="1">
                <a:solidFill>
                  <a:prstClr val="black"/>
                </a:solidFill>
              </a:rPr>
              <a:t> includes:</a:t>
            </a:r>
          </a:p>
          <a:p>
            <a:pPr eaLnBrk="1" hangingPunct="1"/>
            <a:r>
              <a:rPr lang="en-US" altLang="en-US" sz="2800" b="1">
                <a:solidFill>
                  <a:prstClr val="black"/>
                </a:solidFill>
              </a:rPr>
              <a:t>	</a:t>
            </a:r>
            <a:r>
              <a:rPr lang="en-US" altLang="en-US" sz="2800" b="1">
                <a:solidFill>
                  <a:srgbClr val="6600CC"/>
                </a:solidFill>
                <a:sym typeface="Symbol" panose="05050102010706020507" pitchFamily="18" charset="2"/>
              </a:rPr>
              <a:t></a:t>
            </a:r>
            <a:r>
              <a:rPr lang="en-US" altLang="en-US" sz="2800" b="1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en-US" sz="2800" b="1">
                <a:solidFill>
                  <a:prstClr val="black"/>
                </a:solidFill>
              </a:rPr>
              <a:t>noble gas electron core</a:t>
            </a:r>
          </a:p>
          <a:p>
            <a:pPr eaLnBrk="1" hangingPunct="1"/>
            <a:r>
              <a:rPr lang="en-US" altLang="en-US" sz="2800" b="1">
                <a:solidFill>
                  <a:prstClr val="black"/>
                </a:solidFill>
              </a:rPr>
              <a:t>	</a:t>
            </a:r>
            <a:r>
              <a:rPr lang="en-US" altLang="en-US" sz="2800" b="1">
                <a:solidFill>
                  <a:srgbClr val="6600CC"/>
                </a:solidFill>
                <a:sym typeface="Symbol" panose="05050102010706020507" pitchFamily="18" charset="2"/>
              </a:rPr>
              <a:t></a:t>
            </a:r>
            <a:r>
              <a:rPr lang="en-US" altLang="en-US" sz="2800" b="1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en-US" sz="2800" b="1" i="1">
                <a:solidFill>
                  <a:prstClr val="black"/>
                </a:solidFill>
              </a:rPr>
              <a:t>d</a:t>
            </a:r>
            <a:r>
              <a:rPr lang="en-US" altLang="en-US" sz="2800" b="1">
                <a:solidFill>
                  <a:prstClr val="black"/>
                </a:solidFill>
              </a:rPr>
              <a:t> electrons (</a:t>
            </a:r>
            <a:r>
              <a:rPr lang="en-US" altLang="en-US" sz="2800" b="1" i="1">
                <a:solidFill>
                  <a:srgbClr val="6600CC"/>
                </a:solidFill>
              </a:rPr>
              <a:t>not very reactive</a:t>
            </a:r>
            <a:r>
              <a:rPr lang="en-US" altLang="en-US" sz="2800" b="1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55653" name="TextBox 4"/>
          <p:cNvSpPr txBox="1">
            <a:spLocks noChangeArrowheads="1"/>
          </p:cNvSpPr>
          <p:nvPr/>
        </p:nvSpPr>
        <p:spPr bwMode="auto">
          <a:xfrm>
            <a:off x="2971800" y="1447800"/>
            <a:ext cx="3824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i="1">
                <a:solidFill>
                  <a:srgbClr val="0000FF"/>
                </a:solidFill>
              </a:rPr>
              <a:t>Written for increasing energy:</a:t>
            </a:r>
          </a:p>
        </p:txBody>
      </p:sp>
    </p:spTree>
    <p:extLst>
      <p:ext uri="{BB962C8B-B14F-4D97-AF65-F5344CB8AC3E}">
        <p14:creationId xmlns:p14="http://schemas.microsoft.com/office/powerpoint/2010/main" val="2026292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FG09_40-06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990600"/>
            <a:ext cx="8594725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"/>
            <a:ext cx="9144000" cy="563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>
                <a:latin typeface="Helvetica" panose="020B0604020202020204" pitchFamily="34" charset="0"/>
              </a:rPr>
              <a:t>Core and valence electrons in Germanium</a:t>
            </a:r>
            <a:endParaRPr lang="en-US" altLang="en-US" b="0" smtClean="0">
              <a:latin typeface="Helvetica" panose="020B0604020202020204" pitchFamily="34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178176" y="4984750"/>
            <a:ext cx="5762625" cy="1392238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6600CC"/>
                </a:solidFill>
              </a:rPr>
              <a:t>Pseudo noble gas core</a:t>
            </a:r>
            <a:r>
              <a:rPr lang="en-US" altLang="en-US" sz="2800" b="1">
                <a:solidFill>
                  <a:prstClr val="black"/>
                </a:solidFill>
              </a:rPr>
              <a:t> includes:</a:t>
            </a:r>
          </a:p>
          <a:p>
            <a:pPr eaLnBrk="1" hangingPunct="1"/>
            <a:r>
              <a:rPr lang="en-US" altLang="en-US" sz="2800" b="1">
                <a:solidFill>
                  <a:prstClr val="black"/>
                </a:solidFill>
              </a:rPr>
              <a:t>	</a:t>
            </a:r>
            <a:r>
              <a:rPr lang="en-US" altLang="en-US" sz="2800" b="1">
                <a:solidFill>
                  <a:srgbClr val="6600CC"/>
                </a:solidFill>
                <a:sym typeface="Symbol" panose="05050102010706020507" pitchFamily="18" charset="2"/>
              </a:rPr>
              <a:t></a:t>
            </a:r>
            <a:r>
              <a:rPr lang="en-US" altLang="en-US" sz="2800" b="1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en-US" sz="2800" b="1">
                <a:solidFill>
                  <a:prstClr val="black"/>
                </a:solidFill>
              </a:rPr>
              <a:t>noble gas core</a:t>
            </a:r>
          </a:p>
          <a:p>
            <a:pPr eaLnBrk="1" hangingPunct="1"/>
            <a:r>
              <a:rPr lang="en-US" altLang="en-US" sz="2800" b="1">
                <a:solidFill>
                  <a:prstClr val="black"/>
                </a:solidFill>
              </a:rPr>
              <a:t>	</a:t>
            </a:r>
            <a:r>
              <a:rPr lang="en-US" altLang="en-US" sz="2800" b="1">
                <a:solidFill>
                  <a:srgbClr val="6600CC"/>
                </a:solidFill>
                <a:sym typeface="Symbol" panose="05050102010706020507" pitchFamily="18" charset="2"/>
              </a:rPr>
              <a:t></a:t>
            </a:r>
            <a:r>
              <a:rPr lang="en-US" altLang="en-US" sz="2800" b="1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en-US" sz="2800" b="1" i="1">
                <a:solidFill>
                  <a:prstClr val="black"/>
                </a:solidFill>
              </a:rPr>
              <a:t>d</a:t>
            </a:r>
            <a:r>
              <a:rPr lang="en-US" altLang="en-US" sz="2800" b="1">
                <a:solidFill>
                  <a:prstClr val="black"/>
                </a:solidFill>
              </a:rPr>
              <a:t> electrons</a:t>
            </a:r>
          </a:p>
        </p:txBody>
      </p:sp>
      <p:sp>
        <p:nvSpPr>
          <p:cNvPr id="157701" name="TextBox 4"/>
          <p:cNvSpPr txBox="1">
            <a:spLocks noChangeArrowheads="1"/>
          </p:cNvSpPr>
          <p:nvPr/>
        </p:nvSpPr>
        <p:spPr bwMode="auto">
          <a:xfrm>
            <a:off x="1828800" y="2895600"/>
            <a:ext cx="3824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i="1">
                <a:solidFill>
                  <a:srgbClr val="0000FF"/>
                </a:solidFill>
              </a:rPr>
              <a:t>Written for increasing energy:</a:t>
            </a:r>
          </a:p>
        </p:txBody>
      </p:sp>
    </p:spTree>
    <p:extLst>
      <p:ext uri="{BB962C8B-B14F-4D97-AF65-F5344CB8AC3E}">
        <p14:creationId xmlns:p14="http://schemas.microsoft.com/office/powerpoint/2010/main" val="3062178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09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Atomic Radius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24600" y="1981200"/>
            <a:ext cx="3657600" cy="4114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Atomic Radius </a:t>
            </a:r>
            <a:r>
              <a:rPr lang="en-US" altLang="en-US" dirty="0" smtClean="0"/>
              <a:t>– size of an atom 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   (distance from nucleus to outermost e</a:t>
            </a:r>
            <a:r>
              <a:rPr lang="en-US" altLang="en-US" baseline="30000" dirty="0" smtClean="0"/>
              <a:t>-</a:t>
            </a:r>
            <a:r>
              <a:rPr lang="en-US" altLang="en-US" dirty="0" smtClean="0"/>
              <a:t>)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4648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96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Atomic Radius Trend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066800"/>
            <a:ext cx="7924800" cy="49530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i="1" u="sng" dirty="0"/>
              <a:t>Group Trend </a:t>
            </a:r>
            <a:r>
              <a:rPr lang="en-US" altLang="en-US" sz="2800" dirty="0"/>
              <a:t>– As you go </a:t>
            </a:r>
            <a:r>
              <a:rPr lang="en-US" altLang="en-US" sz="2800" dirty="0">
                <a:solidFill>
                  <a:schemeClr val="accent2"/>
                </a:solidFill>
              </a:rPr>
              <a:t>down a column</a:t>
            </a:r>
            <a:r>
              <a:rPr lang="en-US" altLang="en-US" sz="2800" dirty="0"/>
              <a:t>, </a:t>
            </a:r>
            <a:r>
              <a:rPr lang="en-US" altLang="en-US" sz="2800" dirty="0">
                <a:solidFill>
                  <a:srgbClr val="FF3300"/>
                </a:solidFill>
              </a:rPr>
              <a:t>atomic radius increases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As you go down, e</a:t>
            </a:r>
            <a:r>
              <a:rPr lang="en-US" altLang="en-US" sz="2800" baseline="30000" dirty="0"/>
              <a:t>- </a:t>
            </a:r>
            <a:r>
              <a:rPr lang="en-US" altLang="en-US" sz="2800" dirty="0"/>
              <a:t>are filled into orbitals that are farther away from the nucleus (attraction not as strong)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b="1" i="1" u="sng" dirty="0"/>
              <a:t>Periodic Trend </a:t>
            </a:r>
            <a:r>
              <a:rPr lang="en-US" altLang="en-US" sz="2800" dirty="0"/>
              <a:t>– As you go </a:t>
            </a:r>
            <a:r>
              <a:rPr lang="en-US" altLang="en-US" sz="2800" dirty="0">
                <a:solidFill>
                  <a:schemeClr val="accent2"/>
                </a:solidFill>
              </a:rPr>
              <a:t>across a period</a:t>
            </a:r>
            <a:r>
              <a:rPr lang="en-US" altLang="en-US" sz="2800" dirty="0"/>
              <a:t> (L to R), </a:t>
            </a:r>
            <a:r>
              <a:rPr lang="en-US" altLang="en-US" sz="2800" dirty="0">
                <a:solidFill>
                  <a:srgbClr val="FF3300"/>
                </a:solidFill>
              </a:rPr>
              <a:t>atomic radius decreases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As you go L to R, e</a:t>
            </a:r>
            <a:r>
              <a:rPr lang="en-US" altLang="en-US" sz="2800" baseline="30000" dirty="0"/>
              <a:t>-</a:t>
            </a:r>
            <a:r>
              <a:rPr lang="en-US" altLang="en-US" sz="2800" dirty="0"/>
              <a:t> are put into the same orbital, but more p</a:t>
            </a:r>
            <a:r>
              <a:rPr lang="en-US" altLang="en-US" sz="2800" baseline="30000" dirty="0"/>
              <a:t>+</a:t>
            </a:r>
            <a:r>
              <a:rPr lang="en-US" altLang="en-US" sz="2800" dirty="0"/>
              <a:t> and e</a:t>
            </a:r>
            <a:r>
              <a:rPr lang="en-US" altLang="en-US" sz="2800" baseline="30000" dirty="0"/>
              <a:t>-</a:t>
            </a:r>
            <a:r>
              <a:rPr lang="en-US" altLang="en-US" sz="2800" dirty="0"/>
              <a:t> total (more attraction = smaller size)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6936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Ionic Radius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0" y="1219200"/>
            <a:ext cx="3124200" cy="4114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mtClean="0"/>
              <a:t>Ionic Radius – 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   size of an atom when it is an ion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501015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96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1716</Words>
  <Application>Microsoft Office PowerPoint</Application>
  <PresentationFormat>Widescreen</PresentationFormat>
  <Paragraphs>458</Paragraphs>
  <Slides>54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8" baseType="lpstr">
      <vt:lpstr>Arial</vt:lpstr>
      <vt:lpstr>Calibri</vt:lpstr>
      <vt:lpstr>Calibri Light</vt:lpstr>
      <vt:lpstr>Helvetica</vt:lpstr>
      <vt:lpstr>Segoe UI</vt:lpstr>
      <vt:lpstr>Symbol</vt:lpstr>
      <vt:lpstr>Tahoma</vt:lpstr>
      <vt:lpstr>Times</vt:lpstr>
      <vt:lpstr>Times New Roman</vt:lpstr>
      <vt:lpstr>Tw Cen MT</vt:lpstr>
      <vt:lpstr>Verdana</vt:lpstr>
      <vt:lpstr>Office Theme</vt:lpstr>
      <vt:lpstr>Droplet</vt:lpstr>
      <vt:lpstr>Document</vt:lpstr>
      <vt:lpstr>PowerPoint Presentation</vt:lpstr>
      <vt:lpstr>Trends found on the Periodic Table</vt:lpstr>
      <vt:lpstr>Periodic Groups</vt:lpstr>
      <vt:lpstr>Periodic Trends</vt:lpstr>
      <vt:lpstr>. Trend in Electron Affinity</vt:lpstr>
      <vt:lpstr>PowerPoint Presentation</vt:lpstr>
      <vt:lpstr>Atomic Radius</vt:lpstr>
      <vt:lpstr>Atomic Radius Trend</vt:lpstr>
      <vt:lpstr>Ionic Radius</vt:lpstr>
      <vt:lpstr>Ionic Radius Trend</vt:lpstr>
      <vt:lpstr>Periodic Table: electron behavior</vt:lpstr>
      <vt:lpstr>Ionic Radius Trend</vt:lpstr>
      <vt:lpstr>Ionic Radius</vt:lpstr>
      <vt:lpstr>Ionic Radius</vt:lpstr>
      <vt:lpstr>Ionization Energy</vt:lpstr>
      <vt:lpstr>Ionization Energy</vt:lpstr>
      <vt:lpstr>Electronegativity</vt:lpstr>
      <vt:lpstr>Electronegativity Trend</vt:lpstr>
      <vt:lpstr>Reactivity</vt:lpstr>
      <vt:lpstr>Metallic Character</vt:lpstr>
      <vt:lpstr>Summary of Trend</vt:lpstr>
      <vt:lpstr>Electron configuration</vt:lpstr>
      <vt:lpstr>Rules governing electron configuration</vt:lpstr>
      <vt:lpstr>PowerPoint Presentation</vt:lpstr>
      <vt:lpstr>Aufbau Principle -- “Bottom Up Rule”</vt:lpstr>
      <vt:lpstr>Pauli exclusion principle</vt:lpstr>
      <vt:lpstr>PowerPoint Presentation</vt:lpstr>
      <vt:lpstr>PowerPoint Presentation</vt:lpstr>
      <vt:lpstr>Representing electron configuration</vt:lpstr>
      <vt:lpstr>PowerPoint Presentation</vt:lpstr>
      <vt:lpstr>PowerPoint Presentation</vt:lpstr>
      <vt:lpstr>Orbital notation</vt:lpstr>
      <vt:lpstr>Stern-Gerlach  Experiment</vt:lpstr>
      <vt:lpstr>Electron dot notation</vt:lpstr>
      <vt:lpstr>PowerPoint Presentation</vt:lpstr>
      <vt:lpstr>Electron dot notation  with elements leads to the use of lewis structure with compounds </vt:lpstr>
      <vt:lpstr>Electron configuration notation</vt:lpstr>
      <vt:lpstr>spdf Notation</vt:lpstr>
      <vt:lpstr>PowerPoint Presentation</vt:lpstr>
      <vt:lpstr>Periodic Table  e- configuration from the periodic periodic table (To be covered in future chapters)</vt:lpstr>
      <vt:lpstr>PowerPoint Presentation</vt:lpstr>
      <vt:lpstr>Shorthand notation practice</vt:lpstr>
      <vt:lpstr>Outer electron configuration for the elements</vt:lpstr>
      <vt:lpstr>Using the periodic table to know configurations</vt:lpstr>
      <vt:lpstr>PowerPoint Presentation</vt:lpstr>
      <vt:lpstr>Electron configuration for As</vt:lpstr>
      <vt:lpstr>PowerPoint Presentation</vt:lpstr>
      <vt:lpstr>Quantum numbers and orbital energies  Each electron in an atom has a unique set of quantum numbers to define it  { n, l, ml, ms }</vt:lpstr>
      <vt:lpstr>Concept:  Each electron in an atom has a unique set of quantum numbers to define it { n, l, ml, ms }</vt:lpstr>
      <vt:lpstr>Electronic configuration of Br</vt:lpstr>
      <vt:lpstr>PowerPoint Presentation</vt:lpstr>
      <vt:lpstr>Rule-of-thumb for valence electrons</vt:lpstr>
      <vt:lpstr>Selenium’s valence electrons</vt:lpstr>
      <vt:lpstr>Core and valence electrons in Germanium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owen</dc:creator>
  <cp:lastModifiedBy>kim owen</cp:lastModifiedBy>
  <cp:revision>1</cp:revision>
  <dcterms:created xsi:type="dcterms:W3CDTF">2014-07-15T07:03:04Z</dcterms:created>
  <dcterms:modified xsi:type="dcterms:W3CDTF">2014-07-15T07:04:00Z</dcterms:modified>
</cp:coreProperties>
</file>