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5-31T05:23:57.13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264 47 0,'37'0'203,"0"0"-171,0 0-1,0-37 0,0 37 16,-1 0 0,1 0 0,0 0-32,0 0 17,0 0 14,-1 37 1,-36-1-15,37-36-1,-37 37-16,37-37 1,-37 37 15,37-37 1,-37 37-17,0 0 1,37-37 15,-37 37-15,36-37 93,-36 36-93,0 1 46,0 0-31,0 0 1,0 0 93,0-1 0,0 1-110,0 0 17,0 0 14,-36 0 1,36-1-15,0 1 61,-37-37-61,37 37 77,-37-37-47,37 37-46,-37-37 0,37 37 46,-37-37-46,37 37-1,-36-37 32,36 36-15,-37-36-17,0 0 16,0 0-15,0 0 0,1 0 15,-1 0 16,0 0-16,0 0 63,0 0-32,0 0-15,1 0-31,36-36-1,-37-1 17,0 37 15,0-37-1,0 37-14,37-37-17,-36 0 17,36 0-1,0 1 0,-37-1 0,37 0 1,0 0-1,0 0-16,0 1 17,0-1 61,0 0-61,0 0-1,0 0 16,0 1 31,0-1-16,37 0-30,-1 37 15,-36-37-32,37 37 1,-37-37 15,37 37-15,0 0 31,0-37-16,-1 37-16,1-36 32,0 36-15,0 0 14,0 0-30,0 0 15,-1 0 1,1 0-1,-37 36-16,37-36 1,0 0 47,-37 37-32,37 0 47,-37 0-31,0 0-32,0 0 32,0-1-15,0 1-1,0 0 0,0 0 0,0 0 1,0-1-1,0 1-16,0 0 32,0 0 0,0 0 16,-37-1-32,0-36 0,0 0-15,0 0 15,1 0-15,-1 0 15,0 0-15,0 0 30,0 0 48,37-36-63,0-1 32,0 0-32,0 0 0,0 0-15,0 1 15,0-1 1,0 0-1,37 37 0,-37-37-15,37 37 31,0 0-1,0 0-14,-1 0-1,1 0 16,0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5-31T05:23:01.03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758 552 0,'-184'0'109,"-36"73"-93,-1-73 0,184 37-1,-37-37 1,37 0 0,74 0 202,0-37-202,0 37 0,0-36-1,-1-1 1,1 0-1,0 0 1,0 0 0,0 37-1,0-36 1,-37-1 0,36 0 15,38 0 0,-74 0-15,0 0-1,37 37 1,-37-36 0,0-1-1,0 0 1,0 0 46,0 0 95,0 1-32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4-05-31T05:23:17.42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0,'74'0'109,"-37"0"-78,-1 0 0,1 0 79,0 0-95,0 0 17,0 0-1,-1 0 16,1 0-32,37 0 17,-1 0-1,-36 0 0,0 0 141,0 0-141,0 0-15,0 0 15,-1 0 0,1 0 1,0 0-17,0 0 1,0 0 15,-1 0 407,1 0-391,0 0 390,-37 73-296,0-36-32,0 0 0,0 0-77,0-1 15,0 1-16,0 0 0,0 0 16,0 0-16,0 0-15,0-1-1,0 1 1,0 0 31,0 0 47,0 0-32,0-1 16,0 1-31,0 0-31,0 0 31,0 0-16,0-1 0,0 1 0,0 0 1,0 0-1,0 0 16,0 0 0,0-1 0,0 1 93,-74-37 298,38 0-266,-1 0-157,0 0 173,0 0-173,0 0 17,1 0 14,-1 0-30,0 0 31,0 0-31,0 0 140,0 0-109,1 0-32,-1 0 32,0 0 0,0 0-16,0 0 16,1 0-31,-1 0 31,0 0 0,0 0-1,0 0 1,1 0 110,36 37 46,-37-37-188,37-37 423,0 0-423,0 1 17,0-1-17,0 0 1,0 0 15,0 0-15,0 0-1,0 1 17,0-1 30,37 37-15,-37-37-16,0 0 1,36 37-17,1-37 16,-37 1 32,37 36-47,0 0 234,0 0-235,-1 0 1,1-37-1,0 0 17,0 37 61,0 0-46,-1 0-31,1 0 31,0 0-16,37-37 16,-37 37 187,-1 0-202,-36 37 264,0 0-280,0 0 109,0-1-94,0 1 1,0 0-17,0 0 16,0 0 16,37-37-31,-37 36 0,37 1 15,-37 0 31,37 0 16,0-37 1,-37 37-64,0 0 48,36-37 15,1 0 0,-37 36-62,0 1 530,-37-37-280,37 37-250,-36-37-1,-1 0 48,0 0 31,0 0-79,0 0 79,1 0-32,-1 0-30,0 0-1,0 0 47,0 0-31,0 0-31,1 0-1,-1 0 79,0 0-16,0 0 31,0 0-62,1 0 16,-1 0 46,0 0-62,0 0 312,0 0-312,1 0 0,-1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3F7E1-9EC9-4E0F-BA59-B76C2B45EA02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01356-F012-45D0-9F0A-D50DDE71B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3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249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7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651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253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373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65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687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0439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752601"/>
            <a:ext cx="109728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26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A9DB96-8E03-4962-B095-045545B62CE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687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660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EDF086F-3181-4954-BA5B-3975AD0550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648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5767" y="1981200"/>
            <a:ext cx="50059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65767" y="4114800"/>
            <a:ext cx="50059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3A821DB-9EFA-4335-9452-8DEFA09EE20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669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42485" y="96838"/>
            <a:ext cx="10238316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69CCD8B-2329-46BC-BDBB-A13E1BE7443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269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74885" y="1981200"/>
            <a:ext cx="500591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74885" y="4114800"/>
            <a:ext cx="500591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8C06776-C9A2-4BF9-8B2B-769F608A524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030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8" y="19812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5768" y="41148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2C0110A-6259-49E7-ABA4-3273D9E2DF1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848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768" y="19812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5768" y="41148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30F79B5-272F-46B8-95EE-CAE6F3A5BA0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691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12CDA52-2200-46D1-A514-9E4AFEFAD4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051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5767" y="1981200"/>
            <a:ext cx="500591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74885" y="1981200"/>
            <a:ext cx="5005916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65768" y="4114800"/>
            <a:ext cx="1021503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0DC8B0B-F0DB-4D0D-AE3F-5CFAFC0E749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31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41600" y="1981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2800" y="7620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480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5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2800" y="8094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95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1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84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31496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752601"/>
            <a:ext cx="7620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352800"/>
            <a:ext cx="31496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962400" y="3352800"/>
            <a:ext cx="7620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308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800" y="8094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954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35814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026400" y="35814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2717535" y="3303059"/>
            <a:ext cx="3100388" cy="1059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5970457" y="3809338"/>
            <a:ext cx="4114007" cy="2117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18000" y="1752601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8026400" y="1752601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83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5386917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5386917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57401"/>
            <a:ext cx="5389033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6197600" y="1752602"/>
            <a:ext cx="5386917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21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90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752601"/>
            <a:ext cx="3807884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2800" y="733200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1600" y="1219200"/>
            <a:ext cx="1087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7200" y="654180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98B7D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7700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98B7D3"/>
                </a:solidFill>
              </a:rPr>
              <a:pPr/>
              <a:t>‹#›</a:t>
            </a:fld>
            <a:endParaRPr lang="en-US" dirty="0">
              <a:solidFill>
                <a:srgbClr val="98B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6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27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538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550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5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225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0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7/15/2014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emf"/><Relationship Id="rId5" Type="http://schemas.openxmlformats.org/officeDocument/2006/relationships/customXml" Target="../ink/ink3.xm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Documents%20and%20Settings\lewisv\Local%20Settings\Temporary%20Internet%20Files\Content.IE5\K9SRMF6F\MPj02896540000%5b1%5d.jp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6.xml"/><Relationship Id="rId1" Type="http://schemas.openxmlformats.org/officeDocument/2006/relationships/video" Target="file:///C:\Program%20Files\Microsoft%20Office\Media\CntCD1\Photo1\j0178460.jpg" TargetMode="Externa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docid=UBFnBmeGyi-bvM&amp;tbnid=sHtm53iPX_jw6M:&amp;ved=&amp;url=http://chemistry.about.com/od/elementgroups/a/noblegases.htm&amp;ei=pnCJU_T5HYqYqAbr_YDwBA&amp;bvm=bv.67720277,d.b2k&amp;psig=AFQjCNG63ybTkGoxihNzXRekQHXTmunr0Q&amp;ust=1401602598905903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hyperlink" Target="http://www.google.com/url?sa=i&amp;rct=j&amp;q=&amp;esrc=s&amp;source=images&amp;cd=&amp;cad=rja&amp;uact=8&amp;docid=pJ3NXjRV0RKNhM&amp;tbnid=JXGfV4v-QJtwQM:&amp;ved=&amp;url=http://www.rossrants.com/Superman.html&amp;ei=snGJU47pB8mZqAaL7oDQDg&amp;bvm=bv.67720277,d.b2k&amp;psig=AFQjCNHbg0LIj47ZcNq8J7HFiLTBn8T2ow&amp;ust=1401602866509527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4: The Periodic Table of elements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65532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 algn="r"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610600" cy="1295400"/>
          </a:xfrm>
        </p:spPr>
        <p:txBody>
          <a:bodyPr anchor="ctr">
            <a:normAutofit/>
          </a:bodyPr>
          <a:lstStyle/>
          <a:p>
            <a:r>
              <a:rPr lang="en-US" altLang="en-US" i="1" dirty="0">
                <a:latin typeface="Comic Sans MS" panose="030F0702030302020204" pitchFamily="66" charset="0"/>
              </a:rPr>
              <a:t>John Newlands</a:t>
            </a:r>
            <a:endParaRPr lang="en-US" alt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0" y="60960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48A8D0"/>
                </a:solidFill>
                <a:latin typeface="Comic Sans MS" panose="030F0702030302020204" pitchFamily="66" charset="0"/>
              </a:rPr>
              <a:t>1838 - 1898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867400" y="6096000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9900"/>
                </a:solidFill>
                <a:latin typeface="Comic Sans MS" panose="030F0702030302020204" pitchFamily="66" charset="0"/>
              </a:rPr>
              <a:t>Law of Octaves</a:t>
            </a:r>
            <a:endParaRPr lang="en-US" altLang="en-US">
              <a:solidFill>
                <a:srgbClr val="1C647B"/>
              </a:solidFill>
            </a:endParaRPr>
          </a:p>
        </p:txBody>
      </p:sp>
      <p:pic>
        <p:nvPicPr>
          <p:cNvPr id="28683" name="Picture 11" descr="newlands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4419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524000" y="3124200"/>
            <a:ext cx="9144000" cy="28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i="1" dirty="0">
                <a:solidFill>
                  <a:prstClr val="black"/>
                </a:solidFill>
                <a:latin typeface="Comic Sans MS" panose="030F0702030302020204" pitchFamily="66" charset="0"/>
              </a:rPr>
              <a:t>Newlands' claim to see a repeating pattern was met with savage ridicule on its announcement. </a:t>
            </a:r>
            <a:endParaRPr lang="en-US" altLang="en-US" sz="28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i="1" dirty="0">
                <a:solidFill>
                  <a:prstClr val="black"/>
                </a:solidFill>
                <a:latin typeface="Comic Sans MS" panose="030F0702030302020204" pitchFamily="66" charset="0"/>
              </a:rPr>
              <a:t>His </a:t>
            </a:r>
            <a:r>
              <a:rPr lang="en-US" altLang="en-US" sz="2800" i="1" dirty="0">
                <a:solidFill>
                  <a:prstClr val="black"/>
                </a:solidFill>
                <a:latin typeface="Comic Sans MS" panose="030F0702030302020204" pitchFamily="66" charset="0"/>
              </a:rPr>
              <a:t>classification of the elements, he was told, was as arbitrary as putting them in alphabetical order and his paper was rejected for publication by the Chemical Society.</a:t>
            </a:r>
          </a:p>
        </p:txBody>
      </p:sp>
    </p:spTree>
    <p:extLst>
      <p:ext uri="{BB962C8B-B14F-4D97-AF65-F5344CB8AC3E}">
        <p14:creationId xmlns:p14="http://schemas.microsoft.com/office/powerpoint/2010/main" val="31764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610600" cy="1295400"/>
          </a:xfrm>
        </p:spPr>
        <p:txBody>
          <a:bodyPr anchor="ctr">
            <a:normAutofit fontScale="90000"/>
          </a:bodyPr>
          <a:lstStyle/>
          <a:p>
            <a:r>
              <a:rPr lang="en-US" altLang="en-US" sz="6600" i="1" dirty="0">
                <a:latin typeface="Comic Sans MS" panose="030F0702030302020204" pitchFamily="66" charset="0"/>
              </a:rPr>
              <a:t>Dmitri Mendeleev</a:t>
            </a:r>
            <a:endParaRPr lang="en-US" altLang="en-US" sz="4400" dirty="0"/>
          </a:p>
        </p:txBody>
      </p:sp>
      <p:pic>
        <p:nvPicPr>
          <p:cNvPr id="4100" name="Picture 4" descr="Mendelee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3098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endelee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447800"/>
            <a:ext cx="193357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934200" y="60960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48A8D0"/>
                </a:solidFill>
                <a:latin typeface="Comic Sans MS" panose="030F0702030302020204" pitchFamily="66" charset="0"/>
              </a:rPr>
              <a:t>1834 - 1907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524000" y="1143000"/>
            <a:ext cx="7010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prstClr val="black"/>
                </a:solidFill>
                <a:latin typeface="Comic Sans MS" panose="030F0702030302020204" pitchFamily="66" charset="0"/>
              </a:rPr>
              <a:t>In 1869 he published a table of the elements organized by increasing atomic mass.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80282" y="462196"/>
            <a:ext cx="7297118" cy="1067676"/>
          </a:xfrm>
        </p:spPr>
        <p:txBody>
          <a:bodyPr/>
          <a:lstStyle/>
          <a:p>
            <a:r>
              <a:rPr lang="en-US" sz="4400" dirty="0"/>
              <a:t>Mendeleev’s Periodic table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1" y="2001048"/>
            <a:ext cx="4302984" cy="4399753"/>
          </a:xfrm>
        </p:spPr>
        <p:txBody>
          <a:bodyPr>
            <a:normAutofit/>
          </a:bodyPr>
          <a:lstStyle/>
          <a:p>
            <a:r>
              <a:rPr lang="en-US" sz="2101" dirty="0">
                <a:solidFill>
                  <a:srgbClr val="FF0000"/>
                </a:solidFill>
              </a:rPr>
              <a:t>Mendeleev arranged all the known chemical elements of the time by atomic weight </a:t>
            </a:r>
            <a:endParaRPr lang="en-US" sz="2101" dirty="0">
              <a:solidFill>
                <a:srgbClr val="FF0000"/>
              </a:solidFill>
            </a:endParaRPr>
          </a:p>
          <a:p>
            <a:r>
              <a:rPr lang="en-US" sz="2101" dirty="0">
                <a:solidFill>
                  <a:srgbClr val="FF0000"/>
                </a:solidFill>
              </a:rPr>
              <a:t>He </a:t>
            </a:r>
            <a:r>
              <a:rPr lang="en-US" sz="2101" dirty="0">
                <a:solidFill>
                  <a:srgbClr val="FF0000"/>
                </a:solidFill>
              </a:rPr>
              <a:t>found that similar physical and chemical properties reoccurred in set patterns</a:t>
            </a:r>
          </a:p>
          <a:p>
            <a:r>
              <a:rPr lang="en-US" sz="2101" dirty="0">
                <a:solidFill>
                  <a:srgbClr val="FF0000"/>
                </a:solidFill>
              </a:rPr>
              <a:t> ( every 7 elements for light elements and every 17 for heavy elements)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86194"/>
            <a:ext cx="8808234" cy="51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8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610600" cy="1295400"/>
          </a:xfrm>
        </p:spPr>
        <p:txBody>
          <a:bodyPr anchor="ctr"/>
          <a:lstStyle/>
          <a:p>
            <a:r>
              <a:rPr lang="en-US" altLang="en-US" sz="6600" i="1" dirty="0" err="1">
                <a:latin typeface="Comic Sans MS" panose="030F0702030302020204" pitchFamily="66" charset="0"/>
              </a:rPr>
              <a:t>Lothar</a:t>
            </a:r>
            <a:r>
              <a:rPr lang="en-US" altLang="en-US" sz="6600" i="1" dirty="0">
                <a:latin typeface="Comic Sans MS" panose="030F0702030302020204" pitchFamily="66" charset="0"/>
              </a:rPr>
              <a:t> Meyer</a:t>
            </a:r>
            <a:endParaRPr lang="en-US" altLang="en-US" sz="4400" dirty="0"/>
          </a:p>
        </p:txBody>
      </p:sp>
      <p:pic>
        <p:nvPicPr>
          <p:cNvPr id="5125" name="Picture 5" descr="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00400"/>
            <a:ext cx="26289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0" y="60960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48A8D0"/>
                </a:solidFill>
                <a:latin typeface="Comic Sans MS" panose="030F0702030302020204" pitchFamily="66" charset="0"/>
              </a:rPr>
              <a:t>1830 - 1895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0" y="114300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prstClr val="black"/>
                </a:solidFill>
                <a:latin typeface="Comic Sans MS" panose="030F0702030302020204" pitchFamily="66" charset="0"/>
              </a:rPr>
              <a:t>At the same time, he published his own table of the elements organized by increasing atomic mass.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1524000" y="457200"/>
            <a:ext cx="91440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600" i="1" dirty="0">
                <a:latin typeface="Comic Sans MS" panose="030F0702030302020204" pitchFamily="66" charset="0"/>
              </a:rPr>
              <a:t>Both Mendeleev and Meyer arranged the elements in order of increasing atomic mass.</a:t>
            </a:r>
          </a:p>
          <a:p>
            <a:r>
              <a:rPr lang="en-US" altLang="en-US" sz="3600" i="1" dirty="0">
                <a:latin typeface="Comic Sans MS" panose="030F0702030302020204" pitchFamily="66" charset="0"/>
              </a:rPr>
              <a:t>Both left vacant spaces where unknown elements should fit.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0" y="396240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srgbClr val="C00000"/>
                </a:solidFill>
                <a:latin typeface="Comic Sans MS" panose="030F0702030302020204" pitchFamily="66" charset="0"/>
              </a:rPr>
              <a:t>So why is Mendeleev called the “father of the modern periodic table” and not Meyer, or both?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9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0" y="9906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i="1" dirty="0">
                <a:solidFill>
                  <a:prstClr val="black"/>
                </a:solidFill>
                <a:latin typeface="Comic Sans MS" panose="030F0702030302020204" pitchFamily="66" charset="0"/>
              </a:rPr>
              <a:t>stated that if the atomic weight of an element caused it to be placed in the wrong group, then the weight must be wrong. </a:t>
            </a:r>
          </a:p>
          <a:p>
            <a:r>
              <a:rPr lang="en-US" altLang="en-US" sz="3600" i="1" dirty="0">
                <a:solidFill>
                  <a:prstClr val="black"/>
                </a:solidFill>
                <a:latin typeface="Comic Sans MS" panose="030F0702030302020204" pitchFamily="66" charset="0"/>
              </a:rPr>
              <a:t> (He corrected the atomic masses of Be, In, and U)</a:t>
            </a:r>
          </a:p>
          <a:p>
            <a:r>
              <a:rPr lang="en-US" altLang="en-US" sz="3600" i="1" dirty="0">
                <a:solidFill>
                  <a:prstClr val="black"/>
                </a:solidFill>
                <a:latin typeface="Comic Sans MS" panose="030F0702030302020204" pitchFamily="66" charset="0"/>
              </a:rPr>
              <a:t>was so confident in his table that he used it to predict the physical properties of three elements that were yet unknown.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srgbClr val="C00000"/>
                </a:solidFill>
                <a:latin typeface="Comic Sans MS" panose="030F0702030302020204" pitchFamily="66" charset="0"/>
              </a:rPr>
              <a:t>Mendeleev...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9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828800" y="1295400"/>
            <a:ext cx="8610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prstClr val="black"/>
                </a:solidFill>
                <a:latin typeface="Comic Sans MS" panose="030F0702030302020204" pitchFamily="66" charset="0"/>
              </a:rPr>
              <a:t>After the discovery of these unknown elements between 1874 and 1885, and the fact that Mendeleev’s predictions for </a:t>
            </a:r>
            <a:r>
              <a:rPr lang="en-US" altLang="en-US" sz="3600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en-US" altLang="en-US" sz="3600" i="1" dirty="0">
                <a:solidFill>
                  <a:prstClr val="black"/>
                </a:solidFill>
                <a:latin typeface="Comic Sans MS" panose="030F0702030302020204" pitchFamily="66" charset="0"/>
              </a:rPr>
              <a:t>, Ga, and Ge were amazingly close to the actual values, his table was generally accepted.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5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ChangeArrowheads="1"/>
          </p:cNvSpPr>
          <p:nvPr/>
        </p:nvSpPr>
        <p:spPr bwMode="auto">
          <a:xfrm>
            <a:off x="1524000" y="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However, in spite of Mendeleev’s great achievement, problems arose when new elements were discovered and more accurate atomic weights determined.</a:t>
            </a:r>
          </a:p>
          <a:p>
            <a:pPr algn="l"/>
            <a:endParaRPr lang="en-US" altLang="en-US" sz="32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altLang="en-US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  By looking at our modern periodic table, can you identify what problems might have caused chemists a headache</a:t>
            </a:r>
            <a:r>
              <a:rPr lang="en-US" altLang="en-US" sz="3200" i="1" dirty="0">
                <a:solidFill>
                  <a:srgbClr val="48A8D0"/>
                </a:solidFill>
                <a:latin typeface="Comic Sans MS" panose="030F0702030302020204" pitchFamily="66" charset="0"/>
              </a:rPr>
              <a:t>?</a:t>
            </a:r>
            <a:endParaRPr lang="en-US" altLang="en-US" sz="3200" dirty="0">
              <a:solidFill>
                <a:srgbClr val="1C647B"/>
              </a:solidFill>
            </a:endParaRPr>
          </a:p>
        </p:txBody>
      </p:sp>
      <p:sp>
        <p:nvSpPr>
          <p:cNvPr id="27651" name="Rectangle 1027"/>
          <p:cNvSpPr>
            <a:spLocks noChangeArrowheads="1"/>
          </p:cNvSpPr>
          <p:nvPr/>
        </p:nvSpPr>
        <p:spPr bwMode="auto">
          <a:xfrm>
            <a:off x="1524000" y="4114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i="1">
                <a:solidFill>
                  <a:srgbClr val="FF0000"/>
                </a:solidFill>
                <a:latin typeface="Comic Sans MS" panose="030F0702030302020204" pitchFamily="66" charset="0"/>
              </a:rPr>
              <a:t>Ar and K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1524000" y="4724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i="1">
                <a:solidFill>
                  <a:srgbClr val="FF0000"/>
                </a:solidFill>
                <a:latin typeface="Comic Sans MS" panose="030F0702030302020204" pitchFamily="66" charset="0"/>
              </a:rPr>
              <a:t>Co and Ni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1524000" y="53340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i="1">
                <a:solidFill>
                  <a:srgbClr val="FF0000"/>
                </a:solidFill>
                <a:latin typeface="Comic Sans MS" panose="030F0702030302020204" pitchFamily="66" charset="0"/>
              </a:rPr>
              <a:t>Te and I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27654" name="Rectangle 1030"/>
          <p:cNvSpPr>
            <a:spLocks noChangeArrowheads="1"/>
          </p:cNvSpPr>
          <p:nvPr/>
        </p:nvSpPr>
        <p:spPr bwMode="auto">
          <a:xfrm>
            <a:off x="1524000" y="6019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i="1">
                <a:solidFill>
                  <a:srgbClr val="FF0000"/>
                </a:solidFill>
                <a:latin typeface="Comic Sans MS" panose="030F0702030302020204" pitchFamily="66" charset="0"/>
              </a:rPr>
              <a:t>Th and Pa</a:t>
            </a:r>
            <a:endParaRPr lang="en-US" altLang="en-US">
              <a:solidFill>
                <a:srgbClr val="1C6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9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  <p:bldP spid="27653" grpId="0" autoUpdateAnimBg="0"/>
      <p:bldP spid="2765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610600" cy="1295400"/>
          </a:xfrm>
        </p:spPr>
        <p:txBody>
          <a:bodyPr anchor="ctr">
            <a:normAutofit/>
          </a:bodyPr>
          <a:lstStyle/>
          <a:p>
            <a:r>
              <a:rPr lang="en-US" altLang="en-US" sz="5400" i="1" dirty="0">
                <a:latin typeface="Comic Sans MS" panose="030F0702030302020204" pitchFamily="66" charset="0"/>
              </a:rPr>
              <a:t>Henry Moseley</a:t>
            </a:r>
            <a:endParaRPr lang="en-US" altLang="en-US" sz="5400" dirty="0"/>
          </a:p>
        </p:txBody>
      </p:sp>
      <p:pic>
        <p:nvPicPr>
          <p:cNvPr id="6148" name="Picture 4" descr="Mosele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06" y="4031128"/>
            <a:ext cx="31146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0960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48A8D0"/>
                </a:solidFill>
                <a:latin typeface="Comic Sans MS" panose="030F0702030302020204" pitchFamily="66" charset="0"/>
              </a:rPr>
              <a:t>1887 - 1915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524000" y="9144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prstClr val="black"/>
                </a:solidFill>
                <a:latin typeface="Comic Sans MS" panose="030F0702030302020204" pitchFamily="66" charset="0"/>
              </a:rPr>
              <a:t>In 1913, through his work with X-rays, he determined the actual nuclear charge (atomic number) of the elements*. </a:t>
            </a:r>
          </a:p>
          <a:p>
            <a:pPr algn="l"/>
            <a:endParaRPr lang="en-US" altLang="en-US" sz="36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altLang="en-US" sz="3600" i="1" dirty="0">
                <a:solidFill>
                  <a:prstClr val="black"/>
                </a:solidFill>
                <a:latin typeface="Comic Sans MS" panose="030F0702030302020204" pitchFamily="66" charset="0"/>
              </a:rPr>
              <a:t> He rearranged the elements in order of increasing atomic number.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524000" y="4114800"/>
            <a:ext cx="586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400" i="1" dirty="0">
                <a:solidFill>
                  <a:srgbClr val="48A8D0"/>
                </a:solidFill>
                <a:latin typeface="Comic Sans MS" panose="030F0702030302020204" pitchFamily="66" charset="0"/>
              </a:rPr>
              <a:t>*“</a:t>
            </a:r>
            <a:r>
              <a:rPr lang="en-US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There is in the atom a fundamental quantity which increases by regular steps as we pass from each element to the next.  This quantity can only be the charge on the central positive nucleus</a:t>
            </a:r>
            <a:r>
              <a:rPr lang="en-US" altLang="en-US" sz="2400" i="1" dirty="0">
                <a:solidFill>
                  <a:srgbClr val="48A8D0"/>
                </a:solidFill>
                <a:latin typeface="Comic Sans MS" panose="030F0702030302020204" pitchFamily="66" charset="0"/>
              </a:rPr>
              <a:t>.”</a:t>
            </a:r>
            <a:endParaRPr lang="en-US" altLang="en-US" dirty="0">
              <a:solidFill>
                <a:srgbClr val="1C6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610600" cy="1295400"/>
          </a:xfrm>
        </p:spPr>
        <p:txBody>
          <a:bodyPr anchor="ctr"/>
          <a:lstStyle/>
          <a:p>
            <a:r>
              <a:rPr lang="en-US" altLang="en-US" sz="6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Henry Moseley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52600" y="2133601"/>
            <a:ext cx="8686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His research was halted when the British government sent him to serve as a foot soldier in WWI.  </a:t>
            </a:r>
            <a:endParaRPr lang="en-US" altLang="en-US" sz="32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He </a:t>
            </a:r>
            <a:r>
              <a:rPr lang="en-US" altLang="en-US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was killed in the fighting in Gallipoli by a sniper’s bullet, at the age of 28.  </a:t>
            </a:r>
            <a:endParaRPr lang="en-US" altLang="en-US" sz="32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Because </a:t>
            </a:r>
            <a:r>
              <a:rPr lang="en-US" altLang="en-US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of this loss, the British government later restricted its scientists to noncombatant duties during WWII.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Unit 4: Periodic </a:t>
            </a:r>
            <a:r>
              <a:rPr lang="en-US" altLang="en-US" dirty="0"/>
              <a:t>Table of Elements </a:t>
            </a:r>
          </a:p>
        </p:txBody>
      </p:sp>
      <p:pic>
        <p:nvPicPr>
          <p:cNvPr id="2052" name="Picture 4" descr="period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709"/>
            <a:ext cx="9144000" cy="69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3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610600" cy="1371600"/>
          </a:xfrm>
        </p:spPr>
        <p:txBody>
          <a:bodyPr anchor="ctr"/>
          <a:lstStyle/>
          <a:p>
            <a:r>
              <a:rPr lang="en-US" altLang="en-US" sz="6600" i="1" dirty="0">
                <a:latin typeface="Comic Sans MS" panose="030F0702030302020204" pitchFamily="66" charset="0"/>
              </a:rPr>
              <a:t>Glenn T. Seaborg</a:t>
            </a:r>
            <a:endParaRPr lang="en-US" altLang="en-US" sz="44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4000" y="152400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srgbClr val="AE52D9">
                    <a:lumMod val="50000"/>
                  </a:srgbClr>
                </a:solidFill>
                <a:latin typeface="Comic Sans MS" panose="030F0702030302020204" pitchFamily="66" charset="0"/>
              </a:rPr>
              <a:t>After co-discovering 10 new elements, in 1944 he moved 14 elements out of the main body of the periodic table to their current location below the Lanthanide series. </a:t>
            </a:r>
          </a:p>
          <a:p>
            <a:pPr algn="l"/>
            <a:r>
              <a:rPr lang="en-US" altLang="en-US" sz="3600" i="1" dirty="0">
                <a:solidFill>
                  <a:srgbClr val="AE52D9">
                    <a:lumMod val="50000"/>
                  </a:srgbClr>
                </a:solidFill>
                <a:latin typeface="Comic Sans MS" panose="030F0702030302020204" pitchFamily="66" charset="0"/>
              </a:rPr>
              <a:t> These became known</a:t>
            </a:r>
            <a:br>
              <a:rPr lang="en-US" altLang="en-US" sz="3600" i="1" dirty="0">
                <a:solidFill>
                  <a:srgbClr val="AE52D9">
                    <a:lumMod val="50000"/>
                  </a:srgbClr>
                </a:solidFill>
                <a:latin typeface="Comic Sans MS" panose="030F0702030302020204" pitchFamily="66" charset="0"/>
              </a:rPr>
            </a:br>
            <a:r>
              <a:rPr lang="en-US" altLang="en-US" sz="3600" i="1" dirty="0">
                <a:solidFill>
                  <a:srgbClr val="AE52D9">
                    <a:lumMod val="50000"/>
                  </a:srgbClr>
                </a:solidFill>
                <a:latin typeface="Comic Sans MS" panose="030F0702030302020204" pitchFamily="66" charset="0"/>
              </a:rPr>
              <a:t>as the Actinide series.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24000" y="60960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48A8D0"/>
                </a:solidFill>
                <a:latin typeface="Comic Sans MS" panose="030F0702030302020204" pitchFamily="66" charset="0"/>
              </a:rPr>
              <a:t>1912 - 1999</a:t>
            </a:r>
            <a:endParaRPr lang="en-US" altLang="en-US">
              <a:solidFill>
                <a:srgbClr val="1C647B"/>
              </a:solidFill>
            </a:endParaRPr>
          </a:p>
        </p:txBody>
      </p:sp>
      <p:pic>
        <p:nvPicPr>
          <p:cNvPr id="7176" name="Picture 8" descr="Seaborg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3429000"/>
            <a:ext cx="21764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610600" cy="1371600"/>
          </a:xfrm>
        </p:spPr>
        <p:txBody>
          <a:bodyPr anchor="ctr"/>
          <a:lstStyle/>
          <a:p>
            <a:r>
              <a:rPr lang="en-US" altLang="en-US" sz="6600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Glenn T. Seaborg</a:t>
            </a:r>
            <a:endParaRPr lang="en-US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0" y="1752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srgbClr val="AE52D9">
                    <a:lumMod val="50000"/>
                  </a:srgbClr>
                </a:solidFill>
                <a:latin typeface="Comic Sans MS" panose="030F0702030302020204" pitchFamily="66" charset="0"/>
              </a:rPr>
              <a:t>He is the only person to have an element named after him while still alive</a:t>
            </a:r>
            <a:r>
              <a:rPr lang="en-US" altLang="en-US" sz="3600" i="1" dirty="0">
                <a:solidFill>
                  <a:srgbClr val="48A8D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24000" y="60960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48A8D0"/>
                </a:solidFill>
                <a:latin typeface="Comic Sans MS" panose="030F0702030302020204" pitchFamily="66" charset="0"/>
              </a:rPr>
              <a:t>1912 - 1999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24000" y="3962400"/>
            <a:ext cx="6324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400" i="1">
                <a:solidFill>
                  <a:srgbClr val="48A8D0"/>
                </a:solidFill>
                <a:latin typeface="Comic Sans MS" panose="030F0702030302020204" pitchFamily="66" charset="0"/>
              </a:rPr>
              <a:t>"This is the greatest honor ever bestowed upon me - even better, I think, than</a:t>
            </a:r>
            <a:br>
              <a:rPr lang="en-US" altLang="en-US" sz="2400" i="1">
                <a:solidFill>
                  <a:srgbClr val="48A8D0"/>
                </a:solidFill>
                <a:latin typeface="Comic Sans MS" panose="030F0702030302020204" pitchFamily="66" charset="0"/>
              </a:rPr>
            </a:br>
            <a:r>
              <a:rPr lang="en-US" altLang="en-US" sz="2400" i="1">
                <a:solidFill>
                  <a:srgbClr val="48A8D0"/>
                </a:solidFill>
                <a:latin typeface="Comic Sans MS" panose="030F0702030302020204" pitchFamily="66" charset="0"/>
              </a:rPr>
              <a:t>winning the Nobel Prize."</a:t>
            </a:r>
            <a:endParaRPr lang="en-US" altLang="en-US">
              <a:solidFill>
                <a:srgbClr val="1C647B"/>
              </a:solidFill>
            </a:endParaRPr>
          </a:p>
        </p:txBody>
      </p:sp>
      <p:pic>
        <p:nvPicPr>
          <p:cNvPr id="25607" name="Picture 7" descr="seaborg-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810000"/>
            <a:ext cx="25050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1371600"/>
          </a:xfrm>
          <a:noFill/>
          <a:ln/>
        </p:spPr>
        <p:txBody>
          <a:bodyPr anchor="ctr"/>
          <a:lstStyle/>
          <a:p>
            <a:r>
              <a:rPr lang="en-US" altLang="en-US" sz="6600" i="1">
                <a:solidFill>
                  <a:schemeClr val="accent2"/>
                </a:solidFill>
                <a:latin typeface="Comic Sans MS" panose="030F0702030302020204" pitchFamily="66" charset="0"/>
              </a:rPr>
              <a:t>Periodic Law</a:t>
            </a:r>
            <a:endParaRPr lang="en-US" altLang="en-US" sz="44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24000" y="9144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i="1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i="1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i="1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Periodic</a:t>
            </a:r>
            <a:r>
              <a:rPr lang="en-US" altLang="en-US" sz="2800" i="1" dirty="0">
                <a:solidFill>
                  <a:srgbClr val="3333CC"/>
                </a:solidFill>
                <a:latin typeface="Comic Sans MS" panose="030F0702030302020204" pitchFamily="66" charset="0"/>
              </a:rPr>
              <a:t>: means repeating according to some pattern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i="1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3333CC"/>
                </a:solidFill>
                <a:latin typeface="Comic Sans MS" panose="030F0702030302020204" pitchFamily="66" charset="0"/>
              </a:rPr>
              <a:t>Today Mendeleev’s principle is known as the </a:t>
            </a:r>
            <a:r>
              <a:rPr lang="en-US" altLang="en-US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periodic law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i="1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When elements are arranged in order of increasing atomic number, there is a periodic pattern in their physical and chemical properties.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Periodicity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difference in atomic number between any element in a group follows the exact same pattern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Periodicity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133600" y="1752600"/>
          <a:ext cx="8229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18                   8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Atomic number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 in atomic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3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period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6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172036" name="Object 4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1524000" y="-46038"/>
          <a:ext cx="9144000" cy="683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9171429" imgH="6857143" progId="Paint.Picture">
                  <p:embed/>
                </p:oleObj>
              </mc:Choice>
              <mc:Fallback>
                <p:oleObj name="Bitmap Image" r:id="rId3" imgW="9171429" imgH="6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46038"/>
                        <a:ext cx="9144000" cy="6835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2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74755" name="Object 3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1524000" y="530226"/>
          <a:ext cx="9144000" cy="579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7078063" imgH="4486901" progId="Paint.Picture">
                  <p:embed/>
                </p:oleObj>
              </mc:Choice>
              <mc:Fallback>
                <p:oleObj name="Bitmap Image" r:id="rId3" imgW="7078063" imgH="448690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0226"/>
                        <a:ext cx="9144000" cy="579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39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 Families                Periods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1600200"/>
            <a:ext cx="4211638" cy="4114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400"/>
              <a:t>Columns of elements are called groups or families. </a:t>
            </a:r>
          </a:p>
          <a:p>
            <a:r>
              <a:rPr lang="en-US" altLang="en-US" sz="2400"/>
              <a:t>Elements in each family have similar but not identical properties.</a:t>
            </a:r>
          </a:p>
          <a:p>
            <a:r>
              <a:rPr lang="en-US" altLang="en-US" sz="2400"/>
              <a:t>For example, lithium (Li), sodium (Na), potassium (K), and other members of family IA are all soft, white, shiny metals.</a:t>
            </a:r>
          </a:p>
          <a:p>
            <a:r>
              <a:rPr lang="en-US" altLang="en-US" sz="2400"/>
              <a:t>All elements in a family have the same number of valence electrons.</a:t>
            </a:r>
          </a:p>
          <a:p>
            <a:endParaRPr lang="en-US" altLang="en-US" sz="2400"/>
          </a:p>
        </p:txBody>
      </p:sp>
      <p:sp>
        <p:nvSpPr>
          <p:cNvPr id="86020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6172200" y="1676400"/>
            <a:ext cx="42672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Each horizontal row of elements is called a period.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elements in a period are not alike in properties.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 fact, the properties change greatly across even given row.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first element in a period is always an extremely active solid. The last element in a period, is always an inactive gas.</a:t>
            </a:r>
          </a:p>
        </p:txBody>
      </p:sp>
    </p:spTree>
    <p:extLst>
      <p:ext uri="{BB962C8B-B14F-4D97-AF65-F5344CB8AC3E}">
        <p14:creationId xmlns:p14="http://schemas.microsoft.com/office/powerpoint/2010/main" val="275934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to the Periodic Table</a:t>
            </a: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25" y="2138846"/>
            <a:ext cx="3754438" cy="3799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Elements are organized on the table according to their atomic number, usually found near the top of the square.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The atomic number refers to how many protons an atom of that element has.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For instance, hydrogen has 1 proton, so it’s atomic number is 1.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The atomic number is unique to that element. No two elements have the same atomic number.</a:t>
            </a:r>
          </a:p>
        </p:txBody>
      </p:sp>
    </p:spTree>
    <p:extLst>
      <p:ext uri="{BB962C8B-B14F-4D97-AF65-F5344CB8AC3E}">
        <p14:creationId xmlns:p14="http://schemas.microsoft.com/office/powerpoint/2010/main" val="2083835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/>
              <a:t>Periodic Table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09330" y="1981201"/>
            <a:ext cx="7772870" cy="426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/>
              <a:t>periodic table organizes the elements in a particular way.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A </a:t>
            </a:r>
            <a:r>
              <a:rPr lang="en-US" altLang="en-US" sz="2800" dirty="0"/>
              <a:t>great deal of information about an element can be gathered from its position in the period table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</a:rPr>
              <a:t>For example, you can predict with reasonably good accuracy the physical and chemical properties of the element. 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9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in a square?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Different periodic tables can include various bits of information, but usually: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atomic number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symbol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atomic mass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number of valence electrons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state of matter at room temperature.</a:t>
            </a:r>
          </a:p>
        </p:txBody>
      </p:sp>
      <p:graphicFrame>
        <p:nvGraphicFramePr>
          <p:cNvPr id="5223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400800" y="2133600"/>
          <a:ext cx="3754438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3" imgW="4057143" imgH="4105848" progId="Paint.Picture">
                  <p:embed/>
                </p:oleObj>
              </mc:Choice>
              <mc:Fallback>
                <p:oleObj name="Bitmap Image" r:id="rId3" imgW="4057143" imgH="41058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33600"/>
                        <a:ext cx="3754438" cy="379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674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Atomic Number</a:t>
            </a:r>
          </a:p>
        </p:txBody>
      </p:sp>
      <p:pic>
        <p:nvPicPr>
          <p:cNvPr id="54278" name="Picture 6" descr="hydrogen1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362201"/>
            <a:ext cx="2660650" cy="278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0" name="Picture 8" descr="hydclou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07" y="4691063"/>
            <a:ext cx="828675" cy="828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altLang="en-US" sz="2800"/>
              <a:t>This refers to how many protons an atom of that element has.</a:t>
            </a:r>
          </a:p>
          <a:p>
            <a:r>
              <a:rPr lang="en-US" altLang="en-US" sz="2800"/>
              <a:t>No two elements, have the same number of protons.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286000" y="57150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prstClr val="black"/>
                </a:solidFill>
                <a:latin typeface="Market" pitchFamily="2" charset="0"/>
              </a:rPr>
              <a:t>Bohr Model of Hydrogen Atom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077200" y="63246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  <a:latin typeface="Teletype" pitchFamily="2" charset="0"/>
              </a:rPr>
              <a:t>Wave Model</a:t>
            </a:r>
          </a:p>
        </p:txBody>
      </p:sp>
    </p:spTree>
    <p:extLst>
      <p:ext uri="{BB962C8B-B14F-4D97-AF65-F5344CB8AC3E}">
        <p14:creationId xmlns:p14="http://schemas.microsoft.com/office/powerpoint/2010/main" val="2990726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Atomic Mass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800"/>
              <a:t>Atomic Mass refers to the “weight” of the atom.</a:t>
            </a:r>
          </a:p>
          <a:p>
            <a:r>
              <a:rPr lang="en-US" altLang="en-US" sz="2800"/>
              <a:t>It is derived at by adding the number of protons with the number of neutrons. </a:t>
            </a:r>
          </a:p>
        </p:txBody>
      </p:sp>
      <p:pic>
        <p:nvPicPr>
          <p:cNvPr id="56327" name="Picture 7" descr="helium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1" y="1905000"/>
            <a:ext cx="3033713" cy="290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553200" y="49530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prstClr val="black"/>
                </a:solidFill>
                <a:latin typeface="IDAutomationSMICRL15" pitchFamily="2" charset="0"/>
              </a:rPr>
              <a:t>H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629400" y="4724401"/>
            <a:ext cx="35052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prstClr val="black"/>
                </a:solidFill>
                <a:latin typeface="Teletype" pitchFamily="2" charset="0"/>
              </a:rPr>
              <a:t>This is a helium atom. Its atomic mass is 4 (protons plus neutrons).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prstClr val="black"/>
              </a:solidFill>
              <a:latin typeface="Teletype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prstClr val="black"/>
                </a:solidFill>
                <a:latin typeface="Teletype" pitchFamily="2" charset="0"/>
              </a:rPr>
              <a:t>What is its atomic number?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prstClr val="black"/>
              </a:solidFill>
              <a:latin typeface="Tele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83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Symbols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2800"/>
              <a:t>All elements have their own unique symbol.</a:t>
            </a:r>
          </a:p>
          <a:p>
            <a:r>
              <a:rPr lang="en-US" altLang="en-US" sz="2800"/>
              <a:t>It can consist of a single capital letter, or a capital letter and one or two lower case letters.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981200" y="2057400"/>
            <a:ext cx="1676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>
                <a:solidFill>
                  <a:srgbClr val="2AA2DA"/>
                </a:solidFill>
                <a:latin typeface="Teletype" pitchFamily="2" charset="0"/>
              </a:rPr>
              <a:t>C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657600" y="30480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AA2DA"/>
                </a:solidFill>
                <a:latin typeface="Teletype" pitchFamily="2" charset="0"/>
              </a:rPr>
              <a:t>Carbon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286000" y="3962400"/>
            <a:ext cx="2133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 b="1">
                <a:solidFill>
                  <a:srgbClr val="274FA4"/>
                </a:solidFill>
                <a:latin typeface="Teletype" pitchFamily="2" charset="0"/>
              </a:rPr>
              <a:t>Cu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886200" y="53340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274FA4"/>
                </a:solidFill>
                <a:latin typeface="Teletype" pitchFamily="2" charset="0"/>
              </a:rPr>
              <a:t>Copper</a:t>
            </a:r>
          </a:p>
        </p:txBody>
      </p:sp>
    </p:spTree>
    <p:extLst>
      <p:ext uri="{BB962C8B-B14F-4D97-AF65-F5344CB8AC3E}">
        <p14:creationId xmlns:p14="http://schemas.microsoft.com/office/powerpoint/2010/main" val="1789801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Elements and Symbols</a:t>
            </a:r>
          </a:p>
        </p:txBody>
      </p:sp>
      <p:graphicFrame>
        <p:nvGraphicFramePr>
          <p:cNvPr id="139267" name="Object 3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4210051" y="2366964"/>
          <a:ext cx="3770313" cy="3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3" imgW="5601482" imgH="5087060" progId="Paint.Picture">
                  <p:embed/>
                </p:oleObj>
              </mc:Choice>
              <mc:Fallback>
                <p:oleObj name="Bitmap Image" r:id="rId3" imgW="5601482" imgH="50870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1" y="2366964"/>
                        <a:ext cx="3770313" cy="342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4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3276600" y="2590801"/>
            <a:ext cx="5619750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Families</a:t>
            </a:r>
          </a:p>
        </p:txBody>
      </p:sp>
    </p:spTree>
    <p:extLst>
      <p:ext uri="{BB962C8B-B14F-4D97-AF65-F5344CB8AC3E}">
        <p14:creationId xmlns:p14="http://schemas.microsoft.com/office/powerpoint/2010/main" val="89157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Hydrogen</a:t>
            </a:r>
            <a:br>
              <a:rPr lang="en-US" altLang="en-US" dirty="0" smtClean="0"/>
            </a:br>
            <a:r>
              <a:rPr lang="en-US" altLang="en-US" dirty="0" smtClean="0"/>
              <a:t>Helium</a:t>
            </a:r>
            <a:endParaRPr lang="en-US" alt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3326" y="1981200"/>
            <a:ext cx="7051675" cy="4114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dirty="0"/>
              <a:t>The hydrogen square sits atop </a:t>
            </a:r>
            <a:r>
              <a:rPr lang="en-US" altLang="en-US" sz="2800" dirty="0"/>
              <a:t>the group </a:t>
            </a:r>
            <a:r>
              <a:rPr lang="en-US" altLang="en-US" sz="2800" dirty="0" err="1"/>
              <a:t>AIkali</a:t>
            </a:r>
            <a:r>
              <a:rPr lang="en-US" altLang="en-US" sz="2800" dirty="0"/>
              <a:t>,  and Helium on top of the Noble gases but neither are members </a:t>
            </a:r>
            <a:r>
              <a:rPr lang="en-US" altLang="en-US" sz="2800" dirty="0"/>
              <a:t>of </a:t>
            </a:r>
            <a:r>
              <a:rPr lang="en-US" altLang="en-US" sz="2800" dirty="0"/>
              <a:t>those groups. </a:t>
            </a:r>
          </a:p>
          <a:p>
            <a:r>
              <a:rPr lang="en-US" altLang="en-US" sz="2800" dirty="0"/>
              <a:t>Hydrogen </a:t>
            </a:r>
            <a:r>
              <a:rPr lang="en-US" altLang="en-US" sz="2800" dirty="0"/>
              <a:t>is in a class of its </a:t>
            </a:r>
            <a:r>
              <a:rPr lang="en-US" altLang="en-US" sz="2800" dirty="0"/>
              <a:t>own, as is </a:t>
            </a:r>
            <a:r>
              <a:rPr lang="en-US" altLang="en-US" sz="2800" dirty="0">
                <a:solidFill>
                  <a:srgbClr val="C00000"/>
                </a:solidFill>
              </a:rPr>
              <a:t>Helium.</a:t>
            </a:r>
            <a:endParaRPr lang="en-US" altLang="en-US" sz="2800" dirty="0">
              <a:solidFill>
                <a:srgbClr val="C00000"/>
              </a:solidFill>
            </a:endParaRPr>
          </a:p>
          <a:p>
            <a:r>
              <a:rPr lang="en-US" altLang="en-US" sz="2800" dirty="0"/>
              <a:t>They are  gases </a:t>
            </a:r>
            <a:r>
              <a:rPr lang="en-US" altLang="en-US" sz="2800" dirty="0"/>
              <a:t>at room temperature.</a:t>
            </a:r>
          </a:p>
          <a:p>
            <a:r>
              <a:rPr lang="en-US" altLang="en-US" sz="2800" dirty="0" err="1"/>
              <a:t>Hydogen</a:t>
            </a:r>
            <a:r>
              <a:rPr lang="en-US" altLang="en-US" sz="2800" dirty="0"/>
              <a:t> </a:t>
            </a:r>
            <a:r>
              <a:rPr lang="en-US" altLang="en-US" sz="2800" dirty="0"/>
              <a:t>has one proton and one electron in its one and only energy level.</a:t>
            </a:r>
          </a:p>
          <a:p>
            <a:r>
              <a:rPr lang="en-US" altLang="en-US" sz="2800" dirty="0"/>
              <a:t>Hydrogen only needs 2 electrons to fill up its valence shell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>
                <a:solidFill>
                  <a:srgbClr val="C00000"/>
                </a:solidFill>
              </a:rPr>
              <a:t>Neither are metals</a:t>
            </a:r>
          </a:p>
          <a:p>
            <a:endParaRPr lang="en-US" altLang="en-US" sz="2800" dirty="0"/>
          </a:p>
        </p:txBody>
      </p:sp>
      <p:pic>
        <p:nvPicPr>
          <p:cNvPr id="159748" name="Picture 4" descr="hydrogen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-278813"/>
            <a:ext cx="1309688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58527" y="924099"/>
              <a:ext cx="308880" cy="327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0758" y="827979"/>
                <a:ext cx="404417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462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periodic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533567" y="384459"/>
              <a:ext cx="272880" cy="24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5750" y="288339"/>
                <a:ext cx="368514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9621047" y="384459"/>
              <a:ext cx="358200" cy="402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3167" y="288339"/>
                <a:ext cx="453960" cy="5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59335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Alkali Metals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1" y="1981200"/>
            <a:ext cx="44751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alkali family is found in the first column of the periodic table.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Atoms of the alkali metals have a single electron in their outermost level, in other words, 1 valence electron.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They are shiny, have the consistency of clay, and are easily cut with a knife.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graphicFrame>
        <p:nvGraphicFramePr>
          <p:cNvPr id="10752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26239" y="4038600"/>
          <a:ext cx="28670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Bitmap Image" r:id="rId3" imgW="2095793" imgH="1448002" progId="Paint.Picture">
                  <p:embed/>
                </p:oleObj>
              </mc:Choice>
              <mc:Fallback>
                <p:oleObj name="Bitmap Image" r:id="rId3" imgW="2095793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9" y="4038600"/>
                        <a:ext cx="2867025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5" name="Picture 5" descr="periodic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1524000"/>
            <a:ext cx="3279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807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1" dur="2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4" dur="2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7" dur="2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Alkali Metals</a:t>
            </a:r>
          </a:p>
        </p:txBody>
      </p:sp>
      <p:graphicFrame>
        <p:nvGraphicFramePr>
          <p:cNvPr id="10957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590801" y="2057401"/>
          <a:ext cx="3235325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Bitmap Image" r:id="rId3" imgW="1390844" imgH="1571844" progId="Paint.Picture">
                  <p:embed/>
                </p:oleObj>
              </mc:Choice>
              <mc:Fallback>
                <p:oleObj name="Bitmap Image" r:id="rId3" imgW="1390844" imgH="1571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2057401"/>
                        <a:ext cx="3235325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C00000"/>
                </a:solidFill>
              </a:rPr>
              <a:t>They are the most reactive metals.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C00000"/>
                </a:solidFill>
              </a:rPr>
              <a:t>They react violently with water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Alkali metals are never found as free elements in nature. They are always bonded with another element.</a:t>
            </a:r>
          </a:p>
        </p:txBody>
      </p:sp>
    </p:spTree>
    <p:extLst>
      <p:ext uri="{BB962C8B-B14F-4D97-AF65-F5344CB8AC3E}">
        <p14:creationId xmlns:p14="http://schemas.microsoft.com/office/powerpoint/2010/main" val="709316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7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0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3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You can also predict what other elements a particular element will react with chemically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Understanding the organization and plan of the periodic table will help you obtain basic information about each of the 118 known elements.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931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Are soft with a  silvery metallic luster  and high conductivity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6723685" y="2403537"/>
          <a:ext cx="3235325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Bitmap Image" r:id="rId3" imgW="1390844" imgH="1571844" progId="Paint.Picture">
                  <p:embed/>
                </p:oleObj>
              </mc:Choice>
              <mc:Fallback>
                <p:oleObj name="Bitmap Image" r:id="rId3" imgW="1390844" imgH="1571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685" y="2403537"/>
                        <a:ext cx="3235325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97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it mean to be reactive?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We will be describing elements according to their reactivity. 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Elements that are reactive bond easily with other elements to make compounds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Some elements are only found in nature bonded with other elements.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.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4526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an element reactive?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9330" y="2367094"/>
            <a:ext cx="8458670" cy="4262307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altLang="en-US" sz="2400" dirty="0"/>
              <a:t>An incomplete valence electron level</a:t>
            </a:r>
            <a:r>
              <a:rPr lang="en-US" altLang="en-US" sz="2400" dirty="0"/>
              <a:t>.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All atoms (except </a:t>
            </a:r>
            <a:r>
              <a:rPr lang="en-US" altLang="en-US" sz="2400" dirty="0"/>
              <a:t>hydrogen and Helium) </a:t>
            </a:r>
            <a:r>
              <a:rPr lang="en-US" altLang="en-US" sz="2400" dirty="0"/>
              <a:t>want to have 8 electrons in their very outermost energy level 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(</a:t>
            </a:r>
            <a:r>
              <a:rPr lang="en-US" altLang="en-US" sz="2400" dirty="0"/>
              <a:t>This is called the rule of octet</a:t>
            </a:r>
            <a:r>
              <a:rPr lang="en-US" altLang="en-US" sz="2400" dirty="0"/>
              <a:t>.)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Atoms bond until this level is complete</a:t>
            </a:r>
            <a:r>
              <a:rPr lang="en-US" alt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</a:t>
            </a:r>
            <a:r>
              <a:rPr lang="en-US" altLang="en-US" sz="2400" dirty="0"/>
              <a:t>Atoms with few valence electrons lose them during bonding. 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Atoms </a:t>
            </a:r>
            <a:r>
              <a:rPr lang="en-US" altLang="en-US" sz="2400" dirty="0"/>
              <a:t>with 6, 7, or 8 valence electrons gain electrons during bonding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4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8005" name="Picture 5" descr="bonding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1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3276600" y="3505200"/>
            <a:ext cx="2743200" cy="20574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2743200" y="2590800"/>
            <a:ext cx="4191000" cy="22860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9677400" y="5867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AA2DA"/>
              </a:buClr>
            </a:pPr>
            <a:r>
              <a:rPr lang="en-US" altLang="en-US" sz="3200">
                <a:solidFill>
                  <a:prstClr val="black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643986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9027" name="Picture 3" descr="bonding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100"/>
            <a:ext cx="9144000" cy="681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657721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0051" name="Picture 3" descr="bonding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100"/>
            <a:ext cx="9144000" cy="681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9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periodic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6881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Alkaline Earth Metals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73325" y="1509714"/>
            <a:ext cx="7661275" cy="252174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They are never found uncombined in nature.</a:t>
            </a:r>
          </a:p>
          <a:p>
            <a:r>
              <a:rPr lang="en-US" altLang="en-US" sz="2800" dirty="0"/>
              <a:t>They have two valence electrons.</a:t>
            </a:r>
          </a:p>
          <a:p>
            <a:r>
              <a:rPr lang="en-US" altLang="en-US" sz="2800" dirty="0"/>
              <a:t>Alkaline earth metals </a:t>
            </a:r>
            <a:r>
              <a:rPr lang="en-US" altLang="en-US" sz="2800" dirty="0"/>
              <a:t>include </a:t>
            </a:r>
            <a:r>
              <a:rPr lang="en-US" altLang="en-US" sz="2800" dirty="0"/>
              <a:t>magnesium and calcium, among others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 err="1"/>
              <a:t>ThEy</a:t>
            </a:r>
            <a:r>
              <a:rPr lang="en-US" altLang="en-US" sz="2800" dirty="0"/>
              <a:t> are less reactive than the alkali metals</a:t>
            </a:r>
            <a:endParaRPr lang="en-US" altLang="en-US" sz="2800" dirty="0"/>
          </a:p>
        </p:txBody>
      </p:sp>
      <p:pic>
        <p:nvPicPr>
          <p:cNvPr id="111622" name="Picture 6" descr="periodic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69" y="4572000"/>
            <a:ext cx="3279986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18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periodic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18866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Transition </a:t>
            </a:r>
            <a:r>
              <a:rPr lang="en-US" altLang="en-US" dirty="0" smtClean="0"/>
              <a:t>Metals: </a:t>
            </a:r>
            <a:r>
              <a:rPr lang="en-US" altLang="en-US" sz="2800" dirty="0"/>
              <a:t>combine with oxygen to form oxides</a:t>
            </a:r>
            <a:endParaRPr lang="en-US" altLang="en-US" sz="2800" dirty="0"/>
          </a:p>
        </p:txBody>
      </p:sp>
      <p:pic>
        <p:nvPicPr>
          <p:cNvPr id="113668" name="Picture 4" descr="periodic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22657"/>
            <a:ext cx="3829050" cy="23128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6153150" y="2214696"/>
            <a:ext cx="4210050" cy="426230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Transition Elements include those elements in the B families.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These are the metals you are probably most familiar: copper, tin, zinc, iron, nickel, gold, and silver.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They are good conductors of heat and electricity</a:t>
            </a:r>
            <a:r>
              <a:rPr lang="en-US" altLang="en-US" sz="2400" dirty="0"/>
              <a:t>.( malleable and ductile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137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1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4" dur="2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7" dur="2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276600" y="20574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prstClr val="black"/>
                </a:solidFill>
                <a:latin typeface="Teletype" pitchFamily="2" charset="0"/>
              </a:rPr>
              <a:t>gold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105400" y="16764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prstClr val="black"/>
                </a:solidFill>
                <a:latin typeface="Tahoma" panose="020B0604030504040204" pitchFamily="34" charset="0"/>
              </a:rPr>
              <a:t>silver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057400" y="3429001"/>
            <a:ext cx="243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prstClr val="black"/>
                </a:solidFill>
                <a:latin typeface="Tubular" pitchFamily="2" charset="0"/>
              </a:rPr>
              <a:t>helium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419600" y="2895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prstClr val="black"/>
                </a:solidFill>
                <a:latin typeface="FifthAve" pitchFamily="2" charset="0"/>
              </a:rPr>
              <a:t>oxygen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019800" y="243840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prstClr val="black"/>
                </a:solidFill>
                <a:latin typeface="Arial Black" panose="020B0A04020102020204" pitchFamily="34" charset="0"/>
              </a:rPr>
              <a:t>mercury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772400" y="31242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prstClr val="black"/>
                </a:solidFill>
                <a:latin typeface="Haettenschweiler" panose="020B0706040902060204" pitchFamily="34" charset="0"/>
              </a:rPr>
              <a:t>hydrogen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105400" y="4343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>
                <a:solidFill>
                  <a:prstClr val="black"/>
                </a:solidFill>
              </a:rPr>
              <a:t>sodium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324600" y="6096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prstClr val="black"/>
                </a:solidFill>
                <a:latin typeface="MS Mincho" panose="02020609040205080304" pitchFamily="49" charset="-128"/>
              </a:rPr>
              <a:t>nitrogen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467600" y="43434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prstClr val="black"/>
                </a:solidFill>
                <a:latin typeface="Catchup" pitchFamily="2" charset="0"/>
              </a:rPr>
              <a:t>niobium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438400" y="5105401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prstClr val="black"/>
                </a:solidFill>
                <a:latin typeface="Market" pitchFamily="2" charset="0"/>
              </a:rPr>
              <a:t>neodymium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971800" y="3048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prstClr val="black"/>
                </a:solidFill>
                <a:latin typeface="Flat Brush" pitchFamily="2" charset="0"/>
              </a:rPr>
              <a:t>chlorine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6172200" y="55626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prstClr val="black"/>
                </a:solidFill>
                <a:latin typeface="Batang" panose="02030600000101010101" pitchFamily="18" charset="-127"/>
              </a:rPr>
              <a:t>carbon</a:t>
            </a:r>
          </a:p>
        </p:txBody>
      </p:sp>
    </p:spTree>
    <p:extLst>
      <p:ext uri="{BB962C8B-B14F-4D97-AF65-F5344CB8AC3E}">
        <p14:creationId xmlns:p14="http://schemas.microsoft.com/office/powerpoint/2010/main" val="232916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4" presetClass="entr" presetSubtype="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95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7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98" dur="500" fill="hold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01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04" dur="500" fill="hold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3" presetClass="emph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build="allAtOnce"/>
      <p:bldP spid="35852" grpId="0" build="allAtOnce"/>
      <p:bldP spid="35855" grpId="0" build="allAtOnce"/>
      <p:bldP spid="35858" grpId="0" build="allAtOnce"/>
      <p:bldP spid="35859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Transition Metals</a:t>
            </a:r>
          </a:p>
        </p:txBody>
      </p:sp>
      <p:pic>
        <p:nvPicPr>
          <p:cNvPr id="133127" name="MPj02896540000[1].j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4713" y="1676400"/>
            <a:ext cx="3186112" cy="2389188"/>
          </a:xfrm>
        </p:spPr>
      </p:pic>
      <p:sp>
        <p:nvSpPr>
          <p:cNvPr id="1331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/>
              <a:t>The compounds of transition metals are usually brightly colored and are often used to color paints.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Transition elements have 1 or 2 valence electrons, which they lose when they form bonds with other atoms. Some transition elements can lose electrons in their next-to-outermost level.</a:t>
            </a:r>
          </a:p>
        </p:txBody>
      </p:sp>
    </p:spTree>
    <p:extLst>
      <p:ext uri="{BB962C8B-B14F-4D97-AF65-F5344CB8AC3E}">
        <p14:creationId xmlns:p14="http://schemas.microsoft.com/office/powerpoint/2010/main" val="1735221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27"/>
                </p:tgtEl>
              </p:cMediaNode>
            </p:video>
          </p:childTnLst>
        </p:cTn>
      </p:par>
    </p:tnLst>
    <p:bldLst>
      <p:bldP spid="1331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Transition Elements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/>
              <a:t>Transition elements</a:t>
            </a:r>
            <a:r>
              <a:rPr lang="en-US" altLang="en-US" b="1"/>
              <a:t> </a:t>
            </a:r>
            <a:r>
              <a:rPr lang="en-US" altLang="en-US"/>
              <a:t>have properties similar to one another and to other metals, but their properties do not fit in with those of any other family. </a:t>
            </a:r>
          </a:p>
          <a:p>
            <a:r>
              <a:rPr lang="en-US" altLang="en-US"/>
              <a:t>Many transition metals combine chemically with oxygen to form compounds called oxides. </a:t>
            </a:r>
          </a:p>
        </p:txBody>
      </p:sp>
    </p:spTree>
    <p:extLst>
      <p:ext uri="{BB962C8B-B14F-4D97-AF65-F5344CB8AC3E}">
        <p14:creationId xmlns:p14="http://schemas.microsoft.com/office/powerpoint/2010/main" val="278202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0" dur="2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3" dur="2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eriodic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12360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Boron Family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1" y="1981200"/>
            <a:ext cx="432276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The Boron Family is named after the first element in the family.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Atoms in this family have 3 valence electrons.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This family includes a metalloid (boron), and the rest are metals.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This family includes the most abundant metal in the earth’s crust (aluminum).</a:t>
            </a:r>
          </a:p>
        </p:txBody>
      </p:sp>
      <p:pic>
        <p:nvPicPr>
          <p:cNvPr id="114697" name="Picture 9" descr="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295400"/>
            <a:ext cx="3276600" cy="245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94" name="Picture 6" descr="periodI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3886200"/>
            <a:ext cx="3279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818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6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6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691" grpI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308" name="Picture 4" descr="periodI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81279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Carbon Family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99313" y="1676401"/>
            <a:ext cx="4800600" cy="41796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Atoms of this family have 4 valence electrons.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This family includes a non-metal (carbon), metalloids, and metals.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element carbon is called the “basis of life.” 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</a:t>
            </a:r>
            <a:r>
              <a:rPr lang="en-US" altLang="en-US" sz="2800" dirty="0"/>
              <a:t>is an entire branch of chemistry devoted to carbon compounds called organic chemistry.</a:t>
            </a:r>
          </a:p>
        </p:txBody>
      </p:sp>
      <p:pic>
        <p:nvPicPr>
          <p:cNvPr id="115718" name="Picture 6" descr="periodI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1" y="2209800"/>
            <a:ext cx="3279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541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  <p:bldP spid="115715" grpI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9332" name="Picture 4" descr="periodI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735417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Nitrogen </a:t>
            </a:r>
            <a:r>
              <a:rPr lang="en-US" altLang="en-US" dirty="0" smtClean="0"/>
              <a:t>Family : </a:t>
            </a:r>
            <a:r>
              <a:rPr lang="en-US" altLang="en-US" dirty="0" err="1" smtClean="0"/>
              <a:t>Pnicogens</a:t>
            </a:r>
            <a:endParaRPr lang="en-US" alt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828800"/>
            <a:ext cx="4648200" cy="4267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The nitrogen family is named after the element that makes up 78% of our atmosphere.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This family includes non-metals, metalloids, and metals.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Atoms in the nitrogen family have 5 valence electrons. They tend to share electrons when they bond.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Other elements in this family are phosphorus, arsenic, antimony, and bismuth.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16740" name="j0178460.j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125" y="1600200"/>
            <a:ext cx="3251200" cy="2438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2" name="Picture 6" descr="periodI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3829050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85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6740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Pnicogens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Also known as the choking gas formers</a:t>
            </a:r>
          </a:p>
          <a:p>
            <a:r>
              <a:rPr lang="en-US" sz="2800" dirty="0"/>
              <a:t>Combines with oxygen to make you choke</a:t>
            </a:r>
            <a:endParaRPr lang="en-US" sz="2800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/>
      </p:sp>
      <p:pic>
        <p:nvPicPr>
          <p:cNvPr id="5" name="Picture 6" descr="period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64" y="4019266"/>
            <a:ext cx="3829050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12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0356" name="Picture 4" descr="periodI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627156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457200"/>
            <a:ext cx="8610600" cy="5867400"/>
          </a:xfrm>
        </p:spPr>
        <p:txBody>
          <a:bodyPr anchor="ctr">
            <a:normAutofit fontScale="90000"/>
          </a:bodyPr>
          <a:lstStyle/>
          <a:p>
            <a:r>
              <a:rPr lang="en-US" altLang="en-US" sz="88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History of the Modern Periodic Table</a:t>
            </a:r>
            <a:endParaRPr lang="en-US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Oxygen </a:t>
            </a:r>
            <a:r>
              <a:rPr lang="en-US" altLang="en-US" dirty="0" smtClean="0"/>
              <a:t>Family: </a:t>
            </a:r>
            <a:r>
              <a:rPr lang="en-US" altLang="en-US" dirty="0" err="1" smtClean="0"/>
              <a:t>Chalcogens</a:t>
            </a:r>
            <a:endParaRPr lang="en-US" alt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1" y="1981200"/>
            <a:ext cx="4398963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Atoms of this family have 6 valence electrons.</a:t>
            </a:r>
          </a:p>
          <a:p>
            <a:r>
              <a:rPr lang="en-US" altLang="en-US" sz="2400" dirty="0"/>
              <a:t>Most elements in this family share electrons when forming compounds.</a:t>
            </a:r>
          </a:p>
          <a:p>
            <a:r>
              <a:rPr lang="en-US" altLang="en-US" sz="2400" dirty="0"/>
              <a:t>Oxygen is the most abundant element in the earth’s crust. It is extremely active and combines with almost all elements.</a:t>
            </a:r>
            <a:endParaRPr lang="en-US" altLang="en-US" sz="2400" dirty="0"/>
          </a:p>
        </p:txBody>
      </p:sp>
      <p:pic>
        <p:nvPicPr>
          <p:cNvPr id="117770" name="Picture 10" descr="periodI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05000"/>
            <a:ext cx="3279986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03642" y="2967336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dirty="0">
              <a:ln w="0"/>
              <a:gradFill>
                <a:gsLst>
                  <a:gs pos="0">
                    <a:srgbClr val="BA3F51">
                      <a:lumMod val="50000"/>
                    </a:srgbClr>
                  </a:gs>
                  <a:gs pos="50000">
                    <a:srgbClr val="BA3F51"/>
                  </a:gs>
                  <a:gs pos="100000">
                    <a:srgbClr val="BA3F51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775" y="6096001"/>
            <a:ext cx="8487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Contains elements that support combustion</a:t>
            </a:r>
            <a:endParaRPr 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872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1380" name="Picture 4" descr="periodI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6385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Halogen </a:t>
            </a:r>
            <a:r>
              <a:rPr lang="en-US" altLang="en-US" dirty="0" smtClean="0"/>
              <a:t>Family: salt formers</a:t>
            </a:r>
            <a:endParaRPr lang="en-US" alt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981200"/>
            <a:ext cx="39624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b="1" dirty="0"/>
              <a:t>Most reactive nonmetals</a:t>
            </a:r>
          </a:p>
          <a:p>
            <a:r>
              <a:rPr lang="en-US" altLang="en-US" sz="2400" dirty="0"/>
              <a:t>The </a:t>
            </a:r>
            <a:r>
              <a:rPr lang="en-US" altLang="en-US" sz="2400" dirty="0"/>
              <a:t>elements in this family are fluorine, chlorine, bromine, iodine, and astatine.</a:t>
            </a:r>
          </a:p>
          <a:p>
            <a:r>
              <a:rPr lang="en-US" altLang="en-US" sz="2400" dirty="0"/>
              <a:t>Halogens have 7 valence electrons, which explains why they are the most active non-metals. They are never found free in nature.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118791" name="Picture 7" descr="periodI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1" y="2057400"/>
            <a:ext cx="3584575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172200" y="4343400"/>
            <a:ext cx="4114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prstClr val="black"/>
                </a:solidFill>
              </a:rPr>
              <a:t>Halogen atoms only need to gain 1 electron to fill their outermost energy level.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prstClr val="black"/>
                </a:solidFill>
              </a:rPr>
              <a:t>They react with alkali metals to form salts.</a:t>
            </a:r>
          </a:p>
          <a:p>
            <a:pPr>
              <a:spcBef>
                <a:spcPct val="50000"/>
              </a:spcBef>
            </a:pPr>
            <a:endParaRPr lang="en-US" altLang="en-U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13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periodic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03493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Noble Gases</a:t>
            </a:r>
          </a:p>
        </p:txBody>
      </p:sp>
      <p:pic>
        <p:nvPicPr>
          <p:cNvPr id="119816" name="Picture 8" descr="periodic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1" y="1752600"/>
            <a:ext cx="3279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7" name="Picture 9" descr="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7200" y="290513"/>
            <a:ext cx="24003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Noble Gases</a:t>
            </a:r>
            <a:r>
              <a:rPr lang="en-US" altLang="en-US" b="1" dirty="0"/>
              <a:t> </a:t>
            </a:r>
            <a:r>
              <a:rPr lang="en-US" altLang="en-US" dirty="0"/>
              <a:t>are colorless gases that are extremely un-reactive.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One important property of the noble gases is their inactivity. They are inactive because their outermost energy level is full.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5443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273607"/>
            <a:ext cx="2285999" cy="2285999"/>
          </a:xfr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2473326" y="2590800"/>
            <a:ext cx="7661275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prstClr val="black"/>
              </a:buClr>
            </a:pPr>
            <a:r>
              <a:rPr lang="en-US" altLang="en-US" dirty="0">
                <a:solidFill>
                  <a:prstClr val="black"/>
                </a:solidFill>
              </a:rPr>
              <a:t>Because they do not readily combine with other elements to form compounds, the noble gases are called inert.</a:t>
            </a:r>
          </a:p>
          <a:p>
            <a:pPr>
              <a:lnSpc>
                <a:spcPct val="80000"/>
              </a:lnSpc>
              <a:buClr>
                <a:prstClr val="black"/>
              </a:buClr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prstClr val="black"/>
              </a:buClr>
            </a:pPr>
            <a:r>
              <a:rPr lang="en-US" altLang="en-US" dirty="0">
                <a:solidFill>
                  <a:prstClr val="black"/>
                </a:solidFill>
              </a:rPr>
              <a:t>The family of noble gases includes helium, neon, argon, krypton, xenon, and radon. </a:t>
            </a:r>
          </a:p>
          <a:p>
            <a:pPr>
              <a:lnSpc>
                <a:spcPct val="80000"/>
              </a:lnSpc>
              <a:buClr>
                <a:prstClr val="black"/>
              </a:buClr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prstClr val="black"/>
              </a:buClr>
            </a:pPr>
            <a:r>
              <a:rPr lang="en-US" altLang="en-US" dirty="0">
                <a:solidFill>
                  <a:prstClr val="black"/>
                </a:solidFill>
              </a:rPr>
              <a:t>All the noble gases are found in small amounts in the earth's atmosphere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AutoShape 12" descr="data:image/jpeg;base64,/9j/4AAQSkZJRgABAQAAAQABAAD/2wCEAAkGBxAQEBIQDw8NDw8PEBAQDw0NDw8NDQ0MFBEWFhQRFBQYHCggGBolGxQUITEhJSkrLi4uFx8zODMsNygtLisBCgoKDg0OGxAQGiwcHBwsLCwsLCwsLCwsLCwsLCwsLCwsLCwsLCwsLCwsLCwsLCwsLCwsLCwsLCwsLCwsLCwsLP/AABEIAKkBKwMBEQACEQEDEQH/xAAbAAABBQEBAAAAAAAAAAAAAAAAAwQFBgcCAf/EAEQQAAIBAwIDBAYGBwQLAAAAAAABAgMEEQYhBRIxEyJBcQcyUWGhsRQkc4GywSMzQnJ0kdEVYqLCJUNTY2SCkrO04fD/xAAaAQEAAgMBAAAAAAAAAAAAAAAAAwQBAgUG/8QANREAAgIBAwEFBwMEAgMBAAAAAAECAxEEITESBSIyQXETIzNRYYGxkcHRNHKh8CRDYuHxQv/aAAwDAQACEQMRAD8Aw5gHgAAAAAAAAAAAAAAAAAAAAAAAAAAAAAAAAAAAB7gAMAAAeAHoAYAPAAAAAAAAAAAAAAAAAALZPi/C6kZKpZTjJQn2cqK7LmqOjQjGU8T681Oq9tlzZw22AVMAAAAAAAAAF7CpCFWnOpHmpxqQlOGFLmgpJyjh7PKz1ALDxTiXDa1CXJaVKV04d1wUYUY1XXnOTSi/V5ZYw08LEVtFNjOGVhoDAJAJNngMAAAAAC1k6aqQdZTdJTi6qp453S5lzKOfHGQCT4/f2tbE7e37Cc5OdVbKEP0cIqFNRajy80akvUj6+OiAIYAAAAPUAdJAEtp67oUakpXFD6RCUIxjDEXyz7anLn722VGM/annDTTYMCPFOznUzRg4wUKabceSVSqoLtKjjzNRzPmeE8JYWDPSxkjsGDIr2bM4MHLiYBw0DJyAPOEVoQr051VzU4TUpx5IVeeC6x5ZbPPTf2gEvxqtZ1qKdvbVKVw6vNJ7KlChyyxSik8PCdOPM1mXI5PDlg3VcmMFdax1NWscg7p0ZS6J49plQb4B5Om11Di0Dg1AAAAAB1Tjl4BtCPU8GpejHSdlWjc1bylGsqVrOtBTlNKMl7k0n95YUFFZ5ydR6SFahtlykl9iF9JGnKVrWpqlCNPmtbepOMMqPaTUsvDe3qmtkVjKNbtPXKDnBYxn8lFITlgAAAAHqQMpD60o5ZBZLB09JQpstenNNQuZTzFNwhGSTeE81FF/BnJ1mvlSlvy/2PR1aDS19+2HV5fl/shnqPgULavVpRW0JbePt/oifSayV1UZvzK13Z9PT11xwpJPH65/BWbinhnSg8nm9RX0sbkhVAAAD0AUpxybwjl4ME5w+yh2LlKMZd5LL6pN4yek0mjqVOZRT33yvqWaYpxbaIe4pcra9jfzOFqaFVNpFd84G7KoBACkUDA6tqWWSwjlmrZZ+DcH7TGx16dPFLdFadhqF36MuHf2c6is4xrqg6qca1fm2Wc55vgyn7t3ezwunjj9+Tbv9PVncyXi3CuzbWOhPfpopZRmFmSv1oYOXJYJ0N5GhkTBkc2cMslrWWZRpeiuBU6ripRTyXlhI3NTsfRzwuLlOpZ0q05JLNbM4pYXSOcLdvfGSlO5y8l+hG9yval0NaW9OXYUowjzSaisvlTSeN/Ms1WdSxjBtExvj1koSaRrbEy0V+SKbNDkwAAAA7pPDQN63iSNF9H2pHbVs9U6bi17VksV2rzO9Bq2PSyM15xx3VzUm/ZGPlFZwvia22J8EOomox6UUtkJxWeAwAAAHUDDNo8kjZSwyvYtjs6KSUi26f4s6E21upQSaT5cpSz180jkarTe1jh+TPWUuu7uS22TX+f5GXHOIOtVqVJPMptN+e5PpqVXCMVwitq7IRzCHEUl+Sr3T3OpA8jqnljQlOeAAAHqAFqRJW8MwTNnc4pyi1lN9Pvyej0969k0yauXSmRVxLO/tOJqrOuWSEbMpmTxACsAYJKxW6LVHiI5mgaWaX8jsxexTmbTO+puwcsrCtZxa8c9nskcj2UlqMfX9yx1r2f2MM1SlzM60/CQ1lFvFucS3ktxGMyA3EQZHdjLEkS1vcyjU9CXyjKO5dW6wbm28OvI1YvD6Yz/ANKKE4OJoyr6y4lHs5xT6Sa/wos0RxuzMTB9SVU5v7zNj2Msq9TqU2aHBgAAAB7HqDK5LboiipXUFJNpxlsilqbHCttHouzod5Z+RH6oglc1kk0lPCT6klE3KCbK3aUcWSwQJZOKAAAAAdRMM2iOqMiKSL9MsExw2WaiX93+pUuXdPR9my6r0n8htezxOa95JWu6inrZtWzRGVWWonBteRublUAAAOkAOLeGWTUxyzMVllv4LwVVKFSb6rPwOxFdMcHZ0ukjOptlVuqeDmXwwciUcDORUNDxACsAYJCye5PU8MjmXPT9V5WDrQnsU7ODTLhtcLcvHsfyIlL3xHnuGVcerZkzeyexNAqV09zkze5biMahEbiIMitGWGbRYLXp6+cWtyzGZtk270fXjmqmX0jH5GNRvGLNM5bKLrLiTU6qz/rJkrlhJfQzFmYcSr8zZXnLJlkXJkBg8AAAADumtzDN61ll29H+13Dw7kvyOXrvhs9PoV+CN1hvd1/fP8ibSfDj6FbtJd9/75FZki+jz7WGeAwAB6kDKQpGJq2SxiL00aNluuO5L8Jko1E2v2cfMrTWVseg7Mmq71KXyG1+8zm10bN4bJFPXPrum15sjqkSdM41kRvJG5VaPDJqegHUQB/Yx3Rc063Jqllmk6Zp/VKvnI6Mnueh0i91+pn3EYfIqapbHCuREzOayqcoAVgDA/tOpLDk0kXLTse8joQZRt4NavqSXB5NJP8AQ5T9uxon/wAj7miXuUzEeL18zkl4Nrzw2s/A1snnYsVrYrtyUpFpDOZobCIMnUACY4RPvIkiwbx6LXmNX92PyJLfBH7kcfEzONezxWrfaz+ZtY9l6IVvn1M7uJ5ZWbJBAwAAAA6jHJhs2jHI5o0iOUi7TS8l00DT+tQ/cl1+45usfu2eg00elfYY6toP6RWljZ1cZ/5WmSaWXcS+hHra2919PwyrVqZ0IyPPXVNMQZuVTwAUpxNWyWEcjinTI2y5CvI5p0SNyLtdDZKcLjiovIr2S2O92bDpvTa8hK9h35PHV56GYS2K+tr99J45ZGVqZZjI4dtTGk4kqZz5wEmjcgawAMCkEZQJKwjui7p1uWaFuaVpqP1Sr5yLs+T0Ol+H+pn/ABKHyRBqFscS6OxBzOYygcIwBWAMD+06kkeTSRc9OdUXoMpWo1q7f+hX/D/5TVf1Br/0mGcZWa1SXg5PHlkhs8TLFfhRA3JXZYQzmamwkkDJ1FGASnDPWRtFmGbx6Kpd2r+7H5E1ngj9yOPiZnnpBprtLhvHrtx8+eJJNd1P6GIcv1M1kVCY5AAA9SBlDu3pZIZyL+npyTXD+Hub2RTtuwd7T6VF80hpyp28Gqc5Llfqp+JTlN2Lpjuy1a4URcm0hhqvglTtaicJRSlnDTT3X/ozXZ0bPk26VdBSTyikXtpyvBfrsycrVabBE1oYLcWcG6vpYibkA5oxI5Mt0xH9vSK85HX09WSTt7bJWnPB3dPpeokrKwlKpGMIynJ7RjFNyb9iRWtuSi3J4R1K9PGmXXJ4SXIjcWj5pZTTXVPZp75RvC1YWCO7SdbclwyJuqBbhM4Gq0+CMrQLMWcO6vDGs0SplCcTlGxEK00bRQJvhVBuSOnp4F2hbml6etnG1rZT7refdncns8R26JJRx6mfcbj44xlJ49mxpfHY5OoeSt1YnIksM5zEjUwKQBgkLNbo3iayLpp2O6LcGVbI7Go3Vdf2Rj20uX4Gy+Nkh/68GOccp95+ZFY9yzWtis3KKzLCGdQ1MiUTDMikTAJPhvrI3gsmGbd6L6kY9rzNJdnzZbwsRTyyxZCXRHYji11MzjXdfmq1H0UpylHwzF4w/gS3qSiovyRrXh5aKFU6lEnOWAeAClOJhskrjlkrZUypZI72krL1peyTa2OPqJ7nfglGGTetOWUadCGEstZb8TqaCpKtS8zxevudlzyQ2veGwlS51Fc2d3jd+ZW7SrUWprzL/Y2okp9Dexg+obXlkzTTTyeg1MMoqd3A6tbPM6uvDGONyY5aW48t4kM2dLTx4JW1gVZs9BpayZtoYRSmz0ulrSWS1aPsW7ihV5pRxc00uV4yt215PGDl6+1KqcP/ABZV7WvSpnXjPdZF8Zs3SqYbcubMsy3beXnJZ09vXH5YLmktVlfHBX76mdCqRztdUiFuYF6DPL6mG5H1UTxORahKJIVBzbrcmqWWbR5Lfpi25pLzR2qY4RfpRr9pwuHY1U11oU31a3U5P8kRWT95H1/YmlJ5X++RlGrLZRk/vJrllEd25SbiO5xbVhnOlyNmQGp3AwYJOwjujdGGaDpO3y1sS9WDHRk0e7gnYqk4x5e2nHG/hFP+oVneyY9muDJtSUcSZiUjPTgpl2tyJmyGFQ1AlEMyKRMAkuG9UWKFlmGano+4axj/AGN0/wCVvJnSce4vVflEDSbKLq6fNLm8ZJN+bWSG5cs3gsFSXVnNkSnMggcgC9BGkizQtya4fHdFK17HotIjSNJ0915o4tu8jq27Vm48OX6KH7qPQ6T4SPCX/EZGavjm3fmVe013EXOy3i8wjVFPvM5+me57CzeJRr2J2Kzz2siRjW5Z8jiNd4fWq6EEzq6VbImLRFOw9HpFuS9JbFOXJ6Sld0vWjI7W7/4hfKRw+0HvP+3+Dz/az3s/t/giNWx70H7n8y3oHszodlvusql6jrVm+tRB3SL0DyuqRG1kWYnEuQhElKA7tVuWqFubw5L3pKPfj9x2a+DoVcGyWq/RVPsIfimUp/EXr/Al4l6mQ6wXel5suz4M28FAu1uce9bnPmM2VGRndMwYJbhy3RsgaRpFdDYkSNAul9Vj/EVf+2YGNzLdUR7zM+Rhool8tzVmhHVPE1AjEGTuJgElw/qWtOYZpmkfD+Hvf/HmdN+Feq/KIWUnVPh7kvwoiuWxvEq0fE5MuSQ4YB4AOLc0kWtPyTfDeqKN3B6TSGkaTe8fNHGs8R0rvhs3Dh/6uPkj0Wl+Ejwd3xGRuq/1D8yt2l8NFzs345heqOrOXp+T2U/AUO9OzWcDWEW+pa8jhPxj+18CCZ1tLwiXtCnYej0nJLU+hTlyeiq8JfdG+rb/AG6/DM4PaHin6fwed7W5s/t/dEPrD1oeTLnZ/DOh2V4WVO8OtWT63gg7ovQPK6ojKxaicO4QiSnPHtp1LlHJvAvekvWj9x2IcHQq4Nktf1NT7CH4plCfxF6/wJeJepkGsPWl5svz4M28FAu+px7+TnzGTKbIzumYMExw3qjZA0jSHh9xsSI0G7X1WP29X8BqPMy3VC7zMhlDv+pqyMjKpgyIJmQeqRjAH9hV3LenW5qzUNGVFhe+2vcef0eR0pp9K9V+URFJ1RPMv/vYR3rCNolWb6nIlySnJgAALUGaSLFD3Jmwnuinaj0WkkaJpSssx+44t6xI68962brwuWaUH7kd/RvNSPCahYtZH6tli3fmV+037tFrsxZvMG1TV7zOdpluexs2iUa8kdmtHndZIjW9yz5HEb7w+tWV5nV0z2RLWsipNHotLImKL2KcuT0lDzEvmi5ZVBf7/wDyTOD2it5en7o4Ha63n/b+6IXV081Ir2J/Mu6Bdxs6XZa922VS9kdapDXSIS6kXoI8rqpEbVZYicW5iMSUojy1e5aoe5vAvGk595fcdqvg6FXBstrP9DU+wp/imUpr3q9f4My8SMf1fPvPzZds4FvBQ7p7nFve5z5jNlVkZ3AwYJfhvVGyBpej10+43N0zRLqH1aP21T8Br5jO5lWqfWZt5BsoN71ZozQjaviamRsZAADqz6lrTvc1ZqOiVvD7C8+NvM6s33F6r8oi8ymajXeZDqHsbRKzI48uSU5MAADumzDN63hknaVCtYjuaSwuGnr/AJWtzk6is9BTNNYNt0pqWjKnClOaU30z7Cxo9T7NdMjznaXZ1im7ILKI/XWpaTTowkm4PvNdPHHyItbd7Z9MeEWeydBKD9rPbJifHr3mk9/E301eEdTU2pIq11UOpBHmdVZljPO5Mc1cjy3kQzR0tPLZEnbTKs0d3TWExaVSlZE9LpLVjBatH8QULilCc4Qp9rzuc3iMcQkv6HL19PVVKSWXjH+URdq0ddM5RWZYxheqInit26lSUm08NpOLzFpN7otUVqEEkXKIxqrSIC9qnQricfXXJshbmZdgjzGosyxlUkTpHLskJo3Kw4oS3Ja3hmY8lq07dcskdqiex0KGavZcVlK1rTjy92nTgotvmk4tuWPDx+BrZhWRLapcmmvqZbqS65nnPXc2unsVruCpXEtzj2PLOdLkbeJAai9NGDBK2D3RujVs0fR1VJr7iXpMdRptzHNopLdKpN7b5zHBhQfVgOxcmP6qqd5mXHYdWSi3b3IWbIj6viamw1MgAB3ZLdE1UsMwzYPRxYutJRWe7RrZaxtz03FdS/ZclX91/hkOG3go2rqPLOS8YvDXjGXimaaia8nnJtW8op8+pzmSnJgAAepgDijVwRyiXKbsEna3bXRladeTs0aot2kr6U7inHmxtLf2dChqIKEGzqRt618xtqy9lG5qx5s+rv7dmZ00FKCZpbd0behU7q5z4nRhXg42p1WSOqTyWEjj2T6mJmxEOKMiOSLdMsIe0apDKJ06bsD+jc4K8qzr06vpH9ncuUse4hnVsdbR6tztx9BG4umpSXvNo1bIrajWtTkiNuLjJZhA4eo1PUR9WZYSORbYN5MkSKcnk8Rk0FabNosExwyriSOhRMvad7mmaeq5s6vnMms5O9R4P1M64rU6eSNLpbHF1D2IKqzmyZznyIrqaGBeBgwSVk9ySJpIvmlZPmRbhHYq2Twaxc0n/ZXlS5vgF/UYNMv2OTGdSy7zMWIkqlkpl09yoy0hlV6M0NhqZMnqAH3D4d5GYswzdvRLSx2r/uRXzJbN4R+5pHxMzvX1P6xW+0kZt2UfT+RDl+pQqq3ICQTAAAAD1MGU8C9GoRyRapt3LdoqT+lUvKX5HN1u1TPR6OWX9mNtYzf0ut5xNtEvdRIe0JYk/RFXqzOkkedsm2xI2IQAO4SMNEkJYF4TNGizGwWhVI3EswtZL8Fq/pFs3mPgRSjk7nZ1/RanjOw04jV/ST8N+htGJT1tzdsnwR1SZMkceywbykSJFWUjgyRnoB3FhAkuHy3Rd073LVD3NM03P6nV85/Nlya3PRab4f6md8Sl8kV9Q9jhXsh6jOeygcR6mALwBgkbMkhyRyL5pP1kXoFG02O5X+in/D/kQL+p+5I/6Yw7VHry+8ls4Nail3PUpSL0RnUIzYb4MmRSEDVsErwul3kZQN49FlPEav7sPzJrPBH7kcfEzOdfQzXq/azM28R9EK/P1M8uI7kBIJOIyDnAyDkyAAOoPcwzeDwy36JqJXVPPTEvyOZrov2UsHpuz5Zkl9GNdY1E7utjplfI30Saqjkg7Tl336L9yss6J558ngMAAepgHUWYZIpC0GaMsVsm+A1MVV+60V54S3PSdkS9+vQacWlmrUftZvDgo9pP38yLmydHDmxM2ITwA9AOosAe2c8NFrTvvEtUsM0TTtyvolXfxn82dJrJ6LSSzV+pQb+pn+RS1LOBdLJGzZQK5zHqAOIBGCQtPAlhyRyLzpaWJIvxWxRtNiv6yXCX/Dpf4UV4r/kfc3lL/j4MP1NPMn5smsWwqKdcvcoSLkRpMjNxNIwZF6UTBkneEUe8jeKDNx9GkcQq+UfkTWeCP3/JHHxMzrW1PNar9pL5m1q49EIeZnV5DcrtEgg0RgTwbASNjAAHseoZmPJZdLVXTrwmlnCf5Fa2j2sHH5nf0E+iSf0GupKrnXqTaxzNP5m1VXs4qPyIO0J9djfp+5Bk5xgAAAAD1AyhxRjkjky5THLJnhtNqafuKV0k4npeza5QtUvoN7+m+eT8vzJKpd1FPX1t2zf++ZFVUW4nAtWGJGxAAB6AeoAXoy3Ja3hhMn7DicoUpQXR5+J168uDZ0aNZ0VuJBV55OXdLJz28jaRXMBHqALwCMEjZLcnqWWRTL1pmi20dOMNilYapxRtcM5cP9Sl8CCEffmJZ9ngxvUcGpMksh3SSsp1z1OZPkuxGkyJmx4jBsPbSGWbRWTKLnp7hzk1sWYwGDZNF2DpwqZ2yo/hNbuEjTG7KBqnh75qja/bn8yaUcpehmKMx4rQw2V5xNmRk1sV/MwJMyBE2MAAK28cyBLSsyNR9GfAVWqyk480aVGVSS9qyi5XFR3Z3k41RTfnt92Q/pF4bGlXUoLlhWo0qsYvqlJy6/yI7orkj1MU02UJlc4L5PAYAAAD1Ayh9ZLdEFnB1dEk5IvOk+Hwq1UprMH2cJNPlcOeTSl798HD110oQzHnd/oexrfsanKHixt9svBGaksOxr1ab/YeM+3DluWdHd7SuMvmVdao2L2i/wD1FP8AJUrnqdaB47U8jckKYAHoAAC9HqT0LM0YZY7K2i6S2Xf7Tf2cp6qmqKgo/PJZrgnD1yV64PM6mKUsFYbsqGTyPUAXgDBJ2D3RZo8RFPg0zRsYvr7H8jrrgpS5Nk41bx+h1o4XLG3k4+7EGcamT9sn82XLIr2b9DAtYYU5Y951rPCVq+Sh3L3ONPkuxGkmRGwRMGxK8MXeRNWjKNb0JaRlKOS3xHJk1ujSUVhLrj5JfkUW2+TQpmsrKKhNpLeTfwRbpfUsM3iYdqKKUma2IMrtQpswIZBgSNjAAHdKeHkG8JdMsmk+jXW9CyqVe3moRqW8qabjOXfzleqmWoTjJYbxg6r1FNsVGUsYafmQmv8AUFG5rQ+j1HVp07elSU3GUMyi5N7Pw7yI7Z52RpqtXB5UN8/+ynEJygAAAAAAHVtVwyOccl3TXdDyT/DNQRpOSbklOMU2s7OMlJdPekc+7RuxJry/+HpdL21poSxbxjnGfn+UxHjXHFcValTLbn4tYy8v+pvp9J7GCj8irq+1KbH01eFJJfbP8kDWnll+Kwedun1MSNiEAAAPQDuE8G0ZdLyYJW14lGFPEs57/Jh9M+47On7TjGGJZys/5JoWdMcEXOeTjzm5PLIRM0MggBWLBgd2tXDJYSwzWSLjwDjipdXhYa+B1q7ouPJUnWzSuN+kqwlYypxvaMq06Sg4wjWlJtprG0PIpQVcLevOxu+uUOnBkPHeL9rJteOSbUXrGEZrrwVyrPLOa2WEIyZobBFgySPD62GiWtmUaTpHUEKLTk+hcWGsGS9UPSxwtSlCvWnSlHDi1SqVYzWN8cieHlPqVZUpcSX4I2yr8d9Ittdwn2PMo80sc65ZOPRPBZrUYrZ5N48GXcZvlOTaIbZGWyHnIqM1EsmQcGTAAAAAAAAAAAAAAAAAAAAAAAAAAAAAegAAeAAAeoA7TBg7jIA9nWeMZM9TGBHJgyd9qzOTGDnnMGTxsA8AFIVcBGRb6bLGE2b9bGRtzdct7mhgIya6PBlPAO3J+ODDeTJw2YMHhkHgAAAAAAAAAAAAAAAAAAAAAAAAAAAAAAAAAAAAAHWQAyAeNgAAAAAAAeAAAAAAAAAAAAAAAAAAAAAAAAAAAAAAAAAAAAAAAAAAAAAAAAAAAAAAAAAAAAAAAAAAAAAAAAAAAA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29000" y="-3487502"/>
            <a:ext cx="9525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2" descr="data:image/jpeg;base64,/9j/4AAQSkZJRgABAQAAAQABAAD/2wCEAAkGBxQTEhUUEhQUFRUXFhcYFBcYFRUXFhoZFxQdGBcXGBgcHCggGBwlHRgXITEhJikrLi4uGCAzODMsNygtLisBCgoKDg0OGxAQGywkICQvLC80LCwsLCwvLDQsLCwsLCwsLCwsLCwsLCwsLCwsLCwsLCwsLCwsLCwsLCwsLCwsLP/AABEIALYBFgMBEQACEQEDEQH/xAAcAAACAgMBAQAAAAAAAAAAAAAFBgMEAAECBwj/xABEEAACAAQDBQYDBQYFAwQDAAABAgADBBESITEFBkFRYRMicYGRoTJCsQcUUsHRI2JyguHwM5KisvEVwtJDU4PiFyRE/8QAGwEAAQUBAQAAAAAAAAAAAAAABAABAgMFBgf/xAA6EQABBAECAwUGBgICAgIDAAABAAIDEQQSIQUxQRMiUWFxMoGRobHwBhQjwdHhQvEVUjNiQ3IkU6L/2gAMAwEAAhEDEQA/AFtJE9z3JTAfimHAP8ubewgODgeS/wBru+q3Mr8WYUOzLcfLko9tbMny5DzFmriXMqq5YeOZNyR4CNB3AmRRl5NkLFH4ulnmEbWhoPXmUg1FY7/G7N4n8oGbGxvsikRJkSye24lQYjE6VJK5xGHUVrFCStZihJWsxQky2WhJ1rFCSUtPUsjBlNj/AHlEXNDhRVkUro3ampqoqgTUDD+YcjGZK0xuorpMZ7Z2ah7wtvRA56EaEZEecITVsnkxWuN8j4ohR1zCyTTxGFtDfgbjQ9R7RSWlru0hNEK06ZWdjkCwev8AP8/Qpr2dtMtZXPe+VtMXTo314ch1nCuKNyhofs8fPzC8947wR+C7tI94z8vX9iiImRtUub1LfaQ1J9a002HpNrXBmQ9KJcuTNh9KiXrBNhaUwesE2FpS7RYZ0LSmMiwzYfSmMiztYbSnD7Qzalb8gP8AF+Q/P0jmuP53Zs/Ls5nn6eHv+i7f8JcK7Z/5uUd1vs+Z8fd9UPEyONIXo1LpXhqTLoz4bQlS0KmFoS0rlp8SDKT6VGLcMr68vSJ2RzUNA6Kekqnl9099OGfeXpn8Q87x03DvxCI2hmQCfP8AlcLxn8HmV5lw6BPNp5e7wV2VtFGIUNZjord1vIHXyjqMfMx5x+m4H6/BcLl8MzMQ/rRub59PjyVpXPOCtkBuuu0ziNK3WSVDVTFwNjIC2OInS3GIvoNOrkpxlxcA3mvH/uLnRT9I47tWDqvRm48p30rf/T5n4fcQ3as8VL8rL4KN6KYPlMSErD1UDjyj/Fak0UxzZEdjxCqWPoBE7CpIKjnSSpKuCrDUEEEeIOYh0yfNyfs9WqsaiY8stmqqBiC2via4NieVvHW0Dvmo0Ff2BDdRVff7cE0TYpBebJt3mIBZDxxWA7vW0PHMHbHmouicBq6JHi9VLISSvbKrjKcH5Tkw6c4pniEjaReFlHHkDunVO0sAi40MYbraaK7IBrhYW2kgixF4QeQmdGCKKmpTlY8MjzyzBvztY3hF5Y8PYaPMKDomyxmOQWORvr9hHNm1hbEjfEls/wASsLq3jrfqI7zhWd+cgDz7Q2PqvIeN8N/IZJY0907j0V3HGpSxNS5LwqTat1yXh6US5c4oelG1xMqFX4mUeJA+sMXAcypBrncgSoxXSzpMT/Mv6wwew9Qn7KQc2n4FTh76RJQPgsxQk1qCsq8Ck6nRRzbh+vheBsvIbjwukd0R/DcJ+bktgZ1+Q6n3IML8Tc6k8zxMeazzOmeXv5le44uOzHibFGKDRS6EUq9YzQgEyiZ4mAmtVJtXwUXPPh/X6dYvbD/22Qz8jo3f6f392QtyZDNYu1x+EZD6/rCc9rfZG6djHv3edvD/AF/atTJiS17xVF4aAeQikNdIdhZVr5I4W700fBVn29Tj/wBUHwDH6CLBhzn/ABQjuJ4o/wA/kT+yrvt6mbIuencbI8CDbI9YuZjZEZ1NFEeapk4hhTNMbzYPQtP8Ji2JVl0wsbuhwtzP4W8xY+sd5w3LGTjhxO/VeT8b4ccLLdGB3TuPRXKmoVAWcgKNSYNe9rG6nGgFlxxvkeGsFkpU2nXtPOd1lg91eJ5M3XkOEcjxHiRnOhmzfqvROC8DbitEsu7/AKKmZZjJtdHpWCXCtItVetls1pafEx9ANWPSL4BZs9ELlEhulvMr1f7MmSXIVV0sD1N+J6xF7jq3VT4x2YATFtuilTAWdFLWtisMdhnYNqPKK9R6KqNllJG5FZesqQdVmTFUfu4zYD+XD6xbIKaKVg72oHomKaXE2e3y2TD1OAYvHQRT0CtjC8Z36oVSasxAAs1SSALDEpzNuFwVPrGhCbFLOymAOsdUs2i1CrBCTpq3SrrgyicxmvhxHlGXnw0e0HvXRcGyrHYuPLkmBWuSOX05xnltAFbYfZIW0He8R9NfqIZ3JLk5Wdk5VL9ZMv2dx+Yjq/wy7uPHmvPPxsypI3eR+SLzZyqLsQB1No6h8jWDU40PNcLHDJK7RG0uPgBZVOdtMD4QT45D9faMXI4/jRbMtx8uXxXT4X4Qzp+9JTB57n4D9yqzVbt8wXwA+pvGJP8AiPJd/wCMBvzPz/hdPi/grCj3lc55+A+W/wA1EUvqWPiSYy5uJ5UvtSH6fRbmPwTh+P8A+OFo9RZ+JtSyKdRooHgBGe97jzK0NLW7AK4acWzAPiBEWkhQNHZCqunCnFJtKfmo7p6MujD35Rp4PEZ8d1tca8Fm8R4Ni5semRovoeoVnZm2BMOBxgmcuDdUPHw1jusHiMeS3wPgvLuK8GmwX+LfH+VXqpxmTT+GXdV6t87fQeR5xzn4gzdcohbyb9V2/wCDeGdjAcpw3fy8h/axVjmyV2pWOYQUNSiJiYCa1AWxZDQ8efgOXWLANO5VJfr2HL7+7+SsSaQAZ+/5xB0hJ2Umsa0boNtbeRUusmzN+L5R4c4Mx8Fzu9JsPDqsvL4u1ndi3Pj0/tKdVUtMbE7FjzP5co1WMawU0UuellfK7U82VDE1UiO79N2k9BwBxHwXP62gfKk0RE+5G8Pi7XIa33/BNa7NfEZsqaZUxr4zqCCbgW4EZQFBxGTGNN5clqZvBYc0an87vff78Fbqlea2KZw+FAe6vXq3X0i/iHFn5LqGzfBC8G/D8eEzU7d55nw9FyKWMsyrf7FVdpTRKA7pJY2Udep4RdAwynmhsqRsDQSLtO+5m7NPNUTJ5Mwn5ASqD0zbxJt0gjS1ppZs0srhsa9Pu1a3u2XTylAkSZUtjcYlQBiLaFtSPOLYSXOpU7hpc42VHuBJYy0uLEAg+Rt+UQlHeKuD/wBIEorvjWmUqWOrhSLZnEpsAeGdojG2yq2uoWqO4lEpmzpuEZm1+tgD/tEWP8EzzQsdUw7ZGRAyyNrZcIqPNThB02vKpWzvvaquEM0su2FrHEBZWXxzB8RBEpIb3dlGHQ541iwLQSr3bltcoSh5ai/gcxAzM2RuzxaPl4VBINURr5hL9fsiZKvcXHMZjz5QfHOyTksafDlhO4seIUFFPMt1ddVN/wBR56RORge0tPVUwyGJ4e3on1XDBZq6MBfwP6RgkEExnouwa8PAlb1UxbvL5j2iAGxVrnCwqm03dZstkZluhVitvxAi9wctfWNDhuS+EO7M0Vi8Xwocp7BM2wL/AGW0mEm7MWPMm5hZM0sxuRxPqnw8WDGGmFgb6D69SpKqoCBbm2Jgt+WRP0BgWKF0hNDkjpspkIGs1ZUE3b0hdHDHpp66RJmDM/pXqq5uLY0Y56vTf+kPn7wuwJki4XN8swpyuCevTiIPj4Yyu8SVkS8dlJpoDb5df6WUG81jk7An5ZihwT0IK2ix/DsZ/IEFCs4rmM9ohwTDs/a/3jJGlYh8SnGjDyN/qYg3gjH+zJ8lJ/4jkirVF7wf6VWfVg3ByIYqRrna/wBIAkw3QyFh6LcxuIMyYRINr2rwKGV6gqb8MxwIPCx4GCYbYbGyGyQ2RpDhaMUsjAqrqQMydSeJPUm8Zs0hkeXHqtrHiEMTY29BSsWipScVC8TAUbURk47DgDnyPTr9Is16N1BzQ/b7/v6eqtTSktS7kKBqTFTdUh0hSe9kbS5xoJJ27t9pxKpdZfLQt1bp0jbxsNsW7tz9FzGbxJ850t2b9fVAyYNWYtgQydFtl7uz54xIoC/ibIHw4n0guHDllFtG3iUDk8QgxzTjZ8AjmwdkPTvM7W18AsQbixJuf9MZPF4Xwlsbuu66H8OzxZDXzM6benVFdmz7qCcjbPxGRjKmjp2y3sea2glEHTOBLRi4aw1sOXU9OcSaC40Bai97WC3Glrau7c8mVOmJ2ctSSA2TkkXBK/KMhrnnpGvhxabB5lYOdktmcNHJqZPsyS6Mt80Yg+OIg/SLJ296kO2T9MKxvqwBXob+gMPiin34Wml/8VeJCJ7lysMoeAv6RBxtxKlLswBB9/CTMki1wO0fpiUKE92iyAbkqD/ZaPFGNy5WCSOucVONutTkHdAU+1H1ivqroxQXlmyqnsJ8xr6TX1tozFj/ALtegg1w1NCEYdLz6o3vTRKGScuXak4sh8QW9/MfSAJG9Vq4799HvSnVTCDrcf35xbG0FRleQeaFVNCky5WwbmNPMQU1xbzWbLEx+42KKbsMQryX1HeXwOtvO8AZzKcJAtLhUhDXQu9VdL6dGHs36RWG7H0Rbn7geBH1Vutk4gRx7M28Q1x9IGifpIPmrZ2a7Hl/aHyG0MaD2oCN3VL+0dpmcWUG2FgZY52uCfHOD8aERt81hZ2QZpb/AMRt/fvVWm7N2sykNxzsMtSTwEGM0uO43Wc8vaLadkw7FSnRWaW8/Ee6cIFj0F+EFwiNosEoHIdM4hrgKQmuWWJrIUdDw7W1ydbHD8N+YvFD9AdVfH+kTH2hYHBwPp/ailz/ANojoMDoRe51A1z45H0iOoagRspaCGlrtwVNs6seY4ABaxLG3K5t6X9oHlZ2woDfdF40oxnguNNNWjAXE8tdbsCfBe99QPWMqTuMcSujjp8jQOpv90dAjKW3ey08TAVdqEyr8bDjztyHKJXpUa1dVlZWpITE5sNABqTyEKOJ8zqb8VCfIZAzU7bySJtjaz1DXbJR8KjQfqesbuPjthFN5+K5XLzH5Drdy6BDovQi6lyixsATCsBO1pdsEZ2Vs7DMlNM+ETEuD1Ya/wBYljys7ZoPKwmy8aQYz3N50V6baOvXnllC9pL+0t+KWf8ASf8A7Ryn4lYQY5B0sLvfwTKCJoj1AP7ful2mqghGLIMgYedr+9/80Y7o9XLxXSNm0Vq2sX9/fVNzys4xa3W6HLe6E0ffpkwgESh2aXGjHNyOuYF418dmiEee6w8t3bTEdG7e/qmnfOYzyLqPmW/hi73sTF8B/UCEkZpjcAh32cArMqeRmvbya31BizJ9sqqEEwhcb7PebLTndj5ED6tEIdg4og/4hMG7D2UiKypTDZBN9ZwExQWAyLG/K+vqB6iLYQacqnOFttSbP25JlJd5uG4Fgbiw4ZcPOI9m53IK1z2gbrmp3ppnBwPc8MiB66QhA/wTCZlc15fMmzJrTOzFzMnlU8Bl+R94MqgLQWouJrqU97y7JebRyrKX7KYrTBcklcDIxBFibXv5RXiGMTjtPZKs4gJOwPZnvBLrbNp2GcmX4gEH1vHXfk4CK0hcKcvJ1XrP1Qms2Oid6UXBHylrg9OY8faAMnhjKti1cPikuodpuFUl1OB5czUBsLcwDkQfO0c9NDqa5hXUwT6Xtladv5RyuFmuNGFxGdB3mUeY2WzkbOsdUTU9+37n1J/SAa7t+aNvv+5Lm05vZy5nMXUethGxCNek+ixMl3ZNf7x80oy0J01jQpYJV0SWVS7G97A53Nr8/SLKIBJVJLXEAIjR7InTpAmSQXWXnMVdQFAJYjiO97GGMgFNtSER3dSpVzmYJJ1NiOtg3dHpaJPJdSrjAaXKw9NiUi4VR8bHQWtkOZiVWFEOo/spKGnBVuweaDwOEKp5AnW8WxR2CWE38lTNLpc0SAV67onutMZi+PMgAX46m9+Ry9oweKH2fHe11nARWquW1eXp5JiIjLDVvuKic525xaBtapLui5rqpJMsu509SeQiEcbpX6Wp5pmQM1uXnu09ovOcs/8AKOCjkI3oYWxN0t/2uSycl879TvcPBVAItQyv0Oy3maDx5CK3yhqJhxnScky0ey1QWtc8T/SAnzEla8OI1gV/7mGFtPaKe1LTYRJxw4UQmCifEgJ10bxGR+kd/iTieFsniP8Aa8f4linFynwn/En4dPkq+1aYsqsvxI2IDmLWZfME+YED8UxPzOOWjmNwi+BcR/I5jZD7J2PoevuQ2opFaxCgi2WXA8vQekcJFIW21y9amha8B7RYTO6iBa3VwJS5ulXgTpoyK/eJmfMMbj6H0jb0fotWAyQdu8eZ+q9G3jYGnNuAimP2x6p3A6XX4FCd0nsXtxdz6tf84syTchTwNqEDyQ3f+oEqaHY2AljPxmf0hQi2lVveGuaT5rVBvZKpxaxawFzcAGJiAlSkmbVJa3o2m9VNWaAtkBVlswPZuQc+oKk5WOmkERxhmyBkcXbpP2m0yXMKsb/hyJFuhOZ94scNKpDiVf2Yy3W189fS0TAFJAm0S2LLC1BFyE72IDK2mY5XGXrFcje7avhPfpeu7tzQyAqLL8udxbgQYzXiitBxtuyUN9Nk/d5wZBaXNuVHANqyjpxH9I6bhGb2jeyedxy9P6XJ8Vwgx3at5Hn6pZqJZIjYe2xssuNwCAV4ybK1wQeRt+cYeXE13e5H6rbw5nM7o3B6eCMUdR2lKjnVDhbw0+lo5ct7Oct6HddlFJ2uK1x6bI1L/wAX/wCNf9xgL/4z6laQ/wDJ7v5ShvVUXZlAPx62yNlGh0Oca+G2owVz3E5AXlo8f2Cm3D2AlVPwzblACcPeBY8MwLAecESvLW7IHHja93eXotN9n9P25RpZWXgBAMyaS5JOIL38NlsOB1GnGjt36eauMMWr2fqgG+u767LmSZ9HMZMRIKk3K5jvAnMqb2IN4uhkL7DghpmBptuyZaTduk2hTy57SuymYSjiUcADIcJyGVu6OWVordI+J2lWsiZM0OIVGs3FplAF3bCDhucsR0awte3KH/NvNK1vD4xfPfzXmu06eop5pls9jqtiACOnDygts7nCwVnSYrWGnNTFu3LydiAGYjFa+tsznzjI4nZe0rouBUI3j0RSdMtAjG2tV7qXMtgql2Nha9zwENJZdoCdlNaXuSntGXUVj4klv2YyS4wrbnc2uTHQYXD5A2mt58yuO4nxaJ0ludQHIffiuV3Pn8TLH82f0jRHDJvL4rHPF8e6F/BRNsaZJPflluq3YeYgafCnZ0RuLxHGfuT8Uz0VsIwpMIt+Aj9Iy/8Ajsx52YVv/wDM8OiABkHwUxnW1lzB1w39bXhn8JzWiyxSj4/w5xoSfEEKzKYEXBB8IynhzDThR81txuZINTCCPLdS7CY9pULwDoR4tLzHsD5x2fAJCccg8gV5n+MImtzA4cyN0Wwxv2uQ3VOopsJuoyPAcDx9Y5XjPCXSSdrCLvmP3XoH4Y/EUcUJx8p1Bvsk+H/X3dPL0XFfWWRzyVvpHKNNuAXeuZTShVDs8SpUsaPglu3jc3/3x1+XEGRtHUhcFwycyzPN7av2TtUVeKkcnhLJ9FvGK3Z4K6F47p9EF3X2zLXEXcDvYs9bEA5CLZGElVRSN0c1U3x21KnuGWWzoqFJoy+FjcMBxtY5cjF2Owtu0FO69x0SPWV7yz8IMs5pndbcDe2ZtpBLtkODfNW6DbakgHw8v7vCBCla1vJR4kuNVzFvwnT2uP5REnbhV1RQLZ1ThYX8orY6lIhNW7FM86exlyzNAXvCwKYjbIk2WwA0J46RCZ45K6Btm+a9F2Lsmsxq1RMSXKGYWXMbFdSMIyAXCRe4tAjnM6BFnWea7312jInSmkX79sSMLWR1zUnjY6HoTFmP2jHB7eipliY9pa/qlLZCCbLV7fEt7cucdlHL2jA7xXETRmKQtPRcV+xVbUAjkcxCexrxTgpxSubuNkLOzOySYku+GYCQNSrqBlfkR9I5bi+GIXslbyuviux4HmumbJA7nVj3fYRCQ37Vs9AB6KD+sYGj9MV1K6kPqR3kEB2vL/YtLIuyzJbSwBYsZi2f3zPiI29Ohw9PouXe/tGH1v4pwoZU2ikS0ppUszGAMx3bCoPG5GbcgIGc4PJ1FFNjdGwBoRii3wk1KNSV5+7T790qxVf3JkuboDD6C3vN3CGdV07YoNtL7N5018bVBdNQ7OWy1vctcxZ+YFVSh+XF+1/PxXoGwNkrIppcpScluSbXJbMk9c4GeS4klEMIaAAotqSFAMQRLHE7rw7f6tD1JXDbB3b5Z2g6JulqAyX6nV4IhutLwybn5iSPCwA+hjMzDqlrwW9wtpbBZ6klXnmYmtDVpZauJ1P0qKsrVMzszfCti1sObfKuYItxI8I0uCYbXuMz+Q5LE/Eme5rPy0fM8/42RSnq+0FkNwB3tLjlfhHYskBNDdefyw6d3LlQxyBwtfPGpNx+7YgGJayTQ29R/dKBa0CzuPI/Xa1O0hgO62JrZAgBT5gXHvDnXWxv6KtpaTRFD5/NUpW0AWKMrI4F8Lcr2up0IziEc4cdBFHwVz8YtbrBBHiP38FasDF9qnSQqM+VY97jocx5XHGBpoIZNpGg+oR2PkTRj9J5b6Gla3YmLLdpTMSZjY0ZjcmyhShPMAC3MeEDwwsxiWN5HcfuE2e6TLAmcbIFH9imXsYL1LH7NdLJhi5IRpZqBcEc7iPMccXM0eY+q93yTUDz/wCp+iqb4FknS2TUS7AXyIvmp9PaO8zou0I8a2Xl/DJeyaT57pk2FUJNk4SQVdSCL/K2X0No5l7SCuzDmubzSftelaV+y7rTEJEuYDbtE4Am4744qTnwg1j9TfNZUrDG7yQdNp3yYsCMiDl/pHw/3nE2ndQJVyXNltLImC8v5jxU/iH5/rFoII3UHNPMIPL2E7TMEkrOGRurAAC+rEnuxS6mqbGl3IJ+2RuhNZU7Wqly8IsQoE1ith3cwFAy5GKjORyCIGMTzKLUO4mzpWbB5p5tMZR6IRFBleVa3GaESlVNHTgLJly0CEkWXQ2zIPO0OI3u3KmOzbslvbW8k6eCsomUvOwLEflBUeL1KGlyejUsVgaXKcsb93NjxJOXmbwSW6BaF1kmkxbBbBIlKeCKD6RuQDTE0eS53IbqlcfNWKqrAEWWq2xoOa67gXsL+/8AxeM3irRJivb5X8N1s8Gf2WZG7zr47KrLnjtJ5OXxjxsvDyjlGN7jPd9V2T396X3/AERKTlOQthIutmHHu2v0jTyFiYew3XozbuSa2n7OZcDUEEix5kaMOhuIz2Eg2ETkO6FL+2/soltiYELl3QDgRTxKqAcs74bZ2GYg3txp3bus8R2dnbeC7+znZ9VKWpp6lu0kJZZVzc2IOJeajDhyPPKB5C11EIlrXN2KBbc3h2qGdpAVZUtUYqEUhRisBibN88jhPC+UWRQh/RRmeY63CHTN5a+dhKzJZIBYyRKZMYFr2Zgb2uNDCdC1mzgrI5Xv9gg+SFVGz1q54nHuIVVpqm+LGWKdmOpK+5hw4tbSXZiSTUrj2QSh8Iwmy55X0HkDGaO89/qt0Hs2RjyWpLWDOdFF/QXMKbemDqpQUNUh5Bd7L3bBHaTWLOxxEcBfO3M/0jssXBbGwWvO83iD5ZXEDnaMyzgGFQABGk0AbBZr2a9ytirByaJWq3QnmEPqKrAxAORzH5xDVRVwZbd0Lq6okjz/AOIhJJ0CtjjAFq3TT2NrAFbEseI4Aexh2vcSAOSi6NoBvmrkxxMlMNcom6nBVhha6whO2F/ZI4NrMlzxFnF/9QEB5ZuG/CvqjcVv6teP8fwvT+yiwOWQWLQlw5co6EkT5lrx51BtK0+Y+q9qyBqhcB1B+isb4yLiXMHh5GPQpuhXlGJ/k1J82tWUcLAkZkFSVZSeIsQGF87Ze8ZGSxjXeq28aR5ZXgtS9pSQSASb5EutsvAZQOKCKtarp8l17zI5tqWKuMrXuL38CDD2Co1XJBfvlu6ACoN7G+dtLxG06Pbv1hmllyUkkkLdQRYWvbM2s3rEmgOO6fWWhEp9KyXZWIFsxc89c+I4eETLAm1lDJ+2ZyHITBYkXKnDrrECPJSEhHVXtmzps0AsVCg2K6OWvpaLYwVU96tVVbhuFw39QPTXw94KZGXb9EJJMG7dULmqHcFyzkZ5sbDlZRlFwhj1C91SZnkeCOU0+8Hh1oTSq9bNiD3Jw1B62fhF+Iz9IAyXWwt8f9IvFBbIHDoQrk0YmvfTE3j3CLH1jlwdLK9AuyeNbyfU/JR0NO4pJcy5LKbgX+Tl4WN/aNBxvZY8TSG2F7NuXtANJQ8wD6gQC7ZyKlGpoKP7Q2iqhVNyXOFQBfgSSeQAGsIm0K2PdBNmqstWLWUzprMfFslB6hFUeURJ3pE6KROmoJYBBAZTwIBtfUDoeUSDq3CoeCeaB7c2fToQ6p3wCq95iFB1wgmy+QiRkc7YlX48QG9LzvaQUTiUIGpcfiaxVfS0wn+7u52lhJV8ceuUAe/78kK22SJ0kfKQRbqP+faBcSix3ijc6xLHXI38l04/Z/xMB5Xu3teCMRvaZbWqjNf2OC93jt+yN0GKZa2Q6nhxsI7fVfJefODW80XNELfnEkNr3SrvDJaWcWeG+o4ePt6RRK4t3RkVP2QP72G455+0D9uHDnur+xLSqwrSxsgJJOQ14RT+Z1Opu6uGOGjvfe6OoTJpwrW7RhnY8TrmOQg0ExxAO5oVwD32OSKUNNild3W304ecXD2NlQ5wD91RamMyTOQZ3vhHIkX/ANwilzNbHt8VeHhr2lelUU0PLRx8yqfUXiDXWAUA9tOIU4SHtQpeZVU3MxwbWL2B79lLsraImKaSabH/APnY/MBol/xD3jrMDM7WMRuO4XAcUwDjzmZg7p5pd2xSkGxFjoRE8llm1HHfsl6pWxjNIoo8GwoYSdZeGTonsqWykOrFT0tf3giKO91TJIW7BME/GZWMOxONVF8JyObHTl9YNfA3RY5oVs7tW60tdMJI7Rlt+7LsfVYZsbSSLPySdM4AFVah5hNzMGfxES0VyOWIaeUQdDW97JxOTsBuoA98hkFtlx6DkP6iHdJ0CiGdTzK3JexA687/AN5RJj90z27Jj2bJyueMaLBshCVFtKkOZBsbXH6RVK09FZGQdilYMxmjFc4e83KwjHma+QFo50tTHcyMtcRtY+qPUveZv4HPqpH5xiTbNHqF0sJ1Od6FFNlsPu62+XtVbxDsc/KNB42CyYTu4J22FPEpJdyFFlAueJyA8YCf7RR1DQLXP2mUU56VZ9O7rMp27Sy3uVIs3jbXyMShIuj1QcgI3b0VbduqrquQrsi04tk73YuQNVl5WF+JPheE9rGnxVjJHOHJHpE1pMtELYiqgFuZAzMVHcolsYI3S7vHtQga95rhR5XLeAEXRtsppHaRQShRsXQO1vhwrbM5t3iTlmSOWWcCZU2p2gdP4R+FBpj7U9R/tV94SLym/DMIP+Qn9PWI4VjUPEfun4iB3D4H9lHXzwvZqdBe/wDlt9TGhwuhMXlZnGnEwNiCZtkTBh6cPAR2EfJcPO3dFe1FosQulDdoOCCDYgixhVexVrQQvPtpbNbtiJfw65cA3P0I8oxZ8d/akM5fytqGZvZguRbZdIskX+YjMxoY8AhF9UJNMZNuiHIGecXY2XEcI8TArdTpS48rVry0MDRzpPeyJWBQOcag2CypTa4SmwzJvJrNbysYYCiUi/UwJi3Xe8soflOX8LZj0OIekDyDS4pPF7o4FiFqNLzPebZL00yzZoxPZvwbjY8m6dI5XIxHQnxHivQcLiTMlu+zuo/hAamQHFjcEG4I1BHERVG8sNhXzRNlbpKvyS1YjI4H3iUAbjITE0xfxA/WOkx5vzMdHmPmuQyoPyUoH+J+X9JS2pTsrWYEEagi1oBmaWu3RsLg4bIcYrVi6UQgErR7ZNJf4iFA1J4XP9+saEDK5oKZ/gis+p7QqkpThGmWZ5seV9YJLtWwCEqtyoJ5UK2B1ZxwBvdhkBYcOpt5xUXc9O5VoadtWwQ6fTzjhuQOeHUX9r/3eKnxTHcq5kkQ5Kam2egYqCXI4G4zIue7/wAxKOKMGuZ8/wCFGSV5F1XotzaVxPQlSFI5EaflYw7mntga2TNeDEd902bPNxGqOSBcrlRTYltDEWma+kqzqQo7Aj2+nTpAhjpyK12F3sqUUSY2psEX8vyjlM1hGQ2Lztdhw5w/Kum8q+ARGmGAzOKzQGHIMBZ/VSD/ACmDBuKWe7uuDh1TF/05KhJYmF8KOGsrYcWH5T0MCl2k7IwtD2oxsqup3DFa6dJe5HZzZizFUg6YWBYj+bjDaT1CGdY5K9I7WVJstTTTraYg6k9L4jb0hnAWnZq6hC6Labz5ZmTZRkkMwwk3+HInTS97QxYAaCKjeS3cUlfb09e9MbUqZcsce8c7D84JaK2Cqeb39yCbJqB2ZByAmtc8AAccZ+SwmSx1H9LUwpB2Ok8g7+1zMmicJVtDML+Sj9bCEGmIu9KTOeJww+d/D7CH7Yf9oo4WYHztGjgDZY/FjuEe2RVASlz4c46nHI7MLlpxbyr7bQFtYusKjQhtZtG+kQdIAnDUGoJxZ5kzgbKvlrAcDtUjpPciphpjazrzWVdVw55f0h5puijFGSbUCMQVU5EC4HAjgRzihpohpVpbsXBPdHVDsVfla/6xqau7azHs7+lXJ7ArjHLI9NYs81Q0EHSVLuZVXex4hl8wQw9i0DTdCiCNynMLA9pqUm0qCXORpc1Q6NqD9RyI5iKCA4UUW1xa7UOa8+qPsyczbLVEU5zthvNA/AG0I/ePoYC/Is1WtP8A5WXs9J5onW7hy5ctTQhZc5L5uWYTFYd5HPAHLMaQUI9G7Of1QJm7SxJuD8vRJ+1Njz8kqJTHDfCGRnIHJJyfEvGxN/pDmnipPv3jonZ3Dcfy/cHqqT7izJmcuVNW/ErMKjyMu/vFZx4z7J+v8K3808e0L+H8rqXuQ8nvTlnuOUunJ9y2XpDsiYw24k+5RdlSP2aAPV38KztCUqylf7nUdmpADTP2YxMbDXM3PKLpcmINvSdlGGCV79GoWfBANpV09hgly1lyzqJZzP8AExzPhGe/iAeKGwWo3hMkZsjUfvoqtJMYCwQjoBb1Jh25jWDn8FE4MkjuRR7Y4afiRbSWVCxBFy1tSG45nmNYPxpmz7NO6z8uF+LRe3YmkvbTZ1NxkeLcT4njFGQCwq+EhwpEN1q15jzUdma8lrXJOasD9LxLDkcXkE9FXmRtawEDqjux6nOxjUjdYQTwmiQlxFiFcaVav2UH6Hn/AHwhnNtTjmpBZ+znlMrAFkxDtFAztnZh4cuUZuZhNe9soG4+i1cTPcyJ0N7O+/mq20Fwy1aUcWDNDe9xpYnqMjGQRpetgd+FNO4M9agA3sM8jrccPGBsgVuiIJSWpzqt0aCYGmT5Usn5nZVvbqbRWwnlZVMkhLroIS258mR35JJQgYUJNlFuGcIvKugcD0pDttVgRLHjl18AOZibG2bVzjQSTtlsIxv/AIjArLXhLXiRzPNusXcgh9ybQyYncCcLXfz4egHpArT3i74e5aDm/piP3n39FLLmgEAWxWsBqbDgB7n+kRETnmgCVJ07IxuQOnp/soHtGczPe2QyW49SPT2jSgjLG+awsuYSv2OwUlDXFcsyCfry/u8aEM5bssyaHVuiP3u/H++MGdraDMZCpVVTwva/GB5Jb2ulfHF1pcCqAARAenM9f75xWZ2xtobAK1sDpH2dyVqolMq421FsuV8vXSARma5KHJaT+HmOEudz2U06djlo3zSThPVCe6fIgDzjQc7UwO/6/RZjWlriP+yY9j1OOmcDMrw5gcPMQdE/XF6IKVmmUHxRDYtZjkWOouD9Yvhfqah54tMtrjdyoK1MhR80+3l2TE/SBsh1UPNXtbdnyXqqrFRKopXGWK0SVwRCUaWiISSwLDpUtYYSalu0JKkt/aHIxUM390o3o4v/AH0gbLFxOR3DjpyWHz+q8lkyi2gvHOFwbzXcsjc/kFZOz36ep/SK+3arvyj/AC+a6lTJlOwmKuLDqBncHUQbg5gilDgs3ivDnz47mEeY9yg2pKSdL7SVYoxyHFW4oRw6cxHUP0zR21cXDqjfpfzHz80P3WpytRia4UAjj8wtY+V/SAsZhbLZRWU4OioK4rmXMZeRP1g1rtLqQvNoKbtnbWQAYmsfPLqeQi9+REyg9wF8rKp/KTSgmNpNc6F0j0qaGF1IYHiCCIvDgRYWVJqYaK4mSQYSlHN0KXa/ZViSmV/iX5SeY5H6xn5WCJe83YrewuIGLuu3CVplVOomZ5L4MTZow7p6g6X84yZcd7e7IPetVmQwnVG73FFq3fCuZAlRKxSyQw7MsCcJB1u1xAoiZ0KJ7R/+TfgiTfaJOZQDTztBa62HTPl1iHYjxU2zgcmFd0xmTSJjgs5GgyRfBjqeZF+nUyLDmeO63bxP3aFn4jBDu91nwG/38VK27CzXxz5lsgAsrUAcMTC3+mCW8Lf/AJlZc34iZf6Tfirw3fpV0lYuZdmb2vb2g2Hh0TeizMjjeVJtq/b6KCoVU+BVX+EAQe2NrRTQqWOc424koFtSnWaCr+R4g8xEZImyN0lGRvLDYS1V0YlnPjobaxnyQiM7ooSF/JV5eJ7iWOhY6f1gKbLZHsjsfAkm36Ltdk3zdyfDKM5+a48gtaPhjW+0fgrsinVB3RbnzPnAz5HP3KPjhZGKaFuctxa175AcycgB1uYeMEuACjMWhhLuSrbY2VNoJxlTxcFb3Gjowzt1By6ERuNJjNO/2uWsSjU3orm500iZMQnUZfrBuAe85qFzR3QUR2PTOrzcOSXGuh1vbqDl/wAwRA0hzq5KnIe0tbfNX905eLaMleK45nohX8zFWSe+0J2io3fBeuKIrKopWiIgrlyRCTLkiHSW8MJJbCwklmGEkq20KMTZUyU2joynwYWiLhqBCmxxY4OHMLyJpBlkowsyEqR1U2McbOxzHlruYXqeLKyWFsjORC0xikBXrlpkOAokoYZKrMxL8LkCculx+MfvLmesbfDs0xODX+yuZ41wsTtMkXtDevH/AGp9uSjIYKGxMJY71rYip7pI52AF+OcdJM3QPH72XF47+03Irfl9f3VPaxVnR5du+oLD8JAtn/ecC5WS2IB3U9Edg4j5iW9AeaK7FpS5EuULudSdOrMeAH9BHJZk7nOMkp+/ALuYexw4A1g3+ZPiidVSGS4WYnePGWwJ8TYhgOpEUQZUrRrheR8R/RVEn5bL7ssVn0B+fNWhMmL8Mxj0YK3vkfeNCH8Q5bD3qd6ivos6b8LYMnsgt9D/ADarVFfM4qjdQWX2IP1jVi/EjT7cfwN/wg3fhN4/8cl+or9yhtXODghpZIOo7pH1g5vGsSQU6x6j+LQ7vw9nR7tAPof5pUJLBFwBmCi+DErXS5va9sxfP+kDaMOR+pkoA8PulaG50LNL4ifP/VqejEoG91Z/xscTe+nlaNXHZjN9gg+dgrHyDkG+0BHqCExbPnA8QfO8HBZMoRRWiRbay3McDsuJ06whqpXQxG7cgtZPhlpsbSD1VTaIk0rqQibTtUuFGSIbsev4R1sfeOf4tntZTBzXQcH4a+cl52HijdPsxFAGdh5COWfkvJtdkzEYwUpTs9OR9YgJ3qZx2KpU7NIzU36cYuZODzVD8Uj2d0z7h7pF2SqniyKcUlD8zcJh6DgOJz4C/QYONX6jvcuQ4tm6v0WH1/hMe/u7KVtMw0mywzymtcggXK+DAW9Dwg+Vgc1Y8MhY7yXjO6zDEG44ivqAfyieD4+77+Cvy99vJOdA3dcciffP841WrKlG4K39n0rFtRzwl0zerTFH0JjMmNz+gR//AMA8yvVwsOUNSssIrBVxXNoe0y0VhWmpdBYVpUsCwklvDCTrWGGtOlDfDddppM+QLzLd9NMYGhX9+2Wetozc7C7Yam+0Pmt7g/FjiHs5PYPy/peeTmINiCCNQQQQeRBzBjnzGWmiF27ZWvbrabBVSdURY1iofIqbzL3i8NpCverW2azthLnDK64Jg5Oosw/PzjrWydpG14XnwhMMj4z4ocKi62OqkDTgcxf3HlGZmMv3LUwZCx/qmDZG2Fkoey+M2He+K54tzA6ZRzmRjOld3+Xkt1nfcG9SrNJPtqSSTcsTck8yeJgeRtroGQtY3S3kilB2cxws2b2S2FmsMzf4cTd1eGoN7xQ5pDba2z9+9BZkskVaeXimqTuvS2zVn6mY5v6ED2jPdmzA9B7v5Wa6eU/5H4qHae7tIi/4dichZ3H/AHRKPLyCefyH8JNmlv2j8SgEzdeWf8OY6nk1nX8m94KGe8e00H02/pEty5m9b9f6pDKjZrymCzVGfwsM0bwPA9Dn46wS2Vsgth/n781oRZbJe6dj98liUksupmZJo1pasRfRrWJIvqBw8Ik2aQNIaTfTcj3c/gqMuE1qa0Hy0g/2uZ0lATgvh+U2KMepUNl/ekXNzMloHfdf/wBrVcXD4ZBcsLL9Aqc8gfM/T9o//lBDM7L/AP2O+KtPCcAc4m/AKlUVGA2uSDpck2I6nn+Ub3CM6R+pkhs87K5vj/DYYS2SEUDsQEOmMXYKup9hxMG5uWIWFxWTg4LsmUMajtJLVFCroP7JPUxxUr3SOLndV6NBEyFgYwbBWVeKSFbS6xQ1JqTRu1uuZtps8Wl6qh1fqwtkvTj4a73D+G8pJR6D+VyfGONc4Mc+rv2H7p6wxvLkVvBDp187yaXsZ09P/bqGUfyuyj8vWFiim+/+kTMbI9Ez7La4fxt6ZRqNNrNmFUi/2VU3/wCzWv0lKPQk/lGXKP1ne5Gk/pNXpQWEVTSsMkVhWkLWCHUaXOGEnpdYYVpUsCwrSpdYYVpUtYYZPS1ghJIDvHupJqxc9ybbKYoz6Bho48fIiKJsaOXmN/FHYmfNinuHbw6LyjeXdmopCTMQtL4TUBZP5gM088usZj8N8Z23C6GHi0Mo73dKXVnA5ggjWKS0hGdo1wsFFdo7L+7S5QcnFORpkxdcDXupH8pwnwjoGAY7WNPXn6rji45ckj2/4nb06oTOlFVWeACFJRxa+Woy45Q8rTWsdFFjhejx3USVADaZar08OY94zJ8cO3j+C2MTN7MgS9OqLSK0AAk5c+EZD4STVLqY8pobqJ2RGVUgjmIGdGWlGtc142VmlrZkr/CmPL/hOX+U3U+kRexr/bAP3481S/DhfuW16bLraO9NRdcZV7DiuE58yMr5coaLBhINWPn9/FZ82IIz3XfH+qXVHvSxOcv0e/1URGTAb0d8v7KqbjSO5V8f6RSft6XNlNLfEhIyLIWAYZqe7fQ2gZmK+N4c3f3/AM0ouxpmG9J29/0v6KGn2XOmjFJMmYP3Zn5FRaJOmjjNPseo/tGDiDf8mkffnSgn7FqxrTuf4TLYezZecWMyMc8nj5/wrW8Qhre/h/CP0+70qTSzDVPLWZMQgsxGGXxAUnU3sSeJA5CA3Zb5ZmiEEgHp18Sf4WXk5LpX6uVch99V5XtGqyHFr5AR1eJcb9Q5KriLxPDoPM0pNloVuz/E1vIDhFeZN2zldwzG/LMJPMoolRABYtYSqzImFiFUFmJsqgEknkAMzDNhc86WiypSZLI2lzzQC9C3Y3Pw2m1QBbVZWRCnUFzoT00HXht4fDmx0+Tc+HguR4nxx89xw7N8ep/gJywxrWucpZhhWlSSd5d7ZiTptNIUBpYUFviYsyBwALWUAFe8b+AteAcnKLDpb8Vq4OA2Ua3fBINRuy8uSXmTCZ8xi76tiIfGzX4EjLjnFMPEC2xWxpGy8MaQDdHf0TdsPcud2femS1uAdGYjLllf1EG/80AKDPn/AEsyThRLhbvkr+4lMJFVV04JYhJUy5tc3LroNBkvrEMfJdOXPcnzsVsOlrfBPAWCbWfSsssQtWUtYYe01LnDCtKkv7b3xpaWZ2cwuzC2IIA2G+gYlhY9IGkyo4zpPNH4/DZ526mAVy3IF+l81R//ACLSa4Z9ufZr/wCUV/n4rq/krzwXKB0nTf8A9h/KxPtGoybfth/8Yy65ND/novFSPAswf4i/CxfwtNsmYrqGQhlYXUg3BB0IMFg3usktINFd4YVpqWsEPaVLCkJKkrb27vUropMiV2jTEAcIA3xBmzGvdVtYZsbXOGykZXsaaPQryffeqL1Uyx/w7InQjM/n6CCMlvaCvCq9U/DyYgHeN35gobsec0ybaVhDOLTEYdw4RfTgRY2iuJxedtj1H38lOdjWC3bjmD1+/FVqvZnePZgEN8pyKtliA6XvaIugN2379FJkm3eVLvyyQysOd1yI68IFlgDvaBB8Ubj5Tot2Gx4HkrlLVjkvnqPAjMjpGZNA5vP5LXgljkP6Z0nw/hEJMw/i8hce5xQI4Dw+/dS1mCWu7J8fsrqvSWVVu0YHMEMAfAggAEHnDRl4JFX6IbIlmvv9PLb4qvJS2Ymyj4th/WJuN82lQiyi08wferkqpB4jLkbjyPGKXMIWxBlNlba7TahksHR8DjQ8+hHzDpC7DtRoIsKrLdAW/qUPNW63fasmg4XCDjgXAB4s1z6Rfjfh5nPTt/7H9hS52XMxo9rLj5bBK+0a92N2dnb8TFjbzY4j7CNduBDCKAv5D4BAHPkd7ADR5bn4qPZyX75zJyBPLnAeS8XpC08CMkdq7mVelEs2BFaY/BEUu3oATFDYnO5BFyZUcftOTxsD7N6mbZqginT8OTzj5fCnmT4QZHgdXlZc/Gq2iHvK9J2Fu3T0i2kpY/M7d6Y3i35CwjQjiZGKaFhz5Es7rkNopgi1ULeGEklbf3b70cuWZeHE5YZriNlW/dBYC9yMzkBfIxRPKWNsIvDx2zPIdfLokfcmW9S5mziWmNaZNc5XZh3V8lC5cBaMjIeXOJK6HGaIogAPP4p9GxJXaiabswUBQT3RY3uBzvz5CKLoUol5JtGHGFDDjYKkd56DbnUHeqZ7fFMm4VPHBKUAD/MXjXwRUdrN4o4mavCkzBYMtZtKwViFqylzhh7TUoayQzS3VHKMVIVwASpIyYA5G2sMdxspNoEEi14TtulmyHaROXC4YlmuSZpYm0y/K2nXETneOclidHKS42fv69fgu94e+GVvbAgAAAD/AK+X8HqilLv06IEEuQQBawJUacrkRkP4S1zy/U6/in/45p5SD4f2hS1FPMmtMnI8tScWCXhdDaxKkEAqCQeYzOkFlkzIwxhBPKzYPrz6Kb4MiOPQ0gjl5gfHkvTvs52XOlSWabdEmHFKkHPswSTe5zzuMulzmTHSYUcjIwHm/v726LkOKTRyy9zcjm7/ALf65X1Tfhgu1mUsww9pqWYYVpUlXeqtAqaSSfmE+Z5oqqPZ29IthP6gVU4/SJXh+3Se2nX4zn8fiMWSbE+qJh9keirytnmb3pTYJg5Ei54eHjETD2g1N2cpl+nZ24VabtCYr2mKe00a9hc3y/54wOchzNnjdWMiDvY6onTbXOHNT4YSfeLm8QirvFRdhS3sEOm1tOW/wbG+ebKPMXiBlgcdmpBkreqmSi4qvW2O/hmdb8iIolwXPFx/D+0bBnNb3ZbPmLtWzWphwtI72hImTAP8trD1jI/IZAkoE/AfVaYzWab7Tb3n5UoqWixHN1QcL94jpYfrGnHw57vbcB80E/ibYx3AXeZ2V87NlD4p7noMKg+xPvBjOFwNNk2gpOL5b9ht6KGpqJKCyLnzN7/1gr9KMU0IMmWQ282g9bWmx4dNIHlmoKxjLXEvZsyYoNrYyAgOrFjYeAv6xlvyg54Y3crUZw94hMz9gOXmvcdk/ZRSSwO2abPIAyZsC+Fktl4kxeMeMG6QLs6YjSDsnLZuyJNOuGRKlyl5IoHrz84vAA5IRxJ5q5hh7UaWFYVpUucMPaalmGElS8Y+0dp86uKGZ+zlthVQBZUaWpc6XLkm17xnZUveLT0W3gY9sD2mru/RSbH2x92l4AjPMLEoEAswxDiTYEDnbQQAW6jdrUJLRpq1f2HvuJlQ8l0ZGQAm7BuVxcZZXHGE+ItaHAqsPa9xZVEJ1esDyzhN4rvZRbHpfus3Lm4pMwfhnuPUK3/cY2cI/pBZHFB/+QT4gJhCwUs6lOViFqylmGFaVLWGFaVIFvbu0tXLFjgnJnJmaEHWxP4T7awPkQNmbpci8TKdjvsCweY8f78CvKJFVWS3nB3QNLv2iTyG81UjnyPEc45jIxYWuDHNIP8A67fNdU52K9rXMaaPIgjfy36pk3B3ZapcVlSihcjLQIqq5HzlQLFQdDxPMDPawMMMGo8ul7+/dZnE80RMONCTv7Rv/wDnbb1+C9Qwxq2udpZhhWlSzDCtNSzDCtPSRvtM2eR92rkFzSTCZoGvYzAFmH+XI+F4cO0uDvBIt1MLPFeS750+ComaWZg6+DjX2MGTKOObYPLZRbvt3osgOylMEd2nsqXPS0wZj4WHxDwP5RZLC2Qd5DMkcw7JK2pSzqVwwOIXybUHow5xi5GFoFHceK148xz6PX6ohRbSWpGB5chTbiubfwm4tnwjGkgdB3mlx96PZKJu66gpf+gOg/ZuR01H9PHMxdFxdzdiFB/DgeRXNLu5Uzb4Xl934sTsCLnI2C9Itl41Gz2tW/p/KoGA4mtlBVbrzFN3mywf3cZ+torHFmyHutPv+yrhw93UhDpqMhw9re2ukGMzZCOSh+SaT7QXMt3OSkdWz92P6mLTmFo5fyq2YReduXj0Vml2eCQxIY87i3kIz5slzua2cThzG0R3vhSet0dndtW0ifEFbGx6S1LjyxBR5wPgDVMSi+NHRiEegXueGN61xNLeGFaVLMMK01LCsPaVLnDCtNSzDCtKl5vvxuhP7SdVSGlshUzHSYzKylU7xQhSGBCjLLO+Z4Bz4+s6gtPEzTE3QQlfcpg1yxl4gWxuc7gZgjOy5EZcOUZ8mx2WyzUW78/ulrZmyJcqomVNmcTCctSqs3xW4g2F+XhCe8loZ4KMcIa4yeKbaCuAxKBYZEG4sb5WtqCLZ8M4pKtDCTuin2dIx+9tbuGo7h4GyDGR4E28QY18OxGsHiVGbZOIWC7WfSsFYrtWLMMK0lrDCtJbwwrSS9vFudT1cyXMmCzIc7D41GiP06jO1xximSFryCeiLx82aBrmsOx+XmPA+aPS5IUAAAAAAACwAAsABwEXWg11hhWkswwrSWsMPaVLMMK0qXE2SGBVgCCCCDoQdQYSdeEfafsH7uQqjKWv7PrILd0eMtu74FTxi9r9TK6j6KLBpefA/X+0obFqBiBB4xfjvBU5GpyWcMN4NQJbulrbVWpuDmpytA8zxVFFRNI5LjZ32Z7QqJH3iVJBQ/AjOqTHX8ShssPiQTwjILfBFah1QSbS1cia0lu1lzEsGQsQRcXHdvnkQcucUGJjjRbZ9Fexz9OoOoeqlR6tSVM2Ylzc98304gGLBw5jq1MHwVf5l3RxRil3YeaA0yomNfh/Uk/SDo+GRgeHoELJmuvff3oPtCmCT+xkksAbEtY58bWA0geXEZ2mltoyLOkDNRpH52wUWUWLNit0t9IL/wCMhDbNqn/lZnOoV8EPlUbdljLkcgVFs9NOkD/8ZGW6rIRQ4vODp2KffsQ79XOJBPZyQL8FMx9PMKfSAseHs3OV/EcwzRsb7yPVe04YLtZC3hhrTUswwrSpZghWlS1hh7SpZghWlS00uFaS8z353TqlqDUUcpZst1VZklcKOpUYQy3ycEWBGuXEQLPBr3C0MPM7EFpFgrNnfZ9VTQGqJyyLjNEHauOmM91T4Bh4xWzDH+RV8nFHcmCkQf7LZZFvvtaPBpIPqJQMXfl4/BCuz5z1TjsjZaU8lJMu+FBYXN2PEsx4km5J6xe3YUEI4lxsq4Fh7UaU1ohanSy0K01LLQrSpZaFaVLLQrSpZaEkstCSpZaFaVLVoVpUstCtKlmGFaVJL+0/diZVyZbyBimyXvhuAXlsLTJYJyubAgE2uBEmu0kFSHgvC63Yz0s5lKsFv3SQQba4WBF1YcjBUYAdbeSbVqFHmrkme72RAzMclVQWYnkFGZgkygDcqvRZThuT9m8+dPWbWyjKky2DCW9sc1hoCo0TnfM6WtAEsuvYclcBpC9kqpyypbOxsqKSegUXipRpfOjTmnVU6fM+OY5Z+n4U8FFl8o0saPRz5qqR1jZB7drObDxY59L5e0RHfep+y1N1ZPFPT4iLm2FRcDO396QW92hqAAMklIBuxsg4u1fU3t58YHx4aOoorIloaQjG1lLgIvE2Phxgl4JFBDxUO8VUq6YkpJQXLEAAakngOp08xEJKDaVse5te3bjbsihpVlZNMYl57j5pja2/dGSjoIxibNoo+ATDhhrTUt2hJUstCSpZaElS1hhWlSy0K0qWYYVpUstCtKlloVpUt4YSVLWGFaVLeGFaVKtNeYHNsNuF7308IjaspanTJhXuYVbLM3I1zytDpqXUqY4HfCk56Ege94SVKQTjyHr/AEhJUs7U8h6/0hJqU0JJZCSWWhJLISSyEkt2hJLVoSSHbV2DTVNvvEiXNtpjUH35dISdc7L3epaYlqemkSmIsWSWqsRyJAvCSsolCTUkn7WNpmVSBF/9Rhc9FIy9SvkDzi+Btus9FCQ1Q8V4dX1JlSrL8T3F+Q4+ZvBk0hYzbqk1uo7otu1s8KMWp1JJz08IshaGNVE7zyV2bRmfMxPbCtrL7+esWVqO6raQxu3VE3kYFyiy1R7RVRUtc8YVqw+CK/ZpQifXmY2koEgdRh/N1P8ALAOVJ3T8EXE2qXtEZyuW4SS1CSpZCSpZCSWQklkJJZCSW4SS1CSW7Qk64mXt3bX4X0hJltAeJB8AR+Zhkl//2Q==">
            <a:hlinkClick r:id="rId4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6152"/>
            <a:ext cx="3505200" cy="22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periodic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89040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Rare Earth Elements</a:t>
            </a:r>
          </a:p>
        </p:txBody>
      </p:sp>
      <p:pic>
        <p:nvPicPr>
          <p:cNvPr id="148485" name="Picture 5" descr="periodic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05000"/>
            <a:ext cx="4287838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8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80164" y="1981200"/>
            <a:ext cx="405923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The thirty rare earth elements are composed of the lanthanide and actinide series.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One element of the lanthanide series and most of the elements in the actinide series are called trans-uranium, which means synthetic or man-made.</a:t>
            </a:r>
          </a:p>
        </p:txBody>
      </p:sp>
    </p:spTree>
    <p:extLst>
      <p:ext uri="{BB962C8B-B14F-4D97-AF65-F5344CB8AC3E}">
        <p14:creationId xmlns:p14="http://schemas.microsoft.com/office/powerpoint/2010/main" val="1261809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periodic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7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4600" y="152401"/>
            <a:ext cx="7010400" cy="722313"/>
          </a:xfrm>
          <a:noFill/>
          <a:ln/>
        </p:spPr>
        <p:txBody>
          <a:bodyPr/>
          <a:lstStyle/>
          <a:p>
            <a:r>
              <a:rPr lang="en-US" altLang="en-US" sz="4000"/>
              <a:t>Across the Periodic Table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590801" y="990601"/>
            <a:ext cx="7396163" cy="968375"/>
          </a:xfrm>
          <a:prstGeom prst="rect">
            <a:avLst/>
          </a:prstGeom>
          <a:noFill/>
          <a:ln/>
        </p:spPr>
        <p:txBody>
          <a:bodyPr>
            <a:normAutofit fontScale="70000" lnSpcReduction="20000"/>
          </a:bodyPr>
          <a:lstStyle/>
          <a:p>
            <a:pPr marL="1257300" indent="-1257300">
              <a:tabLst>
                <a:tab pos="1257300" algn="l"/>
              </a:tabLst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Periods:  Are arranged horizontally across the 		periodic table (rows 1-7)</a:t>
            </a:r>
            <a:endParaRPr lang="en-US" altLang="en-US" sz="2800"/>
          </a:p>
          <a:p>
            <a:pPr marL="1257300" indent="-1257300">
              <a:tabLst>
                <a:tab pos="1257300" algn="l"/>
              </a:tabLst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These elements have the same number of valence shells.</a:t>
            </a:r>
          </a:p>
        </p:txBody>
      </p:sp>
      <p:grpSp>
        <p:nvGrpSpPr>
          <p:cNvPr id="22532" name="Group 1028"/>
          <p:cNvGrpSpPr>
            <a:grpSpLocks/>
          </p:cNvGrpSpPr>
          <p:nvPr/>
        </p:nvGrpSpPr>
        <p:grpSpPr bwMode="auto">
          <a:xfrm>
            <a:off x="1585913" y="2006600"/>
            <a:ext cx="8972550" cy="4686300"/>
            <a:chOff x="39" y="1264"/>
            <a:chExt cx="5652" cy="2952"/>
          </a:xfrm>
        </p:grpSpPr>
        <p:sp>
          <p:nvSpPr>
            <p:cNvPr id="22533" name="Rectangle 1029"/>
            <p:cNvSpPr>
              <a:spLocks noChangeArrowheads="1"/>
            </p:cNvSpPr>
            <p:nvPr/>
          </p:nvSpPr>
          <p:spPr bwMode="auto">
            <a:xfrm>
              <a:off x="787" y="3640"/>
              <a:ext cx="2102" cy="351"/>
            </a:xfrm>
            <a:prstGeom prst="rect">
              <a:avLst/>
            </a:prstGeom>
            <a:solidFill>
              <a:srgbClr val="FFC5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34" name="Rectangle 1030"/>
            <p:cNvSpPr>
              <a:spLocks noChangeArrowheads="1"/>
            </p:cNvSpPr>
            <p:nvPr/>
          </p:nvSpPr>
          <p:spPr bwMode="auto">
            <a:xfrm>
              <a:off x="783" y="2561"/>
              <a:ext cx="3021" cy="1075"/>
            </a:xfrm>
            <a:prstGeom prst="rect">
              <a:avLst/>
            </a:prstGeom>
            <a:solidFill>
              <a:srgbClr val="FFC5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35" name="Rectangle 1031"/>
            <p:cNvSpPr>
              <a:spLocks noChangeArrowheads="1"/>
            </p:cNvSpPr>
            <p:nvPr/>
          </p:nvSpPr>
          <p:spPr bwMode="auto">
            <a:xfrm>
              <a:off x="5321" y="1471"/>
              <a:ext cx="317" cy="2165"/>
            </a:xfrm>
            <a:prstGeom prst="rect">
              <a:avLst/>
            </a:prstGeom>
            <a:solidFill>
              <a:srgbClr val="F6BF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36" name="Rectangle 1032"/>
            <p:cNvSpPr>
              <a:spLocks noChangeArrowheads="1"/>
            </p:cNvSpPr>
            <p:nvPr/>
          </p:nvSpPr>
          <p:spPr bwMode="auto">
            <a:xfrm>
              <a:off x="3818" y="1830"/>
              <a:ext cx="1503" cy="182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37" name="Rectangle 1033"/>
            <p:cNvSpPr>
              <a:spLocks noChangeArrowheads="1"/>
            </p:cNvSpPr>
            <p:nvPr/>
          </p:nvSpPr>
          <p:spPr bwMode="auto">
            <a:xfrm>
              <a:off x="470" y="1834"/>
              <a:ext cx="309" cy="215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38" name="Rectangle 1034"/>
            <p:cNvSpPr>
              <a:spLocks noChangeArrowheads="1"/>
            </p:cNvSpPr>
            <p:nvPr/>
          </p:nvSpPr>
          <p:spPr bwMode="auto">
            <a:xfrm>
              <a:off x="176" y="1471"/>
              <a:ext cx="290" cy="2524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39" name="Rectangle 1035"/>
            <p:cNvSpPr>
              <a:spLocks noChangeArrowheads="1"/>
            </p:cNvSpPr>
            <p:nvPr/>
          </p:nvSpPr>
          <p:spPr bwMode="auto">
            <a:xfrm>
              <a:off x="3822" y="2192"/>
              <a:ext cx="281" cy="1440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40" name="Rectangle 1036"/>
            <p:cNvSpPr>
              <a:spLocks noChangeArrowheads="1"/>
            </p:cNvSpPr>
            <p:nvPr/>
          </p:nvSpPr>
          <p:spPr bwMode="auto">
            <a:xfrm>
              <a:off x="4111" y="2551"/>
              <a:ext cx="309" cy="1081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41" name="Rectangle 1037"/>
            <p:cNvSpPr>
              <a:spLocks noChangeArrowheads="1"/>
            </p:cNvSpPr>
            <p:nvPr/>
          </p:nvSpPr>
          <p:spPr bwMode="auto">
            <a:xfrm>
              <a:off x="4428" y="2909"/>
              <a:ext cx="282" cy="723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42" name="Rectangle 1038"/>
            <p:cNvSpPr>
              <a:spLocks noChangeArrowheads="1"/>
            </p:cNvSpPr>
            <p:nvPr/>
          </p:nvSpPr>
          <p:spPr bwMode="auto">
            <a:xfrm>
              <a:off x="4718" y="3282"/>
              <a:ext cx="296" cy="350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2543" name="Group 1039"/>
            <p:cNvGrpSpPr>
              <a:grpSpLocks/>
            </p:cNvGrpSpPr>
            <p:nvPr/>
          </p:nvGrpSpPr>
          <p:grpSpPr bwMode="auto">
            <a:xfrm>
              <a:off x="39" y="1264"/>
              <a:ext cx="5652" cy="2952"/>
              <a:chOff x="39" y="1264"/>
              <a:chExt cx="5652" cy="2952"/>
            </a:xfrm>
          </p:grpSpPr>
          <p:pic>
            <p:nvPicPr>
              <p:cNvPr id="22544" name="Picture 104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" y="1264"/>
                <a:ext cx="5652" cy="29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545" name="Line 1041"/>
              <p:cNvSpPr>
                <a:spLocks noChangeShapeType="1"/>
              </p:cNvSpPr>
              <p:nvPr/>
            </p:nvSpPr>
            <p:spPr bwMode="auto">
              <a:xfrm flipH="1">
                <a:off x="180" y="3637"/>
                <a:ext cx="54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46" name="Line 1042"/>
              <p:cNvSpPr>
                <a:spLocks noChangeShapeType="1"/>
              </p:cNvSpPr>
              <p:nvPr/>
            </p:nvSpPr>
            <p:spPr bwMode="auto">
              <a:xfrm>
                <a:off x="3850" y="2189"/>
                <a:ext cx="243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47" name="Line 1043"/>
              <p:cNvSpPr>
                <a:spLocks noChangeShapeType="1"/>
              </p:cNvSpPr>
              <p:nvPr/>
            </p:nvSpPr>
            <p:spPr bwMode="auto">
              <a:xfrm>
                <a:off x="4153" y="2546"/>
                <a:ext cx="242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48" name="Line 1044"/>
              <p:cNvSpPr>
                <a:spLocks noChangeShapeType="1"/>
              </p:cNvSpPr>
              <p:nvPr/>
            </p:nvSpPr>
            <p:spPr bwMode="auto">
              <a:xfrm>
                <a:off x="4458" y="2906"/>
                <a:ext cx="242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49" name="Line 1045"/>
              <p:cNvSpPr>
                <a:spLocks noChangeShapeType="1"/>
              </p:cNvSpPr>
              <p:nvPr/>
            </p:nvSpPr>
            <p:spPr bwMode="auto">
              <a:xfrm>
                <a:off x="4747" y="3265"/>
                <a:ext cx="243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50" name="Line 1046"/>
              <p:cNvSpPr>
                <a:spLocks noChangeShapeType="1"/>
              </p:cNvSpPr>
              <p:nvPr/>
            </p:nvSpPr>
            <p:spPr bwMode="auto">
              <a:xfrm>
                <a:off x="5052" y="3635"/>
                <a:ext cx="242" cy="0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51" name="Line 1047"/>
              <p:cNvSpPr>
                <a:spLocks noChangeShapeType="1"/>
              </p:cNvSpPr>
              <p:nvPr/>
            </p:nvSpPr>
            <p:spPr bwMode="auto">
              <a:xfrm>
                <a:off x="4103" y="2213"/>
                <a:ext cx="0" cy="323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52" name="Line 1048"/>
              <p:cNvSpPr>
                <a:spLocks noChangeShapeType="1"/>
              </p:cNvSpPr>
              <p:nvPr/>
            </p:nvSpPr>
            <p:spPr bwMode="auto">
              <a:xfrm>
                <a:off x="4405" y="2570"/>
                <a:ext cx="0" cy="325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53" name="Line 1049"/>
              <p:cNvSpPr>
                <a:spLocks noChangeShapeType="1"/>
              </p:cNvSpPr>
              <p:nvPr/>
            </p:nvSpPr>
            <p:spPr bwMode="auto">
              <a:xfrm>
                <a:off x="4723" y="2915"/>
                <a:ext cx="0" cy="325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54" name="Line 1050"/>
              <p:cNvSpPr>
                <a:spLocks noChangeShapeType="1"/>
              </p:cNvSpPr>
              <p:nvPr/>
            </p:nvSpPr>
            <p:spPr bwMode="auto">
              <a:xfrm>
                <a:off x="5027" y="3288"/>
                <a:ext cx="0" cy="323"/>
              </a:xfrm>
              <a:prstGeom prst="line">
                <a:avLst/>
              </a:prstGeom>
              <a:noFill/>
              <a:ln w="762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555" name="Line 1051"/>
          <p:cNvSpPr>
            <a:spLocks noChangeShapeType="1"/>
          </p:cNvSpPr>
          <p:nvPr/>
        </p:nvSpPr>
        <p:spPr bwMode="auto">
          <a:xfrm>
            <a:off x="1998663" y="3122613"/>
            <a:ext cx="830421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56" name="Rectangle 1052"/>
          <p:cNvSpPr>
            <a:spLocks noChangeArrowheads="1"/>
          </p:cNvSpPr>
          <p:nvPr/>
        </p:nvSpPr>
        <p:spPr bwMode="auto">
          <a:xfrm>
            <a:off x="3065464" y="2643189"/>
            <a:ext cx="1189427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2nd Period</a:t>
            </a:r>
          </a:p>
        </p:txBody>
      </p:sp>
      <p:sp>
        <p:nvSpPr>
          <p:cNvPr id="22557" name="Oval 1053"/>
          <p:cNvSpPr>
            <a:spLocks noChangeArrowheads="1"/>
          </p:cNvSpPr>
          <p:nvPr/>
        </p:nvSpPr>
        <p:spPr bwMode="auto">
          <a:xfrm>
            <a:off x="1546226" y="2909888"/>
            <a:ext cx="315913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58" name="Line 1054"/>
          <p:cNvSpPr>
            <a:spLocks noChangeShapeType="1"/>
          </p:cNvSpPr>
          <p:nvPr/>
        </p:nvSpPr>
        <p:spPr bwMode="auto">
          <a:xfrm>
            <a:off x="1954214" y="5441950"/>
            <a:ext cx="8370887" cy="15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59" name="Rectangle 1055"/>
          <p:cNvSpPr>
            <a:spLocks noChangeArrowheads="1"/>
          </p:cNvSpPr>
          <p:nvPr/>
        </p:nvSpPr>
        <p:spPr bwMode="auto">
          <a:xfrm>
            <a:off x="2954339" y="4876801"/>
            <a:ext cx="1138131" cy="366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6th Period</a:t>
            </a:r>
          </a:p>
        </p:txBody>
      </p:sp>
      <p:sp>
        <p:nvSpPr>
          <p:cNvPr id="22560" name="Oval 1056"/>
          <p:cNvSpPr>
            <a:spLocks noChangeArrowheads="1"/>
          </p:cNvSpPr>
          <p:nvPr/>
        </p:nvSpPr>
        <p:spPr bwMode="auto">
          <a:xfrm>
            <a:off x="1544638" y="5210175"/>
            <a:ext cx="315912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62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9144000" cy="6248400"/>
          </a:xfrm>
        </p:spPr>
        <p:txBody>
          <a:bodyPr anchor="ctr">
            <a:normAutofit fontScale="90000"/>
          </a:bodyPr>
          <a:lstStyle/>
          <a:p>
            <a:r>
              <a:rPr lang="en-US" altLang="en-US" sz="44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During the nineteenth century, chemists began to categorize the elements according to similarities in their physical and chemical </a:t>
            </a:r>
            <a:r>
              <a:rPr lang="en-US" altLang="en-US" sz="44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properties</a:t>
            </a:r>
            <a:r>
              <a:rPr lang="en-US" altLang="en-US" sz="44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altLang="en-US" sz="44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44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en-US" sz="44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44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en-US" sz="44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4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end result of these studies was our modern periodic table</a:t>
            </a:r>
            <a:r>
              <a:rPr lang="en-US" altLang="en-US" sz="4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95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00013"/>
            <a:ext cx="6705600" cy="646112"/>
          </a:xfrm>
          <a:noFill/>
          <a:ln/>
        </p:spPr>
        <p:txBody>
          <a:bodyPr/>
          <a:lstStyle/>
          <a:p>
            <a:r>
              <a:rPr lang="en-US" altLang="en-US" sz="4000"/>
              <a:t>Down the Periodic Table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762001"/>
            <a:ext cx="7177088" cy="968375"/>
          </a:xfrm>
          <a:prstGeom prst="rect">
            <a:avLst/>
          </a:prstGeom>
          <a:noFill/>
          <a:ln/>
        </p:spPr>
        <p:txBody>
          <a:bodyPr>
            <a:normAutofit fontScale="62500" lnSpcReduction="20000"/>
          </a:bodyPr>
          <a:lstStyle/>
          <a:p>
            <a:pPr marL="0" indent="0">
              <a:tabLst>
                <a:tab pos="1317625" algn="l"/>
              </a:tabLst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Family: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Are arranged vertically down the periodic table 	(columns or group, 1- 18  or 1-8 A,B)</a:t>
            </a:r>
            <a:endParaRPr lang="en-US" altLang="en-US" sz="2400"/>
          </a:p>
          <a:p>
            <a:pPr marL="0" indent="0">
              <a:tabLst>
                <a:tab pos="1317625" algn="l"/>
              </a:tabLst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These elements have the same number  electrons in the outer most shells, the valence shell.</a:t>
            </a:r>
            <a:endParaRPr lang="en-US" altLang="en-US" sz="180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524000" y="2068514"/>
            <a:ext cx="8972550" cy="4789487"/>
            <a:chOff x="53" y="1212"/>
            <a:chExt cx="5652" cy="3017"/>
          </a:xfrm>
        </p:grpSpPr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53" y="1277"/>
              <a:ext cx="5652" cy="2952"/>
              <a:chOff x="53" y="1277"/>
              <a:chExt cx="5652" cy="2952"/>
            </a:xfrm>
          </p:grpSpPr>
          <p:sp>
            <p:nvSpPr>
              <p:cNvPr id="23558" name="Rectangle 6"/>
              <p:cNvSpPr>
                <a:spLocks noChangeArrowheads="1"/>
              </p:cNvSpPr>
              <p:nvPr/>
            </p:nvSpPr>
            <p:spPr bwMode="auto">
              <a:xfrm>
                <a:off x="801" y="3653"/>
                <a:ext cx="2102" cy="351"/>
              </a:xfrm>
              <a:prstGeom prst="rect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797" y="2574"/>
                <a:ext cx="3021" cy="1075"/>
              </a:xfrm>
              <a:prstGeom prst="rect">
                <a:avLst/>
              </a:prstGeom>
              <a:solidFill>
                <a:srgbClr val="FFC5C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0" name="Rectangle 8"/>
              <p:cNvSpPr>
                <a:spLocks noChangeArrowheads="1"/>
              </p:cNvSpPr>
              <p:nvPr/>
            </p:nvSpPr>
            <p:spPr bwMode="auto">
              <a:xfrm>
                <a:off x="5335" y="1484"/>
                <a:ext cx="317" cy="2165"/>
              </a:xfrm>
              <a:prstGeom prst="rect">
                <a:avLst/>
              </a:prstGeom>
              <a:solidFill>
                <a:srgbClr val="F6BF6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1" name="Rectangle 9"/>
              <p:cNvSpPr>
                <a:spLocks noChangeArrowheads="1"/>
              </p:cNvSpPr>
              <p:nvPr/>
            </p:nvSpPr>
            <p:spPr bwMode="auto">
              <a:xfrm>
                <a:off x="3832" y="1843"/>
                <a:ext cx="1503" cy="1820"/>
              </a:xfrm>
              <a:prstGeom prst="rect">
                <a:avLst/>
              </a:prstGeom>
              <a:solidFill>
                <a:srgbClr val="FDE3B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2" name="Rectangle 10"/>
              <p:cNvSpPr>
                <a:spLocks noChangeArrowheads="1"/>
              </p:cNvSpPr>
              <p:nvPr/>
            </p:nvSpPr>
            <p:spPr bwMode="auto">
              <a:xfrm>
                <a:off x="484" y="1847"/>
                <a:ext cx="309" cy="2157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3" name="Rectangle 11"/>
              <p:cNvSpPr>
                <a:spLocks noChangeArrowheads="1"/>
              </p:cNvSpPr>
              <p:nvPr/>
            </p:nvSpPr>
            <p:spPr bwMode="auto">
              <a:xfrm>
                <a:off x="190" y="1484"/>
                <a:ext cx="290" cy="2524"/>
              </a:xfrm>
              <a:prstGeom prst="rect">
                <a:avLst/>
              </a:prstGeom>
              <a:solidFill>
                <a:srgbClr val="FCFE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4" name="Rectangle 12"/>
              <p:cNvSpPr>
                <a:spLocks noChangeArrowheads="1"/>
              </p:cNvSpPr>
              <p:nvPr/>
            </p:nvSpPr>
            <p:spPr bwMode="auto">
              <a:xfrm>
                <a:off x="3836" y="2205"/>
                <a:ext cx="281" cy="1440"/>
              </a:xfrm>
              <a:prstGeom prst="rect">
                <a:avLst/>
              </a:prstGeom>
              <a:solidFill>
                <a:srgbClr val="FCD1C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5" name="Rectangle 13"/>
              <p:cNvSpPr>
                <a:spLocks noChangeArrowheads="1"/>
              </p:cNvSpPr>
              <p:nvPr/>
            </p:nvSpPr>
            <p:spPr bwMode="auto">
              <a:xfrm>
                <a:off x="4125" y="2564"/>
                <a:ext cx="309" cy="1081"/>
              </a:xfrm>
              <a:prstGeom prst="rect">
                <a:avLst/>
              </a:prstGeom>
              <a:solidFill>
                <a:srgbClr val="FCD1C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4442" y="2922"/>
                <a:ext cx="282" cy="723"/>
              </a:xfrm>
              <a:prstGeom prst="rect">
                <a:avLst/>
              </a:prstGeom>
              <a:solidFill>
                <a:srgbClr val="FCD1C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7" name="Rectangle 15"/>
              <p:cNvSpPr>
                <a:spLocks noChangeArrowheads="1"/>
              </p:cNvSpPr>
              <p:nvPr/>
            </p:nvSpPr>
            <p:spPr bwMode="auto">
              <a:xfrm>
                <a:off x="4732" y="3295"/>
                <a:ext cx="296" cy="350"/>
              </a:xfrm>
              <a:prstGeom prst="rect">
                <a:avLst/>
              </a:prstGeom>
              <a:solidFill>
                <a:srgbClr val="FCD1C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568" name="Group 16"/>
              <p:cNvGrpSpPr>
                <a:grpSpLocks/>
              </p:cNvGrpSpPr>
              <p:nvPr/>
            </p:nvGrpSpPr>
            <p:grpSpPr bwMode="auto">
              <a:xfrm>
                <a:off x="53" y="1277"/>
                <a:ext cx="5652" cy="2952"/>
                <a:chOff x="53" y="1277"/>
                <a:chExt cx="5652" cy="2952"/>
              </a:xfrm>
            </p:grpSpPr>
            <p:pic>
              <p:nvPicPr>
                <p:cNvPr id="23569" name="Picture 17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" y="1277"/>
                  <a:ext cx="5652" cy="29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357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4" y="3650"/>
                  <a:ext cx="54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1" name="Line 19"/>
                <p:cNvSpPr>
                  <a:spLocks noChangeShapeType="1"/>
                </p:cNvSpPr>
                <p:nvPr/>
              </p:nvSpPr>
              <p:spPr bwMode="auto">
                <a:xfrm>
                  <a:off x="3864" y="2202"/>
                  <a:ext cx="243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2" name="Line 20"/>
                <p:cNvSpPr>
                  <a:spLocks noChangeShapeType="1"/>
                </p:cNvSpPr>
                <p:nvPr/>
              </p:nvSpPr>
              <p:spPr bwMode="auto">
                <a:xfrm>
                  <a:off x="4167" y="2559"/>
                  <a:ext cx="242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3" name="Line 21"/>
                <p:cNvSpPr>
                  <a:spLocks noChangeShapeType="1"/>
                </p:cNvSpPr>
                <p:nvPr/>
              </p:nvSpPr>
              <p:spPr bwMode="auto">
                <a:xfrm>
                  <a:off x="4472" y="2919"/>
                  <a:ext cx="242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4" name="Line 22"/>
                <p:cNvSpPr>
                  <a:spLocks noChangeShapeType="1"/>
                </p:cNvSpPr>
                <p:nvPr/>
              </p:nvSpPr>
              <p:spPr bwMode="auto">
                <a:xfrm>
                  <a:off x="4761" y="3278"/>
                  <a:ext cx="243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5" name="Line 23"/>
                <p:cNvSpPr>
                  <a:spLocks noChangeShapeType="1"/>
                </p:cNvSpPr>
                <p:nvPr/>
              </p:nvSpPr>
              <p:spPr bwMode="auto">
                <a:xfrm>
                  <a:off x="5066" y="3648"/>
                  <a:ext cx="242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6" name="Line 24"/>
                <p:cNvSpPr>
                  <a:spLocks noChangeShapeType="1"/>
                </p:cNvSpPr>
                <p:nvPr/>
              </p:nvSpPr>
              <p:spPr bwMode="auto">
                <a:xfrm>
                  <a:off x="4117" y="2226"/>
                  <a:ext cx="0" cy="323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7" name="Line 25"/>
                <p:cNvSpPr>
                  <a:spLocks noChangeShapeType="1"/>
                </p:cNvSpPr>
                <p:nvPr/>
              </p:nvSpPr>
              <p:spPr bwMode="auto">
                <a:xfrm>
                  <a:off x="4419" y="2583"/>
                  <a:ext cx="0" cy="325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8" name="Line 26"/>
                <p:cNvSpPr>
                  <a:spLocks noChangeShapeType="1"/>
                </p:cNvSpPr>
                <p:nvPr/>
              </p:nvSpPr>
              <p:spPr bwMode="auto">
                <a:xfrm>
                  <a:off x="4737" y="2928"/>
                  <a:ext cx="0" cy="325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9" name="Line 27"/>
                <p:cNvSpPr>
                  <a:spLocks noChangeShapeType="1"/>
                </p:cNvSpPr>
                <p:nvPr/>
              </p:nvSpPr>
              <p:spPr bwMode="auto">
                <a:xfrm>
                  <a:off x="5041" y="3301"/>
                  <a:ext cx="0" cy="323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315" y="1549"/>
              <a:ext cx="0" cy="2435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 flipV="1">
              <a:off x="374" y="1621"/>
              <a:ext cx="654" cy="4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3582" name="Rectangle 30"/>
            <p:cNvSpPr>
              <a:spLocks noChangeArrowheads="1"/>
            </p:cNvSpPr>
            <p:nvPr/>
          </p:nvSpPr>
          <p:spPr bwMode="auto">
            <a:xfrm>
              <a:off x="1156" y="1382"/>
              <a:ext cx="1642" cy="444"/>
            </a:xfrm>
            <a:prstGeom prst="rect">
              <a:avLst/>
            </a:prstGeom>
            <a:ln w="38100" cmpd="dbl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000">
                  <a:solidFill>
                    <a:prstClr val="black"/>
                  </a:solidFill>
                  <a:latin typeface="Times New Roman" panose="02020603050405020304" pitchFamily="18" charset="0"/>
                </a:rPr>
                <a:t>Alkali Family: </a:t>
              </a:r>
            </a:p>
            <a:p>
              <a:r>
                <a:rPr lang="en-US" altLang="en-US" sz="2000">
                  <a:solidFill>
                    <a:prstClr val="black"/>
                  </a:solidFill>
                  <a:latin typeface="Times New Roman" panose="02020603050405020304" pitchFamily="18" charset="0"/>
                </a:rPr>
                <a:t>1 e- in the valence shell</a:t>
              </a:r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180" y="1212"/>
              <a:ext cx="323" cy="337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84" name="Rectangle 32"/>
            <p:cNvSpPr>
              <a:spLocks noChangeArrowheads="1"/>
            </p:cNvSpPr>
            <p:nvPr/>
          </p:nvSpPr>
          <p:spPr bwMode="auto">
            <a:xfrm>
              <a:off x="3183" y="2679"/>
              <a:ext cx="1682" cy="444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000">
                  <a:solidFill>
                    <a:prstClr val="black"/>
                  </a:solidFill>
                  <a:latin typeface="Times New Roman" panose="02020603050405020304" pitchFamily="18" charset="0"/>
                </a:rPr>
                <a:t>Halogen Family: </a:t>
              </a:r>
            </a:p>
            <a:p>
              <a:r>
                <a:rPr lang="en-US" altLang="en-US" sz="2000">
                  <a:solidFill>
                    <a:prstClr val="black"/>
                  </a:solidFill>
                  <a:latin typeface="Times New Roman" panose="02020603050405020304" pitchFamily="18" charset="0"/>
                </a:rPr>
                <a:t>7 e-  in the valence shell</a:t>
              </a:r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5211" y="1895"/>
              <a:ext cx="0" cy="1717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86" name="Oval 34"/>
            <p:cNvSpPr>
              <a:spLocks noChangeArrowheads="1"/>
            </p:cNvSpPr>
            <p:nvPr/>
          </p:nvSpPr>
          <p:spPr bwMode="auto">
            <a:xfrm>
              <a:off x="5023" y="1378"/>
              <a:ext cx="337" cy="406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 flipV="1">
              <a:off x="4622" y="2090"/>
              <a:ext cx="530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7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171451"/>
            <a:ext cx="9082088" cy="735013"/>
          </a:xfrm>
          <a:noFill/>
          <a:ln/>
        </p:spPr>
        <p:txBody>
          <a:bodyPr/>
          <a:lstStyle/>
          <a:p>
            <a:r>
              <a:rPr lang="en-US" altLang="en-US"/>
              <a:t>Infamous Families of the Periodic Table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1014" y="1209676"/>
            <a:ext cx="8639175" cy="485775"/>
          </a:xfrm>
          <a:prstGeom prst="rect">
            <a:avLst/>
          </a:prstGeom>
          <a:noFill/>
          <a:ln/>
        </p:spPr>
        <p:txBody>
          <a:bodyPr/>
          <a:lstStyle/>
          <a:p>
            <a:pPr algn="ctr"/>
            <a:r>
              <a:rPr lang="en-US" altLang="en-US"/>
              <a:t>Notable families of the Periodic Table and some important members: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541463" y="1573213"/>
            <a:ext cx="9048750" cy="5249862"/>
            <a:chOff x="11" y="991"/>
            <a:chExt cx="5700" cy="3307"/>
          </a:xfrm>
        </p:grpSpPr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11" y="1546"/>
              <a:ext cx="5694" cy="2752"/>
              <a:chOff x="11" y="1546"/>
              <a:chExt cx="5694" cy="2752"/>
            </a:xfrm>
          </p:grpSpPr>
          <p:sp>
            <p:nvSpPr>
              <p:cNvPr id="24582" name="Rectangle 6"/>
              <p:cNvSpPr>
                <a:spLocks noChangeArrowheads="1"/>
              </p:cNvSpPr>
              <p:nvPr/>
            </p:nvSpPr>
            <p:spPr bwMode="auto">
              <a:xfrm>
                <a:off x="765" y="3761"/>
                <a:ext cx="2117" cy="327"/>
              </a:xfrm>
              <a:prstGeom prst="rect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83" name="Rectangle 7"/>
              <p:cNvSpPr>
                <a:spLocks noChangeArrowheads="1"/>
              </p:cNvSpPr>
              <p:nvPr/>
            </p:nvSpPr>
            <p:spPr bwMode="auto">
              <a:xfrm>
                <a:off x="761" y="2755"/>
                <a:ext cx="3043" cy="1002"/>
              </a:xfrm>
              <a:prstGeom prst="rect">
                <a:avLst/>
              </a:prstGeom>
              <a:solidFill>
                <a:srgbClr val="FFC5C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84" name="Rectangle 8"/>
              <p:cNvSpPr>
                <a:spLocks noChangeArrowheads="1"/>
              </p:cNvSpPr>
              <p:nvPr/>
            </p:nvSpPr>
            <p:spPr bwMode="auto">
              <a:xfrm>
                <a:off x="5332" y="1739"/>
                <a:ext cx="320" cy="2018"/>
              </a:xfrm>
              <a:prstGeom prst="rect">
                <a:avLst/>
              </a:prstGeom>
              <a:solidFill>
                <a:srgbClr val="F6BF6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85" name="Rectangle 9"/>
              <p:cNvSpPr>
                <a:spLocks noChangeArrowheads="1"/>
              </p:cNvSpPr>
              <p:nvPr/>
            </p:nvSpPr>
            <p:spPr bwMode="auto">
              <a:xfrm>
                <a:off x="3818" y="2074"/>
                <a:ext cx="1514" cy="1696"/>
              </a:xfrm>
              <a:prstGeom prst="rect">
                <a:avLst/>
              </a:prstGeom>
              <a:solidFill>
                <a:srgbClr val="FDE3B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86" name="Rectangle 10"/>
              <p:cNvSpPr>
                <a:spLocks noChangeArrowheads="1"/>
              </p:cNvSpPr>
              <p:nvPr/>
            </p:nvSpPr>
            <p:spPr bwMode="auto">
              <a:xfrm>
                <a:off x="445" y="2078"/>
                <a:ext cx="312" cy="2010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87" name="Rectangle 11"/>
              <p:cNvSpPr>
                <a:spLocks noChangeArrowheads="1"/>
              </p:cNvSpPr>
              <p:nvPr/>
            </p:nvSpPr>
            <p:spPr bwMode="auto">
              <a:xfrm>
                <a:off x="149" y="1739"/>
                <a:ext cx="292" cy="2353"/>
              </a:xfrm>
              <a:prstGeom prst="rect">
                <a:avLst/>
              </a:prstGeom>
              <a:solidFill>
                <a:srgbClr val="FCFE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3822" y="2412"/>
                <a:ext cx="283" cy="1341"/>
              </a:xfrm>
              <a:prstGeom prst="rect">
                <a:avLst/>
              </a:prstGeom>
              <a:solidFill>
                <a:srgbClr val="FCD1C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4113" y="2746"/>
                <a:ext cx="312" cy="1007"/>
              </a:xfrm>
              <a:prstGeom prst="rect">
                <a:avLst/>
              </a:prstGeom>
              <a:solidFill>
                <a:srgbClr val="FCD1C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4433" y="3080"/>
                <a:ext cx="284" cy="673"/>
              </a:xfrm>
              <a:prstGeom prst="rect">
                <a:avLst/>
              </a:prstGeom>
              <a:solidFill>
                <a:srgbClr val="FCD1C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4725" y="3427"/>
                <a:ext cx="298" cy="326"/>
              </a:xfrm>
              <a:prstGeom prst="rect">
                <a:avLst/>
              </a:prstGeom>
              <a:solidFill>
                <a:srgbClr val="FCD1C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4592" name="Group 16"/>
              <p:cNvGrpSpPr>
                <a:grpSpLocks/>
              </p:cNvGrpSpPr>
              <p:nvPr/>
            </p:nvGrpSpPr>
            <p:grpSpPr bwMode="auto">
              <a:xfrm>
                <a:off x="11" y="1546"/>
                <a:ext cx="5694" cy="2752"/>
                <a:chOff x="11" y="1546"/>
                <a:chExt cx="5694" cy="2752"/>
              </a:xfrm>
            </p:grpSpPr>
            <p:pic>
              <p:nvPicPr>
                <p:cNvPr id="24593" name="Picture 17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" y="1546"/>
                  <a:ext cx="5694" cy="2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59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53" y="3758"/>
                  <a:ext cx="546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95" name="Line 19"/>
                <p:cNvSpPr>
                  <a:spLocks noChangeShapeType="1"/>
                </p:cNvSpPr>
                <p:nvPr/>
              </p:nvSpPr>
              <p:spPr bwMode="auto">
                <a:xfrm>
                  <a:off x="3850" y="2409"/>
                  <a:ext cx="245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96" name="Line 20"/>
                <p:cNvSpPr>
                  <a:spLocks noChangeShapeType="1"/>
                </p:cNvSpPr>
                <p:nvPr/>
              </p:nvSpPr>
              <p:spPr bwMode="auto">
                <a:xfrm>
                  <a:off x="4155" y="2741"/>
                  <a:ext cx="245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97" name="Line 21"/>
                <p:cNvSpPr>
                  <a:spLocks noChangeShapeType="1"/>
                </p:cNvSpPr>
                <p:nvPr/>
              </p:nvSpPr>
              <p:spPr bwMode="auto">
                <a:xfrm>
                  <a:off x="4463" y="3077"/>
                  <a:ext cx="244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98" name="Line 22"/>
                <p:cNvSpPr>
                  <a:spLocks noChangeShapeType="1"/>
                </p:cNvSpPr>
                <p:nvPr/>
              </p:nvSpPr>
              <p:spPr bwMode="auto">
                <a:xfrm>
                  <a:off x="4754" y="3411"/>
                  <a:ext cx="245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99" name="Line 23"/>
                <p:cNvSpPr>
                  <a:spLocks noChangeShapeType="1"/>
                </p:cNvSpPr>
                <p:nvPr/>
              </p:nvSpPr>
              <p:spPr bwMode="auto">
                <a:xfrm>
                  <a:off x="5061" y="3756"/>
                  <a:ext cx="244" cy="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00" name="Line 24"/>
                <p:cNvSpPr>
                  <a:spLocks noChangeShapeType="1"/>
                </p:cNvSpPr>
                <p:nvPr/>
              </p:nvSpPr>
              <p:spPr bwMode="auto">
                <a:xfrm>
                  <a:off x="4105" y="2433"/>
                  <a:ext cx="0" cy="297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01" name="Line 25"/>
                <p:cNvSpPr>
                  <a:spLocks noChangeShapeType="1"/>
                </p:cNvSpPr>
                <p:nvPr/>
              </p:nvSpPr>
              <p:spPr bwMode="auto">
                <a:xfrm>
                  <a:off x="4409" y="2765"/>
                  <a:ext cx="0" cy="300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02" name="Line 26"/>
                <p:cNvSpPr>
                  <a:spLocks noChangeShapeType="1"/>
                </p:cNvSpPr>
                <p:nvPr/>
              </p:nvSpPr>
              <p:spPr bwMode="auto">
                <a:xfrm>
                  <a:off x="4730" y="3087"/>
                  <a:ext cx="0" cy="299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03" name="Line 27"/>
                <p:cNvSpPr>
                  <a:spLocks noChangeShapeType="1"/>
                </p:cNvSpPr>
                <p:nvPr/>
              </p:nvSpPr>
              <p:spPr bwMode="auto">
                <a:xfrm>
                  <a:off x="5036" y="3434"/>
                  <a:ext cx="0" cy="298"/>
                </a:xfrm>
                <a:prstGeom prst="line">
                  <a:avLst/>
                </a:prstGeom>
                <a:noFill/>
                <a:ln w="76200">
                  <a:solidFill>
                    <a:srgbClr val="00DFC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 flipV="1">
              <a:off x="289" y="1277"/>
              <a:ext cx="159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374" y="1057"/>
              <a:ext cx="5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Alkali</a:t>
              </a:r>
              <a:endParaRPr lang="en-US" altLang="en-US" sz="20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 flipV="1">
              <a:off x="619" y="1512"/>
              <a:ext cx="147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719" y="1291"/>
              <a:ext cx="743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Alkaline (earth)</a:t>
              </a:r>
              <a:endParaRPr lang="en-US" altLang="en-US" sz="20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08" name="Arc 32"/>
            <p:cNvSpPr>
              <a:spLocks/>
            </p:cNvSpPr>
            <p:nvPr/>
          </p:nvSpPr>
          <p:spPr bwMode="auto">
            <a:xfrm>
              <a:off x="2278" y="2147"/>
              <a:ext cx="1485" cy="25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09" name="Arc 33"/>
            <p:cNvSpPr>
              <a:spLocks/>
            </p:cNvSpPr>
            <p:nvPr/>
          </p:nvSpPr>
          <p:spPr bwMode="auto">
            <a:xfrm>
              <a:off x="811" y="2119"/>
              <a:ext cx="1459" cy="2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1591" y="1789"/>
              <a:ext cx="11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Transition Metals</a:t>
              </a:r>
              <a:endParaRPr lang="en-US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 flipH="1" flipV="1">
              <a:off x="5377" y="1388"/>
              <a:ext cx="82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 flipH="1" flipV="1">
              <a:off x="4825" y="1194"/>
              <a:ext cx="316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917" y="1171"/>
              <a:ext cx="7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Noble Gas</a:t>
              </a:r>
              <a:endParaRPr lang="en-US" altLang="en-US" sz="20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4501" y="991"/>
              <a:ext cx="65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Halogen</a:t>
              </a:r>
              <a:endParaRPr lang="en-US" altLang="en-US" sz="20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15" name="Rectangle 39"/>
            <p:cNvSpPr>
              <a:spLocks noChangeArrowheads="1"/>
            </p:cNvSpPr>
            <p:nvPr/>
          </p:nvSpPr>
          <p:spPr bwMode="auto">
            <a:xfrm>
              <a:off x="4047" y="1308"/>
              <a:ext cx="86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0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Chalcogens</a:t>
              </a:r>
              <a:endParaRPr lang="en-US" altLang="en-US" sz="20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 flipH="1" flipV="1">
              <a:off x="4687" y="1539"/>
              <a:ext cx="138" cy="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180" y="1777"/>
              <a:ext cx="224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4758" y="2108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4456" y="2107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4152" y="2108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179" y="2121"/>
              <a:ext cx="225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2" name="Rectangle 46"/>
            <p:cNvSpPr>
              <a:spLocks noChangeArrowheads="1"/>
            </p:cNvSpPr>
            <p:nvPr/>
          </p:nvSpPr>
          <p:spPr bwMode="auto">
            <a:xfrm>
              <a:off x="181" y="2439"/>
              <a:ext cx="22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484" y="2758"/>
              <a:ext cx="250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483" y="2438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326" y="2788"/>
              <a:ext cx="250" cy="28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6" name="Rectangle 50"/>
            <p:cNvSpPr>
              <a:spLocks noChangeArrowheads="1"/>
            </p:cNvSpPr>
            <p:nvPr/>
          </p:nvSpPr>
          <p:spPr bwMode="auto">
            <a:xfrm>
              <a:off x="3231" y="2781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7" name="Rectangle 51"/>
            <p:cNvSpPr>
              <a:spLocks noChangeArrowheads="1"/>
            </p:cNvSpPr>
            <p:nvPr/>
          </p:nvSpPr>
          <p:spPr bwMode="auto">
            <a:xfrm>
              <a:off x="3540" y="2780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8" name="Rectangle 52"/>
            <p:cNvSpPr>
              <a:spLocks noChangeArrowheads="1"/>
            </p:cNvSpPr>
            <p:nvPr/>
          </p:nvSpPr>
          <p:spPr bwMode="auto">
            <a:xfrm>
              <a:off x="5065" y="2113"/>
              <a:ext cx="223" cy="1258"/>
            </a:xfrm>
            <a:prstGeom prst="rect">
              <a:avLst/>
            </a:prstGeom>
            <a:noFill/>
            <a:ln w="50800">
              <a:solidFill>
                <a:srgbClr val="0054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29" name="Rectangle 53"/>
            <p:cNvSpPr>
              <a:spLocks noChangeArrowheads="1"/>
            </p:cNvSpPr>
            <p:nvPr/>
          </p:nvSpPr>
          <p:spPr bwMode="auto">
            <a:xfrm>
              <a:off x="4159" y="2422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30" name="Rectangle 54"/>
            <p:cNvSpPr>
              <a:spLocks noChangeArrowheads="1"/>
            </p:cNvSpPr>
            <p:nvPr/>
          </p:nvSpPr>
          <p:spPr bwMode="auto">
            <a:xfrm>
              <a:off x="4458" y="2422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31" name="Rectangle 55"/>
            <p:cNvSpPr>
              <a:spLocks noChangeArrowheads="1"/>
            </p:cNvSpPr>
            <p:nvPr/>
          </p:nvSpPr>
          <p:spPr bwMode="auto">
            <a:xfrm>
              <a:off x="4757" y="2422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5376" y="1782"/>
              <a:ext cx="229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33" name="Rectangle 57"/>
            <p:cNvSpPr>
              <a:spLocks noChangeArrowheads="1"/>
            </p:cNvSpPr>
            <p:nvPr/>
          </p:nvSpPr>
          <p:spPr bwMode="auto">
            <a:xfrm>
              <a:off x="3844" y="2433"/>
              <a:ext cx="243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34" name="Rectangle 58"/>
            <p:cNvSpPr>
              <a:spLocks noChangeArrowheads="1"/>
            </p:cNvSpPr>
            <p:nvPr/>
          </p:nvSpPr>
          <p:spPr bwMode="auto">
            <a:xfrm>
              <a:off x="3226" y="3112"/>
              <a:ext cx="250" cy="28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35" name="Rectangle 59"/>
            <p:cNvSpPr>
              <a:spLocks noChangeArrowheads="1"/>
            </p:cNvSpPr>
            <p:nvPr/>
          </p:nvSpPr>
          <p:spPr bwMode="auto">
            <a:xfrm>
              <a:off x="184" y="2758"/>
              <a:ext cx="226" cy="25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22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 of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u="sng" dirty="0"/>
              <a:t>The </a:t>
            </a:r>
            <a:r>
              <a:rPr lang="en-US" sz="2800" u="sng" dirty="0"/>
              <a:t>Periodic Table </a:t>
            </a:r>
            <a:r>
              <a:rPr lang="en-US" sz="2800" u="sng" dirty="0"/>
              <a:t>is generally divided into 4 blocks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 block: groups 1 &amp;2 (active metals)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 block: groups 13-18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 block: groups 3-12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 block: actinides and lanthanides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26088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38342" cy="6858000"/>
          </a:xfrm>
        </p:spPr>
      </p:pic>
    </p:spTree>
    <p:extLst>
      <p:ext uri="{BB962C8B-B14F-4D97-AF65-F5344CB8AC3E}">
        <p14:creationId xmlns:p14="http://schemas.microsoft.com/office/powerpoint/2010/main" val="33030642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9330" y="990601"/>
            <a:ext cx="7772870" cy="525779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S and P block together make up the </a:t>
            </a:r>
            <a:r>
              <a:rPr lang="en-US" sz="2800" b="1" i="1" u="sng" dirty="0">
                <a:solidFill>
                  <a:srgbClr val="FF0000"/>
                </a:solidFill>
              </a:rPr>
              <a:t>main group elements</a:t>
            </a:r>
          </a:p>
          <a:p>
            <a:r>
              <a:rPr lang="en-US" sz="2800" dirty="0"/>
              <a:t>The D bock is composed of the transitional elements</a:t>
            </a:r>
          </a:p>
          <a:p>
            <a:r>
              <a:rPr lang="en-US" sz="2800" dirty="0"/>
              <a:t>The most important D block metal is </a:t>
            </a:r>
            <a:r>
              <a:rPr lang="en-US" sz="2800" dirty="0">
                <a:solidFill>
                  <a:srgbClr val="FF0000"/>
                </a:solidFill>
              </a:rPr>
              <a:t>iron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Iron + carbon = steel (alloy)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Zinc + copper =brass (alloy) </a:t>
            </a:r>
          </a:p>
          <a:p>
            <a:r>
              <a:rPr lang="en-US" sz="2800" dirty="0"/>
              <a:t>The F block is composed of the lanthanides and actinides</a:t>
            </a:r>
          </a:p>
          <a:p>
            <a:r>
              <a:rPr lang="en-US" sz="2800" dirty="0"/>
              <a:t>The 1</a:t>
            </a:r>
            <a:r>
              <a:rPr lang="en-US" sz="2800" baseline="30000" dirty="0"/>
              <a:t>st</a:t>
            </a:r>
            <a:r>
              <a:rPr lang="en-US" sz="2800" dirty="0"/>
              <a:t> 4 actinides ( thorium thru neptunium) have been found in nature, the remaining are only known as lab elements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0700" y="190500"/>
            <a:ext cx="8610600" cy="1295400"/>
          </a:xfrm>
        </p:spPr>
        <p:txBody>
          <a:bodyPr anchor="ctr">
            <a:normAutofit/>
          </a:bodyPr>
          <a:lstStyle/>
          <a:p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Johann </a:t>
            </a:r>
            <a:r>
              <a:rPr lang="en-US" altLang="en-US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Dobereiner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 descr="doe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76600"/>
            <a:ext cx="28273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0" y="60960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48A8D0"/>
                </a:solidFill>
                <a:latin typeface="Comic Sans MS" panose="030F0702030302020204" pitchFamily="66" charset="0"/>
              </a:rPr>
              <a:t>1780 - 1849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133600" y="51054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9900"/>
                </a:solidFill>
                <a:latin typeface="Comic Sans MS" panose="030F0702030302020204" pitchFamily="66" charset="0"/>
              </a:rPr>
              <a:t>Model of triads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0" y="1562100"/>
            <a:ext cx="9144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srgbClr val="AE52D9">
                    <a:lumMod val="75000"/>
                  </a:srgbClr>
                </a:solidFill>
                <a:latin typeface="Comic Sans MS" panose="030F0702030302020204" pitchFamily="66" charset="0"/>
              </a:rPr>
              <a:t>In 1829, he classified some elements into groups of three, which he called triads.</a:t>
            </a:r>
            <a:br>
              <a:rPr lang="en-US" altLang="en-US" sz="3600" i="1" dirty="0">
                <a:solidFill>
                  <a:srgbClr val="AE52D9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n-US" altLang="en-US" sz="3600" i="1" dirty="0">
                <a:solidFill>
                  <a:srgbClr val="AE52D9">
                    <a:lumMod val="75000"/>
                  </a:srgbClr>
                </a:solidFill>
                <a:latin typeface="Comic Sans MS" panose="030F0702030302020204" pitchFamily="66" charset="0"/>
              </a:rPr>
              <a:t>The elements in a triad had similar chemical properties and orderly physical properties.</a:t>
            </a:r>
            <a:endParaRPr lang="en-US" altLang="en-US" dirty="0">
              <a:solidFill>
                <a:srgbClr val="AE52D9">
                  <a:lumMod val="75000"/>
                </a:srgbClr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438400" y="3810000"/>
            <a:ext cx="464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(ex. Cl, Br, I and</a:t>
            </a:r>
            <a:br>
              <a:rPr lang="en-US" altLang="en-US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en-US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	Ca, </a:t>
            </a:r>
            <a:r>
              <a:rPr lang="en-US" altLang="en-US" sz="36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Sr</a:t>
            </a:r>
            <a:r>
              <a:rPr lang="en-US" altLang="en-US" sz="3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, Ba)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610600" cy="1295400"/>
          </a:xfrm>
        </p:spPr>
        <p:txBody>
          <a:bodyPr anchor="ctr">
            <a:normAutofit/>
          </a:bodyPr>
          <a:lstStyle/>
          <a:p>
            <a:r>
              <a:rPr lang="en-US" altLang="en-US" i="1" dirty="0">
                <a:latin typeface="Comic Sans MS" panose="030F0702030302020204" pitchFamily="66" charset="0"/>
              </a:rPr>
              <a:t>John Newlands</a:t>
            </a:r>
            <a:endParaRPr lang="en-US" alt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60960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48A8D0"/>
                </a:solidFill>
                <a:latin typeface="Comic Sans MS" panose="030F0702030302020204" pitchFamily="66" charset="0"/>
              </a:rPr>
              <a:t>1838 - 1898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05200" y="51054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9900"/>
                </a:solidFill>
                <a:latin typeface="Comic Sans MS" panose="030F0702030302020204" pitchFamily="66" charset="0"/>
              </a:rPr>
              <a:t>Law of Octaves</a:t>
            </a:r>
            <a:endParaRPr lang="en-US" altLang="en-US">
              <a:solidFill>
                <a:srgbClr val="1C647B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72529" y="1302434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In 1863, he suggested that elements be arranged in “octaves” because he noticed (after arranging the elements in order of increasing atomic mass) that certain properties repeated every 8th element.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1752600" y="41910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494720" imgH="847080" progId="MS_ClipArt_Gallery.2">
                  <p:embed/>
                </p:oleObj>
              </mc:Choice>
              <mc:Fallback>
                <p:oleObj name="Clip" r:id="rId3" imgW="1494720" imgH="847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91000"/>
                        <a:ext cx="1905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2" name="Picture 10" descr="newla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3962400"/>
            <a:ext cx="1838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2343</Words>
  <Application>Microsoft Office PowerPoint</Application>
  <PresentationFormat>Widescreen</PresentationFormat>
  <Paragraphs>288</Paragraphs>
  <Slides>74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97" baseType="lpstr">
      <vt:lpstr>Batang</vt:lpstr>
      <vt:lpstr>MS Mincho</vt:lpstr>
      <vt:lpstr>Arial</vt:lpstr>
      <vt:lpstr>Arial Black</vt:lpstr>
      <vt:lpstr>Calibri</vt:lpstr>
      <vt:lpstr>Catchup</vt:lpstr>
      <vt:lpstr>Comic Sans MS</vt:lpstr>
      <vt:lpstr>FifthAve</vt:lpstr>
      <vt:lpstr>Flat Brush</vt:lpstr>
      <vt:lpstr>Haettenschweiler</vt:lpstr>
      <vt:lpstr>IDAutomationSMICRL15</vt:lpstr>
      <vt:lpstr>Market</vt:lpstr>
      <vt:lpstr>Perpetua</vt:lpstr>
      <vt:lpstr>Segoe UI</vt:lpstr>
      <vt:lpstr>Tahoma</vt:lpstr>
      <vt:lpstr>Teletype</vt:lpstr>
      <vt:lpstr>Times New Roman</vt:lpstr>
      <vt:lpstr>Tubular</vt:lpstr>
      <vt:lpstr>Tw Cen MT</vt:lpstr>
      <vt:lpstr>Wingdings</vt:lpstr>
      <vt:lpstr>Droplet</vt:lpstr>
      <vt:lpstr>Clip</vt:lpstr>
      <vt:lpstr>Bitmap Image</vt:lpstr>
      <vt:lpstr>Unit 4: The Periodic Table of elements</vt:lpstr>
      <vt:lpstr>Unit 4: Periodic Table of Elements </vt:lpstr>
      <vt:lpstr>Periodic Table</vt:lpstr>
      <vt:lpstr>PowerPoint Presentation</vt:lpstr>
      <vt:lpstr>PowerPoint Presentation</vt:lpstr>
      <vt:lpstr>The History of the Modern Periodic Table</vt:lpstr>
      <vt:lpstr>During the nineteenth century, chemists began to categorize the elements according to similarities in their physical and chemical properties.    The end result of these studies was our modern periodic table.</vt:lpstr>
      <vt:lpstr>Johann Dobereiner</vt:lpstr>
      <vt:lpstr>John Newlands</vt:lpstr>
      <vt:lpstr>John Newlands</vt:lpstr>
      <vt:lpstr>Dmitri Mendeleev</vt:lpstr>
      <vt:lpstr>PowerPoint Presentation</vt:lpstr>
      <vt:lpstr>Lothar Meyer</vt:lpstr>
      <vt:lpstr>PowerPoint Presentation</vt:lpstr>
      <vt:lpstr>PowerPoint Presentation</vt:lpstr>
      <vt:lpstr>PowerPoint Presentation</vt:lpstr>
      <vt:lpstr>PowerPoint Presentation</vt:lpstr>
      <vt:lpstr>Henry Moseley</vt:lpstr>
      <vt:lpstr>Henry Moseley</vt:lpstr>
      <vt:lpstr>Glenn T. Seaborg</vt:lpstr>
      <vt:lpstr>Glenn T. Seaborg</vt:lpstr>
      <vt:lpstr>Periodic Law</vt:lpstr>
      <vt:lpstr>Periodicity</vt:lpstr>
      <vt:lpstr>Periodicity</vt:lpstr>
      <vt:lpstr>PowerPoint Presentation</vt:lpstr>
      <vt:lpstr>PowerPoint Presentation</vt:lpstr>
      <vt:lpstr>PowerPoint Presentation</vt:lpstr>
      <vt:lpstr>    Families                Periods</vt:lpstr>
      <vt:lpstr>Key to the Periodic Table</vt:lpstr>
      <vt:lpstr>What’s in a square?</vt:lpstr>
      <vt:lpstr>Atomic Number</vt:lpstr>
      <vt:lpstr>Atomic Mass</vt:lpstr>
      <vt:lpstr>Symbols</vt:lpstr>
      <vt:lpstr>Common Elements and Symbols</vt:lpstr>
      <vt:lpstr>PowerPoint Presentation</vt:lpstr>
      <vt:lpstr>Hydrogen Helium</vt:lpstr>
      <vt:lpstr>PowerPoint Presentation</vt:lpstr>
      <vt:lpstr>Alkali Metals</vt:lpstr>
      <vt:lpstr>Alkali Metals</vt:lpstr>
      <vt:lpstr>Alkali Metals</vt:lpstr>
      <vt:lpstr>What does it mean to be reactive?</vt:lpstr>
      <vt:lpstr>What makes an element reactive? </vt:lpstr>
      <vt:lpstr>PowerPoint Presentation</vt:lpstr>
      <vt:lpstr>PowerPoint Presentation</vt:lpstr>
      <vt:lpstr>PowerPoint Presentation</vt:lpstr>
      <vt:lpstr>PowerPoint Presentation</vt:lpstr>
      <vt:lpstr>Alkaline Earth Metals</vt:lpstr>
      <vt:lpstr>PowerPoint Presentation</vt:lpstr>
      <vt:lpstr>Transition Metals: combine with oxygen to form oxides</vt:lpstr>
      <vt:lpstr>Transition Metals</vt:lpstr>
      <vt:lpstr>Transition Elements</vt:lpstr>
      <vt:lpstr>PowerPoint Presentation</vt:lpstr>
      <vt:lpstr>Boron Family</vt:lpstr>
      <vt:lpstr>PowerPoint Presentation</vt:lpstr>
      <vt:lpstr>Carbon Family</vt:lpstr>
      <vt:lpstr>PowerPoint Presentation</vt:lpstr>
      <vt:lpstr>Nitrogen Family : Pnicogens</vt:lpstr>
      <vt:lpstr>Pnicogens</vt:lpstr>
      <vt:lpstr>PowerPoint Presentation</vt:lpstr>
      <vt:lpstr>Oxygen Family: Chalcogens</vt:lpstr>
      <vt:lpstr>PowerPoint Presentation</vt:lpstr>
      <vt:lpstr>Halogen Family: salt formers</vt:lpstr>
      <vt:lpstr>PowerPoint Presentation</vt:lpstr>
      <vt:lpstr>Noble Gases</vt:lpstr>
      <vt:lpstr>PowerPoint Presentation</vt:lpstr>
      <vt:lpstr>PowerPoint Presentation</vt:lpstr>
      <vt:lpstr>Rare Earth Elements</vt:lpstr>
      <vt:lpstr>PowerPoint Presentation</vt:lpstr>
      <vt:lpstr>Across the Periodic Table</vt:lpstr>
      <vt:lpstr>Down the Periodic Table</vt:lpstr>
      <vt:lpstr>Infamous Families of the Periodic Table</vt:lpstr>
      <vt:lpstr>Blocks of The Periodic Table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The Periodic Table of elements</dc:title>
  <dc:creator>kim owen</dc:creator>
  <cp:lastModifiedBy>kim owen</cp:lastModifiedBy>
  <cp:revision>1</cp:revision>
  <dcterms:created xsi:type="dcterms:W3CDTF">2014-07-15T07:01:39Z</dcterms:created>
  <dcterms:modified xsi:type="dcterms:W3CDTF">2014-07-15T07:02:17Z</dcterms:modified>
</cp:coreProperties>
</file>