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activeX/activeX1.xml" ContentType="application/vnd.ms-office.activeX+xml"/>
  <Override PartName="/ppt/tags/tag1.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A713B4-482D-46DC-B5C1-0ADDCA104ACC}" type="datetimeFigureOut">
              <a:rPr lang="en-US" smtClean="0"/>
              <a:t>7/15/2014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6DB424-A61F-4FBD-8858-1FE62F75E276}" type="slidenum">
              <a:rPr lang="en-US" smtClean="0"/>
              <a:t>‹#›</a:t>
            </a:fld>
            <a:endParaRPr lang="en-US"/>
          </a:p>
        </p:txBody>
      </p:sp>
    </p:spTree>
    <p:extLst>
      <p:ext uri="{BB962C8B-B14F-4D97-AF65-F5344CB8AC3E}">
        <p14:creationId xmlns:p14="http://schemas.microsoft.com/office/powerpoint/2010/main" val="2336877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txBox="1">
            <a:spLocks noGrp="1" noChangeArrowheads="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30" tIns="46465" rIns="92930" bIns="46465"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fontAlgn="base" hangingPunct="1">
              <a:spcBef>
                <a:spcPct val="0"/>
              </a:spcBef>
              <a:spcAft>
                <a:spcPct val="0"/>
              </a:spcAft>
            </a:pPr>
            <a:fld id="{A1A0C6EC-5B88-4342-A31B-7898C906FB5B}" type="slidenum">
              <a:rPr lang="en-US" altLang="en-US" sz="1200">
                <a:solidFill>
                  <a:prstClr val="black"/>
                </a:solidFill>
              </a:rPr>
              <a:pPr algn="r" eaLnBrk="1" fontAlgn="base" hangingPunct="1">
                <a:spcBef>
                  <a:spcPct val="0"/>
                </a:spcBef>
                <a:spcAft>
                  <a:spcPct val="0"/>
                </a:spcAft>
              </a:pPr>
              <a:t>1</a:t>
            </a:fld>
            <a:endParaRPr lang="en-US" altLang="en-US" sz="1200">
              <a:solidFill>
                <a:prstClr val="black"/>
              </a:solidFill>
            </a:endParaRPr>
          </a:p>
        </p:txBody>
      </p:sp>
      <p:sp>
        <p:nvSpPr>
          <p:cNvPr id="99331"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1513910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txBox="1">
            <a:spLocks noGrp="1" noChangeArrowheads="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30" tIns="46465" rIns="92930" bIns="46465"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fontAlgn="base" hangingPunct="1">
              <a:spcBef>
                <a:spcPct val="0"/>
              </a:spcBef>
              <a:spcAft>
                <a:spcPct val="0"/>
              </a:spcAft>
            </a:pPr>
            <a:fld id="{F4E0D13C-CBD2-4486-8E93-FE55FF57FD97}" type="slidenum">
              <a:rPr lang="en-US" altLang="en-US" sz="1200">
                <a:solidFill>
                  <a:prstClr val="black"/>
                </a:solidFill>
              </a:rPr>
              <a:pPr algn="r" eaLnBrk="1" fontAlgn="base" hangingPunct="1">
                <a:spcBef>
                  <a:spcPct val="0"/>
                </a:spcBef>
                <a:spcAft>
                  <a:spcPct val="0"/>
                </a:spcAft>
              </a:pPr>
              <a:t>14</a:t>
            </a:fld>
            <a:endParaRPr lang="en-US" altLang="en-US" sz="1200">
              <a:solidFill>
                <a:prstClr val="black"/>
              </a:solidFill>
            </a:endParaRPr>
          </a:p>
        </p:txBody>
      </p:sp>
      <p:sp>
        <p:nvSpPr>
          <p:cNvPr id="121859"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2806797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txBox="1">
            <a:spLocks noGrp="1" noChangeArrowheads="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30" tIns="46465" rIns="92930" bIns="46465"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fontAlgn="base" hangingPunct="1">
              <a:spcBef>
                <a:spcPct val="0"/>
              </a:spcBef>
              <a:spcAft>
                <a:spcPct val="0"/>
              </a:spcAft>
            </a:pPr>
            <a:fld id="{9BB82076-048B-43F5-8765-767F95A5753C}" type="slidenum">
              <a:rPr lang="en-US" altLang="en-US" sz="1200">
                <a:solidFill>
                  <a:prstClr val="black"/>
                </a:solidFill>
              </a:rPr>
              <a:pPr algn="r" eaLnBrk="1" fontAlgn="base" hangingPunct="1">
                <a:spcBef>
                  <a:spcPct val="0"/>
                </a:spcBef>
                <a:spcAft>
                  <a:spcPct val="0"/>
                </a:spcAft>
              </a:pPr>
              <a:t>15</a:t>
            </a:fld>
            <a:endParaRPr lang="en-US" altLang="en-US" sz="1200">
              <a:solidFill>
                <a:prstClr val="black"/>
              </a:solidFill>
            </a:endParaRPr>
          </a:p>
        </p:txBody>
      </p:sp>
      <p:sp>
        <p:nvSpPr>
          <p:cNvPr id="123907"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34675383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txBox="1">
            <a:spLocks noGrp="1" noChangeArrowheads="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30" tIns="46465" rIns="92930" bIns="46465"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fontAlgn="base" hangingPunct="1">
              <a:spcBef>
                <a:spcPct val="0"/>
              </a:spcBef>
              <a:spcAft>
                <a:spcPct val="0"/>
              </a:spcAft>
            </a:pPr>
            <a:fld id="{D5CB6A74-7367-4664-86A9-31EA278ADA15}" type="slidenum">
              <a:rPr lang="en-US" altLang="en-US" sz="1200">
                <a:solidFill>
                  <a:prstClr val="black"/>
                </a:solidFill>
              </a:rPr>
              <a:pPr algn="r" eaLnBrk="1" fontAlgn="base" hangingPunct="1">
                <a:spcBef>
                  <a:spcPct val="0"/>
                </a:spcBef>
                <a:spcAft>
                  <a:spcPct val="0"/>
                </a:spcAft>
              </a:pPr>
              <a:t>16</a:t>
            </a:fld>
            <a:endParaRPr lang="en-US" altLang="en-US" sz="1200">
              <a:solidFill>
                <a:prstClr val="black"/>
              </a:solidFill>
            </a:endParaRPr>
          </a:p>
        </p:txBody>
      </p:sp>
      <p:sp>
        <p:nvSpPr>
          <p:cNvPr id="125955"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33643255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txBox="1">
            <a:spLocks noGrp="1" noChangeArrowheads="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30" tIns="46465" rIns="92930" bIns="46465"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fontAlgn="base" hangingPunct="1">
              <a:spcBef>
                <a:spcPct val="0"/>
              </a:spcBef>
              <a:spcAft>
                <a:spcPct val="0"/>
              </a:spcAft>
            </a:pPr>
            <a:fld id="{2CFCD4EA-2730-4F48-9CDB-C88A1CC95EFD}" type="slidenum">
              <a:rPr lang="en-US" altLang="en-US" sz="1200">
                <a:solidFill>
                  <a:prstClr val="black"/>
                </a:solidFill>
              </a:rPr>
              <a:pPr algn="r" eaLnBrk="1" fontAlgn="base" hangingPunct="1">
                <a:spcBef>
                  <a:spcPct val="0"/>
                </a:spcBef>
                <a:spcAft>
                  <a:spcPct val="0"/>
                </a:spcAft>
              </a:pPr>
              <a:t>17</a:t>
            </a:fld>
            <a:endParaRPr lang="en-US" altLang="en-US" sz="1200">
              <a:solidFill>
                <a:prstClr val="black"/>
              </a:solidFill>
            </a:endParaRPr>
          </a:p>
        </p:txBody>
      </p:sp>
      <p:sp>
        <p:nvSpPr>
          <p:cNvPr id="128003"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5636478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txBox="1">
            <a:spLocks noGrp="1" noChangeArrowheads="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30" tIns="46465" rIns="92930" bIns="46465"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fontAlgn="base" hangingPunct="1">
              <a:spcBef>
                <a:spcPct val="0"/>
              </a:spcBef>
              <a:spcAft>
                <a:spcPct val="0"/>
              </a:spcAft>
            </a:pPr>
            <a:fld id="{E216DA7A-E894-41B9-90BA-BB80895B8F56}" type="slidenum">
              <a:rPr lang="en-US" altLang="en-US" sz="1200">
                <a:solidFill>
                  <a:prstClr val="black"/>
                </a:solidFill>
              </a:rPr>
              <a:pPr algn="r" eaLnBrk="1" fontAlgn="base" hangingPunct="1">
                <a:spcBef>
                  <a:spcPct val="0"/>
                </a:spcBef>
                <a:spcAft>
                  <a:spcPct val="0"/>
                </a:spcAft>
              </a:pPr>
              <a:t>19</a:t>
            </a:fld>
            <a:endParaRPr lang="en-US" altLang="en-US" sz="1200">
              <a:solidFill>
                <a:prstClr val="black"/>
              </a:solidFill>
            </a:endParaRPr>
          </a:p>
        </p:txBody>
      </p:sp>
      <p:sp>
        <p:nvSpPr>
          <p:cNvPr id="131075"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30606015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txBox="1">
            <a:spLocks noGrp="1" noChangeArrowheads="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30" tIns="46465" rIns="92930" bIns="46465"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fontAlgn="base" hangingPunct="1">
              <a:spcBef>
                <a:spcPct val="0"/>
              </a:spcBef>
              <a:spcAft>
                <a:spcPct val="0"/>
              </a:spcAft>
            </a:pPr>
            <a:fld id="{232DF404-954B-4B69-A137-C7466ED97278}" type="slidenum">
              <a:rPr lang="en-US" altLang="en-US" sz="1200">
                <a:solidFill>
                  <a:prstClr val="black"/>
                </a:solidFill>
              </a:rPr>
              <a:pPr algn="r" eaLnBrk="1" fontAlgn="base" hangingPunct="1">
                <a:spcBef>
                  <a:spcPct val="0"/>
                </a:spcBef>
                <a:spcAft>
                  <a:spcPct val="0"/>
                </a:spcAft>
              </a:pPr>
              <a:t>20</a:t>
            </a:fld>
            <a:endParaRPr lang="en-US" altLang="en-US" sz="1200">
              <a:solidFill>
                <a:prstClr val="black"/>
              </a:solidFill>
            </a:endParaRPr>
          </a:p>
        </p:txBody>
      </p:sp>
      <p:sp>
        <p:nvSpPr>
          <p:cNvPr id="133123"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2349071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txBox="1">
            <a:spLocks noGrp="1" noChangeArrowheads="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30" tIns="46465" rIns="92930" bIns="46465"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fontAlgn="base" hangingPunct="1">
              <a:spcBef>
                <a:spcPct val="0"/>
              </a:spcBef>
              <a:spcAft>
                <a:spcPct val="0"/>
              </a:spcAft>
            </a:pPr>
            <a:fld id="{F8FDEB64-B26C-49D3-92C7-E090F5BA682F}" type="slidenum">
              <a:rPr lang="en-US" altLang="en-US" sz="1200">
                <a:solidFill>
                  <a:prstClr val="black"/>
                </a:solidFill>
              </a:rPr>
              <a:pPr algn="r" eaLnBrk="1" fontAlgn="base" hangingPunct="1">
                <a:spcBef>
                  <a:spcPct val="0"/>
                </a:spcBef>
                <a:spcAft>
                  <a:spcPct val="0"/>
                </a:spcAft>
              </a:pPr>
              <a:t>21</a:t>
            </a:fld>
            <a:endParaRPr lang="en-US" altLang="en-US" sz="1200">
              <a:solidFill>
                <a:prstClr val="black"/>
              </a:solidFill>
            </a:endParaRPr>
          </a:p>
        </p:txBody>
      </p:sp>
      <p:sp>
        <p:nvSpPr>
          <p:cNvPr id="135171"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32121397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txBox="1">
            <a:spLocks noGrp="1" noChangeArrowheads="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30" tIns="46465" rIns="92930" bIns="46465"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fontAlgn="base" hangingPunct="1">
              <a:spcBef>
                <a:spcPct val="0"/>
              </a:spcBef>
              <a:spcAft>
                <a:spcPct val="0"/>
              </a:spcAft>
            </a:pPr>
            <a:fld id="{B34B677F-5AC3-4F50-B888-00F3DB15B425}" type="slidenum">
              <a:rPr lang="en-US" altLang="en-US" sz="1200">
                <a:solidFill>
                  <a:prstClr val="black"/>
                </a:solidFill>
              </a:rPr>
              <a:pPr algn="r" eaLnBrk="1" fontAlgn="base" hangingPunct="1">
                <a:spcBef>
                  <a:spcPct val="0"/>
                </a:spcBef>
                <a:spcAft>
                  <a:spcPct val="0"/>
                </a:spcAft>
              </a:pPr>
              <a:t>23</a:t>
            </a:fld>
            <a:endParaRPr lang="en-US" altLang="en-US" sz="1200">
              <a:solidFill>
                <a:prstClr val="black"/>
              </a:solidFill>
            </a:endParaRPr>
          </a:p>
        </p:txBody>
      </p:sp>
      <p:sp>
        <p:nvSpPr>
          <p:cNvPr id="138243"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19136730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txBox="1">
            <a:spLocks noGrp="1" noChangeArrowheads="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30" tIns="46465" rIns="92930" bIns="46465"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fontAlgn="base" hangingPunct="1">
              <a:spcBef>
                <a:spcPct val="0"/>
              </a:spcBef>
              <a:spcAft>
                <a:spcPct val="0"/>
              </a:spcAft>
            </a:pPr>
            <a:fld id="{155053E2-F0B7-4D46-B17F-CBA8F71EDD44}" type="slidenum">
              <a:rPr lang="en-US" altLang="en-US" sz="1200">
                <a:solidFill>
                  <a:prstClr val="black"/>
                </a:solidFill>
              </a:rPr>
              <a:pPr algn="r" eaLnBrk="1" fontAlgn="base" hangingPunct="1">
                <a:spcBef>
                  <a:spcPct val="0"/>
                </a:spcBef>
                <a:spcAft>
                  <a:spcPct val="0"/>
                </a:spcAft>
              </a:pPr>
              <a:t>24</a:t>
            </a:fld>
            <a:endParaRPr lang="en-US" altLang="en-US" sz="1200">
              <a:solidFill>
                <a:prstClr val="black"/>
              </a:solidFill>
            </a:endParaRPr>
          </a:p>
        </p:txBody>
      </p:sp>
      <p:sp>
        <p:nvSpPr>
          <p:cNvPr id="140291"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153383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txBox="1">
            <a:spLocks noGrp="1" noChangeArrowheads="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30" tIns="46465" rIns="92930" bIns="46465"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fontAlgn="base" hangingPunct="1">
              <a:spcBef>
                <a:spcPct val="0"/>
              </a:spcBef>
              <a:spcAft>
                <a:spcPct val="0"/>
              </a:spcAft>
            </a:pPr>
            <a:fld id="{30011489-10E5-4DF5-89A3-D4F98D0646C2}" type="slidenum">
              <a:rPr lang="en-US" altLang="en-US" sz="1200">
                <a:solidFill>
                  <a:prstClr val="black"/>
                </a:solidFill>
              </a:rPr>
              <a:pPr algn="r" eaLnBrk="1" fontAlgn="base" hangingPunct="1">
                <a:spcBef>
                  <a:spcPct val="0"/>
                </a:spcBef>
                <a:spcAft>
                  <a:spcPct val="0"/>
                </a:spcAft>
              </a:pPr>
              <a:t>25</a:t>
            </a:fld>
            <a:endParaRPr lang="en-US" altLang="en-US" sz="1200">
              <a:solidFill>
                <a:prstClr val="black"/>
              </a:solidFill>
            </a:endParaRPr>
          </a:p>
        </p:txBody>
      </p:sp>
      <p:sp>
        <p:nvSpPr>
          <p:cNvPr id="142339"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346427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txBox="1">
            <a:spLocks noGrp="1" noChangeArrowheads="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30" tIns="46465" rIns="92930" bIns="46465"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fontAlgn="base" hangingPunct="1">
              <a:spcBef>
                <a:spcPct val="0"/>
              </a:spcBef>
              <a:spcAft>
                <a:spcPct val="0"/>
              </a:spcAft>
            </a:pPr>
            <a:fld id="{56CE7E89-194F-45FC-B3EA-C73D097055AB}" type="slidenum">
              <a:rPr lang="en-US" altLang="en-US" sz="1200">
                <a:solidFill>
                  <a:prstClr val="black"/>
                </a:solidFill>
              </a:rPr>
              <a:pPr algn="r" eaLnBrk="1" fontAlgn="base" hangingPunct="1">
                <a:spcBef>
                  <a:spcPct val="0"/>
                </a:spcBef>
                <a:spcAft>
                  <a:spcPct val="0"/>
                </a:spcAft>
              </a:pPr>
              <a:t>2</a:t>
            </a:fld>
            <a:endParaRPr lang="en-US" altLang="en-US" sz="1200">
              <a:solidFill>
                <a:prstClr val="black"/>
              </a:solidFill>
            </a:endParaRPr>
          </a:p>
        </p:txBody>
      </p:sp>
      <p:sp>
        <p:nvSpPr>
          <p:cNvPr id="101379"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26634691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txBox="1">
            <a:spLocks noGrp="1" noChangeArrowheads="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30" tIns="46465" rIns="92930" bIns="46465"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fontAlgn="base" hangingPunct="1">
              <a:spcBef>
                <a:spcPct val="0"/>
              </a:spcBef>
              <a:spcAft>
                <a:spcPct val="0"/>
              </a:spcAft>
            </a:pPr>
            <a:fld id="{95AE00C7-408F-4519-990C-3165992E34AE}" type="slidenum">
              <a:rPr lang="en-US" altLang="en-US" sz="1200">
                <a:solidFill>
                  <a:prstClr val="black"/>
                </a:solidFill>
              </a:rPr>
              <a:pPr algn="r" eaLnBrk="1" fontAlgn="base" hangingPunct="1">
                <a:spcBef>
                  <a:spcPct val="0"/>
                </a:spcBef>
                <a:spcAft>
                  <a:spcPct val="0"/>
                </a:spcAft>
              </a:pPr>
              <a:t>26</a:t>
            </a:fld>
            <a:endParaRPr lang="en-US" altLang="en-US" sz="1200">
              <a:solidFill>
                <a:prstClr val="black"/>
              </a:solidFill>
            </a:endParaRPr>
          </a:p>
        </p:txBody>
      </p:sp>
      <p:sp>
        <p:nvSpPr>
          <p:cNvPr id="144387"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9147869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txBox="1">
            <a:spLocks noGrp="1" noChangeArrowheads="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30" tIns="46465" rIns="92930" bIns="46465"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fontAlgn="base" hangingPunct="1">
              <a:spcBef>
                <a:spcPct val="0"/>
              </a:spcBef>
              <a:spcAft>
                <a:spcPct val="0"/>
              </a:spcAft>
            </a:pPr>
            <a:fld id="{F0624877-CE11-4D4C-86EE-E801042638AA}" type="slidenum">
              <a:rPr lang="en-US" altLang="en-US" sz="1200">
                <a:solidFill>
                  <a:prstClr val="black"/>
                </a:solidFill>
              </a:rPr>
              <a:pPr algn="r" eaLnBrk="1" fontAlgn="base" hangingPunct="1">
                <a:spcBef>
                  <a:spcPct val="0"/>
                </a:spcBef>
                <a:spcAft>
                  <a:spcPct val="0"/>
                </a:spcAft>
              </a:pPr>
              <a:t>27</a:t>
            </a:fld>
            <a:endParaRPr lang="en-US" altLang="en-US" sz="1200">
              <a:solidFill>
                <a:prstClr val="black"/>
              </a:solidFill>
            </a:endParaRPr>
          </a:p>
        </p:txBody>
      </p:sp>
      <p:sp>
        <p:nvSpPr>
          <p:cNvPr id="146435"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35224668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txBox="1">
            <a:spLocks noGrp="1" noChangeArrowheads="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30" tIns="46465" rIns="92930" bIns="46465"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fontAlgn="base" hangingPunct="1">
              <a:spcBef>
                <a:spcPct val="0"/>
              </a:spcBef>
              <a:spcAft>
                <a:spcPct val="0"/>
              </a:spcAft>
            </a:pPr>
            <a:fld id="{0D6E8E3F-B5EC-4E30-A156-38DA0DFEFBD0}" type="slidenum">
              <a:rPr lang="en-US" altLang="en-US" sz="1200">
                <a:solidFill>
                  <a:prstClr val="black"/>
                </a:solidFill>
              </a:rPr>
              <a:pPr algn="r" eaLnBrk="1" fontAlgn="base" hangingPunct="1">
                <a:spcBef>
                  <a:spcPct val="0"/>
                </a:spcBef>
                <a:spcAft>
                  <a:spcPct val="0"/>
                </a:spcAft>
              </a:pPr>
              <a:t>28</a:t>
            </a:fld>
            <a:endParaRPr lang="en-US" altLang="en-US" sz="1200">
              <a:solidFill>
                <a:prstClr val="black"/>
              </a:solidFill>
            </a:endParaRPr>
          </a:p>
        </p:txBody>
      </p:sp>
      <p:sp>
        <p:nvSpPr>
          <p:cNvPr id="148483"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35614424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txBox="1">
            <a:spLocks noGrp="1" noChangeArrowheads="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30" tIns="46465" rIns="92930" bIns="46465"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fontAlgn="base" hangingPunct="1">
              <a:spcBef>
                <a:spcPct val="0"/>
              </a:spcBef>
              <a:spcAft>
                <a:spcPct val="0"/>
              </a:spcAft>
            </a:pPr>
            <a:fld id="{73F0C589-B720-4F40-B1D9-6ECD422CF226}" type="slidenum">
              <a:rPr lang="en-US" altLang="en-US" sz="1200">
                <a:solidFill>
                  <a:prstClr val="black"/>
                </a:solidFill>
              </a:rPr>
              <a:pPr algn="r" eaLnBrk="1" fontAlgn="base" hangingPunct="1">
                <a:spcBef>
                  <a:spcPct val="0"/>
                </a:spcBef>
                <a:spcAft>
                  <a:spcPct val="0"/>
                </a:spcAft>
              </a:pPr>
              <a:t>29</a:t>
            </a:fld>
            <a:endParaRPr lang="en-US" altLang="en-US" sz="1200">
              <a:solidFill>
                <a:prstClr val="black"/>
              </a:solidFill>
            </a:endParaRPr>
          </a:p>
        </p:txBody>
      </p:sp>
      <p:sp>
        <p:nvSpPr>
          <p:cNvPr id="150531"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30336966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txBox="1">
            <a:spLocks noGrp="1" noChangeArrowheads="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30" tIns="46465" rIns="92930" bIns="46465"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fontAlgn="base" hangingPunct="1">
              <a:spcBef>
                <a:spcPct val="0"/>
              </a:spcBef>
              <a:spcAft>
                <a:spcPct val="0"/>
              </a:spcAft>
            </a:pPr>
            <a:fld id="{14EA522F-F6F6-46B6-B6F0-053F8BE7857A}" type="slidenum">
              <a:rPr lang="en-US" altLang="en-US" sz="1200">
                <a:solidFill>
                  <a:prstClr val="black"/>
                </a:solidFill>
              </a:rPr>
              <a:pPr algn="r" eaLnBrk="1" fontAlgn="base" hangingPunct="1">
                <a:spcBef>
                  <a:spcPct val="0"/>
                </a:spcBef>
                <a:spcAft>
                  <a:spcPct val="0"/>
                </a:spcAft>
              </a:pPr>
              <a:t>30</a:t>
            </a:fld>
            <a:endParaRPr lang="en-US" altLang="en-US" sz="1200">
              <a:solidFill>
                <a:prstClr val="black"/>
              </a:solidFill>
            </a:endParaRPr>
          </a:p>
        </p:txBody>
      </p:sp>
      <p:sp>
        <p:nvSpPr>
          <p:cNvPr id="152579"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2369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txBox="1">
            <a:spLocks noGrp="1" noChangeArrowheads="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30" tIns="46465" rIns="92930" bIns="46465"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fontAlgn="base" hangingPunct="1">
              <a:spcBef>
                <a:spcPct val="0"/>
              </a:spcBef>
              <a:spcAft>
                <a:spcPct val="0"/>
              </a:spcAft>
            </a:pPr>
            <a:fld id="{4BD1BF3B-6BD1-4FDE-8733-82D3BA9D5E3B}" type="slidenum">
              <a:rPr lang="en-US" altLang="en-US" sz="1200">
                <a:solidFill>
                  <a:prstClr val="black"/>
                </a:solidFill>
              </a:rPr>
              <a:pPr algn="r" eaLnBrk="1" fontAlgn="base" hangingPunct="1">
                <a:spcBef>
                  <a:spcPct val="0"/>
                </a:spcBef>
                <a:spcAft>
                  <a:spcPct val="0"/>
                </a:spcAft>
              </a:pPr>
              <a:t>31</a:t>
            </a:fld>
            <a:endParaRPr lang="en-US" altLang="en-US" sz="1200">
              <a:solidFill>
                <a:prstClr val="black"/>
              </a:solidFill>
            </a:endParaRPr>
          </a:p>
        </p:txBody>
      </p:sp>
      <p:sp>
        <p:nvSpPr>
          <p:cNvPr id="154627"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28158590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txBox="1">
            <a:spLocks noGrp="1" noChangeArrowheads="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30" tIns="46465" rIns="92930" bIns="46465"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fontAlgn="base" hangingPunct="1">
              <a:spcBef>
                <a:spcPct val="0"/>
              </a:spcBef>
              <a:spcAft>
                <a:spcPct val="0"/>
              </a:spcAft>
            </a:pPr>
            <a:fld id="{FECD19A9-D54C-4FE6-B978-CD653C495D41}" type="slidenum">
              <a:rPr lang="en-US" altLang="en-US" sz="1200">
                <a:solidFill>
                  <a:prstClr val="black"/>
                </a:solidFill>
              </a:rPr>
              <a:pPr algn="r" eaLnBrk="1" fontAlgn="base" hangingPunct="1">
                <a:spcBef>
                  <a:spcPct val="0"/>
                </a:spcBef>
                <a:spcAft>
                  <a:spcPct val="0"/>
                </a:spcAft>
              </a:pPr>
              <a:t>32</a:t>
            </a:fld>
            <a:endParaRPr lang="en-US" altLang="en-US" sz="1200">
              <a:solidFill>
                <a:prstClr val="black"/>
              </a:solidFill>
            </a:endParaRPr>
          </a:p>
        </p:txBody>
      </p:sp>
      <p:sp>
        <p:nvSpPr>
          <p:cNvPr id="156675"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32537691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txBox="1">
            <a:spLocks noGrp="1" noChangeArrowheads="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30" tIns="46465" rIns="92930" bIns="46465"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fontAlgn="base" hangingPunct="1">
              <a:spcBef>
                <a:spcPct val="0"/>
              </a:spcBef>
              <a:spcAft>
                <a:spcPct val="0"/>
              </a:spcAft>
            </a:pPr>
            <a:fld id="{D8CD3DEA-557D-4606-A6B9-17B9225579D0}" type="slidenum">
              <a:rPr lang="en-US" altLang="en-US" sz="1200">
                <a:solidFill>
                  <a:prstClr val="black"/>
                </a:solidFill>
              </a:rPr>
              <a:pPr algn="r" eaLnBrk="1" fontAlgn="base" hangingPunct="1">
                <a:spcBef>
                  <a:spcPct val="0"/>
                </a:spcBef>
                <a:spcAft>
                  <a:spcPct val="0"/>
                </a:spcAft>
              </a:pPr>
              <a:t>34</a:t>
            </a:fld>
            <a:endParaRPr lang="en-US" altLang="en-US" sz="1200">
              <a:solidFill>
                <a:prstClr val="black"/>
              </a:solidFill>
            </a:endParaRPr>
          </a:p>
        </p:txBody>
      </p:sp>
      <p:sp>
        <p:nvSpPr>
          <p:cNvPr id="159747"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9580357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txBox="1">
            <a:spLocks noGrp="1" noChangeArrowheads="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30" tIns="46465" rIns="92930" bIns="46465"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fontAlgn="base" hangingPunct="1">
              <a:spcBef>
                <a:spcPct val="0"/>
              </a:spcBef>
              <a:spcAft>
                <a:spcPct val="0"/>
              </a:spcAft>
            </a:pPr>
            <a:fld id="{F6340F96-6551-4DE8-9231-5AEDA409E2D5}" type="slidenum">
              <a:rPr lang="en-US" altLang="en-US" sz="1200">
                <a:solidFill>
                  <a:prstClr val="black"/>
                </a:solidFill>
              </a:rPr>
              <a:pPr algn="r" eaLnBrk="1" fontAlgn="base" hangingPunct="1">
                <a:spcBef>
                  <a:spcPct val="0"/>
                </a:spcBef>
                <a:spcAft>
                  <a:spcPct val="0"/>
                </a:spcAft>
              </a:pPr>
              <a:t>35</a:t>
            </a:fld>
            <a:endParaRPr lang="en-US" altLang="en-US" sz="1200">
              <a:solidFill>
                <a:prstClr val="black"/>
              </a:solidFill>
            </a:endParaRPr>
          </a:p>
        </p:txBody>
      </p:sp>
      <p:sp>
        <p:nvSpPr>
          <p:cNvPr id="161795"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36228560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txBox="1">
            <a:spLocks noGrp="1" noChangeArrowheads="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30" tIns="46465" rIns="92930" bIns="46465"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fontAlgn="base" hangingPunct="1">
              <a:spcBef>
                <a:spcPct val="0"/>
              </a:spcBef>
              <a:spcAft>
                <a:spcPct val="0"/>
              </a:spcAft>
            </a:pPr>
            <a:fld id="{37BB787C-91DB-478F-9050-228788BE1311}" type="slidenum">
              <a:rPr lang="en-US" altLang="en-US" sz="1200">
                <a:solidFill>
                  <a:prstClr val="black"/>
                </a:solidFill>
              </a:rPr>
              <a:pPr algn="r" eaLnBrk="1" fontAlgn="base" hangingPunct="1">
                <a:spcBef>
                  <a:spcPct val="0"/>
                </a:spcBef>
                <a:spcAft>
                  <a:spcPct val="0"/>
                </a:spcAft>
              </a:pPr>
              <a:t>36</a:t>
            </a:fld>
            <a:endParaRPr lang="en-US" altLang="en-US" sz="1200">
              <a:solidFill>
                <a:prstClr val="black"/>
              </a:solidFill>
            </a:endParaRPr>
          </a:p>
        </p:txBody>
      </p:sp>
      <p:sp>
        <p:nvSpPr>
          <p:cNvPr id="163843"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2636723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txBox="1">
            <a:spLocks noGrp="1" noChangeArrowheads="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30" tIns="46465" rIns="92930" bIns="46465"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fontAlgn="base" hangingPunct="1">
              <a:spcBef>
                <a:spcPct val="0"/>
              </a:spcBef>
              <a:spcAft>
                <a:spcPct val="0"/>
              </a:spcAft>
            </a:pPr>
            <a:fld id="{10A32119-EA87-4273-BAF4-6FD681489F1B}" type="slidenum">
              <a:rPr lang="en-US" altLang="en-US" sz="1200">
                <a:solidFill>
                  <a:prstClr val="black"/>
                </a:solidFill>
              </a:rPr>
              <a:pPr algn="r" eaLnBrk="1" fontAlgn="base" hangingPunct="1">
                <a:spcBef>
                  <a:spcPct val="0"/>
                </a:spcBef>
                <a:spcAft>
                  <a:spcPct val="0"/>
                </a:spcAft>
              </a:pPr>
              <a:t>4</a:t>
            </a:fld>
            <a:endParaRPr lang="en-US" altLang="en-US" sz="1200">
              <a:solidFill>
                <a:prstClr val="black"/>
              </a:solidFill>
            </a:endParaRPr>
          </a:p>
        </p:txBody>
      </p:sp>
      <p:sp>
        <p:nvSpPr>
          <p:cNvPr id="104451"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682550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txBox="1">
            <a:spLocks noGrp="1" noChangeArrowheads="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30" tIns="46465" rIns="92930" bIns="46465"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fontAlgn="base" hangingPunct="1">
              <a:spcBef>
                <a:spcPct val="0"/>
              </a:spcBef>
              <a:spcAft>
                <a:spcPct val="0"/>
              </a:spcAft>
            </a:pPr>
            <a:fld id="{ABEDC00B-9E91-4224-8F4B-C95560BC189D}" type="slidenum">
              <a:rPr lang="en-US" altLang="en-US" sz="1200">
                <a:solidFill>
                  <a:prstClr val="black"/>
                </a:solidFill>
              </a:rPr>
              <a:pPr algn="r" eaLnBrk="1" fontAlgn="base" hangingPunct="1">
                <a:spcBef>
                  <a:spcPct val="0"/>
                </a:spcBef>
                <a:spcAft>
                  <a:spcPct val="0"/>
                </a:spcAft>
              </a:pPr>
              <a:t>37</a:t>
            </a:fld>
            <a:endParaRPr lang="en-US" altLang="en-US" sz="1200">
              <a:solidFill>
                <a:prstClr val="black"/>
              </a:solidFill>
            </a:endParaRPr>
          </a:p>
        </p:txBody>
      </p:sp>
      <p:sp>
        <p:nvSpPr>
          <p:cNvPr id="165891"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37419492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txBox="1">
            <a:spLocks noGrp="1" noChangeArrowheads="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30" tIns="46465" rIns="92930" bIns="46465"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fontAlgn="base" hangingPunct="1">
              <a:spcBef>
                <a:spcPct val="0"/>
              </a:spcBef>
              <a:spcAft>
                <a:spcPct val="0"/>
              </a:spcAft>
            </a:pPr>
            <a:fld id="{A9F2F518-CB8B-4498-9976-946DF22CDA48}" type="slidenum">
              <a:rPr lang="en-US" altLang="en-US" sz="1200">
                <a:solidFill>
                  <a:prstClr val="black"/>
                </a:solidFill>
              </a:rPr>
              <a:pPr algn="r" eaLnBrk="1" fontAlgn="base" hangingPunct="1">
                <a:spcBef>
                  <a:spcPct val="0"/>
                </a:spcBef>
                <a:spcAft>
                  <a:spcPct val="0"/>
                </a:spcAft>
              </a:pPr>
              <a:t>38</a:t>
            </a:fld>
            <a:endParaRPr lang="en-US" altLang="en-US" sz="1200">
              <a:solidFill>
                <a:prstClr val="black"/>
              </a:solidFill>
            </a:endParaRPr>
          </a:p>
        </p:txBody>
      </p:sp>
      <p:sp>
        <p:nvSpPr>
          <p:cNvPr id="167939"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2050093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txBox="1">
            <a:spLocks noGrp="1" noChangeArrowheads="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30" tIns="46465" rIns="92930" bIns="46465"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fontAlgn="base" hangingPunct="1">
              <a:spcBef>
                <a:spcPct val="0"/>
              </a:spcBef>
              <a:spcAft>
                <a:spcPct val="0"/>
              </a:spcAft>
            </a:pPr>
            <a:fld id="{2F2B0687-206B-4799-81AF-80B22CE3AE69}" type="slidenum">
              <a:rPr lang="en-US" altLang="en-US" sz="1200">
                <a:solidFill>
                  <a:prstClr val="black"/>
                </a:solidFill>
              </a:rPr>
              <a:pPr algn="r" eaLnBrk="1" fontAlgn="base" hangingPunct="1">
                <a:spcBef>
                  <a:spcPct val="0"/>
                </a:spcBef>
                <a:spcAft>
                  <a:spcPct val="0"/>
                </a:spcAft>
              </a:pPr>
              <a:t>39</a:t>
            </a:fld>
            <a:endParaRPr lang="en-US" altLang="en-US" sz="1200">
              <a:solidFill>
                <a:prstClr val="black"/>
              </a:solidFill>
            </a:endParaRPr>
          </a:p>
        </p:txBody>
      </p:sp>
      <p:sp>
        <p:nvSpPr>
          <p:cNvPr id="169987"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25278743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txBox="1">
            <a:spLocks noGrp="1" noChangeArrowheads="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30" tIns="46465" rIns="92930" bIns="46465"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fontAlgn="base" hangingPunct="1">
              <a:spcBef>
                <a:spcPct val="0"/>
              </a:spcBef>
              <a:spcAft>
                <a:spcPct val="0"/>
              </a:spcAft>
            </a:pPr>
            <a:fld id="{C97F3B2B-E1F3-4A06-A100-13242590A407}" type="slidenum">
              <a:rPr lang="en-US" altLang="en-US" sz="1200">
                <a:solidFill>
                  <a:prstClr val="black"/>
                </a:solidFill>
              </a:rPr>
              <a:pPr algn="r" eaLnBrk="1" fontAlgn="base" hangingPunct="1">
                <a:spcBef>
                  <a:spcPct val="0"/>
                </a:spcBef>
                <a:spcAft>
                  <a:spcPct val="0"/>
                </a:spcAft>
              </a:pPr>
              <a:t>40</a:t>
            </a:fld>
            <a:endParaRPr lang="en-US" altLang="en-US" sz="1200">
              <a:solidFill>
                <a:prstClr val="black"/>
              </a:solidFill>
            </a:endParaRPr>
          </a:p>
        </p:txBody>
      </p:sp>
      <p:sp>
        <p:nvSpPr>
          <p:cNvPr id="172035"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24945364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txBox="1">
            <a:spLocks noGrp="1" noChangeArrowheads="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30" tIns="46465" rIns="92930" bIns="46465"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fontAlgn="base" hangingPunct="1">
              <a:spcBef>
                <a:spcPct val="0"/>
              </a:spcBef>
              <a:spcAft>
                <a:spcPct val="0"/>
              </a:spcAft>
            </a:pPr>
            <a:fld id="{5F3AFAB6-8AC8-4E5D-8EED-92B5D3456791}" type="slidenum">
              <a:rPr lang="en-US" altLang="en-US" sz="1200">
                <a:solidFill>
                  <a:prstClr val="black"/>
                </a:solidFill>
              </a:rPr>
              <a:pPr algn="r" eaLnBrk="1" fontAlgn="base" hangingPunct="1">
                <a:spcBef>
                  <a:spcPct val="0"/>
                </a:spcBef>
                <a:spcAft>
                  <a:spcPct val="0"/>
                </a:spcAft>
              </a:pPr>
              <a:t>41</a:t>
            </a:fld>
            <a:endParaRPr lang="en-US" altLang="en-US" sz="1200">
              <a:solidFill>
                <a:prstClr val="black"/>
              </a:solidFill>
            </a:endParaRPr>
          </a:p>
        </p:txBody>
      </p:sp>
      <p:sp>
        <p:nvSpPr>
          <p:cNvPr id="174083"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42367847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txBox="1">
            <a:spLocks noGrp="1" noChangeArrowheads="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30" tIns="46465" rIns="92930" bIns="46465"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fontAlgn="base" hangingPunct="1">
              <a:spcBef>
                <a:spcPct val="0"/>
              </a:spcBef>
              <a:spcAft>
                <a:spcPct val="0"/>
              </a:spcAft>
            </a:pPr>
            <a:fld id="{8339EA41-86C1-425C-9A74-0DAD9D7A5BE1}" type="slidenum">
              <a:rPr lang="en-US" altLang="en-US" sz="1200">
                <a:solidFill>
                  <a:prstClr val="black"/>
                </a:solidFill>
              </a:rPr>
              <a:pPr algn="r" eaLnBrk="1" fontAlgn="base" hangingPunct="1">
                <a:spcBef>
                  <a:spcPct val="0"/>
                </a:spcBef>
                <a:spcAft>
                  <a:spcPct val="0"/>
                </a:spcAft>
              </a:pPr>
              <a:t>42</a:t>
            </a:fld>
            <a:endParaRPr lang="en-US" altLang="en-US" sz="1200">
              <a:solidFill>
                <a:prstClr val="black"/>
              </a:solidFill>
            </a:endParaRPr>
          </a:p>
        </p:txBody>
      </p:sp>
      <p:sp>
        <p:nvSpPr>
          <p:cNvPr id="176131"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7151812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txBox="1">
            <a:spLocks noGrp="1" noChangeArrowheads="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30" tIns="46465" rIns="92930" bIns="46465"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fontAlgn="base" hangingPunct="1">
              <a:spcBef>
                <a:spcPct val="0"/>
              </a:spcBef>
              <a:spcAft>
                <a:spcPct val="0"/>
              </a:spcAft>
            </a:pPr>
            <a:fld id="{B3747256-9A38-4227-8E35-3248FC56F33F}" type="slidenum">
              <a:rPr lang="en-US" altLang="en-US" sz="1200">
                <a:solidFill>
                  <a:prstClr val="black"/>
                </a:solidFill>
              </a:rPr>
              <a:pPr algn="r" eaLnBrk="1" fontAlgn="base" hangingPunct="1">
                <a:spcBef>
                  <a:spcPct val="0"/>
                </a:spcBef>
                <a:spcAft>
                  <a:spcPct val="0"/>
                </a:spcAft>
              </a:pPr>
              <a:t>43</a:t>
            </a:fld>
            <a:endParaRPr lang="en-US" altLang="en-US" sz="1200">
              <a:solidFill>
                <a:prstClr val="black"/>
              </a:solidFill>
            </a:endParaRPr>
          </a:p>
        </p:txBody>
      </p:sp>
      <p:sp>
        <p:nvSpPr>
          <p:cNvPr id="178179"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12866689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txBox="1">
            <a:spLocks noGrp="1" noChangeArrowheads="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30" tIns="46465" rIns="92930" bIns="46465"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fontAlgn="base" hangingPunct="1">
              <a:spcBef>
                <a:spcPct val="0"/>
              </a:spcBef>
              <a:spcAft>
                <a:spcPct val="0"/>
              </a:spcAft>
            </a:pPr>
            <a:fld id="{729F89D6-CEEA-4D9A-998E-CED0BEEFE608}" type="slidenum">
              <a:rPr lang="en-US" altLang="en-US" sz="1200">
                <a:solidFill>
                  <a:prstClr val="black"/>
                </a:solidFill>
              </a:rPr>
              <a:pPr algn="r" eaLnBrk="1" fontAlgn="base" hangingPunct="1">
                <a:spcBef>
                  <a:spcPct val="0"/>
                </a:spcBef>
                <a:spcAft>
                  <a:spcPct val="0"/>
                </a:spcAft>
              </a:pPr>
              <a:t>44</a:t>
            </a:fld>
            <a:endParaRPr lang="en-US" altLang="en-US" sz="1200">
              <a:solidFill>
                <a:prstClr val="black"/>
              </a:solidFill>
            </a:endParaRPr>
          </a:p>
        </p:txBody>
      </p:sp>
      <p:sp>
        <p:nvSpPr>
          <p:cNvPr id="180227"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17312251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txBox="1">
            <a:spLocks noGrp="1" noChangeArrowheads="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30" tIns="46465" rIns="92930" bIns="46465"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fontAlgn="base" hangingPunct="1">
              <a:spcBef>
                <a:spcPct val="0"/>
              </a:spcBef>
              <a:spcAft>
                <a:spcPct val="0"/>
              </a:spcAft>
            </a:pPr>
            <a:fld id="{6CD8D04E-A45D-4D5A-9B7E-86A2ACA9C97C}" type="slidenum">
              <a:rPr lang="en-US" altLang="en-US" sz="1200">
                <a:solidFill>
                  <a:prstClr val="black"/>
                </a:solidFill>
              </a:rPr>
              <a:pPr algn="r" eaLnBrk="1" fontAlgn="base" hangingPunct="1">
                <a:spcBef>
                  <a:spcPct val="0"/>
                </a:spcBef>
                <a:spcAft>
                  <a:spcPct val="0"/>
                </a:spcAft>
              </a:pPr>
              <a:t>45</a:t>
            </a:fld>
            <a:endParaRPr lang="en-US" altLang="en-US" sz="1200">
              <a:solidFill>
                <a:prstClr val="black"/>
              </a:solidFill>
            </a:endParaRPr>
          </a:p>
        </p:txBody>
      </p:sp>
      <p:sp>
        <p:nvSpPr>
          <p:cNvPr id="182275"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2902685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txBox="1">
            <a:spLocks noGrp="1" noChangeArrowheads="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30" tIns="46465" rIns="92930" bIns="46465"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fontAlgn="base" hangingPunct="1">
              <a:spcBef>
                <a:spcPct val="0"/>
              </a:spcBef>
              <a:spcAft>
                <a:spcPct val="0"/>
              </a:spcAft>
            </a:pPr>
            <a:fld id="{3A62B16B-6766-4F41-A4E5-3BE3AEFC9F1E}" type="slidenum">
              <a:rPr lang="en-US" altLang="en-US" sz="1200">
                <a:solidFill>
                  <a:prstClr val="black"/>
                </a:solidFill>
              </a:rPr>
              <a:pPr algn="r" eaLnBrk="1" fontAlgn="base" hangingPunct="1">
                <a:spcBef>
                  <a:spcPct val="0"/>
                </a:spcBef>
                <a:spcAft>
                  <a:spcPct val="0"/>
                </a:spcAft>
              </a:pPr>
              <a:t>5</a:t>
            </a:fld>
            <a:endParaRPr lang="en-US" altLang="en-US" sz="1200">
              <a:solidFill>
                <a:prstClr val="black"/>
              </a:solidFill>
            </a:endParaRPr>
          </a:p>
        </p:txBody>
      </p:sp>
      <p:sp>
        <p:nvSpPr>
          <p:cNvPr id="106499"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5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2687075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txBox="1">
            <a:spLocks noGrp="1" noChangeArrowheads="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30" tIns="46465" rIns="92930" bIns="46465"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fontAlgn="base" hangingPunct="1">
              <a:spcBef>
                <a:spcPct val="0"/>
              </a:spcBef>
              <a:spcAft>
                <a:spcPct val="0"/>
              </a:spcAft>
            </a:pPr>
            <a:fld id="{3CAE5ACA-2597-4406-87F0-A9612C6CE0FB}" type="slidenum">
              <a:rPr lang="en-US" altLang="en-US" sz="1200">
                <a:solidFill>
                  <a:prstClr val="black"/>
                </a:solidFill>
              </a:rPr>
              <a:pPr algn="r" eaLnBrk="1" fontAlgn="base" hangingPunct="1">
                <a:spcBef>
                  <a:spcPct val="0"/>
                </a:spcBef>
                <a:spcAft>
                  <a:spcPct val="0"/>
                </a:spcAft>
              </a:pPr>
              <a:t>6</a:t>
            </a:fld>
            <a:endParaRPr lang="en-US" altLang="en-US" sz="1200">
              <a:solidFill>
                <a:prstClr val="black"/>
              </a:solidFill>
            </a:endParaRPr>
          </a:p>
        </p:txBody>
      </p:sp>
      <p:sp>
        <p:nvSpPr>
          <p:cNvPr id="108547"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1814653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txBox="1">
            <a:spLocks noGrp="1" noChangeArrowheads="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30" tIns="46465" rIns="92930" bIns="46465"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fontAlgn="base" hangingPunct="1">
              <a:spcBef>
                <a:spcPct val="0"/>
              </a:spcBef>
              <a:spcAft>
                <a:spcPct val="0"/>
              </a:spcAft>
            </a:pPr>
            <a:fld id="{E1EC8934-2FE5-4DF4-A894-05C41D6084AC}" type="slidenum">
              <a:rPr lang="en-US" altLang="en-US" sz="1200">
                <a:solidFill>
                  <a:prstClr val="black"/>
                </a:solidFill>
              </a:rPr>
              <a:pPr algn="r" eaLnBrk="1" fontAlgn="base" hangingPunct="1">
                <a:spcBef>
                  <a:spcPct val="0"/>
                </a:spcBef>
                <a:spcAft>
                  <a:spcPct val="0"/>
                </a:spcAft>
              </a:pPr>
              <a:t>7</a:t>
            </a:fld>
            <a:endParaRPr lang="en-US" altLang="en-US" sz="1200">
              <a:solidFill>
                <a:prstClr val="black"/>
              </a:solidFill>
            </a:endParaRPr>
          </a:p>
        </p:txBody>
      </p:sp>
      <p:sp>
        <p:nvSpPr>
          <p:cNvPr id="110595"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1559831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txBox="1">
            <a:spLocks noGrp="1" noChangeArrowheads="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30" tIns="46465" rIns="92930" bIns="46465"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fontAlgn="base" hangingPunct="1">
              <a:spcBef>
                <a:spcPct val="0"/>
              </a:spcBef>
              <a:spcAft>
                <a:spcPct val="0"/>
              </a:spcAft>
            </a:pPr>
            <a:fld id="{DE6EB6ED-CF67-4EEB-AB6C-62E39AD02A7C}" type="slidenum">
              <a:rPr lang="en-US" altLang="en-US" sz="1200">
                <a:solidFill>
                  <a:prstClr val="black"/>
                </a:solidFill>
              </a:rPr>
              <a:pPr algn="r" eaLnBrk="1" fontAlgn="base" hangingPunct="1">
                <a:spcBef>
                  <a:spcPct val="0"/>
                </a:spcBef>
                <a:spcAft>
                  <a:spcPct val="0"/>
                </a:spcAft>
              </a:pPr>
              <a:t>10</a:t>
            </a:fld>
            <a:endParaRPr lang="en-US" altLang="en-US" sz="1200">
              <a:solidFill>
                <a:prstClr val="black"/>
              </a:solidFill>
            </a:endParaRPr>
          </a:p>
        </p:txBody>
      </p:sp>
      <p:sp>
        <p:nvSpPr>
          <p:cNvPr id="114691"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221745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txBox="1">
            <a:spLocks noGrp="1" noChangeArrowheads="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30" tIns="46465" rIns="92930" bIns="46465"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fontAlgn="base" hangingPunct="1">
              <a:spcBef>
                <a:spcPct val="0"/>
              </a:spcBef>
              <a:spcAft>
                <a:spcPct val="0"/>
              </a:spcAft>
            </a:pPr>
            <a:fld id="{F54C5DC7-42BB-4B72-9D2D-BBFC2E63C35E}" type="slidenum">
              <a:rPr lang="en-US" altLang="en-US" sz="1200">
                <a:solidFill>
                  <a:prstClr val="black"/>
                </a:solidFill>
              </a:rPr>
              <a:pPr algn="r" eaLnBrk="1" fontAlgn="base" hangingPunct="1">
                <a:spcBef>
                  <a:spcPct val="0"/>
                </a:spcBef>
                <a:spcAft>
                  <a:spcPct val="0"/>
                </a:spcAft>
              </a:pPr>
              <a:t>11</a:t>
            </a:fld>
            <a:endParaRPr lang="en-US" altLang="en-US" sz="1200">
              <a:solidFill>
                <a:prstClr val="black"/>
              </a:solidFill>
            </a:endParaRPr>
          </a:p>
        </p:txBody>
      </p:sp>
      <p:sp>
        <p:nvSpPr>
          <p:cNvPr id="116739"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2675838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txBox="1">
            <a:spLocks noGrp="1" noChangeArrowheads="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30" tIns="46465" rIns="92930" bIns="46465"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fontAlgn="base" hangingPunct="1">
              <a:spcBef>
                <a:spcPct val="0"/>
              </a:spcBef>
              <a:spcAft>
                <a:spcPct val="0"/>
              </a:spcAft>
            </a:pPr>
            <a:fld id="{574C39C4-3FDC-4788-B576-8FE9B41DF283}" type="slidenum">
              <a:rPr lang="en-US" altLang="en-US" sz="1200">
                <a:solidFill>
                  <a:prstClr val="black"/>
                </a:solidFill>
              </a:rPr>
              <a:pPr algn="r" eaLnBrk="1" fontAlgn="base" hangingPunct="1">
                <a:spcBef>
                  <a:spcPct val="0"/>
                </a:spcBef>
                <a:spcAft>
                  <a:spcPct val="0"/>
                </a:spcAft>
              </a:pPr>
              <a:t>12</a:t>
            </a:fld>
            <a:endParaRPr lang="en-US" altLang="en-US" sz="1200">
              <a:solidFill>
                <a:prstClr val="black"/>
              </a:solidFill>
            </a:endParaRPr>
          </a:p>
        </p:txBody>
      </p:sp>
      <p:sp>
        <p:nvSpPr>
          <p:cNvPr id="118787"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20306521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12192000" cy="3048000"/>
          </a:xfrm>
          <a:prstGeom prst="rect">
            <a:avLst/>
          </a:prstGeom>
          <a:solidFill>
            <a:srgbClr val="FFCC99"/>
          </a:solidFill>
          <a:ln w="9525">
            <a:noFill/>
            <a:miter lim="800000"/>
            <a:headEnd/>
            <a:tailEnd/>
          </a:ln>
          <a:effectLst/>
        </p:spPr>
        <p:txBody>
          <a:bodyPr wrap="none" anchor="ctr"/>
          <a:lstStyle/>
          <a:p>
            <a:pPr algn="ctr" eaLnBrk="0" fontAlgn="base" hangingPunct="0">
              <a:spcBef>
                <a:spcPct val="0"/>
              </a:spcBef>
              <a:spcAft>
                <a:spcPct val="0"/>
              </a:spcAft>
              <a:defRPr/>
            </a:pPr>
            <a:endParaRPr lang="en-US" sz="2000">
              <a:solidFill>
                <a:srgbClr val="000000"/>
              </a:solidFill>
            </a:endParaRPr>
          </a:p>
        </p:txBody>
      </p:sp>
      <p:sp>
        <p:nvSpPr>
          <p:cNvPr id="3" name="Text Box 3"/>
          <p:cNvSpPr txBox="1">
            <a:spLocks noChangeArrowheads="1"/>
          </p:cNvSpPr>
          <p:nvPr/>
        </p:nvSpPr>
        <p:spPr bwMode="auto">
          <a:xfrm>
            <a:off x="0" y="304800"/>
            <a:ext cx="12192000" cy="2173288"/>
          </a:xfrm>
          <a:prstGeom prst="rect">
            <a:avLst/>
          </a:prstGeom>
          <a:noFill/>
          <a:ln w="9525">
            <a:noFill/>
            <a:miter lim="800000"/>
            <a:headEnd/>
            <a:tailEnd/>
          </a:ln>
          <a:effectLst/>
        </p:spPr>
        <p:txBody>
          <a:bodyPr>
            <a:spAutoFit/>
          </a:bodyPr>
          <a:lstStyle/>
          <a:p>
            <a:pPr algn="ctr" eaLnBrk="0" fontAlgn="base" hangingPunct="0">
              <a:spcBef>
                <a:spcPct val="0"/>
              </a:spcBef>
              <a:spcAft>
                <a:spcPct val="0"/>
              </a:spcAft>
              <a:defRPr/>
            </a:pPr>
            <a:r>
              <a:rPr lang="en-US" sz="6000" dirty="0">
                <a:solidFill>
                  <a:srgbClr val="0066FF"/>
                </a:solidFill>
                <a:latin typeface="Georgia" pitchFamily="18" charset="0"/>
              </a:rPr>
              <a:t>Human Genetics</a:t>
            </a:r>
          </a:p>
          <a:p>
            <a:pPr algn="ctr" eaLnBrk="0" fontAlgn="base" hangingPunct="0">
              <a:spcBef>
                <a:spcPct val="0"/>
              </a:spcBef>
              <a:spcAft>
                <a:spcPct val="0"/>
              </a:spcAft>
              <a:defRPr/>
            </a:pPr>
            <a:r>
              <a:rPr lang="en-US" sz="4400" dirty="0">
                <a:solidFill>
                  <a:srgbClr val="0066FF"/>
                </a:solidFill>
                <a:latin typeface="Georgia" pitchFamily="18" charset="0"/>
              </a:rPr>
              <a:t>Concepts and Applications</a:t>
            </a:r>
          </a:p>
          <a:p>
            <a:pPr algn="ctr" eaLnBrk="0" fontAlgn="base" hangingPunct="0">
              <a:lnSpc>
                <a:spcPct val="130000"/>
              </a:lnSpc>
              <a:spcBef>
                <a:spcPct val="0"/>
              </a:spcBef>
              <a:spcAft>
                <a:spcPct val="0"/>
              </a:spcAft>
              <a:defRPr/>
            </a:pPr>
            <a:r>
              <a:rPr lang="en-US" sz="2400" dirty="0">
                <a:solidFill>
                  <a:srgbClr val="FFFFFF"/>
                </a:solidFill>
                <a:latin typeface="Georgia" pitchFamily="18" charset="0"/>
              </a:rPr>
              <a:t>Ninth Edition</a:t>
            </a:r>
          </a:p>
        </p:txBody>
      </p:sp>
      <p:sp>
        <p:nvSpPr>
          <p:cNvPr id="4" name="Text Box 4"/>
          <p:cNvSpPr txBox="1">
            <a:spLocks noChangeArrowheads="1"/>
          </p:cNvSpPr>
          <p:nvPr/>
        </p:nvSpPr>
        <p:spPr bwMode="auto">
          <a:xfrm>
            <a:off x="1422400" y="2438400"/>
            <a:ext cx="9347200" cy="579438"/>
          </a:xfrm>
          <a:prstGeom prst="rect">
            <a:avLst/>
          </a:prstGeom>
          <a:noFill/>
          <a:ln w="9525">
            <a:noFill/>
            <a:miter lim="800000"/>
            <a:headEnd/>
            <a:tailEnd/>
          </a:ln>
          <a:effectLst/>
        </p:spPr>
        <p:txBody>
          <a:bodyPr>
            <a:spAutoFit/>
          </a:bodyPr>
          <a:lstStyle/>
          <a:p>
            <a:pPr algn="ctr" eaLnBrk="0" fontAlgn="base" hangingPunct="0">
              <a:spcBef>
                <a:spcPct val="0"/>
              </a:spcBef>
              <a:spcAft>
                <a:spcPct val="0"/>
              </a:spcAft>
              <a:defRPr/>
            </a:pPr>
            <a:r>
              <a:rPr lang="en-US" sz="3200" dirty="0">
                <a:solidFill>
                  <a:srgbClr val="FF3300"/>
                </a:solidFill>
                <a:latin typeface="Georgia" pitchFamily="18" charset="0"/>
              </a:rPr>
              <a:t>RICKI LEWIS</a:t>
            </a:r>
          </a:p>
        </p:txBody>
      </p:sp>
      <p:sp>
        <p:nvSpPr>
          <p:cNvPr id="5" name="Rectangle 5"/>
          <p:cNvSpPr>
            <a:spLocks noChangeArrowheads="1"/>
          </p:cNvSpPr>
          <p:nvPr/>
        </p:nvSpPr>
        <p:spPr bwMode="auto">
          <a:xfrm>
            <a:off x="0" y="6553200"/>
            <a:ext cx="12192000" cy="304800"/>
          </a:xfrm>
          <a:prstGeom prst="rect">
            <a:avLst/>
          </a:prstGeom>
          <a:noFill/>
          <a:ln w="9525">
            <a:noFill/>
            <a:miter lim="800000"/>
            <a:headEnd/>
            <a:tailEnd/>
          </a:ln>
          <a:effectLst/>
        </p:spPr>
        <p:txBody>
          <a:bodyPr/>
          <a:lstStyle/>
          <a:p>
            <a:pPr algn="ctr" eaLnBrk="0" fontAlgn="base" hangingPunct="0">
              <a:spcBef>
                <a:spcPct val="0"/>
              </a:spcBef>
              <a:spcAft>
                <a:spcPct val="0"/>
              </a:spcAft>
              <a:defRPr/>
            </a:pPr>
            <a:r>
              <a:rPr lang="en-US" altLang="en-US" sz="900" b="1" dirty="0">
                <a:solidFill>
                  <a:srgbClr val="000000"/>
                </a:solidFill>
                <a:latin typeface="Times New Roman" pitchFamily="18" charset="0"/>
              </a:rPr>
              <a:t>Copyright ©The McGraw-Hill Companies, Inc. Permission required for reproduction or display</a:t>
            </a:r>
          </a:p>
        </p:txBody>
      </p:sp>
      <p:sp>
        <p:nvSpPr>
          <p:cNvPr id="6" name="Line 6"/>
          <p:cNvSpPr>
            <a:spLocks noChangeShapeType="1"/>
          </p:cNvSpPr>
          <p:nvPr/>
        </p:nvSpPr>
        <p:spPr bwMode="auto">
          <a:xfrm>
            <a:off x="0" y="6477000"/>
            <a:ext cx="12192000" cy="0"/>
          </a:xfrm>
          <a:prstGeom prst="line">
            <a:avLst/>
          </a:prstGeom>
          <a:noFill/>
          <a:ln w="38100">
            <a:solidFill>
              <a:srgbClr val="339966"/>
            </a:solidFill>
            <a:round/>
            <a:headEnd/>
            <a:tailEnd/>
          </a:ln>
          <a:effectLst/>
        </p:spPr>
        <p:txBody>
          <a:bodyPr wrap="none" anchor="ctr"/>
          <a:lstStyle/>
          <a:p>
            <a:pPr fontAlgn="base">
              <a:spcBef>
                <a:spcPct val="0"/>
              </a:spcBef>
              <a:spcAft>
                <a:spcPct val="0"/>
              </a:spcAft>
              <a:defRPr/>
            </a:pPr>
            <a:endParaRPr lang="en-US" sz="1800">
              <a:solidFill>
                <a:srgbClr val="000000"/>
              </a:solidFill>
            </a:endParaRPr>
          </a:p>
        </p:txBody>
      </p:sp>
      <p:sp>
        <p:nvSpPr>
          <p:cNvPr id="7" name="Text Box 7"/>
          <p:cNvSpPr txBox="1">
            <a:spLocks noChangeArrowheads="1"/>
          </p:cNvSpPr>
          <p:nvPr/>
        </p:nvSpPr>
        <p:spPr bwMode="auto">
          <a:xfrm>
            <a:off x="0" y="5900739"/>
            <a:ext cx="12192000" cy="498475"/>
          </a:xfrm>
          <a:prstGeom prst="rect">
            <a:avLst/>
          </a:prstGeom>
          <a:noFill/>
          <a:ln w="9525">
            <a:noFill/>
            <a:miter lim="800000"/>
            <a:headEnd/>
            <a:tailEnd/>
          </a:ln>
          <a:effectLst/>
        </p:spPr>
        <p:txBody>
          <a:bodyPr anchor="b">
            <a:spAutoFit/>
          </a:bodyPr>
          <a:lstStyle/>
          <a:p>
            <a:pPr algn="ctr" eaLnBrk="0" fontAlgn="base" hangingPunct="0">
              <a:lnSpc>
                <a:spcPct val="110000"/>
              </a:lnSpc>
              <a:spcBef>
                <a:spcPct val="0"/>
              </a:spcBef>
              <a:spcAft>
                <a:spcPct val="0"/>
              </a:spcAft>
              <a:defRPr/>
            </a:pPr>
            <a:r>
              <a:rPr lang="en-US" sz="1200" dirty="0">
                <a:solidFill>
                  <a:srgbClr val="FF3300"/>
                </a:solidFill>
                <a:latin typeface="Georgia" pitchFamily="18" charset="0"/>
              </a:rPr>
              <a:t>PowerPoint</a:t>
            </a:r>
            <a:r>
              <a:rPr lang="en-US" sz="1200" baseline="30000" dirty="0">
                <a:solidFill>
                  <a:srgbClr val="FF3300"/>
                </a:solidFill>
                <a:latin typeface="Georgia" pitchFamily="18" charset="0"/>
              </a:rPr>
              <a:t>®</a:t>
            </a:r>
            <a:r>
              <a:rPr lang="en-US" sz="1200" dirty="0">
                <a:solidFill>
                  <a:srgbClr val="FF3300"/>
                </a:solidFill>
                <a:latin typeface="Georgia" pitchFamily="18" charset="0"/>
              </a:rPr>
              <a:t> Lecture Outlines </a:t>
            </a:r>
          </a:p>
          <a:p>
            <a:pPr algn="ctr" eaLnBrk="0" fontAlgn="base" hangingPunct="0">
              <a:lnSpc>
                <a:spcPct val="110000"/>
              </a:lnSpc>
              <a:spcBef>
                <a:spcPct val="0"/>
              </a:spcBef>
              <a:spcAft>
                <a:spcPct val="0"/>
              </a:spcAft>
              <a:defRPr/>
            </a:pPr>
            <a:r>
              <a:rPr lang="en-US" sz="1200" dirty="0">
                <a:solidFill>
                  <a:srgbClr val="FF3300"/>
                </a:solidFill>
                <a:latin typeface="Georgia" pitchFamily="18" charset="0"/>
              </a:rPr>
              <a:t>Prepared by Johnny El-Rady, University of South Florida</a:t>
            </a:r>
          </a:p>
        </p:txBody>
      </p:sp>
      <p:pic>
        <p:nvPicPr>
          <p:cNvPr id="8" name="Picture 29" descr="Lewis9e10tlm_nm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432800" y="2743200"/>
            <a:ext cx="3445933"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15"/>
          <p:cNvGrpSpPr>
            <a:grpSpLocks/>
          </p:cNvGrpSpPr>
          <p:nvPr userDrawn="1"/>
        </p:nvGrpSpPr>
        <p:grpSpPr bwMode="auto">
          <a:xfrm>
            <a:off x="812801" y="3306764"/>
            <a:ext cx="5657850" cy="2278062"/>
            <a:chOff x="1200" y="2016"/>
            <a:chExt cx="2673" cy="1435"/>
          </a:xfrm>
        </p:grpSpPr>
        <p:sp>
          <p:nvSpPr>
            <p:cNvPr id="10" name="Text Box 9"/>
            <p:cNvSpPr txBox="1">
              <a:spLocks noChangeArrowheads="1"/>
            </p:cNvSpPr>
            <p:nvPr/>
          </p:nvSpPr>
          <p:spPr bwMode="auto">
            <a:xfrm>
              <a:off x="1200" y="2016"/>
              <a:ext cx="517" cy="1435"/>
            </a:xfrm>
            <a:prstGeom prst="rect">
              <a:avLst/>
            </a:prstGeom>
            <a:noFill/>
            <a:ln w="9525">
              <a:noFill/>
              <a:miter lim="800000"/>
              <a:headEnd/>
              <a:tailEnd/>
            </a:ln>
            <a:effectLst/>
          </p:spPr>
          <p:txBody>
            <a:bodyPr wrap="none">
              <a:spAutoFit/>
            </a:bodyPr>
            <a:lstStyle/>
            <a:p>
              <a:pPr fontAlgn="base">
                <a:spcBef>
                  <a:spcPct val="0"/>
                </a:spcBef>
                <a:spcAft>
                  <a:spcPct val="0"/>
                </a:spcAft>
                <a:defRPr/>
              </a:pPr>
              <a:r>
                <a:rPr lang="en-US" sz="14200">
                  <a:solidFill>
                    <a:srgbClr val="0066FF"/>
                  </a:solidFill>
                  <a:latin typeface="Times New Roman" pitchFamily="18" charset="0"/>
                </a:rPr>
                <a:t>4</a:t>
              </a:r>
            </a:p>
          </p:txBody>
        </p:sp>
        <p:sp>
          <p:nvSpPr>
            <p:cNvPr id="11" name="Text Box 10"/>
            <p:cNvSpPr txBox="1">
              <a:spLocks noChangeArrowheads="1"/>
            </p:cNvSpPr>
            <p:nvPr/>
          </p:nvSpPr>
          <p:spPr bwMode="auto">
            <a:xfrm>
              <a:off x="2068" y="2208"/>
              <a:ext cx="1805" cy="1105"/>
            </a:xfrm>
            <a:prstGeom prst="rect">
              <a:avLst/>
            </a:prstGeom>
            <a:noFill/>
            <a:ln w="9525">
              <a:noFill/>
              <a:miter lim="800000"/>
              <a:headEnd/>
              <a:tailEnd/>
            </a:ln>
            <a:effectLst/>
          </p:spPr>
          <p:txBody>
            <a:bodyPr wrap="none">
              <a:spAutoFit/>
            </a:bodyPr>
            <a:lstStyle/>
            <a:p>
              <a:pPr fontAlgn="base">
                <a:spcBef>
                  <a:spcPct val="0"/>
                </a:spcBef>
                <a:spcAft>
                  <a:spcPct val="0"/>
                </a:spcAft>
                <a:defRPr/>
              </a:pPr>
              <a:r>
                <a:rPr lang="en-US" sz="5400" dirty="0">
                  <a:solidFill>
                    <a:srgbClr val="000000"/>
                  </a:solidFill>
                  <a:latin typeface="Times New Roman" pitchFamily="18" charset="0"/>
                </a:rPr>
                <a:t>Single-Gene </a:t>
              </a:r>
            </a:p>
            <a:p>
              <a:pPr fontAlgn="base">
                <a:spcBef>
                  <a:spcPct val="0"/>
                </a:spcBef>
                <a:spcAft>
                  <a:spcPct val="0"/>
                </a:spcAft>
                <a:defRPr/>
              </a:pPr>
              <a:r>
                <a:rPr lang="en-US" sz="5400" dirty="0">
                  <a:solidFill>
                    <a:srgbClr val="000000"/>
                  </a:solidFill>
                  <a:latin typeface="Times New Roman" pitchFamily="18" charset="0"/>
                </a:rPr>
                <a:t>Inheritance</a:t>
              </a:r>
            </a:p>
          </p:txBody>
        </p:sp>
      </p:grpSp>
    </p:spTree>
    <p:extLst>
      <p:ext uri="{BB962C8B-B14F-4D97-AF65-F5344CB8AC3E}">
        <p14:creationId xmlns:p14="http://schemas.microsoft.com/office/powerpoint/2010/main" val="404613292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8676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40800" y="274638"/>
            <a:ext cx="2844800" cy="60499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6400" y="274638"/>
            <a:ext cx="8331200" cy="6049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41117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6400" y="274638"/>
            <a:ext cx="11379200" cy="7921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06400" y="1524000"/>
            <a:ext cx="11379200" cy="4191000"/>
          </a:xfrm>
        </p:spPr>
        <p:txBody>
          <a:bodyPr/>
          <a:lstStyle/>
          <a:p>
            <a:endParaRPr lang="en-US"/>
          </a:p>
        </p:txBody>
      </p:sp>
    </p:spTree>
    <p:extLst>
      <p:ext uri="{BB962C8B-B14F-4D97-AF65-F5344CB8AC3E}">
        <p14:creationId xmlns:p14="http://schemas.microsoft.com/office/powerpoint/2010/main" val="19195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defRPr/>
            </a:lvl2pPr>
            <a:lvl3pPr>
              <a:defRPr/>
            </a:lvl3pPr>
            <a:lvl4pPr>
              <a:defRPr/>
            </a:lvl4pPr>
            <a:lvl5pPr>
              <a:defRPr/>
            </a:lvl5pPr>
          </a:lstStyle>
          <a:p>
            <a:pPr lvl="0"/>
            <a:r>
              <a:rPr lang="en-US" dirty="0" smtClean="0"/>
              <a:t>Click to edit Master text styles</a:t>
            </a:r>
          </a:p>
          <a:p>
            <a:pPr lvl="1"/>
            <a:r>
              <a:rPr lang="en-US" dirty="0" smtClean="0"/>
              <a:t>- Second level</a:t>
            </a:r>
          </a:p>
          <a:p>
            <a:pPr lvl="2"/>
            <a:r>
              <a:rPr lang="en-US" dirty="0" smtClean="0"/>
              <a:t>- Third level</a:t>
            </a:r>
          </a:p>
          <a:p>
            <a:pPr lvl="3"/>
            <a:r>
              <a:rPr lang="en-US" dirty="0" smtClean="0"/>
              <a:t>- Fourth level</a:t>
            </a:r>
          </a:p>
          <a:p>
            <a:pPr lvl="4"/>
            <a:r>
              <a:rPr lang="en-US" dirty="0" smtClean="0"/>
              <a:t>- Fifth level</a:t>
            </a:r>
            <a:endParaRPr lang="en-US" dirty="0"/>
          </a:p>
        </p:txBody>
      </p:sp>
    </p:spTree>
    <p:extLst>
      <p:ext uri="{BB962C8B-B14F-4D97-AF65-F5344CB8AC3E}">
        <p14:creationId xmlns:p14="http://schemas.microsoft.com/office/powerpoint/2010/main" val="4150425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326459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06400" y="1524000"/>
            <a:ext cx="5588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524000"/>
            <a:ext cx="5588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83274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38932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82534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2568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60804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04583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06400" y="1524000"/>
            <a:ext cx="11379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 Second level</a:t>
            </a:r>
          </a:p>
          <a:p>
            <a:pPr lvl="2"/>
            <a:r>
              <a:rPr lang="en-US" altLang="en-US" smtClean="0"/>
              <a:t>- Third level</a:t>
            </a:r>
          </a:p>
          <a:p>
            <a:pPr lvl="3"/>
            <a:r>
              <a:rPr lang="en-US" altLang="en-US" smtClean="0"/>
              <a:t>- Fourth level</a:t>
            </a:r>
          </a:p>
          <a:p>
            <a:pPr lvl="4"/>
            <a:r>
              <a:rPr lang="en-US" altLang="en-US" smtClean="0"/>
              <a:t>- Fifth level</a:t>
            </a:r>
          </a:p>
        </p:txBody>
      </p:sp>
      <p:sp>
        <p:nvSpPr>
          <p:cNvPr id="1027" name="Rectangle 6"/>
          <p:cNvSpPr>
            <a:spLocks noGrp="1" noChangeArrowheads="1"/>
          </p:cNvSpPr>
          <p:nvPr>
            <p:ph type="title"/>
          </p:nvPr>
        </p:nvSpPr>
        <p:spPr bwMode="auto">
          <a:xfrm>
            <a:off x="406400" y="274638"/>
            <a:ext cx="113792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 name="TextBox 4"/>
          <p:cNvSpPr txBox="1"/>
          <p:nvPr userDrawn="1"/>
        </p:nvSpPr>
        <p:spPr>
          <a:xfrm>
            <a:off x="11391900" y="6353175"/>
            <a:ext cx="402674" cy="307777"/>
          </a:xfrm>
          <a:prstGeom prst="rect">
            <a:avLst/>
          </a:prstGeom>
          <a:noFill/>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fld id="{5ED42650-794D-4B62-92A8-EA9E251FEA75}" type="slidenum">
              <a:rPr lang="en-US" altLang="en-US" sz="1400">
                <a:solidFill>
                  <a:srgbClr val="000000"/>
                </a:solidFill>
              </a:rPr>
              <a:pPr eaLnBrk="1" fontAlgn="base" hangingPunct="1">
                <a:spcBef>
                  <a:spcPct val="0"/>
                </a:spcBef>
                <a:spcAft>
                  <a:spcPct val="0"/>
                </a:spcAft>
              </a:pPr>
              <a:t>‹#›</a:t>
            </a:fld>
            <a:endParaRPr lang="en-US" altLang="en-US" sz="1400">
              <a:solidFill>
                <a:srgbClr val="000000"/>
              </a:solidFill>
            </a:endParaRPr>
          </a:p>
        </p:txBody>
      </p:sp>
    </p:spTree>
    <p:extLst>
      <p:ext uri="{BB962C8B-B14F-4D97-AF65-F5344CB8AC3E}">
        <p14:creationId xmlns:p14="http://schemas.microsoft.com/office/powerpoint/2010/main" val="921910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SzPct val="50000"/>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50000"/>
        <a:defRPr sz="2800">
          <a:solidFill>
            <a:schemeClr val="tx1"/>
          </a:solidFill>
          <a:latin typeface="+mn-lt"/>
        </a:defRPr>
      </a:lvl2pPr>
      <a:lvl3pPr marL="1143000" indent="-228600" algn="l" rtl="0" eaLnBrk="0" fontAlgn="base" hangingPunct="0">
        <a:spcBef>
          <a:spcPct val="20000"/>
        </a:spcBef>
        <a:spcAft>
          <a:spcPct val="0"/>
        </a:spcAft>
        <a:buSzPct val="50000"/>
        <a:defRPr sz="2400">
          <a:solidFill>
            <a:schemeClr val="tx1"/>
          </a:solidFill>
          <a:latin typeface="+mn-lt"/>
        </a:defRPr>
      </a:lvl3pPr>
      <a:lvl4pPr marL="1600200" indent="-228600" algn="l" rtl="0" eaLnBrk="0" fontAlgn="base" hangingPunct="0">
        <a:spcBef>
          <a:spcPct val="20000"/>
        </a:spcBef>
        <a:spcAft>
          <a:spcPct val="0"/>
        </a:spcAft>
        <a:buSzPct val="50000"/>
        <a:defRPr sz="2000">
          <a:solidFill>
            <a:schemeClr val="tx1"/>
          </a:solidFill>
          <a:latin typeface="+mn-lt"/>
        </a:defRPr>
      </a:lvl4pPr>
      <a:lvl5pPr marL="2057400" indent="-228600" algn="l" rtl="0" eaLnBrk="0" fontAlgn="base" hangingPunct="0">
        <a:spcBef>
          <a:spcPct val="20000"/>
        </a:spcBef>
        <a:spcAft>
          <a:spcPct val="0"/>
        </a:spcAft>
        <a:buSzPct val="50000"/>
        <a:defRPr sz="2000">
          <a:solidFill>
            <a:schemeClr val="tx1"/>
          </a:solidFill>
          <a:latin typeface="+mn-lt"/>
        </a:defRPr>
      </a:lvl5pPr>
      <a:lvl6pPr marL="2514600" indent="-228600" algn="l" rtl="0" fontAlgn="base">
        <a:spcBef>
          <a:spcPct val="20000"/>
        </a:spcBef>
        <a:spcAft>
          <a:spcPct val="0"/>
        </a:spcAft>
        <a:buSzPct val="50000"/>
        <a:buBlip>
          <a:blip r:embed="rId14"/>
        </a:buBlip>
        <a:defRPr sz="2000">
          <a:solidFill>
            <a:schemeClr val="tx1"/>
          </a:solidFill>
          <a:latin typeface="+mn-lt"/>
        </a:defRPr>
      </a:lvl6pPr>
      <a:lvl7pPr marL="2971800" indent="-228600" algn="l" rtl="0" fontAlgn="base">
        <a:spcBef>
          <a:spcPct val="20000"/>
        </a:spcBef>
        <a:spcAft>
          <a:spcPct val="0"/>
        </a:spcAft>
        <a:buSzPct val="50000"/>
        <a:buBlip>
          <a:blip r:embed="rId14"/>
        </a:buBlip>
        <a:defRPr sz="2000">
          <a:solidFill>
            <a:schemeClr val="tx1"/>
          </a:solidFill>
          <a:latin typeface="+mn-lt"/>
        </a:defRPr>
      </a:lvl7pPr>
      <a:lvl8pPr marL="3429000" indent="-228600" algn="l" rtl="0" fontAlgn="base">
        <a:spcBef>
          <a:spcPct val="20000"/>
        </a:spcBef>
        <a:spcAft>
          <a:spcPct val="0"/>
        </a:spcAft>
        <a:buSzPct val="50000"/>
        <a:buBlip>
          <a:blip r:embed="rId14"/>
        </a:buBlip>
        <a:defRPr sz="2000">
          <a:solidFill>
            <a:schemeClr val="tx1"/>
          </a:solidFill>
          <a:latin typeface="+mn-lt"/>
        </a:defRPr>
      </a:lvl8pPr>
      <a:lvl9pPr marL="3886200" indent="-228600" algn="l" rtl="0" fontAlgn="base">
        <a:spcBef>
          <a:spcPct val="20000"/>
        </a:spcBef>
        <a:spcAft>
          <a:spcPct val="0"/>
        </a:spcAft>
        <a:buSzPct val="50000"/>
        <a:buBlip>
          <a:blip r:embed="rId14"/>
        </a:buBlip>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control" Target="../activeX/activeX1.xml"/><Relationship Id="rId1" Type="http://schemas.openxmlformats.org/officeDocument/2006/relationships/vmlDrawing" Target="../drawings/vmlDrawing1.vml"/><Relationship Id="rId5" Type="http://schemas.openxmlformats.org/officeDocument/2006/relationships/image" Target="../media/image18.wmf"/><Relationship Id="rId4"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idx="4294967295"/>
          </p:nvPr>
        </p:nvSpPr>
        <p:spPr>
          <a:xfrm>
            <a:off x="1981200" y="228600"/>
            <a:ext cx="8229600" cy="1143000"/>
          </a:xfrm>
        </p:spPr>
        <p:txBody>
          <a:bodyPr/>
          <a:lstStyle/>
          <a:p>
            <a:pPr eaLnBrk="1" hangingPunct="1"/>
            <a:r>
              <a:rPr lang="en-US" altLang="en-US" smtClean="0">
                <a:solidFill>
                  <a:srgbClr val="0000FF"/>
                </a:solidFill>
              </a:rPr>
              <a:t>Exceptions to Mendel’s Law</a:t>
            </a:r>
          </a:p>
        </p:txBody>
      </p:sp>
      <p:sp>
        <p:nvSpPr>
          <p:cNvPr id="32771" name="Rectangle 3"/>
          <p:cNvSpPr>
            <a:spLocks noGrp="1" noChangeArrowheads="1"/>
          </p:cNvSpPr>
          <p:nvPr>
            <p:ph type="body" idx="4294967295"/>
          </p:nvPr>
        </p:nvSpPr>
        <p:spPr>
          <a:xfrm>
            <a:off x="2057400" y="1447800"/>
            <a:ext cx="8305800" cy="5181600"/>
          </a:xfrm>
        </p:spPr>
        <p:txBody>
          <a:bodyPr/>
          <a:lstStyle/>
          <a:p>
            <a:pPr eaLnBrk="1" hangingPunct="1">
              <a:lnSpc>
                <a:spcPct val="90000"/>
              </a:lnSpc>
            </a:pPr>
            <a:r>
              <a:rPr lang="en-US" altLang="en-US" smtClean="0"/>
              <a:t>Mendel’s traits showed two distinct forms  </a:t>
            </a:r>
          </a:p>
          <a:p>
            <a:pPr eaLnBrk="1" hangingPunct="1">
              <a:lnSpc>
                <a:spcPct val="90000"/>
              </a:lnSpc>
            </a:pPr>
            <a:r>
              <a:rPr lang="en-US" altLang="en-US" smtClean="0"/>
              <a:t>Most genes do not exhibit simple inheritance</a:t>
            </a:r>
          </a:p>
          <a:p>
            <a:pPr eaLnBrk="1" hangingPunct="1">
              <a:lnSpc>
                <a:spcPct val="90000"/>
              </a:lnSpc>
            </a:pPr>
            <a:r>
              <a:rPr lang="en-US" altLang="en-US" smtClean="0"/>
              <a:t>Genotypic ratios persist but phenotypic ratios may vary due to “outside-the-gene” influences including </a:t>
            </a:r>
          </a:p>
          <a:p>
            <a:pPr eaLnBrk="1" hangingPunct="1">
              <a:lnSpc>
                <a:spcPct val="90000"/>
              </a:lnSpc>
            </a:pPr>
            <a:r>
              <a:rPr lang="en-US" altLang="en-US" smtClean="0"/>
              <a:t>	- </a:t>
            </a:r>
            <a:r>
              <a:rPr lang="en-US" altLang="en-US" sz="2800"/>
              <a:t>Multiple alleles</a:t>
            </a:r>
          </a:p>
          <a:p>
            <a:pPr eaLnBrk="1" hangingPunct="1">
              <a:lnSpc>
                <a:spcPct val="90000"/>
              </a:lnSpc>
            </a:pPr>
            <a:r>
              <a:rPr lang="en-US" altLang="en-US" sz="2800"/>
              <a:t>	- Other nuclear genes</a:t>
            </a:r>
          </a:p>
          <a:p>
            <a:pPr eaLnBrk="1" hangingPunct="1">
              <a:lnSpc>
                <a:spcPct val="90000"/>
              </a:lnSpc>
            </a:pPr>
            <a:r>
              <a:rPr lang="en-US" altLang="en-US" sz="2800"/>
              <a:t>	- Non-nuclear genes</a:t>
            </a:r>
          </a:p>
          <a:p>
            <a:pPr eaLnBrk="1" hangingPunct="1">
              <a:lnSpc>
                <a:spcPct val="90000"/>
              </a:lnSpc>
            </a:pPr>
            <a:r>
              <a:rPr lang="en-US" altLang="en-US" sz="2800"/>
              <a:t>	- Gene linkage</a:t>
            </a:r>
          </a:p>
          <a:p>
            <a:pPr eaLnBrk="1" hangingPunct="1">
              <a:lnSpc>
                <a:spcPct val="90000"/>
              </a:lnSpc>
            </a:pPr>
            <a:r>
              <a:rPr lang="en-US" altLang="en-US" sz="2800"/>
              <a:t>	- Environment</a:t>
            </a:r>
          </a:p>
        </p:txBody>
      </p:sp>
    </p:spTree>
    <p:extLst>
      <p:ext uri="{BB962C8B-B14F-4D97-AF65-F5344CB8AC3E}">
        <p14:creationId xmlns:p14="http://schemas.microsoft.com/office/powerpoint/2010/main" val="31555101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2771">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2771">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277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idx="4294967295"/>
          </p:nvPr>
        </p:nvSpPr>
        <p:spPr>
          <a:xfrm>
            <a:off x="1981200" y="228600"/>
            <a:ext cx="8229600" cy="1143000"/>
          </a:xfrm>
        </p:spPr>
        <p:txBody>
          <a:bodyPr/>
          <a:lstStyle/>
          <a:p>
            <a:pPr eaLnBrk="1" hangingPunct="1"/>
            <a:r>
              <a:rPr lang="en-US" altLang="en-US" smtClean="0">
                <a:solidFill>
                  <a:srgbClr val="0000FF"/>
                </a:solidFill>
              </a:rPr>
              <a:t>Epistasis</a:t>
            </a:r>
          </a:p>
        </p:txBody>
      </p:sp>
      <p:sp>
        <p:nvSpPr>
          <p:cNvPr id="32771" name="Rectangle 3"/>
          <p:cNvSpPr>
            <a:spLocks noGrp="1" noChangeArrowheads="1"/>
          </p:cNvSpPr>
          <p:nvPr>
            <p:ph type="body" idx="4294967295"/>
          </p:nvPr>
        </p:nvSpPr>
        <p:spPr>
          <a:xfrm>
            <a:off x="2209800" y="1371600"/>
            <a:ext cx="8229600" cy="5257800"/>
          </a:xfrm>
        </p:spPr>
        <p:txBody>
          <a:bodyPr/>
          <a:lstStyle/>
          <a:p>
            <a:pPr eaLnBrk="1" hangingPunct="1">
              <a:lnSpc>
                <a:spcPct val="90000"/>
              </a:lnSpc>
            </a:pPr>
            <a:r>
              <a:rPr lang="en-US" altLang="en-US" sz="2800"/>
              <a:t>The phenomenon where one gene affects the expression of a second gene</a:t>
            </a:r>
          </a:p>
          <a:p>
            <a:pPr eaLnBrk="1" hangingPunct="1">
              <a:lnSpc>
                <a:spcPct val="90000"/>
              </a:lnSpc>
            </a:pPr>
            <a:r>
              <a:rPr lang="en-US" altLang="en-US" sz="2800"/>
              <a:t>Example: </a:t>
            </a:r>
            <a:r>
              <a:rPr lang="en-US" altLang="en-US" sz="2800" b="1"/>
              <a:t>Bombay phenotype</a:t>
            </a:r>
          </a:p>
          <a:p>
            <a:pPr eaLnBrk="1" hangingPunct="1">
              <a:lnSpc>
                <a:spcPct val="90000"/>
              </a:lnSpc>
            </a:pPr>
            <a:r>
              <a:rPr lang="en-US" altLang="en-US" sz="2800" i="1"/>
              <a:t>	- </a:t>
            </a:r>
            <a:r>
              <a:rPr lang="en-US" altLang="en-US" sz="2800"/>
              <a:t>The</a:t>
            </a:r>
            <a:r>
              <a:rPr lang="en-US" altLang="en-US" sz="2800" i="1"/>
              <a:t> H</a:t>
            </a:r>
            <a:r>
              <a:rPr lang="en-US" altLang="en-US" sz="2800"/>
              <a:t> gene is epistatic to the </a:t>
            </a:r>
            <a:r>
              <a:rPr lang="en-US" altLang="en-US" sz="2800" i="1"/>
              <a:t>I</a:t>
            </a:r>
            <a:r>
              <a:rPr lang="en-US" altLang="en-US" sz="2800"/>
              <a:t> gene</a:t>
            </a:r>
          </a:p>
          <a:p>
            <a:pPr eaLnBrk="1" hangingPunct="1">
              <a:lnSpc>
                <a:spcPct val="90000"/>
              </a:lnSpc>
            </a:pPr>
            <a:r>
              <a:rPr lang="en-US" altLang="en-US" sz="2800"/>
              <a:t> 	- H protein places a molecule at the cell surface to which the A or B antigens are attached</a:t>
            </a:r>
          </a:p>
          <a:p>
            <a:pPr eaLnBrk="1" hangingPunct="1">
              <a:lnSpc>
                <a:spcPct val="90000"/>
              </a:lnSpc>
            </a:pPr>
            <a:r>
              <a:rPr lang="en-US" altLang="en-US" sz="2800"/>
              <a:t>	- </a:t>
            </a:r>
            <a:r>
              <a:rPr lang="en-US" altLang="en-US" sz="2800" i="1"/>
              <a:t>hh</a:t>
            </a:r>
            <a:r>
              <a:rPr lang="en-US" altLang="en-US" sz="2800"/>
              <a:t> genotype =  no H protein</a:t>
            </a:r>
          </a:p>
          <a:p>
            <a:pPr eaLnBrk="1" hangingPunct="1">
              <a:lnSpc>
                <a:spcPct val="90000"/>
              </a:lnSpc>
            </a:pPr>
            <a:r>
              <a:rPr lang="en-US" altLang="en-US" sz="2800"/>
              <a:t> 	- Without H protein the A or B antigens can not be attached to the surface of the RBC</a:t>
            </a:r>
          </a:p>
          <a:p>
            <a:pPr eaLnBrk="1" hangingPunct="1">
              <a:lnSpc>
                <a:spcPct val="90000"/>
              </a:lnSpc>
            </a:pPr>
            <a:r>
              <a:rPr lang="en-US" altLang="en-US" sz="2800"/>
              <a:t> 	- All </a:t>
            </a:r>
            <a:r>
              <a:rPr lang="en-US" altLang="en-US" sz="2800" i="1"/>
              <a:t>hh</a:t>
            </a:r>
            <a:r>
              <a:rPr lang="en-US" altLang="en-US" sz="2800"/>
              <a:t> genotypes have the phenotype of type O, 	although the ABO blood group can be 	anything (A, B, AB, or O)</a:t>
            </a:r>
          </a:p>
        </p:txBody>
      </p:sp>
    </p:spTree>
    <p:extLst>
      <p:ext uri="{BB962C8B-B14F-4D97-AF65-F5344CB8AC3E}">
        <p14:creationId xmlns:p14="http://schemas.microsoft.com/office/powerpoint/2010/main" val="42492252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2771">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27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idx="4294967295"/>
          </p:nvPr>
        </p:nvSpPr>
        <p:spPr>
          <a:xfrm>
            <a:off x="1981200" y="228600"/>
            <a:ext cx="8229600" cy="1143000"/>
          </a:xfrm>
        </p:spPr>
        <p:txBody>
          <a:bodyPr/>
          <a:lstStyle/>
          <a:p>
            <a:pPr eaLnBrk="1" hangingPunct="1"/>
            <a:r>
              <a:rPr lang="en-US" altLang="en-US" smtClean="0">
                <a:solidFill>
                  <a:srgbClr val="0000FF"/>
                </a:solidFill>
              </a:rPr>
              <a:t>Penetrance and Expressivity</a:t>
            </a:r>
          </a:p>
        </p:txBody>
      </p:sp>
      <p:sp>
        <p:nvSpPr>
          <p:cNvPr id="32771" name="Rectangle 3"/>
          <p:cNvSpPr>
            <a:spLocks noGrp="1" noChangeArrowheads="1"/>
          </p:cNvSpPr>
          <p:nvPr>
            <p:ph type="body" idx="4294967295"/>
          </p:nvPr>
        </p:nvSpPr>
        <p:spPr>
          <a:xfrm>
            <a:off x="2209800" y="1371600"/>
            <a:ext cx="8153400" cy="5257800"/>
          </a:xfrm>
        </p:spPr>
        <p:txBody>
          <a:bodyPr/>
          <a:lstStyle/>
          <a:p>
            <a:pPr eaLnBrk="1" hangingPunct="1"/>
            <a:r>
              <a:rPr lang="en-US" altLang="en-US" b="1" smtClean="0"/>
              <a:t>Penetrance</a:t>
            </a:r>
            <a:r>
              <a:rPr lang="en-US" altLang="en-US" smtClean="0"/>
              <a:t> refers to the all-or-none expression of a single gene</a:t>
            </a:r>
          </a:p>
          <a:p>
            <a:pPr eaLnBrk="1" hangingPunct="1"/>
            <a:r>
              <a:rPr lang="en-US" altLang="en-US" b="1" smtClean="0"/>
              <a:t>Expressivity</a:t>
            </a:r>
            <a:r>
              <a:rPr lang="en-US" altLang="en-US" smtClean="0"/>
              <a:t> refers to the severity or extent</a:t>
            </a:r>
          </a:p>
          <a:p>
            <a:pPr eaLnBrk="1" hangingPunct="1"/>
            <a:r>
              <a:rPr lang="en-US" altLang="en-US" smtClean="0"/>
              <a:t>A genotype is incompletely penetrant if some individuals do not express the phenotype</a:t>
            </a:r>
          </a:p>
          <a:p>
            <a:pPr eaLnBrk="1" hangingPunct="1"/>
            <a:r>
              <a:rPr lang="en-US" altLang="en-US" smtClean="0"/>
              <a:t>A phenotype is variably expressive is symptoms vary in intensity among different people</a:t>
            </a:r>
          </a:p>
        </p:txBody>
      </p:sp>
    </p:spTree>
    <p:extLst>
      <p:ext uri="{BB962C8B-B14F-4D97-AF65-F5344CB8AC3E}">
        <p14:creationId xmlns:p14="http://schemas.microsoft.com/office/powerpoint/2010/main" val="21340962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idx="4294967295"/>
          </p:nvPr>
        </p:nvSpPr>
        <p:spPr>
          <a:xfrm>
            <a:off x="1981200" y="228600"/>
            <a:ext cx="8229600" cy="1143000"/>
          </a:xfrm>
        </p:spPr>
        <p:txBody>
          <a:bodyPr/>
          <a:lstStyle/>
          <a:p>
            <a:pPr eaLnBrk="1" hangingPunct="1"/>
            <a:r>
              <a:rPr lang="en-US" altLang="en-US" smtClean="0">
                <a:solidFill>
                  <a:srgbClr val="0000FF"/>
                </a:solidFill>
              </a:rPr>
              <a:t>Pleiotropy</a:t>
            </a:r>
          </a:p>
        </p:txBody>
      </p:sp>
      <p:sp>
        <p:nvSpPr>
          <p:cNvPr id="32771" name="Rectangle 3"/>
          <p:cNvSpPr>
            <a:spLocks noGrp="1" noChangeArrowheads="1"/>
          </p:cNvSpPr>
          <p:nvPr>
            <p:ph type="body" idx="4294967295"/>
          </p:nvPr>
        </p:nvSpPr>
        <p:spPr>
          <a:xfrm>
            <a:off x="2209800" y="1371600"/>
            <a:ext cx="8153400" cy="5257800"/>
          </a:xfrm>
        </p:spPr>
        <p:txBody>
          <a:bodyPr/>
          <a:lstStyle/>
          <a:p>
            <a:pPr eaLnBrk="1" hangingPunct="1"/>
            <a:r>
              <a:rPr lang="en-US" altLang="en-US" smtClean="0"/>
              <a:t>The phenomenon where one gene controls several functions or has more than one effect</a:t>
            </a:r>
          </a:p>
          <a:p>
            <a:pPr eaLnBrk="1" hangingPunct="1"/>
            <a:endParaRPr lang="en-US" altLang="en-US" sz="2000"/>
          </a:p>
          <a:p>
            <a:pPr eaLnBrk="1" hangingPunct="1"/>
            <a:r>
              <a:rPr lang="en-US" altLang="en-US" smtClean="0"/>
              <a:t>Example: Porphyria variegata</a:t>
            </a:r>
          </a:p>
          <a:p>
            <a:pPr eaLnBrk="1" hangingPunct="1"/>
            <a:r>
              <a:rPr lang="en-US" altLang="en-US" smtClean="0"/>
              <a:t>	- Affected several members of European Royal families, including King George III </a:t>
            </a:r>
          </a:p>
          <a:p>
            <a:pPr eaLnBrk="1" hangingPunct="1"/>
            <a:r>
              <a:rPr lang="en-US" altLang="en-US" smtClean="0"/>
              <a:t>	- The varied illnesses &amp; quirks appeared to be different unrelated disorders</a:t>
            </a:r>
          </a:p>
        </p:txBody>
      </p:sp>
    </p:spTree>
    <p:extLst>
      <p:ext uri="{BB962C8B-B14F-4D97-AF65-F5344CB8AC3E}">
        <p14:creationId xmlns:p14="http://schemas.microsoft.com/office/powerpoint/2010/main" val="11264328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ext Box 4"/>
          <p:cNvSpPr txBox="1">
            <a:spLocks noChangeArrowheads="1"/>
          </p:cNvSpPr>
          <p:nvPr/>
        </p:nvSpPr>
        <p:spPr bwMode="auto">
          <a:xfrm>
            <a:off x="7769226" y="6092825"/>
            <a:ext cx="222528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900" b="1">
                <a:solidFill>
                  <a:srgbClr val="FEFFE1"/>
                </a:solidFill>
                <a:latin typeface="Helvetica" panose="020B0604020202020204" pitchFamily="34" charset="0"/>
              </a:rPr>
              <a:t>Photo © North Wind Picture Archives</a:t>
            </a:r>
          </a:p>
        </p:txBody>
      </p:sp>
      <p:sp>
        <p:nvSpPr>
          <p:cNvPr id="119811" name="Text Box 13"/>
          <p:cNvSpPr txBox="1">
            <a:spLocks noChangeArrowheads="1"/>
          </p:cNvSpPr>
          <p:nvPr/>
        </p:nvSpPr>
        <p:spPr bwMode="auto">
          <a:xfrm>
            <a:off x="6858000" y="3700463"/>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400" b="1">
                <a:solidFill>
                  <a:srgbClr val="FFFFD9"/>
                </a:solidFill>
                <a:latin typeface="Helvetica" panose="020B0604020202020204" pitchFamily="34" charset="0"/>
                <a:ea typeface="ＭＳ Ｐゴシック" panose="020B0600070205080204" pitchFamily="34" charset="-128"/>
              </a:rPr>
              <a:t>Figure 5.5a</a:t>
            </a:r>
            <a:endParaRPr lang="en-US" altLang="en-US" sz="2400" b="1">
              <a:solidFill>
                <a:srgbClr val="000000"/>
              </a:solidFill>
              <a:latin typeface="Helvetica" panose="020B0604020202020204" pitchFamily="34" charset="0"/>
              <a:ea typeface="ＭＳ Ｐゴシック" panose="020B0600070205080204" pitchFamily="34" charset="-128"/>
            </a:endParaRPr>
          </a:p>
        </p:txBody>
      </p:sp>
      <p:sp>
        <p:nvSpPr>
          <p:cNvPr id="119812" name="Text Box 15"/>
          <p:cNvSpPr txBox="1">
            <a:spLocks noChangeArrowheads="1"/>
          </p:cNvSpPr>
          <p:nvPr/>
        </p:nvSpPr>
        <p:spPr bwMode="auto">
          <a:xfrm>
            <a:off x="6705600" y="6019800"/>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400" b="1">
                <a:solidFill>
                  <a:srgbClr val="FFFFD9"/>
                </a:solidFill>
                <a:latin typeface="Helvetica" panose="020B0604020202020204" pitchFamily="34" charset="0"/>
                <a:ea typeface="ＭＳ Ｐゴシック" panose="020B0600070205080204" pitchFamily="34" charset="-128"/>
              </a:rPr>
              <a:t>Figure 5.5b</a:t>
            </a:r>
            <a:endParaRPr lang="en-US" altLang="en-US" sz="2400" b="1">
              <a:solidFill>
                <a:srgbClr val="000000"/>
              </a:solidFill>
              <a:latin typeface="Helvetica" panose="020B0604020202020204" pitchFamily="34" charset="0"/>
              <a:ea typeface="ＭＳ Ｐゴシック" panose="020B0600070205080204" pitchFamily="34" charset="-128"/>
            </a:endParaRPr>
          </a:p>
        </p:txBody>
      </p:sp>
      <p:sp>
        <p:nvSpPr>
          <p:cNvPr id="119813" name="Rectangle 2"/>
          <p:cNvSpPr>
            <a:spLocks noChangeArrowheads="1"/>
          </p:cNvSpPr>
          <p:nvPr/>
        </p:nvSpPr>
        <p:spPr bwMode="auto">
          <a:xfrm>
            <a:off x="1981200" y="228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4400">
                <a:solidFill>
                  <a:srgbClr val="0000FF"/>
                </a:solidFill>
              </a:rPr>
              <a:t>Pleiotropy</a:t>
            </a:r>
          </a:p>
        </p:txBody>
      </p:sp>
      <p:pic>
        <p:nvPicPr>
          <p:cNvPr id="119814" name="Picture 2" descr="lew25278_05_0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447801"/>
            <a:ext cx="7346950" cy="48863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4" name="Title 1"/>
          <p:cNvSpPr txBox="1">
            <a:spLocks/>
          </p:cNvSpPr>
          <p:nvPr/>
        </p:nvSpPr>
        <p:spPr bwMode="auto">
          <a:xfrm>
            <a:off x="1981200" y="1865314"/>
            <a:ext cx="1219200" cy="344487"/>
          </a:xfrm>
          <a:prstGeom prst="rect">
            <a:avLst/>
          </a:prstGeom>
          <a:noFill/>
          <a:ln w="9525">
            <a:noFill/>
            <a:miter lim="800000"/>
            <a:headEnd/>
            <a:tailEnd/>
          </a:ln>
        </p:spPr>
        <p:txBody>
          <a:bodyPr lIns="91429" tIns="45715" rIns="91429" bIns="45715" anchor="ctr"/>
          <a:lstStyle/>
          <a:p>
            <a:pPr fontAlgn="base">
              <a:spcBef>
                <a:spcPct val="0"/>
              </a:spcBef>
              <a:spcAft>
                <a:spcPct val="0"/>
              </a:spcAft>
              <a:defRPr/>
            </a:pPr>
            <a:r>
              <a:rPr lang="en-US" sz="1600" b="1" kern="0" dirty="0">
                <a:solidFill>
                  <a:srgbClr val="0000FF"/>
                </a:solidFill>
                <a:sym typeface="Arial" charset="0"/>
              </a:rPr>
              <a:t>Figure 5.5</a:t>
            </a:r>
          </a:p>
        </p:txBody>
      </p:sp>
    </p:spTree>
    <p:extLst>
      <p:ext uri="{BB962C8B-B14F-4D97-AF65-F5344CB8AC3E}">
        <p14:creationId xmlns:p14="http://schemas.microsoft.com/office/powerpoint/2010/main" val="38847929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idx="4294967295"/>
          </p:nvPr>
        </p:nvSpPr>
        <p:spPr>
          <a:xfrm>
            <a:off x="1981200" y="228600"/>
            <a:ext cx="8229600" cy="1143000"/>
          </a:xfrm>
        </p:spPr>
        <p:txBody>
          <a:bodyPr/>
          <a:lstStyle/>
          <a:p>
            <a:pPr eaLnBrk="1" hangingPunct="1"/>
            <a:r>
              <a:rPr lang="en-US" altLang="en-US" smtClean="0">
                <a:solidFill>
                  <a:srgbClr val="0000FF"/>
                </a:solidFill>
              </a:rPr>
              <a:t>The Porphyrias</a:t>
            </a:r>
          </a:p>
        </p:txBody>
      </p:sp>
      <p:sp>
        <p:nvSpPr>
          <p:cNvPr id="32771" name="Rectangle 3"/>
          <p:cNvSpPr>
            <a:spLocks noGrp="1" noChangeArrowheads="1"/>
          </p:cNvSpPr>
          <p:nvPr>
            <p:ph type="body" idx="4294967295"/>
          </p:nvPr>
        </p:nvSpPr>
        <p:spPr>
          <a:xfrm>
            <a:off x="2057400" y="1371600"/>
            <a:ext cx="8305800" cy="5257800"/>
          </a:xfrm>
        </p:spPr>
        <p:txBody>
          <a:bodyPr/>
          <a:lstStyle/>
          <a:p>
            <a:pPr eaLnBrk="1" hangingPunct="1"/>
            <a:r>
              <a:rPr lang="en-US" altLang="en-US" smtClean="0"/>
              <a:t>Diseases that result from deficiencies of any of several enzymes required to make heme</a:t>
            </a:r>
          </a:p>
          <a:p>
            <a:pPr eaLnBrk="1" hangingPunct="1"/>
            <a:r>
              <a:rPr lang="en-US" altLang="en-US" smtClean="0"/>
              <a:t>In each disease, an intermediate biochemical builds up</a:t>
            </a:r>
          </a:p>
          <a:p>
            <a:pPr eaLnBrk="1" hangingPunct="1"/>
            <a:r>
              <a:rPr lang="en-US" altLang="en-US" smtClean="0"/>
              <a:t>	- It may be excreted in urine, or accumulate in tissues causing symptoms</a:t>
            </a:r>
          </a:p>
          <a:p>
            <a:pPr eaLnBrk="1" hangingPunct="1"/>
            <a:endParaRPr lang="en-US" altLang="en-US" sz="1600"/>
          </a:p>
          <a:p>
            <a:pPr eaLnBrk="1" hangingPunct="1"/>
            <a:r>
              <a:rPr lang="en-US" altLang="en-US" smtClean="0"/>
              <a:t>- These symptoms, including reddish teeth and photosensitivity, may have inspired the vampire and werewolf legends</a:t>
            </a:r>
          </a:p>
        </p:txBody>
      </p:sp>
    </p:spTree>
    <p:extLst>
      <p:ext uri="{BB962C8B-B14F-4D97-AF65-F5344CB8AC3E}">
        <p14:creationId xmlns:p14="http://schemas.microsoft.com/office/powerpoint/2010/main" val="29019647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idx="4294967295"/>
          </p:nvPr>
        </p:nvSpPr>
        <p:spPr>
          <a:xfrm>
            <a:off x="1981200" y="228600"/>
            <a:ext cx="8229600" cy="1143000"/>
          </a:xfrm>
        </p:spPr>
        <p:txBody>
          <a:bodyPr/>
          <a:lstStyle/>
          <a:p>
            <a:pPr eaLnBrk="1" hangingPunct="1"/>
            <a:r>
              <a:rPr lang="en-US" altLang="en-US" smtClean="0">
                <a:solidFill>
                  <a:srgbClr val="0000FF"/>
                </a:solidFill>
              </a:rPr>
              <a:t>Genetic Heterogeneity</a:t>
            </a:r>
          </a:p>
        </p:txBody>
      </p:sp>
      <p:sp>
        <p:nvSpPr>
          <p:cNvPr id="32771" name="Rectangle 3"/>
          <p:cNvSpPr>
            <a:spLocks noGrp="1" noChangeArrowheads="1"/>
          </p:cNvSpPr>
          <p:nvPr>
            <p:ph type="body" idx="4294967295"/>
          </p:nvPr>
        </p:nvSpPr>
        <p:spPr>
          <a:xfrm>
            <a:off x="2057400" y="1371600"/>
            <a:ext cx="8305800" cy="5257800"/>
          </a:xfrm>
        </p:spPr>
        <p:txBody>
          <a:bodyPr/>
          <a:lstStyle/>
          <a:p>
            <a:pPr eaLnBrk="1" hangingPunct="1">
              <a:spcBef>
                <a:spcPct val="0"/>
              </a:spcBef>
              <a:buSzTx/>
            </a:pPr>
            <a:r>
              <a:rPr lang="en-US" altLang="en-US" smtClean="0"/>
              <a:t>Different genes can produce identical phenotypes </a:t>
            </a:r>
          </a:p>
          <a:p>
            <a:pPr eaLnBrk="1" hangingPunct="1">
              <a:spcBef>
                <a:spcPct val="0"/>
              </a:spcBef>
              <a:buSzTx/>
            </a:pPr>
            <a:r>
              <a:rPr lang="en-US" altLang="en-US" smtClean="0"/>
              <a:t>	</a:t>
            </a:r>
            <a:r>
              <a:rPr lang="en-US" altLang="en-US" sz="2800"/>
              <a:t>- Hearing loss – 132 autosomal recessive forms </a:t>
            </a:r>
          </a:p>
          <a:p>
            <a:pPr eaLnBrk="1" hangingPunct="1">
              <a:spcBef>
                <a:spcPct val="0"/>
              </a:spcBef>
              <a:buSzTx/>
            </a:pPr>
            <a:r>
              <a:rPr lang="en-US" altLang="en-US" sz="2800"/>
              <a:t>	- Osteogenesis imperfecta – At least two different genes involved</a:t>
            </a:r>
          </a:p>
          <a:p>
            <a:pPr eaLnBrk="1" hangingPunct="1">
              <a:spcBef>
                <a:spcPct val="0"/>
              </a:spcBef>
              <a:buSzTx/>
            </a:pPr>
            <a:r>
              <a:rPr lang="en-US" altLang="en-US" sz="2800"/>
              <a:t>	- Alzheimer disease – At least four different genes involved</a:t>
            </a:r>
          </a:p>
          <a:p>
            <a:pPr eaLnBrk="1" hangingPunct="1">
              <a:spcBef>
                <a:spcPct val="0"/>
              </a:spcBef>
              <a:buSzTx/>
            </a:pPr>
            <a:endParaRPr lang="en-US" altLang="en-US" sz="1800"/>
          </a:p>
          <a:p>
            <a:pPr eaLnBrk="1" hangingPunct="1">
              <a:spcBef>
                <a:spcPct val="0"/>
              </a:spcBef>
              <a:buSzTx/>
            </a:pPr>
            <a:r>
              <a:rPr lang="en-US" altLang="en-US" smtClean="0"/>
              <a:t>Genes may encode enzymes that catalyze the same biochemical pathway, or different proteins that are part of the pathway</a:t>
            </a:r>
          </a:p>
        </p:txBody>
      </p:sp>
    </p:spTree>
    <p:extLst>
      <p:ext uri="{BB962C8B-B14F-4D97-AF65-F5344CB8AC3E}">
        <p14:creationId xmlns:p14="http://schemas.microsoft.com/office/powerpoint/2010/main" val="25403011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27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idx="4294967295"/>
          </p:nvPr>
        </p:nvSpPr>
        <p:spPr>
          <a:xfrm>
            <a:off x="1981200" y="228600"/>
            <a:ext cx="8229600" cy="1143000"/>
          </a:xfrm>
        </p:spPr>
        <p:txBody>
          <a:bodyPr/>
          <a:lstStyle/>
          <a:p>
            <a:pPr eaLnBrk="1" hangingPunct="1"/>
            <a:r>
              <a:rPr lang="en-US" altLang="en-US" smtClean="0">
                <a:solidFill>
                  <a:srgbClr val="0000FF"/>
                </a:solidFill>
              </a:rPr>
              <a:t>Phenocopy</a:t>
            </a:r>
          </a:p>
        </p:txBody>
      </p:sp>
      <p:sp>
        <p:nvSpPr>
          <p:cNvPr id="32771" name="Rectangle 3"/>
          <p:cNvSpPr>
            <a:spLocks noGrp="1" noChangeArrowheads="1"/>
          </p:cNvSpPr>
          <p:nvPr>
            <p:ph type="body" idx="4294967295"/>
          </p:nvPr>
        </p:nvSpPr>
        <p:spPr>
          <a:xfrm>
            <a:off x="2209800" y="1371600"/>
            <a:ext cx="8305800" cy="5257800"/>
          </a:xfrm>
        </p:spPr>
        <p:txBody>
          <a:bodyPr/>
          <a:lstStyle/>
          <a:p>
            <a:pPr eaLnBrk="1" hangingPunct="1">
              <a:spcBef>
                <a:spcPct val="0"/>
              </a:spcBef>
              <a:buSzTx/>
            </a:pPr>
            <a:r>
              <a:rPr lang="en-US" altLang="en-US" smtClean="0"/>
              <a:t>A trait that appears inherited but is caused by the environment</a:t>
            </a:r>
          </a:p>
          <a:p>
            <a:pPr eaLnBrk="1" hangingPunct="1">
              <a:spcBef>
                <a:spcPct val="0"/>
              </a:spcBef>
              <a:buSzTx/>
            </a:pPr>
            <a:r>
              <a:rPr lang="en-US" altLang="en-US" smtClean="0"/>
              <a:t>May have symptoms that resemble an inherited trait or occur within families</a:t>
            </a:r>
          </a:p>
          <a:p>
            <a:pPr eaLnBrk="1" hangingPunct="1">
              <a:spcBef>
                <a:spcPct val="0"/>
              </a:spcBef>
              <a:buSzTx/>
            </a:pPr>
            <a:r>
              <a:rPr lang="en-US" altLang="en-US" sz="2800"/>
              <a:t>Examples:</a:t>
            </a:r>
          </a:p>
          <a:p>
            <a:pPr eaLnBrk="1" hangingPunct="1">
              <a:spcBef>
                <a:spcPct val="0"/>
              </a:spcBef>
              <a:buSzTx/>
            </a:pPr>
            <a:r>
              <a:rPr lang="en-US" altLang="en-US" smtClean="0"/>
              <a:t>	</a:t>
            </a:r>
            <a:r>
              <a:rPr lang="en-US" altLang="en-US" sz="2800"/>
              <a:t>- Exposure to teratogens</a:t>
            </a:r>
          </a:p>
          <a:p>
            <a:pPr eaLnBrk="1" hangingPunct="1">
              <a:spcBef>
                <a:spcPct val="0"/>
              </a:spcBef>
              <a:buSzTx/>
            </a:pPr>
            <a:r>
              <a:rPr lang="en-US" altLang="en-US" sz="2800"/>
              <a:t>		- Thalidomide causes limb defects 	similar to 	inherited phocomelia</a:t>
            </a:r>
          </a:p>
          <a:p>
            <a:pPr eaLnBrk="1" hangingPunct="1">
              <a:spcBef>
                <a:spcPct val="0"/>
              </a:spcBef>
              <a:buSzTx/>
            </a:pPr>
            <a:r>
              <a:rPr lang="en-US" altLang="en-US" sz="2800"/>
              <a:t>	- Infection</a:t>
            </a:r>
          </a:p>
          <a:p>
            <a:pPr eaLnBrk="1" hangingPunct="1">
              <a:spcBef>
                <a:spcPct val="0"/>
              </a:spcBef>
              <a:buSzTx/>
            </a:pPr>
            <a:r>
              <a:rPr lang="en-US" altLang="en-US" sz="2800"/>
              <a:t>		- AIDS virus can be passed from mother to 	child, looking like it is inherited</a:t>
            </a:r>
          </a:p>
        </p:txBody>
      </p:sp>
    </p:spTree>
    <p:extLst>
      <p:ext uri="{BB962C8B-B14F-4D97-AF65-F5344CB8AC3E}">
        <p14:creationId xmlns:p14="http://schemas.microsoft.com/office/powerpoint/2010/main" val="24107137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2771">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27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idx="4294967295"/>
          </p:nvPr>
        </p:nvSpPr>
        <p:spPr>
          <a:xfrm>
            <a:off x="1981200" y="381000"/>
            <a:ext cx="8229600" cy="1219200"/>
          </a:xfrm>
        </p:spPr>
        <p:txBody>
          <a:bodyPr/>
          <a:lstStyle/>
          <a:p>
            <a:pPr eaLnBrk="1" hangingPunct="1"/>
            <a:r>
              <a:rPr lang="en-US" altLang="en-US" sz="4000">
                <a:solidFill>
                  <a:srgbClr val="0000FF"/>
                </a:solidFill>
              </a:rPr>
              <a:t>The Human Genome Sequence Adds Perspective</a:t>
            </a:r>
          </a:p>
        </p:txBody>
      </p:sp>
      <p:sp>
        <p:nvSpPr>
          <p:cNvPr id="32771" name="Rectangle 3"/>
          <p:cNvSpPr>
            <a:spLocks noGrp="1" noChangeArrowheads="1"/>
          </p:cNvSpPr>
          <p:nvPr>
            <p:ph type="body" idx="4294967295"/>
          </p:nvPr>
        </p:nvSpPr>
        <p:spPr>
          <a:xfrm>
            <a:off x="2057400" y="1828800"/>
            <a:ext cx="8305800" cy="4800600"/>
          </a:xfrm>
        </p:spPr>
        <p:txBody>
          <a:bodyPr/>
          <a:lstStyle/>
          <a:p>
            <a:pPr eaLnBrk="1" hangingPunct="1">
              <a:spcBef>
                <a:spcPct val="0"/>
              </a:spcBef>
              <a:buSzTx/>
            </a:pPr>
            <a:r>
              <a:rPr lang="en-US" altLang="en-US" sz="2800"/>
              <a:t>The Human Genome Project has revealed that complications to Mendelian inheritance are more common than originally thought</a:t>
            </a:r>
          </a:p>
          <a:p>
            <a:pPr eaLnBrk="1" hangingPunct="1">
              <a:spcBef>
                <a:spcPct val="0"/>
              </a:spcBef>
              <a:buSzTx/>
            </a:pPr>
            <a:endParaRPr lang="en-US" altLang="en-US" sz="2000"/>
          </a:p>
          <a:p>
            <a:pPr eaLnBrk="1" hangingPunct="1">
              <a:spcBef>
                <a:spcPct val="0"/>
              </a:spcBef>
              <a:buSzTx/>
            </a:pPr>
            <a:r>
              <a:rPr lang="en-US" altLang="en-US" sz="2800"/>
              <a:t>Thus terms like epistasis and genetic heterogeneity are beginning to overlap and blur</a:t>
            </a:r>
          </a:p>
          <a:p>
            <a:pPr eaLnBrk="1" hangingPunct="1">
              <a:spcBef>
                <a:spcPct val="0"/>
              </a:spcBef>
              <a:buSzTx/>
            </a:pPr>
            <a:r>
              <a:rPr lang="en-US" altLang="en-US" sz="2800"/>
              <a:t>	- Example: Marfan syndrome </a:t>
            </a:r>
          </a:p>
          <a:p>
            <a:pPr eaLnBrk="1" hangingPunct="1">
              <a:spcBef>
                <a:spcPct val="0"/>
              </a:spcBef>
              <a:buSzTx/>
            </a:pPr>
            <a:endParaRPr lang="en-US" altLang="en-US" sz="2000"/>
          </a:p>
          <a:p>
            <a:pPr eaLnBrk="1" hangingPunct="1">
              <a:spcBef>
                <a:spcPct val="0"/>
              </a:spcBef>
              <a:buSzTx/>
            </a:pPr>
            <a:r>
              <a:rPr lang="en-US" altLang="en-US" sz="2800"/>
              <a:t>Interactions between genes also underlie penetrance and expressivity</a:t>
            </a:r>
          </a:p>
          <a:p>
            <a:pPr eaLnBrk="1" hangingPunct="1">
              <a:spcBef>
                <a:spcPct val="0"/>
              </a:spcBef>
              <a:buSzTx/>
            </a:pPr>
            <a:r>
              <a:rPr lang="en-US" altLang="en-US" sz="2800"/>
              <a:t>	- Example: Huntington disease</a:t>
            </a:r>
          </a:p>
        </p:txBody>
      </p:sp>
    </p:spTree>
    <p:extLst>
      <p:ext uri="{BB962C8B-B14F-4D97-AF65-F5344CB8AC3E}">
        <p14:creationId xmlns:p14="http://schemas.microsoft.com/office/powerpoint/2010/main" val="28219261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2771">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27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ext Box 5"/>
          <p:cNvSpPr txBox="1">
            <a:spLocks noChangeArrowheads="1"/>
          </p:cNvSpPr>
          <p:nvPr/>
        </p:nvSpPr>
        <p:spPr bwMode="auto">
          <a:xfrm>
            <a:off x="2438400" y="6172200"/>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400" b="1">
                <a:solidFill>
                  <a:srgbClr val="FFFFD9"/>
                </a:solidFill>
                <a:latin typeface="Helvetica" panose="020B0604020202020204" pitchFamily="34" charset="0"/>
                <a:ea typeface="ＭＳ Ｐゴシック" panose="020B0600070205080204" pitchFamily="34" charset="-128"/>
              </a:rPr>
              <a:t>Table 5.3</a:t>
            </a:r>
            <a:endParaRPr lang="en-US" altLang="en-US" sz="2400" b="1">
              <a:solidFill>
                <a:srgbClr val="000000"/>
              </a:solidFill>
              <a:latin typeface="Helvetica" panose="020B0604020202020204" pitchFamily="34" charset="0"/>
              <a:ea typeface="ＭＳ Ｐゴシック" panose="020B0600070205080204" pitchFamily="34" charset="-128"/>
            </a:endParaRPr>
          </a:p>
        </p:txBody>
      </p:sp>
      <p:pic>
        <p:nvPicPr>
          <p:cNvPr id="129027" name="Picture 2" descr="lew25278_t05_0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468438"/>
            <a:ext cx="8229600" cy="44751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bwMode="auto">
          <a:xfrm>
            <a:off x="1981200" y="228600"/>
            <a:ext cx="8229600" cy="1143000"/>
          </a:xfrm>
          <a:prstGeom prst="rect">
            <a:avLst/>
          </a:prstGeom>
          <a:noFill/>
          <a:ln w="9525">
            <a:noFill/>
            <a:miter lim="800000"/>
            <a:headEnd/>
            <a:tailEnd/>
          </a:ln>
        </p:spPr>
        <p:txBody>
          <a:bodyPr anchor="ctr"/>
          <a:lstStyle/>
          <a:p>
            <a:pPr algn="ctr" fontAlgn="base">
              <a:spcBef>
                <a:spcPct val="0"/>
              </a:spcBef>
              <a:spcAft>
                <a:spcPct val="0"/>
              </a:spcAft>
              <a:defRPr/>
            </a:pPr>
            <a:r>
              <a:rPr lang="en-US" sz="4400" kern="0" dirty="0" err="1">
                <a:solidFill>
                  <a:srgbClr val="0000FF"/>
                </a:solidFill>
              </a:rPr>
              <a:t>Summar</a:t>
            </a:r>
            <a:r>
              <a:rPr lang="en-US" sz="4400" kern="0" dirty="0">
                <a:solidFill>
                  <a:srgbClr val="0000FF"/>
                </a:solidFill>
              </a:rPr>
              <a:t>y</a:t>
            </a:r>
          </a:p>
        </p:txBody>
      </p:sp>
    </p:spTree>
    <p:extLst>
      <p:ext uri="{BB962C8B-B14F-4D97-AF65-F5344CB8AC3E}">
        <p14:creationId xmlns:p14="http://schemas.microsoft.com/office/powerpoint/2010/main" val="36236926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idx="4294967295"/>
          </p:nvPr>
        </p:nvSpPr>
        <p:spPr>
          <a:xfrm>
            <a:off x="1981200" y="228600"/>
            <a:ext cx="8229600" cy="1143000"/>
          </a:xfrm>
        </p:spPr>
        <p:txBody>
          <a:bodyPr/>
          <a:lstStyle/>
          <a:p>
            <a:pPr eaLnBrk="1" hangingPunct="1"/>
            <a:r>
              <a:rPr lang="en-US" altLang="en-US" smtClean="0">
                <a:solidFill>
                  <a:srgbClr val="0000FF"/>
                </a:solidFill>
              </a:rPr>
              <a:t>Mitochondrion</a:t>
            </a:r>
          </a:p>
        </p:txBody>
      </p:sp>
      <p:sp>
        <p:nvSpPr>
          <p:cNvPr id="32771" name="Rectangle 3"/>
          <p:cNvSpPr>
            <a:spLocks noGrp="1" noChangeArrowheads="1"/>
          </p:cNvSpPr>
          <p:nvPr>
            <p:ph type="body" idx="4294967295"/>
          </p:nvPr>
        </p:nvSpPr>
        <p:spPr>
          <a:xfrm>
            <a:off x="2209800" y="1371600"/>
            <a:ext cx="8305800" cy="5257800"/>
          </a:xfrm>
        </p:spPr>
        <p:txBody>
          <a:bodyPr/>
          <a:lstStyle/>
          <a:p>
            <a:pPr eaLnBrk="1" hangingPunct="1">
              <a:spcBef>
                <a:spcPct val="0"/>
              </a:spcBef>
              <a:buSzTx/>
            </a:pPr>
            <a:r>
              <a:rPr lang="en-US" altLang="en-US" smtClean="0"/>
              <a:t>Organelle providing cellular energy</a:t>
            </a:r>
          </a:p>
          <a:p>
            <a:pPr eaLnBrk="1" hangingPunct="1">
              <a:spcBef>
                <a:spcPct val="0"/>
              </a:spcBef>
              <a:buSzTx/>
            </a:pPr>
            <a:endParaRPr lang="en-US" altLang="en-US" sz="2800"/>
          </a:p>
          <a:p>
            <a:pPr eaLnBrk="1" hangingPunct="1">
              <a:spcBef>
                <a:spcPct val="0"/>
              </a:spcBef>
              <a:buSzTx/>
            </a:pPr>
            <a:r>
              <a:rPr lang="en-US" altLang="en-US" smtClean="0"/>
              <a:t>Contains small circular DNA called </a:t>
            </a:r>
            <a:r>
              <a:rPr lang="en-US" altLang="en-US" b="1" smtClean="0"/>
              <a:t>mtDNA</a:t>
            </a:r>
            <a:r>
              <a:rPr lang="en-US" altLang="en-US" smtClean="0"/>
              <a:t> </a:t>
            </a:r>
          </a:p>
          <a:p>
            <a:pPr eaLnBrk="1" hangingPunct="1">
              <a:spcBef>
                <a:spcPct val="0"/>
              </a:spcBef>
              <a:buSzTx/>
            </a:pPr>
            <a:r>
              <a:rPr lang="en-US" altLang="en-US" smtClean="0"/>
              <a:t>	- 37 genes without noncoding sequences</a:t>
            </a:r>
          </a:p>
          <a:p>
            <a:pPr eaLnBrk="1" hangingPunct="1">
              <a:spcBef>
                <a:spcPct val="0"/>
              </a:spcBef>
              <a:buSzTx/>
            </a:pPr>
            <a:endParaRPr lang="en-US" altLang="en-US" sz="2800"/>
          </a:p>
          <a:p>
            <a:pPr eaLnBrk="1" hangingPunct="1">
              <a:spcBef>
                <a:spcPct val="0"/>
              </a:spcBef>
              <a:buSzTx/>
            </a:pPr>
            <a:r>
              <a:rPr lang="en-US" altLang="en-US" smtClean="0"/>
              <a:t>No crossing over and little DNA repair</a:t>
            </a:r>
          </a:p>
          <a:p>
            <a:pPr eaLnBrk="1" hangingPunct="1">
              <a:spcBef>
                <a:spcPct val="0"/>
              </a:spcBef>
              <a:buSzTx/>
            </a:pPr>
            <a:endParaRPr lang="en-US" altLang="en-US" sz="2800"/>
          </a:p>
          <a:p>
            <a:pPr eaLnBrk="1" hangingPunct="1">
              <a:spcBef>
                <a:spcPct val="0"/>
              </a:spcBef>
              <a:buSzTx/>
            </a:pPr>
            <a:r>
              <a:rPr lang="en-US" altLang="en-US" smtClean="0"/>
              <a:t>High exposure to free radicals</a:t>
            </a:r>
          </a:p>
          <a:p>
            <a:pPr eaLnBrk="1" hangingPunct="1">
              <a:spcBef>
                <a:spcPct val="0"/>
              </a:spcBef>
              <a:buSzTx/>
            </a:pPr>
            <a:endParaRPr lang="en-US" altLang="en-US" sz="2800"/>
          </a:p>
          <a:p>
            <a:pPr eaLnBrk="1" hangingPunct="1">
              <a:spcBef>
                <a:spcPct val="0"/>
              </a:spcBef>
              <a:buSzTx/>
            </a:pPr>
            <a:r>
              <a:rPr lang="en-US" altLang="en-US" smtClean="0"/>
              <a:t>Mutation rate is greater than nuclear DNA </a:t>
            </a:r>
          </a:p>
        </p:txBody>
      </p:sp>
    </p:spTree>
    <p:extLst>
      <p:ext uri="{BB962C8B-B14F-4D97-AF65-F5344CB8AC3E}">
        <p14:creationId xmlns:p14="http://schemas.microsoft.com/office/powerpoint/2010/main" val="6961169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2771">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2771">
                                            <p:txEl>
                                              <p:pRg st="7" end="7"/>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277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idx="4294967295"/>
          </p:nvPr>
        </p:nvSpPr>
        <p:spPr>
          <a:xfrm>
            <a:off x="1981200" y="228600"/>
            <a:ext cx="8229600" cy="1143000"/>
          </a:xfrm>
        </p:spPr>
        <p:txBody>
          <a:bodyPr/>
          <a:lstStyle/>
          <a:p>
            <a:pPr eaLnBrk="1" hangingPunct="1"/>
            <a:r>
              <a:rPr lang="en-US" altLang="en-US" smtClean="0">
                <a:solidFill>
                  <a:srgbClr val="0000FF"/>
                </a:solidFill>
              </a:rPr>
              <a:t>Lethal Alleles</a:t>
            </a:r>
          </a:p>
        </p:txBody>
      </p:sp>
      <p:sp>
        <p:nvSpPr>
          <p:cNvPr id="32771" name="Rectangle 3"/>
          <p:cNvSpPr>
            <a:spLocks noGrp="1" noChangeArrowheads="1"/>
          </p:cNvSpPr>
          <p:nvPr>
            <p:ph type="body" idx="4294967295"/>
          </p:nvPr>
        </p:nvSpPr>
        <p:spPr>
          <a:xfrm>
            <a:off x="2057400" y="1447800"/>
            <a:ext cx="8305800" cy="5181600"/>
          </a:xfrm>
        </p:spPr>
        <p:txBody>
          <a:bodyPr/>
          <a:lstStyle/>
          <a:p>
            <a:pPr eaLnBrk="1" hangingPunct="1"/>
            <a:r>
              <a:rPr lang="en-US" altLang="en-US" smtClean="0"/>
              <a:t>A lethal genotype causes death before the individual can reproduce</a:t>
            </a:r>
          </a:p>
          <a:p>
            <a:pPr eaLnBrk="1" hangingPunct="1"/>
            <a:r>
              <a:rPr lang="en-US" altLang="en-US" smtClean="0"/>
              <a:t>	- This removes an expected progeny class following a specific cross</a:t>
            </a:r>
          </a:p>
          <a:p>
            <a:pPr eaLnBrk="1" hangingPunct="1"/>
            <a:r>
              <a:rPr lang="en-US" altLang="en-US" smtClean="0"/>
              <a:t>A double dose of a dominant allele may be lethal</a:t>
            </a:r>
          </a:p>
          <a:p>
            <a:pPr eaLnBrk="1" hangingPunct="1"/>
            <a:r>
              <a:rPr lang="en-US" altLang="en-US" smtClean="0"/>
              <a:t>	- Examples:</a:t>
            </a:r>
          </a:p>
          <a:p>
            <a:pPr eaLnBrk="1" hangingPunct="1"/>
            <a:r>
              <a:rPr lang="en-US" altLang="en-US" smtClean="0"/>
              <a:t>		- Achondroplastic dwarfism</a:t>
            </a:r>
          </a:p>
          <a:p>
            <a:pPr eaLnBrk="1" hangingPunct="1"/>
            <a:r>
              <a:rPr lang="en-US" altLang="en-US" smtClean="0"/>
              <a:t>		- Mexican hairless dogs</a:t>
            </a:r>
            <a:endParaRPr lang="en-US" altLang="en-US" sz="2800"/>
          </a:p>
        </p:txBody>
      </p:sp>
    </p:spTree>
    <p:extLst>
      <p:ext uri="{BB962C8B-B14F-4D97-AF65-F5344CB8AC3E}">
        <p14:creationId xmlns:p14="http://schemas.microsoft.com/office/powerpoint/2010/main" val="26353978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27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3"/>
          <p:cNvSpPr>
            <a:spLocks noGrp="1" noChangeArrowheads="1"/>
          </p:cNvSpPr>
          <p:nvPr>
            <p:ph type="body" idx="4294967295"/>
          </p:nvPr>
        </p:nvSpPr>
        <p:spPr>
          <a:xfrm>
            <a:off x="1981200" y="2133600"/>
            <a:ext cx="3276600" cy="2743200"/>
          </a:xfrm>
        </p:spPr>
        <p:txBody>
          <a:bodyPr/>
          <a:lstStyle/>
          <a:p>
            <a:pPr eaLnBrk="1" hangingPunct="1">
              <a:spcBef>
                <a:spcPct val="0"/>
              </a:spcBef>
              <a:buSzTx/>
            </a:pPr>
            <a:r>
              <a:rPr lang="en-US" altLang="en-US" sz="2800"/>
              <a:t>A cell typically has thousands of mitochondria, and each has numerous copies of its “mini-chromosome” </a:t>
            </a:r>
          </a:p>
        </p:txBody>
      </p:sp>
      <p:pic>
        <p:nvPicPr>
          <p:cNvPr id="132099" name="Picture 2" descr="lew25278_05_08.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1" y="609600"/>
            <a:ext cx="4994275" cy="56769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bwMode="auto">
          <a:xfrm>
            <a:off x="5562600" y="5562600"/>
            <a:ext cx="1219200" cy="344488"/>
          </a:xfrm>
          <a:prstGeom prst="rect">
            <a:avLst/>
          </a:prstGeom>
          <a:noFill/>
          <a:ln w="9525">
            <a:noFill/>
            <a:miter lim="800000"/>
            <a:headEnd/>
            <a:tailEnd/>
          </a:ln>
        </p:spPr>
        <p:txBody>
          <a:bodyPr lIns="91429" tIns="45715" rIns="91429" bIns="45715" anchor="ctr"/>
          <a:lstStyle/>
          <a:p>
            <a:pPr fontAlgn="base">
              <a:spcBef>
                <a:spcPct val="0"/>
              </a:spcBef>
              <a:spcAft>
                <a:spcPct val="0"/>
              </a:spcAft>
              <a:defRPr/>
            </a:pPr>
            <a:r>
              <a:rPr lang="en-US" sz="1600" b="1" kern="0" dirty="0">
                <a:solidFill>
                  <a:srgbClr val="0000FF"/>
                </a:solidFill>
                <a:sym typeface="Arial" charset="0"/>
              </a:rPr>
              <a:t>Figure 5.8</a:t>
            </a:r>
          </a:p>
        </p:txBody>
      </p:sp>
    </p:spTree>
    <p:extLst>
      <p:ext uri="{BB962C8B-B14F-4D97-AF65-F5344CB8AC3E}">
        <p14:creationId xmlns:p14="http://schemas.microsoft.com/office/powerpoint/2010/main" val="30512846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idx="4294967295"/>
          </p:nvPr>
        </p:nvSpPr>
        <p:spPr>
          <a:xfrm>
            <a:off x="1981200" y="228600"/>
            <a:ext cx="8229600" cy="1143000"/>
          </a:xfrm>
        </p:spPr>
        <p:txBody>
          <a:bodyPr/>
          <a:lstStyle/>
          <a:p>
            <a:pPr eaLnBrk="1" hangingPunct="1"/>
            <a:r>
              <a:rPr lang="en-US" altLang="en-US" smtClean="0">
                <a:solidFill>
                  <a:srgbClr val="0000FF"/>
                </a:solidFill>
              </a:rPr>
              <a:t>Mitochondrion</a:t>
            </a:r>
          </a:p>
        </p:txBody>
      </p:sp>
      <p:sp>
        <p:nvSpPr>
          <p:cNvPr id="134147" name="Rectangle 3"/>
          <p:cNvSpPr>
            <a:spLocks noGrp="1" noChangeArrowheads="1"/>
          </p:cNvSpPr>
          <p:nvPr>
            <p:ph type="body" idx="4294967295"/>
          </p:nvPr>
        </p:nvSpPr>
        <p:spPr>
          <a:xfrm>
            <a:off x="2209800" y="1447800"/>
            <a:ext cx="8305800" cy="1143000"/>
          </a:xfrm>
        </p:spPr>
        <p:txBody>
          <a:bodyPr/>
          <a:lstStyle/>
          <a:p>
            <a:pPr eaLnBrk="1" hangingPunct="1">
              <a:spcBef>
                <a:spcPct val="0"/>
              </a:spcBef>
              <a:buSzTx/>
            </a:pPr>
            <a:r>
              <a:rPr lang="en-US" altLang="en-US" smtClean="0"/>
              <a:t>Mitochondrial genes are transmitted from mother to all of her offspring</a:t>
            </a:r>
          </a:p>
        </p:txBody>
      </p:sp>
      <p:sp>
        <p:nvSpPr>
          <p:cNvPr id="7" name="Title 1"/>
          <p:cNvSpPr txBox="1">
            <a:spLocks/>
          </p:cNvSpPr>
          <p:nvPr/>
        </p:nvSpPr>
        <p:spPr bwMode="auto">
          <a:xfrm>
            <a:off x="5562600" y="5980114"/>
            <a:ext cx="1219200" cy="344487"/>
          </a:xfrm>
          <a:prstGeom prst="rect">
            <a:avLst/>
          </a:prstGeom>
          <a:noFill/>
          <a:ln w="9525">
            <a:noFill/>
            <a:miter lim="800000"/>
            <a:headEnd/>
            <a:tailEnd/>
          </a:ln>
        </p:spPr>
        <p:txBody>
          <a:bodyPr lIns="91429" tIns="45715" rIns="91429" bIns="45715" anchor="ctr"/>
          <a:lstStyle/>
          <a:p>
            <a:pPr fontAlgn="base">
              <a:spcBef>
                <a:spcPct val="0"/>
              </a:spcBef>
              <a:spcAft>
                <a:spcPct val="0"/>
              </a:spcAft>
              <a:defRPr/>
            </a:pPr>
            <a:r>
              <a:rPr lang="en-US" sz="1600" b="1" kern="0" dirty="0">
                <a:solidFill>
                  <a:srgbClr val="0000FF"/>
                </a:solidFill>
                <a:sym typeface="Arial" charset="0"/>
              </a:rPr>
              <a:t>Figure 5.7</a:t>
            </a:r>
          </a:p>
        </p:txBody>
      </p:sp>
      <p:pic>
        <p:nvPicPr>
          <p:cNvPr id="134149" name="Picture 2" descr="lew25278_05_0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124200"/>
            <a:ext cx="8229600" cy="23558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91748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ext Box 5"/>
          <p:cNvSpPr txBox="1">
            <a:spLocks noChangeArrowheads="1"/>
          </p:cNvSpPr>
          <p:nvPr/>
        </p:nvSpPr>
        <p:spPr bwMode="auto">
          <a:xfrm>
            <a:off x="2438400" y="6172200"/>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400" b="1">
                <a:solidFill>
                  <a:srgbClr val="FFFFD9"/>
                </a:solidFill>
                <a:latin typeface="Helvetica" panose="020B0604020202020204" pitchFamily="34" charset="0"/>
                <a:ea typeface="ＭＳ Ｐゴシック" panose="020B0600070205080204" pitchFamily="34" charset="-128"/>
              </a:rPr>
              <a:t>Table 5.4</a:t>
            </a:r>
            <a:endParaRPr lang="en-US" altLang="en-US" sz="2400" b="1">
              <a:solidFill>
                <a:srgbClr val="000000"/>
              </a:solidFill>
              <a:latin typeface="Helvetica" panose="020B0604020202020204" pitchFamily="34" charset="0"/>
              <a:ea typeface="ＭＳ Ｐゴシック" panose="020B0600070205080204" pitchFamily="34" charset="-128"/>
            </a:endParaRPr>
          </a:p>
        </p:txBody>
      </p:sp>
      <p:sp>
        <p:nvSpPr>
          <p:cNvPr id="5" name="Rectangle 2"/>
          <p:cNvSpPr txBox="1">
            <a:spLocks noChangeArrowheads="1"/>
          </p:cNvSpPr>
          <p:nvPr/>
        </p:nvSpPr>
        <p:spPr bwMode="auto">
          <a:xfrm>
            <a:off x="1981200" y="228600"/>
            <a:ext cx="8229600" cy="1143000"/>
          </a:xfrm>
          <a:prstGeom prst="rect">
            <a:avLst/>
          </a:prstGeom>
          <a:noFill/>
          <a:ln w="9525">
            <a:noFill/>
            <a:miter lim="800000"/>
            <a:headEnd/>
            <a:tailEnd/>
          </a:ln>
        </p:spPr>
        <p:txBody>
          <a:bodyPr anchor="ctr"/>
          <a:lstStyle/>
          <a:p>
            <a:pPr algn="ctr" fontAlgn="base">
              <a:spcBef>
                <a:spcPct val="0"/>
              </a:spcBef>
              <a:spcAft>
                <a:spcPct val="0"/>
              </a:spcAft>
              <a:defRPr/>
            </a:pPr>
            <a:r>
              <a:rPr lang="en-US" sz="4400" kern="0" dirty="0">
                <a:solidFill>
                  <a:srgbClr val="0000FF"/>
                </a:solidFill>
              </a:rPr>
              <a:t>Mitochondrial DNA</a:t>
            </a:r>
          </a:p>
        </p:txBody>
      </p:sp>
      <p:pic>
        <p:nvPicPr>
          <p:cNvPr id="136196" name="Picture 2" descr="lew25278_t05_0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374776"/>
            <a:ext cx="7848600" cy="51022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19907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idx="4294967295"/>
          </p:nvPr>
        </p:nvSpPr>
        <p:spPr>
          <a:xfrm>
            <a:off x="1981200" y="228600"/>
            <a:ext cx="8229600" cy="1143000"/>
          </a:xfrm>
        </p:spPr>
        <p:txBody>
          <a:bodyPr/>
          <a:lstStyle/>
          <a:p>
            <a:pPr eaLnBrk="1" hangingPunct="1"/>
            <a:r>
              <a:rPr lang="en-US" altLang="en-US" smtClean="0">
                <a:solidFill>
                  <a:srgbClr val="0000FF"/>
                </a:solidFill>
              </a:rPr>
              <a:t>Mitochondrial Disorders</a:t>
            </a:r>
          </a:p>
        </p:txBody>
      </p:sp>
      <p:sp>
        <p:nvSpPr>
          <p:cNvPr id="32771" name="Rectangle 3"/>
          <p:cNvSpPr>
            <a:spLocks noGrp="1" noChangeArrowheads="1"/>
          </p:cNvSpPr>
          <p:nvPr>
            <p:ph type="body" idx="4294967295"/>
          </p:nvPr>
        </p:nvSpPr>
        <p:spPr>
          <a:xfrm>
            <a:off x="2209800" y="1371600"/>
            <a:ext cx="8077200" cy="5257800"/>
          </a:xfrm>
        </p:spPr>
        <p:txBody>
          <a:bodyPr/>
          <a:lstStyle/>
          <a:p>
            <a:pPr eaLnBrk="1" hangingPunct="1">
              <a:spcBef>
                <a:spcPct val="0"/>
              </a:spcBef>
              <a:buSzTx/>
            </a:pPr>
            <a:r>
              <a:rPr lang="en-US" altLang="en-US" sz="2800"/>
              <a:t>Mitochondrial genes encode proteins that participate in protein synthesis and energy production </a:t>
            </a:r>
          </a:p>
          <a:p>
            <a:pPr eaLnBrk="1" hangingPunct="1">
              <a:spcBef>
                <a:spcPct val="0"/>
              </a:spcBef>
              <a:buSzTx/>
            </a:pPr>
            <a:endParaRPr lang="en-US" altLang="en-US" sz="2000"/>
          </a:p>
          <a:p>
            <a:pPr eaLnBrk="1" hangingPunct="1">
              <a:spcBef>
                <a:spcPct val="0"/>
              </a:spcBef>
              <a:buSzTx/>
            </a:pPr>
            <a:r>
              <a:rPr lang="en-US" altLang="en-US" sz="2800"/>
              <a:t>Several diseases result from mutations in mtDNA</a:t>
            </a:r>
          </a:p>
          <a:p>
            <a:pPr eaLnBrk="1" hangingPunct="1">
              <a:spcBef>
                <a:spcPct val="0"/>
              </a:spcBef>
              <a:buSzTx/>
            </a:pPr>
            <a:r>
              <a:rPr lang="en-US" altLang="en-US" sz="2800"/>
              <a:t>Examples:</a:t>
            </a:r>
          </a:p>
          <a:p>
            <a:pPr eaLnBrk="1" hangingPunct="1">
              <a:spcBef>
                <a:spcPct val="0"/>
              </a:spcBef>
              <a:buSzTx/>
            </a:pPr>
            <a:r>
              <a:rPr lang="en-US" altLang="en-US" sz="2800"/>
              <a:t>	- Mitochondrial myopathies – Weak and flaccid muscles</a:t>
            </a:r>
          </a:p>
          <a:p>
            <a:pPr eaLnBrk="1" hangingPunct="1">
              <a:spcBef>
                <a:spcPct val="0"/>
              </a:spcBef>
              <a:buSzTx/>
            </a:pPr>
            <a:r>
              <a:rPr lang="en-US" altLang="en-US" sz="2800"/>
              <a:t>	- Leber optical atrophy – Impaired vision</a:t>
            </a:r>
          </a:p>
          <a:p>
            <a:pPr eaLnBrk="1" hangingPunct="1">
              <a:spcBef>
                <a:spcPct val="0"/>
              </a:spcBef>
              <a:buSzTx/>
            </a:pPr>
            <a:endParaRPr lang="en-US" altLang="en-US" sz="2000"/>
          </a:p>
          <a:p>
            <a:pPr eaLnBrk="1" hangingPunct="1">
              <a:spcBef>
                <a:spcPct val="0"/>
              </a:spcBef>
              <a:buSzTx/>
            </a:pPr>
            <a:r>
              <a:rPr lang="en-US" altLang="en-US" sz="2800"/>
              <a:t>Ooplasmic transfer technique can enable woman to avoid transmitting a mitochondrial disorder</a:t>
            </a:r>
          </a:p>
        </p:txBody>
      </p:sp>
    </p:spTree>
    <p:extLst>
      <p:ext uri="{BB962C8B-B14F-4D97-AF65-F5344CB8AC3E}">
        <p14:creationId xmlns:p14="http://schemas.microsoft.com/office/powerpoint/2010/main" val="7634473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2771">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277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idx="4294967295"/>
          </p:nvPr>
        </p:nvSpPr>
        <p:spPr>
          <a:xfrm>
            <a:off x="1981200" y="228600"/>
            <a:ext cx="8229600" cy="1143000"/>
          </a:xfrm>
        </p:spPr>
        <p:txBody>
          <a:bodyPr/>
          <a:lstStyle/>
          <a:p>
            <a:pPr eaLnBrk="1" hangingPunct="1"/>
            <a:r>
              <a:rPr lang="en-US" altLang="en-US" smtClean="0">
                <a:solidFill>
                  <a:srgbClr val="0000FF"/>
                </a:solidFill>
              </a:rPr>
              <a:t>Heteroplasmy</a:t>
            </a:r>
          </a:p>
        </p:txBody>
      </p:sp>
      <p:sp>
        <p:nvSpPr>
          <p:cNvPr id="32771" name="Rectangle 3"/>
          <p:cNvSpPr>
            <a:spLocks noGrp="1" noChangeArrowheads="1"/>
          </p:cNvSpPr>
          <p:nvPr>
            <p:ph type="body" idx="4294967295"/>
          </p:nvPr>
        </p:nvSpPr>
        <p:spPr>
          <a:xfrm>
            <a:off x="2057400" y="1524000"/>
            <a:ext cx="8305800" cy="4876800"/>
          </a:xfrm>
        </p:spPr>
        <p:txBody>
          <a:bodyPr/>
          <a:lstStyle/>
          <a:p>
            <a:pPr eaLnBrk="1" hangingPunct="1">
              <a:spcBef>
                <a:spcPct val="0"/>
              </a:spcBef>
              <a:buSzTx/>
            </a:pPr>
            <a:r>
              <a:rPr lang="en-US" altLang="en-US" sz="2800"/>
              <a:t>The condition where the mtDNA sequence is not the same in all copies of the genome </a:t>
            </a:r>
          </a:p>
          <a:p>
            <a:pPr eaLnBrk="1" hangingPunct="1">
              <a:spcBef>
                <a:spcPct val="0"/>
              </a:spcBef>
              <a:buSzTx/>
            </a:pPr>
            <a:r>
              <a:rPr lang="en-US" altLang="en-US" sz="2800"/>
              <a:t>	- Thus, a mitochondrion will have different alleles for the same gene</a:t>
            </a:r>
          </a:p>
          <a:p>
            <a:pPr eaLnBrk="1" hangingPunct="1">
              <a:spcBef>
                <a:spcPct val="0"/>
              </a:spcBef>
              <a:buSzTx/>
            </a:pPr>
            <a:endParaRPr lang="en-US" altLang="en-US" sz="2000"/>
          </a:p>
          <a:p>
            <a:pPr eaLnBrk="1" hangingPunct="1">
              <a:spcBef>
                <a:spcPct val="0"/>
              </a:spcBef>
              <a:buSzTx/>
            </a:pPr>
            <a:r>
              <a:rPr lang="en-US" altLang="en-US" sz="2800"/>
              <a:t>At each cell division, the mitochondria are distributed at random into daughter cells</a:t>
            </a:r>
          </a:p>
          <a:p>
            <a:pPr eaLnBrk="1" hangingPunct="1">
              <a:spcBef>
                <a:spcPct val="0"/>
              </a:spcBef>
              <a:buSzTx/>
            </a:pPr>
            <a:r>
              <a:rPr lang="en-US" altLang="en-US" sz="2800"/>
              <a:t>If an oocyte is heteroplasmic, differing number of copies of a mutant mtDNA may be transmitted</a:t>
            </a:r>
          </a:p>
          <a:p>
            <a:pPr eaLnBrk="1" hangingPunct="1">
              <a:spcBef>
                <a:spcPct val="0"/>
              </a:spcBef>
              <a:buSzTx/>
            </a:pPr>
            <a:r>
              <a:rPr lang="en-US" altLang="en-US" sz="2800"/>
              <a:t>	- The phenotype reflects the proportion of mitochondria bearing the mutation</a:t>
            </a:r>
          </a:p>
        </p:txBody>
      </p:sp>
    </p:spTree>
    <p:extLst>
      <p:ext uri="{BB962C8B-B14F-4D97-AF65-F5344CB8AC3E}">
        <p14:creationId xmlns:p14="http://schemas.microsoft.com/office/powerpoint/2010/main" val="27282886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27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idx="4294967295"/>
          </p:nvPr>
        </p:nvSpPr>
        <p:spPr>
          <a:xfrm>
            <a:off x="1981200" y="228600"/>
            <a:ext cx="8229600" cy="1143000"/>
          </a:xfrm>
        </p:spPr>
        <p:txBody>
          <a:bodyPr/>
          <a:lstStyle/>
          <a:p>
            <a:pPr eaLnBrk="1" hangingPunct="1"/>
            <a:r>
              <a:rPr lang="en-US" altLang="en-US" smtClean="0">
                <a:solidFill>
                  <a:srgbClr val="0000FF"/>
                </a:solidFill>
              </a:rPr>
              <a:t>Heteroplasmy</a:t>
            </a:r>
          </a:p>
        </p:txBody>
      </p:sp>
      <p:sp>
        <p:nvSpPr>
          <p:cNvPr id="4" name="Title 1"/>
          <p:cNvSpPr txBox="1">
            <a:spLocks/>
          </p:cNvSpPr>
          <p:nvPr/>
        </p:nvSpPr>
        <p:spPr bwMode="auto">
          <a:xfrm>
            <a:off x="5334000" y="5638800"/>
            <a:ext cx="1219200" cy="344488"/>
          </a:xfrm>
          <a:prstGeom prst="rect">
            <a:avLst/>
          </a:prstGeom>
          <a:noFill/>
          <a:ln w="9525">
            <a:noFill/>
            <a:miter lim="800000"/>
            <a:headEnd/>
            <a:tailEnd/>
          </a:ln>
        </p:spPr>
        <p:txBody>
          <a:bodyPr lIns="91429" tIns="45715" rIns="91429" bIns="45715" anchor="ctr"/>
          <a:lstStyle/>
          <a:p>
            <a:pPr fontAlgn="base">
              <a:spcBef>
                <a:spcPct val="0"/>
              </a:spcBef>
              <a:spcAft>
                <a:spcPct val="0"/>
              </a:spcAft>
              <a:defRPr/>
            </a:pPr>
            <a:r>
              <a:rPr lang="en-US" sz="1600" b="1" kern="0" dirty="0">
                <a:solidFill>
                  <a:srgbClr val="0000FF"/>
                </a:solidFill>
                <a:sym typeface="Arial" charset="0"/>
              </a:rPr>
              <a:t>Figure 5.9</a:t>
            </a:r>
          </a:p>
        </p:txBody>
      </p:sp>
      <p:pic>
        <p:nvPicPr>
          <p:cNvPr id="141316" name="Picture 2" descr="lew25278_05_09.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8801" y="1905000"/>
            <a:ext cx="8524875" cy="31242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21205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idx="4294967295"/>
          </p:nvPr>
        </p:nvSpPr>
        <p:spPr>
          <a:xfrm>
            <a:off x="1981200" y="228600"/>
            <a:ext cx="8229600" cy="1143000"/>
          </a:xfrm>
        </p:spPr>
        <p:txBody>
          <a:bodyPr/>
          <a:lstStyle/>
          <a:p>
            <a:pPr eaLnBrk="1" hangingPunct="1"/>
            <a:r>
              <a:rPr lang="en-US" altLang="en-US" sz="4000">
                <a:solidFill>
                  <a:srgbClr val="0000FF"/>
                </a:solidFill>
              </a:rPr>
              <a:t>Mitochondrial DNA Reveals Past</a:t>
            </a:r>
          </a:p>
        </p:txBody>
      </p:sp>
      <p:sp>
        <p:nvSpPr>
          <p:cNvPr id="32771" name="Rectangle 3"/>
          <p:cNvSpPr>
            <a:spLocks noGrp="1" noChangeArrowheads="1"/>
          </p:cNvSpPr>
          <p:nvPr>
            <p:ph type="body" idx="4294967295"/>
          </p:nvPr>
        </p:nvSpPr>
        <p:spPr>
          <a:xfrm>
            <a:off x="2133600" y="1447800"/>
            <a:ext cx="8305800" cy="4876800"/>
          </a:xfrm>
        </p:spPr>
        <p:txBody>
          <a:bodyPr/>
          <a:lstStyle/>
          <a:p>
            <a:pPr eaLnBrk="1" hangingPunct="1">
              <a:spcBef>
                <a:spcPct val="0"/>
              </a:spcBef>
              <a:buSzTx/>
            </a:pPr>
            <a:r>
              <a:rPr lang="en-US" altLang="en-US" smtClean="0"/>
              <a:t>mtDNA provides a powerful forensic tool used to:</a:t>
            </a:r>
          </a:p>
          <a:p>
            <a:pPr eaLnBrk="1" hangingPunct="1">
              <a:spcBef>
                <a:spcPct val="0"/>
              </a:spcBef>
              <a:buSzTx/>
            </a:pPr>
            <a:r>
              <a:rPr lang="en-US" altLang="en-US" smtClean="0"/>
              <a:t>	- Link suspects to crimes</a:t>
            </a:r>
          </a:p>
          <a:p>
            <a:pPr eaLnBrk="1" hangingPunct="1">
              <a:spcBef>
                <a:spcPct val="0"/>
              </a:spcBef>
              <a:buSzTx/>
            </a:pPr>
            <a:r>
              <a:rPr lang="en-US" altLang="en-US" smtClean="0"/>
              <a:t>	- Identify war dead</a:t>
            </a:r>
          </a:p>
          <a:p>
            <a:pPr eaLnBrk="1" hangingPunct="1">
              <a:spcBef>
                <a:spcPct val="0"/>
              </a:spcBef>
              <a:buSzTx/>
            </a:pPr>
            <a:r>
              <a:rPr lang="en-US" altLang="en-US" smtClean="0"/>
              <a:t>	- Support or challenge historical records</a:t>
            </a:r>
          </a:p>
          <a:p>
            <a:pPr eaLnBrk="1" hangingPunct="1">
              <a:spcBef>
                <a:spcPct val="0"/>
              </a:spcBef>
              <a:buSzTx/>
            </a:pPr>
            <a:r>
              <a:rPr lang="en-US" altLang="en-US" smtClean="0"/>
              <a:t>		- Example: Identification of the son of 	Marie Antoinette and Louis XVI</a:t>
            </a:r>
          </a:p>
          <a:p>
            <a:pPr eaLnBrk="1" hangingPunct="1">
              <a:spcBef>
                <a:spcPct val="0"/>
              </a:spcBef>
              <a:buSzTx/>
            </a:pPr>
            <a:endParaRPr lang="en-US" altLang="en-US" sz="2000"/>
          </a:p>
          <a:p>
            <a:pPr eaLnBrk="1" hangingPunct="1">
              <a:spcBef>
                <a:spcPct val="0"/>
              </a:spcBef>
              <a:buSzTx/>
            </a:pPr>
            <a:r>
              <a:rPr lang="en-US" altLang="en-US" smtClean="0"/>
              <a:t>mtDNA is more likely to survive extensive damage and cells have many copies of it </a:t>
            </a:r>
          </a:p>
        </p:txBody>
      </p:sp>
    </p:spTree>
    <p:extLst>
      <p:ext uri="{BB962C8B-B14F-4D97-AF65-F5344CB8AC3E}">
        <p14:creationId xmlns:p14="http://schemas.microsoft.com/office/powerpoint/2010/main" val="29983535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27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idx="4294967295"/>
          </p:nvPr>
        </p:nvSpPr>
        <p:spPr>
          <a:xfrm>
            <a:off x="1981200" y="228600"/>
            <a:ext cx="8229600" cy="1143000"/>
          </a:xfrm>
        </p:spPr>
        <p:txBody>
          <a:bodyPr/>
          <a:lstStyle/>
          <a:p>
            <a:pPr eaLnBrk="1" hangingPunct="1"/>
            <a:r>
              <a:rPr lang="en-US" altLang="en-US" smtClean="0">
                <a:solidFill>
                  <a:srgbClr val="0000FF"/>
                </a:solidFill>
              </a:rPr>
              <a:t>Linkage</a:t>
            </a:r>
          </a:p>
        </p:txBody>
      </p:sp>
      <p:sp>
        <p:nvSpPr>
          <p:cNvPr id="32771" name="Rectangle 3"/>
          <p:cNvSpPr>
            <a:spLocks noGrp="1" noChangeArrowheads="1"/>
          </p:cNvSpPr>
          <p:nvPr>
            <p:ph type="body" idx="4294967295"/>
          </p:nvPr>
        </p:nvSpPr>
        <p:spPr>
          <a:xfrm>
            <a:off x="2209800" y="1447800"/>
            <a:ext cx="8001000" cy="4876800"/>
          </a:xfrm>
        </p:spPr>
        <p:txBody>
          <a:bodyPr/>
          <a:lstStyle/>
          <a:p>
            <a:pPr eaLnBrk="1" hangingPunct="1">
              <a:spcBef>
                <a:spcPct val="0"/>
              </a:spcBef>
              <a:buSzTx/>
            </a:pPr>
            <a:r>
              <a:rPr lang="en-US" altLang="en-US" smtClean="0"/>
              <a:t>Genes that are close on the same chromosome are said to be </a:t>
            </a:r>
            <a:r>
              <a:rPr lang="en-US" altLang="en-US" b="1" smtClean="0"/>
              <a:t>linked</a:t>
            </a:r>
          </a:p>
          <a:p>
            <a:pPr eaLnBrk="1" hangingPunct="1">
              <a:spcBef>
                <a:spcPct val="0"/>
              </a:spcBef>
              <a:buSzTx/>
            </a:pPr>
            <a:endParaRPr lang="en-US" altLang="en-US" sz="2400" b="1"/>
          </a:p>
          <a:p>
            <a:pPr eaLnBrk="1" hangingPunct="1">
              <a:spcBef>
                <a:spcPct val="0"/>
              </a:spcBef>
              <a:buSzTx/>
            </a:pPr>
            <a:r>
              <a:rPr lang="en-US" altLang="en-US" smtClean="0"/>
              <a:t>Linked genes do not assort independently in meiosis</a:t>
            </a:r>
          </a:p>
          <a:p>
            <a:pPr eaLnBrk="1" hangingPunct="1">
              <a:spcBef>
                <a:spcPct val="0"/>
              </a:spcBef>
              <a:buSzTx/>
            </a:pPr>
            <a:r>
              <a:rPr lang="en-US" altLang="en-US" smtClean="0"/>
              <a:t>	- Rather, they are usually inherited together when the chromosome is packaged into a gamete</a:t>
            </a:r>
          </a:p>
          <a:p>
            <a:pPr eaLnBrk="1" hangingPunct="1">
              <a:spcBef>
                <a:spcPct val="0"/>
              </a:spcBef>
              <a:buSzTx/>
            </a:pPr>
            <a:r>
              <a:rPr lang="en-US" altLang="en-US" smtClean="0"/>
              <a:t>	- Therefore, they do not produce typical Mendelian ratios</a:t>
            </a:r>
          </a:p>
        </p:txBody>
      </p:sp>
    </p:spTree>
    <p:extLst>
      <p:ext uri="{BB962C8B-B14F-4D97-AF65-F5344CB8AC3E}">
        <p14:creationId xmlns:p14="http://schemas.microsoft.com/office/powerpoint/2010/main" val="38112788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idx="4294967295"/>
          </p:nvPr>
        </p:nvSpPr>
        <p:spPr>
          <a:xfrm>
            <a:off x="1981200" y="228600"/>
            <a:ext cx="8229600" cy="1143000"/>
          </a:xfrm>
        </p:spPr>
        <p:txBody>
          <a:bodyPr/>
          <a:lstStyle/>
          <a:p>
            <a:pPr eaLnBrk="1" hangingPunct="1"/>
            <a:r>
              <a:rPr lang="en-US" altLang="en-US" smtClean="0">
                <a:solidFill>
                  <a:srgbClr val="0000FF"/>
                </a:solidFill>
              </a:rPr>
              <a:t>Linkage</a:t>
            </a:r>
          </a:p>
        </p:txBody>
      </p:sp>
      <p:pic>
        <p:nvPicPr>
          <p:cNvPr id="147459" name="Picture 2" descr="lew25278_05_1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56026" y="1143000"/>
            <a:ext cx="4473575" cy="54102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bwMode="auto">
          <a:xfrm>
            <a:off x="2286000" y="1752600"/>
            <a:ext cx="1371600" cy="344488"/>
          </a:xfrm>
          <a:prstGeom prst="rect">
            <a:avLst/>
          </a:prstGeom>
          <a:noFill/>
          <a:ln w="9525">
            <a:noFill/>
            <a:miter lim="800000"/>
            <a:headEnd/>
            <a:tailEnd/>
          </a:ln>
        </p:spPr>
        <p:txBody>
          <a:bodyPr lIns="91429" tIns="45715" rIns="91429" bIns="45715" anchor="ctr"/>
          <a:lstStyle/>
          <a:p>
            <a:pPr fontAlgn="base">
              <a:spcBef>
                <a:spcPct val="0"/>
              </a:spcBef>
              <a:spcAft>
                <a:spcPct val="0"/>
              </a:spcAft>
              <a:defRPr/>
            </a:pPr>
            <a:r>
              <a:rPr lang="en-US" sz="1600" b="1" kern="0" dirty="0">
                <a:solidFill>
                  <a:srgbClr val="0000FF"/>
                </a:solidFill>
                <a:sym typeface="Arial" charset="0"/>
              </a:rPr>
              <a:t>Figure 5.10</a:t>
            </a:r>
          </a:p>
        </p:txBody>
      </p:sp>
    </p:spTree>
    <p:extLst>
      <p:ext uri="{BB962C8B-B14F-4D97-AF65-F5344CB8AC3E}">
        <p14:creationId xmlns:p14="http://schemas.microsoft.com/office/powerpoint/2010/main" val="16510476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idx="4294967295"/>
          </p:nvPr>
        </p:nvSpPr>
        <p:spPr>
          <a:xfrm>
            <a:off x="1981200" y="228600"/>
            <a:ext cx="8229600" cy="1143000"/>
          </a:xfrm>
        </p:spPr>
        <p:txBody>
          <a:bodyPr/>
          <a:lstStyle/>
          <a:p>
            <a:pPr eaLnBrk="1" hangingPunct="1"/>
            <a:r>
              <a:rPr lang="en-US" altLang="en-US" smtClean="0">
                <a:solidFill>
                  <a:srgbClr val="0000FF"/>
                </a:solidFill>
              </a:rPr>
              <a:t>Linkage</a:t>
            </a:r>
          </a:p>
        </p:txBody>
      </p:sp>
      <p:pic>
        <p:nvPicPr>
          <p:cNvPr id="149507" name="Picture 2" descr="lew25278_05_11.jpg"/>
          <p:cNvPicPr>
            <a:picLocks noChangeAspect="1"/>
          </p:cNvPicPr>
          <p:nvPr/>
        </p:nvPicPr>
        <p:blipFill>
          <a:blip r:embed="rId3">
            <a:extLst>
              <a:ext uri="{28A0092B-C50C-407E-A947-70E740481C1C}">
                <a14:useLocalDpi xmlns:a14="http://schemas.microsoft.com/office/drawing/2010/main" val="0"/>
              </a:ext>
            </a:extLst>
          </a:blip>
          <a:srcRect b="44839"/>
          <a:stretch>
            <a:fillRect/>
          </a:stretch>
        </p:blipFill>
        <p:spPr bwMode="auto">
          <a:xfrm>
            <a:off x="2438400" y="1143001"/>
            <a:ext cx="2971800" cy="55276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 name="Picture 2" descr="lew25278_05_11.jpg"/>
          <p:cNvPicPr>
            <a:picLocks noChangeAspect="1"/>
          </p:cNvPicPr>
          <p:nvPr/>
        </p:nvPicPr>
        <p:blipFill>
          <a:blip r:embed="rId3">
            <a:extLst>
              <a:ext uri="{28A0092B-C50C-407E-A947-70E740481C1C}">
                <a14:useLocalDpi xmlns:a14="http://schemas.microsoft.com/office/drawing/2010/main" val="0"/>
              </a:ext>
            </a:extLst>
          </a:blip>
          <a:srcRect t="54929"/>
          <a:stretch>
            <a:fillRect/>
          </a:stretch>
        </p:blipFill>
        <p:spPr bwMode="auto">
          <a:xfrm>
            <a:off x="6248401" y="1143000"/>
            <a:ext cx="3509963" cy="53340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p:nvSpPr>
        <p:spPr bwMode="auto">
          <a:xfrm>
            <a:off x="5638800" y="1981200"/>
            <a:ext cx="1371600" cy="344488"/>
          </a:xfrm>
          <a:prstGeom prst="rect">
            <a:avLst/>
          </a:prstGeom>
          <a:noFill/>
          <a:ln w="9525">
            <a:noFill/>
            <a:miter lim="800000"/>
            <a:headEnd/>
            <a:tailEnd/>
          </a:ln>
        </p:spPr>
        <p:txBody>
          <a:bodyPr lIns="91429" tIns="45715" rIns="91429" bIns="45715" anchor="ctr"/>
          <a:lstStyle/>
          <a:p>
            <a:pPr fontAlgn="base">
              <a:spcBef>
                <a:spcPct val="0"/>
              </a:spcBef>
              <a:spcAft>
                <a:spcPct val="0"/>
              </a:spcAft>
              <a:defRPr/>
            </a:pPr>
            <a:r>
              <a:rPr lang="en-US" sz="1600" b="1" kern="0" dirty="0">
                <a:solidFill>
                  <a:srgbClr val="0000FF"/>
                </a:solidFill>
                <a:sym typeface="Arial" charset="0"/>
              </a:rPr>
              <a:t>Figure 5.11</a:t>
            </a:r>
          </a:p>
        </p:txBody>
      </p:sp>
    </p:spTree>
    <p:extLst>
      <p:ext uri="{BB962C8B-B14F-4D97-AF65-F5344CB8AC3E}">
        <p14:creationId xmlns:p14="http://schemas.microsoft.com/office/powerpoint/2010/main" val="29042493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descr="lew25278_05_0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371601"/>
            <a:ext cx="8229600" cy="49244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2403" name="Text Box 6"/>
          <p:cNvSpPr txBox="1">
            <a:spLocks noChangeArrowheads="1"/>
          </p:cNvSpPr>
          <p:nvPr/>
        </p:nvSpPr>
        <p:spPr bwMode="auto">
          <a:xfrm>
            <a:off x="1697038" y="6030913"/>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400" b="1">
                <a:solidFill>
                  <a:srgbClr val="FFFFD9"/>
                </a:solidFill>
                <a:latin typeface="Helvetica" panose="020B0604020202020204" pitchFamily="34" charset="0"/>
                <a:ea typeface="ＭＳ Ｐゴシック" panose="020B0600070205080204" pitchFamily="34" charset="-128"/>
              </a:rPr>
              <a:t>Figure 5.1b</a:t>
            </a:r>
            <a:endParaRPr lang="en-US" altLang="en-US" sz="2400" b="1">
              <a:solidFill>
                <a:srgbClr val="000000"/>
              </a:solidFill>
              <a:latin typeface="Helvetica" panose="020B0604020202020204" pitchFamily="34" charset="0"/>
              <a:ea typeface="ＭＳ Ｐゴシック" panose="020B0600070205080204" pitchFamily="34" charset="-128"/>
            </a:endParaRPr>
          </a:p>
        </p:txBody>
      </p:sp>
      <p:sp>
        <p:nvSpPr>
          <p:cNvPr id="5" name="Title 1"/>
          <p:cNvSpPr txBox="1">
            <a:spLocks/>
          </p:cNvSpPr>
          <p:nvPr/>
        </p:nvSpPr>
        <p:spPr bwMode="auto">
          <a:xfrm>
            <a:off x="2057400" y="2362200"/>
            <a:ext cx="1219200" cy="344488"/>
          </a:xfrm>
          <a:prstGeom prst="rect">
            <a:avLst/>
          </a:prstGeom>
          <a:noFill/>
          <a:ln w="9525">
            <a:noFill/>
            <a:miter lim="800000"/>
            <a:headEnd/>
            <a:tailEnd/>
          </a:ln>
        </p:spPr>
        <p:txBody>
          <a:bodyPr lIns="91429" tIns="45715" rIns="91429" bIns="45715" anchor="ctr"/>
          <a:lstStyle/>
          <a:p>
            <a:pPr fontAlgn="base">
              <a:spcBef>
                <a:spcPct val="0"/>
              </a:spcBef>
              <a:spcAft>
                <a:spcPct val="0"/>
              </a:spcAft>
              <a:defRPr/>
            </a:pPr>
            <a:r>
              <a:rPr lang="en-US" sz="1600" b="1" kern="0" dirty="0">
                <a:solidFill>
                  <a:srgbClr val="0000FF"/>
                </a:solidFill>
                <a:sym typeface="Arial" charset="0"/>
              </a:rPr>
              <a:t>Figure 5.1</a:t>
            </a:r>
          </a:p>
        </p:txBody>
      </p:sp>
      <p:sp>
        <p:nvSpPr>
          <p:cNvPr id="7" name="Rectangle 2"/>
          <p:cNvSpPr txBox="1">
            <a:spLocks noChangeArrowheads="1"/>
          </p:cNvSpPr>
          <p:nvPr/>
        </p:nvSpPr>
        <p:spPr bwMode="auto">
          <a:xfrm>
            <a:off x="1981200" y="228600"/>
            <a:ext cx="8229600" cy="1143000"/>
          </a:xfrm>
          <a:prstGeom prst="rect">
            <a:avLst/>
          </a:prstGeom>
          <a:noFill/>
          <a:ln w="9525">
            <a:noFill/>
            <a:miter lim="800000"/>
            <a:headEnd/>
            <a:tailEnd/>
          </a:ln>
        </p:spPr>
        <p:txBody>
          <a:bodyPr anchor="ctr"/>
          <a:lstStyle/>
          <a:p>
            <a:pPr algn="ctr" fontAlgn="base">
              <a:spcBef>
                <a:spcPct val="0"/>
              </a:spcBef>
              <a:spcAft>
                <a:spcPct val="0"/>
              </a:spcAft>
              <a:defRPr/>
            </a:pPr>
            <a:r>
              <a:rPr lang="en-US" sz="4400" kern="0">
                <a:solidFill>
                  <a:srgbClr val="0000FF"/>
                </a:solidFill>
              </a:rPr>
              <a:t>Lethal Alleles</a:t>
            </a:r>
            <a:endParaRPr lang="en-US" sz="4400" kern="0" dirty="0">
              <a:solidFill>
                <a:srgbClr val="0000FF"/>
              </a:solidFill>
            </a:endParaRPr>
          </a:p>
        </p:txBody>
      </p:sp>
    </p:spTree>
    <p:extLst>
      <p:ext uri="{BB962C8B-B14F-4D97-AF65-F5344CB8AC3E}">
        <p14:creationId xmlns:p14="http://schemas.microsoft.com/office/powerpoint/2010/main" val="13559397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idx="4294967295"/>
          </p:nvPr>
        </p:nvSpPr>
        <p:spPr>
          <a:xfrm>
            <a:off x="1981200" y="228600"/>
            <a:ext cx="8229600" cy="1143000"/>
          </a:xfrm>
        </p:spPr>
        <p:txBody>
          <a:bodyPr/>
          <a:lstStyle/>
          <a:p>
            <a:pPr eaLnBrk="1" hangingPunct="1"/>
            <a:r>
              <a:rPr lang="en-US" altLang="en-US" smtClean="0">
                <a:solidFill>
                  <a:srgbClr val="0000FF"/>
                </a:solidFill>
              </a:rPr>
              <a:t>Recombination</a:t>
            </a:r>
          </a:p>
        </p:txBody>
      </p:sp>
      <p:sp>
        <p:nvSpPr>
          <p:cNvPr id="32771" name="Rectangle 3"/>
          <p:cNvSpPr>
            <a:spLocks noGrp="1" noChangeArrowheads="1"/>
          </p:cNvSpPr>
          <p:nvPr>
            <p:ph type="body" idx="4294967295"/>
          </p:nvPr>
        </p:nvSpPr>
        <p:spPr>
          <a:xfrm>
            <a:off x="2209800" y="1447800"/>
            <a:ext cx="8001000" cy="4876800"/>
          </a:xfrm>
        </p:spPr>
        <p:txBody>
          <a:bodyPr/>
          <a:lstStyle/>
          <a:p>
            <a:pPr eaLnBrk="1" hangingPunct="1">
              <a:spcBef>
                <a:spcPct val="0"/>
              </a:spcBef>
              <a:buSzTx/>
            </a:pPr>
            <a:r>
              <a:rPr lang="en-US" altLang="en-US" smtClean="0"/>
              <a:t>Chromosomes recombine during crossing-over in prophase I of meiosis </a:t>
            </a:r>
          </a:p>
          <a:p>
            <a:pPr eaLnBrk="1" hangingPunct="1">
              <a:spcBef>
                <a:spcPct val="0"/>
              </a:spcBef>
              <a:buSzTx/>
            </a:pPr>
            <a:endParaRPr lang="en-US" altLang="en-US" sz="2400"/>
          </a:p>
          <a:p>
            <a:pPr eaLnBrk="1" hangingPunct="1">
              <a:spcBef>
                <a:spcPct val="0"/>
              </a:spcBef>
              <a:buSzTx/>
            </a:pPr>
            <a:r>
              <a:rPr lang="en-US" altLang="en-US" smtClean="0"/>
              <a:t>New combinations of alleles are created</a:t>
            </a:r>
          </a:p>
          <a:p>
            <a:pPr eaLnBrk="1" hangingPunct="1">
              <a:spcBef>
                <a:spcPct val="0"/>
              </a:spcBef>
              <a:buSzTx/>
            </a:pPr>
            <a:endParaRPr lang="en-US" altLang="en-US" sz="2400" b="1"/>
          </a:p>
          <a:p>
            <a:pPr eaLnBrk="1" hangingPunct="1">
              <a:spcBef>
                <a:spcPct val="0"/>
              </a:spcBef>
              <a:buSzTx/>
            </a:pPr>
            <a:r>
              <a:rPr lang="en-US" altLang="en-US" b="1" smtClean="0"/>
              <a:t>Parental chromosomes</a:t>
            </a:r>
            <a:r>
              <a:rPr lang="en-US" altLang="en-US" smtClean="0"/>
              <a:t> have the original configuration</a:t>
            </a:r>
          </a:p>
          <a:p>
            <a:pPr eaLnBrk="1" hangingPunct="1">
              <a:spcBef>
                <a:spcPct val="0"/>
              </a:spcBef>
              <a:buSzTx/>
            </a:pPr>
            <a:endParaRPr lang="en-US" altLang="en-US" sz="2400" b="1"/>
          </a:p>
          <a:p>
            <a:pPr eaLnBrk="1" hangingPunct="1">
              <a:spcBef>
                <a:spcPct val="0"/>
              </a:spcBef>
              <a:buSzTx/>
            </a:pPr>
            <a:r>
              <a:rPr lang="en-US" altLang="en-US" b="1" smtClean="0"/>
              <a:t>Recombinant chromosomes</a:t>
            </a:r>
            <a:r>
              <a:rPr lang="en-US" altLang="en-US" smtClean="0"/>
              <a:t> have new combinations of alleles</a:t>
            </a:r>
          </a:p>
        </p:txBody>
      </p:sp>
    </p:spTree>
    <p:extLst>
      <p:ext uri="{BB962C8B-B14F-4D97-AF65-F5344CB8AC3E}">
        <p14:creationId xmlns:p14="http://schemas.microsoft.com/office/powerpoint/2010/main" val="22156220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27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a:spLocks noGrp="1" noChangeArrowheads="1"/>
          </p:cNvSpPr>
          <p:nvPr>
            <p:ph type="body" idx="4294967295"/>
          </p:nvPr>
        </p:nvSpPr>
        <p:spPr>
          <a:xfrm>
            <a:off x="1828800" y="1219200"/>
            <a:ext cx="8534400" cy="1828800"/>
          </a:xfrm>
        </p:spPr>
        <p:txBody>
          <a:bodyPr/>
          <a:lstStyle/>
          <a:p>
            <a:pPr eaLnBrk="1" hangingPunct="1">
              <a:spcBef>
                <a:spcPct val="0"/>
              </a:spcBef>
              <a:buSzTx/>
            </a:pPr>
            <a:r>
              <a:rPr lang="en-US" altLang="en-US" sz="2800"/>
              <a:t>1) </a:t>
            </a:r>
            <a:r>
              <a:rPr lang="en-US" altLang="en-US" sz="2800" b="1"/>
              <a:t>cis = </a:t>
            </a:r>
            <a:r>
              <a:rPr lang="en-US" altLang="en-US" sz="2800"/>
              <a:t>Two dominant or two recessive alleles are on each chromosome</a:t>
            </a:r>
          </a:p>
          <a:p>
            <a:pPr eaLnBrk="1" hangingPunct="1">
              <a:spcBef>
                <a:spcPct val="0"/>
              </a:spcBef>
              <a:buSzTx/>
            </a:pPr>
            <a:r>
              <a:rPr lang="en-US" altLang="en-US" sz="2800"/>
              <a:t>2) </a:t>
            </a:r>
            <a:r>
              <a:rPr lang="en-US" altLang="en-US" sz="2800" b="1"/>
              <a:t>Trans = </a:t>
            </a:r>
            <a:r>
              <a:rPr lang="en-US" altLang="en-US" sz="2800"/>
              <a:t>One dominant and one recessive allele are on each chromosome </a:t>
            </a:r>
          </a:p>
        </p:txBody>
      </p:sp>
      <p:sp>
        <p:nvSpPr>
          <p:cNvPr id="153603" name="Rectangle 2"/>
          <p:cNvSpPr>
            <a:spLocks noChangeArrowheads="1"/>
          </p:cNvSpPr>
          <p:nvPr/>
        </p:nvSpPr>
        <p:spPr bwMode="auto">
          <a:xfrm>
            <a:off x="1981200" y="3048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3600">
                <a:solidFill>
                  <a:srgbClr val="0000FF"/>
                </a:solidFill>
              </a:rPr>
              <a:t>Allele Configuration in a Dihybrid</a:t>
            </a:r>
          </a:p>
        </p:txBody>
      </p:sp>
      <p:grpSp>
        <p:nvGrpSpPr>
          <p:cNvPr id="2" name="Group 8"/>
          <p:cNvGrpSpPr>
            <a:grpSpLocks/>
          </p:cNvGrpSpPr>
          <p:nvPr/>
        </p:nvGrpSpPr>
        <p:grpSpPr bwMode="auto">
          <a:xfrm>
            <a:off x="2514600" y="3200400"/>
            <a:ext cx="7315200" cy="3251200"/>
            <a:chOff x="990600" y="3200400"/>
            <a:chExt cx="7315200" cy="3250841"/>
          </a:xfrm>
        </p:grpSpPr>
        <p:pic>
          <p:nvPicPr>
            <p:cNvPr id="153605" name="Picture 8" descr="05_11"/>
            <p:cNvPicPr>
              <a:picLocks noChangeAspect="1" noChangeArrowheads="1"/>
            </p:cNvPicPr>
            <p:nvPr/>
          </p:nvPicPr>
          <p:blipFill>
            <a:blip r:embed="rId3">
              <a:extLst>
                <a:ext uri="{28A0092B-C50C-407E-A947-70E740481C1C}">
                  <a14:useLocalDpi xmlns:a14="http://schemas.microsoft.com/office/drawing/2010/main" val="0"/>
                </a:ext>
              </a:extLst>
            </a:blip>
            <a:srcRect b="22449"/>
            <a:stretch>
              <a:fillRect/>
            </a:stretch>
          </p:blipFill>
          <p:spPr bwMode="auto">
            <a:xfrm>
              <a:off x="990600" y="3200400"/>
              <a:ext cx="4038600" cy="3250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06" name="Picture 8" descr="05_11"/>
            <p:cNvPicPr>
              <a:picLocks noChangeAspect="1" noChangeArrowheads="1"/>
            </p:cNvPicPr>
            <p:nvPr/>
          </p:nvPicPr>
          <p:blipFill>
            <a:blip r:embed="rId3">
              <a:extLst>
                <a:ext uri="{28A0092B-C50C-407E-A947-70E740481C1C}">
                  <a14:useLocalDpi xmlns:a14="http://schemas.microsoft.com/office/drawing/2010/main" val="0"/>
                </a:ext>
              </a:extLst>
            </a:blip>
            <a:srcRect t="76923" r="46112"/>
            <a:stretch>
              <a:fillRect/>
            </a:stretch>
          </p:blipFill>
          <p:spPr bwMode="auto">
            <a:xfrm>
              <a:off x="5735798" y="4038600"/>
              <a:ext cx="257000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txBox="1">
              <a:spLocks/>
            </p:cNvSpPr>
            <p:nvPr/>
          </p:nvSpPr>
          <p:spPr bwMode="auto">
            <a:xfrm>
              <a:off x="2362200" y="3505166"/>
              <a:ext cx="1371600" cy="344450"/>
            </a:xfrm>
            <a:prstGeom prst="rect">
              <a:avLst/>
            </a:prstGeom>
            <a:noFill/>
            <a:ln w="9525">
              <a:noFill/>
              <a:miter lim="800000"/>
              <a:headEnd/>
              <a:tailEnd/>
            </a:ln>
          </p:spPr>
          <p:txBody>
            <a:bodyPr lIns="91429" tIns="45715" rIns="91429" bIns="45715" anchor="ctr"/>
            <a:lstStyle/>
            <a:p>
              <a:pPr fontAlgn="base">
                <a:spcBef>
                  <a:spcPct val="0"/>
                </a:spcBef>
                <a:spcAft>
                  <a:spcPct val="0"/>
                </a:spcAft>
                <a:defRPr/>
              </a:pPr>
              <a:r>
                <a:rPr lang="en-US" sz="1600" b="1" kern="0" dirty="0">
                  <a:solidFill>
                    <a:srgbClr val="0000FF"/>
                  </a:solidFill>
                  <a:sym typeface="Arial" charset="0"/>
                </a:rPr>
                <a:t>Figure 5.13</a:t>
              </a:r>
            </a:p>
          </p:txBody>
        </p:sp>
      </p:grpSp>
    </p:spTree>
    <p:extLst>
      <p:ext uri="{BB962C8B-B14F-4D97-AF65-F5344CB8AC3E}">
        <p14:creationId xmlns:p14="http://schemas.microsoft.com/office/powerpoint/2010/main" val="3137122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idx="4294967295"/>
          </p:nvPr>
        </p:nvSpPr>
        <p:spPr>
          <a:xfrm>
            <a:off x="1981200" y="76200"/>
            <a:ext cx="8229600" cy="914400"/>
          </a:xfrm>
        </p:spPr>
        <p:txBody>
          <a:bodyPr/>
          <a:lstStyle/>
          <a:p>
            <a:pPr eaLnBrk="1" hangingPunct="1"/>
            <a:r>
              <a:rPr lang="en-US" altLang="en-US" sz="4000">
                <a:solidFill>
                  <a:srgbClr val="0000FF"/>
                </a:solidFill>
              </a:rPr>
              <a:t>Crossing Over Disrupts </a:t>
            </a:r>
            <a:r>
              <a:rPr lang="en-US" altLang="en-US" sz="3600">
                <a:solidFill>
                  <a:srgbClr val="0000FF"/>
                </a:solidFill>
              </a:rPr>
              <a:t>Linkage</a:t>
            </a:r>
          </a:p>
        </p:txBody>
      </p:sp>
      <p:sp>
        <p:nvSpPr>
          <p:cNvPr id="5" name="Title 1"/>
          <p:cNvSpPr txBox="1">
            <a:spLocks/>
          </p:cNvSpPr>
          <p:nvPr/>
        </p:nvSpPr>
        <p:spPr bwMode="auto">
          <a:xfrm>
            <a:off x="2438400" y="2057400"/>
            <a:ext cx="1371600" cy="344488"/>
          </a:xfrm>
          <a:prstGeom prst="rect">
            <a:avLst/>
          </a:prstGeom>
          <a:noFill/>
          <a:ln w="9525">
            <a:noFill/>
            <a:miter lim="800000"/>
            <a:headEnd/>
            <a:tailEnd/>
          </a:ln>
        </p:spPr>
        <p:txBody>
          <a:bodyPr lIns="91429" tIns="45715" rIns="91429" bIns="45715" anchor="ctr"/>
          <a:lstStyle/>
          <a:p>
            <a:pPr fontAlgn="base">
              <a:spcBef>
                <a:spcPct val="0"/>
              </a:spcBef>
              <a:spcAft>
                <a:spcPct val="0"/>
              </a:spcAft>
              <a:defRPr/>
            </a:pPr>
            <a:r>
              <a:rPr lang="en-US" sz="1600" b="1" kern="0" dirty="0">
                <a:solidFill>
                  <a:srgbClr val="0000FF"/>
                </a:solidFill>
                <a:sym typeface="Arial" charset="0"/>
              </a:rPr>
              <a:t>Figure 5.12</a:t>
            </a:r>
          </a:p>
        </p:txBody>
      </p:sp>
      <p:pic>
        <p:nvPicPr>
          <p:cNvPr id="155652" name="Picture 2" descr="lew25278_05_1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033464"/>
            <a:ext cx="4438650" cy="55959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2625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ext Box 9"/>
          <p:cNvSpPr txBox="1">
            <a:spLocks noChangeArrowheads="1"/>
          </p:cNvSpPr>
          <p:nvPr/>
        </p:nvSpPr>
        <p:spPr bwMode="auto">
          <a:xfrm>
            <a:off x="4953000" y="60198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400" b="1">
                <a:solidFill>
                  <a:srgbClr val="FFFFD9"/>
                </a:solidFill>
                <a:latin typeface="Helvetica" panose="020B0604020202020204" pitchFamily="34" charset="0"/>
              </a:rPr>
              <a:t>Figure 2.3</a:t>
            </a:r>
          </a:p>
        </p:txBody>
      </p:sp>
      <p:sp>
        <p:nvSpPr>
          <p:cNvPr id="157699" name="Rectangle 2"/>
          <p:cNvSpPr>
            <a:spLocks noChangeArrowheads="1"/>
          </p:cNvSpPr>
          <p:nvPr/>
        </p:nvSpPr>
        <p:spPr bwMode="auto">
          <a:xfrm>
            <a:off x="2209800" y="-76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4400">
                <a:solidFill>
                  <a:srgbClr val="0000FF"/>
                </a:solidFill>
              </a:rPr>
              <a:t>Crossing Over Animation</a:t>
            </a:r>
          </a:p>
        </p:txBody>
      </p:sp>
      <p:sp>
        <p:nvSpPr>
          <p:cNvPr id="157701" name="Text Box 5"/>
          <p:cNvSpPr txBox="1">
            <a:spLocks noChangeArrowheads="1"/>
          </p:cNvSpPr>
          <p:nvPr/>
        </p:nvSpPr>
        <p:spPr bwMode="auto">
          <a:xfrm>
            <a:off x="4343400" y="2308225"/>
            <a:ext cx="35814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1400" b="1">
                <a:solidFill>
                  <a:srgbClr val="FFFFD9"/>
                </a:solidFill>
              </a:rPr>
              <a:t>Please note that due to differing operating systems, some animations will not appear until the presentation is viewed in Presentation Mode (Slide Show view). You may see blank slides in the “Normal” or “Slide Sorter” views. All animations will appear after viewing in Presentation Mode and playing each animation. Most animations will require the latest version of the Flash Player, which is available at http://get.adobe.com/flashplayer.</a:t>
            </a:r>
          </a:p>
        </p:txBody>
      </p:sp>
    </p:spTree>
    <p:controls>
      <mc:AlternateContent xmlns:mc="http://schemas.openxmlformats.org/markup-compatibility/2006">
        <mc:Choice xmlns:v="urn:schemas-microsoft-com:vml" Requires="v">
          <p:control spid="1026" name="ShockwaveFlash1" r:id="rId2" imgW="5584680" imgH="5638680"/>
        </mc:Choice>
        <mc:Fallback>
          <p:control name="ShockwaveFlash1" r:id="rId2" imgW="5584680" imgH="5638680">
            <p:pic>
              <p:nvPicPr>
                <p:cNvPr id="157700" name="ShockwaveFlash1"/>
                <p:cNvPicPr preferRelativeResize="0">
                  <a:picLocks noChangeArrowheads="1" noChangeShapeType="1"/>
                </p:cNvPicPr>
                <p:nvPr>
                  <p:custDataLst>
                    <p:tags r:id="rId3"/>
                  </p:custDataLst>
                </p:nvPr>
              </p:nvPicPr>
              <p:blipFill>
                <a:blip r:embed="rId5"/>
                <a:srcRect/>
                <a:stretch>
                  <a:fillRect/>
                </a:stretch>
              </p:blipFill>
              <p:spPr bwMode="auto">
                <a:xfrm>
                  <a:off x="3276601" y="990600"/>
                  <a:ext cx="5584825" cy="56388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4152501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1752600" y="3124200"/>
            <a:ext cx="1371600" cy="344488"/>
          </a:xfrm>
          <a:prstGeom prst="rect">
            <a:avLst/>
          </a:prstGeom>
          <a:noFill/>
          <a:ln w="9525">
            <a:noFill/>
            <a:miter lim="800000"/>
            <a:headEnd/>
            <a:tailEnd/>
          </a:ln>
        </p:spPr>
        <p:txBody>
          <a:bodyPr lIns="91429" tIns="45715" rIns="91429" bIns="45715" anchor="ctr"/>
          <a:lstStyle/>
          <a:p>
            <a:pPr fontAlgn="base">
              <a:spcBef>
                <a:spcPct val="0"/>
              </a:spcBef>
              <a:spcAft>
                <a:spcPct val="0"/>
              </a:spcAft>
              <a:defRPr/>
            </a:pPr>
            <a:r>
              <a:rPr lang="en-US" sz="1600" b="1" kern="0" dirty="0">
                <a:solidFill>
                  <a:srgbClr val="0000FF"/>
                </a:solidFill>
                <a:sym typeface="Arial" charset="0"/>
              </a:rPr>
              <a:t>Figure 5.15</a:t>
            </a:r>
          </a:p>
        </p:txBody>
      </p:sp>
      <p:sp>
        <p:nvSpPr>
          <p:cNvPr id="7" name="Rectangle 2"/>
          <p:cNvSpPr txBox="1">
            <a:spLocks noChangeArrowheads="1"/>
          </p:cNvSpPr>
          <p:nvPr/>
        </p:nvSpPr>
        <p:spPr bwMode="auto">
          <a:xfrm>
            <a:off x="1981200" y="76200"/>
            <a:ext cx="8229600" cy="914400"/>
          </a:xfrm>
          <a:prstGeom prst="rect">
            <a:avLst/>
          </a:prstGeom>
          <a:noFill/>
          <a:ln w="9525">
            <a:noFill/>
            <a:miter lim="800000"/>
            <a:headEnd/>
            <a:tailEnd/>
          </a:ln>
        </p:spPr>
        <p:txBody>
          <a:bodyPr anchor="ctr"/>
          <a:lstStyle/>
          <a:p>
            <a:pPr algn="ctr" fontAlgn="base">
              <a:spcBef>
                <a:spcPct val="0"/>
              </a:spcBef>
              <a:spcAft>
                <a:spcPct val="0"/>
              </a:spcAft>
              <a:defRPr/>
            </a:pPr>
            <a:r>
              <a:rPr lang="en-US" sz="4000" kern="0" dirty="0">
                <a:solidFill>
                  <a:srgbClr val="0000FF"/>
                </a:solidFill>
              </a:rPr>
              <a:t>Linkage versus Non-linkage</a:t>
            </a:r>
            <a:endParaRPr lang="en-US" sz="3600" kern="0" dirty="0">
              <a:solidFill>
                <a:srgbClr val="0000FF"/>
              </a:solidFill>
            </a:endParaRPr>
          </a:p>
        </p:txBody>
      </p:sp>
      <p:pic>
        <p:nvPicPr>
          <p:cNvPr id="158724" name="Picture 2" descr="lew25278_05_1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52801" y="990601"/>
            <a:ext cx="5483225" cy="56737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2434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idx="4294967295"/>
          </p:nvPr>
        </p:nvSpPr>
        <p:spPr>
          <a:xfrm>
            <a:off x="1981200" y="228600"/>
            <a:ext cx="8229600" cy="1143000"/>
          </a:xfrm>
        </p:spPr>
        <p:txBody>
          <a:bodyPr/>
          <a:lstStyle/>
          <a:p>
            <a:pPr eaLnBrk="1" hangingPunct="1"/>
            <a:r>
              <a:rPr lang="en-US" altLang="en-US" smtClean="0">
                <a:solidFill>
                  <a:srgbClr val="0000FF"/>
                </a:solidFill>
              </a:rPr>
              <a:t>Frequency of Recombination</a:t>
            </a:r>
          </a:p>
        </p:txBody>
      </p:sp>
      <p:sp>
        <p:nvSpPr>
          <p:cNvPr id="32771" name="Rectangle 3"/>
          <p:cNvSpPr>
            <a:spLocks noGrp="1" noChangeArrowheads="1"/>
          </p:cNvSpPr>
          <p:nvPr>
            <p:ph type="body" idx="4294967295"/>
          </p:nvPr>
        </p:nvSpPr>
        <p:spPr>
          <a:xfrm>
            <a:off x="2209800" y="1447800"/>
            <a:ext cx="8001000" cy="4876800"/>
          </a:xfrm>
        </p:spPr>
        <p:txBody>
          <a:bodyPr/>
          <a:lstStyle/>
          <a:p>
            <a:pPr eaLnBrk="1" hangingPunct="1">
              <a:spcBef>
                <a:spcPct val="0"/>
              </a:spcBef>
              <a:buSzTx/>
            </a:pPr>
            <a:r>
              <a:rPr lang="en-US" altLang="en-US" smtClean="0"/>
              <a:t>Frequency of recombination is based on percentage of meiotic divisions that result in breakage of linkage between parental alleles </a:t>
            </a:r>
          </a:p>
          <a:p>
            <a:pPr eaLnBrk="1" hangingPunct="1">
              <a:spcBef>
                <a:spcPct val="0"/>
              </a:spcBef>
              <a:buSzTx/>
            </a:pPr>
            <a:endParaRPr lang="en-US" altLang="en-US" smtClean="0"/>
          </a:p>
          <a:p>
            <a:pPr eaLnBrk="1" hangingPunct="1">
              <a:spcBef>
                <a:spcPct val="0"/>
              </a:spcBef>
              <a:buSzTx/>
            </a:pPr>
            <a:r>
              <a:rPr lang="en-US" altLang="en-US" smtClean="0"/>
              <a:t>The frequency of recombination between two genes is proportional to the distance between them</a:t>
            </a:r>
          </a:p>
          <a:p>
            <a:pPr eaLnBrk="1" hangingPunct="1">
              <a:spcBef>
                <a:spcPct val="0"/>
              </a:spcBef>
              <a:buSzTx/>
            </a:pPr>
            <a:endParaRPr lang="en-US" altLang="en-US" smtClean="0"/>
          </a:p>
        </p:txBody>
      </p:sp>
    </p:spTree>
    <p:extLst>
      <p:ext uri="{BB962C8B-B14F-4D97-AF65-F5344CB8AC3E}">
        <p14:creationId xmlns:p14="http://schemas.microsoft.com/office/powerpoint/2010/main" val="8932308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idx="4294967295"/>
          </p:nvPr>
        </p:nvSpPr>
        <p:spPr>
          <a:xfrm>
            <a:off x="1981200" y="228600"/>
            <a:ext cx="8229600" cy="1143000"/>
          </a:xfrm>
        </p:spPr>
        <p:txBody>
          <a:bodyPr/>
          <a:lstStyle/>
          <a:p>
            <a:pPr eaLnBrk="1" hangingPunct="1"/>
            <a:r>
              <a:rPr lang="en-US" altLang="en-US" smtClean="0">
                <a:solidFill>
                  <a:srgbClr val="0000FF"/>
                </a:solidFill>
              </a:rPr>
              <a:t>Frequency of Recombination</a:t>
            </a:r>
          </a:p>
        </p:txBody>
      </p:sp>
      <p:sp>
        <p:nvSpPr>
          <p:cNvPr id="162819" name="Rectangle 3"/>
          <p:cNvSpPr>
            <a:spLocks noGrp="1" noChangeArrowheads="1"/>
          </p:cNvSpPr>
          <p:nvPr>
            <p:ph type="body" idx="4294967295"/>
          </p:nvPr>
        </p:nvSpPr>
        <p:spPr>
          <a:xfrm>
            <a:off x="1981200" y="1371600"/>
            <a:ext cx="8382000" cy="1600200"/>
          </a:xfrm>
        </p:spPr>
        <p:txBody>
          <a:bodyPr/>
          <a:lstStyle/>
          <a:p>
            <a:pPr eaLnBrk="1" hangingPunct="1">
              <a:spcBef>
                <a:spcPct val="0"/>
              </a:spcBef>
              <a:buSzTx/>
            </a:pPr>
            <a:r>
              <a:rPr lang="en-US" altLang="en-US" smtClean="0"/>
              <a:t>The correlation between crossover frequency and gene distance is used to construct </a:t>
            </a:r>
            <a:r>
              <a:rPr lang="en-US" altLang="en-US" b="1" smtClean="0"/>
              <a:t>linkage maps</a:t>
            </a:r>
          </a:p>
        </p:txBody>
      </p:sp>
      <p:pic>
        <p:nvPicPr>
          <p:cNvPr id="162820" name="Picture 8" descr="05_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3124201"/>
            <a:ext cx="5562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bwMode="auto">
          <a:xfrm>
            <a:off x="1905000" y="3236914"/>
            <a:ext cx="1371600" cy="344487"/>
          </a:xfrm>
          <a:prstGeom prst="rect">
            <a:avLst/>
          </a:prstGeom>
          <a:noFill/>
          <a:ln w="9525">
            <a:noFill/>
            <a:miter lim="800000"/>
            <a:headEnd/>
            <a:tailEnd/>
          </a:ln>
        </p:spPr>
        <p:txBody>
          <a:bodyPr lIns="91429" tIns="45715" rIns="91429" bIns="45715" anchor="ctr"/>
          <a:lstStyle/>
          <a:p>
            <a:pPr fontAlgn="base">
              <a:spcBef>
                <a:spcPct val="0"/>
              </a:spcBef>
              <a:spcAft>
                <a:spcPct val="0"/>
              </a:spcAft>
              <a:defRPr/>
            </a:pPr>
            <a:r>
              <a:rPr lang="en-US" sz="1600" b="1" kern="0" dirty="0">
                <a:solidFill>
                  <a:srgbClr val="0000FF"/>
                </a:solidFill>
                <a:sym typeface="Arial" charset="0"/>
              </a:rPr>
              <a:t>Figure 5.14</a:t>
            </a:r>
          </a:p>
        </p:txBody>
      </p:sp>
    </p:spTree>
    <p:extLst>
      <p:ext uri="{BB962C8B-B14F-4D97-AF65-F5344CB8AC3E}">
        <p14:creationId xmlns:p14="http://schemas.microsoft.com/office/powerpoint/2010/main" val="1880536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idx="4294967295"/>
          </p:nvPr>
        </p:nvSpPr>
        <p:spPr>
          <a:xfrm>
            <a:off x="1981200" y="228600"/>
            <a:ext cx="8229600" cy="1143000"/>
          </a:xfrm>
        </p:spPr>
        <p:txBody>
          <a:bodyPr/>
          <a:lstStyle/>
          <a:p>
            <a:pPr eaLnBrk="1" hangingPunct="1"/>
            <a:r>
              <a:rPr lang="en-US" altLang="en-US" smtClean="0">
                <a:solidFill>
                  <a:srgbClr val="0000FF"/>
                </a:solidFill>
              </a:rPr>
              <a:t>Linkage Maps</a:t>
            </a:r>
          </a:p>
        </p:txBody>
      </p:sp>
      <p:sp>
        <p:nvSpPr>
          <p:cNvPr id="164867" name="Rectangle 3"/>
          <p:cNvSpPr>
            <a:spLocks noGrp="1" noChangeArrowheads="1"/>
          </p:cNvSpPr>
          <p:nvPr>
            <p:ph type="body" idx="4294967295"/>
          </p:nvPr>
        </p:nvSpPr>
        <p:spPr>
          <a:xfrm>
            <a:off x="1905000" y="1295400"/>
            <a:ext cx="8610600" cy="1600200"/>
          </a:xfrm>
        </p:spPr>
        <p:txBody>
          <a:bodyPr/>
          <a:lstStyle/>
          <a:p>
            <a:pPr eaLnBrk="1" hangingPunct="1">
              <a:spcBef>
                <a:spcPct val="0"/>
              </a:spcBef>
              <a:buSzTx/>
            </a:pPr>
            <a:r>
              <a:rPr lang="en-US" altLang="en-US" sz="2800"/>
              <a:t>A linkage map is a diagram indicating the relative distance between genes</a:t>
            </a:r>
          </a:p>
          <a:p>
            <a:pPr eaLnBrk="1" hangingPunct="1">
              <a:spcBef>
                <a:spcPct val="0"/>
              </a:spcBef>
              <a:buSzTx/>
            </a:pPr>
            <a:r>
              <a:rPr lang="en-US" altLang="en-US" sz="2800"/>
              <a:t>1% recombination = 1 map unit = 1 centiMorgan (cM)</a:t>
            </a:r>
          </a:p>
          <a:p>
            <a:pPr eaLnBrk="1" hangingPunct="1">
              <a:spcBef>
                <a:spcPct val="0"/>
              </a:spcBef>
              <a:buSzTx/>
            </a:pPr>
            <a:r>
              <a:rPr lang="en-US" altLang="en-US" sz="2800"/>
              <a:t>Map distances are additive</a:t>
            </a:r>
          </a:p>
        </p:txBody>
      </p:sp>
      <p:pic>
        <p:nvPicPr>
          <p:cNvPr id="164868" name="Picture 17" descr="05_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3249614"/>
            <a:ext cx="6019800" cy="337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bwMode="auto">
          <a:xfrm>
            <a:off x="1905000" y="3617914"/>
            <a:ext cx="1371600" cy="344487"/>
          </a:xfrm>
          <a:prstGeom prst="rect">
            <a:avLst/>
          </a:prstGeom>
          <a:noFill/>
          <a:ln w="9525">
            <a:noFill/>
            <a:miter lim="800000"/>
            <a:headEnd/>
            <a:tailEnd/>
          </a:ln>
        </p:spPr>
        <p:txBody>
          <a:bodyPr lIns="91429" tIns="45715" rIns="91429" bIns="45715" anchor="ctr"/>
          <a:lstStyle/>
          <a:p>
            <a:pPr fontAlgn="base">
              <a:spcBef>
                <a:spcPct val="0"/>
              </a:spcBef>
              <a:spcAft>
                <a:spcPct val="0"/>
              </a:spcAft>
              <a:defRPr/>
            </a:pPr>
            <a:r>
              <a:rPr lang="en-US" sz="1600" b="1" kern="0" dirty="0">
                <a:solidFill>
                  <a:srgbClr val="0000FF"/>
                </a:solidFill>
                <a:sym typeface="Arial" charset="0"/>
              </a:rPr>
              <a:t>Figure 5.17</a:t>
            </a:r>
          </a:p>
        </p:txBody>
      </p:sp>
    </p:spTree>
    <p:extLst>
      <p:ext uri="{BB962C8B-B14F-4D97-AF65-F5344CB8AC3E}">
        <p14:creationId xmlns:p14="http://schemas.microsoft.com/office/powerpoint/2010/main" val="14566707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idx="4294967295"/>
          </p:nvPr>
        </p:nvSpPr>
        <p:spPr>
          <a:xfrm>
            <a:off x="1981200" y="228600"/>
            <a:ext cx="8229600" cy="1143000"/>
          </a:xfrm>
        </p:spPr>
        <p:txBody>
          <a:bodyPr/>
          <a:lstStyle/>
          <a:p>
            <a:pPr eaLnBrk="1" hangingPunct="1"/>
            <a:r>
              <a:rPr lang="en-US" altLang="en-US" smtClean="0">
                <a:solidFill>
                  <a:srgbClr val="0000FF"/>
                </a:solidFill>
              </a:rPr>
              <a:t>Linkage Disequilibrium (LD)</a:t>
            </a:r>
          </a:p>
        </p:txBody>
      </p:sp>
      <p:sp>
        <p:nvSpPr>
          <p:cNvPr id="32771" name="Rectangle 3"/>
          <p:cNvSpPr>
            <a:spLocks noGrp="1" noChangeArrowheads="1"/>
          </p:cNvSpPr>
          <p:nvPr>
            <p:ph type="body" idx="4294967295"/>
          </p:nvPr>
        </p:nvSpPr>
        <p:spPr>
          <a:xfrm>
            <a:off x="2209800" y="1447800"/>
            <a:ext cx="7924800" cy="4953000"/>
          </a:xfrm>
        </p:spPr>
        <p:txBody>
          <a:bodyPr/>
          <a:lstStyle/>
          <a:p>
            <a:pPr eaLnBrk="1" hangingPunct="1">
              <a:spcBef>
                <a:spcPct val="0"/>
              </a:spcBef>
              <a:buSzTx/>
            </a:pPr>
            <a:r>
              <a:rPr lang="en-US" altLang="en-US" smtClean="0"/>
              <a:t>Is the non-random association between DNA sequences</a:t>
            </a:r>
          </a:p>
          <a:p>
            <a:pPr eaLnBrk="1" hangingPunct="1">
              <a:spcBef>
                <a:spcPct val="0"/>
              </a:spcBef>
              <a:buSzTx/>
            </a:pPr>
            <a:r>
              <a:rPr lang="en-US" altLang="en-US" smtClean="0"/>
              <a:t>	- Inherited together more often than would be predicted from their frequency</a:t>
            </a:r>
          </a:p>
          <a:p>
            <a:pPr eaLnBrk="1" hangingPunct="1">
              <a:spcBef>
                <a:spcPct val="0"/>
              </a:spcBef>
              <a:buSzTx/>
            </a:pPr>
            <a:endParaRPr lang="en-US" altLang="en-US" smtClean="0"/>
          </a:p>
          <a:p>
            <a:pPr eaLnBrk="1" hangingPunct="1">
              <a:spcBef>
                <a:spcPct val="0"/>
              </a:spcBef>
              <a:buSzTx/>
            </a:pPr>
            <a:r>
              <a:rPr lang="en-US" altLang="en-US" smtClean="0"/>
              <a:t>The human genome consists of many “LD” blocks where alleles stick together</a:t>
            </a:r>
          </a:p>
          <a:p>
            <a:pPr eaLnBrk="1" hangingPunct="1">
              <a:spcBef>
                <a:spcPct val="0"/>
              </a:spcBef>
              <a:buSzTx/>
            </a:pPr>
            <a:r>
              <a:rPr lang="en-US" altLang="en-US" smtClean="0"/>
              <a:t>	- These are interspersed with areas where crossing over is prevalent</a:t>
            </a:r>
          </a:p>
        </p:txBody>
      </p:sp>
    </p:spTree>
    <p:extLst>
      <p:ext uri="{BB962C8B-B14F-4D97-AF65-F5344CB8AC3E}">
        <p14:creationId xmlns:p14="http://schemas.microsoft.com/office/powerpoint/2010/main" val="3539046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idx="4294967295"/>
          </p:nvPr>
        </p:nvSpPr>
        <p:spPr>
          <a:xfrm>
            <a:off x="1981200" y="228600"/>
            <a:ext cx="8229600" cy="1143000"/>
          </a:xfrm>
        </p:spPr>
        <p:txBody>
          <a:bodyPr/>
          <a:lstStyle/>
          <a:p>
            <a:pPr eaLnBrk="1" hangingPunct="1"/>
            <a:r>
              <a:rPr lang="en-US" altLang="en-US" smtClean="0">
                <a:solidFill>
                  <a:srgbClr val="0000FF"/>
                </a:solidFill>
              </a:rPr>
              <a:t>Solving Linkage Problems</a:t>
            </a:r>
          </a:p>
        </p:txBody>
      </p:sp>
      <p:sp>
        <p:nvSpPr>
          <p:cNvPr id="32771" name="Rectangle 3"/>
          <p:cNvSpPr>
            <a:spLocks noGrp="1" noChangeArrowheads="1"/>
          </p:cNvSpPr>
          <p:nvPr>
            <p:ph type="body" idx="4294967295"/>
          </p:nvPr>
        </p:nvSpPr>
        <p:spPr>
          <a:xfrm>
            <a:off x="2209800" y="1524000"/>
            <a:ext cx="8229600" cy="4953000"/>
          </a:xfrm>
        </p:spPr>
        <p:txBody>
          <a:bodyPr/>
          <a:lstStyle/>
          <a:p>
            <a:pPr eaLnBrk="1" hangingPunct="1">
              <a:spcBef>
                <a:spcPct val="0"/>
              </a:spcBef>
              <a:buSzTx/>
            </a:pPr>
            <a:r>
              <a:rPr lang="en-US" altLang="en-US" smtClean="0"/>
              <a:t>The genes for Nail-patella syndrome (N) and the ABO blood type (I) are 10 map units apart on chromosome 9</a:t>
            </a:r>
          </a:p>
          <a:p>
            <a:pPr eaLnBrk="1" hangingPunct="1">
              <a:spcBef>
                <a:spcPct val="0"/>
              </a:spcBef>
              <a:buSzTx/>
            </a:pPr>
            <a:endParaRPr lang="en-US" altLang="en-US" sz="2400"/>
          </a:p>
          <a:p>
            <a:pPr eaLnBrk="1" hangingPunct="1">
              <a:spcBef>
                <a:spcPct val="0"/>
              </a:spcBef>
              <a:buSzTx/>
            </a:pPr>
            <a:r>
              <a:rPr lang="en-US" altLang="en-US" smtClean="0"/>
              <a:t>Greg and Susan each have Nail-patella syndrome. </a:t>
            </a:r>
          </a:p>
          <a:p>
            <a:pPr eaLnBrk="1" hangingPunct="1">
              <a:spcBef>
                <a:spcPct val="0"/>
              </a:spcBef>
              <a:buSzTx/>
            </a:pPr>
            <a:r>
              <a:rPr lang="en-US" altLang="en-US" smtClean="0"/>
              <a:t>Greg has type A and Susan type B blood</a:t>
            </a:r>
          </a:p>
          <a:p>
            <a:pPr eaLnBrk="1" hangingPunct="1">
              <a:spcBef>
                <a:spcPct val="0"/>
              </a:spcBef>
              <a:buSzTx/>
            </a:pPr>
            <a:r>
              <a:rPr lang="en-US" altLang="en-US" smtClean="0"/>
              <a:t>What is the probability that their child has normal nail and knees and type O blood? </a:t>
            </a:r>
          </a:p>
        </p:txBody>
      </p:sp>
    </p:spTree>
    <p:extLst>
      <p:ext uri="{BB962C8B-B14F-4D97-AF65-F5344CB8AC3E}">
        <p14:creationId xmlns:p14="http://schemas.microsoft.com/office/powerpoint/2010/main" val="18119363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idx="4294967295"/>
          </p:nvPr>
        </p:nvSpPr>
        <p:spPr>
          <a:xfrm>
            <a:off x="1981200" y="228600"/>
            <a:ext cx="8229600" cy="1143000"/>
          </a:xfrm>
        </p:spPr>
        <p:txBody>
          <a:bodyPr/>
          <a:lstStyle/>
          <a:p>
            <a:pPr eaLnBrk="1" hangingPunct="1"/>
            <a:r>
              <a:rPr lang="en-US" altLang="en-US" smtClean="0">
                <a:solidFill>
                  <a:srgbClr val="0000FF"/>
                </a:solidFill>
              </a:rPr>
              <a:t>Multiple Alleles</a:t>
            </a:r>
          </a:p>
        </p:txBody>
      </p:sp>
      <p:sp>
        <p:nvSpPr>
          <p:cNvPr id="32771" name="Rectangle 3"/>
          <p:cNvSpPr>
            <a:spLocks noGrp="1" noChangeArrowheads="1"/>
          </p:cNvSpPr>
          <p:nvPr>
            <p:ph type="body" idx="4294967295"/>
          </p:nvPr>
        </p:nvSpPr>
        <p:spPr>
          <a:xfrm>
            <a:off x="2057400" y="1447800"/>
            <a:ext cx="8305800" cy="5181600"/>
          </a:xfrm>
        </p:spPr>
        <p:txBody>
          <a:bodyPr/>
          <a:lstStyle/>
          <a:p>
            <a:pPr eaLnBrk="1" hangingPunct="1">
              <a:lnSpc>
                <a:spcPct val="90000"/>
              </a:lnSpc>
            </a:pPr>
            <a:r>
              <a:rPr lang="en-US" altLang="en-US" smtClean="0"/>
              <a:t>An individual carries two alleles for each autosomal gene </a:t>
            </a:r>
          </a:p>
          <a:p>
            <a:pPr eaLnBrk="1" hangingPunct="1">
              <a:lnSpc>
                <a:spcPct val="90000"/>
              </a:lnSpc>
            </a:pPr>
            <a:r>
              <a:rPr lang="en-US" altLang="en-US" smtClean="0"/>
              <a:t>However, a gene can have multiple alleles because its sequence can deviate in many ways</a:t>
            </a:r>
          </a:p>
          <a:p>
            <a:pPr eaLnBrk="1" hangingPunct="1">
              <a:lnSpc>
                <a:spcPct val="90000"/>
              </a:lnSpc>
            </a:pPr>
            <a:r>
              <a:rPr lang="en-US" altLang="en-US" smtClean="0"/>
              <a:t>Different allele combinations can produce variations in the phenotype</a:t>
            </a:r>
          </a:p>
          <a:p>
            <a:pPr eaLnBrk="1" hangingPunct="1">
              <a:lnSpc>
                <a:spcPct val="90000"/>
              </a:lnSpc>
            </a:pPr>
            <a:r>
              <a:rPr lang="en-US" altLang="en-US" smtClean="0"/>
              <a:t>	- PKU gene has hundreds of alleles resulting in four basic phenotypes</a:t>
            </a:r>
          </a:p>
          <a:p>
            <a:pPr eaLnBrk="1" hangingPunct="1">
              <a:lnSpc>
                <a:spcPct val="90000"/>
              </a:lnSpc>
            </a:pPr>
            <a:r>
              <a:rPr lang="en-US" altLang="en-US" smtClean="0"/>
              <a:t>	- CF gene has over 1500 alleles</a:t>
            </a:r>
          </a:p>
        </p:txBody>
      </p:sp>
    </p:spTree>
    <p:extLst>
      <p:ext uri="{BB962C8B-B14F-4D97-AF65-F5344CB8AC3E}">
        <p14:creationId xmlns:p14="http://schemas.microsoft.com/office/powerpoint/2010/main" val="13211423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type="body" idx="4294967295"/>
          </p:nvPr>
        </p:nvSpPr>
        <p:spPr>
          <a:xfrm>
            <a:off x="1981200" y="4876800"/>
            <a:ext cx="8382000" cy="1676400"/>
          </a:xfrm>
        </p:spPr>
        <p:txBody>
          <a:bodyPr/>
          <a:lstStyle/>
          <a:p>
            <a:pPr eaLnBrk="1" hangingPunct="1">
              <a:lnSpc>
                <a:spcPct val="90000"/>
              </a:lnSpc>
              <a:spcBef>
                <a:spcPct val="0"/>
              </a:spcBef>
              <a:buSzTx/>
            </a:pPr>
            <a:r>
              <a:rPr lang="en-US" altLang="en-US" sz="2800"/>
              <a:t>The </a:t>
            </a:r>
            <a:r>
              <a:rPr lang="en-US" altLang="en-US" sz="2800" i="1"/>
              <a:t>ni</a:t>
            </a:r>
            <a:r>
              <a:rPr lang="en-US" altLang="en-US" sz="2800"/>
              <a:t> sperm would have to fertilize the </a:t>
            </a:r>
            <a:r>
              <a:rPr lang="en-US" altLang="en-US" sz="2800" i="1"/>
              <a:t>ni</a:t>
            </a:r>
            <a:r>
              <a:rPr lang="en-US" altLang="en-US" sz="2800"/>
              <a:t> oocyte</a:t>
            </a:r>
          </a:p>
          <a:p>
            <a:pPr eaLnBrk="1" hangingPunct="1">
              <a:lnSpc>
                <a:spcPct val="90000"/>
              </a:lnSpc>
              <a:spcBef>
                <a:spcPct val="0"/>
              </a:spcBef>
              <a:buSzTx/>
            </a:pPr>
            <a:endParaRPr lang="en-US" altLang="en-US" sz="2000"/>
          </a:p>
          <a:p>
            <a:pPr eaLnBrk="1" hangingPunct="1">
              <a:lnSpc>
                <a:spcPct val="90000"/>
              </a:lnSpc>
              <a:spcBef>
                <a:spcPct val="0"/>
              </a:spcBef>
              <a:buSzTx/>
            </a:pPr>
            <a:r>
              <a:rPr lang="en-US" altLang="en-US" sz="2800"/>
              <a:t>Using the product rule, the probability of a child with </a:t>
            </a:r>
            <a:r>
              <a:rPr lang="en-US" altLang="en-US" sz="2800" i="1"/>
              <a:t>nnii</a:t>
            </a:r>
            <a:r>
              <a:rPr lang="en-US" altLang="en-US" sz="2800"/>
              <a:t> genotype is 0.45 x 0.05 = 0.0025 or 2.25%</a:t>
            </a:r>
          </a:p>
        </p:txBody>
      </p:sp>
      <p:pic>
        <p:nvPicPr>
          <p:cNvPr id="171011" name="Picture 2" descr="lew25278_05_1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90826" y="228600"/>
            <a:ext cx="6734175" cy="44196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69635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idx="4294967295"/>
          </p:nvPr>
        </p:nvSpPr>
        <p:spPr>
          <a:xfrm>
            <a:off x="1981200" y="228600"/>
            <a:ext cx="8229600" cy="1143000"/>
          </a:xfrm>
        </p:spPr>
        <p:txBody>
          <a:bodyPr/>
          <a:lstStyle/>
          <a:p>
            <a:pPr eaLnBrk="1" hangingPunct="1"/>
            <a:r>
              <a:rPr lang="en-US" altLang="en-US" smtClean="0">
                <a:solidFill>
                  <a:srgbClr val="0000FF"/>
                </a:solidFill>
              </a:rPr>
              <a:t>Genetic Markers</a:t>
            </a:r>
          </a:p>
        </p:txBody>
      </p:sp>
      <p:sp>
        <p:nvSpPr>
          <p:cNvPr id="32771" name="Rectangle 3"/>
          <p:cNvSpPr>
            <a:spLocks noGrp="1" noChangeArrowheads="1"/>
          </p:cNvSpPr>
          <p:nvPr>
            <p:ph type="body" idx="4294967295"/>
          </p:nvPr>
        </p:nvSpPr>
        <p:spPr>
          <a:xfrm>
            <a:off x="2057400" y="1524000"/>
            <a:ext cx="8382000" cy="4953000"/>
          </a:xfrm>
        </p:spPr>
        <p:txBody>
          <a:bodyPr/>
          <a:lstStyle/>
          <a:p>
            <a:pPr eaLnBrk="1" hangingPunct="1">
              <a:spcBef>
                <a:spcPct val="0"/>
              </a:spcBef>
              <a:buSzTx/>
            </a:pPr>
            <a:r>
              <a:rPr lang="en-US" altLang="en-US" smtClean="0"/>
              <a:t>Are DNA sequences that serve as landmarks near genes of interest</a:t>
            </a:r>
          </a:p>
          <a:p>
            <a:pPr eaLnBrk="1" hangingPunct="1">
              <a:spcBef>
                <a:spcPct val="0"/>
              </a:spcBef>
              <a:buSzTx/>
            </a:pPr>
            <a:endParaRPr lang="en-US" altLang="en-US" smtClean="0"/>
          </a:p>
          <a:p>
            <a:pPr eaLnBrk="1" hangingPunct="1">
              <a:spcBef>
                <a:spcPct val="0"/>
              </a:spcBef>
              <a:buSzTx/>
            </a:pPr>
            <a:r>
              <a:rPr lang="en-US" altLang="en-US" smtClean="0"/>
              <a:t>These were used starting in 1980 in linkage mapping</a:t>
            </a:r>
          </a:p>
          <a:p>
            <a:pPr eaLnBrk="1" hangingPunct="1">
              <a:spcBef>
                <a:spcPct val="0"/>
              </a:spcBef>
              <a:buSzTx/>
            </a:pPr>
            <a:endParaRPr lang="en-US" altLang="en-US" smtClean="0"/>
          </a:p>
          <a:p>
            <a:pPr eaLnBrk="1" hangingPunct="1">
              <a:spcBef>
                <a:spcPct val="0"/>
              </a:spcBef>
              <a:buSzTx/>
            </a:pPr>
            <a:r>
              <a:rPr lang="en-US" altLang="en-US" smtClean="0"/>
              <a:t>Currently, they are used in </a:t>
            </a:r>
            <a:r>
              <a:rPr lang="en-US" altLang="en-US" b="1" smtClean="0"/>
              <a:t>genome-wide association studies</a:t>
            </a:r>
          </a:p>
        </p:txBody>
      </p:sp>
    </p:spTree>
    <p:extLst>
      <p:ext uri="{BB962C8B-B14F-4D97-AF65-F5344CB8AC3E}">
        <p14:creationId xmlns:p14="http://schemas.microsoft.com/office/powerpoint/2010/main" val="3823165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idx="4294967295"/>
          </p:nvPr>
        </p:nvSpPr>
        <p:spPr>
          <a:xfrm>
            <a:off x="1981200" y="228600"/>
            <a:ext cx="8229600" cy="1143000"/>
          </a:xfrm>
        </p:spPr>
        <p:txBody>
          <a:bodyPr/>
          <a:lstStyle/>
          <a:p>
            <a:pPr eaLnBrk="1" hangingPunct="1"/>
            <a:r>
              <a:rPr lang="en-US" altLang="en-US" smtClean="0">
                <a:solidFill>
                  <a:srgbClr val="0000FF"/>
                </a:solidFill>
              </a:rPr>
              <a:t>Genetic Markers</a:t>
            </a:r>
          </a:p>
        </p:txBody>
      </p:sp>
      <p:pic>
        <p:nvPicPr>
          <p:cNvPr id="175107" name="Picture 2" descr="lew25278_t05_0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447800"/>
            <a:ext cx="8229600" cy="46482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006598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idx="4294967295"/>
          </p:nvPr>
        </p:nvSpPr>
        <p:spPr>
          <a:xfrm>
            <a:off x="1981200" y="228600"/>
            <a:ext cx="8229600" cy="1143000"/>
          </a:xfrm>
        </p:spPr>
        <p:txBody>
          <a:bodyPr/>
          <a:lstStyle/>
          <a:p>
            <a:pPr eaLnBrk="1" hangingPunct="1"/>
            <a:r>
              <a:rPr lang="en-US" altLang="en-US" smtClean="0">
                <a:solidFill>
                  <a:srgbClr val="0000FF"/>
                </a:solidFill>
              </a:rPr>
              <a:t>LOD Score</a:t>
            </a:r>
          </a:p>
        </p:txBody>
      </p:sp>
      <p:sp>
        <p:nvSpPr>
          <p:cNvPr id="32771" name="Rectangle 3"/>
          <p:cNvSpPr>
            <a:spLocks noGrp="1" noChangeArrowheads="1"/>
          </p:cNvSpPr>
          <p:nvPr>
            <p:ph type="body" idx="4294967295"/>
          </p:nvPr>
        </p:nvSpPr>
        <p:spPr>
          <a:xfrm>
            <a:off x="2209800" y="1524000"/>
            <a:ext cx="8229600" cy="4953000"/>
          </a:xfrm>
        </p:spPr>
        <p:txBody>
          <a:bodyPr/>
          <a:lstStyle/>
          <a:p>
            <a:pPr eaLnBrk="1" hangingPunct="1">
              <a:spcBef>
                <a:spcPct val="0"/>
              </a:spcBef>
              <a:buSzTx/>
            </a:pPr>
            <a:r>
              <a:rPr lang="en-US" altLang="en-US" smtClean="0"/>
              <a:t>Indicates the “tightness” of linkage between a marker and a gene of interest</a:t>
            </a:r>
          </a:p>
          <a:p>
            <a:pPr eaLnBrk="1" hangingPunct="1">
              <a:spcBef>
                <a:spcPct val="0"/>
              </a:spcBef>
              <a:buSzTx/>
            </a:pPr>
            <a:endParaRPr lang="en-US" altLang="en-US" sz="2400"/>
          </a:p>
          <a:p>
            <a:pPr eaLnBrk="1" hangingPunct="1">
              <a:spcBef>
                <a:spcPct val="0"/>
              </a:spcBef>
              <a:buSzTx/>
            </a:pPr>
            <a:r>
              <a:rPr lang="en-US" altLang="en-US" smtClean="0"/>
              <a:t>It is the likelihood that particular crossover frequency data suggests linkage rather than inheritance by chance  </a:t>
            </a:r>
          </a:p>
          <a:p>
            <a:pPr eaLnBrk="1" hangingPunct="1">
              <a:spcBef>
                <a:spcPct val="0"/>
              </a:spcBef>
              <a:buSzTx/>
            </a:pPr>
            <a:endParaRPr lang="en-US" altLang="en-US" sz="2400"/>
          </a:p>
          <a:p>
            <a:pPr eaLnBrk="1" hangingPunct="1">
              <a:spcBef>
                <a:spcPct val="0"/>
              </a:spcBef>
              <a:buSzTx/>
            </a:pPr>
            <a:r>
              <a:rPr lang="en-US" altLang="en-US" smtClean="0"/>
              <a:t>LOD scores of 3 or higher signifies linkage</a:t>
            </a:r>
          </a:p>
          <a:p>
            <a:pPr eaLnBrk="1" hangingPunct="1">
              <a:spcBef>
                <a:spcPct val="0"/>
              </a:spcBef>
              <a:buSzTx/>
            </a:pPr>
            <a:r>
              <a:rPr lang="en-US" altLang="en-US" smtClean="0"/>
              <a:t>	- Observed data are 1,000 times more likely to be due to linkage than chance</a:t>
            </a:r>
          </a:p>
        </p:txBody>
      </p:sp>
    </p:spTree>
    <p:extLst>
      <p:ext uri="{BB962C8B-B14F-4D97-AF65-F5344CB8AC3E}">
        <p14:creationId xmlns:p14="http://schemas.microsoft.com/office/powerpoint/2010/main" val="30726654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27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idx="4294967295"/>
          </p:nvPr>
        </p:nvSpPr>
        <p:spPr>
          <a:xfrm>
            <a:off x="1981200" y="228600"/>
            <a:ext cx="8229600" cy="1143000"/>
          </a:xfrm>
        </p:spPr>
        <p:txBody>
          <a:bodyPr/>
          <a:lstStyle/>
          <a:p>
            <a:pPr eaLnBrk="1" hangingPunct="1"/>
            <a:r>
              <a:rPr lang="en-US" altLang="en-US" smtClean="0">
                <a:solidFill>
                  <a:srgbClr val="0000FF"/>
                </a:solidFill>
              </a:rPr>
              <a:t>Haplotype</a:t>
            </a:r>
          </a:p>
        </p:txBody>
      </p:sp>
      <p:sp>
        <p:nvSpPr>
          <p:cNvPr id="32771" name="Rectangle 3"/>
          <p:cNvSpPr>
            <a:spLocks noGrp="1" noChangeArrowheads="1"/>
          </p:cNvSpPr>
          <p:nvPr>
            <p:ph type="body" idx="4294967295"/>
          </p:nvPr>
        </p:nvSpPr>
        <p:spPr>
          <a:xfrm>
            <a:off x="2362200" y="1524000"/>
            <a:ext cx="7772400" cy="4953000"/>
          </a:xfrm>
        </p:spPr>
        <p:txBody>
          <a:bodyPr/>
          <a:lstStyle/>
          <a:p>
            <a:pPr eaLnBrk="1" hangingPunct="1">
              <a:spcBef>
                <a:spcPct val="0"/>
              </a:spcBef>
              <a:buSzTx/>
            </a:pPr>
            <a:r>
              <a:rPr lang="en-US" altLang="en-US" smtClean="0"/>
              <a:t>Is the set of DNA sequences inherited on one chromosome due to linkage disequilibrium</a:t>
            </a:r>
          </a:p>
          <a:p>
            <a:pPr eaLnBrk="1" hangingPunct="1">
              <a:spcBef>
                <a:spcPct val="0"/>
              </a:spcBef>
              <a:buSzTx/>
            </a:pPr>
            <a:endParaRPr lang="en-US" altLang="en-US" smtClean="0"/>
          </a:p>
          <a:p>
            <a:pPr eaLnBrk="1" hangingPunct="1">
              <a:spcBef>
                <a:spcPct val="0"/>
              </a:spcBef>
              <a:buSzTx/>
            </a:pPr>
            <a:r>
              <a:rPr lang="en-US" altLang="en-US" smtClean="0"/>
              <a:t>Make it possible to track specific chromosome segments in pedigrees</a:t>
            </a:r>
          </a:p>
          <a:p>
            <a:pPr eaLnBrk="1" hangingPunct="1">
              <a:spcBef>
                <a:spcPct val="0"/>
              </a:spcBef>
              <a:buSzTx/>
            </a:pPr>
            <a:r>
              <a:rPr lang="en-US" altLang="en-US" smtClean="0"/>
              <a:t>	</a:t>
            </a:r>
          </a:p>
          <a:p>
            <a:pPr eaLnBrk="1" hangingPunct="1">
              <a:spcBef>
                <a:spcPct val="0"/>
              </a:spcBef>
              <a:buSzTx/>
            </a:pPr>
            <a:r>
              <a:rPr lang="en-US" altLang="en-US" smtClean="0"/>
              <a:t>	- Disruptions of a marker sequence indicate crossover sites</a:t>
            </a:r>
          </a:p>
          <a:p>
            <a:pPr eaLnBrk="1" hangingPunct="1">
              <a:spcBef>
                <a:spcPct val="0"/>
              </a:spcBef>
              <a:buSzTx/>
            </a:pPr>
            <a:endParaRPr lang="en-US" altLang="en-US" smtClean="0"/>
          </a:p>
        </p:txBody>
      </p:sp>
    </p:spTree>
    <p:extLst>
      <p:ext uri="{BB962C8B-B14F-4D97-AF65-F5344CB8AC3E}">
        <p14:creationId xmlns:p14="http://schemas.microsoft.com/office/powerpoint/2010/main" val="8702353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idx="4294967295"/>
          </p:nvPr>
        </p:nvSpPr>
        <p:spPr>
          <a:xfrm>
            <a:off x="1981200" y="228600"/>
            <a:ext cx="8229600" cy="1143000"/>
          </a:xfrm>
        </p:spPr>
        <p:txBody>
          <a:bodyPr/>
          <a:lstStyle/>
          <a:p>
            <a:pPr eaLnBrk="1" hangingPunct="1"/>
            <a:r>
              <a:rPr lang="en-US" altLang="en-US" smtClean="0">
                <a:solidFill>
                  <a:srgbClr val="0000FF"/>
                </a:solidFill>
              </a:rPr>
              <a:t>Haplotype</a:t>
            </a:r>
          </a:p>
        </p:txBody>
      </p:sp>
      <p:pic>
        <p:nvPicPr>
          <p:cNvPr id="181251" name="Picture 2" descr="lew25278_05_18.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33725" y="1279526"/>
            <a:ext cx="5919788" cy="53498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77068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idx="4294967295"/>
          </p:nvPr>
        </p:nvSpPr>
        <p:spPr>
          <a:xfrm>
            <a:off x="1981200" y="228600"/>
            <a:ext cx="8229600" cy="1143000"/>
          </a:xfrm>
        </p:spPr>
        <p:txBody>
          <a:bodyPr/>
          <a:lstStyle/>
          <a:p>
            <a:pPr eaLnBrk="1" hangingPunct="1"/>
            <a:r>
              <a:rPr lang="en-US" altLang="en-US" smtClean="0">
                <a:solidFill>
                  <a:srgbClr val="0000FF"/>
                </a:solidFill>
              </a:rPr>
              <a:t>Incomplete Dominance</a:t>
            </a:r>
          </a:p>
        </p:txBody>
      </p:sp>
      <p:sp>
        <p:nvSpPr>
          <p:cNvPr id="32771" name="Rectangle 3"/>
          <p:cNvSpPr>
            <a:spLocks noGrp="1" noChangeArrowheads="1"/>
          </p:cNvSpPr>
          <p:nvPr>
            <p:ph type="body" idx="4294967295"/>
          </p:nvPr>
        </p:nvSpPr>
        <p:spPr>
          <a:xfrm>
            <a:off x="2057400" y="1447800"/>
            <a:ext cx="8305800" cy="5181600"/>
          </a:xfrm>
        </p:spPr>
        <p:txBody>
          <a:bodyPr/>
          <a:lstStyle/>
          <a:p>
            <a:pPr eaLnBrk="1" hangingPunct="1"/>
            <a:r>
              <a:rPr lang="en-US" altLang="en-US" smtClean="0"/>
              <a:t>The heterozygous phenotype is between those of the two homozygotes</a:t>
            </a:r>
          </a:p>
          <a:p>
            <a:pPr eaLnBrk="1" hangingPunct="1"/>
            <a:endParaRPr lang="en-US" altLang="en-US" sz="1800"/>
          </a:p>
          <a:p>
            <a:pPr eaLnBrk="1" hangingPunct="1"/>
            <a:r>
              <a:rPr lang="en-US" altLang="en-US" smtClean="0"/>
              <a:t>Example: Familial hypercholesterolemia (FH)</a:t>
            </a:r>
          </a:p>
          <a:p>
            <a:pPr eaLnBrk="1" hangingPunct="1"/>
            <a:r>
              <a:rPr lang="en-US" altLang="en-US" smtClean="0"/>
              <a:t>	</a:t>
            </a:r>
            <a:r>
              <a:rPr lang="en-US" altLang="en-US" sz="2800"/>
              <a:t>- A heterozygote has approximately half the normal number of receptors in the liver for LDL cholesterol </a:t>
            </a:r>
          </a:p>
          <a:p>
            <a:pPr eaLnBrk="1" hangingPunct="1"/>
            <a:r>
              <a:rPr lang="en-US" altLang="en-US" sz="2800"/>
              <a:t>	- A homozygous for the mutant allele totally lacks the receptor, and so their serum cholesterol level is very high</a:t>
            </a:r>
          </a:p>
        </p:txBody>
      </p:sp>
    </p:spTree>
    <p:extLst>
      <p:ext uri="{BB962C8B-B14F-4D97-AF65-F5344CB8AC3E}">
        <p14:creationId xmlns:p14="http://schemas.microsoft.com/office/powerpoint/2010/main" val="19245736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idx="4294967295"/>
          </p:nvPr>
        </p:nvSpPr>
        <p:spPr>
          <a:xfrm>
            <a:off x="1981200" y="228600"/>
            <a:ext cx="8229600" cy="1143000"/>
          </a:xfrm>
        </p:spPr>
        <p:txBody>
          <a:bodyPr/>
          <a:lstStyle/>
          <a:p>
            <a:pPr eaLnBrk="1" hangingPunct="1"/>
            <a:r>
              <a:rPr lang="en-US" altLang="en-US" smtClean="0">
                <a:solidFill>
                  <a:srgbClr val="0000FF"/>
                </a:solidFill>
              </a:rPr>
              <a:t>Incomplete Dominance</a:t>
            </a:r>
          </a:p>
        </p:txBody>
      </p:sp>
      <p:pic>
        <p:nvPicPr>
          <p:cNvPr id="107523" name="Picture 10" descr="05_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676400"/>
            <a:ext cx="65532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4" name="Picture 2" descr="lew25278_05_0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65400" y="1281114"/>
            <a:ext cx="6959600" cy="53482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Title 1"/>
          <p:cNvSpPr txBox="1">
            <a:spLocks/>
          </p:cNvSpPr>
          <p:nvPr/>
        </p:nvSpPr>
        <p:spPr bwMode="auto">
          <a:xfrm>
            <a:off x="2133600" y="5638800"/>
            <a:ext cx="1219200" cy="344488"/>
          </a:xfrm>
          <a:prstGeom prst="rect">
            <a:avLst/>
          </a:prstGeom>
          <a:noFill/>
          <a:ln w="9525">
            <a:noFill/>
            <a:miter lim="800000"/>
            <a:headEnd/>
            <a:tailEnd/>
          </a:ln>
        </p:spPr>
        <p:txBody>
          <a:bodyPr lIns="91429" tIns="45715" rIns="91429" bIns="45715" anchor="ctr"/>
          <a:lstStyle/>
          <a:p>
            <a:pPr fontAlgn="base">
              <a:spcBef>
                <a:spcPct val="0"/>
              </a:spcBef>
              <a:spcAft>
                <a:spcPct val="0"/>
              </a:spcAft>
              <a:defRPr/>
            </a:pPr>
            <a:r>
              <a:rPr lang="en-US" sz="1600" b="1" kern="0" dirty="0">
                <a:solidFill>
                  <a:srgbClr val="0000FF"/>
                </a:solidFill>
                <a:sym typeface="Arial" charset="0"/>
              </a:rPr>
              <a:t>Figure 5.2</a:t>
            </a:r>
          </a:p>
        </p:txBody>
      </p:sp>
    </p:spTree>
    <p:extLst>
      <p:ext uri="{BB962C8B-B14F-4D97-AF65-F5344CB8AC3E}">
        <p14:creationId xmlns:p14="http://schemas.microsoft.com/office/powerpoint/2010/main" val="23474059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idx="4294967295"/>
          </p:nvPr>
        </p:nvSpPr>
        <p:spPr>
          <a:xfrm>
            <a:off x="1981200" y="228600"/>
            <a:ext cx="8229600" cy="1143000"/>
          </a:xfrm>
        </p:spPr>
        <p:txBody>
          <a:bodyPr/>
          <a:lstStyle/>
          <a:p>
            <a:pPr eaLnBrk="1" hangingPunct="1"/>
            <a:r>
              <a:rPr lang="en-US" altLang="en-US" smtClean="0">
                <a:solidFill>
                  <a:srgbClr val="0000FF"/>
                </a:solidFill>
              </a:rPr>
              <a:t>Codominance</a:t>
            </a:r>
          </a:p>
        </p:txBody>
      </p:sp>
      <p:sp>
        <p:nvSpPr>
          <p:cNvPr id="32771" name="Rectangle 3"/>
          <p:cNvSpPr>
            <a:spLocks noGrp="1" noChangeArrowheads="1"/>
          </p:cNvSpPr>
          <p:nvPr>
            <p:ph type="body" idx="4294967295"/>
          </p:nvPr>
        </p:nvSpPr>
        <p:spPr>
          <a:xfrm>
            <a:off x="2209800" y="1447800"/>
            <a:ext cx="7924800" cy="5181600"/>
          </a:xfrm>
        </p:spPr>
        <p:txBody>
          <a:bodyPr/>
          <a:lstStyle/>
          <a:p>
            <a:pPr eaLnBrk="1" hangingPunct="1"/>
            <a:r>
              <a:rPr lang="en-US" altLang="en-US" smtClean="0"/>
              <a:t>The heterozygous phenotype results from the expression of both alleles</a:t>
            </a:r>
          </a:p>
          <a:p>
            <a:pPr eaLnBrk="1" hangingPunct="1"/>
            <a:r>
              <a:rPr lang="en-US" altLang="en-US" smtClean="0"/>
              <a:t>The ABO gene encodes a cell surface protein  </a:t>
            </a:r>
          </a:p>
          <a:p>
            <a:pPr eaLnBrk="1" hangingPunct="1"/>
            <a:r>
              <a:rPr lang="en-US" altLang="en-US" smtClean="0"/>
              <a:t>	- </a:t>
            </a:r>
            <a:r>
              <a:rPr lang="en-US" altLang="en-US" i="1" smtClean="0"/>
              <a:t>I</a:t>
            </a:r>
            <a:r>
              <a:rPr lang="en-US" altLang="en-US" i="1" baseline="30000" smtClean="0"/>
              <a:t>A</a:t>
            </a:r>
            <a:r>
              <a:rPr lang="en-US" altLang="en-US" smtClean="0"/>
              <a:t> allele produces A antigen</a:t>
            </a:r>
          </a:p>
          <a:p>
            <a:pPr eaLnBrk="1" hangingPunct="1"/>
            <a:r>
              <a:rPr lang="en-US" altLang="en-US" smtClean="0"/>
              <a:t>	- </a:t>
            </a:r>
            <a:r>
              <a:rPr lang="en-US" altLang="en-US" i="1" smtClean="0"/>
              <a:t>I</a:t>
            </a:r>
            <a:r>
              <a:rPr lang="en-US" altLang="en-US" i="1" baseline="30000" smtClean="0"/>
              <a:t>B</a:t>
            </a:r>
            <a:r>
              <a:rPr lang="en-US" altLang="en-US" smtClean="0"/>
              <a:t> allele produces B antigen</a:t>
            </a:r>
          </a:p>
          <a:p>
            <a:pPr eaLnBrk="1" hangingPunct="1"/>
            <a:r>
              <a:rPr lang="en-US" altLang="en-US" smtClean="0"/>
              <a:t>	- </a:t>
            </a:r>
            <a:r>
              <a:rPr lang="en-US" altLang="en-US" i="1" smtClean="0"/>
              <a:t>i</a:t>
            </a:r>
            <a:r>
              <a:rPr lang="en-US" altLang="en-US" smtClean="0"/>
              <a:t> (</a:t>
            </a:r>
            <a:r>
              <a:rPr lang="en-US" altLang="en-US" i="1" smtClean="0"/>
              <a:t>I</a:t>
            </a:r>
            <a:r>
              <a:rPr lang="en-US" altLang="en-US" i="1" baseline="30000" smtClean="0"/>
              <a:t>O</a:t>
            </a:r>
            <a:r>
              <a:rPr lang="en-US" altLang="en-US" smtClean="0"/>
              <a:t>) allele does not produce antigens</a:t>
            </a:r>
          </a:p>
          <a:p>
            <a:pPr eaLnBrk="1" hangingPunct="1"/>
            <a:r>
              <a:rPr lang="en-US" altLang="en-US" smtClean="0"/>
              <a:t>Alleles </a:t>
            </a:r>
            <a:r>
              <a:rPr lang="en-US" altLang="en-US" i="1" smtClean="0"/>
              <a:t>I</a:t>
            </a:r>
            <a:r>
              <a:rPr lang="en-US" altLang="en-US" i="1" baseline="30000" smtClean="0"/>
              <a:t>A</a:t>
            </a:r>
            <a:r>
              <a:rPr lang="en-US" altLang="en-US" smtClean="0"/>
              <a:t> and </a:t>
            </a:r>
            <a:r>
              <a:rPr lang="en-US" altLang="en-US" i="1" smtClean="0"/>
              <a:t>I</a:t>
            </a:r>
            <a:r>
              <a:rPr lang="en-US" altLang="en-US" i="1" baseline="30000" smtClean="0"/>
              <a:t>B</a:t>
            </a:r>
            <a:r>
              <a:rPr lang="en-US" altLang="en-US" smtClean="0"/>
              <a:t> are codominant, and both are completely dominant to </a:t>
            </a:r>
            <a:r>
              <a:rPr lang="en-US" altLang="en-US" i="1" smtClean="0"/>
              <a:t>i</a:t>
            </a:r>
            <a:r>
              <a:rPr lang="en-US" altLang="en-US" smtClean="0"/>
              <a:t> </a:t>
            </a:r>
          </a:p>
        </p:txBody>
      </p:sp>
    </p:spTree>
    <p:extLst>
      <p:ext uri="{BB962C8B-B14F-4D97-AF65-F5344CB8AC3E}">
        <p14:creationId xmlns:p14="http://schemas.microsoft.com/office/powerpoint/2010/main" val="40004944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27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1981200" y="569914"/>
            <a:ext cx="1219200" cy="344487"/>
          </a:xfrm>
          <a:prstGeom prst="rect">
            <a:avLst/>
          </a:prstGeom>
          <a:noFill/>
          <a:ln w="9525">
            <a:noFill/>
            <a:miter lim="800000"/>
            <a:headEnd/>
            <a:tailEnd/>
          </a:ln>
        </p:spPr>
        <p:txBody>
          <a:bodyPr lIns="91429" tIns="45715" rIns="91429" bIns="45715" anchor="ctr"/>
          <a:lstStyle/>
          <a:p>
            <a:pPr fontAlgn="base">
              <a:spcBef>
                <a:spcPct val="0"/>
              </a:spcBef>
              <a:spcAft>
                <a:spcPct val="0"/>
              </a:spcAft>
              <a:defRPr/>
            </a:pPr>
            <a:r>
              <a:rPr lang="en-US" sz="1600" b="1" kern="0" dirty="0">
                <a:solidFill>
                  <a:srgbClr val="0000FF"/>
                </a:solidFill>
                <a:sym typeface="Arial" charset="0"/>
              </a:rPr>
              <a:t>Figure 5.3</a:t>
            </a:r>
          </a:p>
        </p:txBody>
      </p:sp>
      <p:pic>
        <p:nvPicPr>
          <p:cNvPr id="111619" name="Picture 2" descr="lew25278_05_0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32201" y="342900"/>
            <a:ext cx="4930775" cy="61722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89180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ext Box 6"/>
          <p:cNvSpPr txBox="1">
            <a:spLocks noChangeArrowheads="1"/>
          </p:cNvSpPr>
          <p:nvPr/>
        </p:nvSpPr>
        <p:spPr bwMode="auto">
          <a:xfrm>
            <a:off x="2209800" y="6216650"/>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400" b="1">
                <a:solidFill>
                  <a:srgbClr val="FFFFD9"/>
                </a:solidFill>
                <a:latin typeface="Helvetica" panose="020B0604020202020204" pitchFamily="34" charset="0"/>
                <a:ea typeface="ＭＳ Ｐゴシック" panose="020B0600070205080204" pitchFamily="34" charset="-128"/>
              </a:rPr>
              <a:t>Figure 5.4</a:t>
            </a:r>
            <a:endParaRPr lang="en-US" altLang="en-US" sz="2400" b="1">
              <a:solidFill>
                <a:srgbClr val="000000"/>
              </a:solidFill>
              <a:latin typeface="Helvetica" panose="020B0604020202020204" pitchFamily="34" charset="0"/>
              <a:ea typeface="ＭＳ Ｐゴシック" panose="020B0600070205080204" pitchFamily="34" charset="-128"/>
            </a:endParaRPr>
          </a:p>
        </p:txBody>
      </p:sp>
      <p:sp>
        <p:nvSpPr>
          <p:cNvPr id="112643" name="Rectangle 2"/>
          <p:cNvSpPr>
            <a:spLocks noChangeArrowheads="1"/>
          </p:cNvSpPr>
          <p:nvPr/>
        </p:nvSpPr>
        <p:spPr bwMode="auto">
          <a:xfrm>
            <a:off x="1828800" y="381000"/>
            <a:ext cx="853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4000">
                <a:solidFill>
                  <a:srgbClr val="0000FF"/>
                </a:solidFill>
              </a:rPr>
              <a:t>Offspring from Parents with </a:t>
            </a:r>
            <a:br>
              <a:rPr lang="en-US" altLang="en-US" sz="4000">
                <a:solidFill>
                  <a:srgbClr val="0000FF"/>
                </a:solidFill>
              </a:rPr>
            </a:br>
            <a:r>
              <a:rPr lang="en-US" altLang="en-US" sz="4000">
                <a:solidFill>
                  <a:srgbClr val="0000FF"/>
                </a:solidFill>
              </a:rPr>
              <a:t>Blood Type A and Blood Type B</a:t>
            </a:r>
          </a:p>
        </p:txBody>
      </p:sp>
      <p:sp>
        <p:nvSpPr>
          <p:cNvPr id="7" name="Title 1"/>
          <p:cNvSpPr txBox="1">
            <a:spLocks/>
          </p:cNvSpPr>
          <p:nvPr/>
        </p:nvSpPr>
        <p:spPr bwMode="auto">
          <a:xfrm>
            <a:off x="1981200" y="2286000"/>
            <a:ext cx="1219200" cy="344488"/>
          </a:xfrm>
          <a:prstGeom prst="rect">
            <a:avLst/>
          </a:prstGeom>
          <a:noFill/>
          <a:ln w="9525">
            <a:noFill/>
            <a:miter lim="800000"/>
            <a:headEnd/>
            <a:tailEnd/>
          </a:ln>
        </p:spPr>
        <p:txBody>
          <a:bodyPr lIns="91429" tIns="45715" rIns="91429" bIns="45715" anchor="ctr"/>
          <a:lstStyle/>
          <a:p>
            <a:pPr fontAlgn="base">
              <a:spcBef>
                <a:spcPct val="0"/>
              </a:spcBef>
              <a:spcAft>
                <a:spcPct val="0"/>
              </a:spcAft>
              <a:defRPr/>
            </a:pPr>
            <a:r>
              <a:rPr lang="en-US" sz="1600" b="1" kern="0" dirty="0">
                <a:solidFill>
                  <a:srgbClr val="0000FF"/>
                </a:solidFill>
                <a:sym typeface="Arial" charset="0"/>
              </a:rPr>
              <a:t>Figure 5.4</a:t>
            </a:r>
          </a:p>
        </p:txBody>
      </p:sp>
      <p:pic>
        <p:nvPicPr>
          <p:cNvPr id="112645" name="Picture 2" descr="lew25278_05_0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27376" y="1898650"/>
            <a:ext cx="5940425" cy="45783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636360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SWF_FILE" val="0;\\192.168.2.5\Projects\P00367806-SEM OLC\WIP\Development\Lewis 9e\Lecture PPTs\ch05\Meiosis_Crossing_Over.swf"/>
</p:tagLst>
</file>

<file path=ppt/theme/theme1.xml><?xml version="1.0" encoding="utf-8"?>
<a:theme xmlns:a="http://schemas.openxmlformats.org/drawingml/2006/main" name="Johnson TLW 4e template">
  <a:themeElements>
    <a:clrScheme name="Johnson TLW 4e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Johnson TLW 4e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Johnson TLW 4e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Johnson TLW 4e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Johnson TLW 4e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Johnson TLW 4e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Johnson TLW 4e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Johnson TLW 4e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Johnson TLW 4e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Johnson TLW 4e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Johnson TLW 4e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Johnson TLW 4e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Johnson TLW 4e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Johnson TLW 4e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Johnson TLW 4e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0</TotalTime>
  <Words>953</Words>
  <Application>Microsoft Office PowerPoint</Application>
  <PresentationFormat>Widescreen</PresentationFormat>
  <Paragraphs>258</Paragraphs>
  <Slides>45</Slides>
  <Notes>38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ＭＳ Ｐゴシック</vt:lpstr>
      <vt:lpstr>Arial</vt:lpstr>
      <vt:lpstr>Calibri</vt:lpstr>
      <vt:lpstr>Georgia</vt:lpstr>
      <vt:lpstr>Helvetica</vt:lpstr>
      <vt:lpstr>Times New Roman</vt:lpstr>
      <vt:lpstr>Johnson TLW 4e template</vt:lpstr>
      <vt:lpstr>Exceptions to Mendel’s Law</vt:lpstr>
      <vt:lpstr>Lethal Alleles</vt:lpstr>
      <vt:lpstr>PowerPoint Presentation</vt:lpstr>
      <vt:lpstr>Multiple Alleles</vt:lpstr>
      <vt:lpstr>Incomplete Dominance</vt:lpstr>
      <vt:lpstr>Incomplete Dominance</vt:lpstr>
      <vt:lpstr>Codominance</vt:lpstr>
      <vt:lpstr>PowerPoint Presentation</vt:lpstr>
      <vt:lpstr>PowerPoint Presentation</vt:lpstr>
      <vt:lpstr>Epistasis</vt:lpstr>
      <vt:lpstr>Penetrance and Expressivity</vt:lpstr>
      <vt:lpstr>Pleiotropy</vt:lpstr>
      <vt:lpstr>PowerPoint Presentation</vt:lpstr>
      <vt:lpstr>The Porphyrias</vt:lpstr>
      <vt:lpstr>Genetic Heterogeneity</vt:lpstr>
      <vt:lpstr>Phenocopy</vt:lpstr>
      <vt:lpstr>The Human Genome Sequence Adds Perspective</vt:lpstr>
      <vt:lpstr>PowerPoint Presentation</vt:lpstr>
      <vt:lpstr>Mitochondrion</vt:lpstr>
      <vt:lpstr>PowerPoint Presentation</vt:lpstr>
      <vt:lpstr>Mitochondrion</vt:lpstr>
      <vt:lpstr>PowerPoint Presentation</vt:lpstr>
      <vt:lpstr>Mitochondrial Disorders</vt:lpstr>
      <vt:lpstr>Heteroplasmy</vt:lpstr>
      <vt:lpstr>Heteroplasmy</vt:lpstr>
      <vt:lpstr>Mitochondrial DNA Reveals Past</vt:lpstr>
      <vt:lpstr>Linkage</vt:lpstr>
      <vt:lpstr>Linkage</vt:lpstr>
      <vt:lpstr>Linkage</vt:lpstr>
      <vt:lpstr>Recombination</vt:lpstr>
      <vt:lpstr>PowerPoint Presentation</vt:lpstr>
      <vt:lpstr>Crossing Over Disrupts Linkage</vt:lpstr>
      <vt:lpstr>PowerPoint Presentation</vt:lpstr>
      <vt:lpstr>PowerPoint Presentation</vt:lpstr>
      <vt:lpstr>Frequency of Recombination</vt:lpstr>
      <vt:lpstr>Frequency of Recombination</vt:lpstr>
      <vt:lpstr>Linkage Maps</vt:lpstr>
      <vt:lpstr>Linkage Disequilibrium (LD)</vt:lpstr>
      <vt:lpstr>Solving Linkage Problems</vt:lpstr>
      <vt:lpstr>PowerPoint Presentation</vt:lpstr>
      <vt:lpstr>Genetic Markers</vt:lpstr>
      <vt:lpstr>Genetic Markers</vt:lpstr>
      <vt:lpstr>LOD Score</vt:lpstr>
      <vt:lpstr>Haplotype</vt:lpstr>
      <vt:lpstr>Haplotype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Exceptions to Mendel’s Law</dc:title>
  <dc:creator>kim owen</dc:creator>
  <cp:lastModifiedBy>kim owen</cp:lastModifiedBy>
  <cp:revision>1</cp:revision>
  <dcterms:created xsi:type="dcterms:W3CDTF">2014-07-15T07:32:34Z</dcterms:created>
  <dcterms:modified xsi:type="dcterms:W3CDTF">2014-07-15T07:32:58Z</dcterms:modified>
</cp:coreProperties>
</file>