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21BA-356B-42C6-A060-F44EC3D8E56F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83A3D-FD1A-420A-81AD-59A929A92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F72AB8-D2A9-4ACB-9D22-BB5177ACE92D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94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E8EB56E-2CC2-457D-A54F-FA0A6CC093C9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1364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75D6297-BDE5-42A1-8159-FAE1BF1F205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949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3284CFB-6D1D-4453-946D-7802ABC7E80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437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0072EC1-1721-413F-AA99-2211026575E1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764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0B5271D-9186-4CE6-87B4-389346E8387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447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0BE9640-28CF-44ED-9A0F-A33F620D107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266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F3B85F3-BDC2-469B-BE27-9619FDF5614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7441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4E7C360-4297-4E81-9F97-455F1DB525F7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2546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27B8D9D-6785-4E6A-8C18-80D2AF62F8EF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2648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51F8EB7-E25E-4062-AFBC-57171B32305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7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236876-9EF3-42E7-9711-B06B8AAD36E7}" type="slidenum">
              <a:rPr lang="en-US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1032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7511574-B62B-4815-9E2D-C4206E631CE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9461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1223FB6-DB6A-40AE-9092-9B6FE89FE9B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308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F237D25-87AF-44E5-9D5B-3FC129601CD7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5276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534CFF7-4840-49F1-94C5-42A934B57BD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2977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A80BB68-25B1-4AC8-8053-BEA0F9B44FC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7781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00A45A1-09E9-4B4E-BEA2-B08E6D9DFA58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3013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ABD088A-58F1-4955-893E-403A117195D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6366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012EF6A-C4D0-4FC5-9FD6-6FD6FCB3E6D2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3254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21179FD-DE38-43BB-890F-F75B7633C057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3093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9BCB486-EF2E-4D68-9898-9C3B8DDAA54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940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41763" y="8843963"/>
            <a:ext cx="30130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F815D65-98EA-4A09-A1A2-F7E0C9843810}" type="slidenum">
              <a:rPr lang="en-US" altLang="en-US" sz="1200" b="1">
                <a:solidFill>
                  <a:prstClr val="black"/>
                </a:solidFill>
                <a:latin typeface="Helvetica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 b="1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8124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6558C3E-CCE0-409E-99AF-9B0ED185792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7315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6EC155-FFDE-4BD1-A39C-1FE86645B843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5738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D6852BD-61A5-48D1-AB80-73047274995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6460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1845F58-3C70-4B23-8B05-99662D85EA35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464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D06138F-DB39-4042-9DFF-D82EA7BA923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74988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DAB4384-2CB3-425F-8728-A1FEC378C784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636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41763" y="8843963"/>
            <a:ext cx="30130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B12CC8-9684-4C91-B6E2-8DFC9ECCE281}" type="slidenum">
              <a:rPr lang="en-US" altLang="en-US" sz="1200" b="1">
                <a:solidFill>
                  <a:prstClr val="black"/>
                </a:solidFill>
                <a:latin typeface="Helvetica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 b="1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76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1188"/>
            <a:ext cx="5100638" cy="418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098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07CC053-214D-4FA7-A0C4-D04C0BCC7B7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46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928CF5E-1A83-4470-AD47-85077E00F4DC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258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A2C1B59-3F62-4C05-A1A9-F7A26E898C40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107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74FC7EA-A2BC-40BF-853B-F780631A6E3B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258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F290388-4F95-4FFC-9AEC-5C87F68ADB76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116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304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04800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0066FF"/>
                </a:solidFill>
                <a:latin typeface="Georgia" pitchFamily="18" charset="0"/>
              </a:rPr>
              <a:t>Human Genetics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66FF"/>
                </a:solidFill>
                <a:latin typeface="Georgia" pitchFamily="18" charset="0"/>
              </a:rPr>
              <a:t>Concepts and Applications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Ninth Edition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2400" y="2438400"/>
            <a:ext cx="934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latin typeface="Georgia" pitchFamily="18" charset="0"/>
              </a:rPr>
              <a:t>RICKI LEWIS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477000"/>
            <a:ext cx="12192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900739"/>
            <a:ext cx="12192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PowerPoint</a:t>
            </a:r>
            <a:r>
              <a:rPr lang="en-US" sz="1200" baseline="30000" dirty="0">
                <a:solidFill>
                  <a:srgbClr val="FF3300"/>
                </a:solidFill>
                <a:latin typeface="Georgia" pitchFamily="18" charset="0"/>
              </a:rPr>
              <a:t>®</a:t>
            </a: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 Lecture Outlines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3300"/>
                </a:solidFill>
                <a:latin typeface="Georgia" pitchFamily="18" charset="0"/>
              </a:rPr>
              <a:t>Prepared by Johnny El-Rady, University of South Florida</a:t>
            </a:r>
          </a:p>
        </p:txBody>
      </p:sp>
      <p:pic>
        <p:nvPicPr>
          <p:cNvPr id="8" name="Picture 29" descr="Lewis9e10tlm_nm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43200"/>
            <a:ext cx="34459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5"/>
          <p:cNvGrpSpPr>
            <a:grpSpLocks/>
          </p:cNvGrpSpPr>
          <p:nvPr userDrawn="1"/>
        </p:nvGrpSpPr>
        <p:grpSpPr bwMode="auto">
          <a:xfrm>
            <a:off x="812801" y="3306764"/>
            <a:ext cx="5657850" cy="2278062"/>
            <a:chOff x="1200" y="2016"/>
            <a:chExt cx="2673" cy="1435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00" y="2016"/>
              <a:ext cx="517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00">
                  <a:solidFill>
                    <a:srgbClr val="0066FF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68" y="2208"/>
              <a:ext cx="1805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Single-Gene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solidFill>
                    <a:srgbClr val="000000"/>
                  </a:solidFill>
                  <a:latin typeface="Times New Roman" pitchFamily="18" charset="0"/>
                </a:rPr>
                <a:t>Inheritance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70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6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28448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74638"/>
            <a:ext cx="833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379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400" y="1524000"/>
            <a:ext cx="11379200" cy="419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 Second level</a:t>
            </a:r>
          </a:p>
          <a:p>
            <a:pPr lvl="2"/>
            <a:r>
              <a:rPr lang="en-US" dirty="0" smtClean="0"/>
              <a:t>- Third level</a:t>
            </a:r>
          </a:p>
          <a:p>
            <a:pPr lvl="3"/>
            <a:r>
              <a:rPr lang="en-US" dirty="0" smtClean="0"/>
              <a:t>- Fourth level</a:t>
            </a:r>
          </a:p>
          <a:p>
            <a:pPr lvl="4"/>
            <a:r>
              <a:rPr lang="en-US" dirty="0" smtClean="0"/>
              <a:t>-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5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97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58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87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91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66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- Second level</a:t>
            </a:r>
          </a:p>
          <a:p>
            <a:pPr lvl="2"/>
            <a:r>
              <a:rPr lang="en-US" altLang="en-US" smtClean="0"/>
              <a:t>- Third level</a:t>
            </a:r>
          </a:p>
          <a:p>
            <a:pPr lvl="3"/>
            <a:r>
              <a:rPr lang="en-US" altLang="en-US" smtClean="0"/>
              <a:t>- Fourth level</a:t>
            </a:r>
          </a:p>
          <a:p>
            <a:pPr lvl="4"/>
            <a:r>
              <a:rPr lang="en-US" altLang="en-US" smtClean="0"/>
              <a:t>- 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391900" y="6353175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ED42650-794D-4B62-92A8-EA9E251FEA75}" type="slidenum">
              <a:rPr lang="en-US" altLang="en-US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2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7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0" y="381000"/>
            <a:ext cx="4495800" cy="58674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828800" y="328613"/>
            <a:ext cx="35814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</a:rPr>
              <a:t>Monohybrid Cross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Parental generation (P</a:t>
            </a:r>
            <a:r>
              <a:rPr lang="en-US" altLang="en-US" sz="2400" baseline="-25000">
                <a:solidFill>
                  <a:srgbClr val="000000"/>
                </a:solidFill>
              </a:rPr>
              <a:t>1</a:t>
            </a:r>
            <a:r>
              <a:rPr lang="en-US" altLang="en-US" sz="2400">
                <a:solidFill>
                  <a:srgbClr val="000000"/>
                </a:solidFill>
              </a:rPr>
              <a:t>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Tall X Short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F</a:t>
            </a:r>
            <a:r>
              <a:rPr lang="en-US" altLang="en-US" sz="2400" baseline="-25000">
                <a:solidFill>
                  <a:srgbClr val="000000"/>
                </a:solidFill>
              </a:rPr>
              <a:t>1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All Tall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F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1/4 Short : 3/4 Tall</a:t>
            </a:r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3429000" y="1981200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3505200" y="4114800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5562600" y="4343400"/>
            <a:ext cx="4648200" cy="198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54102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4.3</a:t>
            </a:r>
            <a:endParaRPr lang="en-US" altLang="en-US" sz="2400" b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10200" y="223839"/>
            <a:ext cx="4876800" cy="6410325"/>
            <a:chOff x="3886200" y="223838"/>
            <a:chExt cx="4876800" cy="6410325"/>
          </a:xfrm>
        </p:grpSpPr>
        <p:pic>
          <p:nvPicPr>
            <p:cNvPr id="11273" name="Picture 2" descr="lew25278_04_0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3838"/>
              <a:ext cx="4537075" cy="641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7543800" y="569913"/>
              <a:ext cx="1219200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4.4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Monohybrid Cross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478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these experiments, Mendel confirmed that hybrids hide one expression of a trait, which reappears when hybrids are crossed</a:t>
            </a:r>
          </a:p>
          <a:p>
            <a:pPr eaLnBrk="1" hangingPunct="1"/>
            <a:r>
              <a:rPr lang="en-US" altLang="en-US" smtClean="0"/>
              <a:t>Mendel speculated that gametes contained particulate units or “elementen”</a:t>
            </a:r>
          </a:p>
          <a:p>
            <a:pPr eaLnBrk="1" hangingPunct="1"/>
            <a:r>
              <a:rPr lang="en-US" altLang="en-US" smtClean="0"/>
              <a:t>These are now called </a:t>
            </a:r>
            <a:r>
              <a:rPr lang="en-US" altLang="en-US" b="1" smtClean="0"/>
              <a:t>alleles</a:t>
            </a:r>
          </a:p>
          <a:p>
            <a:pPr eaLnBrk="1" hangingPunct="1"/>
            <a:r>
              <a:rPr lang="en-US" altLang="en-US" smtClean="0"/>
              <a:t>	- Versions of the same gene </a:t>
            </a:r>
          </a:p>
          <a:p>
            <a:pPr eaLnBrk="1" hangingPunct="1"/>
            <a:r>
              <a:rPr lang="en-US" altLang="en-US" smtClean="0"/>
              <a:t>	- Differ in DNA sequence at one or more 	sites </a:t>
            </a:r>
          </a:p>
        </p:txBody>
      </p:sp>
    </p:spTree>
    <p:extLst>
      <p:ext uri="{BB962C8B-B14F-4D97-AF65-F5344CB8AC3E}">
        <p14:creationId xmlns:p14="http://schemas.microsoft.com/office/powerpoint/2010/main" val="35006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FF"/>
                </a:solidFill>
              </a:rPr>
              <a:t>Mendel's First Law – Segregation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478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Each plant possesses two units (alleles) for each trait </a:t>
            </a:r>
          </a:p>
          <a:p>
            <a:pPr eaLnBrk="1" hangingPunct="1"/>
            <a:r>
              <a:rPr lang="en-US" altLang="en-US" smtClean="0"/>
              <a:t>Alleles separate in the formation of gametes </a:t>
            </a:r>
          </a:p>
          <a:p>
            <a:pPr eaLnBrk="1" hangingPunct="1"/>
            <a:r>
              <a:rPr lang="en-US" altLang="en-US" smtClean="0"/>
              <a:t>Gametes contain ONE allele for each trait</a:t>
            </a:r>
          </a:p>
          <a:p>
            <a:pPr eaLnBrk="1" hangingPunct="1"/>
            <a:r>
              <a:rPr lang="en-US" altLang="en-US" smtClean="0"/>
              <a:t>At fertilization, gametes combine at random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u="sng" smtClean="0"/>
              <a:t>Note:</a:t>
            </a:r>
            <a:r>
              <a:rPr lang="en-US" altLang="en-US" smtClean="0"/>
              <a:t> Mendel was really observing the events of meiosis and fertilization</a:t>
            </a:r>
          </a:p>
        </p:txBody>
      </p:sp>
    </p:spTree>
    <p:extLst>
      <p:ext uri="{BB962C8B-B14F-4D97-AF65-F5344CB8AC3E}">
        <p14:creationId xmlns:p14="http://schemas.microsoft.com/office/powerpoint/2010/main" val="29275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FF"/>
                </a:solidFill>
              </a:rPr>
              <a:t>Mendel's First Law – Segregation</a:t>
            </a:r>
          </a:p>
        </p:txBody>
      </p:sp>
      <p:pic>
        <p:nvPicPr>
          <p:cNvPr id="14339" name="Picture 2" descr="lew25278_04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4514"/>
            <a:ext cx="8610600" cy="41290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57400" y="5903914"/>
            <a:ext cx="12192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4.5</a:t>
            </a:r>
          </a:p>
        </p:txBody>
      </p:sp>
    </p:spTree>
    <p:extLst>
      <p:ext uri="{BB962C8B-B14F-4D97-AF65-F5344CB8AC3E}">
        <p14:creationId xmlns:p14="http://schemas.microsoft.com/office/powerpoint/2010/main" val="26305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Mendel's Data</a:t>
            </a:r>
          </a:p>
        </p:txBody>
      </p:sp>
      <p:pic>
        <p:nvPicPr>
          <p:cNvPr id="15363" name="Picture 2" descr="lew25278_t0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8528050" cy="3352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5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Terms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478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Genotype</a:t>
            </a:r>
            <a:r>
              <a:rPr lang="en-US" altLang="en-US" smtClean="0"/>
              <a:t> = The alleles present in an individual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sz="2800" b="1"/>
              <a:t>Homozygous</a:t>
            </a:r>
            <a:r>
              <a:rPr lang="en-US" altLang="en-US" sz="2800"/>
              <a:t> carry same alleles	   </a:t>
            </a:r>
            <a:r>
              <a:rPr lang="en-US" altLang="en-US" sz="2800" b="1" i="1"/>
              <a:t>TT</a:t>
            </a:r>
            <a:r>
              <a:rPr lang="en-US" altLang="en-US" sz="2800"/>
              <a:t> or </a:t>
            </a:r>
            <a:r>
              <a:rPr lang="en-US" altLang="en-US" sz="2800" b="1" i="1"/>
              <a:t>tt</a:t>
            </a:r>
          </a:p>
          <a:p>
            <a:pPr eaLnBrk="1" hangingPunct="1"/>
            <a:r>
              <a:rPr lang="en-US" altLang="en-US" sz="2800"/>
              <a:t>	- </a:t>
            </a:r>
            <a:r>
              <a:rPr lang="en-US" altLang="en-US" sz="2800" b="1"/>
              <a:t>Heterozygous</a:t>
            </a:r>
            <a:r>
              <a:rPr lang="en-US" altLang="en-US" sz="2800"/>
              <a:t> carry different alleles         </a:t>
            </a:r>
            <a:r>
              <a:rPr lang="en-US" altLang="en-US" sz="2800" b="1" i="1"/>
              <a:t>Tt</a:t>
            </a:r>
          </a:p>
          <a:p>
            <a:pPr eaLnBrk="1" hangingPunct="1"/>
            <a:r>
              <a:rPr lang="en-US" altLang="en-US" b="1" smtClean="0"/>
              <a:t>Phenotype</a:t>
            </a:r>
            <a:r>
              <a:rPr lang="en-US" altLang="en-US" smtClean="0"/>
              <a:t> = The trait observed 	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sz="2800"/>
              <a:t>Tall or Short</a:t>
            </a:r>
          </a:p>
          <a:p>
            <a:pPr eaLnBrk="1" hangingPunct="1"/>
            <a:r>
              <a:rPr lang="en-US" altLang="en-US" b="1" smtClean="0"/>
              <a:t>Wild Type</a:t>
            </a:r>
            <a:r>
              <a:rPr lang="en-US" altLang="en-US" smtClean="0"/>
              <a:t> = Most common phenotype</a:t>
            </a:r>
          </a:p>
          <a:p>
            <a:pPr eaLnBrk="1" hangingPunct="1"/>
            <a:r>
              <a:rPr lang="en-US" altLang="en-US" b="1" smtClean="0"/>
              <a:t>Mutant</a:t>
            </a:r>
            <a:r>
              <a:rPr lang="en-US" altLang="en-US" smtClean="0"/>
              <a:t> phenotype = A product of a change in the DNA</a:t>
            </a:r>
          </a:p>
        </p:txBody>
      </p:sp>
    </p:spTree>
    <p:extLst>
      <p:ext uri="{BB962C8B-B14F-4D97-AF65-F5344CB8AC3E}">
        <p14:creationId xmlns:p14="http://schemas.microsoft.com/office/powerpoint/2010/main" val="32127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Punnett Square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95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Represents particular genes in gametes and how they may combine in offspring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7400" y="2527300"/>
            <a:ext cx="7239000" cy="4178300"/>
            <a:chOff x="533400" y="2526993"/>
            <a:chExt cx="7239000" cy="4178607"/>
          </a:xfrm>
        </p:grpSpPr>
        <p:pic>
          <p:nvPicPr>
            <p:cNvPr id="17413" name="Picture 2" descr="lew25278_04_0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2526993"/>
              <a:ext cx="6254750" cy="41786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533400" y="2971526"/>
              <a:ext cx="1219200" cy="3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4.6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2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Test Cross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47800"/>
            <a:ext cx="84582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A monohybrid cross yields:</a:t>
            </a:r>
          </a:p>
          <a:p>
            <a:pPr eaLnBrk="1" hangingPunct="1"/>
            <a:r>
              <a:rPr lang="en-US" altLang="en-US" smtClean="0"/>
              <a:t>	a 1 </a:t>
            </a:r>
            <a:r>
              <a:rPr lang="en-US" altLang="en-US" i="1" smtClean="0"/>
              <a:t>TT</a:t>
            </a:r>
            <a:r>
              <a:rPr lang="en-US" altLang="en-US" smtClean="0"/>
              <a:t> : 2 </a:t>
            </a:r>
            <a:r>
              <a:rPr lang="en-US" altLang="en-US" i="1" smtClean="0"/>
              <a:t>Tt</a:t>
            </a:r>
            <a:r>
              <a:rPr lang="en-US" altLang="en-US" smtClean="0"/>
              <a:t> : 1 </a:t>
            </a:r>
            <a:r>
              <a:rPr lang="en-US" altLang="en-US" i="1" smtClean="0"/>
              <a:t>tt</a:t>
            </a:r>
            <a:r>
              <a:rPr lang="en-US" altLang="en-US" smtClean="0"/>
              <a:t> 	genotypic ratio, and</a:t>
            </a:r>
          </a:p>
          <a:p>
            <a:pPr eaLnBrk="1" hangingPunct="1"/>
            <a:r>
              <a:rPr lang="en-US" altLang="en-US" smtClean="0"/>
              <a:t>	a 3 tall : 1 short  phenotypic ratio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Mendel distinguished the </a:t>
            </a:r>
            <a:r>
              <a:rPr lang="en-US" altLang="en-US" i="1" smtClean="0"/>
              <a:t>TT</a:t>
            </a:r>
            <a:r>
              <a:rPr lang="en-US" altLang="en-US" smtClean="0"/>
              <a:t> from </a:t>
            </a:r>
            <a:r>
              <a:rPr lang="en-US" altLang="en-US" i="1" smtClean="0"/>
              <a:t>Tt</a:t>
            </a:r>
            <a:r>
              <a:rPr lang="en-US" altLang="en-US" smtClean="0"/>
              <a:t> tall plants with a </a:t>
            </a:r>
            <a:r>
              <a:rPr lang="en-US" altLang="en-US" b="1" smtClean="0"/>
              <a:t>test-cross</a:t>
            </a:r>
          </a:p>
          <a:p>
            <a:pPr eaLnBrk="1" hangingPunct="1"/>
            <a:r>
              <a:rPr lang="en-US" altLang="en-US" b="1" smtClean="0"/>
              <a:t>	- </a:t>
            </a:r>
            <a:r>
              <a:rPr lang="en-US" altLang="en-US" smtClean="0"/>
              <a:t>Cross an individual of unknown genotype with a homozygous recessive individual</a:t>
            </a:r>
          </a:p>
        </p:txBody>
      </p:sp>
    </p:spTree>
    <p:extLst>
      <p:ext uri="{BB962C8B-B14F-4D97-AF65-F5344CB8AC3E}">
        <p14:creationId xmlns:p14="http://schemas.microsoft.com/office/powerpoint/2010/main" val="17444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76400" y="45720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Test Cross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67000" y="34290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4.7</a:t>
            </a:r>
          </a:p>
        </p:txBody>
      </p:sp>
      <p:pic>
        <p:nvPicPr>
          <p:cNvPr id="19460" name="Picture 2" descr="lew25278_04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6" y="342900"/>
            <a:ext cx="5222875" cy="6172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Eye Color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447800"/>
            <a:ext cx="7696200" cy="1676400"/>
          </a:xfrm>
        </p:spPr>
        <p:txBody>
          <a:bodyPr/>
          <a:lstStyle/>
          <a:p>
            <a:pPr eaLnBrk="1" hangingPunct="1"/>
            <a:r>
              <a:rPr lang="en-US" altLang="en-US" smtClean="0"/>
              <a:t>Wild-type human eye color is brown</a:t>
            </a:r>
          </a:p>
          <a:p>
            <a:pPr eaLnBrk="1" hangingPunct="1"/>
            <a:r>
              <a:rPr lang="en-US" altLang="en-US" smtClean="0"/>
              <a:t>	- Blue and green eyes stemmed from mutations or SNPs that persisted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09800" y="34290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The surface of the back of the iris contributes to the intensity of eye color</a:t>
            </a:r>
          </a:p>
        </p:txBody>
      </p:sp>
      <p:pic>
        <p:nvPicPr>
          <p:cNvPr id="20485" name="Picture 2" descr="lew25278_04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 bwMode="auto">
          <a:xfrm>
            <a:off x="6248401" y="3200400"/>
            <a:ext cx="3313113" cy="3352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229600" y="60960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4.8</a:t>
            </a:r>
          </a:p>
        </p:txBody>
      </p:sp>
    </p:spTree>
    <p:extLst>
      <p:ext uri="{BB962C8B-B14F-4D97-AF65-F5344CB8AC3E}">
        <p14:creationId xmlns:p14="http://schemas.microsoft.com/office/powerpoint/2010/main" val="29658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 Tale of Two Families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8305800" cy="495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Modes of inheritance</a:t>
            </a:r>
            <a:r>
              <a:rPr lang="en-US" altLang="en-US" smtClean="0"/>
              <a:t> are the patterns in which single-gene traits and disorders occur in families</a:t>
            </a:r>
          </a:p>
          <a:p>
            <a:pPr eaLnBrk="1" hangingPunct="1"/>
            <a:r>
              <a:rPr lang="en-US" altLang="en-US" smtClean="0"/>
              <a:t>Huntington disease is autosomal dominant</a:t>
            </a:r>
          </a:p>
          <a:p>
            <a:pPr eaLnBrk="1" hangingPunct="1"/>
            <a:r>
              <a:rPr lang="en-US" altLang="en-US" smtClean="0"/>
              <a:t>	- Affects both sexes and typically appears every generation</a:t>
            </a:r>
          </a:p>
          <a:p>
            <a:pPr eaLnBrk="1" hangingPunct="1"/>
            <a:r>
              <a:rPr lang="en-US" altLang="en-US" smtClean="0"/>
              <a:t>Cystic fibrosis is autosomal recessive</a:t>
            </a:r>
          </a:p>
          <a:p>
            <a:pPr eaLnBrk="1" hangingPunct="1"/>
            <a:r>
              <a:rPr lang="en-US" altLang="en-US" smtClean="0"/>
              <a:t>	- Affects both sexes and can skip generations through carriers</a:t>
            </a: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24877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Autosomal Inheritance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7620000" cy="3657600"/>
          </a:xfrm>
        </p:spPr>
        <p:txBody>
          <a:bodyPr/>
          <a:lstStyle/>
          <a:p>
            <a:pPr eaLnBrk="1" hangingPunct="1"/>
            <a:r>
              <a:rPr lang="en-US" altLang="en-US" smtClean="0"/>
              <a:t>Human autosomal traits are located on the non-sex chromosomes (#s 1-22)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They may be inherited as:</a:t>
            </a:r>
          </a:p>
          <a:p>
            <a:pPr lvl="1" eaLnBrk="1" hangingPunct="1"/>
            <a:r>
              <a:rPr lang="en-US" altLang="en-US" sz="3200"/>
              <a:t>- Autosomal dominant or</a:t>
            </a:r>
            <a:endParaRPr lang="en-US" altLang="en-US" sz="3200" b="1"/>
          </a:p>
          <a:p>
            <a:pPr lvl="1" eaLnBrk="1" hangingPunct="1"/>
            <a:r>
              <a:rPr lang="en-US" altLang="en-US" sz="3200"/>
              <a:t>- Autosomal recessive</a:t>
            </a:r>
          </a:p>
        </p:txBody>
      </p:sp>
    </p:spTree>
    <p:extLst>
      <p:ext uri="{BB962C8B-B14F-4D97-AF65-F5344CB8AC3E}">
        <p14:creationId xmlns:p14="http://schemas.microsoft.com/office/powerpoint/2010/main" val="36298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Autosomal Dominant Traits</a:t>
            </a:r>
          </a:p>
        </p:txBody>
      </p:sp>
      <p:pic>
        <p:nvPicPr>
          <p:cNvPr id="22531" name="Picture 2" descr="lew25278_t04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4" y="1762126"/>
            <a:ext cx="8161337" cy="3952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57400" y="4572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For many autosomal dominant traits, affected individuals are heterozygous (</a:t>
            </a:r>
            <a:r>
              <a:rPr lang="en-US" altLang="en-US" sz="3200" i="1">
                <a:solidFill>
                  <a:srgbClr val="000000"/>
                </a:solidFill>
              </a:rPr>
              <a:t>Aa</a:t>
            </a:r>
            <a:r>
              <a:rPr lang="en-US" altLang="en-US" sz="320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The homozygous dominant phenotype (</a:t>
            </a:r>
            <a:r>
              <a:rPr lang="en-US" altLang="en-US" sz="3200" i="1">
                <a:solidFill>
                  <a:srgbClr val="000000"/>
                </a:solidFill>
              </a:rPr>
              <a:t>AA</a:t>
            </a:r>
            <a:r>
              <a:rPr lang="en-US" altLang="en-US" sz="3200">
                <a:solidFill>
                  <a:srgbClr val="000000"/>
                </a:solidFill>
              </a:rPr>
              <a:t>) is either lethal or very rare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2743200"/>
            <a:ext cx="7558088" cy="3957638"/>
            <a:chOff x="685800" y="2743200"/>
            <a:chExt cx="7558088" cy="3957637"/>
          </a:xfrm>
        </p:grpSpPr>
        <p:pic>
          <p:nvPicPr>
            <p:cNvPr id="23556" name="Picture 2" descr="lew25278_04_0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2743200"/>
              <a:ext cx="7343775" cy="39576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85800" y="3313113"/>
              <a:ext cx="1219200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4.9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2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Autosomal Recessive Traits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5410200"/>
            <a:ext cx="762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400">
                <a:solidFill>
                  <a:srgbClr val="000000"/>
                </a:solidFill>
              </a:rPr>
              <a:t>5. More likely to occur in families with </a:t>
            </a:r>
            <a:r>
              <a:rPr lang="en-US" altLang="en-US" sz="2400" b="1">
                <a:solidFill>
                  <a:srgbClr val="000000"/>
                </a:solidFill>
              </a:rPr>
              <a:t>consanguinity</a:t>
            </a:r>
          </a:p>
        </p:txBody>
      </p:sp>
      <p:pic>
        <p:nvPicPr>
          <p:cNvPr id="24580" name="Picture 2" descr="lew25278_t04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8077200" cy="381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4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Autosomal Recessive Traits</a:t>
            </a:r>
          </a:p>
        </p:txBody>
      </p:sp>
      <p:pic>
        <p:nvPicPr>
          <p:cNvPr id="25603" name="Picture 2" descr="lew25278_04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1219200"/>
            <a:ext cx="4160838" cy="5486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38400" y="2514600"/>
            <a:ext cx="1447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4.10</a:t>
            </a:r>
          </a:p>
        </p:txBody>
      </p:sp>
    </p:spTree>
    <p:extLst>
      <p:ext uri="{BB962C8B-B14F-4D97-AF65-F5344CB8AC3E}">
        <p14:creationId xmlns:p14="http://schemas.microsoft.com/office/powerpoint/2010/main" val="35935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15"/>
          <p:cNvSpPr>
            <a:spLocks noChangeShapeType="1"/>
          </p:cNvSpPr>
          <p:nvPr/>
        </p:nvSpPr>
        <p:spPr bwMode="auto">
          <a:xfrm>
            <a:off x="2209800" y="1879600"/>
            <a:ext cx="4127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Line 16"/>
          <p:cNvSpPr>
            <a:spLocks noChangeShapeType="1"/>
          </p:cNvSpPr>
          <p:nvPr/>
        </p:nvSpPr>
        <p:spPr bwMode="auto">
          <a:xfrm>
            <a:off x="2209800" y="6427788"/>
            <a:ext cx="4127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8" name="Line 17"/>
          <p:cNvSpPr>
            <a:spLocks noChangeShapeType="1"/>
          </p:cNvSpPr>
          <p:nvPr/>
        </p:nvSpPr>
        <p:spPr bwMode="auto">
          <a:xfrm>
            <a:off x="2209800" y="1879601"/>
            <a:ext cx="0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Line 18"/>
          <p:cNvSpPr>
            <a:spLocks noChangeShapeType="1"/>
          </p:cNvSpPr>
          <p:nvPr/>
        </p:nvSpPr>
        <p:spPr bwMode="auto">
          <a:xfrm>
            <a:off x="9982200" y="1879601"/>
            <a:ext cx="0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Line 19"/>
          <p:cNvSpPr>
            <a:spLocks noChangeShapeType="1"/>
          </p:cNvSpPr>
          <p:nvPr/>
        </p:nvSpPr>
        <p:spPr bwMode="auto">
          <a:xfrm>
            <a:off x="6337300" y="1879600"/>
            <a:ext cx="180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1" name="Line 20"/>
          <p:cNvSpPr>
            <a:spLocks noChangeShapeType="1"/>
          </p:cNvSpPr>
          <p:nvPr/>
        </p:nvSpPr>
        <p:spPr bwMode="auto">
          <a:xfrm>
            <a:off x="2209800" y="2701926"/>
            <a:ext cx="0" cy="893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2" name="Line 21"/>
          <p:cNvSpPr>
            <a:spLocks noChangeShapeType="1"/>
          </p:cNvSpPr>
          <p:nvPr/>
        </p:nvSpPr>
        <p:spPr bwMode="auto">
          <a:xfrm>
            <a:off x="8140700" y="1879600"/>
            <a:ext cx="1841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3" name="Line 22"/>
          <p:cNvSpPr>
            <a:spLocks noChangeShapeType="1"/>
          </p:cNvSpPr>
          <p:nvPr/>
        </p:nvSpPr>
        <p:spPr bwMode="auto">
          <a:xfrm>
            <a:off x="9982200" y="2701926"/>
            <a:ext cx="0" cy="893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4" name="Line 23"/>
          <p:cNvSpPr>
            <a:spLocks noChangeShapeType="1"/>
          </p:cNvSpPr>
          <p:nvPr/>
        </p:nvSpPr>
        <p:spPr bwMode="auto">
          <a:xfrm>
            <a:off x="2209800" y="3595689"/>
            <a:ext cx="0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5" name="Line 24"/>
          <p:cNvSpPr>
            <a:spLocks noChangeShapeType="1"/>
          </p:cNvSpPr>
          <p:nvPr/>
        </p:nvSpPr>
        <p:spPr bwMode="auto">
          <a:xfrm>
            <a:off x="9982200" y="3595689"/>
            <a:ext cx="0" cy="822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6" name="Line 25"/>
          <p:cNvSpPr>
            <a:spLocks noChangeShapeType="1"/>
          </p:cNvSpPr>
          <p:nvPr/>
        </p:nvSpPr>
        <p:spPr bwMode="auto">
          <a:xfrm>
            <a:off x="2209800" y="4418013"/>
            <a:ext cx="0" cy="8239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7" name="Line 26"/>
          <p:cNvSpPr>
            <a:spLocks noChangeShapeType="1"/>
          </p:cNvSpPr>
          <p:nvPr/>
        </p:nvSpPr>
        <p:spPr bwMode="auto">
          <a:xfrm>
            <a:off x="9982200" y="4418013"/>
            <a:ext cx="0" cy="8239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8" name="Line 27"/>
          <p:cNvSpPr>
            <a:spLocks noChangeShapeType="1"/>
          </p:cNvSpPr>
          <p:nvPr/>
        </p:nvSpPr>
        <p:spPr bwMode="auto">
          <a:xfrm>
            <a:off x="2209800" y="5241926"/>
            <a:ext cx="0" cy="11858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9" name="Line 28"/>
          <p:cNvSpPr>
            <a:spLocks noChangeShapeType="1"/>
          </p:cNvSpPr>
          <p:nvPr/>
        </p:nvSpPr>
        <p:spPr bwMode="auto">
          <a:xfrm>
            <a:off x="9982200" y="5241926"/>
            <a:ext cx="0" cy="11858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6337300" y="6427788"/>
            <a:ext cx="180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>
            <a:off x="8140700" y="6427788"/>
            <a:ext cx="1841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2" name="Text Box 39"/>
          <p:cNvSpPr txBox="1">
            <a:spLocks noChangeArrowheads="1"/>
          </p:cNvSpPr>
          <p:nvPr/>
        </p:nvSpPr>
        <p:spPr bwMode="auto">
          <a:xfrm>
            <a:off x="3505200" y="6248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Reading 4.1,  Figure 1</a:t>
            </a:r>
            <a:endParaRPr lang="en-US" altLang="en-US" sz="2400" b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6643" name="Rectangle 2"/>
          <p:cNvSpPr>
            <a:spLocks noChangeArrowheads="1"/>
          </p:cNvSpPr>
          <p:nvPr/>
        </p:nvSpPr>
        <p:spPr bwMode="auto">
          <a:xfrm>
            <a:off x="17526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Inheritance of Some Common Traits</a:t>
            </a:r>
          </a:p>
        </p:txBody>
      </p:sp>
      <p:pic>
        <p:nvPicPr>
          <p:cNvPr id="26644" name="Picture 2" descr="lew25278_04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1295401"/>
            <a:ext cx="7253287" cy="48942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1905000" y="6172200"/>
            <a:ext cx="1600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Box, Figure 1</a:t>
            </a:r>
          </a:p>
        </p:txBody>
      </p:sp>
    </p:spTree>
    <p:extLst>
      <p:ext uri="{BB962C8B-B14F-4D97-AF65-F5344CB8AC3E}">
        <p14:creationId xmlns:p14="http://schemas.microsoft.com/office/powerpoint/2010/main" val="5664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Solving Genetic Problems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524000"/>
            <a:ext cx="80010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Follow these five general steps: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mtClean="0"/>
              <a:t>1) List all genotypes and phenotypes for the trait</a:t>
            </a:r>
          </a:p>
          <a:p>
            <a:pPr eaLnBrk="1" hangingPunct="1"/>
            <a:r>
              <a:rPr lang="en-US" altLang="en-US" smtClean="0"/>
              <a:t>2) Determine the genotypes of the parents</a:t>
            </a:r>
          </a:p>
          <a:p>
            <a:pPr eaLnBrk="1" hangingPunct="1"/>
            <a:r>
              <a:rPr lang="en-US" altLang="en-US" smtClean="0"/>
              <a:t>3) Derive possible gametes</a:t>
            </a:r>
          </a:p>
          <a:p>
            <a:pPr eaLnBrk="1" hangingPunct="1"/>
            <a:r>
              <a:rPr lang="en-US" altLang="en-US" smtClean="0"/>
              <a:t>4) Unite gametes in all combinations to reveal all possible genotypes</a:t>
            </a:r>
          </a:p>
          <a:p>
            <a:pPr eaLnBrk="1" hangingPunct="1"/>
            <a:r>
              <a:rPr lang="en-US" altLang="en-US" smtClean="0"/>
              <a:t>5) Repeat for successive generations</a:t>
            </a:r>
          </a:p>
        </p:txBody>
      </p:sp>
    </p:spTree>
    <p:extLst>
      <p:ext uri="{BB962C8B-B14F-4D97-AF65-F5344CB8AC3E}">
        <p14:creationId xmlns:p14="http://schemas.microsoft.com/office/powerpoint/2010/main" val="18538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8288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Whether an allele is dominant or recessive is important in determining risk and critical in medical genetics</a:t>
            </a:r>
          </a:p>
          <a:p>
            <a:pPr eaLnBrk="1" hangingPunct="1"/>
            <a:r>
              <a:rPr lang="en-US" altLang="en-US" smtClean="0"/>
              <a:t>Reflect the characteristics or abundance of a protein</a:t>
            </a:r>
          </a:p>
          <a:p>
            <a:pPr eaLnBrk="1" hangingPunct="1"/>
            <a:r>
              <a:rPr lang="en-US" altLang="en-US" smtClean="0"/>
              <a:t>Recessive traits have “loss of function” </a:t>
            </a:r>
          </a:p>
          <a:p>
            <a:pPr eaLnBrk="1" hangingPunct="1"/>
            <a:r>
              <a:rPr lang="en-US" altLang="en-US" smtClean="0"/>
              <a:t>Dominant traits have “gain of function”</a:t>
            </a:r>
          </a:p>
          <a:p>
            <a:pPr eaLnBrk="1" hangingPunct="1"/>
            <a:r>
              <a:rPr lang="en-US" altLang="en-US" smtClean="0"/>
              <a:t>Recessive disorders tend to be more severe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On the Meaning of Dominance   and Recessiveness </a:t>
            </a:r>
          </a:p>
        </p:txBody>
      </p:sp>
    </p:spTree>
    <p:extLst>
      <p:ext uri="{BB962C8B-B14F-4D97-AF65-F5344CB8AC3E}">
        <p14:creationId xmlns:p14="http://schemas.microsoft.com/office/powerpoint/2010/main" val="42808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FF"/>
                </a:solidFill>
              </a:rPr>
              <a:t>Mendel's Second Law – </a:t>
            </a:r>
            <a:br>
              <a:rPr lang="en-US" altLang="en-US" sz="4000">
                <a:solidFill>
                  <a:srgbClr val="0000FF"/>
                </a:solidFill>
              </a:rPr>
            </a:br>
            <a:r>
              <a:rPr lang="en-US" altLang="en-US" sz="4000">
                <a:solidFill>
                  <a:srgbClr val="0000FF"/>
                </a:solidFill>
              </a:rPr>
              <a:t>Independent Assortment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981200"/>
            <a:ext cx="80772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Considers two genes on different chromosomes</a:t>
            </a:r>
          </a:p>
          <a:p>
            <a:pPr eaLnBrk="1" hangingPunct="1"/>
            <a:r>
              <a:rPr lang="en-US" altLang="en-US" smtClean="0"/>
              <a:t>The inheritance of one does not influence the chance of inheriting the other</a:t>
            </a:r>
          </a:p>
          <a:p>
            <a:pPr eaLnBrk="1" hangingPunct="1"/>
            <a:r>
              <a:rPr lang="en-US" altLang="en-US" smtClean="0"/>
              <a:t>Independent assortment results from the random alignment of chromosome pairs during metaphase I of meiosis</a:t>
            </a:r>
          </a:p>
        </p:txBody>
      </p:sp>
    </p:spTree>
    <p:extLst>
      <p:ext uri="{BB962C8B-B14F-4D97-AF65-F5344CB8AC3E}">
        <p14:creationId xmlns:p14="http://schemas.microsoft.com/office/powerpoint/2010/main" val="23933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2362200" y="6248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4.9</a:t>
            </a:r>
            <a:endParaRPr lang="en-US" altLang="en-US" sz="2400" b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2400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Mendel's Second Law – Independent Assortment</a:t>
            </a:r>
          </a:p>
        </p:txBody>
      </p:sp>
      <p:pic>
        <p:nvPicPr>
          <p:cNvPr id="30724" name="Picture 2" descr="lew25278_04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1"/>
            <a:ext cx="8066088" cy="5573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686800" y="1331914"/>
            <a:ext cx="14478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4.11</a:t>
            </a:r>
          </a:p>
        </p:txBody>
      </p:sp>
    </p:spTree>
    <p:extLst>
      <p:ext uri="{BB962C8B-B14F-4D97-AF65-F5344CB8AC3E}">
        <p14:creationId xmlns:p14="http://schemas.microsoft.com/office/powerpoint/2010/main" val="22751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9"/>
          <p:cNvSpPr txBox="1">
            <a:spLocks noChangeArrowheads="1"/>
          </p:cNvSpPr>
          <p:nvPr/>
        </p:nvSpPr>
        <p:spPr bwMode="auto">
          <a:xfrm>
            <a:off x="1524000" y="5867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3.2</a:t>
            </a:r>
            <a:endParaRPr lang="en-US" altLang="en-US" sz="2400" b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Family with Huntington Disease</a:t>
            </a:r>
          </a:p>
        </p:txBody>
      </p:sp>
      <p:pic>
        <p:nvPicPr>
          <p:cNvPr id="4100" name="Picture 2" descr="lew25278_04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43014"/>
            <a:ext cx="8001000" cy="52339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2057400" y="23622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27759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2362200" y="6248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4.9</a:t>
            </a:r>
            <a:endParaRPr lang="en-US" altLang="en-US" sz="2400" b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52400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Mendel's Second Law – Independent Assortment</a:t>
            </a:r>
          </a:p>
        </p:txBody>
      </p:sp>
      <p:pic>
        <p:nvPicPr>
          <p:cNvPr id="31748" name="Picture 2" descr="lew25278_04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982664"/>
            <a:ext cx="6515100" cy="5646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686800" y="1331914"/>
            <a:ext cx="14478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4.12</a:t>
            </a:r>
          </a:p>
        </p:txBody>
      </p:sp>
    </p:spTree>
    <p:extLst>
      <p:ext uri="{BB962C8B-B14F-4D97-AF65-F5344CB8AC3E}">
        <p14:creationId xmlns:p14="http://schemas.microsoft.com/office/powerpoint/2010/main" val="27840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Trihybrid Cross and forked line method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It is much less difficult to consider each contrasting pair of traits separately than to combine these results.  Thus the forked line method can be used to determine gametes</a:t>
            </a:r>
          </a:p>
          <a:p>
            <a:endParaRPr lang="en-US" altLang="en-US" smtClean="0"/>
          </a:p>
          <a:p>
            <a:r>
              <a:rPr lang="en-US" altLang="en-US" smtClean="0"/>
              <a:t>Do Forked line  method on the following Problems:    AaBbCc                 AaBBCc</a:t>
            </a:r>
          </a:p>
        </p:txBody>
      </p:sp>
    </p:spTree>
    <p:extLst>
      <p:ext uri="{BB962C8B-B14F-4D97-AF65-F5344CB8AC3E}">
        <p14:creationId xmlns:p14="http://schemas.microsoft.com/office/powerpoint/2010/main" val="2029368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Gametes and zygotes combinations</a:t>
            </a:r>
          </a:p>
        </p:txBody>
      </p:sp>
      <p:graphicFrame>
        <p:nvGraphicFramePr>
          <p:cNvPr id="185407" name="Group 63"/>
          <p:cNvGraphicFramePr>
            <a:graphicFrameLocks noGrp="1"/>
          </p:cNvGraphicFramePr>
          <p:nvPr>
            <p:ph type="tbl" idx="1"/>
          </p:nvPr>
        </p:nvGraphicFramePr>
        <p:xfrm>
          <a:off x="1828800" y="1524001"/>
          <a:ext cx="8534400" cy="4316413"/>
        </p:xfrm>
        <a:graphic>
          <a:graphicData uri="http://schemas.openxmlformats.org/drawingml/2006/table">
            <a:tbl>
              <a:tblPr/>
              <a:tblGrid>
                <a:gridCol w="1706563"/>
                <a:gridCol w="1706562"/>
                <a:gridCol w="1708150"/>
                <a:gridCol w="1706563"/>
                <a:gridCol w="1706562"/>
              </a:tblGrid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 of prs of heterozygous 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 of gamete genotypes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 progeny phenotypes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 progeny phenotypes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 possible combinatons of gametes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5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5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237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Probability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80010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likelihood that an event will occur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Two applications of probability theory are useful in solving genetics problems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mtClean="0"/>
              <a:t>	1) Product rule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mtClean="0"/>
              <a:t>	2) Sum rule </a:t>
            </a:r>
          </a:p>
        </p:txBody>
      </p:sp>
    </p:spTree>
    <p:extLst>
      <p:ext uri="{BB962C8B-B14F-4D97-AF65-F5344CB8AC3E}">
        <p14:creationId xmlns:p14="http://schemas.microsoft.com/office/powerpoint/2010/main" val="26861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Product Rule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47800"/>
            <a:ext cx="83820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probability of simultaneous independent events equals the product of their individual probabilities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Example: </a:t>
            </a:r>
          </a:p>
          <a:p>
            <a:pPr eaLnBrk="1" hangingPunct="1"/>
            <a:r>
              <a:rPr lang="en-US" altLang="en-US" smtClean="0"/>
              <a:t>	- If both parents are dihybrid (</a:t>
            </a:r>
            <a:r>
              <a:rPr lang="en-US" altLang="en-US" i="1" smtClean="0"/>
              <a:t>RrYy</a:t>
            </a:r>
            <a:r>
              <a:rPr lang="en-US" altLang="en-US" smtClean="0"/>
              <a:t>), what is the probability of having an offspring that is homozygous recessive for both traits?</a:t>
            </a:r>
          </a:p>
          <a:p>
            <a:pPr eaLnBrk="1" hangingPunct="1"/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4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Product Rule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2286000"/>
            <a:ext cx="35814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Do the reasoning for one gene at a time, then multiply the results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16576" y="1371600"/>
            <a:ext cx="4525963" cy="5105400"/>
            <a:chOff x="4092928" y="1371600"/>
            <a:chExt cx="4526316" cy="5105400"/>
          </a:xfrm>
        </p:grpSpPr>
        <p:pic>
          <p:nvPicPr>
            <p:cNvPr id="34821" name="Picture 2" descr="lew25278_04_1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928" y="1371600"/>
              <a:ext cx="4526316" cy="510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7087187" y="5715000"/>
              <a:ext cx="1447913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4.13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3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Using Probability to Track Three Traits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81200" y="3124200"/>
            <a:ext cx="1447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4.14</a:t>
            </a:r>
          </a:p>
        </p:txBody>
      </p:sp>
      <p:pic>
        <p:nvPicPr>
          <p:cNvPr id="35844" name="Picture 2" descr="lew25278_04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6" y="1181100"/>
            <a:ext cx="5051425" cy="5524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Sum Rule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371600"/>
            <a:ext cx="85344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probability of mutually exclusive events equals the sum of the individual probabilities</a:t>
            </a:r>
          </a:p>
          <a:p>
            <a:pPr eaLnBrk="1" hangingPunct="1"/>
            <a:r>
              <a:rPr lang="en-US" altLang="en-US" sz="2800"/>
              <a:t>Example: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	- </a:t>
            </a:r>
            <a:r>
              <a:rPr lang="en-US" altLang="en-US" sz="2800"/>
              <a:t>Parents are heterozygous for a trait, R.  </a:t>
            </a:r>
          </a:p>
          <a:p>
            <a:pPr eaLnBrk="1" hangingPunct="1"/>
            <a:r>
              <a:rPr lang="en-US" altLang="en-US" sz="2800"/>
              <a:t> 	- What is the chance that their child carries at least one dominant </a:t>
            </a:r>
            <a:r>
              <a:rPr lang="en-US" altLang="en-US" sz="2800" i="1"/>
              <a:t>R</a:t>
            </a:r>
            <a:r>
              <a:rPr lang="en-US" altLang="en-US" sz="2800"/>
              <a:t> allele? 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2800"/>
              <a:t>	- Probability of child being </a:t>
            </a:r>
            <a:r>
              <a:rPr lang="en-US" altLang="en-US" sz="2800" i="1"/>
              <a:t>RR</a:t>
            </a:r>
            <a:r>
              <a:rPr lang="en-US" altLang="en-US" sz="2800"/>
              <a:t> = 1/4</a:t>
            </a:r>
          </a:p>
          <a:p>
            <a:pPr eaLnBrk="1" hangingPunct="1"/>
            <a:r>
              <a:rPr lang="en-US" altLang="en-US" sz="2800"/>
              <a:t>	- Probability of child being </a:t>
            </a:r>
            <a:r>
              <a:rPr lang="en-US" altLang="en-US" sz="2800" i="1"/>
              <a:t>Rr</a:t>
            </a:r>
            <a:r>
              <a:rPr lang="en-US" altLang="en-US" sz="2800"/>
              <a:t>  = 1/2  </a:t>
            </a:r>
          </a:p>
          <a:p>
            <a:pPr eaLnBrk="1" hangingPunct="1"/>
            <a:r>
              <a:rPr lang="en-US" altLang="en-US" sz="2800"/>
              <a:t> 	- Probability of child being </a:t>
            </a:r>
            <a:r>
              <a:rPr lang="en-US" altLang="en-US" sz="2800" i="1"/>
              <a:t>R</a:t>
            </a:r>
            <a:r>
              <a:rPr lang="en-US" altLang="en-US" sz="2800"/>
              <a:t>_ = 1/4 + 1/2 = 3/4 </a:t>
            </a:r>
          </a:p>
        </p:txBody>
      </p:sp>
    </p:spTree>
    <p:extLst>
      <p:ext uri="{BB962C8B-B14F-4D97-AF65-F5344CB8AC3E}">
        <p14:creationId xmlns:p14="http://schemas.microsoft.com/office/powerpoint/2010/main" val="42487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Pedigree Analysis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524000"/>
            <a:ext cx="81534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For researchers, families are tools; the bigger the family, the easier it is to discern modes of inheritance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Pedigrees </a:t>
            </a:r>
            <a:r>
              <a:rPr lang="en-US" altLang="en-US" smtClean="0"/>
              <a:t>are symbolic representations of family relationships and the transmission of inherited traits </a:t>
            </a:r>
          </a:p>
        </p:txBody>
      </p:sp>
    </p:spTree>
    <p:extLst>
      <p:ext uri="{BB962C8B-B14F-4D97-AF65-F5344CB8AC3E}">
        <p14:creationId xmlns:p14="http://schemas.microsoft.com/office/powerpoint/2010/main" val="14115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Pedigree Analysis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57400" y="1484314"/>
            <a:ext cx="14478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4.15</a:t>
            </a:r>
          </a:p>
        </p:txBody>
      </p:sp>
      <p:pic>
        <p:nvPicPr>
          <p:cNvPr id="38916" name="Picture 2" descr="lew25278_04_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2"/>
          <a:stretch>
            <a:fillRect/>
          </a:stretch>
        </p:blipFill>
        <p:spPr bwMode="auto">
          <a:xfrm>
            <a:off x="2286000" y="2193926"/>
            <a:ext cx="3429000" cy="39020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ew25278_04_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4"/>
          <a:stretch>
            <a:fillRect/>
          </a:stretch>
        </p:blipFill>
        <p:spPr bwMode="auto">
          <a:xfrm>
            <a:off x="6248400" y="1524000"/>
            <a:ext cx="3429000" cy="47958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9"/>
          <p:cNvSpPr txBox="1">
            <a:spLocks noChangeArrowheads="1"/>
          </p:cNvSpPr>
          <p:nvPr/>
        </p:nvSpPr>
        <p:spPr bwMode="auto">
          <a:xfrm>
            <a:off x="1524000" y="5867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3.2</a:t>
            </a:r>
            <a:endParaRPr lang="en-US" altLang="en-US" sz="2400" b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Treating Cystic Fibrosis</a:t>
            </a:r>
          </a:p>
        </p:txBody>
      </p:sp>
      <p:pic>
        <p:nvPicPr>
          <p:cNvPr id="5124" name="Picture 2" descr="lew25278_04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79550"/>
            <a:ext cx="5334000" cy="46926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57400" y="23622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4.2</a:t>
            </a:r>
          </a:p>
        </p:txBody>
      </p:sp>
    </p:spTree>
    <p:extLst>
      <p:ext uri="{BB962C8B-B14F-4D97-AF65-F5344CB8AC3E}">
        <p14:creationId xmlns:p14="http://schemas.microsoft.com/office/powerpoint/2010/main" val="34534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An Unusual Pedigree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676400"/>
            <a:ext cx="358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A partial pedigree of Egypt’s Ptolemy Dynasty showing: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	- Genealogy not traits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	- Extensive inbreeding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24600" y="1371600"/>
            <a:ext cx="3886200" cy="5181600"/>
            <a:chOff x="4800600" y="1371600"/>
            <a:chExt cx="3886200" cy="5181600"/>
          </a:xfrm>
        </p:grpSpPr>
        <p:pic>
          <p:nvPicPr>
            <p:cNvPr id="39941" name="Picture 2" descr="lew25278_04_1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4" r="66637" b="4134"/>
            <a:stretch>
              <a:fillRect/>
            </a:stretch>
          </p:blipFill>
          <p:spPr bwMode="auto">
            <a:xfrm>
              <a:off x="4800600" y="1371600"/>
              <a:ext cx="2983844" cy="5181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7239000" y="3505200"/>
              <a:ext cx="1447800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kern="0" dirty="0">
                  <a:solidFill>
                    <a:srgbClr val="0000FF"/>
                  </a:solidFill>
                  <a:sym typeface="Arial" charset="0"/>
                </a:rPr>
                <a:t>Figure 4.16a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1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Autosomal Dominant Trait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514600" y="13716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Polydactyly = Extra fingers and/or toes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257800" y="5867400"/>
            <a:ext cx="1447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4.16b</a:t>
            </a:r>
          </a:p>
        </p:txBody>
      </p:sp>
      <p:pic>
        <p:nvPicPr>
          <p:cNvPr id="40965" name="Picture 2" descr="lew25278_04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0" b="55753"/>
          <a:stretch>
            <a:fillRect/>
          </a:stretch>
        </p:blipFill>
        <p:spPr bwMode="auto">
          <a:xfrm>
            <a:off x="2060576" y="2590800"/>
            <a:ext cx="7997825" cy="2971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Autosomal Recessive Trait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33600" y="13716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Albinism = Deficiency in melanin production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257800" y="6132514"/>
            <a:ext cx="14478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4.17</a:t>
            </a:r>
          </a:p>
        </p:txBody>
      </p:sp>
      <p:pic>
        <p:nvPicPr>
          <p:cNvPr id="41989" name="Picture 2" descr="lew25278_04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7620000" cy="3894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An Inconclusive Pedigree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981200" y="20574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This pedigree can account for either an autosomal dominant or an autosomal recessive trait</a:t>
            </a:r>
          </a:p>
        </p:txBody>
      </p:sp>
      <p:pic>
        <p:nvPicPr>
          <p:cNvPr id="43012" name="Picture 2" descr="lew25278_04_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7526"/>
            <a:ext cx="4419600" cy="3546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543800" y="5827714"/>
            <a:ext cx="14478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4.18</a:t>
            </a:r>
          </a:p>
        </p:txBody>
      </p:sp>
    </p:spTree>
    <p:extLst>
      <p:ext uri="{BB962C8B-B14F-4D97-AF65-F5344CB8AC3E}">
        <p14:creationId xmlns:p14="http://schemas.microsoft.com/office/powerpoint/2010/main" val="2745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Conditional Probability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Pedigrees and Punnett squares apply Mendel’s laws to predict the recurrence risks of inherited conditions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Example: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3200">
                <a:solidFill>
                  <a:srgbClr val="000000"/>
                </a:solidFill>
              </a:rPr>
              <a:t>	- </a:t>
            </a:r>
            <a:r>
              <a:rPr lang="en-US" altLang="en-US" sz="2800">
                <a:solidFill>
                  <a:srgbClr val="000000"/>
                </a:solidFill>
              </a:rPr>
              <a:t>Taneesha’s brother Deshawn has sickle cell anemia, an autosomal recessive disease.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50000"/>
            </a:pPr>
            <a:r>
              <a:rPr lang="en-US" altLang="en-US" sz="2800">
                <a:solidFill>
                  <a:srgbClr val="000000"/>
                </a:solidFill>
              </a:rPr>
              <a:t>	- What is the probability that Taneesha’s child inherits the sickle cell anemia allele from her?</a:t>
            </a:r>
          </a:p>
        </p:txBody>
      </p:sp>
    </p:spTree>
    <p:extLst>
      <p:ext uri="{BB962C8B-B14F-4D97-AF65-F5344CB8AC3E}">
        <p14:creationId xmlns:p14="http://schemas.microsoft.com/office/powerpoint/2010/main" val="26125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lew25278_04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 t="9496" r="46297" b="29384"/>
          <a:stretch>
            <a:fillRect/>
          </a:stretch>
        </p:blipFill>
        <p:spPr bwMode="auto">
          <a:xfrm>
            <a:off x="6657976" y="407988"/>
            <a:ext cx="2562225" cy="21066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34" name="Rectangle 22"/>
          <p:cNvSpPr>
            <a:spLocks noChangeArrowheads="1"/>
          </p:cNvSpPr>
          <p:nvPr/>
        </p:nvSpPr>
        <p:spPr bwMode="auto">
          <a:xfrm>
            <a:off x="1981200" y="2971800"/>
            <a:ext cx="4038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</a:rPr>
              <a:t>Taneesha and Deshawn’s parents must be heterozygous</a:t>
            </a:r>
          </a:p>
        </p:txBody>
      </p:sp>
      <p:sp>
        <p:nvSpPr>
          <p:cNvPr id="384015" name="Text Box 35"/>
          <p:cNvSpPr txBox="1">
            <a:spLocks noChangeArrowheads="1"/>
          </p:cNvSpPr>
          <p:nvPr/>
        </p:nvSpPr>
        <p:spPr bwMode="auto">
          <a:xfrm>
            <a:off x="6400800" y="2971801"/>
            <a:ext cx="3886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</a:rPr>
              <a:t>Taneesha is not affected and cannot be </a:t>
            </a:r>
            <a:r>
              <a:rPr lang="en-US" altLang="en-US" sz="2600" i="1">
                <a:solidFill>
                  <a:srgbClr val="000000"/>
                </a:solidFill>
              </a:rPr>
              <a:t>ss</a:t>
            </a:r>
          </a:p>
        </p:txBody>
      </p:sp>
      <p:sp>
        <p:nvSpPr>
          <p:cNvPr id="218151" name="Rectangle 39"/>
          <p:cNvSpPr>
            <a:spLocks noChangeArrowheads="1"/>
          </p:cNvSpPr>
          <p:nvPr/>
        </p:nvSpPr>
        <p:spPr bwMode="auto">
          <a:xfrm>
            <a:off x="2057400" y="4529139"/>
            <a:ext cx="7848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Probability Taneesha is a carrier  = 2/3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Probability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child inherits sickle cell allele = 1/2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Probability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child carries sickle cell allele from her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	= 2/3 x 1/2 = </a:t>
            </a:r>
            <a:r>
              <a:rPr lang="en-US" altLang="en-US" sz="2800" b="1">
                <a:solidFill>
                  <a:srgbClr val="000000"/>
                </a:solidFill>
              </a:rPr>
              <a:t>1/3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45062" name="Picture 2" descr="lew25278_04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" r="69444" b="9163"/>
          <a:stretch>
            <a:fillRect/>
          </a:stretch>
        </p:blipFill>
        <p:spPr bwMode="auto">
          <a:xfrm>
            <a:off x="2362200" y="304801"/>
            <a:ext cx="3200400" cy="2576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193088" y="1541464"/>
            <a:ext cx="646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955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4" grpId="0"/>
      <p:bldP spid="384015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1911350" cy="344488"/>
          </a:xfr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ym typeface="Arial" panose="020B0604020202020204" pitchFamily="34" charset="0"/>
              </a:rPr>
              <a:t>Co 4</a:t>
            </a:r>
          </a:p>
        </p:txBody>
      </p:sp>
      <p:pic>
        <p:nvPicPr>
          <p:cNvPr id="95235" name="Picture 2" descr="lew25278_co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9" y="119064"/>
            <a:ext cx="5380037" cy="6619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Gregor Mendel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6002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priest who performed research in plant breeding </a:t>
            </a:r>
          </a:p>
          <a:p>
            <a:pPr eaLnBrk="1" hangingPunct="1"/>
            <a:r>
              <a:rPr lang="en-US" altLang="en-US" smtClean="0"/>
              <a:t>Without knowledge of DNA, cells, or chromosomes </a:t>
            </a:r>
          </a:p>
          <a:p>
            <a:pPr eaLnBrk="1" hangingPunct="1"/>
            <a:r>
              <a:rPr lang="en-US" altLang="en-US" smtClean="0"/>
              <a:t>Described the units of inheritance and how they pass from generation to generation</a:t>
            </a:r>
          </a:p>
          <a:p>
            <a:pPr eaLnBrk="1" hangingPunct="1"/>
            <a:r>
              <a:rPr lang="en-US" altLang="en-US" smtClean="0"/>
              <a:t>Not recognized during his lifetime</a:t>
            </a:r>
          </a:p>
        </p:txBody>
      </p:sp>
    </p:spTree>
    <p:extLst>
      <p:ext uri="{BB962C8B-B14F-4D97-AF65-F5344CB8AC3E}">
        <p14:creationId xmlns:p14="http://schemas.microsoft.com/office/powerpoint/2010/main" val="9036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Gregor Mendel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447800"/>
            <a:ext cx="7467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Experimented from 1857-1863 on traits in 24,034 plants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Developed the laws of inheritance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Used: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- Controlled plant breeding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- Careful recordkeeping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- Large numbers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- Statistics</a:t>
            </a:r>
          </a:p>
        </p:txBody>
      </p:sp>
    </p:spTree>
    <p:extLst>
      <p:ext uri="{BB962C8B-B14F-4D97-AF65-F5344CB8AC3E}">
        <p14:creationId xmlns:p14="http://schemas.microsoft.com/office/powerpoint/2010/main" val="305402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1600200" y="609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D9"/>
                </a:solidFill>
                <a:latin typeface="Helvetica" panose="020B0604020202020204" pitchFamily="34" charset="0"/>
              </a:rPr>
              <a:t>Figure 4.2</a:t>
            </a:r>
            <a:endParaRPr lang="en-US" altLang="en-US" sz="2400" b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981200" y="2286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FF"/>
                </a:solidFill>
              </a:rPr>
              <a:t>Mendel Studied Transmission of Seven Traits in the Pea Plant</a:t>
            </a:r>
          </a:p>
        </p:txBody>
      </p:sp>
      <p:pic>
        <p:nvPicPr>
          <p:cNvPr id="8196" name="Picture 2" descr="lew25278_04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905001"/>
            <a:ext cx="8585200" cy="41386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905000" y="6248400"/>
            <a:ext cx="1219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sym typeface="Arial" charset="0"/>
              </a:rPr>
              <a:t>Figure 4.3</a:t>
            </a:r>
          </a:p>
        </p:txBody>
      </p:sp>
    </p:spTree>
    <p:extLst>
      <p:ext uri="{BB962C8B-B14F-4D97-AF65-F5344CB8AC3E}">
        <p14:creationId xmlns:p14="http://schemas.microsoft.com/office/powerpoint/2010/main" val="9849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True-Breeding Plants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447800"/>
            <a:ext cx="78486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Offspring have the same trait as parent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mtClean="0"/>
              <a:t>Examples:</a:t>
            </a:r>
          </a:p>
          <a:p>
            <a:pPr eaLnBrk="1" hangingPunct="1"/>
            <a:r>
              <a:rPr lang="en-US" altLang="en-US" smtClean="0"/>
              <a:t>	- Round-seeded parents produce all round-seeded offspring</a:t>
            </a:r>
          </a:p>
          <a:p>
            <a:pPr eaLnBrk="1" hangingPunct="1"/>
            <a:r>
              <a:rPr lang="en-US" altLang="en-US" smtClean="0"/>
              <a:t>	- Yellow-seeded parents produce all yellow-seeded offspring</a:t>
            </a:r>
          </a:p>
          <a:p>
            <a:pPr eaLnBrk="1" hangingPunct="1"/>
            <a:r>
              <a:rPr lang="en-US" altLang="en-US" smtClean="0"/>
              <a:t>	- Short parents produce all short offspring</a:t>
            </a:r>
          </a:p>
        </p:txBody>
      </p:sp>
    </p:spTree>
    <p:extLst>
      <p:ext uri="{BB962C8B-B14F-4D97-AF65-F5344CB8AC3E}">
        <p14:creationId xmlns:p14="http://schemas.microsoft.com/office/powerpoint/2010/main" val="415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Monohybrid Cross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447800"/>
            <a:ext cx="78486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True-breeding plants with two forms of a single trait are crossed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Progeny show only one form of the trait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observed trait is </a:t>
            </a:r>
            <a:r>
              <a:rPr lang="en-US" altLang="en-US" b="1" smtClean="0"/>
              <a:t>dominant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masked  trait is </a:t>
            </a:r>
            <a:r>
              <a:rPr lang="en-US" altLang="en-US" b="1" smtClean="0"/>
              <a:t>recessive</a:t>
            </a:r>
          </a:p>
        </p:txBody>
      </p:sp>
    </p:spTree>
    <p:extLst>
      <p:ext uri="{BB962C8B-B14F-4D97-AF65-F5344CB8AC3E}">
        <p14:creationId xmlns:p14="http://schemas.microsoft.com/office/powerpoint/2010/main" val="27369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ohnson TLW 4e template">
  <a:themeElements>
    <a:clrScheme name="Johnson TLW 4e templat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Johnson TLW 4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hnson TLW 4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son TLW 4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son TLW 4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Johnson TLW 4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Widescreen</PresentationFormat>
  <Paragraphs>274</Paragraphs>
  <Slides>46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Georgia</vt:lpstr>
      <vt:lpstr>Helvetica</vt:lpstr>
      <vt:lpstr>Times New Roman</vt:lpstr>
      <vt:lpstr>Johnson TLW 4e template</vt:lpstr>
      <vt:lpstr>PowerPoint Presentation</vt:lpstr>
      <vt:lpstr>A Tale of Two Families</vt:lpstr>
      <vt:lpstr>PowerPoint Presentation</vt:lpstr>
      <vt:lpstr>PowerPoint Presentation</vt:lpstr>
      <vt:lpstr>Gregor Mendel</vt:lpstr>
      <vt:lpstr>Gregor Mendel</vt:lpstr>
      <vt:lpstr>PowerPoint Presentation</vt:lpstr>
      <vt:lpstr>True-Breeding Plants</vt:lpstr>
      <vt:lpstr>Monohybrid Cross</vt:lpstr>
      <vt:lpstr>PowerPoint Presentation</vt:lpstr>
      <vt:lpstr>Monohybrid Cross</vt:lpstr>
      <vt:lpstr>Mendel's First Law – Segregation</vt:lpstr>
      <vt:lpstr>Mendel's First Law – Segregation</vt:lpstr>
      <vt:lpstr>PowerPoint Presentation</vt:lpstr>
      <vt:lpstr>Terms</vt:lpstr>
      <vt:lpstr>Punnett Square</vt:lpstr>
      <vt:lpstr>Test Cross</vt:lpstr>
      <vt:lpstr>PowerPoint Presentation</vt:lpstr>
      <vt:lpstr>Eye Color</vt:lpstr>
      <vt:lpstr>Autosomal Inheritance</vt:lpstr>
      <vt:lpstr>Autosomal Dominant Traits</vt:lpstr>
      <vt:lpstr>PowerPoint Presentation</vt:lpstr>
      <vt:lpstr>Autosomal Recessive Traits</vt:lpstr>
      <vt:lpstr>Autosomal Recessive Traits</vt:lpstr>
      <vt:lpstr>PowerPoint Presentation</vt:lpstr>
      <vt:lpstr>Solving Genetic Problems</vt:lpstr>
      <vt:lpstr>PowerPoint Presentation</vt:lpstr>
      <vt:lpstr>Mendel's Second Law –  Independent Assortment</vt:lpstr>
      <vt:lpstr>PowerPoint Presentation</vt:lpstr>
      <vt:lpstr>PowerPoint Presentation</vt:lpstr>
      <vt:lpstr>Trihybrid Cross and forked line method</vt:lpstr>
      <vt:lpstr>Gametes and zygotes combinations</vt:lpstr>
      <vt:lpstr>Probability</vt:lpstr>
      <vt:lpstr>Product Rule</vt:lpstr>
      <vt:lpstr>Product Rule</vt:lpstr>
      <vt:lpstr>Using Probability to Track Three Traits</vt:lpstr>
      <vt:lpstr>Sum Rule</vt:lpstr>
      <vt:lpstr>Pedigree Analysis</vt:lpstr>
      <vt:lpstr>Pedigree Analysis</vt:lpstr>
      <vt:lpstr>An Unusual Pedigree</vt:lpstr>
      <vt:lpstr>Autosomal Dominant Trait</vt:lpstr>
      <vt:lpstr>Autosomal Recessive Trait</vt:lpstr>
      <vt:lpstr>An Inconclusive Pedigree</vt:lpstr>
      <vt:lpstr>Conditional Probability</vt:lpstr>
      <vt:lpstr>PowerPoint Presentation</vt:lpstr>
      <vt:lpstr>Co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1</cp:revision>
  <dcterms:created xsi:type="dcterms:W3CDTF">2014-07-15T07:31:45Z</dcterms:created>
  <dcterms:modified xsi:type="dcterms:W3CDTF">2014-07-15T07:32:03Z</dcterms:modified>
</cp:coreProperties>
</file>