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2.xml" ContentType="application/vnd.ms-office.activeX+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0264F-369D-4243-A0E6-582D899E12C2}" type="datetimeFigureOut">
              <a:rPr lang="en-US" smtClean="0"/>
              <a:t>7/15/2014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3A0B1-B933-4D40-B6D0-B29F30C1AA80}" type="slidenum">
              <a:rPr lang="en-US" smtClean="0"/>
              <a:t>‹#›</a:t>
            </a:fld>
            <a:endParaRPr lang="en-US"/>
          </a:p>
        </p:txBody>
      </p:sp>
    </p:spTree>
    <p:extLst>
      <p:ext uri="{BB962C8B-B14F-4D97-AF65-F5344CB8AC3E}">
        <p14:creationId xmlns:p14="http://schemas.microsoft.com/office/powerpoint/2010/main" val="193234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789D29CF-758D-4AEB-8AA8-9A7B0391BC4D}" type="slidenum">
              <a:rPr lang="en-US" altLang="en-US" sz="1200">
                <a:solidFill>
                  <a:prstClr val="black"/>
                </a:solidFill>
              </a:rPr>
              <a:pPr algn="r" eaLnBrk="1" fontAlgn="base" hangingPunct="1">
                <a:spcBef>
                  <a:spcPct val="0"/>
                </a:spcBef>
                <a:spcAft>
                  <a:spcPct val="0"/>
                </a:spcAft>
              </a:pPr>
              <a:t>3</a:t>
            </a:fld>
            <a:endParaRPr lang="en-US" altLang="en-US" sz="1200">
              <a:solidFill>
                <a:prstClr val="black"/>
              </a:solidFill>
            </a:endParaRPr>
          </a:p>
        </p:txBody>
      </p:sp>
      <p:sp>
        <p:nvSpPr>
          <p:cNvPr id="10035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825323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defTabSz="928688" eaLnBrk="0" hangingPunct="0">
              <a:defRPr>
                <a:solidFill>
                  <a:schemeClr val="tx1"/>
                </a:solidFill>
                <a:latin typeface="Arial" panose="020B0604020202020204" pitchFamily="34" charset="0"/>
              </a:defRPr>
            </a:lvl1pPr>
            <a:lvl2pPr marL="742950" indent="-285750" defTabSz="928688" eaLnBrk="0" hangingPunct="0">
              <a:defRPr>
                <a:solidFill>
                  <a:schemeClr val="tx1"/>
                </a:solidFill>
                <a:latin typeface="Arial" panose="020B0604020202020204" pitchFamily="34" charset="0"/>
              </a:defRPr>
            </a:lvl2pPr>
            <a:lvl3pPr marL="1143000" indent="-228600" defTabSz="928688" eaLnBrk="0" hangingPunct="0">
              <a:defRPr>
                <a:solidFill>
                  <a:schemeClr val="tx1"/>
                </a:solidFill>
                <a:latin typeface="Arial" panose="020B0604020202020204" pitchFamily="34" charset="0"/>
              </a:defRPr>
            </a:lvl3pPr>
            <a:lvl4pPr marL="1600200" indent="-228600" defTabSz="928688" eaLnBrk="0" hangingPunct="0">
              <a:defRPr>
                <a:solidFill>
                  <a:schemeClr val="tx1"/>
                </a:solidFill>
                <a:latin typeface="Arial" panose="020B0604020202020204" pitchFamily="34" charset="0"/>
              </a:defRPr>
            </a:lvl4pPr>
            <a:lvl5pPr marL="2057400" indent="-228600" defTabSz="928688" eaLnBrk="0" hangingPunct="0">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9CF39C21-0E3C-457E-9CD1-03F149071A35}" type="slidenum">
              <a:rPr lang="en-US" altLang="en-US" sz="1200" b="1">
                <a:solidFill>
                  <a:prstClr val="black"/>
                </a:solidFill>
                <a:latin typeface="Helvetica" panose="020B0604020202020204" pitchFamily="34" charset="0"/>
              </a:rPr>
              <a:pPr algn="r" fontAlgn="base">
                <a:spcBef>
                  <a:spcPct val="0"/>
                </a:spcBef>
                <a:spcAft>
                  <a:spcPct val="0"/>
                </a:spcAft>
              </a:pPr>
              <a:t>30</a:t>
            </a:fld>
            <a:endParaRPr lang="en-US" altLang="en-US" sz="1200" b="1">
              <a:solidFill>
                <a:prstClr val="black"/>
              </a:solidFill>
              <a:latin typeface="Helvetica" panose="020B0604020202020204" pitchFamily="34" charset="0"/>
            </a:endParaRPr>
          </a:p>
        </p:txBody>
      </p:sp>
      <p:sp>
        <p:nvSpPr>
          <p:cNvPr id="135171" name="Rectangle 2"/>
          <p:cNvSpPr>
            <a:spLocks noChangeArrowheads="1" noTextEdit="1"/>
          </p:cNvSpPr>
          <p:nvPr>
            <p:ph type="sldImg"/>
          </p:nvPr>
        </p:nvSpPr>
        <p:spPr bwMode="auto">
          <a:xfrm>
            <a:off x="376238"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xfrm>
            <a:off x="927100" y="4421188"/>
            <a:ext cx="510063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09414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defTabSz="928688" eaLnBrk="0" hangingPunct="0">
              <a:defRPr>
                <a:solidFill>
                  <a:schemeClr val="tx1"/>
                </a:solidFill>
                <a:latin typeface="Arial" panose="020B0604020202020204" pitchFamily="34" charset="0"/>
              </a:defRPr>
            </a:lvl1pPr>
            <a:lvl2pPr marL="742950" indent="-285750" defTabSz="928688" eaLnBrk="0" hangingPunct="0">
              <a:defRPr>
                <a:solidFill>
                  <a:schemeClr val="tx1"/>
                </a:solidFill>
                <a:latin typeface="Arial" panose="020B0604020202020204" pitchFamily="34" charset="0"/>
              </a:defRPr>
            </a:lvl2pPr>
            <a:lvl3pPr marL="1143000" indent="-228600" defTabSz="928688" eaLnBrk="0" hangingPunct="0">
              <a:defRPr>
                <a:solidFill>
                  <a:schemeClr val="tx1"/>
                </a:solidFill>
                <a:latin typeface="Arial" panose="020B0604020202020204" pitchFamily="34" charset="0"/>
              </a:defRPr>
            </a:lvl3pPr>
            <a:lvl4pPr marL="1600200" indent="-228600" defTabSz="928688" eaLnBrk="0" hangingPunct="0">
              <a:defRPr>
                <a:solidFill>
                  <a:schemeClr val="tx1"/>
                </a:solidFill>
                <a:latin typeface="Arial" panose="020B0604020202020204" pitchFamily="34" charset="0"/>
              </a:defRPr>
            </a:lvl4pPr>
            <a:lvl5pPr marL="2057400" indent="-228600" defTabSz="928688" eaLnBrk="0" hangingPunct="0">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0ECE5E69-85FE-47FB-A579-A59DA5EACAA4}" type="slidenum">
              <a:rPr lang="en-US" altLang="en-US" sz="1200" b="1">
                <a:solidFill>
                  <a:prstClr val="black"/>
                </a:solidFill>
                <a:latin typeface="Helvetica" panose="020B0604020202020204" pitchFamily="34" charset="0"/>
              </a:rPr>
              <a:pPr algn="r" fontAlgn="base">
                <a:spcBef>
                  <a:spcPct val="0"/>
                </a:spcBef>
                <a:spcAft>
                  <a:spcPct val="0"/>
                </a:spcAft>
              </a:pPr>
              <a:t>32</a:t>
            </a:fld>
            <a:endParaRPr lang="en-US" altLang="en-US" sz="1200" b="1">
              <a:solidFill>
                <a:prstClr val="black"/>
              </a:solidFill>
              <a:latin typeface="Helvetica" panose="020B0604020202020204" pitchFamily="34" charset="0"/>
            </a:endParaRPr>
          </a:p>
        </p:txBody>
      </p:sp>
      <p:sp>
        <p:nvSpPr>
          <p:cNvPr id="138243" name="Rectangle 2"/>
          <p:cNvSpPr>
            <a:spLocks noChangeArrowheads="1" noTextEdit="1"/>
          </p:cNvSpPr>
          <p:nvPr>
            <p:ph type="sldImg"/>
          </p:nvPr>
        </p:nvSpPr>
        <p:spPr bwMode="auto">
          <a:xfrm>
            <a:off x="376238"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xfrm>
            <a:off x="927100" y="4421188"/>
            <a:ext cx="510063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9140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FAB89941-8B66-4B02-9721-1958AE50B5C0}" type="slidenum">
              <a:rPr lang="en-US" altLang="en-US" sz="1200">
                <a:solidFill>
                  <a:prstClr val="black"/>
                </a:solidFill>
              </a:rPr>
              <a:pPr algn="r" eaLnBrk="1" fontAlgn="base" hangingPunct="1">
                <a:spcBef>
                  <a:spcPct val="0"/>
                </a:spcBef>
                <a:spcAft>
                  <a:spcPct val="0"/>
                </a:spcAft>
              </a:pPr>
              <a:t>4</a:t>
            </a:fld>
            <a:endParaRPr lang="en-US" altLang="en-US" sz="1200">
              <a:solidFill>
                <a:prstClr val="black"/>
              </a:solidFill>
            </a:endParaRPr>
          </a:p>
        </p:txBody>
      </p:sp>
      <p:sp>
        <p:nvSpPr>
          <p:cNvPr id="10240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4059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271941E1-61CE-4EDC-B636-FDD77EED2082}" type="slidenum">
              <a:rPr lang="en-US" altLang="en-US" sz="1200">
                <a:solidFill>
                  <a:prstClr val="black"/>
                </a:solidFill>
              </a:rPr>
              <a:pPr algn="r" eaLnBrk="1" fontAlgn="base" hangingPunct="1">
                <a:spcBef>
                  <a:spcPct val="0"/>
                </a:spcBef>
                <a:spcAft>
                  <a:spcPct val="0"/>
                </a:spcAft>
              </a:pPr>
              <a:t>5</a:t>
            </a:fld>
            <a:endParaRPr lang="en-US" altLang="en-US" sz="1200">
              <a:solidFill>
                <a:prstClr val="black"/>
              </a:solidFill>
            </a:endParaRPr>
          </a:p>
        </p:txBody>
      </p:sp>
      <p:sp>
        <p:nvSpPr>
          <p:cNvPr id="1044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00234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FCED775D-62AC-40A6-9DE8-8E22480F6327}" type="slidenum">
              <a:rPr lang="en-US" altLang="en-US" sz="1200">
                <a:solidFill>
                  <a:prstClr val="black"/>
                </a:solidFill>
              </a:rPr>
              <a:pPr algn="r" eaLnBrk="1" fontAlgn="base" hangingPunct="1">
                <a:spcBef>
                  <a:spcPct val="0"/>
                </a:spcBef>
                <a:spcAft>
                  <a:spcPct val="0"/>
                </a:spcAft>
              </a:pPr>
              <a:t>6</a:t>
            </a:fld>
            <a:endParaRPr lang="en-US" altLang="en-US" sz="1200">
              <a:solidFill>
                <a:prstClr val="black"/>
              </a:solidFill>
            </a:endParaRPr>
          </a:p>
        </p:txBody>
      </p:sp>
      <p:sp>
        <p:nvSpPr>
          <p:cNvPr id="1064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196710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C4B9A24C-EF57-41D7-9ED5-E789FBA347CE}" type="slidenum">
              <a:rPr lang="en-US" altLang="en-US" sz="1200">
                <a:solidFill>
                  <a:prstClr val="black"/>
                </a:solidFill>
              </a:rPr>
              <a:pPr algn="r" eaLnBrk="1" fontAlgn="base" hangingPunct="1">
                <a:spcBef>
                  <a:spcPct val="0"/>
                </a:spcBef>
                <a:spcAft>
                  <a:spcPct val="0"/>
                </a:spcAft>
              </a:pPr>
              <a:t>8</a:t>
            </a:fld>
            <a:endParaRPr lang="en-US" altLang="en-US" sz="1200">
              <a:solidFill>
                <a:prstClr val="black"/>
              </a:solidFill>
            </a:endParaRPr>
          </a:p>
        </p:txBody>
      </p:sp>
      <p:sp>
        <p:nvSpPr>
          <p:cNvPr id="10957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0109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pPr>
            <a:fld id="{5675CAD7-4272-4230-AD91-876DE91A37DA}" type="slidenum">
              <a:rPr lang="en-US" altLang="en-US" sz="1200">
                <a:solidFill>
                  <a:prstClr val="black"/>
                </a:solidFill>
              </a:rPr>
              <a:pPr algn="r" eaLnBrk="1" fontAlgn="base" hangingPunct="1">
                <a:spcBef>
                  <a:spcPct val="0"/>
                </a:spcBef>
                <a:spcAft>
                  <a:spcPct val="0"/>
                </a:spcAft>
              </a:pPr>
              <a:t>16</a:t>
            </a:fld>
            <a:endParaRPr lang="en-US" altLang="en-US" sz="1200">
              <a:solidFill>
                <a:prstClr val="black"/>
              </a:solidFill>
            </a:endParaRPr>
          </a:p>
        </p:txBody>
      </p:sp>
      <p:sp>
        <p:nvSpPr>
          <p:cNvPr id="11878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96816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defTabSz="928688" eaLnBrk="0" hangingPunct="0">
              <a:defRPr>
                <a:solidFill>
                  <a:schemeClr val="tx1"/>
                </a:solidFill>
                <a:latin typeface="Arial" panose="020B0604020202020204" pitchFamily="34" charset="0"/>
              </a:defRPr>
            </a:lvl1pPr>
            <a:lvl2pPr marL="742950" indent="-285750" defTabSz="928688" eaLnBrk="0" hangingPunct="0">
              <a:defRPr>
                <a:solidFill>
                  <a:schemeClr val="tx1"/>
                </a:solidFill>
                <a:latin typeface="Arial" panose="020B0604020202020204" pitchFamily="34" charset="0"/>
              </a:defRPr>
            </a:lvl2pPr>
            <a:lvl3pPr marL="1143000" indent="-228600" defTabSz="928688" eaLnBrk="0" hangingPunct="0">
              <a:defRPr>
                <a:solidFill>
                  <a:schemeClr val="tx1"/>
                </a:solidFill>
                <a:latin typeface="Arial" panose="020B0604020202020204" pitchFamily="34" charset="0"/>
              </a:defRPr>
            </a:lvl3pPr>
            <a:lvl4pPr marL="1600200" indent="-228600" defTabSz="928688" eaLnBrk="0" hangingPunct="0">
              <a:defRPr>
                <a:solidFill>
                  <a:schemeClr val="tx1"/>
                </a:solidFill>
                <a:latin typeface="Arial" panose="020B0604020202020204" pitchFamily="34" charset="0"/>
              </a:defRPr>
            </a:lvl4pPr>
            <a:lvl5pPr marL="2057400" indent="-228600" defTabSz="928688" eaLnBrk="0" hangingPunct="0">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3525AC33-E312-4057-AFC2-018E542ADFF7}" type="slidenum">
              <a:rPr lang="en-US" altLang="en-US" sz="1200" b="1">
                <a:solidFill>
                  <a:prstClr val="black"/>
                </a:solidFill>
                <a:latin typeface="Helvetica" panose="020B0604020202020204" pitchFamily="34" charset="0"/>
              </a:rPr>
              <a:pPr algn="r" fontAlgn="base">
                <a:spcBef>
                  <a:spcPct val="0"/>
                </a:spcBef>
                <a:spcAft>
                  <a:spcPct val="0"/>
                </a:spcAft>
              </a:pPr>
              <a:t>20</a:t>
            </a:fld>
            <a:endParaRPr lang="en-US" altLang="en-US" sz="1200" b="1">
              <a:solidFill>
                <a:prstClr val="black"/>
              </a:solidFill>
              <a:latin typeface="Helvetica" panose="020B0604020202020204" pitchFamily="34" charset="0"/>
            </a:endParaRPr>
          </a:p>
        </p:txBody>
      </p:sp>
      <p:sp>
        <p:nvSpPr>
          <p:cNvPr id="123907" name="Rectangle 2"/>
          <p:cNvSpPr>
            <a:spLocks noChangeArrowheads="1" noTextEdit="1"/>
          </p:cNvSpPr>
          <p:nvPr>
            <p:ph type="sldImg"/>
          </p:nvPr>
        </p:nvSpPr>
        <p:spPr bwMode="auto">
          <a:xfrm>
            <a:off x="376238"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xfrm>
            <a:off x="927100" y="4421188"/>
            <a:ext cx="510063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97090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defTabSz="928688" eaLnBrk="0" hangingPunct="0">
              <a:defRPr>
                <a:solidFill>
                  <a:schemeClr val="tx1"/>
                </a:solidFill>
                <a:latin typeface="Arial" panose="020B0604020202020204" pitchFamily="34" charset="0"/>
              </a:defRPr>
            </a:lvl1pPr>
            <a:lvl2pPr marL="742950" indent="-285750" defTabSz="928688" eaLnBrk="0" hangingPunct="0">
              <a:defRPr>
                <a:solidFill>
                  <a:schemeClr val="tx1"/>
                </a:solidFill>
                <a:latin typeface="Arial" panose="020B0604020202020204" pitchFamily="34" charset="0"/>
              </a:defRPr>
            </a:lvl2pPr>
            <a:lvl3pPr marL="1143000" indent="-228600" defTabSz="928688" eaLnBrk="0" hangingPunct="0">
              <a:defRPr>
                <a:solidFill>
                  <a:schemeClr val="tx1"/>
                </a:solidFill>
                <a:latin typeface="Arial" panose="020B0604020202020204" pitchFamily="34" charset="0"/>
              </a:defRPr>
            </a:lvl3pPr>
            <a:lvl4pPr marL="1600200" indent="-228600" defTabSz="928688" eaLnBrk="0" hangingPunct="0">
              <a:defRPr>
                <a:solidFill>
                  <a:schemeClr val="tx1"/>
                </a:solidFill>
                <a:latin typeface="Arial" panose="020B0604020202020204" pitchFamily="34" charset="0"/>
              </a:defRPr>
            </a:lvl4pPr>
            <a:lvl5pPr marL="2057400" indent="-228600" defTabSz="928688" eaLnBrk="0" hangingPunct="0">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04F381AB-C6D9-4AEC-B7E0-D1190D8D726A}" type="slidenum">
              <a:rPr lang="en-US" altLang="en-US" sz="1200" b="1">
                <a:solidFill>
                  <a:prstClr val="black"/>
                </a:solidFill>
                <a:latin typeface="Helvetica" panose="020B0604020202020204" pitchFamily="34" charset="0"/>
              </a:rPr>
              <a:pPr algn="r" fontAlgn="base">
                <a:spcBef>
                  <a:spcPct val="0"/>
                </a:spcBef>
                <a:spcAft>
                  <a:spcPct val="0"/>
                </a:spcAft>
              </a:pPr>
              <a:t>23</a:t>
            </a:fld>
            <a:endParaRPr lang="en-US" altLang="en-US" sz="1200" b="1">
              <a:solidFill>
                <a:prstClr val="black"/>
              </a:solidFill>
              <a:latin typeface="Helvetica" panose="020B0604020202020204" pitchFamily="34" charset="0"/>
            </a:endParaRPr>
          </a:p>
        </p:txBody>
      </p:sp>
      <p:sp>
        <p:nvSpPr>
          <p:cNvPr id="128003" name="Rectangle 2"/>
          <p:cNvSpPr>
            <a:spLocks noChangeArrowheads="1" noTextEdit="1"/>
          </p:cNvSpPr>
          <p:nvPr>
            <p:ph type="sldImg"/>
          </p:nvPr>
        </p:nvSpPr>
        <p:spPr bwMode="auto">
          <a:xfrm>
            <a:off x="376238"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xfrm>
            <a:off x="927100" y="4421188"/>
            <a:ext cx="510063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2050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941763" y="8843963"/>
            <a:ext cx="30130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defTabSz="928688" eaLnBrk="0" hangingPunct="0">
              <a:defRPr>
                <a:solidFill>
                  <a:schemeClr val="tx1"/>
                </a:solidFill>
                <a:latin typeface="Arial" panose="020B0604020202020204" pitchFamily="34" charset="0"/>
              </a:defRPr>
            </a:lvl1pPr>
            <a:lvl2pPr marL="742950" indent="-285750" defTabSz="928688" eaLnBrk="0" hangingPunct="0">
              <a:defRPr>
                <a:solidFill>
                  <a:schemeClr val="tx1"/>
                </a:solidFill>
                <a:latin typeface="Arial" panose="020B0604020202020204" pitchFamily="34" charset="0"/>
              </a:defRPr>
            </a:lvl2pPr>
            <a:lvl3pPr marL="1143000" indent="-228600" defTabSz="928688" eaLnBrk="0" hangingPunct="0">
              <a:defRPr>
                <a:solidFill>
                  <a:schemeClr val="tx1"/>
                </a:solidFill>
                <a:latin typeface="Arial" panose="020B0604020202020204" pitchFamily="34" charset="0"/>
              </a:defRPr>
            </a:lvl3pPr>
            <a:lvl4pPr marL="1600200" indent="-228600" defTabSz="928688" eaLnBrk="0" hangingPunct="0">
              <a:defRPr>
                <a:solidFill>
                  <a:schemeClr val="tx1"/>
                </a:solidFill>
                <a:latin typeface="Arial" panose="020B0604020202020204" pitchFamily="34" charset="0"/>
              </a:defRPr>
            </a:lvl4pPr>
            <a:lvl5pPr marL="2057400" indent="-228600" defTabSz="928688" eaLnBrk="0" hangingPunct="0">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AB7CD26F-410C-42C0-A75A-DB5F61E57B55}" type="slidenum">
              <a:rPr lang="en-US" altLang="en-US" sz="1200" b="1">
                <a:solidFill>
                  <a:prstClr val="black"/>
                </a:solidFill>
                <a:latin typeface="Helvetica" panose="020B0604020202020204" pitchFamily="34" charset="0"/>
              </a:rPr>
              <a:pPr algn="r" fontAlgn="base">
                <a:spcBef>
                  <a:spcPct val="0"/>
                </a:spcBef>
                <a:spcAft>
                  <a:spcPct val="0"/>
                </a:spcAft>
              </a:pPr>
              <a:t>27</a:t>
            </a:fld>
            <a:endParaRPr lang="en-US" altLang="en-US" sz="1200" b="1">
              <a:solidFill>
                <a:prstClr val="black"/>
              </a:solidFill>
              <a:latin typeface="Helvetica" panose="020B0604020202020204" pitchFamily="34" charset="0"/>
            </a:endParaRPr>
          </a:p>
        </p:txBody>
      </p:sp>
      <p:sp>
        <p:nvSpPr>
          <p:cNvPr id="131075" name="Rectangle 2"/>
          <p:cNvSpPr>
            <a:spLocks noChangeArrowheads="1" noTextEdit="1"/>
          </p:cNvSpPr>
          <p:nvPr>
            <p:ph type="sldImg"/>
          </p:nvPr>
        </p:nvSpPr>
        <p:spPr bwMode="auto">
          <a:xfrm>
            <a:off x="376238"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xfrm>
            <a:off x="927100" y="4421188"/>
            <a:ext cx="510063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975975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3048000"/>
          </a:xfrm>
          <a:prstGeom prst="rect">
            <a:avLst/>
          </a:prstGeom>
          <a:solidFill>
            <a:srgbClr val="FFCC99"/>
          </a:solidFill>
          <a:ln w="9525">
            <a:noFill/>
            <a:miter lim="800000"/>
            <a:headEnd/>
            <a:tailEnd/>
          </a:ln>
          <a:effectLst/>
        </p:spPr>
        <p:txBody>
          <a:bodyPr wrap="none" anchor="ctr"/>
          <a:lstStyle/>
          <a:p>
            <a:pPr algn="ctr" eaLnBrk="0" fontAlgn="base" hangingPunct="0">
              <a:spcBef>
                <a:spcPct val="0"/>
              </a:spcBef>
              <a:spcAft>
                <a:spcPct val="0"/>
              </a:spcAft>
              <a:defRPr/>
            </a:pPr>
            <a:endParaRPr lang="en-US" sz="2000">
              <a:solidFill>
                <a:srgbClr val="000000"/>
              </a:solidFill>
            </a:endParaRPr>
          </a:p>
        </p:txBody>
      </p:sp>
      <p:sp>
        <p:nvSpPr>
          <p:cNvPr id="3" name="Text Box 3"/>
          <p:cNvSpPr txBox="1">
            <a:spLocks noChangeArrowheads="1"/>
          </p:cNvSpPr>
          <p:nvPr/>
        </p:nvSpPr>
        <p:spPr bwMode="auto">
          <a:xfrm>
            <a:off x="0" y="304800"/>
            <a:ext cx="12192000" cy="2173288"/>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6000" dirty="0">
                <a:solidFill>
                  <a:srgbClr val="0066FF"/>
                </a:solidFill>
                <a:latin typeface="Georgia" pitchFamily="18" charset="0"/>
              </a:rPr>
              <a:t>Human Genetics</a:t>
            </a:r>
          </a:p>
          <a:p>
            <a:pPr algn="ctr" eaLnBrk="0" fontAlgn="base" hangingPunct="0">
              <a:spcBef>
                <a:spcPct val="0"/>
              </a:spcBef>
              <a:spcAft>
                <a:spcPct val="0"/>
              </a:spcAft>
              <a:defRPr/>
            </a:pPr>
            <a:r>
              <a:rPr lang="en-US" sz="4400" dirty="0">
                <a:solidFill>
                  <a:srgbClr val="0066FF"/>
                </a:solidFill>
                <a:latin typeface="Georgia" pitchFamily="18" charset="0"/>
              </a:rPr>
              <a:t>Concepts and Applications</a:t>
            </a:r>
          </a:p>
          <a:p>
            <a:pPr algn="ctr" eaLnBrk="0" fontAlgn="base" hangingPunct="0">
              <a:lnSpc>
                <a:spcPct val="130000"/>
              </a:lnSpc>
              <a:spcBef>
                <a:spcPct val="0"/>
              </a:spcBef>
              <a:spcAft>
                <a:spcPct val="0"/>
              </a:spcAft>
              <a:defRPr/>
            </a:pPr>
            <a:r>
              <a:rPr lang="en-US" sz="2400" dirty="0">
                <a:solidFill>
                  <a:srgbClr val="FFFFFF"/>
                </a:solidFill>
                <a:latin typeface="Georgia" pitchFamily="18" charset="0"/>
              </a:rPr>
              <a:t>Ninth Edition</a:t>
            </a:r>
          </a:p>
        </p:txBody>
      </p:sp>
      <p:sp>
        <p:nvSpPr>
          <p:cNvPr id="4" name="Text Box 4"/>
          <p:cNvSpPr txBox="1">
            <a:spLocks noChangeArrowheads="1"/>
          </p:cNvSpPr>
          <p:nvPr/>
        </p:nvSpPr>
        <p:spPr bwMode="auto">
          <a:xfrm>
            <a:off x="1422400" y="2438400"/>
            <a:ext cx="9347200" cy="579438"/>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3200" dirty="0">
                <a:solidFill>
                  <a:srgbClr val="FF3300"/>
                </a:solidFill>
                <a:latin typeface="Georgia" pitchFamily="18" charset="0"/>
              </a:rPr>
              <a:t>RICKI LEWIS</a:t>
            </a:r>
          </a:p>
        </p:txBody>
      </p:sp>
      <p:sp>
        <p:nvSpPr>
          <p:cNvPr id="5" name="Rectangle 5"/>
          <p:cNvSpPr>
            <a:spLocks noChangeArrowheads="1"/>
          </p:cNvSpPr>
          <p:nvPr/>
        </p:nvSpPr>
        <p:spPr bwMode="auto">
          <a:xfrm>
            <a:off x="0" y="6553200"/>
            <a:ext cx="12192000" cy="304800"/>
          </a:xfrm>
          <a:prstGeom prst="rect">
            <a:avLst/>
          </a:prstGeom>
          <a:noFill/>
          <a:ln w="9525">
            <a:noFill/>
            <a:miter lim="800000"/>
            <a:headEnd/>
            <a:tailEnd/>
          </a:ln>
          <a:effectLst/>
        </p:spPr>
        <p:txBody>
          <a:bodyPr/>
          <a:lstStyle/>
          <a:p>
            <a:pPr algn="ctr" eaLnBrk="0" fontAlgn="base" hangingPunct="0">
              <a:spcBef>
                <a:spcPct val="0"/>
              </a:spcBef>
              <a:spcAft>
                <a:spcPct val="0"/>
              </a:spcAft>
              <a:defRPr/>
            </a:pPr>
            <a:r>
              <a:rPr lang="en-US" altLang="en-US" sz="900" b="1" dirty="0">
                <a:solidFill>
                  <a:srgbClr val="000000"/>
                </a:solidFill>
                <a:latin typeface="Times New Roman" pitchFamily="18" charset="0"/>
              </a:rPr>
              <a:t>Copyright ©The McGraw-Hill Companies, Inc. Permission required for reproduction or display</a:t>
            </a:r>
          </a:p>
        </p:txBody>
      </p:sp>
      <p:sp>
        <p:nvSpPr>
          <p:cNvPr id="6" name="Line 6"/>
          <p:cNvSpPr>
            <a:spLocks noChangeShapeType="1"/>
          </p:cNvSpPr>
          <p:nvPr/>
        </p:nvSpPr>
        <p:spPr bwMode="auto">
          <a:xfrm>
            <a:off x="0" y="6477000"/>
            <a:ext cx="12192000" cy="0"/>
          </a:xfrm>
          <a:prstGeom prst="line">
            <a:avLst/>
          </a:prstGeom>
          <a:noFill/>
          <a:ln w="38100">
            <a:solidFill>
              <a:srgbClr val="339966"/>
            </a:solidFill>
            <a:round/>
            <a:headEnd/>
            <a:tailEnd/>
          </a:ln>
          <a:effectLst/>
        </p:spPr>
        <p:txBody>
          <a:bodyPr wrap="none" anchor="ctr"/>
          <a:lstStyle/>
          <a:p>
            <a:pPr fontAlgn="base">
              <a:spcBef>
                <a:spcPct val="0"/>
              </a:spcBef>
              <a:spcAft>
                <a:spcPct val="0"/>
              </a:spcAft>
              <a:defRPr/>
            </a:pPr>
            <a:endParaRPr lang="en-US" sz="1800">
              <a:solidFill>
                <a:srgbClr val="000000"/>
              </a:solidFill>
            </a:endParaRPr>
          </a:p>
        </p:txBody>
      </p:sp>
      <p:sp>
        <p:nvSpPr>
          <p:cNvPr id="7" name="Text Box 7"/>
          <p:cNvSpPr txBox="1">
            <a:spLocks noChangeArrowheads="1"/>
          </p:cNvSpPr>
          <p:nvPr/>
        </p:nvSpPr>
        <p:spPr bwMode="auto">
          <a:xfrm>
            <a:off x="0" y="5900739"/>
            <a:ext cx="12192000" cy="498475"/>
          </a:xfrm>
          <a:prstGeom prst="rect">
            <a:avLst/>
          </a:prstGeom>
          <a:noFill/>
          <a:ln w="9525">
            <a:noFill/>
            <a:miter lim="800000"/>
            <a:headEnd/>
            <a:tailEnd/>
          </a:ln>
          <a:effectLst/>
        </p:spPr>
        <p:txBody>
          <a:bodyPr anchor="b">
            <a:spAutoFit/>
          </a:bodyPr>
          <a:lstStyle/>
          <a:p>
            <a:pPr algn="ctr" eaLnBrk="0" fontAlgn="base" hangingPunct="0">
              <a:lnSpc>
                <a:spcPct val="110000"/>
              </a:lnSpc>
              <a:spcBef>
                <a:spcPct val="0"/>
              </a:spcBef>
              <a:spcAft>
                <a:spcPct val="0"/>
              </a:spcAft>
              <a:defRPr/>
            </a:pPr>
            <a:r>
              <a:rPr lang="en-US" sz="1200" dirty="0">
                <a:solidFill>
                  <a:srgbClr val="FF3300"/>
                </a:solidFill>
                <a:latin typeface="Georgia" pitchFamily="18" charset="0"/>
              </a:rPr>
              <a:t>PowerPoint</a:t>
            </a:r>
            <a:r>
              <a:rPr lang="en-US" sz="1200" baseline="30000" dirty="0">
                <a:solidFill>
                  <a:srgbClr val="FF3300"/>
                </a:solidFill>
                <a:latin typeface="Georgia" pitchFamily="18" charset="0"/>
              </a:rPr>
              <a:t>®</a:t>
            </a:r>
            <a:r>
              <a:rPr lang="en-US" sz="1200" dirty="0">
                <a:solidFill>
                  <a:srgbClr val="FF3300"/>
                </a:solidFill>
                <a:latin typeface="Georgia" pitchFamily="18" charset="0"/>
              </a:rPr>
              <a:t> Lecture Outlines </a:t>
            </a:r>
          </a:p>
          <a:p>
            <a:pPr algn="ctr" eaLnBrk="0" fontAlgn="base" hangingPunct="0">
              <a:lnSpc>
                <a:spcPct val="110000"/>
              </a:lnSpc>
              <a:spcBef>
                <a:spcPct val="0"/>
              </a:spcBef>
              <a:spcAft>
                <a:spcPct val="0"/>
              </a:spcAft>
              <a:defRPr/>
            </a:pPr>
            <a:r>
              <a:rPr lang="en-US" sz="1200" dirty="0">
                <a:solidFill>
                  <a:srgbClr val="FF3300"/>
                </a:solidFill>
                <a:latin typeface="Georgia" pitchFamily="18" charset="0"/>
              </a:rPr>
              <a:t>Prepared by Johnny El-Rady, University of South Florida</a:t>
            </a:r>
          </a:p>
        </p:txBody>
      </p:sp>
      <p:grpSp>
        <p:nvGrpSpPr>
          <p:cNvPr id="8" name="Group 8"/>
          <p:cNvGrpSpPr>
            <a:grpSpLocks/>
          </p:cNvGrpSpPr>
          <p:nvPr/>
        </p:nvGrpSpPr>
        <p:grpSpPr bwMode="auto">
          <a:xfrm>
            <a:off x="2540000" y="3306764"/>
            <a:ext cx="3547533" cy="2278062"/>
            <a:chOff x="-1156" y="2064"/>
            <a:chExt cx="1676" cy="1435"/>
          </a:xfrm>
        </p:grpSpPr>
        <p:sp>
          <p:nvSpPr>
            <p:cNvPr id="9" name="Text Box 9"/>
            <p:cNvSpPr txBox="1">
              <a:spLocks noChangeArrowheads="1"/>
            </p:cNvSpPr>
            <p:nvPr/>
          </p:nvSpPr>
          <p:spPr bwMode="auto">
            <a:xfrm>
              <a:off x="-1156" y="2064"/>
              <a:ext cx="517" cy="143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200" dirty="0">
                  <a:solidFill>
                    <a:srgbClr val="0066FF"/>
                  </a:solidFill>
                  <a:latin typeface="Times New Roman" pitchFamily="18" charset="0"/>
                </a:rPr>
                <a:t>2</a:t>
              </a:r>
            </a:p>
          </p:txBody>
        </p:sp>
        <p:sp>
          <p:nvSpPr>
            <p:cNvPr id="10" name="Text Box 10"/>
            <p:cNvSpPr txBox="1">
              <a:spLocks noChangeArrowheads="1"/>
            </p:cNvSpPr>
            <p:nvPr/>
          </p:nvSpPr>
          <p:spPr bwMode="auto">
            <a:xfrm>
              <a:off x="-240" y="2477"/>
              <a:ext cx="760" cy="582"/>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5400" dirty="0">
                  <a:solidFill>
                    <a:srgbClr val="000000"/>
                  </a:solidFill>
                  <a:latin typeface="Times New Roman" pitchFamily="18" charset="0"/>
                </a:rPr>
                <a:t>Cells</a:t>
              </a:r>
            </a:p>
          </p:txBody>
        </p:sp>
      </p:grpSp>
      <p:pic>
        <p:nvPicPr>
          <p:cNvPr id="11" name="Picture 29" descr="Lewis9e10tlm_nm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32800" y="2743200"/>
            <a:ext cx="344593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6253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020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274638"/>
            <a:ext cx="28448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74638"/>
            <a:ext cx="83312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7631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13792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6400" y="1524000"/>
            <a:ext cx="5588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524000"/>
            <a:ext cx="5588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695700"/>
            <a:ext cx="5588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139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164142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95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524000"/>
            <a:ext cx="558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4000"/>
            <a:ext cx="558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012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426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447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49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255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39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06400" y="1524000"/>
            <a:ext cx="1137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 Second level</a:t>
            </a:r>
          </a:p>
          <a:p>
            <a:pPr lvl="2"/>
            <a:r>
              <a:rPr lang="en-US" altLang="en-US" smtClean="0"/>
              <a:t>- Third level</a:t>
            </a:r>
          </a:p>
          <a:p>
            <a:pPr lvl="3"/>
            <a:r>
              <a:rPr lang="en-US" altLang="en-US" smtClean="0"/>
              <a:t>- Fourth level</a:t>
            </a:r>
          </a:p>
          <a:p>
            <a:pPr lvl="4"/>
            <a:r>
              <a:rPr lang="en-US" altLang="en-US" smtClean="0"/>
              <a:t>- Fifth level</a:t>
            </a:r>
          </a:p>
        </p:txBody>
      </p:sp>
      <p:sp>
        <p:nvSpPr>
          <p:cNvPr id="1027" name="Rectangle 6"/>
          <p:cNvSpPr>
            <a:spLocks noGrp="1" noChangeArrowheads="1"/>
          </p:cNvSpPr>
          <p:nvPr>
            <p:ph type="title"/>
          </p:nvPr>
        </p:nvSpPr>
        <p:spPr bwMode="auto">
          <a:xfrm>
            <a:off x="406400" y="274638"/>
            <a:ext cx="11379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 name="TextBox 4"/>
          <p:cNvSpPr txBox="1"/>
          <p:nvPr userDrawn="1"/>
        </p:nvSpPr>
        <p:spPr>
          <a:xfrm>
            <a:off x="11391900" y="6353175"/>
            <a:ext cx="402674" cy="307777"/>
          </a:xfrm>
          <a:prstGeom prst="rect">
            <a:avLst/>
          </a:prstGeom>
          <a:noFill/>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fld id="{8407C305-1097-4EC0-BC1B-1075135CB777}" type="slidenum">
              <a:rPr lang="en-US" altLang="en-US" sz="1400">
                <a:solidFill>
                  <a:srgbClr val="000000"/>
                </a:solidFill>
              </a:rPr>
              <a:pPr eaLnBrk="1" fontAlgn="base" hangingPunct="1">
                <a:spcBef>
                  <a:spcPct val="0"/>
                </a:spcBef>
                <a:spcAft>
                  <a:spcPct val="0"/>
                </a:spcAft>
              </a:pPr>
              <a:t>‹#›</a:t>
            </a:fld>
            <a:endParaRPr lang="en-US" altLang="en-US" sz="1400">
              <a:solidFill>
                <a:srgbClr val="000000"/>
              </a:solidFill>
            </a:endParaRPr>
          </a:p>
        </p:txBody>
      </p:sp>
    </p:spTree>
    <p:extLst>
      <p:ext uri="{BB962C8B-B14F-4D97-AF65-F5344CB8AC3E}">
        <p14:creationId xmlns:p14="http://schemas.microsoft.com/office/powerpoint/2010/main" val="2424677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50000"/>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defRPr sz="2800">
          <a:solidFill>
            <a:schemeClr val="tx1"/>
          </a:solidFill>
          <a:latin typeface="+mn-lt"/>
        </a:defRPr>
      </a:lvl2pPr>
      <a:lvl3pPr marL="1143000" indent="-228600" algn="l" rtl="0" eaLnBrk="0" fontAlgn="base" hangingPunct="0">
        <a:spcBef>
          <a:spcPct val="20000"/>
        </a:spcBef>
        <a:spcAft>
          <a:spcPct val="0"/>
        </a:spcAft>
        <a:buSzPct val="50000"/>
        <a:defRPr sz="2400">
          <a:solidFill>
            <a:schemeClr val="tx1"/>
          </a:solidFill>
          <a:latin typeface="+mn-lt"/>
        </a:defRPr>
      </a:lvl3pPr>
      <a:lvl4pPr marL="1600200" indent="-228600" algn="l" rtl="0" eaLnBrk="0" fontAlgn="base" hangingPunct="0">
        <a:spcBef>
          <a:spcPct val="20000"/>
        </a:spcBef>
        <a:spcAft>
          <a:spcPct val="0"/>
        </a:spcAft>
        <a:buSzPct val="50000"/>
        <a:defRPr sz="2000">
          <a:solidFill>
            <a:schemeClr val="tx1"/>
          </a:solidFill>
          <a:latin typeface="+mn-lt"/>
        </a:defRPr>
      </a:lvl4pPr>
      <a:lvl5pPr marL="2057400" indent="-228600" algn="l" rtl="0" eaLnBrk="0" fontAlgn="base" hangingPunct="0">
        <a:spcBef>
          <a:spcPct val="20000"/>
        </a:spcBef>
        <a:spcAft>
          <a:spcPct val="0"/>
        </a:spcAft>
        <a:buSzPct val="50000"/>
        <a:defRPr sz="2000">
          <a:solidFill>
            <a:schemeClr val="tx1"/>
          </a:solidFill>
          <a:latin typeface="+mn-lt"/>
        </a:defRPr>
      </a:lvl5pPr>
      <a:lvl6pPr marL="2514600" indent="-228600" algn="l" rtl="0" fontAlgn="base">
        <a:spcBef>
          <a:spcPct val="20000"/>
        </a:spcBef>
        <a:spcAft>
          <a:spcPct val="0"/>
        </a:spcAft>
        <a:buSzPct val="50000"/>
        <a:buBlip>
          <a:blip r:embed="rId14"/>
        </a:buBlip>
        <a:defRPr sz="2000">
          <a:solidFill>
            <a:schemeClr val="tx1"/>
          </a:solidFill>
          <a:latin typeface="+mn-lt"/>
        </a:defRPr>
      </a:lvl6pPr>
      <a:lvl7pPr marL="2971800" indent="-228600" algn="l" rtl="0" fontAlgn="base">
        <a:spcBef>
          <a:spcPct val="20000"/>
        </a:spcBef>
        <a:spcAft>
          <a:spcPct val="0"/>
        </a:spcAft>
        <a:buSzPct val="50000"/>
        <a:buBlip>
          <a:blip r:embed="rId14"/>
        </a:buBlip>
        <a:defRPr sz="2000">
          <a:solidFill>
            <a:schemeClr val="tx1"/>
          </a:solidFill>
          <a:latin typeface="+mn-lt"/>
        </a:defRPr>
      </a:lvl7pPr>
      <a:lvl8pPr marL="3429000" indent="-228600" algn="l" rtl="0" fontAlgn="base">
        <a:spcBef>
          <a:spcPct val="20000"/>
        </a:spcBef>
        <a:spcAft>
          <a:spcPct val="0"/>
        </a:spcAft>
        <a:buSzPct val="50000"/>
        <a:buBlip>
          <a:blip r:embed="rId14"/>
        </a:buBlip>
        <a:defRPr sz="2000">
          <a:solidFill>
            <a:schemeClr val="tx1"/>
          </a:solidFill>
          <a:latin typeface="+mn-lt"/>
        </a:defRPr>
      </a:lvl8pPr>
      <a:lvl9pPr marL="3886200" indent="-228600" algn="l" rtl="0" fontAlgn="base">
        <a:spcBef>
          <a:spcPct val="20000"/>
        </a:spcBef>
        <a:spcAft>
          <a:spcPct val="0"/>
        </a:spcAft>
        <a:buSzPct val="50000"/>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Conductive_hearing_loss" TargetMode="External"/><Relationship Id="rId2" Type="http://schemas.openxmlformats.org/officeDocument/2006/relationships/hyperlink" Target="http://en.wikipedia.org/wiki/Micrognathia" TargetMode="Externa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hyperlink" Target="http://en.wikipedia.org/wiki/Zygoma"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TCOF1" TargetMode="External"/><Relationship Id="rId2" Type="http://schemas.openxmlformats.org/officeDocument/2006/relationships/hyperlink" Target="http://en.wikipedia.org/wiki/Mutation" TargetMode="External"/><Relationship Id="rId1" Type="http://schemas.openxmlformats.org/officeDocument/2006/relationships/slideLayout" Target="../slideLayouts/slideLayout2.xml"/><Relationship Id="rId6" Type="http://schemas.openxmlformats.org/officeDocument/2006/relationships/hyperlink" Target="http://en.wikipedia.org/wiki/Autosomal_dominant" TargetMode="External"/><Relationship Id="rId5" Type="http://schemas.openxmlformats.org/officeDocument/2006/relationships/hyperlink" Target="http://en.wikipedia.org/wiki/Chromosome_5" TargetMode="External"/><Relationship Id="rId4" Type="http://schemas.openxmlformats.org/officeDocument/2006/relationships/hyperlink" Target="http://en.wikipedia.org/wiki/Gen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smtClean="0"/>
              <a:t>Ethical Issues…</a:t>
            </a:r>
          </a:p>
        </p:txBody>
      </p:sp>
      <p:sp>
        <p:nvSpPr>
          <p:cNvPr id="157699" name="Rectangle 3"/>
          <p:cNvSpPr>
            <a:spLocks noGrp="1" noChangeArrowheads="1"/>
          </p:cNvSpPr>
          <p:nvPr>
            <p:ph type="body" idx="1"/>
          </p:nvPr>
        </p:nvSpPr>
        <p:spPr/>
        <p:txBody>
          <a:bodyPr/>
          <a:lstStyle/>
          <a:p>
            <a:pPr>
              <a:lnSpc>
                <a:spcPct val="90000"/>
              </a:lnSpc>
            </a:pPr>
            <a:r>
              <a:rPr lang="en-US" altLang="en-US" sz="2800"/>
              <a:t>Is human cloning ethical? “Playing with nature?”</a:t>
            </a:r>
          </a:p>
          <a:p>
            <a:pPr>
              <a:lnSpc>
                <a:spcPct val="90000"/>
              </a:lnSpc>
            </a:pPr>
            <a:r>
              <a:rPr lang="en-US" altLang="en-US" sz="2800"/>
              <a:t>Does a clone have parents?</a:t>
            </a:r>
          </a:p>
          <a:p>
            <a:pPr>
              <a:lnSpc>
                <a:spcPct val="90000"/>
              </a:lnSpc>
            </a:pPr>
            <a:r>
              <a:rPr lang="en-US" altLang="en-US" sz="2800"/>
              <a:t>Autonomy?</a:t>
            </a:r>
          </a:p>
          <a:p>
            <a:pPr>
              <a:lnSpc>
                <a:spcPct val="90000"/>
              </a:lnSpc>
            </a:pPr>
            <a:r>
              <a:rPr lang="en-US" altLang="en-US" sz="2800"/>
              <a:t>Might cloned children be able to choose their own destiny?</a:t>
            </a:r>
          </a:p>
          <a:p>
            <a:pPr>
              <a:lnSpc>
                <a:spcPct val="90000"/>
              </a:lnSpc>
            </a:pPr>
            <a:r>
              <a:rPr lang="en-US" altLang="en-US" sz="2800"/>
              <a:t>What about cloning children who have died at a young age?</a:t>
            </a:r>
          </a:p>
          <a:p>
            <a:pPr lvl="1">
              <a:lnSpc>
                <a:spcPct val="90000"/>
              </a:lnSpc>
            </a:pPr>
            <a:r>
              <a:rPr lang="en-US" altLang="en-US" sz="2400"/>
              <a:t>Would it matter if the death were accidental?</a:t>
            </a:r>
          </a:p>
          <a:p>
            <a:pPr>
              <a:lnSpc>
                <a:spcPct val="90000"/>
              </a:lnSpc>
            </a:pPr>
            <a:r>
              <a:rPr lang="en-US" altLang="en-US" sz="2800"/>
              <a:t>Does cloning to create stem cells (therapeutic cloning) justify destroying a human embryo?</a:t>
            </a:r>
          </a:p>
        </p:txBody>
      </p:sp>
      <p:pic>
        <p:nvPicPr>
          <p:cNvPr id="157701" name="Picture 5" descr="Sheep_clone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381000"/>
            <a:ext cx="12382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7704" name="Picture 8" descr="Test_tube_fro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90601"/>
            <a:ext cx="2857500"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85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diamond(in)">
                                      <p:cBhvr>
                                        <p:cTn id="7" dur="2000"/>
                                        <p:tgtEl>
                                          <p:spTgt spid="15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diamond(in)">
                                      <p:cBhvr>
                                        <p:cTn id="12" dur="2000"/>
                                        <p:tgtEl>
                                          <p:spTgt spid="157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Effect transition="in" filter="diamond(in)">
                                      <p:cBhvr>
                                        <p:cTn id="17" dur="2000"/>
                                        <p:tgtEl>
                                          <p:spTgt spid="157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7699">
                                            <p:txEl>
                                              <p:pRg st="3" end="3"/>
                                            </p:txEl>
                                          </p:spTgt>
                                        </p:tgtEl>
                                        <p:attrNameLst>
                                          <p:attrName>style.visibility</p:attrName>
                                        </p:attrNameLst>
                                      </p:cBhvr>
                                      <p:to>
                                        <p:strVal val="visible"/>
                                      </p:to>
                                    </p:set>
                                    <p:animEffect transition="in" filter="diamond(in)">
                                      <p:cBhvr>
                                        <p:cTn id="22" dur="2000"/>
                                        <p:tgtEl>
                                          <p:spTgt spid="157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57699">
                                            <p:txEl>
                                              <p:pRg st="4" end="4"/>
                                            </p:txEl>
                                          </p:spTgt>
                                        </p:tgtEl>
                                        <p:attrNameLst>
                                          <p:attrName>style.visibility</p:attrName>
                                        </p:attrNameLst>
                                      </p:cBhvr>
                                      <p:to>
                                        <p:strVal val="visible"/>
                                      </p:to>
                                    </p:set>
                                    <p:animEffect transition="in" filter="diamond(in)">
                                      <p:cBhvr>
                                        <p:cTn id="27" dur="2000"/>
                                        <p:tgtEl>
                                          <p:spTgt spid="157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57699">
                                            <p:txEl>
                                              <p:pRg st="5" end="5"/>
                                            </p:txEl>
                                          </p:spTgt>
                                        </p:tgtEl>
                                        <p:attrNameLst>
                                          <p:attrName>style.visibility</p:attrName>
                                        </p:attrNameLst>
                                      </p:cBhvr>
                                      <p:to>
                                        <p:strVal val="visible"/>
                                      </p:to>
                                    </p:set>
                                    <p:animEffect transition="in" filter="diamond(in)">
                                      <p:cBhvr>
                                        <p:cTn id="32" dur="2000"/>
                                        <p:tgtEl>
                                          <p:spTgt spid="1576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57699">
                                            <p:txEl>
                                              <p:pRg st="6" end="6"/>
                                            </p:txEl>
                                          </p:spTgt>
                                        </p:tgtEl>
                                        <p:attrNameLst>
                                          <p:attrName>style.visibility</p:attrName>
                                        </p:attrNameLst>
                                      </p:cBhvr>
                                      <p:to>
                                        <p:strVal val="visible"/>
                                      </p:to>
                                    </p:set>
                                    <p:animEffect transition="in" filter="diamond(in)">
                                      <p:cBhvr>
                                        <p:cTn id="37" dur="2000"/>
                                        <p:tgtEl>
                                          <p:spTgt spid="157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pic>
        <p:nvPicPr>
          <p:cNvPr id="111619" name="Picture 2" descr="lew25278_03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228600"/>
            <a:ext cx="3286125" cy="6407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1620" name="Rectangle 2"/>
          <p:cNvSpPr>
            <a:spLocks noChangeArrowheads="1"/>
          </p:cNvSpPr>
          <p:nvPr/>
        </p:nvSpPr>
        <p:spPr bwMode="auto">
          <a:xfrm>
            <a:off x="1828800" y="1371600"/>
            <a:ext cx="358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a:solidFill>
                  <a:srgbClr val="0000FF"/>
                </a:solidFill>
              </a:rPr>
              <a:t>Crossing-over</a:t>
            </a:r>
          </a:p>
        </p:txBody>
      </p:sp>
      <p:sp>
        <p:nvSpPr>
          <p:cNvPr id="7" name="Title 1"/>
          <p:cNvSpPr txBox="1">
            <a:spLocks/>
          </p:cNvSpPr>
          <p:nvPr/>
        </p:nvSpPr>
        <p:spPr bwMode="auto">
          <a:xfrm>
            <a:off x="3200400" y="4572000"/>
            <a:ext cx="12192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3.5</a:t>
            </a:r>
          </a:p>
        </p:txBody>
      </p:sp>
    </p:spTree>
    <p:extLst>
      <p:ext uri="{BB962C8B-B14F-4D97-AF65-F5344CB8AC3E}">
        <p14:creationId xmlns:p14="http://schemas.microsoft.com/office/powerpoint/2010/main" val="3847934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12643"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Metaphase I</a:t>
            </a:r>
          </a:p>
        </p:txBody>
      </p:sp>
      <p:sp>
        <p:nvSpPr>
          <p:cNvPr id="32771" name="Rectangle 3"/>
          <p:cNvSpPr>
            <a:spLocks noChangeArrowheads="1"/>
          </p:cNvSpPr>
          <p:nvPr/>
        </p:nvSpPr>
        <p:spPr bwMode="auto">
          <a:xfrm>
            <a:off x="2057400" y="1676400"/>
            <a:ext cx="5638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Homologous pairs align along the equator of the cell</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The random alignment pattern determines the combination of maternal and paternal chromosomes in the gametes</a:t>
            </a:r>
          </a:p>
        </p:txBody>
      </p:sp>
      <p:pic>
        <p:nvPicPr>
          <p:cNvPr id="112645" name="Picture 2" descr="lew25278_03_04a.jpg"/>
          <p:cNvPicPr>
            <a:picLocks noChangeAspect="1"/>
          </p:cNvPicPr>
          <p:nvPr/>
        </p:nvPicPr>
        <p:blipFill>
          <a:blip r:embed="rId2">
            <a:extLst>
              <a:ext uri="{28A0092B-C50C-407E-A947-70E740481C1C}">
                <a14:useLocalDpi xmlns:a14="http://schemas.microsoft.com/office/drawing/2010/main" val="0"/>
              </a:ext>
            </a:extLst>
          </a:blip>
          <a:srcRect l="33333" t="14240" r="48148" b="2029"/>
          <a:stretch>
            <a:fillRect/>
          </a:stretch>
        </p:blipFill>
        <p:spPr bwMode="auto">
          <a:xfrm>
            <a:off x="7924800" y="1219201"/>
            <a:ext cx="2057400" cy="50403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404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pic>
        <p:nvPicPr>
          <p:cNvPr id="113667" name="Picture 2" descr="lew25278_03_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203326"/>
            <a:ext cx="7573963" cy="5349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3668" name="Rectangle 2"/>
          <p:cNvSpPr>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a:solidFill>
                  <a:srgbClr val="0000FF"/>
                </a:solidFill>
              </a:rPr>
              <a:t>Independent Assortment</a:t>
            </a:r>
          </a:p>
        </p:txBody>
      </p:sp>
      <p:sp>
        <p:nvSpPr>
          <p:cNvPr id="10" name="Title 1"/>
          <p:cNvSpPr txBox="1">
            <a:spLocks/>
          </p:cNvSpPr>
          <p:nvPr/>
        </p:nvSpPr>
        <p:spPr bwMode="auto">
          <a:xfrm>
            <a:off x="1905000" y="3581400"/>
            <a:ext cx="12192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3.6</a:t>
            </a:r>
          </a:p>
        </p:txBody>
      </p:sp>
    </p:spTree>
    <p:extLst>
      <p:ext uri="{BB962C8B-B14F-4D97-AF65-F5344CB8AC3E}">
        <p14:creationId xmlns:p14="http://schemas.microsoft.com/office/powerpoint/2010/main" val="1213638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14691"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Anaphase I</a:t>
            </a:r>
          </a:p>
        </p:txBody>
      </p:sp>
      <p:sp>
        <p:nvSpPr>
          <p:cNvPr id="32771" name="Rectangle 3"/>
          <p:cNvSpPr>
            <a:spLocks noChangeArrowheads="1"/>
          </p:cNvSpPr>
          <p:nvPr/>
        </p:nvSpPr>
        <p:spPr bwMode="auto">
          <a:xfrm>
            <a:off x="2514600" y="1676400"/>
            <a:ext cx="403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Homologs separate and move to opposite poles of the cell</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 Sister chromatids remain attached at their centromeres</a:t>
            </a:r>
          </a:p>
        </p:txBody>
      </p:sp>
      <p:pic>
        <p:nvPicPr>
          <p:cNvPr id="114693" name="Picture 2" descr="lew25278_03_04a.jpg"/>
          <p:cNvPicPr>
            <a:picLocks noChangeAspect="1"/>
          </p:cNvPicPr>
          <p:nvPr/>
        </p:nvPicPr>
        <p:blipFill>
          <a:blip r:embed="rId2">
            <a:extLst>
              <a:ext uri="{28A0092B-C50C-407E-A947-70E740481C1C}">
                <a14:useLocalDpi xmlns:a14="http://schemas.microsoft.com/office/drawing/2010/main" val="0"/>
              </a:ext>
            </a:extLst>
          </a:blip>
          <a:srcRect l="51852" t="14240" r="33333" b="7155"/>
          <a:stretch>
            <a:fillRect/>
          </a:stretch>
        </p:blipFill>
        <p:spPr bwMode="auto">
          <a:xfrm>
            <a:off x="7239000" y="1219200"/>
            <a:ext cx="1676400" cy="4819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628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15715"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Telophase I</a:t>
            </a:r>
          </a:p>
        </p:txBody>
      </p:sp>
      <p:pic>
        <p:nvPicPr>
          <p:cNvPr id="115716" name="Picture 2" descr="lew25278_03_04a.jpg"/>
          <p:cNvPicPr>
            <a:picLocks noChangeAspect="1"/>
          </p:cNvPicPr>
          <p:nvPr/>
        </p:nvPicPr>
        <p:blipFill>
          <a:blip r:embed="rId2">
            <a:extLst>
              <a:ext uri="{28A0092B-C50C-407E-A947-70E740481C1C}">
                <a14:useLocalDpi xmlns:a14="http://schemas.microsoft.com/office/drawing/2010/main" val="0"/>
              </a:ext>
            </a:extLst>
          </a:blip>
          <a:srcRect l="66666" t="16222" r="16667" b="2029"/>
          <a:stretch>
            <a:fillRect/>
          </a:stretch>
        </p:blipFill>
        <p:spPr bwMode="auto">
          <a:xfrm>
            <a:off x="7467601" y="1371600"/>
            <a:ext cx="1863725" cy="4953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2514600" y="1676400"/>
            <a:ext cx="403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Nuclear envelope reforms</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 Spindle disappears</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 Cytokinesis divides cell into two</a:t>
            </a:r>
          </a:p>
        </p:txBody>
      </p:sp>
    </p:spTree>
    <p:extLst>
      <p:ext uri="{BB962C8B-B14F-4D97-AF65-F5344CB8AC3E}">
        <p14:creationId xmlns:p14="http://schemas.microsoft.com/office/powerpoint/2010/main" val="237473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16739"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Interkinesis</a:t>
            </a:r>
          </a:p>
        </p:txBody>
      </p:sp>
      <p:sp>
        <p:nvSpPr>
          <p:cNvPr id="32771" name="Rectangle 3"/>
          <p:cNvSpPr>
            <a:spLocks noChangeArrowheads="1"/>
          </p:cNvSpPr>
          <p:nvPr/>
        </p:nvSpPr>
        <p:spPr bwMode="auto">
          <a:xfrm>
            <a:off x="2057400" y="1371600"/>
            <a:ext cx="8001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A short interphase between the two meiotic divisions</a:t>
            </a:r>
          </a:p>
          <a:p>
            <a:pPr eaLnBrk="1" fontAlgn="base" hangingPunct="1">
              <a:spcBef>
                <a:spcPct val="20000"/>
              </a:spcBef>
              <a:spcAft>
                <a:spcPct val="0"/>
              </a:spcAft>
              <a:buSzPct val="50000"/>
            </a:pPr>
            <a:endParaRPr lang="en-US" altLang="en-US" sz="2400">
              <a:solidFill>
                <a:srgbClr val="000000"/>
              </a:solidFill>
            </a:endParaRPr>
          </a:p>
          <a:p>
            <a:pPr eaLnBrk="1" fontAlgn="base" hangingPunct="1">
              <a:spcBef>
                <a:spcPct val="20000"/>
              </a:spcBef>
              <a:spcAft>
                <a:spcPct val="0"/>
              </a:spcAft>
              <a:buSzPct val="50000"/>
            </a:pPr>
            <a:r>
              <a:rPr lang="en-US" altLang="en-US" sz="3200">
                <a:solidFill>
                  <a:srgbClr val="000000"/>
                </a:solidFill>
              </a:rPr>
              <a:t>Chromosomes unfold into very thin threads</a:t>
            </a:r>
          </a:p>
          <a:p>
            <a:pPr eaLnBrk="1" fontAlgn="base" hangingPunct="1">
              <a:spcBef>
                <a:spcPct val="20000"/>
              </a:spcBef>
              <a:spcAft>
                <a:spcPct val="0"/>
              </a:spcAft>
              <a:buSzPct val="50000"/>
            </a:pPr>
            <a:endParaRPr lang="en-US" altLang="en-US" sz="2400">
              <a:solidFill>
                <a:srgbClr val="000000"/>
              </a:solidFill>
            </a:endParaRPr>
          </a:p>
          <a:p>
            <a:pPr eaLnBrk="1" fontAlgn="base" hangingPunct="1">
              <a:spcBef>
                <a:spcPct val="20000"/>
              </a:spcBef>
              <a:spcAft>
                <a:spcPct val="0"/>
              </a:spcAft>
              <a:buSzPct val="50000"/>
            </a:pPr>
            <a:r>
              <a:rPr lang="en-US" altLang="en-US" sz="3200">
                <a:solidFill>
                  <a:srgbClr val="000000"/>
                </a:solidFill>
              </a:rPr>
              <a:t>Proteins are manufactured</a:t>
            </a:r>
          </a:p>
          <a:p>
            <a:pPr eaLnBrk="1" fontAlgn="base" hangingPunct="1">
              <a:spcBef>
                <a:spcPct val="20000"/>
              </a:spcBef>
              <a:spcAft>
                <a:spcPct val="0"/>
              </a:spcAft>
              <a:buSzPct val="50000"/>
            </a:pPr>
            <a:endParaRPr lang="en-US" altLang="en-US" sz="2400">
              <a:solidFill>
                <a:srgbClr val="000000"/>
              </a:solidFill>
            </a:endParaRPr>
          </a:p>
          <a:p>
            <a:pPr eaLnBrk="1" fontAlgn="base" hangingPunct="1">
              <a:spcBef>
                <a:spcPct val="20000"/>
              </a:spcBef>
              <a:spcAft>
                <a:spcPct val="0"/>
              </a:spcAft>
              <a:buSzPct val="50000"/>
            </a:pPr>
            <a:r>
              <a:rPr lang="en-US" altLang="en-US" sz="3200">
                <a:solidFill>
                  <a:srgbClr val="000000"/>
                </a:solidFill>
              </a:rPr>
              <a:t>However, DNA is NOT replicated a second time</a:t>
            </a:r>
          </a:p>
        </p:txBody>
      </p:sp>
    </p:spTree>
    <p:extLst>
      <p:ext uri="{BB962C8B-B14F-4D97-AF65-F5344CB8AC3E}">
        <p14:creationId xmlns:p14="http://schemas.microsoft.com/office/powerpoint/2010/main" val="3401321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Meiosis II</a:t>
            </a:r>
          </a:p>
        </p:txBody>
      </p:sp>
      <p:pic>
        <p:nvPicPr>
          <p:cNvPr id="117763" name="Picture 2" descr="lew25278_03_04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8699500" cy="4800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752600" y="2057400"/>
            <a:ext cx="12192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3.4</a:t>
            </a:r>
          </a:p>
        </p:txBody>
      </p:sp>
    </p:spTree>
    <p:extLst>
      <p:ext uri="{BB962C8B-B14F-4D97-AF65-F5344CB8AC3E}">
        <p14:creationId xmlns:p14="http://schemas.microsoft.com/office/powerpoint/2010/main" val="2314098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19811" name="Rectangle 2"/>
          <p:cNvSpPr>
            <a:spLocks noChangeArrowheads="1"/>
          </p:cNvSpPr>
          <p:nvPr/>
        </p:nvSpPr>
        <p:spPr bwMode="auto">
          <a:xfrm>
            <a:off x="1676400" y="2286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a:solidFill>
                  <a:srgbClr val="0000FF"/>
                </a:solidFill>
              </a:rPr>
              <a:t>Prophase II</a:t>
            </a:r>
          </a:p>
        </p:txBody>
      </p:sp>
      <p:sp>
        <p:nvSpPr>
          <p:cNvPr id="32771" name="Rectangle 3"/>
          <p:cNvSpPr>
            <a:spLocks noChangeArrowheads="1"/>
          </p:cNvSpPr>
          <p:nvPr/>
        </p:nvSpPr>
        <p:spPr bwMode="auto">
          <a:xfrm>
            <a:off x="1905000" y="1371600"/>
            <a:ext cx="464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2800">
                <a:solidFill>
                  <a:srgbClr val="000000"/>
                </a:solidFill>
              </a:rPr>
              <a:t>Chromosomes are again condensed and visible</a:t>
            </a:r>
          </a:p>
          <a:p>
            <a:pPr eaLnBrk="1" fontAlgn="base" hangingPunct="1">
              <a:spcBef>
                <a:spcPct val="20000"/>
              </a:spcBef>
              <a:spcAft>
                <a:spcPct val="0"/>
              </a:spcAft>
              <a:buSzPct val="50000"/>
            </a:pPr>
            <a:r>
              <a:rPr lang="en-US" altLang="en-US" sz="2800">
                <a:solidFill>
                  <a:srgbClr val="000000"/>
                </a:solidFill>
              </a:rPr>
              <a:t>Spindle forms</a:t>
            </a:r>
          </a:p>
          <a:p>
            <a:pPr eaLnBrk="1" fontAlgn="base" hangingPunct="1">
              <a:spcBef>
                <a:spcPct val="20000"/>
              </a:spcBef>
              <a:spcAft>
                <a:spcPct val="0"/>
              </a:spcAft>
              <a:buSzPct val="50000"/>
            </a:pPr>
            <a:r>
              <a:rPr lang="en-US" altLang="en-US" sz="2800">
                <a:solidFill>
                  <a:srgbClr val="000000"/>
                </a:solidFill>
              </a:rPr>
              <a:t>Nuclear envelope  fragments</a:t>
            </a:r>
          </a:p>
        </p:txBody>
      </p:sp>
      <p:sp>
        <p:nvSpPr>
          <p:cNvPr id="312326" name="Rectangle 2"/>
          <p:cNvSpPr>
            <a:spLocks noChangeArrowheads="1"/>
          </p:cNvSpPr>
          <p:nvPr/>
        </p:nvSpPr>
        <p:spPr bwMode="auto">
          <a:xfrm>
            <a:off x="6477000" y="2286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a:solidFill>
                  <a:srgbClr val="0000FF"/>
                </a:solidFill>
              </a:rPr>
              <a:t>Metaphase II</a:t>
            </a:r>
          </a:p>
        </p:txBody>
      </p:sp>
      <p:sp>
        <p:nvSpPr>
          <p:cNvPr id="2" name="Rectangle 3"/>
          <p:cNvSpPr>
            <a:spLocks noChangeArrowheads="1"/>
          </p:cNvSpPr>
          <p:nvPr/>
        </p:nvSpPr>
        <p:spPr bwMode="auto">
          <a:xfrm>
            <a:off x="6629400" y="1371600"/>
            <a:ext cx="350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2800">
                <a:solidFill>
                  <a:srgbClr val="000000"/>
                </a:solidFill>
              </a:rPr>
              <a:t>Chromosomes align along the equator of the cell</a:t>
            </a:r>
          </a:p>
        </p:txBody>
      </p:sp>
      <p:pic>
        <p:nvPicPr>
          <p:cNvPr id="119815" name="Picture 2" descr="lew25278_03_04b.jpg"/>
          <p:cNvPicPr>
            <a:picLocks noChangeAspect="1"/>
          </p:cNvPicPr>
          <p:nvPr/>
        </p:nvPicPr>
        <p:blipFill>
          <a:blip r:embed="rId2">
            <a:extLst>
              <a:ext uri="{28A0092B-C50C-407E-A947-70E740481C1C}">
                <a14:useLocalDpi xmlns:a14="http://schemas.microsoft.com/office/drawing/2010/main" val="0"/>
              </a:ext>
            </a:extLst>
          </a:blip>
          <a:srcRect l="19267" t="14285" r="68251" b="33333"/>
          <a:stretch>
            <a:fillRect/>
          </a:stretch>
        </p:blipFill>
        <p:spPr bwMode="auto">
          <a:xfrm>
            <a:off x="4876800" y="3048000"/>
            <a:ext cx="1447800" cy="3352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 descr="lew25278_03_04b.jpg"/>
          <p:cNvPicPr>
            <a:picLocks noChangeAspect="1"/>
          </p:cNvPicPr>
          <p:nvPr/>
        </p:nvPicPr>
        <p:blipFill>
          <a:blip r:embed="rId2">
            <a:extLst>
              <a:ext uri="{28A0092B-C50C-407E-A947-70E740481C1C}">
                <a14:useLocalDpi xmlns:a14="http://schemas.microsoft.com/office/drawing/2010/main" val="0"/>
              </a:ext>
            </a:extLst>
          </a:blip>
          <a:srcRect l="31749" t="14285" r="51830" b="33333"/>
          <a:stretch>
            <a:fillRect/>
          </a:stretch>
        </p:blipFill>
        <p:spPr bwMode="auto">
          <a:xfrm>
            <a:off x="6324600" y="3048000"/>
            <a:ext cx="1905000" cy="3352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246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23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20835" name="Rectangle 2"/>
          <p:cNvSpPr>
            <a:spLocks noChangeArrowheads="1"/>
          </p:cNvSpPr>
          <p:nvPr/>
        </p:nvSpPr>
        <p:spPr bwMode="auto">
          <a:xfrm>
            <a:off x="1676400" y="2286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a:solidFill>
                  <a:srgbClr val="0000FF"/>
                </a:solidFill>
              </a:rPr>
              <a:t>Anaphase II</a:t>
            </a:r>
          </a:p>
        </p:txBody>
      </p:sp>
      <p:sp>
        <p:nvSpPr>
          <p:cNvPr id="32771" name="Rectangle 3"/>
          <p:cNvSpPr>
            <a:spLocks noChangeArrowheads="1"/>
          </p:cNvSpPr>
          <p:nvPr/>
        </p:nvSpPr>
        <p:spPr bwMode="auto">
          <a:xfrm>
            <a:off x="1905000" y="1371600"/>
            <a:ext cx="4191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2800">
                <a:solidFill>
                  <a:srgbClr val="000000"/>
                </a:solidFill>
              </a:rPr>
              <a:t>Centromeres divide</a:t>
            </a:r>
          </a:p>
          <a:p>
            <a:pPr eaLnBrk="1" fontAlgn="base" hangingPunct="1">
              <a:spcBef>
                <a:spcPct val="20000"/>
              </a:spcBef>
              <a:spcAft>
                <a:spcPct val="0"/>
              </a:spcAft>
              <a:buSzPct val="50000"/>
            </a:pPr>
            <a:r>
              <a:rPr lang="en-US" altLang="en-US" sz="2800">
                <a:solidFill>
                  <a:srgbClr val="000000"/>
                </a:solidFill>
              </a:rPr>
              <a:t>Sister chromatids separate to opposite cell poles</a:t>
            </a:r>
          </a:p>
        </p:txBody>
      </p:sp>
      <p:sp>
        <p:nvSpPr>
          <p:cNvPr id="316422" name="Rectangle 2"/>
          <p:cNvSpPr>
            <a:spLocks noChangeArrowheads="1"/>
          </p:cNvSpPr>
          <p:nvPr/>
        </p:nvSpPr>
        <p:spPr bwMode="auto">
          <a:xfrm>
            <a:off x="6477000" y="2286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a:solidFill>
                  <a:srgbClr val="0000FF"/>
                </a:solidFill>
              </a:rPr>
              <a:t>Telophase II</a:t>
            </a:r>
          </a:p>
        </p:txBody>
      </p:sp>
      <p:sp>
        <p:nvSpPr>
          <p:cNvPr id="2" name="Rectangle 3"/>
          <p:cNvSpPr>
            <a:spLocks noChangeArrowheads="1"/>
          </p:cNvSpPr>
          <p:nvPr/>
        </p:nvSpPr>
        <p:spPr bwMode="auto">
          <a:xfrm>
            <a:off x="6629400" y="1371600"/>
            <a:ext cx="3581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2800">
                <a:solidFill>
                  <a:srgbClr val="000000"/>
                </a:solidFill>
              </a:rPr>
              <a:t>Nuclear envelope reforms </a:t>
            </a:r>
          </a:p>
          <a:p>
            <a:pPr eaLnBrk="1" fontAlgn="base" hangingPunct="1">
              <a:spcBef>
                <a:spcPct val="20000"/>
              </a:spcBef>
              <a:spcAft>
                <a:spcPct val="0"/>
              </a:spcAft>
              <a:buSzPct val="50000"/>
            </a:pPr>
            <a:r>
              <a:rPr lang="en-US" altLang="en-US" sz="2800">
                <a:solidFill>
                  <a:srgbClr val="000000"/>
                </a:solidFill>
              </a:rPr>
              <a:t>Chromosomes uncoil</a:t>
            </a:r>
          </a:p>
          <a:p>
            <a:pPr eaLnBrk="1" fontAlgn="base" hangingPunct="1">
              <a:spcBef>
                <a:spcPct val="20000"/>
              </a:spcBef>
              <a:spcAft>
                <a:spcPct val="0"/>
              </a:spcAft>
              <a:buSzPct val="50000"/>
            </a:pPr>
            <a:r>
              <a:rPr lang="en-US" altLang="en-US" sz="2800">
                <a:solidFill>
                  <a:srgbClr val="000000"/>
                </a:solidFill>
              </a:rPr>
              <a:t>Spindle disappears</a:t>
            </a:r>
          </a:p>
        </p:txBody>
      </p:sp>
      <p:pic>
        <p:nvPicPr>
          <p:cNvPr id="8" name="Picture 2" descr="lew25278_03_04b.jpg"/>
          <p:cNvPicPr>
            <a:picLocks noChangeAspect="1"/>
          </p:cNvPicPr>
          <p:nvPr/>
        </p:nvPicPr>
        <p:blipFill>
          <a:blip r:embed="rId2">
            <a:extLst>
              <a:ext uri="{28A0092B-C50C-407E-A947-70E740481C1C}">
                <a14:useLocalDpi xmlns:a14="http://schemas.microsoft.com/office/drawing/2010/main" val="0"/>
              </a:ext>
            </a:extLst>
          </a:blip>
          <a:srcRect l="53426" t="3175" r="36192" b="20634"/>
          <a:stretch>
            <a:fillRect/>
          </a:stretch>
        </p:blipFill>
        <p:spPr bwMode="auto">
          <a:xfrm>
            <a:off x="4038600" y="2743201"/>
            <a:ext cx="990600" cy="40116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 descr="lew25278_03_04b.jpg"/>
          <p:cNvPicPr>
            <a:picLocks noChangeAspect="1"/>
          </p:cNvPicPr>
          <p:nvPr/>
        </p:nvPicPr>
        <p:blipFill>
          <a:blip r:embed="rId2">
            <a:extLst>
              <a:ext uri="{28A0092B-C50C-407E-A947-70E740481C1C}">
                <a14:useLocalDpi xmlns:a14="http://schemas.microsoft.com/office/drawing/2010/main" val="0"/>
              </a:ext>
            </a:extLst>
          </a:blip>
          <a:srcRect l="63808" t="3175" r="19423" b="20634"/>
          <a:stretch>
            <a:fillRect/>
          </a:stretch>
        </p:blipFill>
        <p:spPr bwMode="auto">
          <a:xfrm>
            <a:off x="5029200" y="2743201"/>
            <a:ext cx="1600200" cy="40116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107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64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2" grpId="0"/>
      <p:bldP spid="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21859"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Results of Meiosis</a:t>
            </a:r>
          </a:p>
        </p:txBody>
      </p:sp>
      <p:sp>
        <p:nvSpPr>
          <p:cNvPr id="32771" name="Rectangle 3"/>
          <p:cNvSpPr>
            <a:spLocks noChangeArrowheads="1"/>
          </p:cNvSpPr>
          <p:nvPr/>
        </p:nvSpPr>
        <p:spPr bwMode="auto">
          <a:xfrm>
            <a:off x="2286000" y="1676400"/>
            <a:ext cx="5181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Four haploid cells containing a single copy of the genome</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Each cell is unique – carries a new assortment of genes and chromosomes</a:t>
            </a:r>
          </a:p>
        </p:txBody>
      </p:sp>
      <p:pic>
        <p:nvPicPr>
          <p:cNvPr id="7" name="Picture 2" descr="lew25278_03_04b.jpg"/>
          <p:cNvPicPr>
            <a:picLocks noChangeAspect="1"/>
          </p:cNvPicPr>
          <p:nvPr/>
        </p:nvPicPr>
        <p:blipFill>
          <a:blip r:embed="rId2">
            <a:extLst>
              <a:ext uri="{28A0092B-C50C-407E-A947-70E740481C1C}">
                <a14:useLocalDpi xmlns:a14="http://schemas.microsoft.com/office/drawing/2010/main" val="0"/>
              </a:ext>
            </a:extLst>
          </a:blip>
          <a:srcRect l="84081" t="3175" r="1031" b="9525"/>
          <a:stretch>
            <a:fillRect/>
          </a:stretch>
        </p:blipFill>
        <p:spPr bwMode="auto">
          <a:xfrm>
            <a:off x="7772400" y="1447800"/>
            <a:ext cx="1600200" cy="5176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191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EH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838200"/>
            <a:ext cx="6477000" cy="549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86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6"/>
          <p:cNvSpPr txBox="1">
            <a:spLocks noChangeArrowheads="1"/>
          </p:cNvSpPr>
          <p:nvPr/>
        </p:nvSpPr>
        <p:spPr bwMode="auto">
          <a:xfrm>
            <a:off x="18288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Table 3.1</a:t>
            </a:r>
            <a:endParaRPr lang="en-US" altLang="en-US" sz="2400" b="1">
              <a:solidFill>
                <a:srgbClr val="000000"/>
              </a:solidFill>
              <a:latin typeface="Helvetica" panose="020B0604020202020204" pitchFamily="34" charset="0"/>
            </a:endParaRPr>
          </a:p>
        </p:txBody>
      </p:sp>
      <p:sp>
        <p:nvSpPr>
          <p:cNvPr id="122883" name="Rectangle 2"/>
          <p:cNvSpPr>
            <a:spLocks noChangeArrowheads="1"/>
          </p:cNvSpPr>
          <p:nvPr/>
        </p:nvSpPr>
        <p:spPr bwMode="auto">
          <a:xfrm>
            <a:off x="1752600" y="2286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a:solidFill>
                  <a:srgbClr val="0000FF"/>
                </a:solidFill>
              </a:rPr>
              <a:t>Comparison of Mitosis and Meiosis</a:t>
            </a:r>
          </a:p>
        </p:txBody>
      </p:sp>
      <p:pic>
        <p:nvPicPr>
          <p:cNvPr id="122884" name="Picture 2" descr="lew25278_t03_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58900"/>
            <a:ext cx="8229600" cy="5041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349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24931"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Meiosis vs. Mitosis Animation</a:t>
            </a:r>
          </a:p>
        </p:txBody>
      </p:sp>
      <p:sp>
        <p:nvSpPr>
          <p:cNvPr id="124933" name="Text Box 5"/>
          <p:cNvSpPr txBox="1">
            <a:spLocks noChangeArrowheads="1"/>
          </p:cNvSpPr>
          <p:nvPr/>
        </p:nvSpPr>
        <p:spPr bwMode="auto">
          <a:xfrm>
            <a:off x="4495800" y="2232025"/>
            <a:ext cx="358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400" b="1">
                <a:solidFill>
                  <a:srgbClr val="FFFFD9"/>
                </a:solidFill>
              </a:rPr>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mc:AlternateContent xmlns:mc="http://schemas.openxmlformats.org/markup-compatibility/2006">
        <mc:Choice xmlns:v="urn:schemas-microsoft-com:vml" Requires="v">
          <p:control spid="2050" name="ShockwaveFlash1" r:id="rId2" imgW="5283360" imgH="5334120"/>
        </mc:Choice>
        <mc:Fallback>
          <p:control name="ShockwaveFlash1" r:id="rId2" imgW="5283360" imgH="5334120">
            <p:pic>
              <p:nvPicPr>
                <p:cNvPr id="124932" name="ShockwaveFlash1"/>
                <p:cNvPicPr preferRelativeResize="0">
                  <a:picLocks noChangeArrowheads="1" noChangeShapeType="1"/>
                </p:cNvPicPr>
                <p:nvPr>
                  <p:custDataLst>
                    <p:tags r:id="rId3"/>
                  </p:custDataLst>
                </p:nvPr>
              </p:nvPicPr>
              <p:blipFill>
                <a:blip r:embed="rId5"/>
                <a:srcRect/>
                <a:stretch>
                  <a:fillRect/>
                </a:stretch>
              </p:blipFill>
              <p:spPr bwMode="auto">
                <a:xfrm>
                  <a:off x="3505200" y="1219200"/>
                  <a:ext cx="5283200" cy="53340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107346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25955"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Multiple Births</a:t>
            </a:r>
          </a:p>
        </p:txBody>
      </p:sp>
      <p:sp>
        <p:nvSpPr>
          <p:cNvPr id="32771" name="Rectangle 3"/>
          <p:cNvSpPr>
            <a:spLocks noChangeArrowheads="1"/>
          </p:cNvSpPr>
          <p:nvPr/>
        </p:nvSpPr>
        <p:spPr bwMode="auto">
          <a:xfrm>
            <a:off x="2209800" y="1600200"/>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b="1">
                <a:solidFill>
                  <a:srgbClr val="000000"/>
                </a:solidFill>
              </a:rPr>
              <a:t>Dizygotic twins </a:t>
            </a:r>
            <a:r>
              <a:rPr lang="en-US" altLang="en-US" sz="3200">
                <a:solidFill>
                  <a:srgbClr val="000000"/>
                </a:solidFill>
              </a:rPr>
              <a:t>(Fraternal)</a:t>
            </a:r>
            <a:endParaRPr lang="en-US" altLang="en-US" sz="2800">
              <a:solidFill>
                <a:srgbClr val="000000"/>
              </a:solidFill>
            </a:endParaRPr>
          </a:p>
          <a:p>
            <a:pPr eaLnBrk="1" fontAlgn="base" hangingPunct="1">
              <a:spcBef>
                <a:spcPct val="20000"/>
              </a:spcBef>
              <a:spcAft>
                <a:spcPct val="0"/>
              </a:spcAft>
              <a:buSzPct val="50000"/>
            </a:pPr>
            <a:r>
              <a:rPr lang="en-US" altLang="en-US" sz="2800">
                <a:solidFill>
                  <a:srgbClr val="000000"/>
                </a:solidFill>
              </a:rPr>
              <a:t>	- Arise from two fertilized ova</a:t>
            </a:r>
          </a:p>
          <a:p>
            <a:pPr eaLnBrk="1" fontAlgn="base" hangingPunct="1">
              <a:spcBef>
                <a:spcPct val="20000"/>
              </a:spcBef>
              <a:spcAft>
                <a:spcPct val="0"/>
              </a:spcAft>
              <a:buSzPct val="50000"/>
            </a:pPr>
            <a:r>
              <a:rPr lang="en-US" altLang="en-US" sz="2800">
                <a:solidFill>
                  <a:srgbClr val="000000"/>
                </a:solidFill>
              </a:rPr>
              <a:t>	- Same genetic relationship as any two siblings</a:t>
            </a:r>
          </a:p>
          <a:p>
            <a:pPr eaLnBrk="1" fontAlgn="base" hangingPunct="1">
              <a:spcBef>
                <a:spcPct val="20000"/>
              </a:spcBef>
              <a:spcAft>
                <a:spcPct val="0"/>
              </a:spcAft>
              <a:buSzPct val="50000"/>
            </a:pPr>
            <a:endParaRPr lang="en-US" altLang="en-US" sz="2000">
              <a:solidFill>
                <a:srgbClr val="000000"/>
              </a:solidFill>
            </a:endParaRPr>
          </a:p>
          <a:p>
            <a:pPr eaLnBrk="1" fontAlgn="base" hangingPunct="1">
              <a:spcBef>
                <a:spcPct val="20000"/>
              </a:spcBef>
              <a:spcAft>
                <a:spcPct val="0"/>
              </a:spcAft>
              <a:buSzPct val="50000"/>
            </a:pPr>
            <a:r>
              <a:rPr lang="en-US" altLang="en-US" sz="3200" b="1">
                <a:solidFill>
                  <a:srgbClr val="000000"/>
                </a:solidFill>
              </a:rPr>
              <a:t>Monozygotic twins </a:t>
            </a:r>
            <a:r>
              <a:rPr lang="en-US" altLang="en-US" sz="3200">
                <a:solidFill>
                  <a:srgbClr val="000000"/>
                </a:solidFill>
              </a:rPr>
              <a:t>(Identical)</a:t>
            </a:r>
            <a:endParaRPr lang="en-US" altLang="en-US" sz="2800">
              <a:solidFill>
                <a:srgbClr val="000000"/>
              </a:solidFill>
            </a:endParaRPr>
          </a:p>
          <a:p>
            <a:pPr eaLnBrk="1" fontAlgn="base" hangingPunct="1">
              <a:spcBef>
                <a:spcPct val="20000"/>
              </a:spcBef>
              <a:spcAft>
                <a:spcPct val="0"/>
              </a:spcAft>
              <a:buSzPct val="50000"/>
            </a:pPr>
            <a:r>
              <a:rPr lang="en-US" altLang="en-US" sz="2800">
                <a:solidFill>
                  <a:srgbClr val="000000"/>
                </a:solidFill>
              </a:rPr>
              <a:t>	- Arise from a single fertilized ovum</a:t>
            </a:r>
          </a:p>
          <a:p>
            <a:pPr eaLnBrk="1" fontAlgn="base" hangingPunct="1">
              <a:spcBef>
                <a:spcPct val="20000"/>
              </a:spcBef>
              <a:spcAft>
                <a:spcPct val="0"/>
              </a:spcAft>
              <a:buSzPct val="50000"/>
            </a:pPr>
            <a:r>
              <a:rPr lang="en-US" altLang="en-US" sz="2800">
                <a:solidFill>
                  <a:srgbClr val="000000"/>
                </a:solidFill>
              </a:rPr>
              <a:t>	- Embryo splits early during development</a:t>
            </a:r>
          </a:p>
          <a:p>
            <a:pPr eaLnBrk="1" fontAlgn="base" hangingPunct="1">
              <a:spcBef>
                <a:spcPct val="20000"/>
              </a:spcBef>
              <a:spcAft>
                <a:spcPct val="0"/>
              </a:spcAft>
              <a:buSzPct val="50000"/>
            </a:pPr>
            <a:r>
              <a:rPr lang="en-US" altLang="en-US" sz="2800">
                <a:solidFill>
                  <a:srgbClr val="000000"/>
                </a:solidFill>
              </a:rPr>
              <a:t>	- Twins may share supportive structures</a:t>
            </a:r>
            <a:endParaRPr lang="en-US" altLang="en-US" sz="3200">
              <a:solidFill>
                <a:srgbClr val="000000"/>
              </a:solidFill>
            </a:endParaRPr>
          </a:p>
        </p:txBody>
      </p:sp>
    </p:spTree>
    <p:extLst>
      <p:ext uri="{BB962C8B-B14F-4D97-AF65-F5344CB8AC3E}">
        <p14:creationId xmlns:p14="http://schemas.microsoft.com/office/powerpoint/2010/main" val="2089924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6"/>
          <p:cNvSpPr txBox="1">
            <a:spLocks noChangeArrowheads="1"/>
          </p:cNvSpPr>
          <p:nvPr/>
        </p:nvSpPr>
        <p:spPr bwMode="auto">
          <a:xfrm>
            <a:off x="1828800" y="64008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3.16</a:t>
            </a:r>
            <a:endParaRPr lang="en-US" altLang="en-US" sz="2400" b="1">
              <a:solidFill>
                <a:srgbClr val="000000"/>
              </a:solidFill>
              <a:latin typeface="Helvetica" panose="020B0604020202020204" pitchFamily="34" charset="0"/>
            </a:endParaRPr>
          </a:p>
        </p:txBody>
      </p:sp>
      <p:pic>
        <p:nvPicPr>
          <p:cNvPr id="126979" name="Picture 2" descr="lew25278_03_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8201" y="342900"/>
            <a:ext cx="7978775" cy="6172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905000" y="6096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3.16</a:t>
            </a:r>
          </a:p>
        </p:txBody>
      </p:sp>
    </p:spTree>
    <p:extLst>
      <p:ext uri="{BB962C8B-B14F-4D97-AF65-F5344CB8AC3E}">
        <p14:creationId xmlns:p14="http://schemas.microsoft.com/office/powerpoint/2010/main" val="3364828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p:txBody>
          <a:bodyPr/>
          <a:lstStyle/>
          <a:p>
            <a:r>
              <a:rPr lang="en-US" altLang="en-US" smtClean="0"/>
              <a:t>Siamese twins</a:t>
            </a:r>
          </a:p>
        </p:txBody>
      </p:sp>
      <p:sp>
        <p:nvSpPr>
          <p:cNvPr id="143365" name="Rectangle 5"/>
          <p:cNvSpPr>
            <a:spLocks noGrp="1" noChangeArrowheads="1"/>
          </p:cNvSpPr>
          <p:nvPr>
            <p:ph type="body" sz="half" idx="1"/>
          </p:nvPr>
        </p:nvSpPr>
        <p:spPr>
          <a:xfrm>
            <a:off x="1828800" y="1524000"/>
            <a:ext cx="4191000" cy="4191000"/>
          </a:xfrm>
        </p:spPr>
        <p:txBody>
          <a:bodyPr/>
          <a:lstStyle/>
          <a:p>
            <a:pPr marL="0" indent="0"/>
            <a:r>
              <a:rPr lang="en-US" altLang="en-US" sz="2400"/>
              <a:t>1 in 50,000 to 100,000 pregnancies results in conjoined or Siamese twins (names for the Siam region of Thailand where Chang and Eng Bunker were born in 1811. </a:t>
            </a:r>
          </a:p>
          <a:p>
            <a:pPr marL="0" indent="0"/>
            <a:r>
              <a:rPr lang="en-US" altLang="en-US" sz="2400"/>
              <a:t>They lived to age 63yrs and had fathered a total of 22 children </a:t>
            </a:r>
          </a:p>
        </p:txBody>
      </p:sp>
      <p:sp>
        <p:nvSpPr>
          <p:cNvPr id="143366" name="Rectangle 6"/>
          <p:cNvSpPr>
            <a:spLocks noGrp="1" noChangeArrowheads="1"/>
          </p:cNvSpPr>
          <p:nvPr>
            <p:ph type="body" sz="half" idx="2"/>
          </p:nvPr>
        </p:nvSpPr>
        <p:spPr>
          <a:xfrm>
            <a:off x="6172200" y="1524000"/>
            <a:ext cx="4191000" cy="4191000"/>
          </a:xfrm>
        </p:spPr>
        <p:txBody>
          <a:bodyPr/>
          <a:lstStyle/>
          <a:p>
            <a:pPr marL="0" indent="0"/>
            <a:endParaRPr lang="en-US" altLang="en-US" sz="2400"/>
          </a:p>
        </p:txBody>
      </p:sp>
      <p:pic>
        <p:nvPicPr>
          <p:cNvPr id="143368" name="Picture 8" descr="PHBun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288" y="1371601"/>
            <a:ext cx="3922712"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797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smtClean="0"/>
              <a:t>Brittany and Abby Hensel</a:t>
            </a:r>
          </a:p>
        </p:txBody>
      </p:sp>
      <p:sp>
        <p:nvSpPr>
          <p:cNvPr id="144388" name="Rectangle 4"/>
          <p:cNvSpPr>
            <a:spLocks noGrp="1" noChangeArrowheads="1"/>
          </p:cNvSpPr>
          <p:nvPr>
            <p:ph type="body" sz="half" idx="1"/>
          </p:nvPr>
        </p:nvSpPr>
        <p:spPr>
          <a:xfrm>
            <a:off x="1828800" y="1066800"/>
            <a:ext cx="4191000" cy="4648200"/>
          </a:xfrm>
        </p:spPr>
        <p:txBody>
          <a:bodyPr/>
          <a:lstStyle/>
          <a:p>
            <a:pPr marL="0" indent="0">
              <a:lnSpc>
                <a:spcPct val="90000"/>
              </a:lnSpc>
            </a:pPr>
            <a:r>
              <a:rPr lang="en-US" altLang="en-US" sz="2400">
                <a:latin typeface="Times New Roman" panose="02020603050405020304" pitchFamily="18" charset="0"/>
              </a:rPr>
              <a:t>The Hensel girls are rare incomplete twins known ass dicephalic meaning they have 2 heads.</a:t>
            </a:r>
          </a:p>
          <a:p>
            <a:pPr marL="0" indent="0">
              <a:lnSpc>
                <a:spcPct val="90000"/>
              </a:lnSpc>
            </a:pPr>
            <a:r>
              <a:rPr lang="en-US" altLang="en-US" sz="2400">
                <a:latin typeface="Times New Roman" panose="02020603050405020304" pitchFamily="18" charset="0"/>
              </a:rPr>
              <a:t>Each girl has her own head, neck heart, stomach, gall bladder and lungs,</a:t>
            </a:r>
          </a:p>
          <a:p>
            <a:pPr marL="0" indent="0">
              <a:lnSpc>
                <a:spcPct val="90000"/>
              </a:lnSpc>
            </a:pPr>
            <a:r>
              <a:rPr lang="en-US" altLang="en-US" sz="2400">
                <a:latin typeface="Times New Roman" panose="02020603050405020304" pitchFamily="18" charset="0"/>
              </a:rPr>
              <a:t>They share a large liver, single blood stream and all organs below the navel</a:t>
            </a:r>
          </a:p>
          <a:p>
            <a:pPr marL="0" indent="0">
              <a:lnSpc>
                <a:spcPct val="90000"/>
              </a:lnSpc>
            </a:pPr>
            <a:r>
              <a:rPr lang="en-US" altLang="en-US" sz="2400">
                <a:latin typeface="Times New Roman" panose="02020603050405020304" pitchFamily="18" charset="0"/>
              </a:rPr>
              <a:t>They have 3 kidneys</a:t>
            </a:r>
          </a:p>
          <a:p>
            <a:pPr marL="0" indent="0">
              <a:lnSpc>
                <a:spcPct val="90000"/>
              </a:lnSpc>
            </a:pPr>
            <a:r>
              <a:rPr lang="en-US" altLang="en-US" sz="2400">
                <a:latin typeface="Times New Roman" panose="02020603050405020304" pitchFamily="18" charset="0"/>
              </a:rPr>
              <a:t>They each have  one arm and one leg.</a:t>
            </a:r>
          </a:p>
          <a:p>
            <a:pPr marL="0" indent="0">
              <a:lnSpc>
                <a:spcPct val="90000"/>
              </a:lnSpc>
            </a:pPr>
            <a:r>
              <a:rPr lang="en-US" altLang="en-US" sz="2400">
                <a:latin typeface="Times New Roman" panose="02020603050405020304" pitchFamily="18" charset="0"/>
              </a:rPr>
              <a:t>They enjoy volleyball, basketball and cycling</a:t>
            </a:r>
          </a:p>
        </p:txBody>
      </p:sp>
      <p:sp>
        <p:nvSpPr>
          <p:cNvPr id="144389" name="Rectangle 5"/>
          <p:cNvSpPr>
            <a:spLocks noGrp="1" noChangeArrowheads="1"/>
          </p:cNvSpPr>
          <p:nvPr>
            <p:ph type="body" sz="half" idx="2"/>
          </p:nvPr>
        </p:nvSpPr>
        <p:spPr>
          <a:xfrm>
            <a:off x="6172200" y="1524000"/>
            <a:ext cx="4191000" cy="4191000"/>
          </a:xfrm>
        </p:spPr>
        <p:txBody>
          <a:bodyPr/>
          <a:lstStyle/>
          <a:p>
            <a:pPr marL="0" indent="0">
              <a:lnSpc>
                <a:spcPct val="90000"/>
              </a:lnSpc>
            </a:pPr>
            <a:endParaRPr lang="en-US" altLang="en-US" sz="2000"/>
          </a:p>
        </p:txBody>
      </p:sp>
      <p:pic>
        <p:nvPicPr>
          <p:cNvPr id="144391" name="Picture 7" descr="abby_and_brittany1-thumb-400x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1"/>
            <a:ext cx="38100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815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29027"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The Embryo Develops</a:t>
            </a:r>
          </a:p>
        </p:txBody>
      </p:sp>
      <p:sp>
        <p:nvSpPr>
          <p:cNvPr id="32771" name="Rectangle 3"/>
          <p:cNvSpPr>
            <a:spLocks noChangeArrowheads="1"/>
          </p:cNvSpPr>
          <p:nvPr/>
        </p:nvSpPr>
        <p:spPr bwMode="auto">
          <a:xfrm>
            <a:off x="2209800" y="1600200"/>
            <a:ext cx="815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b="1">
                <a:solidFill>
                  <a:srgbClr val="000000"/>
                </a:solidFill>
              </a:rPr>
              <a:t>Organogenesis</a:t>
            </a:r>
            <a:r>
              <a:rPr lang="en-US" altLang="en-US" sz="2800">
                <a:solidFill>
                  <a:srgbClr val="000000"/>
                </a:solidFill>
              </a:rPr>
              <a:t> is the transformation of the simple three germ layers into distinct organs</a:t>
            </a:r>
          </a:p>
          <a:p>
            <a:pPr eaLnBrk="1" fontAlgn="base" hangingPunct="1">
              <a:spcBef>
                <a:spcPct val="20000"/>
              </a:spcBef>
              <a:spcAft>
                <a:spcPct val="0"/>
              </a:spcAft>
              <a:buSzPct val="50000"/>
            </a:pPr>
            <a:r>
              <a:rPr lang="en-US" altLang="en-US" sz="2800">
                <a:solidFill>
                  <a:srgbClr val="000000"/>
                </a:solidFill>
              </a:rPr>
              <a:t>During week 3, a band called the primitive streak appears along the back of the embryo</a:t>
            </a:r>
          </a:p>
          <a:p>
            <a:pPr eaLnBrk="1" fontAlgn="base" hangingPunct="1">
              <a:spcBef>
                <a:spcPct val="20000"/>
              </a:spcBef>
              <a:spcAft>
                <a:spcPct val="0"/>
              </a:spcAft>
              <a:buSzPct val="50000"/>
            </a:pPr>
            <a:r>
              <a:rPr lang="en-US" altLang="en-US" sz="2800">
                <a:solidFill>
                  <a:srgbClr val="000000"/>
                </a:solidFill>
              </a:rPr>
              <a:t>This is followed rapidly by the notochord, neural tube, heart, central nervous system, limbs, digits, and other organ rudiments</a:t>
            </a:r>
          </a:p>
          <a:p>
            <a:pPr eaLnBrk="1" fontAlgn="base" hangingPunct="1">
              <a:spcBef>
                <a:spcPct val="20000"/>
              </a:spcBef>
              <a:spcAft>
                <a:spcPct val="0"/>
              </a:spcAft>
              <a:buSzPct val="50000"/>
            </a:pPr>
            <a:r>
              <a:rPr lang="en-US" altLang="en-US" sz="2800">
                <a:solidFill>
                  <a:srgbClr val="000000"/>
                </a:solidFill>
              </a:rPr>
              <a:t>By week 8, all the organs that will be present in the newborn have begun to develop</a:t>
            </a:r>
          </a:p>
          <a:p>
            <a:pPr eaLnBrk="1" fontAlgn="base" hangingPunct="1">
              <a:spcBef>
                <a:spcPct val="20000"/>
              </a:spcBef>
              <a:spcAft>
                <a:spcPct val="0"/>
              </a:spcAft>
              <a:buSzPct val="50000"/>
            </a:pPr>
            <a:r>
              <a:rPr lang="en-US" altLang="en-US" sz="2800">
                <a:solidFill>
                  <a:srgbClr val="000000"/>
                </a:solidFill>
              </a:rPr>
              <a:t>	- The prenatal human is now called a </a:t>
            </a:r>
            <a:r>
              <a:rPr lang="en-US" altLang="en-US" sz="2800" b="1">
                <a:solidFill>
                  <a:srgbClr val="000000"/>
                </a:solidFill>
              </a:rPr>
              <a:t>fetus</a:t>
            </a:r>
            <a:endParaRPr lang="en-US" altLang="en-US" sz="3200" b="1">
              <a:solidFill>
                <a:srgbClr val="000000"/>
              </a:solidFill>
            </a:endParaRPr>
          </a:p>
        </p:txBody>
      </p:sp>
    </p:spTree>
    <p:extLst>
      <p:ext uri="{BB962C8B-B14F-4D97-AF65-F5344CB8AC3E}">
        <p14:creationId xmlns:p14="http://schemas.microsoft.com/office/powerpoint/2010/main" val="1742162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6"/>
          <p:cNvSpPr txBox="1">
            <a:spLocks noChangeArrowheads="1"/>
          </p:cNvSpPr>
          <p:nvPr/>
        </p:nvSpPr>
        <p:spPr bwMode="auto">
          <a:xfrm>
            <a:off x="2362200" y="6172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3.18</a:t>
            </a:r>
            <a:endParaRPr lang="en-US" altLang="en-US" sz="2400" b="1">
              <a:solidFill>
                <a:srgbClr val="000000"/>
              </a:solidFill>
              <a:latin typeface="Helvetica" panose="020B0604020202020204" pitchFamily="34" charset="0"/>
            </a:endParaRPr>
          </a:p>
        </p:txBody>
      </p:sp>
      <p:sp>
        <p:nvSpPr>
          <p:cNvPr id="130051"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The Embryo Develops</a:t>
            </a:r>
          </a:p>
        </p:txBody>
      </p:sp>
      <p:pic>
        <p:nvPicPr>
          <p:cNvPr id="130052" name="Picture 2" descr="lew25278_03_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454150"/>
            <a:ext cx="6380162" cy="4794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981200" y="60960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3.18</a:t>
            </a:r>
          </a:p>
        </p:txBody>
      </p:sp>
    </p:spTree>
    <p:extLst>
      <p:ext uri="{BB962C8B-B14F-4D97-AF65-F5344CB8AC3E}">
        <p14:creationId xmlns:p14="http://schemas.microsoft.com/office/powerpoint/2010/main" val="4152169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32099"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The Fetus Grows</a:t>
            </a:r>
          </a:p>
        </p:txBody>
      </p:sp>
      <p:sp>
        <p:nvSpPr>
          <p:cNvPr id="32771" name="Rectangle 3"/>
          <p:cNvSpPr>
            <a:spLocks noChangeArrowheads="1"/>
          </p:cNvSpPr>
          <p:nvPr/>
        </p:nvSpPr>
        <p:spPr bwMode="auto">
          <a:xfrm>
            <a:off x="2362200" y="1447800"/>
            <a:ext cx="815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During the fetal period, structures grow, specialize and begin to interact</a:t>
            </a:r>
          </a:p>
          <a:p>
            <a:pPr eaLnBrk="1" fontAlgn="base" hangingPunct="1">
              <a:spcBef>
                <a:spcPct val="20000"/>
              </a:spcBef>
              <a:spcAft>
                <a:spcPct val="0"/>
              </a:spcAft>
              <a:buSzPct val="50000"/>
            </a:pPr>
            <a:r>
              <a:rPr lang="en-US" altLang="en-US" sz="3200">
                <a:solidFill>
                  <a:srgbClr val="000000"/>
                </a:solidFill>
              </a:rPr>
              <a:t>Bone replaces cartilage in the skeleton</a:t>
            </a:r>
          </a:p>
          <a:p>
            <a:pPr eaLnBrk="1" fontAlgn="base" hangingPunct="1">
              <a:spcBef>
                <a:spcPct val="20000"/>
              </a:spcBef>
              <a:spcAft>
                <a:spcPct val="0"/>
              </a:spcAft>
              <a:buSzPct val="50000"/>
            </a:pPr>
            <a:r>
              <a:rPr lang="en-US" altLang="en-US" sz="3200">
                <a:solidFill>
                  <a:srgbClr val="000000"/>
                </a:solidFill>
              </a:rPr>
              <a:t>Body growth catches up with the head</a:t>
            </a:r>
          </a:p>
          <a:p>
            <a:pPr eaLnBrk="1" fontAlgn="base" hangingPunct="1">
              <a:spcBef>
                <a:spcPct val="20000"/>
              </a:spcBef>
              <a:spcAft>
                <a:spcPct val="0"/>
              </a:spcAft>
              <a:buSzPct val="50000"/>
            </a:pPr>
            <a:r>
              <a:rPr lang="en-US" altLang="en-US" sz="3200">
                <a:solidFill>
                  <a:srgbClr val="000000"/>
                </a:solidFill>
              </a:rPr>
              <a:t>Sex organs become more distinct</a:t>
            </a:r>
          </a:p>
          <a:p>
            <a:pPr eaLnBrk="1" fontAlgn="base" hangingPunct="1">
              <a:spcBef>
                <a:spcPct val="20000"/>
              </a:spcBef>
              <a:spcAft>
                <a:spcPct val="0"/>
              </a:spcAft>
              <a:buSzPct val="50000"/>
            </a:pPr>
            <a:r>
              <a:rPr lang="en-US" altLang="en-US" sz="3200">
                <a:solidFill>
                  <a:srgbClr val="000000"/>
                </a:solidFill>
              </a:rPr>
              <a:t>In the final trimester, the fetus moves and grows rapidly, and fat fills out the skin</a:t>
            </a:r>
          </a:p>
          <a:p>
            <a:pPr eaLnBrk="1" fontAlgn="base" hangingPunct="1">
              <a:spcBef>
                <a:spcPct val="20000"/>
              </a:spcBef>
              <a:spcAft>
                <a:spcPct val="0"/>
              </a:spcAft>
              <a:buSzPct val="50000"/>
            </a:pPr>
            <a:r>
              <a:rPr lang="en-US" altLang="en-US" sz="3200">
                <a:solidFill>
                  <a:srgbClr val="000000"/>
                </a:solidFill>
              </a:rPr>
              <a:t>The digestive and respiratory systems mature last</a:t>
            </a:r>
          </a:p>
        </p:txBody>
      </p:sp>
    </p:spTree>
    <p:extLst>
      <p:ext uri="{BB962C8B-B14F-4D97-AF65-F5344CB8AC3E}">
        <p14:creationId xmlns:p14="http://schemas.microsoft.com/office/powerpoint/2010/main" val="2083336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33123"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Birth Defects</a:t>
            </a:r>
          </a:p>
        </p:txBody>
      </p:sp>
      <p:sp>
        <p:nvSpPr>
          <p:cNvPr id="32771" name="Rectangle 3"/>
          <p:cNvSpPr>
            <a:spLocks noChangeArrowheads="1"/>
          </p:cNvSpPr>
          <p:nvPr/>
        </p:nvSpPr>
        <p:spPr bwMode="auto">
          <a:xfrm>
            <a:off x="2362200" y="1447800"/>
            <a:ext cx="769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The time when a particular structure is sensitive to damage is called its </a:t>
            </a:r>
            <a:r>
              <a:rPr lang="en-US" altLang="en-US" sz="3200" b="1">
                <a:solidFill>
                  <a:srgbClr val="000000"/>
                </a:solidFill>
              </a:rPr>
              <a:t>critical period</a:t>
            </a:r>
          </a:p>
          <a:p>
            <a:pPr eaLnBrk="1" fontAlgn="base" hangingPunct="1">
              <a:spcBef>
                <a:spcPct val="20000"/>
              </a:spcBef>
              <a:spcAft>
                <a:spcPct val="0"/>
              </a:spcAft>
              <a:buSzPct val="50000"/>
            </a:pPr>
            <a:r>
              <a:rPr lang="en-US" altLang="en-US" sz="3200">
                <a:solidFill>
                  <a:srgbClr val="000000"/>
                </a:solidFill>
              </a:rPr>
              <a:t>Birth defects can result from a faulty gene or environmental insult</a:t>
            </a:r>
          </a:p>
          <a:p>
            <a:pPr eaLnBrk="1" fontAlgn="base" hangingPunct="1">
              <a:spcBef>
                <a:spcPct val="20000"/>
              </a:spcBef>
              <a:spcAft>
                <a:spcPct val="0"/>
              </a:spcAft>
              <a:buSzPct val="50000"/>
            </a:pPr>
            <a:r>
              <a:rPr lang="en-US" altLang="en-US" sz="3200">
                <a:solidFill>
                  <a:srgbClr val="000000"/>
                </a:solidFill>
              </a:rPr>
              <a:t>Most birth defects develop during the embryonic period</a:t>
            </a:r>
          </a:p>
          <a:p>
            <a:pPr eaLnBrk="1" fontAlgn="base" hangingPunct="1">
              <a:spcBef>
                <a:spcPct val="20000"/>
              </a:spcBef>
              <a:spcAft>
                <a:spcPct val="0"/>
              </a:spcAft>
              <a:buSzPct val="50000"/>
            </a:pPr>
            <a:r>
              <a:rPr lang="en-US" altLang="en-US" sz="3200">
                <a:solidFill>
                  <a:srgbClr val="000000"/>
                </a:solidFill>
              </a:rPr>
              <a:t>	- These are more severe than those that arise during the fetal period</a:t>
            </a:r>
          </a:p>
        </p:txBody>
      </p:sp>
    </p:spTree>
    <p:extLst>
      <p:ext uri="{BB962C8B-B14F-4D97-AF65-F5344CB8AC3E}">
        <p14:creationId xmlns:p14="http://schemas.microsoft.com/office/powerpoint/2010/main" val="626788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Stages of the Human Life Cycle</a:t>
            </a:r>
          </a:p>
        </p:txBody>
      </p:sp>
      <p:sp>
        <p:nvSpPr>
          <p:cNvPr id="32771" name="Rectangle 3"/>
          <p:cNvSpPr>
            <a:spLocks noGrp="1" noChangeArrowheads="1"/>
          </p:cNvSpPr>
          <p:nvPr>
            <p:ph type="body" idx="4294967295"/>
          </p:nvPr>
        </p:nvSpPr>
        <p:spPr>
          <a:xfrm>
            <a:off x="2209800" y="1600200"/>
            <a:ext cx="8153400" cy="4953000"/>
          </a:xfrm>
        </p:spPr>
        <p:txBody>
          <a:bodyPr/>
          <a:lstStyle/>
          <a:p>
            <a:pPr eaLnBrk="1" hangingPunct="1"/>
            <a:r>
              <a:rPr lang="en-US" altLang="en-US" smtClean="0"/>
              <a:t>Genes orchestrate our physiology after conception through adulthood</a:t>
            </a:r>
          </a:p>
          <a:p>
            <a:pPr eaLnBrk="1" hangingPunct="1"/>
            <a:r>
              <a:rPr lang="en-US" altLang="en-US" b="1" smtClean="0"/>
              <a:t>Development</a:t>
            </a:r>
            <a:r>
              <a:rPr lang="en-US" altLang="en-US" smtClean="0"/>
              <a:t> is the process of forming an adult from a single-celled embryo</a:t>
            </a:r>
          </a:p>
          <a:p>
            <a:pPr eaLnBrk="1" hangingPunct="1"/>
            <a:r>
              <a:rPr lang="en-US" altLang="en-US" smtClean="0"/>
              <a:t>In humans, new individuals form from the union of sex cells or </a:t>
            </a:r>
            <a:r>
              <a:rPr lang="en-US" altLang="en-US" b="1" smtClean="0"/>
              <a:t>gametes</a:t>
            </a:r>
          </a:p>
          <a:p>
            <a:pPr eaLnBrk="1" hangingPunct="1"/>
            <a:r>
              <a:rPr lang="en-US" altLang="en-US" smtClean="0"/>
              <a:t>	- </a:t>
            </a:r>
            <a:r>
              <a:rPr lang="en-US" altLang="en-US" b="1" smtClean="0"/>
              <a:t>Sperm</a:t>
            </a:r>
            <a:r>
              <a:rPr lang="en-US" altLang="en-US" smtClean="0"/>
              <a:t> from the male and </a:t>
            </a:r>
            <a:r>
              <a:rPr lang="en-US" altLang="en-US" b="1" smtClean="0"/>
              <a:t>oocyte</a:t>
            </a:r>
            <a:r>
              <a:rPr lang="en-US" altLang="en-US" smtClean="0"/>
              <a:t> from the female form a </a:t>
            </a:r>
            <a:r>
              <a:rPr lang="en-US" altLang="en-US" b="1" smtClean="0"/>
              <a:t>zygote</a:t>
            </a:r>
          </a:p>
        </p:txBody>
      </p:sp>
    </p:spTree>
    <p:extLst>
      <p:ext uri="{BB962C8B-B14F-4D97-AF65-F5344CB8AC3E}">
        <p14:creationId xmlns:p14="http://schemas.microsoft.com/office/powerpoint/2010/main" val="1375446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6"/>
          <p:cNvSpPr txBox="1">
            <a:spLocks noChangeArrowheads="1"/>
          </p:cNvSpPr>
          <p:nvPr/>
        </p:nvSpPr>
        <p:spPr bwMode="auto">
          <a:xfrm>
            <a:off x="21336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3.20</a:t>
            </a:r>
            <a:endParaRPr lang="en-US" altLang="en-US" sz="2400" b="1">
              <a:solidFill>
                <a:srgbClr val="000000"/>
              </a:solidFill>
              <a:latin typeface="Helvetica" panose="020B0604020202020204" pitchFamily="34" charset="0"/>
            </a:endParaRPr>
          </a:p>
        </p:txBody>
      </p:sp>
      <p:sp>
        <p:nvSpPr>
          <p:cNvPr id="134147"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a:solidFill>
                  <a:srgbClr val="0000FF"/>
                </a:solidFill>
              </a:rPr>
              <a:t>Critical Periods of Development</a:t>
            </a:r>
          </a:p>
        </p:txBody>
      </p:sp>
      <p:sp>
        <p:nvSpPr>
          <p:cNvPr id="134148" name="WordArt 6"/>
          <p:cNvSpPr>
            <a:spLocks noChangeArrowheads="1" noChangeShapeType="1" noTextEdit="1"/>
          </p:cNvSpPr>
          <p:nvPr/>
        </p:nvSpPr>
        <p:spPr bwMode="auto">
          <a:xfrm>
            <a:off x="4191000" y="3048000"/>
            <a:ext cx="3581400" cy="1676400"/>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Figure 3.19</a:t>
            </a:r>
          </a:p>
        </p:txBody>
      </p:sp>
      <p:pic>
        <p:nvPicPr>
          <p:cNvPr id="134149" name="Picture 2" descr="lew25278_03_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00164"/>
            <a:ext cx="7735888" cy="53292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981200" y="6208714"/>
            <a:ext cx="1371600" cy="344487"/>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3.19</a:t>
            </a:r>
          </a:p>
        </p:txBody>
      </p:sp>
    </p:spTree>
    <p:extLst>
      <p:ext uri="{BB962C8B-B14F-4D97-AF65-F5344CB8AC3E}">
        <p14:creationId xmlns:p14="http://schemas.microsoft.com/office/powerpoint/2010/main" val="1120502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36195"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Teratogens</a:t>
            </a:r>
          </a:p>
        </p:txBody>
      </p:sp>
      <p:sp>
        <p:nvSpPr>
          <p:cNvPr id="32771" name="Rectangle 3"/>
          <p:cNvSpPr>
            <a:spLocks noChangeArrowheads="1"/>
          </p:cNvSpPr>
          <p:nvPr/>
        </p:nvSpPr>
        <p:spPr bwMode="auto">
          <a:xfrm>
            <a:off x="2362200" y="1447800"/>
            <a:ext cx="769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Chemical or other agents that cause birth defects</a:t>
            </a:r>
          </a:p>
          <a:p>
            <a:pPr eaLnBrk="1" fontAlgn="base" hangingPunct="1">
              <a:spcBef>
                <a:spcPct val="20000"/>
              </a:spcBef>
              <a:spcAft>
                <a:spcPct val="0"/>
              </a:spcAft>
              <a:buSzPct val="50000"/>
            </a:pPr>
            <a:r>
              <a:rPr lang="en-US" altLang="en-US" sz="3200">
                <a:solidFill>
                  <a:srgbClr val="000000"/>
                </a:solidFill>
              </a:rPr>
              <a:t>Examples</a:t>
            </a:r>
          </a:p>
          <a:p>
            <a:pPr eaLnBrk="1" fontAlgn="base" hangingPunct="1">
              <a:spcBef>
                <a:spcPct val="20000"/>
              </a:spcBef>
              <a:spcAft>
                <a:spcPct val="0"/>
              </a:spcAft>
              <a:buSzPct val="50000"/>
            </a:pPr>
            <a:r>
              <a:rPr lang="en-US" altLang="en-US" sz="2800">
                <a:solidFill>
                  <a:srgbClr val="000000"/>
                </a:solidFill>
              </a:rPr>
              <a:t>	- Thalidomide</a:t>
            </a:r>
          </a:p>
          <a:p>
            <a:pPr eaLnBrk="1" fontAlgn="base" hangingPunct="1">
              <a:spcBef>
                <a:spcPct val="20000"/>
              </a:spcBef>
              <a:spcAft>
                <a:spcPct val="0"/>
              </a:spcAft>
              <a:buSzPct val="50000"/>
            </a:pPr>
            <a:r>
              <a:rPr lang="en-US" altLang="en-US" sz="2800">
                <a:solidFill>
                  <a:srgbClr val="000000"/>
                </a:solidFill>
              </a:rPr>
              <a:t>	- Cocaine</a:t>
            </a:r>
          </a:p>
          <a:p>
            <a:pPr eaLnBrk="1" fontAlgn="base" hangingPunct="1">
              <a:spcBef>
                <a:spcPct val="20000"/>
              </a:spcBef>
              <a:spcAft>
                <a:spcPct val="0"/>
              </a:spcAft>
              <a:buSzPct val="50000"/>
            </a:pPr>
            <a:r>
              <a:rPr lang="en-US" altLang="en-US" sz="2800">
                <a:solidFill>
                  <a:srgbClr val="000000"/>
                </a:solidFill>
              </a:rPr>
              <a:t>	- Cigarettes</a:t>
            </a:r>
          </a:p>
          <a:p>
            <a:pPr eaLnBrk="1" fontAlgn="base" hangingPunct="1">
              <a:spcBef>
                <a:spcPct val="20000"/>
              </a:spcBef>
              <a:spcAft>
                <a:spcPct val="0"/>
              </a:spcAft>
              <a:buSzPct val="50000"/>
            </a:pPr>
            <a:r>
              <a:rPr lang="en-US" altLang="en-US" sz="2800">
                <a:solidFill>
                  <a:srgbClr val="000000"/>
                </a:solidFill>
              </a:rPr>
              <a:t>	- Alcohol</a:t>
            </a:r>
          </a:p>
          <a:p>
            <a:pPr eaLnBrk="1" fontAlgn="base" hangingPunct="1">
              <a:spcBef>
                <a:spcPct val="20000"/>
              </a:spcBef>
              <a:spcAft>
                <a:spcPct val="0"/>
              </a:spcAft>
              <a:buSzPct val="50000"/>
            </a:pPr>
            <a:r>
              <a:rPr lang="en-US" altLang="en-US" sz="2800">
                <a:solidFill>
                  <a:srgbClr val="000000"/>
                </a:solidFill>
              </a:rPr>
              <a:t>	- Some nutrients</a:t>
            </a:r>
          </a:p>
          <a:p>
            <a:pPr eaLnBrk="1" fontAlgn="base" hangingPunct="1">
              <a:spcBef>
                <a:spcPct val="20000"/>
              </a:spcBef>
              <a:spcAft>
                <a:spcPct val="0"/>
              </a:spcAft>
              <a:buSzPct val="50000"/>
            </a:pPr>
            <a:r>
              <a:rPr lang="en-US" altLang="en-US" sz="2800">
                <a:solidFill>
                  <a:srgbClr val="000000"/>
                </a:solidFill>
              </a:rPr>
              <a:t>	- Some viruses</a:t>
            </a:r>
          </a:p>
        </p:txBody>
      </p:sp>
    </p:spTree>
    <p:extLst>
      <p:ext uri="{BB962C8B-B14F-4D97-AF65-F5344CB8AC3E}">
        <p14:creationId xmlns:p14="http://schemas.microsoft.com/office/powerpoint/2010/main" val="1796722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6"/>
          <p:cNvSpPr txBox="1">
            <a:spLocks noChangeArrowheads="1"/>
          </p:cNvSpPr>
          <p:nvPr/>
        </p:nvSpPr>
        <p:spPr bwMode="auto">
          <a:xfrm>
            <a:off x="2590800" y="6172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3.21</a:t>
            </a:r>
            <a:endParaRPr lang="en-US" altLang="en-US" sz="2400" b="1">
              <a:solidFill>
                <a:srgbClr val="000000"/>
              </a:solidFill>
              <a:latin typeface="Helvetica" panose="020B0604020202020204" pitchFamily="34" charset="0"/>
            </a:endParaRPr>
          </a:p>
        </p:txBody>
      </p:sp>
      <p:sp>
        <p:nvSpPr>
          <p:cNvPr id="137219"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000">
                <a:solidFill>
                  <a:srgbClr val="0000FF"/>
                </a:solidFill>
              </a:rPr>
              <a:t>Fetal Alcohol Syndrome</a:t>
            </a:r>
          </a:p>
        </p:txBody>
      </p:sp>
      <p:pic>
        <p:nvPicPr>
          <p:cNvPr id="137220" name="Picture 2" descr="lew25278_03_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01838"/>
            <a:ext cx="8229600" cy="32559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981200" y="59436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3.20</a:t>
            </a:r>
          </a:p>
        </p:txBody>
      </p:sp>
    </p:spTree>
    <p:extLst>
      <p:ext uri="{BB962C8B-B14F-4D97-AF65-F5344CB8AC3E}">
        <p14:creationId xmlns:p14="http://schemas.microsoft.com/office/powerpoint/2010/main" val="2914379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39267"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Aging</a:t>
            </a:r>
          </a:p>
        </p:txBody>
      </p:sp>
      <p:sp>
        <p:nvSpPr>
          <p:cNvPr id="32771" name="Rectangle 3"/>
          <p:cNvSpPr>
            <a:spLocks noChangeArrowheads="1"/>
          </p:cNvSpPr>
          <p:nvPr/>
        </p:nvSpPr>
        <p:spPr bwMode="auto">
          <a:xfrm>
            <a:off x="2362200" y="1524000"/>
            <a:ext cx="769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Genes may impact health throughout life</a:t>
            </a:r>
          </a:p>
          <a:p>
            <a:pPr eaLnBrk="1" fontAlgn="base" hangingPunct="1">
              <a:spcBef>
                <a:spcPct val="20000"/>
              </a:spcBef>
              <a:spcAft>
                <a:spcPct val="0"/>
              </a:spcAft>
              <a:buSzPct val="50000"/>
            </a:pPr>
            <a:r>
              <a:rPr lang="en-US" altLang="en-US" sz="3200">
                <a:solidFill>
                  <a:srgbClr val="000000"/>
                </a:solidFill>
              </a:rPr>
              <a:t>Single-gene disorders that strike in childhood tend to be recessive</a:t>
            </a:r>
          </a:p>
          <a:p>
            <a:pPr eaLnBrk="1" fontAlgn="base" hangingPunct="1">
              <a:spcBef>
                <a:spcPct val="20000"/>
              </a:spcBef>
              <a:spcAft>
                <a:spcPct val="0"/>
              </a:spcAft>
              <a:buSzPct val="50000"/>
            </a:pPr>
            <a:r>
              <a:rPr lang="en-US" altLang="en-US" sz="3200">
                <a:solidFill>
                  <a:srgbClr val="000000"/>
                </a:solidFill>
              </a:rPr>
              <a:t>Adult-onset single-gene traits are often dominant </a:t>
            </a:r>
          </a:p>
          <a:p>
            <a:pPr eaLnBrk="1" fontAlgn="base" hangingPunct="1">
              <a:spcBef>
                <a:spcPct val="20000"/>
              </a:spcBef>
              <a:spcAft>
                <a:spcPct val="0"/>
              </a:spcAft>
              <a:buSzPct val="50000"/>
            </a:pPr>
            <a:r>
              <a:rPr lang="en-US" altLang="en-US" sz="3200">
                <a:solidFill>
                  <a:srgbClr val="000000"/>
                </a:solidFill>
              </a:rPr>
              <a:t>Interaction between genes and environmental factors </a:t>
            </a:r>
          </a:p>
          <a:p>
            <a:pPr eaLnBrk="1" fontAlgn="base" hangingPunct="1">
              <a:spcBef>
                <a:spcPct val="20000"/>
              </a:spcBef>
              <a:spcAft>
                <a:spcPct val="0"/>
              </a:spcAft>
              <a:buSzPct val="50000"/>
            </a:pPr>
            <a:r>
              <a:rPr lang="en-US" altLang="en-US" sz="3200">
                <a:solidFill>
                  <a:srgbClr val="000000"/>
                </a:solidFill>
              </a:rPr>
              <a:t>	- Example: Malnutrition before birth</a:t>
            </a:r>
          </a:p>
        </p:txBody>
      </p:sp>
    </p:spTree>
    <p:extLst>
      <p:ext uri="{BB962C8B-B14F-4D97-AF65-F5344CB8AC3E}">
        <p14:creationId xmlns:p14="http://schemas.microsoft.com/office/powerpoint/2010/main" val="3708218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40291"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Aging</a:t>
            </a:r>
          </a:p>
        </p:txBody>
      </p:sp>
      <p:sp>
        <p:nvSpPr>
          <p:cNvPr id="32771" name="Rectangle 3"/>
          <p:cNvSpPr>
            <a:spLocks noChangeArrowheads="1"/>
          </p:cNvSpPr>
          <p:nvPr/>
        </p:nvSpPr>
        <p:spPr bwMode="auto">
          <a:xfrm>
            <a:off x="2362200" y="1524000"/>
            <a:ext cx="7696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Genes control aging both passively and actively</a:t>
            </a:r>
          </a:p>
          <a:p>
            <a:pPr eaLnBrk="1" fontAlgn="base" hangingPunct="1">
              <a:spcBef>
                <a:spcPct val="20000"/>
              </a:spcBef>
              <a:spcAft>
                <a:spcPct val="0"/>
              </a:spcAft>
              <a:buSzPct val="50000"/>
            </a:pPr>
            <a:r>
              <a:rPr lang="en-US" altLang="en-US" sz="3200">
                <a:solidFill>
                  <a:srgbClr val="000000"/>
                </a:solidFill>
              </a:rPr>
              <a:t>A few single-gene disorders can speed the signs of aging</a:t>
            </a:r>
          </a:p>
        </p:txBody>
      </p:sp>
      <p:sp>
        <p:nvSpPr>
          <p:cNvPr id="2" name="Rectangle 3"/>
          <p:cNvSpPr>
            <a:spLocks noChangeArrowheads="1"/>
          </p:cNvSpPr>
          <p:nvPr/>
        </p:nvSpPr>
        <p:spPr bwMode="auto">
          <a:xfrm>
            <a:off x="2362200" y="3810000"/>
            <a:ext cx="4876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Segmented progeroid syndromes</a:t>
            </a:r>
          </a:p>
          <a:p>
            <a:pPr eaLnBrk="1" fontAlgn="base" hangingPunct="1">
              <a:spcBef>
                <a:spcPct val="20000"/>
              </a:spcBef>
              <a:spcAft>
                <a:spcPct val="0"/>
              </a:spcAft>
              <a:buSzPct val="50000"/>
            </a:pPr>
            <a:r>
              <a:rPr lang="en-US" altLang="en-US" sz="3200">
                <a:solidFill>
                  <a:srgbClr val="000000"/>
                </a:solidFill>
              </a:rPr>
              <a:t>	- Hutchinson-Guilford syndrome</a:t>
            </a:r>
          </a:p>
        </p:txBody>
      </p:sp>
      <p:grpSp>
        <p:nvGrpSpPr>
          <p:cNvPr id="3" name="Group 8"/>
          <p:cNvGrpSpPr>
            <a:grpSpLocks/>
          </p:cNvGrpSpPr>
          <p:nvPr/>
        </p:nvGrpSpPr>
        <p:grpSpPr bwMode="auto">
          <a:xfrm>
            <a:off x="7162800" y="3352800"/>
            <a:ext cx="2452688" cy="3163888"/>
            <a:chOff x="5638800" y="3352801"/>
            <a:chExt cx="2453198" cy="3163887"/>
          </a:xfrm>
        </p:grpSpPr>
        <p:pic>
          <p:nvPicPr>
            <p:cNvPr id="140295" name="Picture 2" descr="lew25278_03_2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352801"/>
              <a:ext cx="2453198" cy="2819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5638800" y="6172200"/>
              <a:ext cx="1371885"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3.22</a:t>
              </a:r>
            </a:p>
          </p:txBody>
        </p:sp>
      </p:grpSp>
    </p:spTree>
    <p:extLst>
      <p:ext uri="{BB962C8B-B14F-4D97-AF65-F5344CB8AC3E}">
        <p14:creationId xmlns:p14="http://schemas.microsoft.com/office/powerpoint/2010/main" val="1484569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41315"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Aging</a:t>
            </a:r>
          </a:p>
        </p:txBody>
      </p:sp>
      <p:pic>
        <p:nvPicPr>
          <p:cNvPr id="141316" name="Picture 2" descr="lew25278_t03_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71638"/>
            <a:ext cx="8229600" cy="4119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950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42339"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Is Longevity Inherited?</a:t>
            </a:r>
          </a:p>
        </p:txBody>
      </p:sp>
      <p:sp>
        <p:nvSpPr>
          <p:cNvPr id="32771" name="Rectangle 3"/>
          <p:cNvSpPr>
            <a:spLocks noChangeArrowheads="1"/>
          </p:cNvSpPr>
          <p:nvPr/>
        </p:nvSpPr>
        <p:spPr bwMode="auto">
          <a:xfrm>
            <a:off x="2362200" y="1524000"/>
            <a:ext cx="769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Aging reflects genetic activity plus a lifetime of environmental influences</a:t>
            </a:r>
          </a:p>
          <a:p>
            <a:pPr eaLnBrk="1" fontAlgn="base" hangingPunct="1">
              <a:spcBef>
                <a:spcPct val="20000"/>
              </a:spcBef>
              <a:spcAft>
                <a:spcPct val="0"/>
              </a:spcAft>
              <a:buSzPct val="50000"/>
            </a:pPr>
            <a:r>
              <a:rPr lang="en-US" altLang="en-US" sz="3200">
                <a:solidFill>
                  <a:srgbClr val="000000"/>
                </a:solidFill>
              </a:rPr>
              <a:t>Human chromosome 4 houses longevity genes</a:t>
            </a:r>
          </a:p>
          <a:p>
            <a:pPr eaLnBrk="1" fontAlgn="base" hangingPunct="1">
              <a:spcBef>
                <a:spcPct val="20000"/>
              </a:spcBef>
              <a:spcAft>
                <a:spcPct val="0"/>
              </a:spcAft>
              <a:buSzPct val="50000"/>
            </a:pPr>
            <a:r>
              <a:rPr lang="en-US" altLang="en-US" sz="3200">
                <a:solidFill>
                  <a:srgbClr val="000000"/>
                </a:solidFill>
              </a:rPr>
              <a:t>	-Genome-wide screens of 100-year olds are identifying others</a:t>
            </a:r>
          </a:p>
          <a:p>
            <a:pPr eaLnBrk="1" fontAlgn="base" hangingPunct="1">
              <a:spcBef>
                <a:spcPct val="20000"/>
              </a:spcBef>
              <a:spcAft>
                <a:spcPct val="0"/>
              </a:spcAft>
              <a:buSzPct val="50000"/>
            </a:pPr>
            <a:r>
              <a:rPr lang="en-US" altLang="en-US" sz="3200">
                <a:solidFill>
                  <a:srgbClr val="000000"/>
                </a:solidFill>
              </a:rPr>
              <a:t>Adoption studies compare the effects of genes vs. the environment on aging</a:t>
            </a:r>
          </a:p>
        </p:txBody>
      </p:sp>
    </p:spTree>
    <p:extLst>
      <p:ext uri="{BB962C8B-B14F-4D97-AF65-F5344CB8AC3E}">
        <p14:creationId xmlns:p14="http://schemas.microsoft.com/office/powerpoint/2010/main" val="4280738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ChangeArrowheads="1"/>
          </p:cNvSpPr>
          <p:nvPr>
            <p:ph type="title"/>
          </p:nvPr>
        </p:nvSpPr>
        <p:spPr/>
        <p:txBody>
          <a:bodyPr/>
          <a:lstStyle/>
          <a:p>
            <a:r>
              <a:rPr lang="en-US" altLang="en-US" sz="4000">
                <a:solidFill>
                  <a:schemeClr val="tx1"/>
                </a:solidFill>
              </a:rPr>
              <a:t>Treacher Collins syndrome is found in 1 in</a:t>
            </a:r>
            <a:br>
              <a:rPr lang="en-US" altLang="en-US" sz="4000">
                <a:solidFill>
                  <a:schemeClr val="tx1"/>
                </a:solidFill>
              </a:rPr>
            </a:br>
            <a:endParaRPr lang="en-US" altLang="en-US" sz="4000">
              <a:solidFill>
                <a:schemeClr val="tx1"/>
              </a:solidFill>
            </a:endParaRPr>
          </a:p>
        </p:txBody>
      </p:sp>
      <p:sp>
        <p:nvSpPr>
          <p:cNvPr id="147461" name="Rectangle 5"/>
          <p:cNvSpPr>
            <a:spLocks noGrp="1" noChangeArrowheads="1"/>
          </p:cNvSpPr>
          <p:nvPr>
            <p:ph type="body" sz="half" idx="1"/>
          </p:nvPr>
        </p:nvSpPr>
        <p:spPr>
          <a:xfrm>
            <a:off x="1828800" y="1524000"/>
            <a:ext cx="4191000" cy="4191000"/>
          </a:xfrm>
        </p:spPr>
        <p:txBody>
          <a:bodyPr/>
          <a:lstStyle/>
          <a:p>
            <a:pPr marL="0" indent="0"/>
            <a:r>
              <a:rPr lang="en-US" altLang="en-US" sz="2400"/>
              <a:t>Treacher Collins syndrome is found in 1 in 10,000 births. The typical physical features include downward slanting eyes, </a:t>
            </a:r>
            <a:r>
              <a:rPr lang="en-US" altLang="en-US" sz="2400">
                <a:hlinkClick r:id="rId2" tooltip="Micrognathia"/>
              </a:rPr>
              <a:t>micrognathia</a:t>
            </a:r>
            <a:r>
              <a:rPr lang="en-US" altLang="en-US" sz="2400"/>
              <a:t> (a small lower jaw), </a:t>
            </a:r>
            <a:r>
              <a:rPr lang="en-US" altLang="en-US" sz="2400">
                <a:hlinkClick r:id="rId3" tooltip="Conductive hearing loss"/>
              </a:rPr>
              <a:t>conductive hearing loss</a:t>
            </a:r>
            <a:r>
              <a:rPr lang="en-US" altLang="en-US" sz="2400"/>
              <a:t>, underdeveloped </a:t>
            </a:r>
            <a:r>
              <a:rPr lang="en-US" altLang="en-US" sz="2400">
                <a:hlinkClick r:id="rId4" tooltip="Zygoma"/>
              </a:rPr>
              <a:t>zygoma</a:t>
            </a:r>
            <a:r>
              <a:rPr lang="en-US" altLang="en-US" sz="2400"/>
              <a:t>, drooping part of the lateral lower eyelids, and malformed or absent ears. </a:t>
            </a:r>
          </a:p>
        </p:txBody>
      </p:sp>
      <p:sp>
        <p:nvSpPr>
          <p:cNvPr id="147462" name="Rectangle 6"/>
          <p:cNvSpPr>
            <a:spLocks noGrp="1" noChangeArrowheads="1"/>
          </p:cNvSpPr>
          <p:nvPr>
            <p:ph type="body" sz="half" idx="2"/>
          </p:nvPr>
        </p:nvSpPr>
        <p:spPr>
          <a:xfrm>
            <a:off x="6172200" y="1524000"/>
            <a:ext cx="4191000" cy="4191000"/>
          </a:xfrm>
        </p:spPr>
        <p:txBody>
          <a:bodyPr/>
          <a:lstStyle/>
          <a:p>
            <a:pPr marL="0" indent="0"/>
            <a:endParaRPr lang="en-US" altLang="en-US" smtClean="0"/>
          </a:p>
        </p:txBody>
      </p:sp>
      <p:pic>
        <p:nvPicPr>
          <p:cNvPr id="147469" name="Picture 13" descr="treach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524000"/>
            <a:ext cx="2935288"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89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endParaRPr lang="en-US" altLang="en-US" smtClean="0"/>
          </a:p>
        </p:txBody>
      </p:sp>
      <p:sp>
        <p:nvSpPr>
          <p:cNvPr id="148483" name="Rectangle 3"/>
          <p:cNvSpPr>
            <a:spLocks noGrp="1" noChangeArrowheads="1"/>
          </p:cNvSpPr>
          <p:nvPr>
            <p:ph type="body" idx="1"/>
          </p:nvPr>
        </p:nvSpPr>
        <p:spPr/>
        <p:txBody>
          <a:bodyPr/>
          <a:lstStyle/>
          <a:p>
            <a:r>
              <a:rPr lang="en-US" altLang="en-US" sz="2800">
                <a:solidFill>
                  <a:srgbClr val="000000"/>
                </a:solidFill>
              </a:rPr>
              <a:t>One known cause of this syndrome is a </a:t>
            </a:r>
            <a:r>
              <a:rPr lang="en-US" altLang="en-US" sz="2800">
                <a:solidFill>
                  <a:srgbClr val="000000"/>
                </a:solidFill>
                <a:hlinkClick r:id="rId2" tooltip="Mutation"/>
              </a:rPr>
              <a:t>mutation</a:t>
            </a:r>
            <a:r>
              <a:rPr lang="en-US" altLang="en-US" sz="2800">
                <a:solidFill>
                  <a:srgbClr val="000000"/>
                </a:solidFill>
              </a:rPr>
              <a:t> in the </a:t>
            </a:r>
            <a:r>
              <a:rPr lang="en-US" altLang="en-US" sz="2800" i="1">
                <a:solidFill>
                  <a:srgbClr val="000000"/>
                </a:solidFill>
                <a:hlinkClick r:id="rId3" tooltip="TCOF1"/>
              </a:rPr>
              <a:t>TCOF1</a:t>
            </a:r>
            <a:r>
              <a:rPr lang="en-US" altLang="en-US" sz="2800">
                <a:solidFill>
                  <a:srgbClr val="000000"/>
                </a:solidFill>
              </a:rPr>
              <a:t> </a:t>
            </a:r>
            <a:r>
              <a:rPr lang="en-US" altLang="en-US" sz="2800">
                <a:solidFill>
                  <a:srgbClr val="000000"/>
                </a:solidFill>
                <a:hlinkClick r:id="rId4" tooltip="Gene"/>
              </a:rPr>
              <a:t>gene</a:t>
            </a:r>
            <a:r>
              <a:rPr lang="en-US" altLang="en-US" sz="2800">
                <a:solidFill>
                  <a:srgbClr val="000000"/>
                </a:solidFill>
              </a:rPr>
              <a:t>, at </a:t>
            </a:r>
            <a:r>
              <a:rPr lang="en-US" altLang="en-US" sz="2800">
                <a:solidFill>
                  <a:srgbClr val="000000"/>
                </a:solidFill>
                <a:hlinkClick r:id="rId5" tooltip="Chromosome 5"/>
              </a:rPr>
              <a:t>chromosome 5q32-q33.1</a:t>
            </a:r>
            <a:r>
              <a:rPr lang="en-US" altLang="en-US" sz="2800">
                <a:solidFill>
                  <a:srgbClr val="000000"/>
                </a:solidFill>
              </a:rPr>
              <a:t>. The protein coded by this gene is called </a:t>
            </a:r>
            <a:r>
              <a:rPr lang="en-US" altLang="en-US" sz="2800" b="1" i="1">
                <a:solidFill>
                  <a:srgbClr val="000000"/>
                </a:solidFill>
              </a:rPr>
              <a:t>treacle</a:t>
            </a:r>
            <a:r>
              <a:rPr lang="en-US" altLang="en-US" sz="2800">
                <a:solidFill>
                  <a:srgbClr val="000000"/>
                </a:solidFill>
              </a:rPr>
              <a:t> and has been hypothesized to assist in protein sorting during particular stages in embryonic development, particularly that of the structures of the head and face. The disorder is inherited in an </a:t>
            </a:r>
            <a:r>
              <a:rPr lang="en-US" altLang="en-US" sz="2800">
                <a:solidFill>
                  <a:srgbClr val="000000"/>
                </a:solidFill>
                <a:hlinkClick r:id="rId6" tooltip="Autosomal dominant"/>
              </a:rPr>
              <a:t>autosomal-dominant</a:t>
            </a:r>
            <a:r>
              <a:rPr lang="en-US" altLang="en-US" sz="2800">
                <a:solidFill>
                  <a:srgbClr val="000000"/>
                </a:solidFill>
              </a:rPr>
              <a:t> pattern</a:t>
            </a:r>
            <a:r>
              <a:rPr lang="en-US" altLang="en-US" sz="2800"/>
              <a:t> </a:t>
            </a:r>
          </a:p>
        </p:txBody>
      </p:sp>
    </p:spTree>
    <p:extLst>
      <p:ext uri="{BB962C8B-B14F-4D97-AF65-F5344CB8AC3E}">
        <p14:creationId xmlns:p14="http://schemas.microsoft.com/office/powerpoint/2010/main" val="3192648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endParaRPr lang="en-US" altLang="en-US" smtClean="0"/>
          </a:p>
        </p:txBody>
      </p:sp>
      <p:sp>
        <p:nvSpPr>
          <p:cNvPr id="149507" name="Rectangle 3"/>
          <p:cNvSpPr>
            <a:spLocks noGrp="1" noChangeArrowheads="1"/>
          </p:cNvSpPr>
          <p:nvPr>
            <p:ph type="body" idx="1"/>
          </p:nvPr>
        </p:nvSpPr>
        <p:spPr/>
        <p:txBody>
          <a:bodyPr/>
          <a:lstStyle/>
          <a:p>
            <a:r>
              <a:rPr lang="en-US" altLang="en-US" smtClean="0"/>
              <a:t>People with the syndrome can undergo operations on the face to improve appearance, get hearing aids, and can also undergo surgery on a cleft palate </a:t>
            </a:r>
          </a:p>
        </p:txBody>
      </p:sp>
    </p:spTree>
    <p:extLst>
      <p:ext uri="{BB962C8B-B14F-4D97-AF65-F5344CB8AC3E}">
        <p14:creationId xmlns:p14="http://schemas.microsoft.com/office/powerpoint/2010/main" val="105351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Meiosis</a:t>
            </a:r>
          </a:p>
        </p:txBody>
      </p:sp>
      <p:sp>
        <p:nvSpPr>
          <p:cNvPr id="32771" name="Rectangle 3"/>
          <p:cNvSpPr>
            <a:spLocks noGrp="1" noChangeArrowheads="1"/>
          </p:cNvSpPr>
          <p:nvPr>
            <p:ph type="body" idx="4294967295"/>
          </p:nvPr>
        </p:nvSpPr>
        <p:spPr>
          <a:xfrm>
            <a:off x="2057400" y="1524000"/>
            <a:ext cx="8382000" cy="4953000"/>
          </a:xfrm>
        </p:spPr>
        <p:txBody>
          <a:bodyPr/>
          <a:lstStyle/>
          <a:p>
            <a:pPr eaLnBrk="1" hangingPunct="1"/>
            <a:r>
              <a:rPr lang="en-US" altLang="en-US" smtClean="0"/>
              <a:t>The cell division that produces </a:t>
            </a:r>
            <a:r>
              <a:rPr lang="en-US" altLang="en-US" b="1" smtClean="0"/>
              <a:t>gametes </a:t>
            </a:r>
            <a:r>
              <a:rPr lang="en-US" altLang="en-US" smtClean="0"/>
              <a:t>with half the number of chromosomes</a:t>
            </a:r>
          </a:p>
          <a:p>
            <a:pPr eaLnBrk="1" hangingPunct="1"/>
            <a:r>
              <a:rPr lang="en-US" altLang="en-US" smtClean="0"/>
              <a:t>Occurs in special cells called germline cells</a:t>
            </a:r>
          </a:p>
          <a:p>
            <a:pPr eaLnBrk="1" hangingPunct="1"/>
            <a:r>
              <a:rPr lang="en-US" altLang="en-US" smtClean="0"/>
              <a:t>Maintains the chromosome number of a species over generations</a:t>
            </a:r>
          </a:p>
          <a:p>
            <a:pPr eaLnBrk="1" hangingPunct="1"/>
            <a:r>
              <a:rPr lang="en-US" altLang="en-US" smtClean="0"/>
              <a:t>Ensures genetic variability via the processes of independent assortment and crossing over of chromosomes</a:t>
            </a:r>
          </a:p>
        </p:txBody>
      </p:sp>
    </p:spTree>
    <p:extLst>
      <p:ext uri="{BB962C8B-B14F-4D97-AF65-F5344CB8AC3E}">
        <p14:creationId xmlns:p14="http://schemas.microsoft.com/office/powerpoint/2010/main" val="231459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2057400" y="533400"/>
            <a:ext cx="8382000" cy="5867400"/>
          </a:xfrm>
        </p:spPr>
        <p:txBody>
          <a:bodyPr/>
          <a:lstStyle/>
          <a:p>
            <a:pPr eaLnBrk="1" hangingPunct="1"/>
            <a:r>
              <a:rPr lang="en-US" altLang="en-US" smtClean="0"/>
              <a:t>Meiosis consists of two divisions </a:t>
            </a:r>
          </a:p>
          <a:p>
            <a:pPr eaLnBrk="1" hangingPunct="1"/>
            <a:r>
              <a:rPr lang="en-US" altLang="en-US" smtClean="0"/>
              <a:t>	- </a:t>
            </a:r>
            <a:r>
              <a:rPr lang="en-US" altLang="en-US" b="1" smtClean="0"/>
              <a:t>Meiosis I</a:t>
            </a:r>
            <a:r>
              <a:rPr lang="en-US" altLang="en-US" smtClean="0"/>
              <a:t> = The reduction division</a:t>
            </a:r>
          </a:p>
          <a:p>
            <a:pPr eaLnBrk="1" hangingPunct="1"/>
            <a:r>
              <a:rPr lang="en-US" altLang="en-US" smtClean="0"/>
              <a:t>		- Reduces the number of chromosomes 	from 46 to 23 </a:t>
            </a:r>
          </a:p>
          <a:p>
            <a:pPr eaLnBrk="1" hangingPunct="1"/>
            <a:r>
              <a:rPr lang="en-US" altLang="en-US" smtClean="0"/>
              <a:t>	- </a:t>
            </a:r>
            <a:r>
              <a:rPr lang="en-US" altLang="en-US" b="1" smtClean="0"/>
              <a:t>Meiosis II</a:t>
            </a:r>
            <a:r>
              <a:rPr lang="en-US" altLang="en-US" smtClean="0"/>
              <a:t> = The equational division</a:t>
            </a:r>
          </a:p>
          <a:p>
            <a:pPr eaLnBrk="1" hangingPunct="1"/>
            <a:r>
              <a:rPr lang="en-US" altLang="en-US" smtClean="0"/>
              <a:t>		- Produces four cells from the two 	produced 	in Meiosis I</a:t>
            </a:r>
          </a:p>
          <a:p>
            <a:pPr eaLnBrk="1" hangingPunct="1"/>
            <a:endParaRPr lang="en-US" altLang="en-US" smtClean="0"/>
          </a:p>
          <a:p>
            <a:pPr eaLnBrk="1" hangingPunct="1"/>
            <a:r>
              <a:rPr lang="en-US" altLang="en-US" smtClean="0"/>
              <a:t>Note = Each division contains a prophase, a metaphase, an anaphase and a telophase</a:t>
            </a:r>
          </a:p>
        </p:txBody>
      </p:sp>
    </p:spTree>
    <p:extLst>
      <p:ext uri="{BB962C8B-B14F-4D97-AF65-F5344CB8AC3E}">
        <p14:creationId xmlns:p14="http://schemas.microsoft.com/office/powerpoint/2010/main" val="3125691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Meiosis</a:t>
            </a:r>
          </a:p>
        </p:txBody>
      </p:sp>
      <p:pic>
        <p:nvPicPr>
          <p:cNvPr id="105475" name="Picture 2" descr="lew25278_03_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39876"/>
            <a:ext cx="8229600" cy="4479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 name="Title 1"/>
          <p:cNvSpPr txBox="1">
            <a:spLocks/>
          </p:cNvSpPr>
          <p:nvPr/>
        </p:nvSpPr>
        <p:spPr bwMode="auto">
          <a:xfrm>
            <a:off x="1905000" y="6096000"/>
            <a:ext cx="12192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3.3</a:t>
            </a:r>
          </a:p>
        </p:txBody>
      </p:sp>
    </p:spTree>
    <p:extLst>
      <p:ext uri="{BB962C8B-B14F-4D97-AF65-F5344CB8AC3E}">
        <p14:creationId xmlns:p14="http://schemas.microsoft.com/office/powerpoint/2010/main" val="2526134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07523" name="Rectangle 2"/>
          <p:cNvSpPr>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Meiosis Animation</a:t>
            </a:r>
          </a:p>
        </p:txBody>
      </p:sp>
      <p:sp>
        <p:nvSpPr>
          <p:cNvPr id="107525" name="Text Box 5"/>
          <p:cNvSpPr txBox="1">
            <a:spLocks noChangeArrowheads="1"/>
          </p:cNvSpPr>
          <p:nvPr/>
        </p:nvSpPr>
        <p:spPr bwMode="auto">
          <a:xfrm>
            <a:off x="4572000" y="2536825"/>
            <a:ext cx="358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400" b="1">
                <a:solidFill>
                  <a:srgbClr val="FFFFD9"/>
                </a:solidFill>
              </a:rPr>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mc:AlternateContent xmlns:mc="http://schemas.openxmlformats.org/markup-compatibility/2006">
        <mc:Choice xmlns:v="urn:schemas-microsoft-com:vml" Requires="v">
          <p:control spid="1026" name="ShockwaveFlash1" r:id="rId2" imgW="5584680" imgH="5638680"/>
        </mc:Choice>
        <mc:Fallback>
          <p:control name="ShockwaveFlash1" r:id="rId2" imgW="5584680" imgH="5638680">
            <p:pic>
              <p:nvPicPr>
                <p:cNvPr id="107524" name="ShockwaveFlash1"/>
                <p:cNvPicPr preferRelativeResize="0">
                  <a:picLocks noChangeArrowheads="1" noChangeShapeType="1"/>
                </p:cNvPicPr>
                <p:nvPr>
                  <p:custDataLst>
                    <p:tags r:id="rId3"/>
                  </p:custDataLst>
                </p:nvPr>
              </p:nvPicPr>
              <p:blipFill>
                <a:blip r:embed="rId5"/>
                <a:srcRect/>
                <a:stretch>
                  <a:fillRect/>
                </a:stretch>
              </p:blipFill>
              <p:spPr bwMode="auto">
                <a:xfrm>
                  <a:off x="3429001" y="1066800"/>
                  <a:ext cx="5584825" cy="56388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372994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1981200" y="228600"/>
            <a:ext cx="8229600" cy="1143000"/>
          </a:xfrm>
        </p:spPr>
        <p:txBody>
          <a:bodyPr/>
          <a:lstStyle/>
          <a:p>
            <a:pPr eaLnBrk="1" hangingPunct="1"/>
            <a:r>
              <a:rPr lang="en-US" altLang="en-US" smtClean="0">
                <a:solidFill>
                  <a:srgbClr val="0000FF"/>
                </a:solidFill>
              </a:rPr>
              <a:t>Meiosis I</a:t>
            </a:r>
          </a:p>
        </p:txBody>
      </p:sp>
      <p:pic>
        <p:nvPicPr>
          <p:cNvPr id="108547" name="Picture 2" descr="lew25278_03_04a.jpg"/>
          <p:cNvPicPr>
            <a:picLocks noChangeAspect="1"/>
          </p:cNvPicPr>
          <p:nvPr/>
        </p:nvPicPr>
        <p:blipFill>
          <a:blip r:embed="rId3">
            <a:extLst>
              <a:ext uri="{28A0092B-C50C-407E-A947-70E740481C1C}">
                <a14:useLocalDpi xmlns:a14="http://schemas.microsoft.com/office/drawing/2010/main" val="0"/>
              </a:ext>
            </a:extLst>
          </a:blip>
          <a:srcRect r="14815"/>
          <a:stretch>
            <a:fillRect/>
          </a:stretch>
        </p:blipFill>
        <p:spPr bwMode="auto">
          <a:xfrm>
            <a:off x="1981200" y="1339850"/>
            <a:ext cx="8077200" cy="5137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895600" y="1752600"/>
            <a:ext cx="12192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3.4</a:t>
            </a:r>
          </a:p>
        </p:txBody>
      </p:sp>
    </p:spTree>
    <p:extLst>
      <p:ext uri="{BB962C8B-B14F-4D97-AF65-F5344CB8AC3E}">
        <p14:creationId xmlns:p14="http://schemas.microsoft.com/office/powerpoint/2010/main" val="3842981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110595"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Prophase I</a:t>
            </a:r>
          </a:p>
        </p:txBody>
      </p:sp>
      <p:sp>
        <p:nvSpPr>
          <p:cNvPr id="32771" name="Rectangle 3"/>
          <p:cNvSpPr>
            <a:spLocks noChangeArrowheads="1"/>
          </p:cNvSpPr>
          <p:nvPr/>
        </p:nvSpPr>
        <p:spPr bwMode="auto">
          <a:xfrm>
            <a:off x="2362200" y="1676400"/>
            <a:ext cx="403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Homologs pair-up and undergo crossing over</a:t>
            </a:r>
          </a:p>
          <a:p>
            <a:pPr eaLnBrk="1" fontAlgn="base" hangingPunct="1">
              <a:spcBef>
                <a:spcPct val="20000"/>
              </a:spcBef>
              <a:spcAft>
                <a:spcPct val="0"/>
              </a:spcAft>
              <a:buSzPct val="50000"/>
            </a:pPr>
            <a:r>
              <a:rPr lang="en-US" altLang="en-US" sz="3200">
                <a:solidFill>
                  <a:srgbClr val="000000"/>
                </a:solidFill>
              </a:rPr>
              <a:t>Chromosomes condense</a:t>
            </a:r>
          </a:p>
          <a:p>
            <a:pPr eaLnBrk="1" fontAlgn="base" hangingPunct="1">
              <a:spcBef>
                <a:spcPct val="20000"/>
              </a:spcBef>
              <a:spcAft>
                <a:spcPct val="0"/>
              </a:spcAft>
              <a:buSzPct val="50000"/>
            </a:pPr>
            <a:r>
              <a:rPr lang="en-US" altLang="en-US" sz="3200">
                <a:solidFill>
                  <a:srgbClr val="000000"/>
                </a:solidFill>
              </a:rPr>
              <a:t>Spindle forms</a:t>
            </a:r>
          </a:p>
          <a:p>
            <a:pPr eaLnBrk="1" fontAlgn="base" hangingPunct="1">
              <a:spcBef>
                <a:spcPct val="20000"/>
              </a:spcBef>
              <a:spcAft>
                <a:spcPct val="0"/>
              </a:spcAft>
              <a:buSzPct val="50000"/>
            </a:pPr>
            <a:r>
              <a:rPr lang="en-US" altLang="en-US" sz="3200">
                <a:solidFill>
                  <a:srgbClr val="000000"/>
                </a:solidFill>
              </a:rPr>
              <a:t>Nuclear envelope breaks down</a:t>
            </a:r>
          </a:p>
        </p:txBody>
      </p:sp>
      <p:pic>
        <p:nvPicPr>
          <p:cNvPr id="110597" name="Picture 2" descr="lew25278_03_04a.jpg"/>
          <p:cNvPicPr>
            <a:picLocks noChangeAspect="1"/>
          </p:cNvPicPr>
          <p:nvPr/>
        </p:nvPicPr>
        <p:blipFill>
          <a:blip r:embed="rId2">
            <a:extLst>
              <a:ext uri="{28A0092B-C50C-407E-A947-70E740481C1C}">
                <a14:useLocalDpi xmlns:a14="http://schemas.microsoft.com/office/drawing/2010/main" val="0"/>
              </a:ext>
            </a:extLst>
          </a:blip>
          <a:srcRect l="804" t="14658" r="66248" b="2966"/>
          <a:stretch>
            <a:fillRect/>
          </a:stretch>
        </p:blipFill>
        <p:spPr bwMode="auto">
          <a:xfrm>
            <a:off x="6400800" y="1371601"/>
            <a:ext cx="3505200" cy="4748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595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SWF_FILE" val="0;\\192.168.2.5\Projects\P00367806-SEM OLC\WIP\Development\Lewis 9e\Lecture PPTs\ch03\How_Meiosis_Works.swf"/>
</p:tagLst>
</file>

<file path=ppt/tags/tag2.xml><?xml version="1.0" encoding="utf-8"?>
<p:tagLst xmlns:a="http://schemas.openxmlformats.org/drawingml/2006/main" xmlns:r="http://schemas.openxmlformats.org/officeDocument/2006/relationships" xmlns:p="http://schemas.openxmlformats.org/presentationml/2006/main">
  <p:tag name="MMPROD_SWF_FILE" val="0;\\192.168.2.5\Projects\P00367806-SEM OLC\WIP\Development\Lewis 9e\Lecture PPTs\ch03\Comparison_of_Meiosis_and_Mitosis.swf"/>
</p:tagLst>
</file>

<file path=ppt/theme/theme1.xml><?xml version="1.0" encoding="utf-8"?>
<a:theme xmlns:a="http://schemas.openxmlformats.org/drawingml/2006/main" name="Johnson TLW 4e template">
  <a:themeElements>
    <a:clrScheme name="Johnson TLW 4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Johnson TLW 4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ohnson TLW 4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ohnson TLW 4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ohnson TLW 4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ohnson TLW 4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ohnson TLW 4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ohnson TLW 4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ohnson TLW 4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ohnson TLW 4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ohnson TLW 4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ohnson TLW 4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ohnson TLW 4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ohnson TLW 4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ohnson TLW 4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1121</Words>
  <Application>Microsoft Office PowerPoint</Application>
  <PresentationFormat>Widescreen</PresentationFormat>
  <Paragraphs>197</Paragraphs>
  <Slides>39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Georgia</vt:lpstr>
      <vt:lpstr>Helvetica</vt:lpstr>
      <vt:lpstr>Impact</vt:lpstr>
      <vt:lpstr>Times New Roman</vt:lpstr>
      <vt:lpstr>Johnson TLW 4e template</vt:lpstr>
      <vt:lpstr>Ethical Issues…</vt:lpstr>
      <vt:lpstr>PowerPoint Presentation</vt:lpstr>
      <vt:lpstr>Stages of the Human Life Cycle</vt:lpstr>
      <vt:lpstr>Meiosis</vt:lpstr>
      <vt:lpstr>PowerPoint Presentation</vt:lpstr>
      <vt:lpstr>Meiosis</vt:lpstr>
      <vt:lpstr>PowerPoint Presentation</vt:lpstr>
      <vt:lpstr>Meiosis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Meiosis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Siamese twins</vt:lpstr>
      <vt:lpstr>Brittany and Abby Hensel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Treacher Collins syndrome is found in 1 in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dc:title>
  <dc:creator>kim owen</dc:creator>
  <cp:lastModifiedBy>kim owen</cp:lastModifiedBy>
  <cp:revision>1</cp:revision>
  <dcterms:created xsi:type="dcterms:W3CDTF">2014-07-15T07:36:21Z</dcterms:created>
  <dcterms:modified xsi:type="dcterms:W3CDTF">2014-07-15T07:36:43Z</dcterms:modified>
</cp:coreProperties>
</file>