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3C41E-3CDF-4E7C-B9DF-F2DA9180EA29}"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BFB76-B56D-4A6C-94B7-7093431A2FC3}" type="slidenum">
              <a:rPr lang="en-US" smtClean="0"/>
              <a:t>‹#›</a:t>
            </a:fld>
            <a:endParaRPr lang="en-US"/>
          </a:p>
        </p:txBody>
      </p:sp>
    </p:spTree>
    <p:extLst>
      <p:ext uri="{BB962C8B-B14F-4D97-AF65-F5344CB8AC3E}">
        <p14:creationId xmlns:p14="http://schemas.microsoft.com/office/powerpoint/2010/main" val="366572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bwMode="auto">
          <a:xfrm>
            <a:off x="376238"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mtClean="0"/>
              <a:t>Second Chance: first cloned calf from adult steer; oldest animal ever cloned (21 year old Brahman)</a:t>
            </a:r>
          </a:p>
          <a:p>
            <a:pPr>
              <a:lnSpc>
                <a:spcPct val="90000"/>
              </a:lnSpc>
            </a:pPr>
            <a:r>
              <a:rPr lang="en-US" altLang="en-US" smtClean="0"/>
              <a:t>Bull 86</a:t>
            </a:r>
            <a:r>
              <a:rPr lang="en-US" altLang="en-US" baseline="30000" smtClean="0"/>
              <a:t>2</a:t>
            </a:r>
            <a:r>
              <a:rPr lang="en-US" altLang="en-US" smtClean="0"/>
              <a:t>: name due to his exponential genetic potential; first animal cloned for disease resistance; cloned using ear cells that were frozen for 15 years (1985), representing the longest time ever that genetic material has been maintained by cryopreservation, thawed and then successfully used in cloning; born 3 years after the death of Bull 86 (Angus), who was resistant to brucellosis, salmonellosis, and tuberculosis</a:t>
            </a:r>
          </a:p>
          <a:p>
            <a:pPr>
              <a:lnSpc>
                <a:spcPct val="90000"/>
              </a:lnSpc>
            </a:pPr>
            <a:endParaRPr lang="en-US" altLang="en-US" smtClean="0"/>
          </a:p>
          <a:p>
            <a:pPr>
              <a:lnSpc>
                <a:spcPct val="90000"/>
              </a:lnSpc>
            </a:pPr>
            <a:r>
              <a:rPr lang="en-US" altLang="en-US" smtClean="0"/>
              <a:t>Donor for cloned Boer goat: 8-year-old Boer Champion doe and a top producer in Ewing and Donna Downen's breeding program in Early, Texas </a:t>
            </a:r>
          </a:p>
          <a:p>
            <a:pPr>
              <a:lnSpc>
                <a:spcPct val="90000"/>
              </a:lnSpc>
            </a:pPr>
            <a:endParaRPr lang="en-US" altLang="en-US" smtClean="0"/>
          </a:p>
          <a:p>
            <a:pPr>
              <a:lnSpc>
                <a:spcPct val="90000"/>
              </a:lnSpc>
            </a:pPr>
            <a:r>
              <a:rPr lang="en-US" altLang="en-US" smtClean="0"/>
              <a:t>Cc (Carbon Copy) the Cat – first cloned pet</a:t>
            </a:r>
          </a:p>
          <a:p>
            <a:pPr>
              <a:lnSpc>
                <a:spcPct val="90000"/>
              </a:lnSpc>
            </a:pPr>
            <a:r>
              <a:rPr lang="en-US" altLang="en-US" smtClean="0"/>
              <a:t>Dewey – first cloned deer</a:t>
            </a:r>
          </a:p>
          <a:p>
            <a:pPr>
              <a:lnSpc>
                <a:spcPct val="90000"/>
              </a:lnSpc>
            </a:pPr>
            <a:r>
              <a:rPr lang="en-US" altLang="en-US" smtClean="0"/>
              <a:t>Paris Texas, Horse – first cloned horse in North America.  Others produced in Italy.  Cloned by team of French and American researchers. A&amp;M researchers used adult horse skin cells biopsied from a valuable horse in Europe to clone the foal.  The process took 400 attempts over a four-month period.  Six embryos were created but only one was successfully gestated in a host horse named Greta during a pregnancy that lasted 12½ months. Horses usually have an 11-month gestation. </a:t>
            </a:r>
            <a:br>
              <a:rPr lang="en-US" altLang="en-US" smtClean="0"/>
            </a:br>
            <a:endParaRPr lang="en-US" altLang="en-US" smtClean="0"/>
          </a:p>
          <a:p>
            <a:pPr>
              <a:lnSpc>
                <a:spcPct val="90000"/>
              </a:lnSpc>
            </a:pPr>
            <a:endParaRPr lang="en-US" altLang="en-US" smtClean="0"/>
          </a:p>
          <a:p>
            <a:pPr>
              <a:lnSpc>
                <a:spcPct val="90000"/>
              </a:lnSpc>
            </a:pPr>
            <a:endParaRPr lang="en-US" altLang="en-US" smtClean="0"/>
          </a:p>
          <a:p>
            <a:pPr>
              <a:lnSpc>
                <a:spcPct val="90000"/>
              </a:lnSpc>
            </a:pPr>
            <a:endParaRPr lang="en-US" altLang="en-US" smtClean="0"/>
          </a:p>
          <a:p>
            <a:pPr>
              <a:lnSpc>
                <a:spcPct val="90000"/>
              </a:lnSpc>
            </a:pPr>
            <a:endParaRPr lang="en-US" altLang="en-US" smtClean="0"/>
          </a:p>
        </p:txBody>
      </p:sp>
    </p:spTree>
    <p:extLst>
      <p:ext uri="{BB962C8B-B14F-4D97-AF65-F5344CB8AC3E}">
        <p14:creationId xmlns:p14="http://schemas.microsoft.com/office/powerpoint/2010/main" val="254812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3048000"/>
          </a:xfrm>
          <a:prstGeom prst="rect">
            <a:avLst/>
          </a:prstGeom>
          <a:solidFill>
            <a:srgbClr val="FFCC99"/>
          </a:solidFill>
          <a:ln w="9525">
            <a:noFill/>
            <a:miter lim="800000"/>
            <a:headEnd/>
            <a:tailEnd/>
          </a:ln>
          <a:effectLst/>
        </p:spPr>
        <p:txBody>
          <a:bodyPr wrap="none" anchor="ctr"/>
          <a:lstStyle/>
          <a:p>
            <a:pPr algn="ctr" eaLnBrk="0" fontAlgn="base" hangingPunct="0">
              <a:spcBef>
                <a:spcPct val="0"/>
              </a:spcBef>
              <a:spcAft>
                <a:spcPct val="0"/>
              </a:spcAft>
              <a:defRPr/>
            </a:pPr>
            <a:endParaRPr lang="en-US" sz="2000">
              <a:solidFill>
                <a:srgbClr val="000000"/>
              </a:solidFill>
            </a:endParaRPr>
          </a:p>
        </p:txBody>
      </p:sp>
      <p:sp>
        <p:nvSpPr>
          <p:cNvPr id="3" name="Text Box 3"/>
          <p:cNvSpPr txBox="1">
            <a:spLocks noChangeArrowheads="1"/>
          </p:cNvSpPr>
          <p:nvPr/>
        </p:nvSpPr>
        <p:spPr bwMode="auto">
          <a:xfrm>
            <a:off x="0" y="304800"/>
            <a:ext cx="12192000" cy="217328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6000" dirty="0">
                <a:solidFill>
                  <a:srgbClr val="0066FF"/>
                </a:solidFill>
                <a:latin typeface="Georgia" pitchFamily="18" charset="0"/>
              </a:rPr>
              <a:t>Human Genetics</a:t>
            </a:r>
          </a:p>
          <a:p>
            <a:pPr algn="ctr" eaLnBrk="0" fontAlgn="base" hangingPunct="0">
              <a:spcBef>
                <a:spcPct val="0"/>
              </a:spcBef>
              <a:spcAft>
                <a:spcPct val="0"/>
              </a:spcAft>
              <a:defRPr/>
            </a:pPr>
            <a:r>
              <a:rPr lang="en-US" sz="4400" dirty="0">
                <a:solidFill>
                  <a:srgbClr val="0066FF"/>
                </a:solidFill>
                <a:latin typeface="Georgia" pitchFamily="18" charset="0"/>
              </a:rPr>
              <a:t>Concepts and Applications</a:t>
            </a:r>
          </a:p>
          <a:p>
            <a:pPr algn="ctr" eaLnBrk="0" fontAlgn="base" hangingPunct="0">
              <a:lnSpc>
                <a:spcPct val="130000"/>
              </a:lnSpc>
              <a:spcBef>
                <a:spcPct val="0"/>
              </a:spcBef>
              <a:spcAft>
                <a:spcPct val="0"/>
              </a:spcAft>
              <a:defRPr/>
            </a:pPr>
            <a:r>
              <a:rPr lang="en-US" sz="2400" dirty="0">
                <a:solidFill>
                  <a:srgbClr val="FFFFFF"/>
                </a:solidFill>
                <a:latin typeface="Georgia" pitchFamily="18" charset="0"/>
              </a:rPr>
              <a:t>Ninth Edition</a:t>
            </a:r>
          </a:p>
        </p:txBody>
      </p:sp>
      <p:sp>
        <p:nvSpPr>
          <p:cNvPr id="4" name="Text Box 4"/>
          <p:cNvSpPr txBox="1">
            <a:spLocks noChangeArrowheads="1"/>
          </p:cNvSpPr>
          <p:nvPr/>
        </p:nvSpPr>
        <p:spPr bwMode="auto">
          <a:xfrm>
            <a:off x="1422400" y="2438400"/>
            <a:ext cx="9347200" cy="57943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200" dirty="0">
                <a:solidFill>
                  <a:srgbClr val="FF3300"/>
                </a:solidFill>
                <a:latin typeface="Georgia" pitchFamily="18" charset="0"/>
              </a:rPr>
              <a:t>RICKI LEWIS</a:t>
            </a:r>
          </a:p>
        </p:txBody>
      </p:sp>
      <p:sp>
        <p:nvSpPr>
          <p:cNvPr id="5" name="Rectangle 5"/>
          <p:cNvSpPr>
            <a:spLocks noChangeArrowheads="1"/>
          </p:cNvSpPr>
          <p:nvPr/>
        </p:nvSpPr>
        <p:spPr bwMode="auto">
          <a:xfrm>
            <a:off x="0" y="6553200"/>
            <a:ext cx="12192000" cy="304800"/>
          </a:xfrm>
          <a:prstGeom prst="rect">
            <a:avLst/>
          </a:prstGeom>
          <a:noFill/>
          <a:ln w="9525">
            <a:noFill/>
            <a:miter lim="800000"/>
            <a:headEnd/>
            <a:tailEnd/>
          </a:ln>
          <a:effectLst/>
        </p:spPr>
        <p:txBody>
          <a:bodyPr/>
          <a:lstStyle/>
          <a:p>
            <a:pPr algn="ctr" eaLnBrk="0" fontAlgn="base" hangingPunct="0">
              <a:spcBef>
                <a:spcPct val="0"/>
              </a:spcBef>
              <a:spcAft>
                <a:spcPct val="0"/>
              </a:spcAft>
              <a:defRPr/>
            </a:pPr>
            <a:r>
              <a:rPr lang="en-US" altLang="en-US" sz="900" b="1" dirty="0">
                <a:solidFill>
                  <a:srgbClr val="000000"/>
                </a:solidFill>
                <a:latin typeface="Times New Roman" pitchFamily="18" charset="0"/>
              </a:rPr>
              <a:t>Copyright ©The McGraw-Hill Companies, Inc. Permission required for reproduction or display</a:t>
            </a:r>
          </a:p>
        </p:txBody>
      </p:sp>
      <p:sp>
        <p:nvSpPr>
          <p:cNvPr id="6" name="Line 6"/>
          <p:cNvSpPr>
            <a:spLocks noChangeShapeType="1"/>
          </p:cNvSpPr>
          <p:nvPr/>
        </p:nvSpPr>
        <p:spPr bwMode="auto">
          <a:xfrm>
            <a:off x="0" y="6477000"/>
            <a:ext cx="12192000" cy="0"/>
          </a:xfrm>
          <a:prstGeom prst="line">
            <a:avLst/>
          </a:prstGeom>
          <a:noFill/>
          <a:ln w="38100">
            <a:solidFill>
              <a:srgbClr val="339966"/>
            </a:solidFill>
            <a:round/>
            <a:headEnd/>
            <a:tailEnd/>
          </a:ln>
          <a:effectLst/>
        </p:spPr>
        <p:txBody>
          <a:bodyPr wrap="none" anchor="ctr"/>
          <a:lstStyle/>
          <a:p>
            <a:pPr fontAlgn="base">
              <a:spcBef>
                <a:spcPct val="0"/>
              </a:spcBef>
              <a:spcAft>
                <a:spcPct val="0"/>
              </a:spcAft>
              <a:defRPr/>
            </a:pPr>
            <a:endParaRPr lang="en-US" sz="1800">
              <a:solidFill>
                <a:srgbClr val="000000"/>
              </a:solidFill>
            </a:endParaRPr>
          </a:p>
        </p:txBody>
      </p:sp>
      <p:sp>
        <p:nvSpPr>
          <p:cNvPr id="7" name="Text Box 7"/>
          <p:cNvSpPr txBox="1">
            <a:spLocks noChangeArrowheads="1"/>
          </p:cNvSpPr>
          <p:nvPr/>
        </p:nvSpPr>
        <p:spPr bwMode="auto">
          <a:xfrm>
            <a:off x="0" y="5900739"/>
            <a:ext cx="12192000" cy="498475"/>
          </a:xfrm>
          <a:prstGeom prst="rect">
            <a:avLst/>
          </a:prstGeom>
          <a:noFill/>
          <a:ln w="9525">
            <a:noFill/>
            <a:miter lim="800000"/>
            <a:headEnd/>
            <a:tailEnd/>
          </a:ln>
          <a:effectLst/>
        </p:spPr>
        <p:txBody>
          <a:bodyPr anchor="b">
            <a:spAutoFit/>
          </a:bodyPr>
          <a:lstStyle/>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PowerPoint</a:t>
            </a:r>
            <a:r>
              <a:rPr lang="en-US" sz="1200" baseline="30000" dirty="0">
                <a:solidFill>
                  <a:srgbClr val="FF3300"/>
                </a:solidFill>
                <a:latin typeface="Georgia" pitchFamily="18" charset="0"/>
              </a:rPr>
              <a:t>®</a:t>
            </a:r>
            <a:r>
              <a:rPr lang="en-US" sz="1200" dirty="0">
                <a:solidFill>
                  <a:srgbClr val="FF3300"/>
                </a:solidFill>
                <a:latin typeface="Georgia" pitchFamily="18" charset="0"/>
              </a:rPr>
              <a:t> Lecture Outlines </a:t>
            </a:r>
          </a:p>
          <a:p>
            <a:pPr algn="ctr" eaLnBrk="0" fontAlgn="base" hangingPunct="0">
              <a:lnSpc>
                <a:spcPct val="110000"/>
              </a:lnSpc>
              <a:spcBef>
                <a:spcPct val="0"/>
              </a:spcBef>
              <a:spcAft>
                <a:spcPct val="0"/>
              </a:spcAft>
              <a:defRPr/>
            </a:pPr>
            <a:r>
              <a:rPr lang="en-US" sz="1200" dirty="0">
                <a:solidFill>
                  <a:srgbClr val="FF3300"/>
                </a:solidFill>
                <a:latin typeface="Georgia" pitchFamily="18" charset="0"/>
              </a:rPr>
              <a:t>Prepared by Johnny El-Rady, University of South Florida</a:t>
            </a:r>
          </a:p>
        </p:txBody>
      </p:sp>
      <p:grpSp>
        <p:nvGrpSpPr>
          <p:cNvPr id="8" name="Group 8"/>
          <p:cNvGrpSpPr>
            <a:grpSpLocks/>
          </p:cNvGrpSpPr>
          <p:nvPr/>
        </p:nvGrpSpPr>
        <p:grpSpPr bwMode="auto">
          <a:xfrm>
            <a:off x="2540000" y="3306764"/>
            <a:ext cx="3547533" cy="2278062"/>
            <a:chOff x="-1156" y="2064"/>
            <a:chExt cx="1676" cy="1435"/>
          </a:xfrm>
        </p:grpSpPr>
        <p:sp>
          <p:nvSpPr>
            <p:cNvPr id="9" name="Text Box 9"/>
            <p:cNvSpPr txBox="1">
              <a:spLocks noChangeArrowheads="1"/>
            </p:cNvSpPr>
            <p:nvPr/>
          </p:nvSpPr>
          <p:spPr bwMode="auto">
            <a:xfrm>
              <a:off x="-1156" y="2064"/>
              <a:ext cx="517" cy="143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4200" dirty="0">
                  <a:solidFill>
                    <a:srgbClr val="0066FF"/>
                  </a:solidFill>
                  <a:latin typeface="Times New Roman" pitchFamily="18" charset="0"/>
                </a:rPr>
                <a:t>2</a:t>
              </a:r>
            </a:p>
          </p:txBody>
        </p:sp>
        <p:sp>
          <p:nvSpPr>
            <p:cNvPr id="10" name="Text Box 10"/>
            <p:cNvSpPr txBox="1">
              <a:spLocks noChangeArrowheads="1"/>
            </p:cNvSpPr>
            <p:nvPr/>
          </p:nvSpPr>
          <p:spPr bwMode="auto">
            <a:xfrm>
              <a:off x="-240" y="2477"/>
              <a:ext cx="760" cy="582"/>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5400" dirty="0">
                  <a:solidFill>
                    <a:srgbClr val="000000"/>
                  </a:solidFill>
                  <a:latin typeface="Times New Roman" pitchFamily="18" charset="0"/>
                </a:rPr>
                <a:t>Cells</a:t>
              </a:r>
            </a:p>
          </p:txBody>
        </p:sp>
      </p:grpSp>
      <p:pic>
        <p:nvPicPr>
          <p:cNvPr id="11" name="Picture 29" descr="Lewis9e10tlm_nm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2800" y="2743200"/>
            <a:ext cx="344593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365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83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274638"/>
            <a:ext cx="28448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74638"/>
            <a:ext cx="83312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364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6400" y="1524000"/>
            <a:ext cx="5588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524000"/>
            <a:ext cx="5588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695700"/>
            <a:ext cx="5588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13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45144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8539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0"/>
            <a:ext cx="5588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59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6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634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0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823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745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06400" y="1524000"/>
            <a:ext cx="1137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 Second level</a:t>
            </a:r>
          </a:p>
          <a:p>
            <a:pPr lvl="2"/>
            <a:r>
              <a:rPr lang="en-US" altLang="en-US" smtClean="0"/>
              <a:t>- Third level</a:t>
            </a:r>
          </a:p>
          <a:p>
            <a:pPr lvl="3"/>
            <a:r>
              <a:rPr lang="en-US" altLang="en-US" smtClean="0"/>
              <a:t>- Fourth level</a:t>
            </a:r>
          </a:p>
          <a:p>
            <a:pPr lvl="4"/>
            <a:r>
              <a:rPr lang="en-US" altLang="en-US" smtClean="0"/>
              <a:t>- Fifth level</a:t>
            </a:r>
          </a:p>
        </p:txBody>
      </p:sp>
      <p:sp>
        <p:nvSpPr>
          <p:cNvPr id="1027" name="Rectangle 6"/>
          <p:cNvSpPr>
            <a:spLocks noGrp="1" noChangeArrowheads="1"/>
          </p:cNvSpPr>
          <p:nvPr>
            <p:ph type="title"/>
          </p:nvPr>
        </p:nvSpPr>
        <p:spPr bwMode="auto">
          <a:xfrm>
            <a:off x="406400" y="274638"/>
            <a:ext cx="11379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 name="TextBox 4"/>
          <p:cNvSpPr txBox="1"/>
          <p:nvPr userDrawn="1"/>
        </p:nvSpPr>
        <p:spPr>
          <a:xfrm>
            <a:off x="11391900" y="6353175"/>
            <a:ext cx="402674" cy="307777"/>
          </a:xfrm>
          <a:prstGeom prst="rect">
            <a:avLst/>
          </a:prstGeom>
          <a:noFill/>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fld id="{8407C305-1097-4EC0-BC1B-1075135CB777}" type="slidenum">
              <a:rPr lang="en-US" altLang="en-US" sz="1400">
                <a:solidFill>
                  <a:srgbClr val="000000"/>
                </a:solidFill>
              </a:rPr>
              <a:pPr eaLnBrk="1" fontAlgn="base" hangingPunct="1">
                <a:spcBef>
                  <a:spcPct val="0"/>
                </a:spcBef>
                <a:spcAft>
                  <a:spcPct val="0"/>
                </a:spcAft>
              </a:pPr>
              <a:t>‹#›</a:t>
            </a:fld>
            <a:endParaRPr lang="en-US" altLang="en-US" sz="1400">
              <a:solidFill>
                <a:srgbClr val="000000"/>
              </a:solidFill>
            </a:endParaRPr>
          </a:p>
        </p:txBody>
      </p:sp>
    </p:spTree>
    <p:extLst>
      <p:ext uri="{BB962C8B-B14F-4D97-AF65-F5344CB8AC3E}">
        <p14:creationId xmlns:p14="http://schemas.microsoft.com/office/powerpoint/2010/main" val="1074024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50000"/>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defRPr sz="2800">
          <a:solidFill>
            <a:schemeClr val="tx1"/>
          </a:solidFill>
          <a:latin typeface="+mn-lt"/>
        </a:defRPr>
      </a:lvl2pPr>
      <a:lvl3pPr marL="1143000" indent="-228600" algn="l" rtl="0" eaLnBrk="0" fontAlgn="base" hangingPunct="0">
        <a:spcBef>
          <a:spcPct val="20000"/>
        </a:spcBef>
        <a:spcAft>
          <a:spcPct val="0"/>
        </a:spcAft>
        <a:buSzPct val="50000"/>
        <a:defRPr sz="2400">
          <a:solidFill>
            <a:schemeClr val="tx1"/>
          </a:solidFill>
          <a:latin typeface="+mn-lt"/>
        </a:defRPr>
      </a:lvl3pPr>
      <a:lvl4pPr marL="1600200" indent="-228600" algn="l" rtl="0" eaLnBrk="0" fontAlgn="base" hangingPunct="0">
        <a:spcBef>
          <a:spcPct val="20000"/>
        </a:spcBef>
        <a:spcAft>
          <a:spcPct val="0"/>
        </a:spcAft>
        <a:buSzPct val="50000"/>
        <a:defRPr sz="2000">
          <a:solidFill>
            <a:schemeClr val="tx1"/>
          </a:solidFill>
          <a:latin typeface="+mn-lt"/>
        </a:defRPr>
      </a:lvl4pPr>
      <a:lvl5pPr marL="2057400" indent="-228600" algn="l" rtl="0" eaLnBrk="0" fontAlgn="base" hangingPunct="0">
        <a:spcBef>
          <a:spcPct val="20000"/>
        </a:spcBef>
        <a:spcAft>
          <a:spcPct val="0"/>
        </a:spcAft>
        <a:buSzPct val="50000"/>
        <a:defRPr sz="2000">
          <a:solidFill>
            <a:schemeClr val="tx1"/>
          </a:solidFill>
          <a:latin typeface="+mn-lt"/>
        </a:defRPr>
      </a:lvl5pPr>
      <a:lvl6pPr marL="2514600" indent="-228600" algn="l" rtl="0" fontAlgn="base">
        <a:spcBef>
          <a:spcPct val="20000"/>
        </a:spcBef>
        <a:spcAft>
          <a:spcPct val="0"/>
        </a:spcAft>
        <a:buSzPct val="50000"/>
        <a:buBlip>
          <a:blip r:embed="rId14"/>
        </a:buBlip>
        <a:defRPr sz="2000">
          <a:solidFill>
            <a:schemeClr val="tx1"/>
          </a:solidFill>
          <a:latin typeface="+mn-lt"/>
        </a:defRPr>
      </a:lvl6pPr>
      <a:lvl7pPr marL="2971800" indent="-228600" algn="l" rtl="0" fontAlgn="base">
        <a:spcBef>
          <a:spcPct val="20000"/>
        </a:spcBef>
        <a:spcAft>
          <a:spcPct val="0"/>
        </a:spcAft>
        <a:buSzPct val="50000"/>
        <a:buBlip>
          <a:blip r:embed="rId14"/>
        </a:buBlip>
        <a:defRPr sz="2000">
          <a:solidFill>
            <a:schemeClr val="tx1"/>
          </a:solidFill>
          <a:latin typeface="+mn-lt"/>
        </a:defRPr>
      </a:lvl7pPr>
      <a:lvl8pPr marL="3429000" indent="-228600" algn="l" rtl="0" fontAlgn="base">
        <a:spcBef>
          <a:spcPct val="20000"/>
        </a:spcBef>
        <a:spcAft>
          <a:spcPct val="0"/>
        </a:spcAft>
        <a:buSzPct val="50000"/>
        <a:buBlip>
          <a:blip r:embed="rId14"/>
        </a:buBlip>
        <a:defRPr sz="2000">
          <a:solidFill>
            <a:schemeClr val="tx1"/>
          </a:solidFill>
          <a:latin typeface="+mn-lt"/>
        </a:defRPr>
      </a:lvl8pPr>
      <a:lvl9pPr marL="3886200" indent="-228600" algn="l" rtl="0" fontAlgn="base">
        <a:spcBef>
          <a:spcPct val="20000"/>
        </a:spcBef>
        <a:spcAft>
          <a:spcPct val="0"/>
        </a:spcAft>
        <a:buSzPct val="50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2.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hyperlink" Target="#link"/><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p:txBody>
          <a:bodyPr/>
          <a:lstStyle/>
          <a:p>
            <a:r>
              <a:rPr lang="en-US" altLang="en-US" smtClean="0"/>
              <a:t>Little Girl with giant axons</a:t>
            </a:r>
          </a:p>
        </p:txBody>
      </p:sp>
      <p:pic>
        <p:nvPicPr>
          <p:cNvPr id="88068" name="Picture 2" descr="lew25278_02_02.jpg"/>
          <p:cNvPicPr>
            <a:picLocks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1" y="2438400"/>
            <a:ext cx="3224213" cy="2279650"/>
          </a:xfrm>
          <a:solidFill>
            <a:srgbClr val="000000"/>
          </a:solidFill>
          <a:ln/>
        </p:spPr>
      </p:pic>
      <p:sp>
        <p:nvSpPr>
          <p:cNvPr id="88071" name="Rectangle 7"/>
          <p:cNvSpPr>
            <a:spLocks noGrp="1" noChangeArrowheads="1"/>
          </p:cNvSpPr>
          <p:nvPr>
            <p:ph type="body" sz="half" idx="4294967295"/>
          </p:nvPr>
        </p:nvSpPr>
        <p:spPr>
          <a:xfrm>
            <a:off x="6477000" y="1524000"/>
            <a:ext cx="4191000" cy="4191000"/>
          </a:xfrm>
        </p:spPr>
        <p:txBody>
          <a:bodyPr/>
          <a:lstStyle/>
          <a:p>
            <a:pPr marL="0" indent="0">
              <a:lnSpc>
                <a:spcPct val="80000"/>
              </a:lnSpc>
            </a:pPr>
            <a:r>
              <a:rPr lang="en-US" altLang="en-US" sz="2000"/>
              <a:t>Hannah Sames loves to sing, dance and play outdoors.  When she was 2yr old, her arches rolled inward.  By age 3 her gait was unusual. </a:t>
            </a:r>
          </a:p>
          <a:p>
            <a:pPr marL="0" indent="0">
              <a:lnSpc>
                <a:spcPct val="80000"/>
              </a:lnSpc>
            </a:pPr>
            <a:r>
              <a:rPr lang="en-US" altLang="en-US" sz="2000"/>
              <a:t>She was diagnosed with giant axonal neurophathy a disorder that affcts intermediate filaments in the nerve cells. </a:t>
            </a:r>
          </a:p>
          <a:p>
            <a:pPr marL="0" indent="0">
              <a:lnSpc>
                <a:spcPct val="80000"/>
              </a:lnSpc>
            </a:pPr>
            <a:r>
              <a:rPr lang="en-US" altLang="en-US" sz="2000"/>
              <a:t> There is no cure, no treatment and little ongoing research for this disorder</a:t>
            </a:r>
          </a:p>
          <a:p>
            <a:pPr marL="0" indent="0">
              <a:lnSpc>
                <a:spcPct val="80000"/>
              </a:lnSpc>
            </a:pPr>
            <a:r>
              <a:rPr lang="en-US" altLang="en-US" sz="2000"/>
              <a:t>Parents started foundation to fund research</a:t>
            </a:r>
          </a:p>
          <a:p>
            <a:pPr marL="0" indent="0">
              <a:lnSpc>
                <a:spcPct val="80000"/>
              </a:lnSpc>
            </a:pPr>
            <a:r>
              <a:rPr lang="en-US" altLang="en-US" sz="2000"/>
              <a:t>http://hannahshopefund.org</a:t>
            </a:r>
          </a:p>
          <a:p>
            <a:pPr marL="0" indent="0">
              <a:lnSpc>
                <a:spcPct val="80000"/>
              </a:lnSpc>
            </a:pPr>
            <a:endParaRPr lang="en-US" altLang="en-US" sz="2000"/>
          </a:p>
        </p:txBody>
      </p:sp>
    </p:spTree>
    <p:extLst>
      <p:ext uri="{BB962C8B-B14F-4D97-AF65-F5344CB8AC3E}">
        <p14:creationId xmlns:p14="http://schemas.microsoft.com/office/powerpoint/2010/main" val="328538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277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Metaphase</a:t>
            </a:r>
          </a:p>
        </p:txBody>
      </p:sp>
      <p:sp>
        <p:nvSpPr>
          <p:cNvPr id="2" name="Rectangle 3"/>
          <p:cNvSpPr>
            <a:spLocks noChangeArrowheads="1"/>
          </p:cNvSpPr>
          <p:nvPr/>
        </p:nvSpPr>
        <p:spPr bwMode="auto">
          <a:xfrm>
            <a:off x="2209800" y="15240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Chromosomes line up on the cell’s equator</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Spindle microtubules are attached to centromeres of chromosomes</a:t>
            </a:r>
          </a:p>
        </p:txBody>
      </p:sp>
      <p:pic>
        <p:nvPicPr>
          <p:cNvPr id="32773" name="Picture 2" descr="lew25278_02_16b.jpg"/>
          <p:cNvPicPr>
            <a:picLocks noChangeAspect="1"/>
          </p:cNvPicPr>
          <p:nvPr/>
        </p:nvPicPr>
        <p:blipFill>
          <a:blip r:embed="rId2">
            <a:extLst>
              <a:ext uri="{28A0092B-C50C-407E-A947-70E740481C1C}">
                <a14:useLocalDpi xmlns:a14="http://schemas.microsoft.com/office/drawing/2010/main" val="0"/>
              </a:ext>
            </a:extLst>
          </a:blip>
          <a:srcRect l="3703" t="2470" r="63889" b="5621"/>
          <a:stretch>
            <a:fillRect/>
          </a:stretch>
        </p:blipFill>
        <p:spPr bwMode="auto">
          <a:xfrm>
            <a:off x="7010400" y="1371600"/>
            <a:ext cx="2667000" cy="4724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5410200" y="62087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2.16</a:t>
            </a:r>
          </a:p>
        </p:txBody>
      </p:sp>
    </p:spTree>
    <p:extLst>
      <p:ext uri="{BB962C8B-B14F-4D97-AF65-F5344CB8AC3E}">
        <p14:creationId xmlns:p14="http://schemas.microsoft.com/office/powerpoint/2010/main" val="2898964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379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Anaphase</a:t>
            </a:r>
          </a:p>
        </p:txBody>
      </p:sp>
      <p:sp>
        <p:nvSpPr>
          <p:cNvPr id="32771" name="Rectangle 3"/>
          <p:cNvSpPr>
            <a:spLocks noChangeArrowheads="1"/>
          </p:cNvSpPr>
          <p:nvPr/>
        </p:nvSpPr>
        <p:spPr bwMode="auto">
          <a:xfrm>
            <a:off x="2057400" y="1524000"/>
            <a:ext cx="4953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Centromeres divide </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Chromatids separate and become independent chromosomes</a:t>
            </a:r>
          </a:p>
          <a:p>
            <a:pPr eaLnBrk="1" fontAlgn="base" hangingPunct="1">
              <a:spcBef>
                <a:spcPct val="20000"/>
              </a:spcBef>
              <a:spcAft>
                <a:spcPct val="0"/>
              </a:spcAft>
              <a:buSzPct val="50000"/>
            </a:pPr>
            <a:r>
              <a:rPr lang="en-US" altLang="en-US" sz="3200">
                <a:solidFill>
                  <a:srgbClr val="000000"/>
                </a:solidFill>
              </a:rPr>
              <a:t>	- They move to opposite ends of the cell</a:t>
            </a:r>
          </a:p>
        </p:txBody>
      </p:sp>
      <p:pic>
        <p:nvPicPr>
          <p:cNvPr id="33797" name="Picture 2" descr="lew25278_02_16b.jpg"/>
          <p:cNvPicPr>
            <a:picLocks noChangeAspect="1"/>
          </p:cNvPicPr>
          <p:nvPr/>
        </p:nvPicPr>
        <p:blipFill>
          <a:blip r:embed="rId2">
            <a:extLst>
              <a:ext uri="{28A0092B-C50C-407E-A947-70E740481C1C}">
                <a14:useLocalDpi xmlns:a14="http://schemas.microsoft.com/office/drawing/2010/main" val="0"/>
              </a:ext>
            </a:extLst>
          </a:blip>
          <a:srcRect l="36111" t="2470" r="30556" b="2657"/>
          <a:stretch>
            <a:fillRect/>
          </a:stretch>
        </p:blipFill>
        <p:spPr bwMode="auto">
          <a:xfrm>
            <a:off x="7086600" y="1371600"/>
            <a:ext cx="2743200" cy="487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5410200" y="62087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2.16</a:t>
            </a:r>
          </a:p>
        </p:txBody>
      </p:sp>
    </p:spTree>
    <p:extLst>
      <p:ext uri="{BB962C8B-B14F-4D97-AF65-F5344CB8AC3E}">
        <p14:creationId xmlns:p14="http://schemas.microsoft.com/office/powerpoint/2010/main" val="87960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481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Telophase</a:t>
            </a:r>
          </a:p>
        </p:txBody>
      </p:sp>
      <p:sp>
        <p:nvSpPr>
          <p:cNvPr id="32771" name="Rectangle 3"/>
          <p:cNvSpPr>
            <a:spLocks noChangeArrowheads="1"/>
          </p:cNvSpPr>
          <p:nvPr/>
        </p:nvSpPr>
        <p:spPr bwMode="auto">
          <a:xfrm>
            <a:off x="2286000" y="1524000"/>
            <a:ext cx="480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Chromosomes uncoil</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Spindle disassembles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Nuclear envelope reforms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endParaRPr lang="en-US" altLang="en-US" sz="3200">
              <a:solidFill>
                <a:srgbClr val="000000"/>
              </a:solidFill>
            </a:endParaRPr>
          </a:p>
        </p:txBody>
      </p:sp>
      <p:pic>
        <p:nvPicPr>
          <p:cNvPr id="34821" name="Picture 2" descr="lew25278_02_16b.jpg"/>
          <p:cNvPicPr>
            <a:picLocks noChangeAspect="1"/>
          </p:cNvPicPr>
          <p:nvPr/>
        </p:nvPicPr>
        <p:blipFill>
          <a:blip r:embed="rId2">
            <a:extLst>
              <a:ext uri="{28A0092B-C50C-407E-A947-70E740481C1C}">
                <a14:useLocalDpi xmlns:a14="http://schemas.microsoft.com/office/drawing/2010/main" val="0"/>
              </a:ext>
            </a:extLst>
          </a:blip>
          <a:srcRect l="69444" t="2470" b="2657"/>
          <a:stretch>
            <a:fillRect/>
          </a:stretch>
        </p:blipFill>
        <p:spPr bwMode="auto">
          <a:xfrm>
            <a:off x="7162800" y="1371600"/>
            <a:ext cx="2514600" cy="487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5410200" y="62087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2.16</a:t>
            </a:r>
          </a:p>
        </p:txBody>
      </p:sp>
    </p:spTree>
    <p:extLst>
      <p:ext uri="{BB962C8B-B14F-4D97-AF65-F5344CB8AC3E}">
        <p14:creationId xmlns:p14="http://schemas.microsoft.com/office/powerpoint/2010/main" val="112308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5843"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Cytokinesis</a:t>
            </a:r>
          </a:p>
        </p:txBody>
      </p:sp>
      <p:sp>
        <p:nvSpPr>
          <p:cNvPr id="32771" name="Rectangle 3"/>
          <p:cNvSpPr>
            <a:spLocks noChangeArrowheads="1"/>
          </p:cNvSpPr>
          <p:nvPr/>
        </p:nvSpPr>
        <p:spPr bwMode="auto">
          <a:xfrm>
            <a:off x="2057400" y="1524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Cytoplasmic division occurs after nuclear division is complete</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Organelles and macromolecules are distributed between the two daughter cells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Microfilament band contracts, separating the two cells</a:t>
            </a:r>
          </a:p>
        </p:txBody>
      </p:sp>
    </p:spTree>
    <p:extLst>
      <p:ext uri="{BB962C8B-B14F-4D97-AF65-F5344CB8AC3E}">
        <p14:creationId xmlns:p14="http://schemas.microsoft.com/office/powerpoint/2010/main" val="2741645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6867" name="Rectangle 2"/>
          <p:cNvSpPr>
            <a:spLocks noChangeArrowheads="1"/>
          </p:cNvSpPr>
          <p:nvPr/>
        </p:nvSpPr>
        <p:spPr bwMode="auto">
          <a:xfrm>
            <a:off x="2209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Mitosis Animation</a:t>
            </a:r>
          </a:p>
        </p:txBody>
      </p:sp>
      <p:sp>
        <p:nvSpPr>
          <p:cNvPr id="36871" name="Text Box 7"/>
          <p:cNvSpPr txBox="1">
            <a:spLocks noChangeArrowheads="1"/>
          </p:cNvSpPr>
          <p:nvPr/>
        </p:nvSpPr>
        <p:spPr bwMode="auto">
          <a:xfrm>
            <a:off x="4648200" y="2232025"/>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000000"/>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1026" name="ShockwaveFlash1" r:id="rId2" imgW="5559480" imgH="5613480"/>
        </mc:Choice>
        <mc:Fallback>
          <p:control name="ShockwaveFlash1" r:id="rId2" imgW="5559480" imgH="5613480">
            <p:pic>
              <p:nvPicPr>
                <p:cNvPr id="36870" name="ShockwaveFlash1"/>
                <p:cNvPicPr preferRelativeResize="0">
                  <a:picLocks noChangeArrowheads="1" noChangeShapeType="1"/>
                </p:cNvPicPr>
                <p:nvPr>
                  <p:custDataLst>
                    <p:tags r:id="rId3"/>
                  </p:custDataLst>
                </p:nvPr>
              </p:nvPicPr>
              <p:blipFill>
                <a:blip r:embed="rId5"/>
                <a:srcRect/>
                <a:stretch>
                  <a:fillRect/>
                </a:stretch>
              </p:blipFill>
              <p:spPr bwMode="auto">
                <a:xfrm>
                  <a:off x="3505201" y="1066800"/>
                  <a:ext cx="5559425" cy="56134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077292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789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 Cycle Control</a:t>
            </a:r>
          </a:p>
        </p:txBody>
      </p:sp>
      <p:sp>
        <p:nvSpPr>
          <p:cNvPr id="32771" name="Rectangle 3"/>
          <p:cNvSpPr>
            <a:spLocks noChangeArrowheads="1"/>
          </p:cNvSpPr>
          <p:nvPr/>
        </p:nvSpPr>
        <p:spPr bwMode="auto">
          <a:xfrm>
            <a:off x="2286000" y="16002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Checkpoints ensure that mitotic events occur in the correct sequence</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Internal and external factors are involved</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Many types of cancer result from faulty checkpoints</a:t>
            </a:r>
          </a:p>
        </p:txBody>
      </p:sp>
    </p:spTree>
    <p:extLst>
      <p:ext uri="{BB962C8B-B14F-4D97-AF65-F5344CB8AC3E}">
        <p14:creationId xmlns:p14="http://schemas.microsoft.com/office/powerpoint/2010/main" val="238695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02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67056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7620000" y="281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2.16</a:t>
            </a:r>
          </a:p>
        </p:txBody>
      </p:sp>
      <p:sp>
        <p:nvSpPr>
          <p:cNvPr id="38916"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 Cycle Control</a:t>
            </a:r>
          </a:p>
        </p:txBody>
      </p:sp>
      <p:sp>
        <p:nvSpPr>
          <p:cNvPr id="7" name="Title 1"/>
          <p:cNvSpPr txBox="1">
            <a:spLocks/>
          </p:cNvSpPr>
          <p:nvPr/>
        </p:nvSpPr>
        <p:spPr bwMode="auto">
          <a:xfrm>
            <a:off x="1981200" y="17526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2.17</a:t>
            </a:r>
          </a:p>
        </p:txBody>
      </p:sp>
    </p:spTree>
    <p:extLst>
      <p:ext uri="{BB962C8B-B14F-4D97-AF65-F5344CB8AC3E}">
        <p14:creationId xmlns:p14="http://schemas.microsoft.com/office/powerpoint/2010/main" val="249388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993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Telomeres</a:t>
            </a:r>
          </a:p>
        </p:txBody>
      </p:sp>
      <p:sp>
        <p:nvSpPr>
          <p:cNvPr id="32771" name="Rectangle 3"/>
          <p:cNvSpPr>
            <a:spLocks noChangeArrowheads="1"/>
          </p:cNvSpPr>
          <p:nvPr/>
        </p:nvSpPr>
        <p:spPr bwMode="auto">
          <a:xfrm>
            <a:off x="2133600" y="1219200"/>
            <a:ext cx="8153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Located at the ends of the chromosomes</a:t>
            </a:r>
          </a:p>
          <a:p>
            <a:pPr eaLnBrk="1" fontAlgn="base" hangingPunct="1">
              <a:spcBef>
                <a:spcPct val="20000"/>
              </a:spcBef>
              <a:spcAft>
                <a:spcPct val="0"/>
              </a:spcAft>
              <a:buSzPct val="50000"/>
            </a:pPr>
            <a:r>
              <a:rPr lang="en-US" altLang="en-US" sz="3200">
                <a:solidFill>
                  <a:srgbClr val="000000"/>
                </a:solidFill>
              </a:rPr>
              <a:t>Contain hundreds to thousands of repeats of a 6-base DNA sequence</a:t>
            </a:r>
          </a:p>
          <a:p>
            <a:pPr eaLnBrk="1" fontAlgn="base" hangingPunct="1">
              <a:spcBef>
                <a:spcPct val="20000"/>
              </a:spcBef>
              <a:spcAft>
                <a:spcPct val="0"/>
              </a:spcAft>
              <a:buSzPct val="50000"/>
            </a:pPr>
            <a:r>
              <a:rPr lang="en-US" altLang="en-US" sz="3200">
                <a:solidFill>
                  <a:srgbClr val="000000"/>
                </a:solidFill>
              </a:rPr>
              <a:t>Most cells lose 50-200 endmost bases after each cell division</a:t>
            </a:r>
          </a:p>
          <a:p>
            <a:pPr eaLnBrk="1" fontAlgn="base" hangingPunct="1">
              <a:spcBef>
                <a:spcPct val="20000"/>
              </a:spcBef>
              <a:spcAft>
                <a:spcPct val="0"/>
              </a:spcAft>
              <a:buSzPct val="50000"/>
            </a:pPr>
            <a:r>
              <a:rPr lang="en-US" altLang="en-US" sz="3200">
                <a:solidFill>
                  <a:srgbClr val="000000"/>
                </a:solidFill>
              </a:rPr>
              <a:t>After about 50 divisions, shortened telomeres signal the cell to stop dividing</a:t>
            </a:r>
          </a:p>
          <a:p>
            <a:pPr eaLnBrk="1" fontAlgn="base" hangingPunct="1">
              <a:spcBef>
                <a:spcPct val="20000"/>
              </a:spcBef>
              <a:spcAft>
                <a:spcPct val="0"/>
              </a:spcAft>
              <a:buSzPct val="50000"/>
            </a:pPr>
            <a:r>
              <a:rPr lang="en-US" altLang="en-US" sz="3200">
                <a:solidFill>
                  <a:srgbClr val="000000"/>
                </a:solidFill>
              </a:rPr>
              <a:t>Sperm, eggs, bone marrow, and cancer cells produce </a:t>
            </a:r>
            <a:r>
              <a:rPr lang="en-US" altLang="en-US" sz="3200" b="1">
                <a:solidFill>
                  <a:srgbClr val="000000"/>
                </a:solidFill>
              </a:rPr>
              <a:t>telomerase</a:t>
            </a:r>
            <a:r>
              <a:rPr lang="en-US" altLang="en-US" sz="3200">
                <a:solidFill>
                  <a:srgbClr val="000000"/>
                </a:solidFill>
              </a:rPr>
              <a:t> that prevent shortening of telomeres</a:t>
            </a:r>
          </a:p>
        </p:txBody>
      </p:sp>
    </p:spTree>
    <p:extLst>
      <p:ext uri="{BB962C8B-B14F-4D97-AF65-F5344CB8AC3E}">
        <p14:creationId xmlns:p14="http://schemas.microsoft.com/office/powerpoint/2010/main" val="4077287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0963"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Apoptosis</a:t>
            </a:r>
          </a:p>
        </p:txBody>
      </p:sp>
      <p:sp>
        <p:nvSpPr>
          <p:cNvPr id="32771" name="Rectangle 3"/>
          <p:cNvSpPr>
            <a:spLocks noChangeArrowheads="1"/>
          </p:cNvSpPr>
          <p:nvPr/>
        </p:nvSpPr>
        <p:spPr bwMode="auto">
          <a:xfrm>
            <a:off x="2209800" y="13716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Begins when a cell receives a “death signal”</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Killer enzymes called </a:t>
            </a:r>
            <a:r>
              <a:rPr lang="en-US" altLang="en-US" sz="3200" b="1">
                <a:solidFill>
                  <a:srgbClr val="000000"/>
                </a:solidFill>
              </a:rPr>
              <a:t>caspases</a:t>
            </a:r>
            <a:r>
              <a:rPr lang="en-US" altLang="en-US" sz="3200">
                <a:solidFill>
                  <a:srgbClr val="000000"/>
                </a:solidFill>
              </a:rPr>
              <a:t> are activated</a:t>
            </a:r>
          </a:p>
          <a:p>
            <a:pPr eaLnBrk="1" fontAlgn="base" hangingPunct="1">
              <a:spcBef>
                <a:spcPct val="20000"/>
              </a:spcBef>
              <a:spcAft>
                <a:spcPct val="0"/>
              </a:spcAft>
              <a:buSzPct val="50000"/>
            </a:pPr>
            <a:r>
              <a:rPr lang="en-US" altLang="en-US" sz="3200">
                <a:solidFill>
                  <a:srgbClr val="000000"/>
                </a:solidFill>
              </a:rPr>
              <a:t>	-Destroy cellular components</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Phagocytes digest the remains</a:t>
            </a:r>
          </a:p>
          <a:p>
            <a:pPr eaLnBrk="1" fontAlgn="base" hangingPunct="1">
              <a:spcBef>
                <a:spcPct val="20000"/>
              </a:spcBef>
              <a:spcAft>
                <a:spcPct val="0"/>
              </a:spcAft>
              <a:buSzPct val="50000"/>
            </a:pPr>
            <a:endParaRPr lang="en-US" altLang="en-US" sz="2400">
              <a:solidFill>
                <a:srgbClr val="000000"/>
              </a:solidFill>
            </a:endParaRPr>
          </a:p>
          <a:p>
            <a:pPr eaLnBrk="1" fontAlgn="base" hangingPunct="1">
              <a:spcBef>
                <a:spcPct val="20000"/>
              </a:spcBef>
              <a:spcAft>
                <a:spcPct val="0"/>
              </a:spcAft>
              <a:buSzPct val="50000"/>
            </a:pPr>
            <a:r>
              <a:rPr lang="en-US" altLang="en-US" sz="3200">
                <a:solidFill>
                  <a:srgbClr val="000000"/>
                </a:solidFill>
              </a:rPr>
              <a:t>Dying cell forms bulges called blebs</a:t>
            </a:r>
          </a:p>
        </p:txBody>
      </p:sp>
    </p:spTree>
    <p:extLst>
      <p:ext uri="{BB962C8B-B14F-4D97-AF65-F5344CB8AC3E}">
        <p14:creationId xmlns:p14="http://schemas.microsoft.com/office/powerpoint/2010/main" val="3960324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2014539" y="1090613"/>
            <a:ext cx="846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a:solidFill>
                  <a:srgbClr val="FFFFD9"/>
                </a:solidFill>
                <a:latin typeface="Helvetica" panose="020B0604020202020204" pitchFamily="34" charset="0"/>
              </a:rPr>
              <a:t>Programmed cell death is  part of normal development</a:t>
            </a:r>
          </a:p>
        </p:txBody>
      </p:sp>
      <p:sp>
        <p:nvSpPr>
          <p:cNvPr id="41987" name="Text Box 5"/>
          <p:cNvSpPr txBox="1">
            <a:spLocks noChangeArrowheads="1"/>
          </p:cNvSpPr>
          <p:nvPr/>
        </p:nvSpPr>
        <p:spPr bwMode="auto">
          <a:xfrm>
            <a:off x="2192338" y="3030538"/>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900" b="1">
              <a:solidFill>
                <a:srgbClr val="000000"/>
              </a:solidFill>
              <a:latin typeface="Helvetica" panose="020B0604020202020204" pitchFamily="34" charset="0"/>
            </a:endParaRPr>
          </a:p>
        </p:txBody>
      </p:sp>
      <p:pic>
        <p:nvPicPr>
          <p:cNvPr id="41988" name="Picture 13" descr="02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457200"/>
            <a:ext cx="55213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4"/>
          <p:cNvSpPr txBox="1">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2.18</a:t>
            </a:r>
          </a:p>
        </p:txBody>
      </p:sp>
      <p:sp>
        <p:nvSpPr>
          <p:cNvPr id="32771" name="Rectangle 3"/>
          <p:cNvSpPr>
            <a:spLocks noChangeArrowheads="1"/>
          </p:cNvSpPr>
          <p:nvPr/>
        </p:nvSpPr>
        <p:spPr bwMode="auto">
          <a:xfrm>
            <a:off x="1905000" y="3352800"/>
            <a:ext cx="6248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Mitosis and apotosis work together to form functional body</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Cancer can result from too much mitosis, too little apotosis</a:t>
            </a:r>
          </a:p>
        </p:txBody>
      </p:sp>
      <p:sp>
        <p:nvSpPr>
          <p:cNvPr id="8" name="Title 1"/>
          <p:cNvSpPr txBox="1">
            <a:spLocks/>
          </p:cNvSpPr>
          <p:nvPr/>
        </p:nvSpPr>
        <p:spPr bwMode="auto">
          <a:xfrm>
            <a:off x="2743200" y="22098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2.19</a:t>
            </a:r>
          </a:p>
        </p:txBody>
      </p:sp>
    </p:spTree>
    <p:extLst>
      <p:ext uri="{BB962C8B-B14F-4D97-AF65-F5344CB8AC3E}">
        <p14:creationId xmlns:p14="http://schemas.microsoft.com/office/powerpoint/2010/main" val="128235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2457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 Division and Death</a:t>
            </a:r>
          </a:p>
        </p:txBody>
      </p:sp>
      <p:sp>
        <p:nvSpPr>
          <p:cNvPr id="32771" name="Rectangle 3"/>
          <p:cNvSpPr>
            <a:spLocks noChangeArrowheads="1"/>
          </p:cNvSpPr>
          <p:nvPr/>
        </p:nvSpPr>
        <p:spPr bwMode="auto">
          <a:xfrm>
            <a:off x="1981200" y="14478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Normal growth and development require an intricate interplay between the rates of two processes</a:t>
            </a:r>
          </a:p>
          <a:p>
            <a:pPr eaLnBrk="1" fontAlgn="base" hangingPunct="1">
              <a:spcBef>
                <a:spcPct val="20000"/>
              </a:spcBef>
              <a:spcAft>
                <a:spcPct val="0"/>
              </a:spcAft>
              <a:buSzPct val="50000"/>
            </a:pPr>
            <a:r>
              <a:rPr lang="en-US" altLang="en-US" sz="3200" b="1">
                <a:solidFill>
                  <a:srgbClr val="000000"/>
                </a:solidFill>
              </a:rPr>
              <a:t>Mitosis</a:t>
            </a:r>
            <a:r>
              <a:rPr lang="en-US" altLang="en-US" sz="3200">
                <a:solidFill>
                  <a:srgbClr val="000000"/>
                </a:solidFill>
              </a:rPr>
              <a:t> – Cell division</a:t>
            </a:r>
          </a:p>
          <a:p>
            <a:pPr eaLnBrk="1" fontAlgn="base" hangingPunct="1">
              <a:spcBef>
                <a:spcPct val="20000"/>
              </a:spcBef>
              <a:spcAft>
                <a:spcPct val="0"/>
              </a:spcAft>
              <a:buSzPct val="50000"/>
            </a:pPr>
            <a:r>
              <a:rPr lang="en-US" altLang="en-US" sz="3200">
                <a:solidFill>
                  <a:srgbClr val="000000"/>
                </a:solidFill>
              </a:rPr>
              <a:t>	- Produces two somatic cells from one</a:t>
            </a:r>
          </a:p>
          <a:p>
            <a:pPr eaLnBrk="1" fontAlgn="base" hangingPunct="1">
              <a:spcBef>
                <a:spcPct val="20000"/>
              </a:spcBef>
              <a:spcAft>
                <a:spcPct val="0"/>
              </a:spcAft>
              <a:buSzPct val="50000"/>
            </a:pPr>
            <a:r>
              <a:rPr lang="en-US" altLang="en-US" sz="3200" b="1">
                <a:solidFill>
                  <a:srgbClr val="000000"/>
                </a:solidFill>
              </a:rPr>
              <a:t>Apoptosis</a:t>
            </a:r>
            <a:r>
              <a:rPr lang="en-US" altLang="en-US" sz="3200">
                <a:solidFill>
                  <a:srgbClr val="000000"/>
                </a:solidFill>
              </a:rPr>
              <a:t> – Cell death</a:t>
            </a:r>
          </a:p>
          <a:p>
            <a:pPr eaLnBrk="1" fontAlgn="base" hangingPunct="1">
              <a:spcBef>
                <a:spcPct val="20000"/>
              </a:spcBef>
              <a:spcAft>
                <a:spcPct val="0"/>
              </a:spcAft>
              <a:buSzPct val="50000"/>
            </a:pPr>
            <a:r>
              <a:rPr lang="en-US" altLang="en-US" sz="3200">
                <a:solidFill>
                  <a:srgbClr val="000000"/>
                </a:solidFill>
              </a:rPr>
              <a:t>	- Precise genetically-programmed sequence that carves toes and fingers during embryonic development </a:t>
            </a:r>
          </a:p>
          <a:p>
            <a:pPr eaLnBrk="1" fontAlgn="base" hangingPunct="1">
              <a:spcBef>
                <a:spcPct val="20000"/>
              </a:spcBef>
              <a:spcAft>
                <a:spcPct val="0"/>
              </a:spcAft>
              <a:buSzPct val="50000"/>
            </a:pPr>
            <a:endParaRPr lang="en-US" altLang="en-US" sz="3200">
              <a:solidFill>
                <a:srgbClr val="000000"/>
              </a:solidFill>
            </a:endParaRPr>
          </a:p>
        </p:txBody>
      </p:sp>
    </p:spTree>
    <p:extLst>
      <p:ext uri="{BB962C8B-B14F-4D97-AF65-F5344CB8AC3E}">
        <p14:creationId xmlns:p14="http://schemas.microsoft.com/office/powerpoint/2010/main" val="2880519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301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Cell-to-Cell Interactions</a:t>
            </a:r>
          </a:p>
        </p:txBody>
      </p:sp>
      <p:sp>
        <p:nvSpPr>
          <p:cNvPr id="32771" name="Rectangle 3"/>
          <p:cNvSpPr>
            <a:spLocks noChangeArrowheads="1"/>
          </p:cNvSpPr>
          <p:nvPr/>
        </p:nvSpPr>
        <p:spPr bwMode="auto">
          <a:xfrm>
            <a:off x="2362200" y="16002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Make multicellular life possible</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Two broad types</a:t>
            </a:r>
          </a:p>
          <a:p>
            <a:pPr eaLnBrk="1" fontAlgn="base" hangingPunct="1">
              <a:spcBef>
                <a:spcPct val="20000"/>
              </a:spcBef>
              <a:spcAft>
                <a:spcPct val="0"/>
              </a:spcAft>
              <a:buSzPct val="50000"/>
            </a:pPr>
            <a:r>
              <a:rPr lang="en-US" altLang="en-US" sz="3200">
                <a:solidFill>
                  <a:srgbClr val="000000"/>
                </a:solidFill>
              </a:rPr>
              <a:t>	1) Signal transduction</a:t>
            </a:r>
          </a:p>
          <a:p>
            <a:pPr eaLnBrk="1" fontAlgn="base" hangingPunct="1">
              <a:spcBef>
                <a:spcPct val="20000"/>
              </a:spcBef>
              <a:spcAft>
                <a:spcPct val="0"/>
              </a:spcAft>
              <a:buSzPct val="50000"/>
            </a:pPr>
            <a:r>
              <a:rPr lang="en-US" altLang="en-US" sz="3200">
                <a:solidFill>
                  <a:srgbClr val="000000"/>
                </a:solidFill>
              </a:rPr>
              <a:t>	2) Cellular adhesion</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Defects cause certain inherited disorders</a:t>
            </a:r>
          </a:p>
        </p:txBody>
      </p:sp>
    </p:spTree>
    <p:extLst>
      <p:ext uri="{BB962C8B-B14F-4D97-AF65-F5344CB8AC3E}">
        <p14:creationId xmlns:p14="http://schemas.microsoft.com/office/powerpoint/2010/main" val="3487753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403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Signal Transduction</a:t>
            </a:r>
          </a:p>
        </p:txBody>
      </p:sp>
      <p:sp>
        <p:nvSpPr>
          <p:cNvPr id="32771" name="Rectangle 3"/>
          <p:cNvSpPr>
            <a:spLocks noChangeArrowheads="1"/>
          </p:cNvSpPr>
          <p:nvPr/>
        </p:nvSpPr>
        <p:spPr bwMode="auto">
          <a:xfrm>
            <a:off x="2286000" y="14478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The process of transmitting a signal from the environment to a cell</a:t>
            </a:r>
          </a:p>
          <a:p>
            <a:pPr eaLnBrk="1" fontAlgn="base" hangingPunct="1">
              <a:spcBef>
                <a:spcPct val="20000"/>
              </a:spcBef>
              <a:spcAft>
                <a:spcPct val="0"/>
              </a:spcAft>
              <a:buSzPct val="50000"/>
            </a:pPr>
            <a:r>
              <a:rPr lang="en-US" altLang="en-US" sz="3200">
                <a:solidFill>
                  <a:srgbClr val="000000"/>
                </a:solidFill>
              </a:rPr>
              <a:t>	- Receptor binds to “first messenger”</a:t>
            </a:r>
          </a:p>
          <a:p>
            <a:pPr eaLnBrk="1" fontAlgn="base" hangingPunct="1">
              <a:spcBef>
                <a:spcPct val="20000"/>
              </a:spcBef>
              <a:spcAft>
                <a:spcPct val="0"/>
              </a:spcAft>
              <a:buSzPct val="50000"/>
            </a:pPr>
            <a:r>
              <a:rPr lang="en-US" altLang="en-US" sz="3200">
                <a:solidFill>
                  <a:srgbClr val="000000"/>
                </a:solidFill>
              </a:rPr>
              <a:t>	- Interacts with regulator</a:t>
            </a:r>
          </a:p>
          <a:p>
            <a:pPr eaLnBrk="1" fontAlgn="base" hangingPunct="1">
              <a:spcBef>
                <a:spcPct val="20000"/>
              </a:spcBef>
              <a:spcAft>
                <a:spcPct val="0"/>
              </a:spcAft>
              <a:buSzPct val="50000"/>
            </a:pPr>
            <a:r>
              <a:rPr lang="en-US" altLang="en-US" sz="3200">
                <a:solidFill>
                  <a:srgbClr val="000000"/>
                </a:solidFill>
              </a:rPr>
              <a:t>	- Causes enzyme to produce “second messenger”</a:t>
            </a:r>
          </a:p>
          <a:p>
            <a:pPr eaLnBrk="1" fontAlgn="base" hangingPunct="1">
              <a:spcBef>
                <a:spcPct val="20000"/>
              </a:spcBef>
              <a:spcAft>
                <a:spcPct val="0"/>
              </a:spcAft>
              <a:buSzPct val="50000"/>
            </a:pPr>
            <a:r>
              <a:rPr lang="en-US" altLang="en-US" sz="3200">
                <a:solidFill>
                  <a:srgbClr val="000000"/>
                </a:solidFill>
              </a:rPr>
              <a:t>	- Elicits cellular response, which is typically enzyme activation</a:t>
            </a:r>
          </a:p>
          <a:p>
            <a:pPr eaLnBrk="1" fontAlgn="base" hangingPunct="1">
              <a:spcBef>
                <a:spcPct val="20000"/>
              </a:spcBef>
              <a:spcAft>
                <a:spcPct val="0"/>
              </a:spcAft>
              <a:buSzPct val="50000"/>
            </a:pPr>
            <a:r>
              <a:rPr lang="en-US" altLang="en-US" sz="3200">
                <a:solidFill>
                  <a:srgbClr val="000000"/>
                </a:solidFill>
              </a:rPr>
              <a:t>	- Amplification due to cascade</a:t>
            </a:r>
          </a:p>
        </p:txBody>
      </p:sp>
    </p:spTree>
    <p:extLst>
      <p:ext uri="{BB962C8B-B14F-4D97-AF65-F5344CB8AC3E}">
        <p14:creationId xmlns:p14="http://schemas.microsoft.com/office/powerpoint/2010/main" val="157370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4000">
                <a:solidFill>
                  <a:srgbClr val="0000FF"/>
                </a:solidFill>
              </a:rPr>
              <a:t>Signal Transduction</a:t>
            </a:r>
            <a:br>
              <a:rPr lang="en-US" altLang="en-US" sz="4000">
                <a:solidFill>
                  <a:srgbClr val="0000FF"/>
                </a:solidFill>
              </a:rPr>
            </a:br>
            <a:endParaRPr lang="en-US" altLang="en-US" sz="4000">
              <a:solidFill>
                <a:srgbClr val="0000FF"/>
              </a:solidFill>
            </a:endParaRPr>
          </a:p>
        </p:txBody>
      </p:sp>
      <p:sp>
        <p:nvSpPr>
          <p:cNvPr id="94211" name="Rectangle 3"/>
          <p:cNvSpPr>
            <a:spLocks noGrp="1" noChangeArrowheads="1"/>
          </p:cNvSpPr>
          <p:nvPr>
            <p:ph type="body" sz="half" idx="1"/>
          </p:nvPr>
        </p:nvSpPr>
        <p:spPr>
          <a:xfrm>
            <a:off x="1828800" y="1524000"/>
            <a:ext cx="4191000" cy="4191000"/>
          </a:xfrm>
        </p:spPr>
        <p:txBody>
          <a:bodyPr/>
          <a:lstStyle/>
          <a:p>
            <a:pPr marL="0" indent="0"/>
            <a:r>
              <a:rPr lang="en-US" altLang="en-US" smtClean="0"/>
              <a:t>Defects in signal transduction underlie many inherited disorders. For example neurofibromatosis type 1 in which benign tumors grow in the nervous tissue especially under the skin </a:t>
            </a:r>
          </a:p>
        </p:txBody>
      </p:sp>
      <p:sp>
        <p:nvSpPr>
          <p:cNvPr id="94212" name="Rectangle 4"/>
          <p:cNvSpPr>
            <a:spLocks noGrp="1" noChangeArrowheads="1"/>
          </p:cNvSpPr>
          <p:nvPr>
            <p:ph type="body" sz="half" idx="2"/>
          </p:nvPr>
        </p:nvSpPr>
        <p:spPr>
          <a:xfrm>
            <a:off x="6172200" y="1524000"/>
            <a:ext cx="4191000" cy="4191000"/>
          </a:xfrm>
        </p:spPr>
        <p:txBody>
          <a:bodyPr/>
          <a:lstStyle/>
          <a:p>
            <a:pPr marL="0" indent="0"/>
            <a:endParaRPr lang="en-US" altLang="en-US" smtClean="0"/>
          </a:p>
        </p:txBody>
      </p:sp>
      <p:pic>
        <p:nvPicPr>
          <p:cNvPr id="94214" name="Picture 6" descr="941088-950151-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90600"/>
            <a:ext cx="3481388"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8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2" descr="02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64" y="1219200"/>
            <a:ext cx="50498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13"/>
          <p:cNvSpPr txBox="1">
            <a:spLocks noChangeArrowheads="1"/>
          </p:cNvSpPr>
          <p:nvPr/>
        </p:nvSpPr>
        <p:spPr bwMode="auto">
          <a:xfrm>
            <a:off x="3962400" y="5715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2.19</a:t>
            </a:r>
          </a:p>
        </p:txBody>
      </p:sp>
      <p:sp>
        <p:nvSpPr>
          <p:cNvPr id="45060"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Signal Transduction</a:t>
            </a:r>
          </a:p>
        </p:txBody>
      </p:sp>
      <p:sp>
        <p:nvSpPr>
          <p:cNvPr id="7" name="Title 1"/>
          <p:cNvSpPr txBox="1">
            <a:spLocks/>
          </p:cNvSpPr>
          <p:nvPr/>
        </p:nvSpPr>
        <p:spPr bwMode="auto">
          <a:xfrm>
            <a:off x="2133600" y="16764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2.20</a:t>
            </a:r>
          </a:p>
        </p:txBody>
      </p:sp>
    </p:spTree>
    <p:extLst>
      <p:ext uri="{BB962C8B-B14F-4D97-AF65-F5344CB8AC3E}">
        <p14:creationId xmlns:p14="http://schemas.microsoft.com/office/powerpoint/2010/main" val="394286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6083" name="Rectangle 2"/>
          <p:cNvSpPr>
            <a:spLocks noChangeArrowheads="1"/>
          </p:cNvSpPr>
          <p:nvPr/>
        </p:nvSpPr>
        <p:spPr bwMode="auto">
          <a:xfrm>
            <a:off x="2209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Second Messenger Animation</a:t>
            </a:r>
          </a:p>
        </p:txBody>
      </p:sp>
      <p:sp>
        <p:nvSpPr>
          <p:cNvPr id="46087" name="Text Box 7"/>
          <p:cNvSpPr txBox="1">
            <a:spLocks noChangeArrowheads="1"/>
          </p:cNvSpPr>
          <p:nvPr/>
        </p:nvSpPr>
        <p:spPr bwMode="auto">
          <a:xfrm>
            <a:off x="4648200" y="2232025"/>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1400" b="1">
                <a:solidFill>
                  <a:srgbClr val="000000"/>
                </a:solidFill>
              </a:rPr>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mc:AlternateContent xmlns:mc="http://schemas.openxmlformats.org/markup-compatibility/2006">
        <mc:Choice xmlns:v="urn:schemas-microsoft-com:vml" Requires="v">
          <p:control spid="2050" name="ShockwaveFlash1" r:id="rId2" imgW="5584680" imgH="5638680"/>
        </mc:Choice>
        <mc:Fallback>
          <p:control name="ShockwaveFlash1" r:id="rId2" imgW="5584680" imgH="5638680">
            <p:pic>
              <p:nvPicPr>
                <p:cNvPr id="46086" name="ShockwaveFlash1"/>
                <p:cNvPicPr preferRelativeResize="0">
                  <a:picLocks noChangeArrowheads="1" noChangeShapeType="1"/>
                </p:cNvPicPr>
                <p:nvPr>
                  <p:custDataLst>
                    <p:tags r:id="rId3"/>
                  </p:custDataLst>
                </p:nvPr>
              </p:nvPicPr>
              <p:blipFill>
                <a:blip r:embed="rId5"/>
                <a:srcRect/>
                <a:stretch>
                  <a:fillRect/>
                </a:stretch>
              </p:blipFill>
              <p:spPr bwMode="auto">
                <a:xfrm>
                  <a:off x="3352801" y="990600"/>
                  <a:ext cx="5584825" cy="56388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15288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710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Cellular Adhesion</a:t>
            </a:r>
          </a:p>
        </p:txBody>
      </p:sp>
      <p:sp>
        <p:nvSpPr>
          <p:cNvPr id="32771" name="Rectangle 3"/>
          <p:cNvSpPr>
            <a:spLocks noChangeArrowheads="1"/>
          </p:cNvSpPr>
          <p:nvPr/>
        </p:nvSpPr>
        <p:spPr bwMode="auto">
          <a:xfrm>
            <a:off x="2209800" y="14478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A precise sequence of interactions among proteins that connect cells</a:t>
            </a:r>
          </a:p>
          <a:p>
            <a:pPr eaLnBrk="1" fontAlgn="base" hangingPunct="1">
              <a:spcBef>
                <a:spcPct val="20000"/>
              </a:spcBef>
              <a:spcAft>
                <a:spcPct val="0"/>
              </a:spcAft>
              <a:buSzPct val="50000"/>
            </a:pPr>
            <a:endParaRPr lang="en-US" altLang="en-US" sz="2800">
              <a:solidFill>
                <a:srgbClr val="000000"/>
              </a:solidFill>
            </a:endParaRPr>
          </a:p>
          <a:p>
            <a:pPr eaLnBrk="1" fontAlgn="base" hangingPunct="1">
              <a:spcBef>
                <a:spcPct val="20000"/>
              </a:spcBef>
              <a:spcAft>
                <a:spcPct val="0"/>
              </a:spcAft>
              <a:buSzPct val="50000"/>
            </a:pPr>
            <a:r>
              <a:rPr lang="en-US" altLang="en-US" sz="3200">
                <a:solidFill>
                  <a:srgbClr val="000000"/>
                </a:solidFill>
              </a:rPr>
              <a:t>Example = Inflammation</a:t>
            </a:r>
          </a:p>
          <a:p>
            <a:pPr eaLnBrk="1" fontAlgn="base" hangingPunct="1">
              <a:spcBef>
                <a:spcPct val="20000"/>
              </a:spcBef>
              <a:spcAft>
                <a:spcPct val="0"/>
              </a:spcAft>
              <a:buSzPct val="50000"/>
            </a:pPr>
            <a:r>
              <a:rPr lang="en-US" altLang="en-US" sz="3200">
                <a:solidFill>
                  <a:srgbClr val="000000"/>
                </a:solidFill>
              </a:rPr>
              <a:t>	- Three types of cellular adhesion molecules (CAMs) help guide WBCs to the injured area</a:t>
            </a:r>
          </a:p>
          <a:p>
            <a:pPr eaLnBrk="1" fontAlgn="base" hangingPunct="1">
              <a:spcBef>
                <a:spcPct val="20000"/>
              </a:spcBef>
              <a:spcAft>
                <a:spcPct val="0"/>
              </a:spcAft>
              <a:buSzPct val="50000"/>
            </a:pPr>
            <a:r>
              <a:rPr lang="en-US" altLang="en-US" sz="3200">
                <a:solidFill>
                  <a:srgbClr val="000000"/>
                </a:solidFill>
              </a:rPr>
              <a:t>	- Secretins, integrins, and adhesion receptor proteins</a:t>
            </a:r>
            <a:endParaRPr lang="en-US" altLang="en-US" sz="2800">
              <a:solidFill>
                <a:srgbClr val="000000"/>
              </a:solidFill>
            </a:endParaRPr>
          </a:p>
        </p:txBody>
      </p:sp>
    </p:spTree>
    <p:extLst>
      <p:ext uri="{BB962C8B-B14F-4D97-AF65-F5344CB8AC3E}">
        <p14:creationId xmlns:p14="http://schemas.microsoft.com/office/powerpoint/2010/main" val="363988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7"/>
          <p:cNvSpPr txBox="1">
            <a:spLocks noChangeArrowheads="1"/>
          </p:cNvSpPr>
          <p:nvPr/>
        </p:nvSpPr>
        <p:spPr bwMode="auto">
          <a:xfrm>
            <a:off x="2590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2.20</a:t>
            </a:r>
          </a:p>
        </p:txBody>
      </p:sp>
      <p:sp>
        <p:nvSpPr>
          <p:cNvPr id="4813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Cellular Adhesion</a:t>
            </a:r>
          </a:p>
        </p:txBody>
      </p:sp>
      <p:sp>
        <p:nvSpPr>
          <p:cNvPr id="7" name="Title 1"/>
          <p:cNvSpPr txBox="1">
            <a:spLocks/>
          </p:cNvSpPr>
          <p:nvPr/>
        </p:nvSpPr>
        <p:spPr bwMode="auto">
          <a:xfrm>
            <a:off x="2133600" y="16764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2.21</a:t>
            </a:r>
          </a:p>
        </p:txBody>
      </p:sp>
      <p:pic>
        <p:nvPicPr>
          <p:cNvPr id="48133" name="Picture 2" descr="lew25278_02_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1143000"/>
            <a:ext cx="4271962" cy="5562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62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4915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Cells</a:t>
            </a:r>
          </a:p>
        </p:txBody>
      </p:sp>
      <p:sp>
        <p:nvSpPr>
          <p:cNvPr id="32771" name="Rectangle 3"/>
          <p:cNvSpPr>
            <a:spLocks noChangeArrowheads="1"/>
          </p:cNvSpPr>
          <p:nvPr/>
        </p:nvSpPr>
        <p:spPr bwMode="auto">
          <a:xfrm>
            <a:off x="1981200" y="14478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A </a:t>
            </a:r>
            <a:r>
              <a:rPr lang="en-US" altLang="en-US" sz="3200" b="1">
                <a:solidFill>
                  <a:srgbClr val="000000"/>
                </a:solidFill>
              </a:rPr>
              <a:t>stem cell</a:t>
            </a:r>
            <a:r>
              <a:rPr lang="en-US" altLang="en-US" sz="3200">
                <a:solidFill>
                  <a:srgbClr val="000000"/>
                </a:solidFill>
              </a:rPr>
              <a:t> divides by mitosis</a:t>
            </a:r>
          </a:p>
          <a:p>
            <a:pPr eaLnBrk="1" fontAlgn="base" hangingPunct="1">
              <a:spcBef>
                <a:spcPct val="20000"/>
              </a:spcBef>
              <a:spcAft>
                <a:spcPct val="0"/>
              </a:spcAft>
              <a:buSzPct val="50000"/>
            </a:pPr>
            <a:r>
              <a:rPr lang="en-US" altLang="en-US" sz="3200">
                <a:solidFill>
                  <a:srgbClr val="000000"/>
                </a:solidFill>
              </a:rPr>
              <a:t>	- Produces daughter cells that retain the ability to divide and some that specialize</a:t>
            </a:r>
          </a:p>
          <a:p>
            <a:pPr eaLnBrk="1" fontAlgn="base" hangingPunct="1">
              <a:spcBef>
                <a:spcPct val="20000"/>
              </a:spcBef>
              <a:spcAft>
                <a:spcPct val="0"/>
              </a:spcAft>
              <a:buSzPct val="50000"/>
            </a:pPr>
            <a:r>
              <a:rPr lang="en-US" altLang="en-US" sz="3200" b="1">
                <a:solidFill>
                  <a:srgbClr val="000000"/>
                </a:solidFill>
              </a:rPr>
              <a:t>Progenitor cells</a:t>
            </a:r>
            <a:r>
              <a:rPr lang="en-US" altLang="en-US" sz="3200">
                <a:solidFill>
                  <a:srgbClr val="000000"/>
                </a:solidFill>
              </a:rPr>
              <a:t> do not have the capacity of </a:t>
            </a:r>
            <a:r>
              <a:rPr lang="en-US" altLang="en-US" sz="3200" b="1">
                <a:solidFill>
                  <a:srgbClr val="000000"/>
                </a:solidFill>
              </a:rPr>
              <a:t>self-renewal</a:t>
            </a:r>
            <a:endParaRPr lang="en-US" altLang="en-US" sz="2800" b="1">
              <a:solidFill>
                <a:srgbClr val="000000"/>
              </a:solidFill>
            </a:endParaRPr>
          </a:p>
        </p:txBody>
      </p:sp>
      <p:pic>
        <p:nvPicPr>
          <p:cNvPr id="49157" name="Picture 2" descr="lew25278_02_2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3164" y="1295400"/>
            <a:ext cx="4262437" cy="510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324600" y="60198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2.22</a:t>
            </a:r>
          </a:p>
        </p:txBody>
      </p:sp>
    </p:spTree>
    <p:extLst>
      <p:ext uri="{BB962C8B-B14F-4D97-AF65-F5344CB8AC3E}">
        <p14:creationId xmlns:p14="http://schemas.microsoft.com/office/powerpoint/2010/main" val="2393860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5017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Cells</a:t>
            </a:r>
          </a:p>
        </p:txBody>
      </p:sp>
      <p:sp>
        <p:nvSpPr>
          <p:cNvPr id="32771" name="Rectangle 3"/>
          <p:cNvSpPr>
            <a:spLocks noChangeArrowheads="1"/>
          </p:cNvSpPr>
          <p:nvPr/>
        </p:nvSpPr>
        <p:spPr bwMode="auto">
          <a:xfrm>
            <a:off x="2209800" y="15240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All cells in the human body descend from stem cells via mitosis and differentiation</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Cells differentiate down cell lineages by differential gene expression</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Stem cells are present throughout life and provide growth and repair</a:t>
            </a:r>
          </a:p>
        </p:txBody>
      </p:sp>
    </p:spTree>
    <p:extLst>
      <p:ext uri="{BB962C8B-B14F-4D97-AF65-F5344CB8AC3E}">
        <p14:creationId xmlns:p14="http://schemas.microsoft.com/office/powerpoint/2010/main" val="2215815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pic>
        <p:nvPicPr>
          <p:cNvPr id="51203" name="Picture 2" descr="lew25278_02_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9926" y="131764"/>
            <a:ext cx="6162675" cy="66500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981200" y="31242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2.23</a:t>
            </a:r>
          </a:p>
        </p:txBody>
      </p:sp>
    </p:spTree>
    <p:extLst>
      <p:ext uri="{BB962C8B-B14F-4D97-AF65-F5344CB8AC3E}">
        <p14:creationId xmlns:p14="http://schemas.microsoft.com/office/powerpoint/2010/main" val="359366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02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00" y="228600"/>
            <a:ext cx="39497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6"/>
          <p:cNvSpPr txBox="1">
            <a:spLocks noChangeArrowheads="1"/>
          </p:cNvSpPr>
          <p:nvPr/>
        </p:nvSpPr>
        <p:spPr bwMode="auto">
          <a:xfrm>
            <a:off x="2514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2.12</a:t>
            </a:r>
          </a:p>
        </p:txBody>
      </p:sp>
      <p:sp>
        <p:nvSpPr>
          <p:cNvPr id="6" name="Title 1"/>
          <p:cNvSpPr txBox="1">
            <a:spLocks/>
          </p:cNvSpPr>
          <p:nvPr/>
        </p:nvSpPr>
        <p:spPr bwMode="auto">
          <a:xfrm>
            <a:off x="2209800" y="12954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2.13</a:t>
            </a:r>
          </a:p>
        </p:txBody>
      </p:sp>
    </p:spTree>
    <p:extLst>
      <p:ext uri="{BB962C8B-B14F-4D97-AF65-F5344CB8AC3E}">
        <p14:creationId xmlns:p14="http://schemas.microsoft.com/office/powerpoint/2010/main" val="4090604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5222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Cells</a:t>
            </a:r>
          </a:p>
        </p:txBody>
      </p:sp>
      <p:sp>
        <p:nvSpPr>
          <p:cNvPr id="32771" name="Rectangle 3"/>
          <p:cNvSpPr>
            <a:spLocks noChangeArrowheads="1"/>
          </p:cNvSpPr>
          <p:nvPr/>
        </p:nvSpPr>
        <p:spPr bwMode="auto">
          <a:xfrm>
            <a:off x="2057400" y="14478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Stem cells and progenitor cells are described in terms of their developmental potential</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b="1">
                <a:solidFill>
                  <a:srgbClr val="000000"/>
                </a:solidFill>
              </a:rPr>
              <a:t>Totipotent</a:t>
            </a:r>
            <a:r>
              <a:rPr lang="en-US" altLang="en-US" sz="3200">
                <a:solidFill>
                  <a:srgbClr val="000000"/>
                </a:solidFill>
              </a:rPr>
              <a:t> – Can give rise to every cell type</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b="1">
                <a:solidFill>
                  <a:srgbClr val="000000"/>
                </a:solidFill>
              </a:rPr>
              <a:t>Pluripotent</a:t>
            </a:r>
            <a:r>
              <a:rPr lang="en-US" altLang="en-US" sz="3200">
                <a:solidFill>
                  <a:srgbClr val="000000"/>
                </a:solidFill>
              </a:rPr>
              <a:t> – Have fewer possible fates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b="1">
                <a:solidFill>
                  <a:srgbClr val="000000"/>
                </a:solidFill>
              </a:rPr>
              <a:t>Multipotent</a:t>
            </a:r>
            <a:r>
              <a:rPr lang="en-US" altLang="en-US" sz="3200">
                <a:solidFill>
                  <a:srgbClr val="000000"/>
                </a:solidFill>
              </a:rPr>
              <a:t> – Have only a few fates</a:t>
            </a:r>
          </a:p>
        </p:txBody>
      </p:sp>
    </p:spTree>
    <p:extLst>
      <p:ext uri="{BB962C8B-B14F-4D97-AF65-F5344CB8AC3E}">
        <p14:creationId xmlns:p14="http://schemas.microsoft.com/office/powerpoint/2010/main" val="3201259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5325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Cells in Health Care</a:t>
            </a:r>
          </a:p>
        </p:txBody>
      </p:sp>
      <p:sp>
        <p:nvSpPr>
          <p:cNvPr id="32771" name="Rectangle 3"/>
          <p:cNvSpPr>
            <a:spLocks noChangeArrowheads="1"/>
          </p:cNvSpPr>
          <p:nvPr/>
        </p:nvSpPr>
        <p:spPr bwMode="auto">
          <a:xfrm>
            <a:off x="1981200" y="1447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There are 3 general sources of human stem cells</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3200">
                <a:solidFill>
                  <a:srgbClr val="000000"/>
                </a:solidFill>
              </a:rPr>
              <a:t>	</a:t>
            </a:r>
            <a:r>
              <a:rPr lang="en-US" altLang="en-US" sz="2800">
                <a:solidFill>
                  <a:srgbClr val="000000"/>
                </a:solidFill>
              </a:rPr>
              <a:t>1) </a:t>
            </a:r>
            <a:r>
              <a:rPr lang="en-US" altLang="en-US" sz="2800" b="1">
                <a:solidFill>
                  <a:srgbClr val="000000"/>
                </a:solidFill>
              </a:rPr>
              <a:t>Embryonic stem cells</a:t>
            </a:r>
            <a:r>
              <a:rPr lang="en-US" altLang="en-US" sz="2800">
                <a:solidFill>
                  <a:srgbClr val="000000"/>
                </a:solidFill>
              </a:rPr>
              <a:t> – Created in a lab dish using the inner cell mass (ICM) of an embryo</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2800">
                <a:solidFill>
                  <a:srgbClr val="000000"/>
                </a:solidFill>
              </a:rPr>
              <a:t>	2) </a:t>
            </a:r>
            <a:r>
              <a:rPr lang="en-US" altLang="en-US" sz="2800" b="1">
                <a:solidFill>
                  <a:srgbClr val="000000"/>
                </a:solidFill>
              </a:rPr>
              <a:t>Induced pluripotent stem (iPS) cells</a:t>
            </a:r>
            <a:r>
              <a:rPr lang="en-US" altLang="en-US" sz="2800">
                <a:solidFill>
                  <a:srgbClr val="000000"/>
                </a:solidFill>
              </a:rPr>
              <a:t> – Somatic cells reprogrammed to differentiate into any of several cell types</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2800">
                <a:solidFill>
                  <a:srgbClr val="000000"/>
                </a:solidFill>
              </a:rPr>
              <a:t>	3) </a:t>
            </a:r>
            <a:r>
              <a:rPr lang="en-US" altLang="en-US" sz="2800" b="1">
                <a:solidFill>
                  <a:srgbClr val="000000"/>
                </a:solidFill>
              </a:rPr>
              <a:t>Adult stem cells</a:t>
            </a:r>
            <a:r>
              <a:rPr lang="en-US" altLang="en-US" sz="2800">
                <a:solidFill>
                  <a:srgbClr val="000000"/>
                </a:solidFill>
              </a:rPr>
              <a:t> – Tissue-specific or somatic stem cells</a:t>
            </a:r>
          </a:p>
        </p:txBody>
      </p:sp>
    </p:spTree>
    <p:extLst>
      <p:ext uri="{BB962C8B-B14F-4D97-AF65-F5344CB8AC3E}">
        <p14:creationId xmlns:p14="http://schemas.microsoft.com/office/powerpoint/2010/main" val="2025863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25908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2.24</a:t>
            </a:r>
          </a:p>
        </p:txBody>
      </p:sp>
      <p:sp>
        <p:nvSpPr>
          <p:cNvPr id="5427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Cells in Health Care</a:t>
            </a:r>
          </a:p>
        </p:txBody>
      </p:sp>
      <p:pic>
        <p:nvPicPr>
          <p:cNvPr id="54276" name="Picture 2" descr="lew25278_02_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364" y="1219200"/>
            <a:ext cx="6396037" cy="5562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981200" y="31242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2.24</a:t>
            </a:r>
          </a:p>
        </p:txBody>
      </p:sp>
    </p:spTree>
    <p:extLst>
      <p:ext uri="{BB962C8B-B14F-4D97-AF65-F5344CB8AC3E}">
        <p14:creationId xmlns:p14="http://schemas.microsoft.com/office/powerpoint/2010/main" val="3321599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5529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 Applications</a:t>
            </a:r>
          </a:p>
        </p:txBody>
      </p:sp>
      <p:sp>
        <p:nvSpPr>
          <p:cNvPr id="32771" name="Rectangle 3"/>
          <p:cNvSpPr>
            <a:spLocks noChangeArrowheads="1"/>
          </p:cNvSpPr>
          <p:nvPr/>
        </p:nvSpPr>
        <p:spPr bwMode="auto">
          <a:xfrm>
            <a:off x="2209800" y="14478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Stem cells are being used in four basic ways</a:t>
            </a:r>
          </a:p>
          <a:p>
            <a:pPr eaLnBrk="1" fontAlgn="base" hangingPunct="1">
              <a:spcBef>
                <a:spcPct val="20000"/>
              </a:spcBef>
              <a:spcAft>
                <a:spcPct val="0"/>
              </a:spcAft>
              <a:buSzPct val="50000"/>
            </a:pPr>
            <a:endParaRPr lang="en-US" altLang="en-US" sz="2000">
              <a:solidFill>
                <a:srgbClr val="000000"/>
              </a:solidFill>
            </a:endParaRPr>
          </a:p>
          <a:p>
            <a:pPr eaLnBrk="1" fontAlgn="base" hangingPunct="1">
              <a:spcBef>
                <a:spcPct val="20000"/>
              </a:spcBef>
              <a:spcAft>
                <a:spcPct val="0"/>
              </a:spcAft>
              <a:buSzPct val="50000"/>
            </a:pPr>
            <a:r>
              <a:rPr lang="en-US" altLang="en-US" sz="2800">
                <a:solidFill>
                  <a:srgbClr val="000000"/>
                </a:solidFill>
              </a:rPr>
              <a:t>	1) Discovery and development of drugs</a:t>
            </a:r>
          </a:p>
          <a:p>
            <a:pPr eaLnBrk="1" fontAlgn="base" hangingPunct="1">
              <a:spcBef>
                <a:spcPct val="20000"/>
              </a:spcBef>
              <a:spcAft>
                <a:spcPct val="0"/>
              </a:spcAft>
              <a:buSzPct val="50000"/>
            </a:pPr>
            <a:endParaRPr lang="en-US" altLang="en-US" sz="2000">
              <a:solidFill>
                <a:srgbClr val="000000"/>
              </a:solidFill>
            </a:endParaRPr>
          </a:p>
          <a:p>
            <a:pPr eaLnBrk="1" fontAlgn="base" hangingPunct="1">
              <a:spcBef>
                <a:spcPct val="20000"/>
              </a:spcBef>
              <a:spcAft>
                <a:spcPct val="0"/>
              </a:spcAft>
              <a:buSzPct val="50000"/>
            </a:pPr>
            <a:r>
              <a:rPr lang="en-US" altLang="en-US" sz="2800">
                <a:solidFill>
                  <a:srgbClr val="000000"/>
                </a:solidFill>
              </a:rPr>
              <a:t>	2) Observing the earliest sign of disease</a:t>
            </a:r>
          </a:p>
          <a:p>
            <a:pPr eaLnBrk="1" fontAlgn="base" hangingPunct="1">
              <a:spcBef>
                <a:spcPct val="20000"/>
              </a:spcBef>
              <a:spcAft>
                <a:spcPct val="0"/>
              </a:spcAft>
              <a:buSzPct val="50000"/>
            </a:pPr>
            <a:endParaRPr lang="en-US" altLang="en-US" sz="2000">
              <a:solidFill>
                <a:srgbClr val="000000"/>
              </a:solidFill>
            </a:endParaRPr>
          </a:p>
          <a:p>
            <a:pPr eaLnBrk="1" fontAlgn="base" hangingPunct="1">
              <a:spcBef>
                <a:spcPct val="20000"/>
              </a:spcBef>
              <a:spcAft>
                <a:spcPct val="0"/>
              </a:spcAft>
              <a:buSzPct val="50000"/>
            </a:pPr>
            <a:r>
              <a:rPr lang="en-US" altLang="en-US" sz="2800">
                <a:solidFill>
                  <a:srgbClr val="000000"/>
                </a:solidFill>
              </a:rPr>
              <a:t>	3) Treatment of disease via implants and transplants</a:t>
            </a:r>
          </a:p>
          <a:p>
            <a:pPr eaLnBrk="1" fontAlgn="base" hangingPunct="1">
              <a:spcBef>
                <a:spcPct val="20000"/>
              </a:spcBef>
              <a:spcAft>
                <a:spcPct val="0"/>
              </a:spcAft>
              <a:buSzPct val="50000"/>
            </a:pPr>
            <a:endParaRPr lang="en-US" altLang="en-US" sz="2000">
              <a:solidFill>
                <a:srgbClr val="000000"/>
              </a:solidFill>
            </a:endParaRPr>
          </a:p>
          <a:p>
            <a:pPr eaLnBrk="1" fontAlgn="base" hangingPunct="1">
              <a:spcBef>
                <a:spcPct val="20000"/>
              </a:spcBef>
              <a:spcAft>
                <a:spcPct val="0"/>
              </a:spcAft>
              <a:buSzPct val="50000"/>
            </a:pPr>
            <a:r>
              <a:rPr lang="en-US" altLang="en-US" sz="2800">
                <a:solidFill>
                  <a:srgbClr val="000000"/>
                </a:solidFill>
              </a:rPr>
              <a:t>	4) Stimulating stem cells in the body via the introduction of reprogramming proteins</a:t>
            </a:r>
          </a:p>
        </p:txBody>
      </p:sp>
    </p:spTree>
    <p:extLst>
      <p:ext uri="{BB962C8B-B14F-4D97-AF65-F5344CB8AC3E}">
        <p14:creationId xmlns:p14="http://schemas.microsoft.com/office/powerpoint/2010/main" val="4066474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4000" b="1" u="sng"/>
              <a:t>Reproductive cloning: also called somatic cell nuclear transfer</a:t>
            </a:r>
          </a:p>
        </p:txBody>
      </p:sp>
      <p:sp>
        <p:nvSpPr>
          <p:cNvPr id="96259" name="Rectangle 3"/>
          <p:cNvSpPr>
            <a:spLocks noGrp="1" noChangeArrowheads="1"/>
          </p:cNvSpPr>
          <p:nvPr>
            <p:ph type="body" idx="1"/>
          </p:nvPr>
        </p:nvSpPr>
        <p:spPr/>
        <p:txBody>
          <a:bodyPr/>
          <a:lstStyle/>
          <a:p>
            <a:pPr marL="609600" indent="-609600"/>
            <a:endParaRPr lang="en-US" altLang="en-US" sz="2800"/>
          </a:p>
          <a:p>
            <a:pPr marL="609600" indent="-609600">
              <a:buFont typeface="Wingdings" panose="05000000000000000000" pitchFamily="2" charset="2"/>
              <a:buChar char="Ø"/>
            </a:pPr>
            <a:r>
              <a:rPr lang="en-US" altLang="en-US" sz="2800"/>
              <a:t>oocyte is retrieved</a:t>
            </a:r>
          </a:p>
          <a:p>
            <a:pPr marL="609600" indent="-609600">
              <a:buFont typeface="Wingdings" panose="05000000000000000000" pitchFamily="2" charset="2"/>
              <a:buChar char="Ø"/>
            </a:pPr>
            <a:r>
              <a:rPr lang="en-US" altLang="en-US" sz="2800"/>
              <a:t>Enucleation: the removal of nucleus from the cell</a:t>
            </a:r>
          </a:p>
          <a:p>
            <a:pPr marL="609600" indent="-609600">
              <a:buFont typeface="Wingdings" panose="05000000000000000000" pitchFamily="2" charset="2"/>
              <a:buChar char="Ø"/>
            </a:pPr>
            <a:r>
              <a:rPr lang="en-US" altLang="en-US" sz="2800"/>
              <a:t>somatic cell nuclear transfer from donor to cell ( in Dolly this was a mammillary gland cell from a 6 yr old sheep</a:t>
            </a:r>
          </a:p>
          <a:p>
            <a:pPr marL="609600" indent="-609600">
              <a:buFont typeface="Wingdings" panose="05000000000000000000" pitchFamily="2" charset="2"/>
              <a:buChar char="Ø"/>
            </a:pPr>
            <a:r>
              <a:rPr lang="en-US" altLang="en-US" sz="2800"/>
              <a:t>activation of embryo to develop</a:t>
            </a:r>
          </a:p>
          <a:p>
            <a:pPr marL="609600" indent="-609600">
              <a:buFont typeface="Wingdings" panose="05000000000000000000" pitchFamily="2" charset="2"/>
              <a:buChar char="Ø"/>
            </a:pPr>
            <a:r>
              <a:rPr lang="en-US" altLang="en-US" sz="2800"/>
              <a:t>embryo transfer to surrogate mom</a:t>
            </a:r>
          </a:p>
        </p:txBody>
      </p:sp>
    </p:spTree>
    <p:extLst>
      <p:ext uri="{BB962C8B-B14F-4D97-AF65-F5344CB8AC3E}">
        <p14:creationId xmlns:p14="http://schemas.microsoft.com/office/powerpoint/2010/main" val="828597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b="1" u="sng" smtClean="0"/>
              <a:t>Therapeutic cloning:</a:t>
            </a:r>
          </a:p>
        </p:txBody>
      </p:sp>
      <p:sp>
        <p:nvSpPr>
          <p:cNvPr id="97283" name="Rectangle 3"/>
          <p:cNvSpPr>
            <a:spLocks noGrp="1" noChangeArrowheads="1"/>
          </p:cNvSpPr>
          <p:nvPr>
            <p:ph type="body" idx="1"/>
          </p:nvPr>
        </p:nvSpPr>
        <p:spPr/>
        <p:txBody>
          <a:bodyPr/>
          <a:lstStyle/>
          <a:p>
            <a:pPr>
              <a:lnSpc>
                <a:spcPct val="80000"/>
              </a:lnSpc>
            </a:pPr>
            <a:endParaRPr lang="en-US" altLang="en-US" sz="2400" b="1"/>
          </a:p>
          <a:p>
            <a:pPr>
              <a:lnSpc>
                <a:spcPct val="80000"/>
              </a:lnSpc>
              <a:buFont typeface="Wingdings" panose="05000000000000000000" pitchFamily="2" charset="2"/>
              <a:buChar char="Ø"/>
            </a:pPr>
            <a:r>
              <a:rPr lang="en-US" altLang="en-US" sz="2400" b="1">
                <a:latin typeface="Times New Roman" panose="02020603050405020304" pitchFamily="18" charset="0"/>
              </a:rPr>
              <a:t>#1-4 same</a:t>
            </a:r>
            <a:endParaRPr lang="en-US" altLang="en-US" sz="2400">
              <a:latin typeface="Times New Roman" panose="02020603050405020304" pitchFamily="18" charset="0"/>
            </a:endParaRPr>
          </a:p>
          <a:p>
            <a:pPr>
              <a:lnSpc>
                <a:spcPct val="80000"/>
              </a:lnSpc>
              <a:buFont typeface="Wingdings" panose="05000000000000000000" pitchFamily="2" charset="2"/>
              <a:buChar char="Ø"/>
            </a:pPr>
            <a:r>
              <a:rPr lang="en-US" altLang="en-US" sz="2400" b="1">
                <a:latin typeface="Times New Roman" panose="02020603050405020304" pitchFamily="18" charset="0"/>
              </a:rPr>
              <a:t>Then the clone of the donors embryo grows in a Petri dish for 6 days ( cells in the blastocyst stage) ( window for use is 10 days…on day 6 this means cells are viable for 4 more days) ( on day 11 they change and are no longer in blastocyst stage)</a:t>
            </a:r>
          </a:p>
          <a:p>
            <a:pPr>
              <a:lnSpc>
                <a:spcPct val="80000"/>
              </a:lnSpc>
              <a:buFont typeface="Wingdings" panose="05000000000000000000" pitchFamily="2" charset="2"/>
              <a:buChar char="Ø"/>
            </a:pPr>
            <a:r>
              <a:rPr lang="en-US" altLang="en-US" sz="2400" b="1">
                <a:latin typeface="Times New Roman" panose="02020603050405020304" pitchFamily="18" charset="0"/>
              </a:rPr>
              <a:t>The embryonic stem cells are then removed from the embryo and used to produce cells for therapy, the embryo is destroyed in this process.</a:t>
            </a:r>
          </a:p>
          <a:p>
            <a:pPr>
              <a:lnSpc>
                <a:spcPct val="80000"/>
              </a:lnSpc>
              <a:buFont typeface="Wingdings" panose="05000000000000000000" pitchFamily="2" charset="2"/>
              <a:buChar char="Ø"/>
            </a:pPr>
            <a:r>
              <a:rPr lang="en-US" altLang="en-US" sz="2400" b="1">
                <a:latin typeface="Times New Roman" panose="02020603050405020304" pitchFamily="18" charset="0"/>
              </a:rPr>
              <a:t>These cells can be used because they are pluripotent stem cells meaning they can be programmed to become any of the 220 different types of cells found in the human body</a:t>
            </a:r>
          </a:p>
          <a:p>
            <a:pPr>
              <a:lnSpc>
                <a:spcPct val="80000"/>
              </a:lnSpc>
              <a:buFont typeface="Wingdings" panose="05000000000000000000" pitchFamily="2" charset="2"/>
              <a:buChar char="Ø"/>
            </a:pP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181725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4000" b="1"/>
              <a:t>Alternative to embryo destruction</a:t>
            </a:r>
          </a:p>
        </p:txBody>
      </p:sp>
      <p:sp>
        <p:nvSpPr>
          <p:cNvPr id="98307" name="Rectangle 3"/>
          <p:cNvSpPr>
            <a:spLocks noGrp="1" noChangeArrowheads="1"/>
          </p:cNvSpPr>
          <p:nvPr>
            <p:ph type="body" idx="1"/>
          </p:nvPr>
        </p:nvSpPr>
        <p:spPr/>
        <p:txBody>
          <a:bodyPr/>
          <a:lstStyle/>
          <a:p>
            <a:pPr marL="609600" indent="-609600">
              <a:lnSpc>
                <a:spcPct val="80000"/>
              </a:lnSpc>
            </a:pPr>
            <a:endParaRPr lang="en-US" altLang="en-US" sz="2400" b="1"/>
          </a:p>
          <a:p>
            <a:pPr marL="609600" indent="-609600">
              <a:lnSpc>
                <a:spcPct val="80000"/>
              </a:lnSpc>
              <a:buFont typeface="Wingdings" panose="05000000000000000000" pitchFamily="2" charset="2"/>
              <a:buChar char="Ø"/>
            </a:pPr>
            <a:r>
              <a:rPr lang="en-US" altLang="en-US" sz="2400" b="1"/>
              <a:t>The formation of ethical pluripotent stem cells: (those that arise without the destruction of an embryo)such as IPs …this can be done by:</a:t>
            </a:r>
            <a:endParaRPr lang="en-US" altLang="en-US" sz="2400"/>
          </a:p>
          <a:p>
            <a:pPr marL="609600" indent="-609600">
              <a:lnSpc>
                <a:spcPct val="80000"/>
              </a:lnSpc>
              <a:buFont typeface="Wingdings" panose="05000000000000000000" pitchFamily="2" charset="2"/>
              <a:buChar char="Ø"/>
            </a:pPr>
            <a:r>
              <a:rPr lang="en-US" altLang="en-US" sz="2400" b="1"/>
              <a:t>biopsy of 8 cell embryo ( remove one cell)</a:t>
            </a:r>
            <a:endParaRPr lang="en-US" altLang="en-US" sz="2400"/>
          </a:p>
          <a:p>
            <a:pPr marL="609600" indent="-609600">
              <a:lnSpc>
                <a:spcPct val="80000"/>
              </a:lnSpc>
              <a:buFont typeface="Wingdings" panose="05000000000000000000" pitchFamily="2" charset="2"/>
              <a:buChar char="Ø"/>
            </a:pPr>
            <a:r>
              <a:rPr lang="en-US" altLang="en-US" sz="2400" b="1"/>
              <a:t>ANT: altered nuclear transfer</a:t>
            </a:r>
            <a:endParaRPr lang="en-US" altLang="en-US" sz="2400"/>
          </a:p>
          <a:p>
            <a:pPr marL="609600" indent="-609600">
              <a:lnSpc>
                <a:spcPct val="80000"/>
              </a:lnSpc>
              <a:buFont typeface="Wingdings" panose="05000000000000000000" pitchFamily="2" charset="2"/>
              <a:buChar char="Ø"/>
            </a:pPr>
            <a:r>
              <a:rPr lang="en-US" altLang="en-US" sz="2400" b="1"/>
              <a:t>living cells from dead embryo </a:t>
            </a:r>
            <a:endParaRPr lang="en-US" altLang="en-US" sz="2400"/>
          </a:p>
          <a:p>
            <a:pPr marL="609600" indent="-609600">
              <a:lnSpc>
                <a:spcPct val="80000"/>
              </a:lnSpc>
              <a:buFont typeface="Wingdings" panose="05000000000000000000" pitchFamily="2" charset="2"/>
              <a:buChar char="Ø"/>
            </a:pPr>
            <a:r>
              <a:rPr lang="en-US" altLang="en-US" sz="2400" b="1"/>
              <a:t>parthenogenesis</a:t>
            </a:r>
            <a:endParaRPr lang="en-US" altLang="en-US" sz="2400"/>
          </a:p>
          <a:p>
            <a:pPr marL="609600" indent="-609600">
              <a:lnSpc>
                <a:spcPct val="80000"/>
              </a:lnSpc>
              <a:buFont typeface="Wingdings" panose="05000000000000000000" pitchFamily="2" charset="2"/>
              <a:buChar char="Ø"/>
            </a:pPr>
            <a:r>
              <a:rPr lang="en-US" altLang="en-US" sz="2400" b="1"/>
              <a:t>reprogramming cells with a new signal ( cells such as skin cells are used and go through reproductive steps #2- 5 with 5 being the donors needed organs)</a:t>
            </a:r>
            <a:endParaRPr lang="en-US" altLang="en-US" sz="2400"/>
          </a:p>
          <a:p>
            <a:pPr marL="609600" indent="-609600">
              <a:lnSpc>
                <a:spcPct val="80000"/>
              </a:lnSpc>
              <a:buFont typeface="Wingdings" panose="05000000000000000000" pitchFamily="2" charset="2"/>
              <a:buChar char="Ø"/>
            </a:pPr>
            <a:r>
              <a:rPr lang="en-US" altLang="en-US" sz="2400" b="1"/>
              <a:t>Ips: means induced pluripotent stem cells</a:t>
            </a:r>
          </a:p>
        </p:txBody>
      </p:sp>
    </p:spTree>
    <p:extLst>
      <p:ext uri="{BB962C8B-B14F-4D97-AF65-F5344CB8AC3E}">
        <p14:creationId xmlns:p14="http://schemas.microsoft.com/office/powerpoint/2010/main" val="1153977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56323"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Stem Cell Applications</a:t>
            </a:r>
          </a:p>
        </p:txBody>
      </p:sp>
      <p:sp>
        <p:nvSpPr>
          <p:cNvPr id="5" name="Title 1"/>
          <p:cNvSpPr txBox="1">
            <a:spLocks/>
          </p:cNvSpPr>
          <p:nvPr/>
        </p:nvSpPr>
        <p:spPr bwMode="auto">
          <a:xfrm>
            <a:off x="2819400" y="60198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2.25</a:t>
            </a:r>
          </a:p>
        </p:txBody>
      </p:sp>
      <p:pic>
        <p:nvPicPr>
          <p:cNvPr id="56325" name="Picture 2" descr="lew25278_02_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95400"/>
            <a:ext cx="6553200" cy="465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481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987550" y="295275"/>
            <a:ext cx="8059738" cy="685800"/>
          </a:xfrm>
        </p:spPr>
        <p:txBody>
          <a:bodyPr/>
          <a:lstStyle/>
          <a:p>
            <a:r>
              <a:rPr lang="en-US" altLang="en-US" sz="4000" b="1">
                <a:solidFill>
                  <a:srgbClr val="FFFF00"/>
                </a:solidFill>
              </a:rPr>
              <a:t>Cloning from differentiated somatic cells.</a:t>
            </a:r>
          </a:p>
        </p:txBody>
      </p:sp>
      <p:pic>
        <p:nvPicPr>
          <p:cNvPr id="151555" name="Picture 3" descr="Dolly"/>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1" y="1524000"/>
            <a:ext cx="5241925" cy="5334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56" name="Picture 4" descr="Dolly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657600"/>
            <a:ext cx="3886200" cy="2719388"/>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7" name="Text Box 5"/>
          <p:cNvSpPr txBox="1">
            <a:spLocks noChangeArrowheads="1"/>
          </p:cNvSpPr>
          <p:nvPr/>
        </p:nvSpPr>
        <p:spPr bwMode="auto">
          <a:xfrm>
            <a:off x="6858000" y="1447800"/>
            <a:ext cx="381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b="1">
                <a:solidFill>
                  <a:srgbClr val="000000"/>
                </a:solidFill>
                <a:effectLst>
                  <a:outerShdw blurRad="38100" dist="38100" dir="2700000" algn="tl">
                    <a:srgbClr val="FFFFFF"/>
                  </a:outerShdw>
                </a:effectLst>
                <a:latin typeface="Times New Roman" panose="02020603050405020304" pitchFamily="18" charset="0"/>
              </a:rPr>
              <a:t>Ian Wilmut and his team of researchers at Roslin Institute in Scotland cloned Dolly, the first mammal to be cloned from a somatic cell.</a:t>
            </a:r>
          </a:p>
        </p:txBody>
      </p:sp>
    </p:spTree>
    <p:extLst>
      <p:ext uri="{BB962C8B-B14F-4D97-AF65-F5344CB8AC3E}">
        <p14:creationId xmlns:p14="http://schemas.microsoft.com/office/powerpoint/2010/main" val="771878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05000" y="0"/>
            <a:ext cx="8382000" cy="762000"/>
          </a:xfrm>
        </p:spPr>
        <p:txBody>
          <a:bodyPr/>
          <a:lstStyle/>
          <a:p>
            <a:r>
              <a:rPr lang="en-US" altLang="en-US" sz="2800" b="1">
                <a:solidFill>
                  <a:srgbClr val="FFFF00"/>
                </a:solidFill>
              </a:rPr>
              <a:t>Nuclear transfer method of producing clones</a:t>
            </a:r>
          </a:p>
        </p:txBody>
      </p:sp>
      <p:pic>
        <p:nvPicPr>
          <p:cNvPr id="153603" name="Picture 3" descr="cowclone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762000"/>
            <a:ext cx="5791200" cy="6096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04" name="Text Box 4"/>
          <p:cNvSpPr txBox="1">
            <a:spLocks noChangeArrowheads="1"/>
          </p:cNvSpPr>
          <p:nvPr/>
        </p:nvSpPr>
        <p:spPr bwMode="auto">
          <a:xfrm>
            <a:off x="3657600" y="594360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a:solidFill>
                  <a:srgbClr val="000000"/>
                </a:solidFill>
              </a:rPr>
              <a:t>Animal Cloning</a:t>
            </a:r>
          </a:p>
        </p:txBody>
      </p:sp>
    </p:spTree>
    <p:extLst>
      <p:ext uri="{BB962C8B-B14F-4D97-AF65-F5344CB8AC3E}">
        <p14:creationId xmlns:p14="http://schemas.microsoft.com/office/powerpoint/2010/main" val="22512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2662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The Cell Cycle</a:t>
            </a:r>
          </a:p>
        </p:txBody>
      </p:sp>
      <p:sp>
        <p:nvSpPr>
          <p:cNvPr id="26628" name="Rectangle 3"/>
          <p:cNvSpPr>
            <a:spLocks noChangeArrowheads="1"/>
          </p:cNvSpPr>
          <p:nvPr/>
        </p:nvSpPr>
        <p:spPr bwMode="auto">
          <a:xfrm>
            <a:off x="1905000" y="1219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a:solidFill>
                  <a:srgbClr val="000000"/>
                </a:solidFill>
              </a:rPr>
              <a:t>The sequence of events associated with cell division</a:t>
            </a:r>
          </a:p>
        </p:txBody>
      </p:sp>
      <p:sp>
        <p:nvSpPr>
          <p:cNvPr id="76803" name="Rectangle 3"/>
          <p:cNvSpPr>
            <a:spLocks noChangeArrowheads="1"/>
          </p:cNvSpPr>
          <p:nvPr/>
        </p:nvSpPr>
        <p:spPr bwMode="auto">
          <a:xfrm>
            <a:off x="2506664" y="2209800"/>
            <a:ext cx="38941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2800" b="1">
                <a:solidFill>
                  <a:srgbClr val="000000"/>
                </a:solidFill>
              </a:rPr>
              <a:t>G phase: </a:t>
            </a:r>
            <a:r>
              <a:rPr lang="en-US" altLang="en-US" sz="2800">
                <a:solidFill>
                  <a:srgbClr val="000000"/>
                </a:solidFill>
              </a:rPr>
              <a:t>Gap for growth </a:t>
            </a:r>
          </a:p>
          <a:p>
            <a:pPr eaLnBrk="1" fontAlgn="base" hangingPunct="1">
              <a:spcBef>
                <a:spcPct val="20000"/>
              </a:spcBef>
              <a:spcAft>
                <a:spcPct val="0"/>
              </a:spcAft>
              <a:buSzPct val="50000"/>
            </a:pPr>
            <a:r>
              <a:rPr lang="en-US" altLang="en-US" sz="2800" b="1">
                <a:solidFill>
                  <a:srgbClr val="000000"/>
                </a:solidFill>
              </a:rPr>
              <a:t>S phase: </a:t>
            </a:r>
            <a:r>
              <a:rPr lang="en-US" altLang="en-US" sz="2800">
                <a:solidFill>
                  <a:srgbClr val="000000"/>
                </a:solidFill>
              </a:rPr>
              <a:t>DNA synthesis</a:t>
            </a:r>
          </a:p>
          <a:p>
            <a:pPr eaLnBrk="1" fontAlgn="base" hangingPunct="1">
              <a:spcBef>
                <a:spcPct val="20000"/>
              </a:spcBef>
              <a:spcAft>
                <a:spcPct val="0"/>
              </a:spcAft>
              <a:buSzPct val="50000"/>
            </a:pPr>
            <a:r>
              <a:rPr lang="en-US" altLang="en-US" sz="2800" b="1">
                <a:solidFill>
                  <a:srgbClr val="000000"/>
                </a:solidFill>
              </a:rPr>
              <a:t>M phase: </a:t>
            </a:r>
            <a:r>
              <a:rPr lang="en-US" altLang="en-US" sz="2800">
                <a:solidFill>
                  <a:srgbClr val="000000"/>
                </a:solidFill>
              </a:rPr>
              <a:t>Mitosis (nuclear division)</a:t>
            </a:r>
          </a:p>
          <a:p>
            <a:pPr eaLnBrk="1" fontAlgn="base" hangingPunct="1">
              <a:spcBef>
                <a:spcPct val="20000"/>
              </a:spcBef>
              <a:spcAft>
                <a:spcPct val="0"/>
              </a:spcAft>
              <a:buSzPct val="50000"/>
            </a:pPr>
            <a:r>
              <a:rPr lang="en-US" altLang="en-US" sz="2800" b="1">
                <a:solidFill>
                  <a:srgbClr val="000000"/>
                </a:solidFill>
              </a:rPr>
              <a:t>Cytokinesis: </a:t>
            </a:r>
            <a:r>
              <a:rPr lang="en-US" altLang="en-US" sz="2800">
                <a:solidFill>
                  <a:srgbClr val="000000"/>
                </a:solidFill>
              </a:rPr>
              <a:t>Cell division</a:t>
            </a:r>
          </a:p>
        </p:txBody>
      </p:sp>
      <p:grpSp>
        <p:nvGrpSpPr>
          <p:cNvPr id="2" name="Group 9"/>
          <p:cNvGrpSpPr>
            <a:grpSpLocks/>
          </p:cNvGrpSpPr>
          <p:nvPr/>
        </p:nvGrpSpPr>
        <p:grpSpPr bwMode="auto">
          <a:xfrm>
            <a:off x="6067426" y="1828800"/>
            <a:ext cx="4143375" cy="4876800"/>
            <a:chOff x="4544091" y="1828800"/>
            <a:chExt cx="4142709" cy="4876800"/>
          </a:xfrm>
        </p:grpSpPr>
        <p:pic>
          <p:nvPicPr>
            <p:cNvPr id="26631" name="Picture 2" descr="lew25278_02_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4091" y="1828800"/>
              <a:ext cx="3761709" cy="487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7315420" y="5181600"/>
              <a:ext cx="137138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2.14</a:t>
              </a:r>
            </a:p>
          </p:txBody>
        </p:sp>
      </p:grpSp>
    </p:spTree>
    <p:extLst>
      <p:ext uri="{BB962C8B-B14F-4D97-AF65-F5344CB8AC3E}">
        <p14:creationId xmlns:p14="http://schemas.microsoft.com/office/powerpoint/2010/main" val="5669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524000" y="274638"/>
            <a:ext cx="9144000" cy="1554162"/>
          </a:xfrm>
        </p:spPr>
        <p:txBody>
          <a:bodyPr/>
          <a:lstStyle/>
          <a:p>
            <a:r>
              <a:rPr lang="en-US" altLang="en-US" sz="3600" b="1">
                <a:solidFill>
                  <a:srgbClr val="FFFF00"/>
                </a:solidFill>
                <a:latin typeface="Times New Roman" panose="02020603050405020304" pitchFamily="18" charset="0"/>
              </a:rPr>
              <a:t>Four reasons why genetically identical animals are not phenotypically identical.</a:t>
            </a:r>
          </a:p>
        </p:txBody>
      </p:sp>
      <p:pic>
        <p:nvPicPr>
          <p:cNvPr id="154627" name="Picture 3" descr="3calve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68500"/>
            <a:ext cx="6400800" cy="48895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4628" name="Text Box 4"/>
          <p:cNvSpPr txBox="1">
            <a:spLocks noChangeArrowheads="1"/>
          </p:cNvSpPr>
          <p:nvPr/>
        </p:nvSpPr>
        <p:spPr bwMode="auto">
          <a:xfrm>
            <a:off x="8153400" y="2098676"/>
            <a:ext cx="2514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a:solidFill>
                  <a:srgbClr val="66FF33"/>
                </a:solidFill>
                <a:effectLst>
                  <a:outerShdw blurRad="38100" dist="38100" dir="2700000" algn="tl">
                    <a:srgbClr val="000000"/>
                  </a:outerShdw>
                </a:effectLst>
                <a:latin typeface="Times New Roman" panose="02020603050405020304" pitchFamily="18" charset="0"/>
              </a:rPr>
              <a:t>Mitochondria</a:t>
            </a:r>
          </a:p>
          <a:p>
            <a:pPr fontAlgn="base">
              <a:spcBef>
                <a:spcPct val="0"/>
              </a:spcBef>
              <a:spcAft>
                <a:spcPct val="0"/>
              </a:spcAft>
            </a:pPr>
            <a:endParaRPr lang="en-US" altLang="en-US" sz="2800">
              <a:solidFill>
                <a:srgbClr val="66FF33"/>
              </a:solidFill>
              <a:effectLst>
                <a:outerShdw blurRad="38100" dist="38100" dir="2700000" algn="tl">
                  <a:srgbClr val="000000"/>
                </a:outerShdw>
              </a:effectLst>
              <a:latin typeface="Times New Roman" panose="02020603050405020304" pitchFamily="18" charset="0"/>
            </a:endParaRPr>
          </a:p>
          <a:p>
            <a:pPr fontAlgn="base">
              <a:spcBef>
                <a:spcPct val="0"/>
              </a:spcBef>
              <a:spcAft>
                <a:spcPct val="0"/>
              </a:spcAft>
            </a:pPr>
            <a:r>
              <a:rPr lang="en-US" altLang="en-US" sz="2800">
                <a:solidFill>
                  <a:srgbClr val="66FF33"/>
                </a:solidFill>
                <a:effectLst>
                  <a:outerShdw blurRad="38100" dist="38100" dir="2700000" algn="tl">
                    <a:srgbClr val="000000"/>
                  </a:outerShdw>
                </a:effectLst>
                <a:latin typeface="Times New Roman" panose="02020603050405020304" pitchFamily="18" charset="0"/>
              </a:rPr>
              <a:t>Immune response</a:t>
            </a:r>
          </a:p>
          <a:p>
            <a:pPr fontAlgn="base">
              <a:spcBef>
                <a:spcPct val="0"/>
              </a:spcBef>
              <a:spcAft>
                <a:spcPct val="0"/>
              </a:spcAft>
            </a:pPr>
            <a:endParaRPr lang="en-US" altLang="en-US" sz="2800">
              <a:solidFill>
                <a:srgbClr val="66FF33"/>
              </a:solidFill>
              <a:effectLst>
                <a:outerShdw blurRad="38100" dist="38100" dir="2700000" algn="tl">
                  <a:srgbClr val="000000"/>
                </a:outerShdw>
              </a:effectLst>
              <a:latin typeface="Times New Roman" panose="02020603050405020304" pitchFamily="18" charset="0"/>
            </a:endParaRPr>
          </a:p>
          <a:p>
            <a:pPr fontAlgn="base">
              <a:spcBef>
                <a:spcPct val="0"/>
              </a:spcBef>
              <a:spcAft>
                <a:spcPct val="0"/>
              </a:spcAft>
            </a:pPr>
            <a:r>
              <a:rPr lang="en-US" altLang="en-US" sz="2800">
                <a:solidFill>
                  <a:srgbClr val="66FF33"/>
                </a:solidFill>
                <a:effectLst>
                  <a:outerShdw blurRad="38100" dist="38100" dir="2700000" algn="tl">
                    <a:srgbClr val="000000"/>
                  </a:outerShdw>
                </a:effectLst>
                <a:latin typeface="Times New Roman" panose="02020603050405020304" pitchFamily="18" charset="0"/>
              </a:rPr>
              <a:t>Epigenetics</a:t>
            </a:r>
          </a:p>
          <a:p>
            <a:pPr fontAlgn="base">
              <a:spcBef>
                <a:spcPct val="0"/>
              </a:spcBef>
              <a:spcAft>
                <a:spcPct val="0"/>
              </a:spcAft>
            </a:pPr>
            <a:endParaRPr lang="en-US" altLang="en-US" sz="2800">
              <a:solidFill>
                <a:srgbClr val="66FF33"/>
              </a:solidFill>
              <a:effectLst>
                <a:outerShdw blurRad="38100" dist="38100" dir="2700000" algn="tl">
                  <a:srgbClr val="000000"/>
                </a:outerShdw>
              </a:effectLst>
              <a:latin typeface="Times New Roman" panose="02020603050405020304" pitchFamily="18" charset="0"/>
            </a:endParaRPr>
          </a:p>
          <a:p>
            <a:pPr fontAlgn="base">
              <a:spcBef>
                <a:spcPct val="0"/>
              </a:spcBef>
              <a:spcAft>
                <a:spcPct val="0"/>
              </a:spcAft>
            </a:pPr>
            <a:r>
              <a:rPr lang="en-US" altLang="en-US" sz="2800">
                <a:solidFill>
                  <a:srgbClr val="66FF33"/>
                </a:solidFill>
                <a:effectLst>
                  <a:outerShdw blurRad="38100" dist="38100" dir="2700000" algn="tl">
                    <a:srgbClr val="000000"/>
                  </a:outerShdw>
                </a:effectLst>
                <a:latin typeface="Times New Roman" panose="02020603050405020304" pitchFamily="18" charset="0"/>
              </a:rPr>
              <a:t>Embryo development</a:t>
            </a:r>
          </a:p>
        </p:txBody>
      </p:sp>
    </p:spTree>
    <p:extLst>
      <p:ext uri="{BB962C8B-B14F-4D97-AF65-F5344CB8AC3E}">
        <p14:creationId xmlns:p14="http://schemas.microsoft.com/office/powerpoint/2010/main" val="4065751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1"/>
          </p:nvPr>
        </p:nvSpPr>
        <p:spPr>
          <a:xfrm>
            <a:off x="1981200" y="1600200"/>
            <a:ext cx="8458200" cy="4876800"/>
          </a:xfrm>
        </p:spPr>
        <p:txBody>
          <a:bodyPr/>
          <a:lstStyle/>
          <a:p>
            <a:pPr marL="0" indent="0"/>
            <a:r>
              <a:rPr lang="en-US" altLang="en-US" sz="2800"/>
              <a:t>World leader in producing the most number of clones from different species</a:t>
            </a:r>
          </a:p>
          <a:p>
            <a:pPr marL="457200" lvl="1" indent="0"/>
            <a:r>
              <a:rPr lang="en-US" altLang="en-US" sz="2400"/>
              <a:t>Cattle</a:t>
            </a:r>
          </a:p>
          <a:p>
            <a:pPr marL="914400" lvl="2" indent="0"/>
            <a:r>
              <a:rPr lang="en-US" altLang="en-US" sz="2000"/>
              <a:t>Second Chance (1999)</a:t>
            </a:r>
          </a:p>
          <a:p>
            <a:pPr marL="914400" lvl="2" indent="0"/>
            <a:r>
              <a:rPr lang="en-US" altLang="en-US" sz="2000"/>
              <a:t>86</a:t>
            </a:r>
            <a:r>
              <a:rPr lang="en-US" altLang="en-US" sz="2000" baseline="30000"/>
              <a:t>2 </a:t>
            </a:r>
            <a:r>
              <a:rPr lang="en-US" altLang="en-US" sz="2000"/>
              <a:t>(2000)</a:t>
            </a:r>
          </a:p>
          <a:p>
            <a:pPr marL="457200" lvl="1" indent="0"/>
            <a:r>
              <a:rPr lang="en-US" altLang="en-US" sz="2400"/>
              <a:t>Goat – Second Addition (2001)</a:t>
            </a:r>
          </a:p>
          <a:p>
            <a:pPr marL="457200" lvl="1" indent="0"/>
            <a:r>
              <a:rPr lang="en-US" altLang="en-US" sz="2400"/>
              <a:t>Pig litter (2001)</a:t>
            </a:r>
          </a:p>
          <a:p>
            <a:pPr marL="457200" lvl="1" indent="0"/>
            <a:r>
              <a:rPr lang="en-US" altLang="en-US" sz="2400"/>
              <a:t>Cat - Cc (2001)</a:t>
            </a:r>
          </a:p>
          <a:p>
            <a:pPr marL="457200" lvl="1" indent="0"/>
            <a:r>
              <a:rPr lang="en-US" altLang="en-US" sz="2400"/>
              <a:t>Deer – Dewey (2003)</a:t>
            </a:r>
          </a:p>
          <a:p>
            <a:pPr marL="457200" lvl="1" indent="0"/>
            <a:r>
              <a:rPr lang="en-US" altLang="en-US" sz="2400"/>
              <a:t>Horse – Paris Texas (2005)</a:t>
            </a:r>
          </a:p>
        </p:txBody>
      </p:sp>
      <p:sp>
        <p:nvSpPr>
          <p:cNvPr id="155651" name="Rectangle 3"/>
          <p:cNvSpPr>
            <a:spLocks noGrp="1" noChangeArrowheads="1"/>
          </p:cNvSpPr>
          <p:nvPr>
            <p:ph type="title"/>
          </p:nvPr>
        </p:nvSpPr>
        <p:spPr/>
        <p:txBody>
          <a:bodyPr/>
          <a:lstStyle/>
          <a:p>
            <a:r>
              <a:rPr lang="en-US" altLang="en-US" smtClean="0"/>
              <a:t>Cloning at Texas A&amp;M</a:t>
            </a:r>
          </a:p>
        </p:txBody>
      </p:sp>
      <p:pic>
        <p:nvPicPr>
          <p:cNvPr id="155652" name="Picture 4" descr="Chanc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1371601"/>
            <a:ext cx="4343400" cy="381317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econd Chance"/>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38800" y="1524000"/>
            <a:ext cx="3563938" cy="3962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4" name="Picture 6" descr="Bull 86-squa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600200"/>
            <a:ext cx="4419600" cy="2916238"/>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descr="megan-and-m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752600"/>
            <a:ext cx="3581400" cy="2986088"/>
          </a:xfrm>
          <a:prstGeom prst="rect">
            <a:avLst/>
          </a:prstGeom>
          <a:noFill/>
          <a:extLst>
            <a:ext uri="{909E8E84-426E-40DD-AFC4-6F175D3DCCD1}">
              <a14:hiddenFill xmlns:a14="http://schemas.microsoft.com/office/drawing/2010/main">
                <a:solidFill>
                  <a:srgbClr val="FFFFFF"/>
                </a:solidFill>
              </a14:hiddenFill>
            </a:ext>
          </a:extLst>
        </p:spPr>
      </p:pic>
      <p:pic>
        <p:nvPicPr>
          <p:cNvPr id="155656" name="Picture 8" descr="copyca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905001"/>
            <a:ext cx="3429000" cy="3203575"/>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Kraemer &amp; C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1" y="2057400"/>
            <a:ext cx="318611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55658" name="Picture 10" descr="24409_dew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2286000"/>
            <a:ext cx="41910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55659" name="Picture 11" descr="Paris Tex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2514601"/>
            <a:ext cx="4800600" cy="3165475"/>
          </a:xfrm>
          <a:prstGeom prst="rect">
            <a:avLst/>
          </a:prstGeom>
          <a:noFill/>
          <a:extLst>
            <a:ext uri="{909E8E84-426E-40DD-AFC4-6F175D3DCCD1}">
              <a14:hiddenFill xmlns:a14="http://schemas.microsoft.com/office/drawing/2010/main">
                <a:solidFill>
                  <a:srgbClr val="FFFFFF"/>
                </a:solidFill>
              </a14:hiddenFill>
            </a:ext>
          </a:extLst>
        </p:spPr>
      </p:pic>
      <p:pic>
        <p:nvPicPr>
          <p:cNvPr id="155661" name="Picture 13" descr="Animated Gif Science (28)">
            <a:hlinkClick r:id="rId11"/>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828801" y="228600"/>
            <a:ext cx="14001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4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650">
                                            <p:txEl>
                                              <p:pRg st="1" end="1"/>
                                            </p:txEl>
                                          </p:spTgt>
                                        </p:tgtEl>
                                        <p:attrNameLst>
                                          <p:attrName>style.visibility</p:attrName>
                                        </p:attrNameLst>
                                      </p:cBhvr>
                                      <p:to>
                                        <p:strVal val="visible"/>
                                      </p:to>
                                    </p:set>
                                    <p:anim calcmode="lin" valueType="num">
                                      <p:cBhvr additive="base">
                                        <p:cTn id="11"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565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5650">
                                            <p:txEl>
                                              <p:pRg st="2" end="2"/>
                                            </p:txEl>
                                          </p:spTgt>
                                        </p:tgtEl>
                                        <p:attrNameLst>
                                          <p:attrName>style.visibility</p:attrName>
                                        </p:attrNameLst>
                                      </p:cBhvr>
                                      <p:to>
                                        <p:strVal val="visible"/>
                                      </p:to>
                                    </p:set>
                                    <p:anim calcmode="lin" valueType="num">
                                      <p:cBhvr additive="base">
                                        <p:cTn id="15"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5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55652"/>
                                        </p:tgtEl>
                                        <p:attrNameLst>
                                          <p:attrName>style.visibility</p:attrName>
                                        </p:attrNameLst>
                                      </p:cBhvr>
                                      <p:to>
                                        <p:strVal val="visible"/>
                                      </p:to>
                                    </p:set>
                                    <p:anim calcmode="lin" valueType="num">
                                      <p:cBhvr additive="base">
                                        <p:cTn id="21" dur="500" fill="hold"/>
                                        <p:tgtEl>
                                          <p:spTgt spid="155652"/>
                                        </p:tgtEl>
                                        <p:attrNameLst>
                                          <p:attrName>ppt_x</p:attrName>
                                        </p:attrNameLst>
                                      </p:cBhvr>
                                      <p:tavLst>
                                        <p:tav tm="0">
                                          <p:val>
                                            <p:strVal val="#ppt_x"/>
                                          </p:val>
                                        </p:tav>
                                        <p:tav tm="100000">
                                          <p:val>
                                            <p:strVal val="#ppt_x"/>
                                          </p:val>
                                        </p:tav>
                                      </p:tavLst>
                                    </p:anim>
                                    <p:anim calcmode="lin" valueType="num">
                                      <p:cBhvr additive="base">
                                        <p:cTn id="22" dur="500" fill="hold"/>
                                        <p:tgtEl>
                                          <p:spTgt spid="15565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55653"/>
                                        </p:tgtEl>
                                        <p:attrNameLst>
                                          <p:attrName>style.visibility</p:attrName>
                                        </p:attrNameLst>
                                      </p:cBhvr>
                                      <p:to>
                                        <p:strVal val="visible"/>
                                      </p:to>
                                    </p:set>
                                    <p:anim calcmode="lin" valueType="num">
                                      <p:cBhvr additive="base">
                                        <p:cTn id="27" dur="500" fill="hold"/>
                                        <p:tgtEl>
                                          <p:spTgt spid="155653"/>
                                        </p:tgtEl>
                                        <p:attrNameLst>
                                          <p:attrName>ppt_x</p:attrName>
                                        </p:attrNameLst>
                                      </p:cBhvr>
                                      <p:tavLst>
                                        <p:tav tm="0">
                                          <p:val>
                                            <p:strVal val="#ppt_x"/>
                                          </p:val>
                                        </p:tav>
                                        <p:tav tm="100000">
                                          <p:val>
                                            <p:strVal val="#ppt_x"/>
                                          </p:val>
                                        </p:tav>
                                      </p:tavLst>
                                    </p:anim>
                                    <p:anim calcmode="lin" valueType="num">
                                      <p:cBhvr additive="base">
                                        <p:cTn id="28" dur="500" fill="hold"/>
                                        <p:tgtEl>
                                          <p:spTgt spid="15565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3"/>
                                        </p:tgtEl>
                                        <p:attrNameLst>
                                          <p:attrName>style.visibility</p:attrName>
                                        </p:attrNameLst>
                                      </p:cBhvr>
                                      <p:to>
                                        <p:strVal val="hidden"/>
                                      </p:to>
                                    </p:set>
                                  </p:subTnLst>
                                </p:cTn>
                              </p:par>
                              <p:par>
                                <p:cTn id="29" presetID="2" presetClass="entr" presetSubtype="4" fill="hold" grpId="0" nodeType="withEffect">
                                  <p:stCondLst>
                                    <p:cond delay="0"/>
                                  </p:stCondLst>
                                  <p:childTnLst>
                                    <p:set>
                                      <p:cBhvr>
                                        <p:cTn id="30" dur="1" fill="hold">
                                          <p:stCondLst>
                                            <p:cond delay="0"/>
                                          </p:stCondLst>
                                        </p:cTn>
                                        <p:tgtEl>
                                          <p:spTgt spid="155650">
                                            <p:txEl>
                                              <p:pRg st="3" end="3"/>
                                            </p:txEl>
                                          </p:spTgt>
                                        </p:tgtEl>
                                        <p:attrNameLst>
                                          <p:attrName>style.visibility</p:attrName>
                                        </p:attrNameLst>
                                      </p:cBhvr>
                                      <p:to>
                                        <p:strVal val="visible"/>
                                      </p:to>
                                    </p:set>
                                    <p:anim calcmode="lin" valueType="num">
                                      <p:cBhvr additive="base">
                                        <p:cTn id="31"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5654"/>
                                        </p:tgtEl>
                                        <p:attrNameLst>
                                          <p:attrName>style.visibility</p:attrName>
                                        </p:attrNameLst>
                                      </p:cBhvr>
                                      <p:to>
                                        <p:strVal val="visible"/>
                                      </p:to>
                                    </p:set>
                                    <p:anim calcmode="lin" valueType="num">
                                      <p:cBhvr additive="base">
                                        <p:cTn id="37" dur="500" fill="hold"/>
                                        <p:tgtEl>
                                          <p:spTgt spid="155654"/>
                                        </p:tgtEl>
                                        <p:attrNameLst>
                                          <p:attrName>ppt_x</p:attrName>
                                        </p:attrNameLst>
                                      </p:cBhvr>
                                      <p:tavLst>
                                        <p:tav tm="0">
                                          <p:val>
                                            <p:strVal val="#ppt_x"/>
                                          </p:val>
                                        </p:tav>
                                        <p:tav tm="100000">
                                          <p:val>
                                            <p:strVal val="#ppt_x"/>
                                          </p:val>
                                        </p:tav>
                                      </p:tavLst>
                                    </p:anim>
                                    <p:anim calcmode="lin" valueType="num">
                                      <p:cBhvr additive="base">
                                        <p:cTn id="38" dur="500" fill="hold"/>
                                        <p:tgtEl>
                                          <p:spTgt spid="15565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4"/>
                                        </p:tgtEl>
                                        <p:attrNameLst>
                                          <p:attrName>style.visibility</p:attrName>
                                        </p:attrNameLst>
                                      </p:cBhvr>
                                      <p:to>
                                        <p:strVal val="hidden"/>
                                      </p:to>
                                    </p:set>
                                  </p:subTnLst>
                                </p:cTn>
                              </p:par>
                              <p:par>
                                <p:cTn id="39" presetID="2" presetClass="entr" presetSubtype="4" fill="hold" grpId="0" nodeType="withEffect">
                                  <p:stCondLst>
                                    <p:cond delay="0"/>
                                  </p:stCondLst>
                                  <p:childTnLst>
                                    <p:set>
                                      <p:cBhvr>
                                        <p:cTn id="40" dur="1" fill="hold">
                                          <p:stCondLst>
                                            <p:cond delay="0"/>
                                          </p:stCondLst>
                                        </p:cTn>
                                        <p:tgtEl>
                                          <p:spTgt spid="155650">
                                            <p:txEl>
                                              <p:pRg st="4" end="4"/>
                                            </p:txEl>
                                          </p:spTgt>
                                        </p:tgtEl>
                                        <p:attrNameLst>
                                          <p:attrName>style.visibility</p:attrName>
                                        </p:attrNameLst>
                                      </p:cBhvr>
                                      <p:to>
                                        <p:strVal val="visible"/>
                                      </p:to>
                                    </p:set>
                                    <p:anim calcmode="lin" valueType="num">
                                      <p:cBhvr additive="base">
                                        <p:cTn id="41"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56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55655"/>
                                        </p:tgtEl>
                                        <p:attrNameLst>
                                          <p:attrName>style.visibility</p:attrName>
                                        </p:attrNameLst>
                                      </p:cBhvr>
                                      <p:to>
                                        <p:strVal val="visible"/>
                                      </p:to>
                                    </p:set>
                                    <p:anim calcmode="lin" valueType="num">
                                      <p:cBhvr additive="base">
                                        <p:cTn id="47" dur="500" fill="hold"/>
                                        <p:tgtEl>
                                          <p:spTgt spid="155655"/>
                                        </p:tgtEl>
                                        <p:attrNameLst>
                                          <p:attrName>ppt_x</p:attrName>
                                        </p:attrNameLst>
                                      </p:cBhvr>
                                      <p:tavLst>
                                        <p:tav tm="0">
                                          <p:val>
                                            <p:strVal val="#ppt_x"/>
                                          </p:val>
                                        </p:tav>
                                        <p:tav tm="100000">
                                          <p:val>
                                            <p:strVal val="#ppt_x"/>
                                          </p:val>
                                        </p:tav>
                                      </p:tavLst>
                                    </p:anim>
                                    <p:anim calcmode="lin" valueType="num">
                                      <p:cBhvr additive="base">
                                        <p:cTn id="48" dur="500" fill="hold"/>
                                        <p:tgtEl>
                                          <p:spTgt spid="15565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5"/>
                                        </p:tgtEl>
                                        <p:attrNameLst>
                                          <p:attrName>style.visibility</p:attrName>
                                        </p:attrNameLst>
                                      </p:cBhvr>
                                      <p:to>
                                        <p:strVal val="hidden"/>
                                      </p:to>
                                    </p:set>
                                  </p:subTnLst>
                                </p:cTn>
                              </p:par>
                              <p:par>
                                <p:cTn id="49" presetID="2" presetClass="entr" presetSubtype="4" fill="hold" grpId="0" nodeType="withEffect">
                                  <p:stCondLst>
                                    <p:cond delay="0"/>
                                  </p:stCondLst>
                                  <p:childTnLst>
                                    <p:set>
                                      <p:cBhvr>
                                        <p:cTn id="50" dur="1" fill="hold">
                                          <p:stCondLst>
                                            <p:cond delay="0"/>
                                          </p:stCondLst>
                                        </p:cTn>
                                        <p:tgtEl>
                                          <p:spTgt spid="155650">
                                            <p:txEl>
                                              <p:pRg st="5" end="5"/>
                                            </p:txEl>
                                          </p:spTgt>
                                        </p:tgtEl>
                                        <p:attrNameLst>
                                          <p:attrName>style.visibility</p:attrName>
                                        </p:attrNameLst>
                                      </p:cBhvr>
                                      <p:to>
                                        <p:strVal val="visible"/>
                                      </p:to>
                                    </p:set>
                                    <p:anim calcmode="lin" valueType="num">
                                      <p:cBhvr additive="base">
                                        <p:cTn id="51"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5650">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5650">
                                            <p:txEl>
                                              <p:pRg st="6" end="6"/>
                                            </p:txEl>
                                          </p:spTgt>
                                        </p:tgtEl>
                                        <p:attrNameLst>
                                          <p:attrName>style.visibility</p:attrName>
                                        </p:attrNameLst>
                                      </p:cBhvr>
                                      <p:to>
                                        <p:strVal val="visible"/>
                                      </p:to>
                                    </p:set>
                                    <p:anim calcmode="lin" valueType="num">
                                      <p:cBhvr additive="base">
                                        <p:cTn id="55" dur="500" fill="hold"/>
                                        <p:tgtEl>
                                          <p:spTgt spid="155650">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56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55656"/>
                                        </p:tgtEl>
                                        <p:attrNameLst>
                                          <p:attrName>style.visibility</p:attrName>
                                        </p:attrNameLst>
                                      </p:cBhvr>
                                      <p:to>
                                        <p:strVal val="visible"/>
                                      </p:to>
                                    </p:set>
                                    <p:anim calcmode="lin" valueType="num">
                                      <p:cBhvr additive="base">
                                        <p:cTn id="61" dur="500" fill="hold"/>
                                        <p:tgtEl>
                                          <p:spTgt spid="155656"/>
                                        </p:tgtEl>
                                        <p:attrNameLst>
                                          <p:attrName>ppt_x</p:attrName>
                                        </p:attrNameLst>
                                      </p:cBhvr>
                                      <p:tavLst>
                                        <p:tav tm="0">
                                          <p:val>
                                            <p:strVal val="#ppt_x"/>
                                          </p:val>
                                        </p:tav>
                                        <p:tav tm="100000">
                                          <p:val>
                                            <p:strVal val="#ppt_x"/>
                                          </p:val>
                                        </p:tav>
                                      </p:tavLst>
                                    </p:anim>
                                    <p:anim calcmode="lin" valueType="num">
                                      <p:cBhvr additive="base">
                                        <p:cTn id="62" dur="500" fill="hold"/>
                                        <p:tgtEl>
                                          <p:spTgt spid="15565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6"/>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55657"/>
                                        </p:tgtEl>
                                        <p:attrNameLst>
                                          <p:attrName>style.visibility</p:attrName>
                                        </p:attrNameLst>
                                      </p:cBhvr>
                                      <p:to>
                                        <p:strVal val="visible"/>
                                      </p:to>
                                    </p:set>
                                    <p:anim calcmode="lin" valueType="num">
                                      <p:cBhvr additive="base">
                                        <p:cTn id="67" dur="500" fill="hold"/>
                                        <p:tgtEl>
                                          <p:spTgt spid="155657"/>
                                        </p:tgtEl>
                                        <p:attrNameLst>
                                          <p:attrName>ppt_x</p:attrName>
                                        </p:attrNameLst>
                                      </p:cBhvr>
                                      <p:tavLst>
                                        <p:tav tm="0">
                                          <p:val>
                                            <p:strVal val="#ppt_x"/>
                                          </p:val>
                                        </p:tav>
                                        <p:tav tm="100000">
                                          <p:val>
                                            <p:strVal val="#ppt_x"/>
                                          </p:val>
                                        </p:tav>
                                      </p:tavLst>
                                    </p:anim>
                                    <p:anim calcmode="lin" valueType="num">
                                      <p:cBhvr additive="base">
                                        <p:cTn id="68" dur="500" fill="hold"/>
                                        <p:tgtEl>
                                          <p:spTgt spid="15565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7"/>
                                        </p:tgtEl>
                                        <p:attrNameLst>
                                          <p:attrName>style.visibility</p:attrName>
                                        </p:attrNameLst>
                                      </p:cBhvr>
                                      <p:to>
                                        <p:strVal val="hidden"/>
                                      </p:to>
                                    </p:set>
                                  </p:subTnLst>
                                </p:cTn>
                              </p:par>
                              <p:par>
                                <p:cTn id="69" presetID="2" presetClass="entr" presetSubtype="4" fill="hold" grpId="0" nodeType="withEffect">
                                  <p:stCondLst>
                                    <p:cond delay="0"/>
                                  </p:stCondLst>
                                  <p:childTnLst>
                                    <p:set>
                                      <p:cBhvr>
                                        <p:cTn id="70" dur="1" fill="hold">
                                          <p:stCondLst>
                                            <p:cond delay="0"/>
                                          </p:stCondLst>
                                        </p:cTn>
                                        <p:tgtEl>
                                          <p:spTgt spid="155650">
                                            <p:txEl>
                                              <p:pRg st="7" end="7"/>
                                            </p:txEl>
                                          </p:spTgt>
                                        </p:tgtEl>
                                        <p:attrNameLst>
                                          <p:attrName>style.visibility</p:attrName>
                                        </p:attrNameLst>
                                      </p:cBhvr>
                                      <p:to>
                                        <p:strVal val="visible"/>
                                      </p:to>
                                    </p:set>
                                    <p:anim calcmode="lin" valueType="num">
                                      <p:cBhvr additive="base">
                                        <p:cTn id="71" dur="500" fill="hold"/>
                                        <p:tgtEl>
                                          <p:spTgt spid="155650">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56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55658"/>
                                        </p:tgtEl>
                                        <p:attrNameLst>
                                          <p:attrName>style.visibility</p:attrName>
                                        </p:attrNameLst>
                                      </p:cBhvr>
                                      <p:to>
                                        <p:strVal val="visible"/>
                                      </p:to>
                                    </p:set>
                                    <p:anim calcmode="lin" valueType="num">
                                      <p:cBhvr additive="base">
                                        <p:cTn id="77" dur="500" fill="hold"/>
                                        <p:tgtEl>
                                          <p:spTgt spid="155658"/>
                                        </p:tgtEl>
                                        <p:attrNameLst>
                                          <p:attrName>ppt_x</p:attrName>
                                        </p:attrNameLst>
                                      </p:cBhvr>
                                      <p:tavLst>
                                        <p:tav tm="0">
                                          <p:val>
                                            <p:strVal val="#ppt_x"/>
                                          </p:val>
                                        </p:tav>
                                        <p:tav tm="100000">
                                          <p:val>
                                            <p:strVal val="#ppt_x"/>
                                          </p:val>
                                        </p:tav>
                                      </p:tavLst>
                                    </p:anim>
                                    <p:anim calcmode="lin" valueType="num">
                                      <p:cBhvr additive="base">
                                        <p:cTn id="78" dur="500" fill="hold"/>
                                        <p:tgtEl>
                                          <p:spTgt spid="15565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8"/>
                                        </p:tgtEl>
                                        <p:attrNameLst>
                                          <p:attrName>style.visibility</p:attrName>
                                        </p:attrNameLst>
                                      </p:cBhvr>
                                      <p:to>
                                        <p:strVal val="hidden"/>
                                      </p:to>
                                    </p:set>
                                  </p:subTnLst>
                                </p:cTn>
                              </p:par>
                              <p:par>
                                <p:cTn id="79" presetID="2" presetClass="entr" presetSubtype="4" fill="hold" grpId="0" nodeType="withEffect">
                                  <p:stCondLst>
                                    <p:cond delay="0"/>
                                  </p:stCondLst>
                                  <p:childTnLst>
                                    <p:set>
                                      <p:cBhvr>
                                        <p:cTn id="80" dur="1" fill="hold">
                                          <p:stCondLst>
                                            <p:cond delay="0"/>
                                          </p:stCondLst>
                                        </p:cTn>
                                        <p:tgtEl>
                                          <p:spTgt spid="155650">
                                            <p:txEl>
                                              <p:pRg st="8" end="8"/>
                                            </p:txEl>
                                          </p:spTgt>
                                        </p:tgtEl>
                                        <p:attrNameLst>
                                          <p:attrName>style.visibility</p:attrName>
                                        </p:attrNameLst>
                                      </p:cBhvr>
                                      <p:to>
                                        <p:strVal val="visible"/>
                                      </p:to>
                                    </p:set>
                                    <p:anim calcmode="lin" valueType="num">
                                      <p:cBhvr additive="base">
                                        <p:cTn id="81" dur="500" fill="hold"/>
                                        <p:tgtEl>
                                          <p:spTgt spid="155650">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565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9"/>
                                        </p:tgtEl>
                                        <p:attrNameLst>
                                          <p:attrName>style.visibility</p:attrName>
                                        </p:attrNameLst>
                                      </p:cBhvr>
                                      <p:to>
                                        <p:strVal val="visible"/>
                                      </p:to>
                                    </p:set>
                                    <p:anim calcmode="lin" valueType="num">
                                      <p:cBhvr additive="base">
                                        <p:cTn id="87" dur="500" fill="hold"/>
                                        <p:tgtEl>
                                          <p:spTgt spid="155659"/>
                                        </p:tgtEl>
                                        <p:attrNameLst>
                                          <p:attrName>ppt_x</p:attrName>
                                        </p:attrNameLst>
                                      </p:cBhvr>
                                      <p:tavLst>
                                        <p:tav tm="0">
                                          <p:val>
                                            <p:strVal val="#ppt_x"/>
                                          </p:val>
                                        </p:tav>
                                        <p:tav tm="100000">
                                          <p:val>
                                            <p:strVal val="#ppt_x"/>
                                          </p:val>
                                        </p:tav>
                                      </p:tavLst>
                                    </p:anim>
                                    <p:anim calcmode="lin" valueType="num">
                                      <p:cBhvr additive="base">
                                        <p:cTn id="88" dur="500" fill="hold"/>
                                        <p:tgtEl>
                                          <p:spTgt spid="15565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56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27651"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Stages of the Cell Cycle</a:t>
            </a:r>
          </a:p>
        </p:txBody>
      </p:sp>
      <p:sp>
        <p:nvSpPr>
          <p:cNvPr id="32771" name="Rectangle 3"/>
          <p:cNvSpPr>
            <a:spLocks noChangeArrowheads="1"/>
          </p:cNvSpPr>
          <p:nvPr/>
        </p:nvSpPr>
        <p:spPr bwMode="auto">
          <a:xfrm>
            <a:off x="2133600" y="13716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b="1">
                <a:solidFill>
                  <a:srgbClr val="000000"/>
                </a:solidFill>
              </a:rPr>
              <a:t>Interphase</a:t>
            </a:r>
          </a:p>
          <a:p>
            <a:pPr eaLnBrk="1" fontAlgn="base" hangingPunct="1">
              <a:spcBef>
                <a:spcPct val="20000"/>
              </a:spcBef>
              <a:spcAft>
                <a:spcPct val="0"/>
              </a:spcAft>
              <a:buSzPct val="50000"/>
            </a:pPr>
            <a:r>
              <a:rPr lang="en-US" altLang="en-US" sz="3200">
                <a:solidFill>
                  <a:srgbClr val="000000"/>
                </a:solidFill>
              </a:rPr>
              <a:t>	</a:t>
            </a:r>
            <a:r>
              <a:rPr lang="en-US" altLang="en-US" sz="2800">
                <a:solidFill>
                  <a:srgbClr val="000000"/>
                </a:solidFill>
              </a:rPr>
              <a:t>- Prepares for cell division</a:t>
            </a:r>
          </a:p>
          <a:p>
            <a:pPr eaLnBrk="1" fontAlgn="base" hangingPunct="1">
              <a:spcBef>
                <a:spcPct val="20000"/>
              </a:spcBef>
              <a:spcAft>
                <a:spcPct val="0"/>
              </a:spcAft>
              <a:buSzPct val="50000"/>
            </a:pPr>
            <a:r>
              <a:rPr lang="en-US" altLang="en-US" sz="2800">
                <a:solidFill>
                  <a:srgbClr val="000000"/>
                </a:solidFill>
              </a:rPr>
              <a:t>	- Replicates DNA and subcellular structures</a:t>
            </a:r>
          </a:p>
          <a:p>
            <a:pPr eaLnBrk="1" fontAlgn="base" hangingPunct="1">
              <a:spcBef>
                <a:spcPct val="20000"/>
              </a:spcBef>
              <a:spcAft>
                <a:spcPct val="0"/>
              </a:spcAft>
              <a:buSzPct val="50000"/>
            </a:pPr>
            <a:r>
              <a:rPr lang="en-US" altLang="en-US" sz="2800">
                <a:solidFill>
                  <a:srgbClr val="000000"/>
                </a:solidFill>
              </a:rPr>
              <a:t>	- Composed of G</a:t>
            </a:r>
            <a:r>
              <a:rPr lang="en-US" altLang="en-US" sz="2800" baseline="-25000">
                <a:solidFill>
                  <a:srgbClr val="000000"/>
                </a:solidFill>
              </a:rPr>
              <a:t>1</a:t>
            </a:r>
            <a:r>
              <a:rPr lang="en-US" altLang="en-US" sz="2800">
                <a:solidFill>
                  <a:srgbClr val="000000"/>
                </a:solidFill>
              </a:rPr>
              <a:t>, S, and G</a:t>
            </a:r>
            <a:r>
              <a:rPr lang="en-US" altLang="en-US" sz="2800" baseline="-25000">
                <a:solidFill>
                  <a:srgbClr val="000000"/>
                </a:solidFill>
              </a:rPr>
              <a:t>2</a:t>
            </a:r>
            <a:r>
              <a:rPr lang="en-US" altLang="en-US" sz="2800">
                <a:solidFill>
                  <a:srgbClr val="000000"/>
                </a:solidFill>
              </a:rPr>
              <a:t> </a:t>
            </a:r>
          </a:p>
          <a:p>
            <a:pPr eaLnBrk="1" fontAlgn="base" hangingPunct="1">
              <a:spcBef>
                <a:spcPct val="20000"/>
              </a:spcBef>
              <a:spcAft>
                <a:spcPct val="0"/>
              </a:spcAft>
              <a:buSzPct val="50000"/>
            </a:pPr>
            <a:r>
              <a:rPr lang="en-US" altLang="en-US" sz="2800">
                <a:solidFill>
                  <a:srgbClr val="000000"/>
                </a:solidFill>
              </a:rPr>
              <a:t>	- Cells may exit the cell cycle at G</a:t>
            </a:r>
            <a:r>
              <a:rPr lang="en-US" altLang="en-US" sz="2800" baseline="-25000">
                <a:solidFill>
                  <a:srgbClr val="000000"/>
                </a:solidFill>
              </a:rPr>
              <a:t>1</a:t>
            </a:r>
            <a:r>
              <a:rPr lang="en-US" altLang="en-US" sz="2800">
                <a:solidFill>
                  <a:srgbClr val="000000"/>
                </a:solidFill>
              </a:rPr>
              <a:t> or enter G</a:t>
            </a:r>
            <a:r>
              <a:rPr lang="en-US" altLang="en-US" sz="2800" baseline="-25000">
                <a:solidFill>
                  <a:srgbClr val="000000"/>
                </a:solidFill>
              </a:rPr>
              <a:t>0</a:t>
            </a:r>
            <a:r>
              <a:rPr lang="en-US" altLang="en-US" sz="2800">
                <a:solidFill>
                  <a:srgbClr val="000000"/>
                </a:solidFill>
              </a:rPr>
              <a:t>, a quiescent phase </a:t>
            </a:r>
          </a:p>
          <a:p>
            <a:pPr eaLnBrk="1" fontAlgn="base" hangingPunct="1">
              <a:spcBef>
                <a:spcPct val="20000"/>
              </a:spcBef>
              <a:spcAft>
                <a:spcPct val="0"/>
              </a:spcAft>
              <a:buSzPct val="50000"/>
            </a:pPr>
            <a:endParaRPr lang="en-US" altLang="en-US" b="1">
              <a:solidFill>
                <a:srgbClr val="000000"/>
              </a:solidFill>
            </a:endParaRPr>
          </a:p>
          <a:p>
            <a:pPr eaLnBrk="1" fontAlgn="base" hangingPunct="1">
              <a:spcBef>
                <a:spcPct val="20000"/>
              </a:spcBef>
              <a:spcAft>
                <a:spcPct val="0"/>
              </a:spcAft>
              <a:buSzPct val="50000"/>
            </a:pPr>
            <a:r>
              <a:rPr lang="en-US" altLang="en-US" sz="3200" b="1">
                <a:solidFill>
                  <a:srgbClr val="000000"/>
                </a:solidFill>
              </a:rPr>
              <a:t>Mitosis</a:t>
            </a:r>
            <a:r>
              <a:rPr lang="en-US" altLang="en-US" sz="3200">
                <a:solidFill>
                  <a:srgbClr val="000000"/>
                </a:solidFill>
              </a:rPr>
              <a:t> – Division of the nucleus</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3200" b="1">
                <a:solidFill>
                  <a:srgbClr val="000000"/>
                </a:solidFill>
              </a:rPr>
              <a:t>Cytokinesis</a:t>
            </a:r>
            <a:r>
              <a:rPr lang="en-US" altLang="en-US" sz="3200">
                <a:solidFill>
                  <a:srgbClr val="000000"/>
                </a:solidFill>
              </a:rPr>
              <a:t> – Division of the cytoplasm</a:t>
            </a:r>
          </a:p>
        </p:txBody>
      </p:sp>
    </p:spTree>
    <p:extLst>
      <p:ext uri="{BB962C8B-B14F-4D97-AF65-F5344CB8AC3E}">
        <p14:creationId xmlns:p14="http://schemas.microsoft.com/office/powerpoint/2010/main" val="1346269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28675"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Replication of Chromosomes</a:t>
            </a:r>
          </a:p>
        </p:txBody>
      </p:sp>
      <p:sp>
        <p:nvSpPr>
          <p:cNvPr id="32771" name="Rectangle 3"/>
          <p:cNvSpPr>
            <a:spLocks noChangeArrowheads="1"/>
          </p:cNvSpPr>
          <p:nvPr/>
        </p:nvSpPr>
        <p:spPr bwMode="auto">
          <a:xfrm>
            <a:off x="2133600" y="14478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Chromosomes are replicated during S phase prior to mitosis</a:t>
            </a:r>
          </a:p>
          <a:p>
            <a:pPr eaLnBrk="1" fontAlgn="base" hangingPunct="1">
              <a:spcBef>
                <a:spcPct val="20000"/>
              </a:spcBef>
              <a:spcAft>
                <a:spcPct val="0"/>
              </a:spcAft>
              <a:buSzPct val="50000"/>
            </a:pPr>
            <a:endParaRPr lang="en-US" altLang="en-US" sz="3200">
              <a:solidFill>
                <a:srgbClr val="000000"/>
              </a:solidFill>
            </a:endParaRPr>
          </a:p>
          <a:p>
            <a:pPr eaLnBrk="1" fontAlgn="base" hangingPunct="1">
              <a:spcBef>
                <a:spcPct val="20000"/>
              </a:spcBef>
              <a:spcAft>
                <a:spcPct val="0"/>
              </a:spcAft>
              <a:buSzPct val="50000"/>
            </a:pPr>
            <a:r>
              <a:rPr lang="en-US" altLang="en-US" sz="3200">
                <a:solidFill>
                  <a:srgbClr val="000000"/>
                </a:solidFill>
              </a:rPr>
              <a:t>The result is two sister</a:t>
            </a:r>
            <a:r>
              <a:rPr lang="en-US" altLang="en-US" sz="3200" b="1">
                <a:solidFill>
                  <a:srgbClr val="000000"/>
                </a:solidFill>
              </a:rPr>
              <a:t> chromatids</a:t>
            </a:r>
            <a:r>
              <a:rPr lang="en-US" altLang="en-US" sz="3200">
                <a:solidFill>
                  <a:srgbClr val="000000"/>
                </a:solidFill>
              </a:rPr>
              <a:t> held together at the </a:t>
            </a:r>
            <a:r>
              <a:rPr lang="en-US" altLang="en-US" sz="3200" b="1">
                <a:solidFill>
                  <a:srgbClr val="000000"/>
                </a:solidFill>
              </a:rPr>
              <a:t>centromere</a:t>
            </a:r>
          </a:p>
        </p:txBody>
      </p:sp>
      <p:grpSp>
        <p:nvGrpSpPr>
          <p:cNvPr id="2" name="Group 8"/>
          <p:cNvGrpSpPr>
            <a:grpSpLocks/>
          </p:cNvGrpSpPr>
          <p:nvPr/>
        </p:nvGrpSpPr>
        <p:grpSpPr bwMode="auto">
          <a:xfrm>
            <a:off x="4876800" y="1295400"/>
            <a:ext cx="5257800" cy="5308600"/>
            <a:chOff x="3352800" y="1295400"/>
            <a:chExt cx="5257800" cy="5309079"/>
          </a:xfrm>
        </p:grpSpPr>
        <p:pic>
          <p:nvPicPr>
            <p:cNvPr id="28678" name="Picture 2" descr="lew25278_02_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400"/>
              <a:ext cx="4267200" cy="53090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3352800" y="3389502"/>
              <a:ext cx="1371600" cy="34451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2.15</a:t>
              </a:r>
            </a:p>
          </p:txBody>
        </p:sp>
      </p:grpSp>
    </p:spTree>
    <p:extLst>
      <p:ext uri="{BB962C8B-B14F-4D97-AF65-F5344CB8AC3E}">
        <p14:creationId xmlns:p14="http://schemas.microsoft.com/office/powerpoint/2010/main" val="54449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29699"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Mitosis</a:t>
            </a:r>
          </a:p>
        </p:txBody>
      </p:sp>
      <p:sp>
        <p:nvSpPr>
          <p:cNvPr id="32771" name="Rectangle 3"/>
          <p:cNvSpPr>
            <a:spLocks noChangeArrowheads="1"/>
          </p:cNvSpPr>
          <p:nvPr/>
        </p:nvSpPr>
        <p:spPr bwMode="auto">
          <a:xfrm>
            <a:off x="2133600" y="1295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Used for growth, repair, and replacement</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3200">
                <a:solidFill>
                  <a:srgbClr val="000000"/>
                </a:solidFill>
              </a:rPr>
              <a:t>Consists of a single division that produces two identical daughter cells</a:t>
            </a:r>
          </a:p>
          <a:p>
            <a:pPr eaLnBrk="1" fontAlgn="base" hangingPunct="1">
              <a:spcBef>
                <a:spcPct val="20000"/>
              </a:spcBef>
              <a:spcAft>
                <a:spcPct val="0"/>
              </a:spcAft>
              <a:buSzPct val="50000"/>
            </a:pPr>
            <a:endParaRPr lang="en-US" altLang="en-US">
              <a:solidFill>
                <a:srgbClr val="000000"/>
              </a:solidFill>
            </a:endParaRPr>
          </a:p>
          <a:p>
            <a:pPr eaLnBrk="1" fontAlgn="base" hangingPunct="1">
              <a:spcBef>
                <a:spcPct val="20000"/>
              </a:spcBef>
              <a:spcAft>
                <a:spcPct val="0"/>
              </a:spcAft>
              <a:buSzPct val="50000"/>
            </a:pPr>
            <a:r>
              <a:rPr lang="en-US" altLang="en-US" sz="3200">
                <a:solidFill>
                  <a:srgbClr val="000000"/>
                </a:solidFill>
              </a:rPr>
              <a:t>A continuous process divided into 4 phases</a:t>
            </a:r>
          </a:p>
          <a:p>
            <a:pPr eaLnBrk="1" fontAlgn="base" hangingPunct="1">
              <a:spcBef>
                <a:spcPct val="20000"/>
              </a:spcBef>
              <a:spcAft>
                <a:spcPct val="0"/>
              </a:spcAft>
              <a:buSzPct val="50000"/>
            </a:pPr>
            <a:r>
              <a:rPr lang="en-US" altLang="en-US" sz="3200">
                <a:solidFill>
                  <a:srgbClr val="000000"/>
                </a:solidFill>
              </a:rPr>
              <a:t>	</a:t>
            </a:r>
            <a:r>
              <a:rPr lang="en-US" altLang="en-US" sz="2800">
                <a:solidFill>
                  <a:srgbClr val="000000"/>
                </a:solidFill>
              </a:rPr>
              <a:t>- Prophase</a:t>
            </a:r>
          </a:p>
          <a:p>
            <a:pPr eaLnBrk="1" fontAlgn="base" hangingPunct="1">
              <a:spcBef>
                <a:spcPct val="20000"/>
              </a:spcBef>
              <a:spcAft>
                <a:spcPct val="0"/>
              </a:spcAft>
              <a:buSzPct val="50000"/>
            </a:pPr>
            <a:r>
              <a:rPr lang="en-US" altLang="en-US" sz="2800">
                <a:solidFill>
                  <a:srgbClr val="000000"/>
                </a:solidFill>
              </a:rPr>
              <a:t>	- Metaphase</a:t>
            </a:r>
          </a:p>
          <a:p>
            <a:pPr eaLnBrk="1" fontAlgn="base" hangingPunct="1">
              <a:spcBef>
                <a:spcPct val="20000"/>
              </a:spcBef>
              <a:spcAft>
                <a:spcPct val="0"/>
              </a:spcAft>
              <a:buSzPct val="50000"/>
            </a:pPr>
            <a:r>
              <a:rPr lang="en-US" altLang="en-US" sz="2800">
                <a:solidFill>
                  <a:srgbClr val="000000"/>
                </a:solidFill>
              </a:rPr>
              <a:t>	- Anaphase</a:t>
            </a:r>
          </a:p>
          <a:p>
            <a:pPr eaLnBrk="1" fontAlgn="base" hangingPunct="1">
              <a:spcBef>
                <a:spcPct val="20000"/>
              </a:spcBef>
              <a:spcAft>
                <a:spcPct val="0"/>
              </a:spcAft>
              <a:buSzPct val="50000"/>
            </a:pPr>
            <a:r>
              <a:rPr lang="en-US" altLang="en-US" sz="2800">
                <a:solidFill>
                  <a:srgbClr val="000000"/>
                </a:solidFill>
              </a:rPr>
              <a:t>	- Telophase </a:t>
            </a:r>
          </a:p>
        </p:txBody>
      </p:sp>
    </p:spTree>
    <p:extLst>
      <p:ext uri="{BB962C8B-B14F-4D97-AF65-F5344CB8AC3E}">
        <p14:creationId xmlns:p14="http://schemas.microsoft.com/office/powerpoint/2010/main" val="122130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1905000" y="4724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2.15</a:t>
            </a:r>
          </a:p>
        </p:txBody>
      </p:sp>
      <p:pic>
        <p:nvPicPr>
          <p:cNvPr id="30723" name="Picture 2" descr="lew25278_02_16a.jpg"/>
          <p:cNvPicPr>
            <a:picLocks noChangeAspect="1"/>
          </p:cNvPicPr>
          <p:nvPr/>
        </p:nvPicPr>
        <p:blipFill>
          <a:blip r:embed="rId2">
            <a:extLst>
              <a:ext uri="{28A0092B-C50C-407E-A947-70E740481C1C}">
                <a14:useLocalDpi xmlns:a14="http://schemas.microsoft.com/office/drawing/2010/main" val="0"/>
              </a:ext>
            </a:extLst>
          </a:blip>
          <a:srcRect t="2122" b="2368"/>
          <a:stretch>
            <a:fillRect/>
          </a:stretch>
        </p:blipFill>
        <p:spPr bwMode="auto">
          <a:xfrm>
            <a:off x="1676400" y="1981201"/>
            <a:ext cx="3581400" cy="3267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981200" y="6019800"/>
            <a:ext cx="1371600" cy="344488"/>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2.16</a:t>
            </a:r>
          </a:p>
        </p:txBody>
      </p:sp>
      <p:pic>
        <p:nvPicPr>
          <p:cNvPr id="30725" name="Picture 2" descr="lew25278_02_16b.jpg"/>
          <p:cNvPicPr>
            <a:picLocks noChangeAspect="1"/>
          </p:cNvPicPr>
          <p:nvPr/>
        </p:nvPicPr>
        <p:blipFill>
          <a:blip r:embed="rId3">
            <a:extLst>
              <a:ext uri="{28A0092B-C50C-407E-A947-70E740481C1C}">
                <a14:useLocalDpi xmlns:a14="http://schemas.microsoft.com/office/drawing/2010/main" val="0"/>
              </a:ext>
            </a:extLst>
          </a:blip>
          <a:srcRect l="4343" t="2222" b="2763"/>
          <a:stretch>
            <a:fillRect/>
          </a:stretch>
        </p:blipFill>
        <p:spPr bwMode="auto">
          <a:xfrm>
            <a:off x="5334000" y="2009776"/>
            <a:ext cx="5111750" cy="317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6"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Mitosis in a Human Cell</a:t>
            </a:r>
          </a:p>
        </p:txBody>
      </p:sp>
    </p:spTree>
    <p:extLst>
      <p:ext uri="{BB962C8B-B14F-4D97-AF65-F5344CB8AC3E}">
        <p14:creationId xmlns:p14="http://schemas.microsoft.com/office/powerpoint/2010/main" val="2531325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4953000" y="6019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400" b="1">
                <a:solidFill>
                  <a:srgbClr val="FFFFD9"/>
                </a:solidFill>
                <a:latin typeface="Helvetica" panose="020B0604020202020204" pitchFamily="34" charset="0"/>
              </a:rPr>
              <a:t>Figure 2.3</a:t>
            </a:r>
          </a:p>
        </p:txBody>
      </p:sp>
      <p:sp>
        <p:nvSpPr>
          <p:cNvPr id="31747" name="Rectangle 2"/>
          <p:cNvSpPr>
            <a:spLocks noChangeArrowheads="1"/>
          </p:cNvSpPr>
          <p:nvPr/>
        </p:nvSpPr>
        <p:spPr bwMode="auto">
          <a:xfrm>
            <a:off x="2209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4400">
                <a:solidFill>
                  <a:srgbClr val="0000FF"/>
                </a:solidFill>
              </a:rPr>
              <a:t>Prophase</a:t>
            </a:r>
          </a:p>
        </p:txBody>
      </p:sp>
      <p:sp>
        <p:nvSpPr>
          <p:cNvPr id="32771" name="Rectangle 3"/>
          <p:cNvSpPr>
            <a:spLocks noChangeArrowheads="1"/>
          </p:cNvSpPr>
          <p:nvPr/>
        </p:nvSpPr>
        <p:spPr bwMode="auto">
          <a:xfrm>
            <a:off x="2057400" y="1371600"/>
            <a:ext cx="4038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20000"/>
              </a:spcBef>
              <a:spcAft>
                <a:spcPct val="0"/>
              </a:spcAft>
              <a:buSzPct val="50000"/>
            </a:pPr>
            <a:r>
              <a:rPr lang="en-US" altLang="en-US" sz="3200">
                <a:solidFill>
                  <a:srgbClr val="000000"/>
                </a:solidFill>
              </a:rPr>
              <a:t>Replicated chromosomes condense</a:t>
            </a:r>
          </a:p>
          <a:p>
            <a:pPr eaLnBrk="1" fontAlgn="base" hangingPunct="1">
              <a:spcBef>
                <a:spcPct val="20000"/>
              </a:spcBef>
              <a:spcAft>
                <a:spcPct val="0"/>
              </a:spcAft>
              <a:buSzPct val="50000"/>
            </a:pPr>
            <a:r>
              <a:rPr lang="en-US" altLang="en-US" sz="3200">
                <a:solidFill>
                  <a:srgbClr val="000000"/>
                </a:solidFill>
              </a:rPr>
              <a:t>Microtubules organize into a spindle</a:t>
            </a:r>
          </a:p>
          <a:p>
            <a:pPr eaLnBrk="1" fontAlgn="base" hangingPunct="1">
              <a:spcBef>
                <a:spcPct val="20000"/>
              </a:spcBef>
              <a:spcAft>
                <a:spcPct val="0"/>
              </a:spcAft>
              <a:buSzPct val="50000"/>
            </a:pPr>
            <a:r>
              <a:rPr lang="en-US" altLang="en-US" sz="3200">
                <a:solidFill>
                  <a:srgbClr val="000000"/>
                </a:solidFill>
              </a:rPr>
              <a:t>Nuclear envelope and nucleolus break down</a:t>
            </a:r>
          </a:p>
        </p:txBody>
      </p:sp>
      <p:pic>
        <p:nvPicPr>
          <p:cNvPr id="31749" name="Picture 2" descr="lew25278_02_16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26" y="1447800"/>
            <a:ext cx="4867275" cy="4648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5410200" y="6208714"/>
            <a:ext cx="1371600" cy="344487"/>
          </a:xfrm>
          <a:prstGeom prst="rect">
            <a:avLst/>
          </a:prstGeom>
          <a:noFill/>
          <a:ln w="9525">
            <a:noFill/>
            <a:miter lim="800000"/>
            <a:headEnd/>
            <a:tailEnd/>
          </a:ln>
        </p:spPr>
        <p:txBody>
          <a:bodyPr lIns="91429" tIns="45715" rIns="91429" bIns="45715" anchor="ctr"/>
          <a:lstStyle/>
          <a:p>
            <a:pPr fontAlgn="base">
              <a:spcBef>
                <a:spcPct val="0"/>
              </a:spcBef>
              <a:spcAft>
                <a:spcPct val="0"/>
              </a:spcAft>
              <a:defRPr/>
            </a:pPr>
            <a:r>
              <a:rPr lang="en-US" sz="1600" b="1" kern="0" dirty="0">
                <a:solidFill>
                  <a:srgbClr val="0000FF"/>
                </a:solidFill>
                <a:sym typeface="Arial" charset="0"/>
              </a:rPr>
              <a:t>Figure 2.16</a:t>
            </a:r>
          </a:p>
        </p:txBody>
      </p:sp>
    </p:spTree>
    <p:extLst>
      <p:ext uri="{BB962C8B-B14F-4D97-AF65-F5344CB8AC3E}">
        <p14:creationId xmlns:p14="http://schemas.microsoft.com/office/powerpoint/2010/main" val="717662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Lecture PPTs\ch02\mitosis.swf"/>
</p:tagLst>
</file>

<file path=ppt/tags/tag2.xml><?xml version="1.0" encoding="utf-8"?>
<p:tagLst xmlns:a="http://schemas.openxmlformats.org/drawingml/2006/main" xmlns:r="http://schemas.openxmlformats.org/officeDocument/2006/relationships" xmlns:p="http://schemas.openxmlformats.org/presentationml/2006/main">
  <p:tag name="MMPROD_SWF_FILE" val="0;\\192.168.2.5\Projects\P00367806-SEM OLC\WIP\Development\Lewis 9e\Lecture PPTs\ch02\Second_Messengers_cAMP.swf"/>
</p:tagLst>
</file>

<file path=ppt/theme/theme1.xml><?xml version="1.0" encoding="utf-8"?>
<a:theme xmlns:a="http://schemas.openxmlformats.org/drawingml/2006/main" name="Johnson TLW 4e template">
  <a:themeElements>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Johnson TLW 4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ohnson TLW 4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ohnson TLW 4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ohnson TLW 4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ohnson TLW 4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ohnson TLW 4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ohnson TLW 4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ohnson TLW 4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ohnson TLW 4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ohnson TLW 4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ohnson TLW 4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ohnson TLW 4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ohnson TLW 4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1444</Words>
  <Application>Microsoft Office PowerPoint</Application>
  <PresentationFormat>Widescreen</PresentationFormat>
  <Paragraphs>264</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Georgia</vt:lpstr>
      <vt:lpstr>Helvetica</vt:lpstr>
      <vt:lpstr>Times New Roman</vt:lpstr>
      <vt:lpstr>Wingdings</vt:lpstr>
      <vt:lpstr>Johnson TLW 4e template</vt:lpstr>
      <vt:lpstr>Little Girl with giant axons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Signal Transduction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Reproductive cloning: also called somatic cell nuclear transfer</vt:lpstr>
      <vt:lpstr>Therapeutic cloning:</vt:lpstr>
      <vt:lpstr>Alternative to embryo destruction</vt:lpstr>
      <vt:lpstr>PowerPoint Presentation</vt:lpstr>
      <vt:lpstr>Cloning from differentiated somatic cells.</vt:lpstr>
      <vt:lpstr>Nuclear transfer method of producing clones</vt:lpstr>
      <vt:lpstr>Four reasons why genetically identical animals are not phenotypically identical.</vt:lpstr>
      <vt:lpstr>Cloning at Texas A&amp;M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Girl with giant axons</dc:title>
  <dc:creator>kim owen</dc:creator>
  <cp:lastModifiedBy>kim owen</cp:lastModifiedBy>
  <cp:revision>1</cp:revision>
  <dcterms:created xsi:type="dcterms:W3CDTF">2014-07-15T07:35:32Z</dcterms:created>
  <dcterms:modified xsi:type="dcterms:W3CDTF">2014-07-15T07:35:55Z</dcterms:modified>
</cp:coreProperties>
</file>