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1DA2-5674-4202-9B60-D47F9DEBA90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127A-E3EA-4AAF-9469-3E0AA588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EAD8B2-CFF2-465C-8F33-AFA40AA84256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030E70-74C9-4117-8215-CECD39442D29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660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2A7AB5-805D-45D6-A311-2BBFF50763F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520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67C2606-F082-4944-95FD-1C53DF552DC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444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E3C6372-43FB-4654-8829-7535491F6367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459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9EBA754-FE97-4605-91D8-7CB1C9F3230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001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0739"/>
            <a:ext cx="12192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540000" y="3306764"/>
            <a:ext cx="3547533" cy="2278062"/>
            <a:chOff x="-1156" y="2064"/>
            <a:chExt cx="1676" cy="1435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156" y="2064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 dirty="0">
                  <a:solidFill>
                    <a:srgbClr val="0066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-240" y="2477"/>
              <a:ext cx="76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Cells</a:t>
              </a:r>
            </a:p>
          </p:txBody>
        </p:sp>
      </p:grpSp>
      <p:pic>
        <p:nvPicPr>
          <p:cNvPr id="11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9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0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379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524000"/>
            <a:ext cx="5588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5588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95700"/>
            <a:ext cx="5588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8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4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22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5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33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46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71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07C305-1097-4EC0-BC1B-1075135CB777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2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Inborn Errors of Metabolism: Lipids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sudden sharp pain began in the man’s arm and spread to his chest.  He was 36 and suffering a heart attack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Diagnosis: familial hypercholesterolemia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Reason: he had inherited a gene variant that halved the number of protein receptors for cholesterol on his liver cells so the arteries clogged with cholesterol </a:t>
            </a:r>
          </a:p>
        </p:txBody>
      </p:sp>
    </p:spTree>
    <p:extLst>
      <p:ext uri="{BB962C8B-B14F-4D97-AF65-F5344CB8AC3E}">
        <p14:creationId xmlns:p14="http://schemas.microsoft.com/office/powerpoint/2010/main" val="4262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Inborn Errors of Metabolism: Proteins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Newborn Tim slept most of the time and he vomited so often that he hardly grew. His urine smelled like maple syrup</a:t>
            </a:r>
          </a:p>
          <a:p>
            <a:r>
              <a:rPr lang="en-US" altLang="en-US" sz="2800"/>
              <a:t>Diagnosis: Maple syrup urine disease</a:t>
            </a:r>
          </a:p>
          <a:p>
            <a:r>
              <a:rPr lang="en-US" altLang="en-US" sz="2800"/>
              <a:t>Reason: his body could not digest 3 types of amino acids which built up in the bloodstream</a:t>
            </a:r>
          </a:p>
          <a:p>
            <a:r>
              <a:rPr lang="en-US" altLang="en-US" sz="2800"/>
              <a:t>Treatment: diet very low in these 3 amino acids to control symptoms</a:t>
            </a:r>
          </a:p>
        </p:txBody>
      </p:sp>
    </p:spTree>
    <p:extLst>
      <p:ext uri="{BB962C8B-B14F-4D97-AF65-F5344CB8AC3E}">
        <p14:creationId xmlns:p14="http://schemas.microsoft.com/office/powerpoint/2010/main" val="35796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Inborn Errors of Metabolism: Nucleic acids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From birth, Troy’s wet diapers contained orange, sand like particles, but otherwise seemed healthy.  By age 6 months he was in pain when he urinated.</a:t>
            </a:r>
          </a:p>
          <a:p>
            <a:r>
              <a:rPr lang="en-US" altLang="en-US" smtClean="0"/>
              <a:t>Diagnosis: Lesch-Nyhan syndrome cuased by a  deficiency of an enzyme called HGPRT</a:t>
            </a:r>
          </a:p>
          <a:p>
            <a:r>
              <a:rPr lang="en-US" altLang="en-US" smtClean="0"/>
              <a:t>Troy would probably die before age 30 from kidney failure or infection</a:t>
            </a:r>
          </a:p>
        </p:txBody>
      </p:sp>
    </p:spTree>
    <p:extLst>
      <p:ext uri="{BB962C8B-B14F-4D97-AF65-F5344CB8AC3E}">
        <p14:creationId xmlns:p14="http://schemas.microsoft.com/office/powerpoint/2010/main" val="9129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An Animal Cell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4478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Surrounded by the </a:t>
            </a:r>
            <a:r>
              <a:rPr lang="en-US" altLang="en-US" sz="3200" b="1">
                <a:solidFill>
                  <a:srgbClr val="000000"/>
                </a:solidFill>
              </a:rPr>
              <a:t>plasma membrane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32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Contains: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</a:t>
            </a:r>
            <a:r>
              <a:rPr lang="en-US" altLang="en-US" sz="3200" b="1">
                <a:solidFill>
                  <a:srgbClr val="000000"/>
                </a:solidFill>
              </a:rPr>
              <a:t>Cytoplasm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</a:t>
            </a:r>
            <a:r>
              <a:rPr lang="en-US" altLang="en-US" sz="3200" b="1">
                <a:solidFill>
                  <a:srgbClr val="000000"/>
                </a:solidFill>
              </a:rPr>
              <a:t>Organelles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 b="1">
                <a:solidFill>
                  <a:srgbClr val="000000"/>
                </a:solidFill>
              </a:rPr>
              <a:t>		</a:t>
            </a:r>
            <a:r>
              <a:rPr lang="en-US" altLang="en-US" sz="3200">
                <a:solidFill>
                  <a:srgbClr val="000000"/>
                </a:solidFill>
              </a:rPr>
              <a:t>- Divide labor by partitioning certain 	areas or serving specific functions</a:t>
            </a:r>
          </a:p>
        </p:txBody>
      </p:sp>
    </p:spTree>
    <p:extLst>
      <p:ext uri="{BB962C8B-B14F-4D97-AF65-F5344CB8AC3E}">
        <p14:creationId xmlns:p14="http://schemas.microsoft.com/office/powerpoint/2010/main" val="7048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57476" y="427039"/>
            <a:ext cx="671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D9"/>
                </a:solidFill>
                <a:latin typeface="Helvetica" panose="020B0604020202020204" pitchFamily="34" charset="0"/>
              </a:rPr>
              <a:t>An Animal Cell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pic>
        <p:nvPicPr>
          <p:cNvPr id="9220" name="Picture 2" descr="lew25278_02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5791200" cy="65674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905000" y="12954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2.3</a:t>
            </a:r>
          </a:p>
        </p:txBody>
      </p:sp>
    </p:spTree>
    <p:extLst>
      <p:ext uri="{BB962C8B-B14F-4D97-AF65-F5344CB8AC3E}">
        <p14:creationId xmlns:p14="http://schemas.microsoft.com/office/powerpoint/2010/main" val="29892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The Nucleus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371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The largest structure in a cell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Surrounded by a double-layered </a:t>
            </a:r>
            <a:r>
              <a:rPr lang="en-US" altLang="en-US" sz="3200" b="1">
                <a:solidFill>
                  <a:srgbClr val="000000"/>
                </a:solidFill>
              </a:rPr>
              <a:t>nuclear envelope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Contains: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</a:t>
            </a:r>
            <a:r>
              <a:rPr lang="en-US" altLang="en-US" sz="2800" b="1">
                <a:solidFill>
                  <a:srgbClr val="000000"/>
                </a:solidFill>
              </a:rPr>
              <a:t>Nuclear pores</a:t>
            </a:r>
            <a:r>
              <a:rPr lang="en-US" altLang="en-US" sz="2800">
                <a:solidFill>
                  <a:srgbClr val="000000"/>
                </a:solidFill>
              </a:rPr>
              <a:t> that allow movement of some molecules in and out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 	- </a:t>
            </a:r>
            <a:r>
              <a:rPr lang="en-US" altLang="en-US" sz="2800" b="1">
                <a:solidFill>
                  <a:srgbClr val="000000"/>
                </a:solidFill>
              </a:rPr>
              <a:t>Nucleolus</a:t>
            </a:r>
            <a:r>
              <a:rPr lang="en-US" altLang="en-US" sz="2800">
                <a:solidFill>
                  <a:srgbClr val="000000"/>
                </a:solidFill>
              </a:rPr>
              <a:t>, which is the site of ribosome production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	- </a:t>
            </a:r>
            <a:r>
              <a:rPr lang="en-US" altLang="en-US" sz="2800" b="1">
                <a:solidFill>
                  <a:srgbClr val="000000"/>
                </a:solidFill>
              </a:rPr>
              <a:t>Chromosomes</a:t>
            </a:r>
            <a:r>
              <a:rPr lang="en-US" altLang="en-US" sz="2800">
                <a:solidFill>
                  <a:srgbClr val="000000"/>
                </a:solidFill>
              </a:rPr>
              <a:t> composed of DNA and proteins</a:t>
            </a: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905000" y="5181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715000" y="4191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2.4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The Nucleus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05000" y="61722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2.4</a:t>
            </a:r>
          </a:p>
        </p:txBody>
      </p:sp>
      <p:pic>
        <p:nvPicPr>
          <p:cNvPr id="11270" name="Picture 2" descr="lew25278_02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1"/>
            <a:ext cx="8763000" cy="4454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1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752600" y="1066800"/>
            <a:ext cx="220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 b="1">
                <a:solidFill>
                  <a:srgbClr val="0000FF"/>
                </a:solidFill>
              </a:rPr>
              <a:t>Secretion</a:t>
            </a:r>
            <a:r>
              <a:rPr lang="en-US" altLang="en-US" sz="2800">
                <a:solidFill>
                  <a:srgbClr val="000000"/>
                </a:solidFill>
              </a:rPr>
              <a:t> illustrates how organelles function together to coordinate the basic functions of life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pic>
        <p:nvPicPr>
          <p:cNvPr id="12291" name="Picture 2" descr="lew25278_02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"/>
          <a:stretch>
            <a:fillRect/>
          </a:stretch>
        </p:blipFill>
        <p:spPr bwMode="auto">
          <a:xfrm>
            <a:off x="3843338" y="533400"/>
            <a:ext cx="6672262" cy="5867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86200" y="60198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2.5</a:t>
            </a:r>
          </a:p>
        </p:txBody>
      </p:sp>
    </p:spTree>
    <p:extLst>
      <p:ext uri="{BB962C8B-B14F-4D97-AF65-F5344CB8AC3E}">
        <p14:creationId xmlns:p14="http://schemas.microsoft.com/office/powerpoint/2010/main" val="31835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Endoplasmic Reticulum (ER)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1371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Interconnected membranous tubules &amp; sacs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Winds from the nuclear envelope to the plasma membrane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 b="1">
                <a:solidFill>
                  <a:srgbClr val="000000"/>
                </a:solidFill>
              </a:rPr>
              <a:t>Rough ER</a:t>
            </a:r>
            <a:r>
              <a:rPr lang="en-US" altLang="en-US" sz="3200">
                <a:solidFill>
                  <a:srgbClr val="000000"/>
                </a:solidFill>
              </a:rPr>
              <a:t> contains ribosomes and is involved in protein synthesis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 b="1">
                <a:solidFill>
                  <a:srgbClr val="000000"/>
                </a:solidFill>
              </a:rPr>
              <a:t>Smooth ER</a:t>
            </a:r>
            <a:r>
              <a:rPr lang="en-US" altLang="en-US" sz="3200">
                <a:solidFill>
                  <a:srgbClr val="000000"/>
                </a:solidFill>
              </a:rPr>
              <a:t> does not contain ribosomes and is important in lipid synthesis</a:t>
            </a:r>
          </a:p>
        </p:txBody>
      </p:sp>
    </p:spTree>
    <p:extLst>
      <p:ext uri="{BB962C8B-B14F-4D97-AF65-F5344CB8AC3E}">
        <p14:creationId xmlns:p14="http://schemas.microsoft.com/office/powerpoint/2010/main" val="17540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Golgi Apparatus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1371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Stack of flat membrane-enclosed sacs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Processing center that adds sugars forming glycoproteins and glycolipids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32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Site of final protein folding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32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Products are released into vesicles that bud off to the plasma membrane</a:t>
            </a:r>
          </a:p>
        </p:txBody>
      </p:sp>
    </p:spTree>
    <p:extLst>
      <p:ext uri="{BB962C8B-B14F-4D97-AF65-F5344CB8AC3E}">
        <p14:creationId xmlns:p14="http://schemas.microsoft.com/office/powerpoint/2010/main" val="20251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In 1960, a 3 year old Michael lost his left eye in an accident.  His right eye was already impaired from scars on the cornea. At 39 Michael received stem cells from a donated cornea  and the tissue finally regrew.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Researchers learned just recently that corneal transplants work only if the transplanted tissue includes stem cells.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 After the transplant, Michael could see his wife and 2 sons for the first time.  His brain had  to interpret images, he could discern shapes and colors, but not 3D objects.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 The eye actually contains several varieties of stem cells.  These cells are typically discarded during eye surgery, but when cultured in a dish, they can become nearly any cell type.</a:t>
            </a:r>
          </a:p>
        </p:txBody>
      </p:sp>
    </p:spTree>
    <p:extLst>
      <p:ext uri="{BB962C8B-B14F-4D97-AF65-F5344CB8AC3E}">
        <p14:creationId xmlns:p14="http://schemas.microsoft.com/office/powerpoint/2010/main" val="25949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Lysosomes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28800" y="1371600"/>
            <a:ext cx="403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Membrane-bound sacs containing &gt; 40 types of digestive enzymes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Break down bacteria, cellular debris, and nutrients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 b="1">
                <a:solidFill>
                  <a:srgbClr val="000000"/>
                </a:solidFill>
              </a:rPr>
              <a:t>Tay-Sachs</a:t>
            </a:r>
            <a:r>
              <a:rPr lang="en-US" altLang="en-US" sz="2800">
                <a:solidFill>
                  <a:srgbClr val="000000"/>
                </a:solidFill>
              </a:rPr>
              <a:t> is an inherited lysosomal storage disorder</a:t>
            </a:r>
          </a:p>
        </p:txBody>
      </p:sp>
      <p:pic>
        <p:nvPicPr>
          <p:cNvPr id="15365" name="Picture 2" descr="lew25278_02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5638800" y="1447800"/>
            <a:ext cx="4840288" cy="4800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096000" y="60198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2.6</a:t>
            </a:r>
          </a:p>
        </p:txBody>
      </p:sp>
    </p:spTree>
    <p:extLst>
      <p:ext uri="{BB962C8B-B14F-4D97-AF65-F5344CB8AC3E}">
        <p14:creationId xmlns:p14="http://schemas.microsoft.com/office/powerpoint/2010/main" val="17311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Peroxisomes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371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Sacs with outer membranes studded with several types of enzymes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Break down lipids, rare biochemicals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Synthesize bile acids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Detoxify compounds from free radicals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Abundant in liver and kidney cells</a:t>
            </a:r>
          </a:p>
        </p:txBody>
      </p:sp>
    </p:spTree>
    <p:extLst>
      <p:ext uri="{BB962C8B-B14F-4D97-AF65-F5344CB8AC3E}">
        <p14:creationId xmlns:p14="http://schemas.microsoft.com/office/powerpoint/2010/main" val="39908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Mitochondria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81200" y="12954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Surrounded by two membranes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Site of ATP (energy) production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Contain their own circular DNA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Human mitochondrial DNA is inherited only from the mother</a:t>
            </a:r>
          </a:p>
        </p:txBody>
      </p:sp>
      <p:pic>
        <p:nvPicPr>
          <p:cNvPr id="17413" name="Picture 9" descr="0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143000"/>
            <a:ext cx="43989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9067800" y="39624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2.7</a:t>
            </a:r>
          </a:p>
        </p:txBody>
      </p:sp>
    </p:spTree>
    <p:extLst>
      <p:ext uri="{BB962C8B-B14F-4D97-AF65-F5344CB8AC3E}">
        <p14:creationId xmlns:p14="http://schemas.microsoft.com/office/powerpoint/2010/main" val="21146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981200" y="533401"/>
            <a:ext cx="822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D9"/>
                </a:solidFill>
                <a:latin typeface="Helvetica" panose="020B0604020202020204" pitchFamily="34" charset="0"/>
              </a:rPr>
              <a:t>Structures and Functions of Organelles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3505200" y="6248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Table 2.1</a:t>
            </a:r>
          </a:p>
        </p:txBody>
      </p:sp>
      <p:pic>
        <p:nvPicPr>
          <p:cNvPr id="18436" name="Picture 2" descr="lew25278_t02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0"/>
            <a:ext cx="8001000" cy="6407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Plasma Membrane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09800" y="14478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Forms a selective barrier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A </a:t>
            </a:r>
            <a:r>
              <a:rPr lang="en-US" altLang="en-US" sz="3200" b="1">
                <a:solidFill>
                  <a:srgbClr val="000000"/>
                </a:solidFill>
              </a:rPr>
              <a:t>phospholipid bilayer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Phosphate end (hydrophilic)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Fatty acid chains (hydrophobic)</a:t>
            </a:r>
          </a:p>
        </p:txBody>
      </p:sp>
      <p:pic>
        <p:nvPicPr>
          <p:cNvPr id="19461" name="Picture 2" descr="lew25278_02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143000"/>
            <a:ext cx="3167062" cy="5562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686800" y="39624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2.8</a:t>
            </a:r>
          </a:p>
        </p:txBody>
      </p:sp>
    </p:spTree>
    <p:extLst>
      <p:ext uri="{BB962C8B-B14F-4D97-AF65-F5344CB8AC3E}">
        <p14:creationId xmlns:p14="http://schemas.microsoft.com/office/powerpoint/2010/main" val="4223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Plasma Membrane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57400" y="1600200"/>
            <a:ext cx="373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Contains proteins, glycoproteins, and glycolipids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 	</a:t>
            </a:r>
            <a:r>
              <a:rPr lang="en-US" altLang="en-US" sz="2800">
                <a:solidFill>
                  <a:srgbClr val="000000"/>
                </a:solidFill>
              </a:rPr>
              <a:t>- Important to cell function and interactions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	- May be receptors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	- Form channels for ions</a:t>
            </a:r>
          </a:p>
        </p:txBody>
      </p:sp>
      <p:pic>
        <p:nvPicPr>
          <p:cNvPr id="20485" name="Picture 2" descr="lew25278_02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4540250" cy="4533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867400" y="60960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2.9</a:t>
            </a:r>
          </a:p>
        </p:txBody>
      </p:sp>
    </p:spTree>
    <p:extLst>
      <p:ext uri="{BB962C8B-B14F-4D97-AF65-F5344CB8AC3E}">
        <p14:creationId xmlns:p14="http://schemas.microsoft.com/office/powerpoint/2010/main" val="6775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Faulty Ion Channels Cause Inherited Diseases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1752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 b="1">
                <a:solidFill>
                  <a:srgbClr val="000000"/>
                </a:solidFill>
              </a:rPr>
              <a:t>Sodium channels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</a:t>
            </a:r>
            <a:r>
              <a:rPr lang="en-US" altLang="en-US" sz="2800">
                <a:solidFill>
                  <a:srgbClr val="000000"/>
                </a:solidFill>
              </a:rPr>
              <a:t>Mutations lead to absence or extreme pain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 b="1">
                <a:solidFill>
                  <a:srgbClr val="000000"/>
                </a:solidFill>
              </a:rPr>
              <a:t>Potassium channels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</a:t>
            </a:r>
            <a:r>
              <a:rPr lang="en-US" altLang="en-US" sz="2800">
                <a:solidFill>
                  <a:srgbClr val="000000"/>
                </a:solidFill>
              </a:rPr>
              <a:t>Mutations lead to impaired heart function and deafness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 b="1">
                <a:solidFill>
                  <a:srgbClr val="000000"/>
                </a:solidFill>
              </a:rPr>
              <a:t>Chloride channels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</a:t>
            </a:r>
            <a:r>
              <a:rPr lang="en-US" altLang="en-US" sz="3200" b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Mutations lead to cystic fibrosis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Cytoskeleton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57400" y="14478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A meshwork of protein rods and tubules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Includes three major types of proteins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Microtubules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Microfilaments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Intermediate filaments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24400" y="1143000"/>
            <a:ext cx="5105400" cy="5519738"/>
            <a:chOff x="3200400" y="1143000"/>
            <a:chExt cx="5105400" cy="5519777"/>
          </a:xfrm>
        </p:grpSpPr>
        <p:pic>
          <p:nvPicPr>
            <p:cNvPr id="22534" name="Picture 2" descr="lew25278_02_1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43000"/>
              <a:ext cx="3733800" cy="55197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3200400" y="6248436"/>
              <a:ext cx="1371600" cy="34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2.10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2.3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Cytoskeleton Functions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4478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Maintain cell shape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16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Connect cells to each other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16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Transport organelles and small molecules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16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Provide cell motility (some cell types)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16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Move chromosomes in cell division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16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Compose cilia</a:t>
            </a:r>
          </a:p>
        </p:txBody>
      </p:sp>
    </p:spTree>
    <p:extLst>
      <p:ext uri="{BB962C8B-B14F-4D97-AF65-F5344CB8AC3E}">
        <p14:creationId xmlns:p14="http://schemas.microsoft.com/office/powerpoint/2010/main" val="18393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Cells are constantly building up and breaking down the microtubules.</a:t>
            </a:r>
          </a:p>
          <a:p>
            <a:r>
              <a:rPr lang="en-US" altLang="en-US" smtClean="0"/>
              <a:t>Some drugs used to treat cancer affect the microtubules by preventing them from assembling thus stopping cell division. </a:t>
            </a:r>
          </a:p>
        </p:txBody>
      </p:sp>
    </p:spTree>
    <p:extLst>
      <p:ext uri="{BB962C8B-B14F-4D97-AF65-F5344CB8AC3E}">
        <p14:creationId xmlns:p14="http://schemas.microsoft.com/office/powerpoint/2010/main" val="199124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Introducing Cells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8153400" cy="3048000"/>
          </a:xfrm>
        </p:spPr>
        <p:txBody>
          <a:bodyPr/>
          <a:lstStyle/>
          <a:p>
            <a:pPr eaLnBrk="1" hangingPunct="1"/>
            <a:r>
              <a:rPr lang="en-US" altLang="en-US" smtClean="0"/>
              <a:t>Cellular activities and abnormalities underlie our inherited traits, quirks, and illnesses</a:t>
            </a:r>
            <a:endParaRPr lang="en-US" altLang="en-US" sz="2000"/>
          </a:p>
          <a:p>
            <a:pPr eaLnBrk="1" hangingPunct="1"/>
            <a:r>
              <a:rPr lang="en-US" altLang="en-US" smtClean="0"/>
              <a:t>Understanding genetic diseases can suggest ways to treat the condition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458200" y="4343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400">
                <a:solidFill>
                  <a:srgbClr val="FF3300"/>
                </a:solidFill>
              </a:rPr>
              <a:t>Lack of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400">
                <a:solidFill>
                  <a:srgbClr val="FF3300"/>
                </a:solidFill>
              </a:rPr>
              <a:t>dystrophin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81200" y="3675064"/>
            <a:ext cx="6400800" cy="2954337"/>
            <a:chOff x="457200" y="3674745"/>
            <a:chExt cx="6400800" cy="2954655"/>
          </a:xfrm>
        </p:grpSpPr>
        <p:pic>
          <p:nvPicPr>
            <p:cNvPr id="3078" name="Picture 2" descr="lew25278_02_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74745"/>
              <a:ext cx="5029200" cy="29546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457200" y="4800403"/>
              <a:ext cx="1219200" cy="3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2.1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3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Intermediate filaments form a strong inner framework that attaches the cells to each other and to the tissue below.  </a:t>
            </a:r>
          </a:p>
          <a:p>
            <a:r>
              <a:rPr lang="en-US" altLang="en-US" smtClean="0"/>
              <a:t>IN an inherited condition called epidermolysis bullosa, the intermediate filaments are abnormal.</a:t>
            </a:r>
          </a:p>
          <a:p>
            <a:r>
              <a:rPr lang="en-US" altLang="en-US" smtClean="0"/>
              <a:t>The skin blisters easily as tissue layers seperates.</a:t>
            </a:r>
          </a:p>
        </p:txBody>
      </p:sp>
    </p:spTree>
    <p:extLst>
      <p:ext uri="{BB962C8B-B14F-4D97-AF65-F5344CB8AC3E}">
        <p14:creationId xmlns:p14="http://schemas.microsoft.com/office/powerpoint/2010/main" val="35821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 Duchenne muscular dystrophy (MIM 310200), the reason the little boy’s calf muscles are overdeveloped is that he cannot stand normally because other muscles are week.  These affected cells lack a protein called dystrophin that supports the cells shape during forceful contractions   </a:t>
            </a:r>
          </a:p>
        </p:txBody>
      </p:sp>
    </p:spTree>
    <p:extLst>
      <p:ext uri="{BB962C8B-B14F-4D97-AF65-F5344CB8AC3E}">
        <p14:creationId xmlns:p14="http://schemas.microsoft.com/office/powerpoint/2010/main" val="91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Introducing Cells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4478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Our bodies include more than 260 cell types</a:t>
            </a: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Somatic</a:t>
            </a:r>
            <a:r>
              <a:rPr lang="en-US" altLang="en-US" smtClean="0"/>
              <a:t> (body) </a:t>
            </a:r>
            <a:r>
              <a:rPr lang="en-US" altLang="en-US" b="1" smtClean="0"/>
              <a:t>cells</a:t>
            </a:r>
            <a:r>
              <a:rPr lang="en-US" altLang="en-US" smtClean="0"/>
              <a:t> have two copies of the genome and are said to be </a:t>
            </a:r>
            <a:r>
              <a:rPr lang="en-US" altLang="en-US" b="1" smtClean="0"/>
              <a:t>diploid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Sperm and egg cells have one copy of the genome and are </a:t>
            </a:r>
            <a:r>
              <a:rPr lang="en-US" altLang="en-US" b="1" smtClean="0"/>
              <a:t>haploid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Stem cells </a:t>
            </a:r>
            <a:r>
              <a:rPr lang="en-US" altLang="en-US" smtClean="0"/>
              <a:t>can both replicate themselves and give rise to differentiated cells</a:t>
            </a:r>
          </a:p>
        </p:txBody>
      </p:sp>
    </p:spTree>
    <p:extLst>
      <p:ext uri="{BB962C8B-B14F-4D97-AF65-F5344CB8AC3E}">
        <p14:creationId xmlns:p14="http://schemas.microsoft.com/office/powerpoint/2010/main" val="39432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Types of Cells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4478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All cells can be divided into two main types</a:t>
            </a:r>
            <a:endParaRPr lang="en-US" altLang="en-US" sz="240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57400" y="2438400"/>
            <a:ext cx="4343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 b="1">
                <a:solidFill>
                  <a:srgbClr val="000000"/>
                </a:solidFill>
              </a:rPr>
              <a:t>Prokaryotic cells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</a:t>
            </a:r>
            <a:r>
              <a:rPr lang="en-US" altLang="en-US" sz="2800">
                <a:solidFill>
                  <a:srgbClr val="000000"/>
                </a:solidFill>
              </a:rPr>
              <a:t>Lack a nucleus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32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 b="1">
                <a:solidFill>
                  <a:srgbClr val="000000"/>
                </a:solidFill>
              </a:rPr>
              <a:t>Eukaryotic cells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 b="1">
                <a:solidFill>
                  <a:srgbClr val="000000"/>
                </a:solidFill>
              </a:rPr>
              <a:t>	</a:t>
            </a:r>
            <a:r>
              <a:rPr lang="en-US" altLang="en-US" sz="3200">
                <a:solidFill>
                  <a:srgbClr val="000000"/>
                </a:solidFill>
              </a:rPr>
              <a:t>-</a:t>
            </a:r>
            <a:r>
              <a:rPr lang="en-US" altLang="en-US" sz="3200" b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Possess a nucleus and other organelles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961064" y="2362200"/>
            <a:ext cx="4478337" cy="3849688"/>
            <a:chOff x="4437489" y="2362200"/>
            <a:chExt cx="4477911" cy="3849688"/>
          </a:xfrm>
        </p:grpSpPr>
        <p:pic>
          <p:nvPicPr>
            <p:cNvPr id="5126" name="Picture 2" descr="lew25278_02_0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489" y="2362200"/>
              <a:ext cx="4477911" cy="3581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4496220" y="5867400"/>
              <a:ext cx="1219084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2.2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Domains of Life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81534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Biologists recognize three broad categories of organisms</a:t>
            </a:r>
            <a:endParaRPr lang="en-US" altLang="en-US" sz="20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b="1" smtClean="0"/>
              <a:t>Archaea </a:t>
            </a:r>
            <a:r>
              <a:rPr lang="en-US" altLang="en-US" smtClean="0"/>
              <a:t>– Unicellular prokaryotes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b="1" smtClean="0"/>
              <a:t>Bacteria </a:t>
            </a:r>
            <a:r>
              <a:rPr lang="en-US" altLang="en-US" smtClean="0"/>
              <a:t>– Unicellular prokaryotes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b="1" smtClean="0"/>
              <a:t>Eukarya </a:t>
            </a:r>
            <a:r>
              <a:rPr lang="en-US" altLang="en-US" smtClean="0"/>
              <a:t>– Includes both unicellular and multicellular eukaryotes</a:t>
            </a:r>
            <a:r>
              <a:rPr lang="en-US" altLang="en-US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5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Chemical Constituents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2954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Cells contain four types of macromolecules</a:t>
            </a:r>
            <a:endParaRPr lang="en-US" altLang="en-US" sz="2800"/>
          </a:p>
        </p:txBody>
      </p:sp>
      <p:graphicFrame>
        <p:nvGraphicFramePr>
          <p:cNvPr id="146474" name="Group 42"/>
          <p:cNvGraphicFramePr>
            <a:graphicFrameLocks noGrp="1"/>
          </p:cNvGraphicFramePr>
          <p:nvPr/>
        </p:nvGraphicFramePr>
        <p:xfrm>
          <a:off x="2209800" y="2165350"/>
          <a:ext cx="7772400" cy="4313238"/>
        </p:xfrm>
        <a:graphic>
          <a:graphicData uri="http://schemas.openxmlformats.org/drawingml/2006/table">
            <a:tbl>
              <a:tblPr/>
              <a:tblGrid>
                <a:gridCol w="2716213"/>
                <a:gridCol w="2871787"/>
                <a:gridCol w="2184400"/>
              </a:tblGrid>
              <a:tr h="5334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Carbohydrates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Sugars, starches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Energy, structure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Lipids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Fats, oils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Membranes, hormones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Myosin, collagen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Enzymes, structure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Nucleic Acids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DNA, RNA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Genetic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3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Inborn Errors of Metabolism: Carboydrates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newborn yelled and pulled up her chubby legs in pain a few hours after each feeding.  She had watery diarrhea.</a:t>
            </a:r>
          </a:p>
          <a:p>
            <a:endParaRPr lang="en-US" altLang="en-US" smtClean="0"/>
          </a:p>
          <a:p>
            <a:r>
              <a:rPr lang="en-US" altLang="en-US" smtClean="0"/>
              <a:t>Diagnosis: lactose deficiency due to missing lactose enzyme</a:t>
            </a:r>
          </a:p>
          <a:p>
            <a:r>
              <a:rPr lang="en-US" altLang="en-US" smtClean="0"/>
              <a:t>Solution: switch to a soybean based formula</a:t>
            </a:r>
          </a:p>
        </p:txBody>
      </p:sp>
    </p:spTree>
    <p:extLst>
      <p:ext uri="{BB962C8B-B14F-4D97-AF65-F5344CB8AC3E}">
        <p14:creationId xmlns:p14="http://schemas.microsoft.com/office/powerpoint/2010/main" val="4011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son TLW 4e template">
  <a:themeElements>
    <a:clrScheme name="Johnson TLW 4e templat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Widescreen</PresentationFormat>
  <Paragraphs>202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Helvetica</vt:lpstr>
      <vt:lpstr>Times New Roman</vt:lpstr>
      <vt:lpstr>Johnson TLW 4e template</vt:lpstr>
      <vt:lpstr>PowerPoint Presentation</vt:lpstr>
      <vt:lpstr>PowerPoint Presentation</vt:lpstr>
      <vt:lpstr>Introducing Cells</vt:lpstr>
      <vt:lpstr>PowerPoint Presentation</vt:lpstr>
      <vt:lpstr>Introducing Cells</vt:lpstr>
      <vt:lpstr>Types of Cells</vt:lpstr>
      <vt:lpstr>Domains of Life</vt:lpstr>
      <vt:lpstr>Chemical Constituents</vt:lpstr>
      <vt:lpstr>Inborn Errors of Metabolism: Carboydrates</vt:lpstr>
      <vt:lpstr>Inborn Errors of Metabolism: Lipids</vt:lpstr>
      <vt:lpstr>Inborn Errors of Metabolism: Proteins</vt:lpstr>
      <vt:lpstr>Inborn Errors of Metabolism: Nucleic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1</cp:revision>
  <dcterms:created xsi:type="dcterms:W3CDTF">2014-07-15T07:34:23Z</dcterms:created>
  <dcterms:modified xsi:type="dcterms:W3CDTF">2014-07-15T07:34:42Z</dcterms:modified>
</cp:coreProperties>
</file>