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6" r:id="rId3"/>
    <p:sldId id="294" r:id="rId4"/>
    <p:sldId id="257" r:id="rId5"/>
    <p:sldId id="258" r:id="rId6"/>
    <p:sldId id="277" r:id="rId7"/>
    <p:sldId id="259" r:id="rId8"/>
    <p:sldId id="260" r:id="rId9"/>
    <p:sldId id="265" r:id="rId10"/>
    <p:sldId id="266" r:id="rId11"/>
    <p:sldId id="261" r:id="rId12"/>
    <p:sldId id="262" r:id="rId13"/>
    <p:sldId id="267" r:id="rId14"/>
    <p:sldId id="292" r:id="rId15"/>
    <p:sldId id="296" r:id="rId16"/>
    <p:sldId id="268" r:id="rId17"/>
    <p:sldId id="269" r:id="rId18"/>
    <p:sldId id="299" r:id="rId19"/>
    <p:sldId id="263" r:id="rId20"/>
    <p:sldId id="278" r:id="rId21"/>
    <p:sldId id="271" r:id="rId22"/>
    <p:sldId id="272" r:id="rId23"/>
    <p:sldId id="273" r:id="rId24"/>
    <p:sldId id="270" r:id="rId25"/>
    <p:sldId id="274" r:id="rId26"/>
    <p:sldId id="295" r:id="rId27"/>
    <p:sldId id="275" r:id="rId28"/>
    <p:sldId id="276" r:id="rId29"/>
    <p:sldId id="279" r:id="rId30"/>
    <p:sldId id="284" r:id="rId31"/>
    <p:sldId id="285" r:id="rId32"/>
    <p:sldId id="281" r:id="rId33"/>
    <p:sldId id="280" r:id="rId34"/>
    <p:sldId id="282" r:id="rId35"/>
    <p:sldId id="283" r:id="rId36"/>
    <p:sldId id="286" r:id="rId37"/>
    <p:sldId id="288" r:id="rId38"/>
    <p:sldId id="289" r:id="rId39"/>
    <p:sldId id="290" r:id="rId40"/>
    <p:sldId id="297" r:id="rId41"/>
    <p:sldId id="298" r:id="rId42"/>
    <p:sldId id="28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randomBar dir="vert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m/url?sa=i&amp;rct=j&amp;q=&amp;esrc=s&amp;source=images&amp;cd=&amp;cad=rja&amp;uact=8&amp;docid=rFUO0iO3WDPYAM&amp;tbnid=k9vOKamwYKKV4M:&amp;ved=0CAUQjRw&amp;url=http://www.verticallearning.org/curriculum/science/gr7/student/unit01/page11.html&amp;ei=yrOGU6u0Ks_LsQSO1IKQDA&amp;bvm=bv.67720277,d.b2k&amp;psig=AFQjCNFtLrU7rpPRCZ0eb4RYgSfCY2jy8Q&amp;ust=140142317427361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8441" y="25544"/>
            <a:ext cx="8689976" cy="1454914"/>
          </a:xfrm>
        </p:spPr>
        <p:txBody>
          <a:bodyPr/>
          <a:lstStyle/>
          <a:p>
            <a:r>
              <a:rPr lang="en-US" dirty="0" smtClean="0"/>
              <a:t>Unit 2 Metrics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87" y="1334091"/>
            <a:ext cx="4830084" cy="552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306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4639"/>
          </a:xfrm>
        </p:spPr>
      </p:pic>
    </p:spTree>
    <p:extLst>
      <p:ext uri="{BB962C8B-B14F-4D97-AF65-F5344CB8AC3E}">
        <p14:creationId xmlns:p14="http://schemas.microsoft.com/office/powerpoint/2010/main" val="2760584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Mass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5946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The measure of the amount of matter in an object</a:t>
            </a:r>
          </a:p>
          <a:p>
            <a:r>
              <a:rPr lang="en-US" sz="2800" dirty="0" smtClean="0"/>
              <a:t>SI Unit is the kilogram (kg)</a:t>
            </a:r>
          </a:p>
          <a:p>
            <a:r>
              <a:rPr lang="en-US" sz="2800" dirty="0" smtClean="0"/>
              <a:t>Other unit s are the gram and milligram</a:t>
            </a:r>
          </a:p>
          <a:p>
            <a:r>
              <a:rPr lang="en-US" sz="2800" dirty="0" smtClean="0"/>
              <a:t>1 gram = about the weight of 1 paper clip</a:t>
            </a:r>
          </a:p>
          <a:p>
            <a:r>
              <a:rPr lang="en-US" sz="2800" dirty="0" smtClean="0"/>
              <a:t>1 kg= 1000g</a:t>
            </a:r>
          </a:p>
          <a:p>
            <a:r>
              <a:rPr lang="en-US" sz="2800" dirty="0" smtClean="0"/>
              <a:t>1g= 1000mg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53372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Volume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amount of space an object takes up</a:t>
            </a:r>
          </a:p>
          <a:p>
            <a:r>
              <a:rPr lang="en-US" sz="2400" dirty="0" smtClean="0"/>
              <a:t>SI unit for volume is the liter (L)</a:t>
            </a:r>
          </a:p>
          <a:p>
            <a:r>
              <a:rPr lang="en-US" sz="2400" dirty="0" smtClean="0"/>
              <a:t>To measure volumes smaller than a liter, milliliters are used</a:t>
            </a:r>
          </a:p>
          <a:p>
            <a:r>
              <a:rPr lang="en-US" sz="2400" dirty="0" smtClean="0"/>
              <a:t>The metric unit used to measure solids is the cubic centimeter (CM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 </a:t>
            </a:r>
            <a:endParaRPr lang="en-US" sz="2400" dirty="0"/>
          </a:p>
          <a:p>
            <a:r>
              <a:rPr lang="en-US" sz="2400" dirty="0" smtClean="0"/>
              <a:t>A cubic centimeter is the volume of a cube measuring 1 cm b 1 cm by 1cm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 cm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= 1ml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1l=1000ml or 1000 cm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AutoShape 2" descr="data:image/jpeg;base64,/9j/4AAQSkZJRgABAQAAAQABAAD/2wCEAAkGBxATEhIQEBQWFRUVFxAUExQWFB4fGhgXFREgGBUaGRoaHS0sGCYlHhYUITEtJTUrOi4uGB80OD8tNygtLi8BCgoKDg0OGBAQGiwkHCQtLTcrKy0sLCwsKzgsNzgrLCssKyssLC0sKysrLCssKyssLCwrKys3KysrLCsrKysrK//AABEIAHAAuQMBIgACEQEDEQH/xAAbAAEAAgMBAQAAAAAAAAAAAAAABAYDBQcBAv/EADsQAAEDAQQDDQYGAwAAAAAAAAEAAgMRBAUSIQYxcRMyMzRBUWFzgZGhsrMiUnKSsbQUQmKCosEjQ8L/xAAYAQEBAQEBAAAAAAAAAAAAAAAAAQIDBP/EACARAQACAgIDAAMAAAAAAAAAAAABAhExAxIEMkETISL/2gAMAwEAAhEDEQA/AO4oiICIqFemmVqZNLGyOMMY9zQ4GrqDKpDqAeK1Ws20YX1CVzZ2lT3cJJM3Y0AfwCx/jbNIaOka880jyT3PK3+Kfq4X+a+LM3IysrzB1T3BQ5dJYBvRI/Yyni6irbAKZauSmpeqxxQuG4l0mkO8hA6XyZ9zWmveosl9Wp352t+Fn9uJUFFqKVMPuS0Su30sh/eR5aKObMzWWgnlJFT3lZUWsRCsccQbvKs+Bxb5SFIZa5272aTtdXzArGiYgTGXzah/safijH/JCkM0jtA30cb9jnM/py1RWBlsY40YTIRkRGC6m3Dq7VmaVTELJHpOPzwvHwuaR4kFSWaSWc68bdrD/VVXI7LaHb2LD0yPDfAVPgpMdxynhJgP0xspT9zya9wWJrUxCxR33ZT/ALmD4jh81FNila4BzCHA6iDUHYQq1HcVn/M0ydY4uHccvBbbR+NrYcLQGgSWkAAUAH4h+oDUucwjZIiKIIiICIiAuS3vxifrZPMutLkt78Yn62TzLv4/tLVdoiOaCKHMcxRF63RiZZ2DNow/AS3yrOyeVu9lf20P1C+UU6wmEll52ga9zftBae8E/RZ2X2fzxOHwuDvrQrXop0gw27L5h5S5vxNP1opMFqa/OIOk6WNJHzavFaBXXQ/ikW2X1XLlyfyzP6RI7DaXao2sHPI//loP1ClRXE48JMT0RsDR4lx8Qt2i49pRrorjswzMYeeeQl3myWwAoABkBqC9RZBERAWa4+CPWWn7l6wrNcfBHrLT9y9SUlPREWUEREBERAXJb34xP1snmXWlyW9+MT9bJ5l38f2lqu0RERet0EREBERB6rrofxSLbL6rlSlddD+KRbZfVcuPPqGbN0iIvMyIiICIiAstycEestP3D1iWW5OCPWWn7h6kpL6um8mzte5rXNwSSROD6VxMOeonnXyb8sg3Ss8f+MhshxijXEkAE8hqCKc4WK4bslg3fdJGSbrLJMMERZhx6wayOxauhRLFo9IyOOAytdHFKyWIbiQ4Bshfhe7dCHHMCoA1Vzqso2dgvezTHDDNHIQ1ryGPBOF2o5KatBc2jZgkik3TFucVripgpXd7U2bFXEaUw0pnWtctS36AiIgLkt78Yn62TzLrS5Le/GJ+tk8y7+P7S1XaIiIvW6CIiAiIg9V10P4pFtl9VypSuuh/FItsvquXHn1DNm6REXmZEREBERAWa4+CPWWn7l6wrNcfBHrLT9y9SUlPREWUEREBERAXJb34xP1snmXWlyW9+MT9bJ5l38f2lqu0RERet0EREBERB6rrofxSLbL6rlSlddD+KRbZfVcuPPqGbN0iIvMyIiICIiAs1x8EestP3L1CZaMWUQMnS3e/Mcu6q2V2Wd0cYa6lcUrjTUMchfSvLTFSvQpKSlIiLKCIiAiIgKn3xoY573ywyir3FxY9uVTro4au0FXBFqtprOYIlyq3XJaos5InU95ntD+OY7VrmPBzBB2Lsy194XJZps5Y2l3vAUd8wzXavkT9hrs5Uiudu0GGuzykfokFR2OFCO0OVft1wWuLN8RI96P2h4Z+C7V5az9a7Q1iLxrgdR29G3mXq6NPVddD+KRbZfVcqUrrofxSLbL6rlx59QzZukRYX2hoOEVc73Gip7QNXavMyzL4mla0VcQBqqTy8gHOvqOyTP10ib8zz/Tf5dimWawRsOICrvfdm7vOrsUymUCMSv3jKD35Mh2N1nwUmO6m65SZDzHJvyDLvqtgimUeAUyC9RFAREQEREBERAREQV7T61CKwzyGXci0AseJMHtVyFaiuxSdIb2MUDZonMo98LN2dmyNkjw0yGhFQAa6wOc0W4RBTbw0gtLHsbFLA9lbtZjwEiQ2ud0WIYZKACgcAK11VGtb7Rq3PmgxyYS5slojcWigO5TOjrSppXDWi2iIIN4XRZ5uFja46sVPa+YZqu2/QZhzglLP0vGIdhyI8VcEWq3mupXLl9u0ctcVSYy8D80ZxeGvwW+0RL/wsbWxuJBlrUYQP8rtZcPpVXJFq3LNoxJlrI7tc7OV/wCxmQ7Xa3eGxT4IGMGFjQ0cwHLz9KyIuaCrlptzG3pDEZgC+zz1hMuRcJI8BDK66Y/FWNEGgt17vbbG2cyRxNDI5Gh49qcue5rmMJcKYcLdWI+2O3SDSW2hokc6Gm52CctEbt7aZ9zLA7HyAVrTXyBXpEBERAREQERE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867275" y="-639763"/>
            <a:ext cx="22098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574" y="1046470"/>
            <a:ext cx="3110512" cy="187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73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Time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826178"/>
            <a:ext cx="10363826" cy="4664773"/>
          </a:xfrm>
        </p:spPr>
        <p:txBody>
          <a:bodyPr>
            <a:normAutofit/>
          </a:bodyPr>
          <a:lstStyle/>
          <a:p>
            <a:r>
              <a:rPr lang="en-US" dirty="0" smtClean="0"/>
              <a:t>The SI unit or time is the second</a:t>
            </a:r>
          </a:p>
          <a:p>
            <a:r>
              <a:rPr lang="en-US" dirty="0" smtClean="0"/>
              <a:t>1 second = 1/60 minute</a:t>
            </a:r>
          </a:p>
          <a:p>
            <a:r>
              <a:rPr lang="en-US" dirty="0" smtClean="0"/>
              <a:t>It may be confusing because the definition of a minute depends on the definition of an hour which is based on the duration of a day ( and  day is not always 24 </a:t>
            </a:r>
            <a:r>
              <a:rPr lang="en-US" dirty="0" err="1" smtClean="0"/>
              <a:t>hrs</a:t>
            </a:r>
            <a:r>
              <a:rPr lang="en-US" dirty="0" smtClean="0"/>
              <a:t> long)</a:t>
            </a:r>
          </a:p>
          <a:p>
            <a:r>
              <a:rPr lang="en-US" dirty="0" smtClean="0"/>
              <a:t>Day is the length of time it takes the earth t rotate exactly once on its axis</a:t>
            </a:r>
          </a:p>
          <a:p>
            <a:r>
              <a:rPr lang="en-US" b="1" u="sng" dirty="0" smtClean="0"/>
              <a:t>Problems: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1. Convert 2 hours to seconds given 1hr = 60 minutes</a:t>
            </a:r>
          </a:p>
          <a:p>
            <a:r>
              <a:rPr lang="en-US" dirty="0" smtClean="0"/>
              <a:t>2. Convert 2 days to seconds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46" y="-1214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13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ENGLISH TO METRIC CONVERSIONS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53552811"/>
              </p:ext>
            </p:extLst>
          </p:nvPr>
        </p:nvGraphicFramePr>
        <p:xfrm>
          <a:off x="914400" y="2366963"/>
          <a:ext cx="103632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400"/>
                <a:gridCol w="3454400"/>
                <a:gridCol w="345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LENGTH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VOLUME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MASS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2.54 centimeters= 1 inch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LITER = 1.06 QUARTS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KILOGRAM = 2.2 POUNDS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meter = 39.37 inches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28.3 GRAMS = 1 OUNCE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meter =1.09 yards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POUND = 453.6 GRAMS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kilometer = .062 miles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mile = 5280 feet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421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71" y="0"/>
            <a:ext cx="6502400" cy="6986428"/>
          </a:xfrm>
        </p:spPr>
      </p:pic>
    </p:spTree>
    <p:extLst>
      <p:ext uri="{BB962C8B-B14F-4D97-AF65-F5344CB8AC3E}">
        <p14:creationId xmlns:p14="http://schemas.microsoft.com/office/powerpoint/2010/main" val="7637936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Density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mass per unit volume of a substance</a:t>
            </a:r>
          </a:p>
          <a:p>
            <a:endParaRPr lang="en-US" sz="3200" dirty="0"/>
          </a:p>
          <a:p>
            <a:r>
              <a:rPr lang="en-US" sz="3200" b="1" dirty="0" smtClean="0">
                <a:solidFill>
                  <a:srgbClr val="FF0000"/>
                </a:solidFill>
              </a:rPr>
              <a:t>Density= mass/volume</a:t>
            </a:r>
          </a:p>
          <a:p>
            <a:r>
              <a:rPr lang="en-US" sz="3200" dirty="0" smtClean="0"/>
              <a:t>Example:  what is the density of an object if it has a mass of 10 grams and a volume of 10 milliliters?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364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744" y="322302"/>
            <a:ext cx="10364451" cy="1596177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/>
              <a:t>Density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4196" y="2240781"/>
            <a:ext cx="4974779" cy="4617219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As it turns out, this is the density of water</a:t>
            </a:r>
          </a:p>
          <a:p>
            <a:r>
              <a:rPr lang="en-US" sz="2800" dirty="0" smtClean="0"/>
              <a:t>Objects with a density less than water will float, and those with a density greater than water will sink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09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040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42" y="1300766"/>
            <a:ext cx="12374857" cy="39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2269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temperature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2106" y="2379970"/>
            <a:ext cx="10363826" cy="3424107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measure of the motion of molecules </a:t>
            </a:r>
          </a:p>
          <a:p>
            <a:r>
              <a:rPr lang="en-US" sz="2800" dirty="0" smtClean="0"/>
              <a:t>Si unit is kelvin scale (k)               </a:t>
            </a:r>
            <a:r>
              <a:rPr lang="en-US" sz="2800" b="1" u="sng" dirty="0" smtClean="0">
                <a:solidFill>
                  <a:srgbClr val="FF0000"/>
                </a:solidFill>
              </a:rPr>
              <a:t>formulas</a:t>
            </a:r>
          </a:p>
          <a:p>
            <a:r>
              <a:rPr lang="en-US" sz="2800" dirty="0" smtClean="0"/>
              <a:t>F= Fahrenheit                  </a:t>
            </a:r>
          </a:p>
          <a:p>
            <a:r>
              <a:rPr lang="en-US" sz="2800" dirty="0" smtClean="0"/>
              <a:t> C= Celsius                         </a:t>
            </a:r>
            <a:r>
              <a:rPr lang="en-US" sz="3200" b="1" dirty="0" smtClean="0">
                <a:solidFill>
                  <a:srgbClr val="FF0000"/>
                </a:solidFill>
              </a:rPr>
              <a:t>c = .55 (f-32)             c = k- 273</a:t>
            </a:r>
          </a:p>
          <a:p>
            <a:r>
              <a:rPr lang="en-US" sz="2800" dirty="0" smtClean="0"/>
              <a:t>K= kelvin                             </a:t>
            </a:r>
            <a:r>
              <a:rPr lang="en-US" sz="3200" b="1" dirty="0" smtClean="0">
                <a:solidFill>
                  <a:srgbClr val="FF0000"/>
                </a:solidFill>
              </a:rPr>
              <a:t>k= c + 273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                                   f = 1.8( c) + 32</a:t>
            </a:r>
          </a:p>
          <a:p>
            <a:endParaRPr lang="en-US" sz="2800" dirty="0"/>
          </a:p>
          <a:p>
            <a:r>
              <a:rPr lang="en-US" sz="2800" dirty="0" smtClean="0"/>
              <a:t>                                       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6939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Scientific Measurements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As you have learned experimenting is an important part of any scientific method.</a:t>
            </a:r>
          </a:p>
          <a:p>
            <a:endParaRPr lang="en-US" sz="2800" dirty="0"/>
          </a:p>
          <a:p>
            <a:r>
              <a:rPr lang="en-US" sz="2800" dirty="0" smtClean="0"/>
              <a:t>Most experiments involve measurements</a:t>
            </a:r>
          </a:p>
          <a:p>
            <a:r>
              <a:rPr lang="en-US" sz="2800" dirty="0" smtClean="0"/>
              <a:t>Measurements made during experiments must be reliable and accurate as well as easily communicated to others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28685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example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Convert body temperature from  Fahrenheit to  Celsius then to kelvin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45863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56" y="249394"/>
            <a:ext cx="10364451" cy="1596177"/>
          </a:xfrm>
        </p:spPr>
        <p:txBody>
          <a:bodyPr/>
          <a:lstStyle/>
          <a:p>
            <a:r>
              <a:rPr lang="en-US" dirty="0" smtClean="0"/>
              <a:t>Heat and Heat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0481" y="1670365"/>
            <a:ext cx="10363826" cy="37949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is the sum total of the kinetic energies of the particles in a sample of matter</a:t>
            </a:r>
          </a:p>
          <a:p>
            <a:r>
              <a:rPr lang="en-US" sz="2400" dirty="0" smtClean="0"/>
              <a:t>At always flows spontaneously from matter at a higher temperature to matter at a lower temperature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530" y="3714747"/>
            <a:ext cx="6367102" cy="314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22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416605"/>
            <a:ext cx="10363826" cy="494555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 unit for heat is the </a:t>
            </a:r>
            <a:r>
              <a:rPr lang="en-US" sz="2800" b="1" dirty="0" smtClean="0">
                <a:solidFill>
                  <a:srgbClr val="FF0000"/>
                </a:solidFill>
              </a:rPr>
              <a:t>joule</a:t>
            </a:r>
            <a:r>
              <a:rPr lang="en-US" sz="2800" dirty="0" smtClean="0"/>
              <a:t> (j)</a:t>
            </a:r>
          </a:p>
          <a:p>
            <a:r>
              <a:rPr lang="en-US" sz="2800" dirty="0" smtClean="0"/>
              <a:t>An older unit is the </a:t>
            </a:r>
            <a:r>
              <a:rPr lang="en-US" sz="2800" b="1" dirty="0" smtClean="0">
                <a:solidFill>
                  <a:srgbClr val="FF0000"/>
                </a:solidFill>
              </a:rPr>
              <a:t>calorie</a:t>
            </a:r>
            <a:r>
              <a:rPr lang="en-US" sz="2800" dirty="0" smtClean="0"/>
              <a:t> which is the quantity of heat required to raise the temperature of 1 gram of water from 14.5 to 15.5 c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1 </a:t>
            </a:r>
            <a:r>
              <a:rPr lang="en-US" sz="2800" b="1" dirty="0" err="1" smtClean="0">
                <a:solidFill>
                  <a:srgbClr val="FF0000"/>
                </a:solidFill>
              </a:rPr>
              <a:t>cal</a:t>
            </a:r>
            <a:r>
              <a:rPr lang="en-US" sz="2800" b="1" dirty="0" smtClean="0">
                <a:solidFill>
                  <a:srgbClr val="FF0000"/>
                </a:solidFill>
              </a:rPr>
              <a:t> =4.184j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1000j = 1 </a:t>
            </a:r>
            <a:r>
              <a:rPr lang="en-US" sz="2800" b="1" dirty="0" err="1" smtClean="0">
                <a:solidFill>
                  <a:srgbClr val="FF0000"/>
                </a:solidFill>
              </a:rPr>
              <a:t>kj</a:t>
            </a:r>
            <a:r>
              <a:rPr lang="en-US" sz="2800" b="1" dirty="0" smtClean="0">
                <a:solidFill>
                  <a:srgbClr val="FF0000"/>
                </a:solidFill>
              </a:rPr>
              <a:t> (kilojoule)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Ex  Convert 275 </a:t>
            </a:r>
            <a:r>
              <a:rPr lang="en-US" sz="2800" b="1" dirty="0" err="1" smtClean="0">
                <a:solidFill>
                  <a:srgbClr val="FF0000"/>
                </a:solidFill>
              </a:rPr>
              <a:t>cal</a:t>
            </a:r>
            <a:r>
              <a:rPr lang="en-US" sz="2800" b="1" dirty="0" smtClean="0">
                <a:solidFill>
                  <a:srgbClr val="FF0000"/>
                </a:solidFill>
              </a:rPr>
              <a:t> to joules then kilojoules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19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Specific heat and heat capacity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200" b="1" u="sng" dirty="0" smtClean="0"/>
              <a:t>Heat capacity</a:t>
            </a:r>
            <a:r>
              <a:rPr lang="en-US" sz="3200" dirty="0" smtClean="0"/>
              <a:t>:  The amount of heat energy needed to raise the temperature of a given sample of matter by one Celsius degree</a:t>
            </a:r>
          </a:p>
          <a:p>
            <a:endParaRPr lang="en-US" sz="3200" dirty="0"/>
          </a:p>
          <a:p>
            <a:r>
              <a:rPr lang="en-US" sz="3200" b="1" u="sng" dirty="0" smtClean="0"/>
              <a:t>Specific heat</a:t>
            </a:r>
            <a:r>
              <a:rPr lang="en-US" sz="3200" dirty="0" smtClean="0"/>
              <a:t>: the amount of heat energy  needed to raise the temperature of 1 gram of a substance by 1 C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3526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things that determine the quantity of heat lost or gained during a temperature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3600" dirty="0" smtClean="0"/>
              <a:t>nature of matter changing temperature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Mass of matter changing temperature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Size of temperature change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97926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641378"/>
            <a:ext cx="10363826" cy="34241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Heat lost or gained = mass x  change in temperature x specific heat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33" y="2214694"/>
            <a:ext cx="8828546" cy="436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58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heat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Specific heat is measured in  joules per gram degree Celsius (j/g C )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The specific heat of water is 1j/g c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840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example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a 4 gram sample of glass was heated from 1c to 41 c, a temperature change o 40c and was found to have absorbed 32 j of heat</a:t>
            </a:r>
          </a:p>
          <a:p>
            <a:endParaRPr lang="en-US" sz="3200" dirty="0"/>
          </a:p>
          <a:p>
            <a:r>
              <a:rPr lang="en-US" sz="4100" dirty="0" smtClean="0"/>
              <a:t>What is the specific heat of this type of glass? </a:t>
            </a:r>
          </a:p>
          <a:p>
            <a:r>
              <a:rPr lang="en-US" sz="4100" dirty="0" smtClean="0"/>
              <a:t>How much heat did the same glass sample gain when it was heated from 41 C  to 71 c?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1428228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8219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science, numbers can range from very small to very large</a:t>
            </a:r>
          </a:p>
          <a:p>
            <a:r>
              <a:rPr lang="en-US" sz="2400" dirty="0" smtClean="0"/>
              <a:t>Example Avogadro’s number :  602 213 674 000 000 000 000 000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or the mass of an electron which is 0.0000000000000000000000000000009109</a:t>
            </a:r>
          </a:p>
          <a:p>
            <a:r>
              <a:rPr lang="en-US" sz="2400" dirty="0" smtClean="0"/>
              <a:t>To make these numbers easier to read, we us </a:t>
            </a:r>
            <a:r>
              <a:rPr lang="en-US" sz="2400" dirty="0" smtClean="0">
                <a:solidFill>
                  <a:srgbClr val="FF0000"/>
                </a:solidFill>
              </a:rPr>
              <a:t>scientific notation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421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91" y="2315448"/>
            <a:ext cx="7351018" cy="4355809"/>
          </a:xfrm>
        </p:spPr>
      </p:pic>
    </p:spTree>
    <p:extLst>
      <p:ext uri="{BB962C8B-B14F-4D97-AF65-F5344CB8AC3E}">
        <p14:creationId xmlns:p14="http://schemas.microsoft.com/office/powerpoint/2010/main" val="27892217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Mixed up measurements: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September 1999 </a:t>
            </a:r>
            <a:r>
              <a:rPr lang="en-US" sz="2800" dirty="0" err="1" smtClean="0"/>
              <a:t>americans</a:t>
            </a:r>
            <a:r>
              <a:rPr lang="en-US" sz="2800" dirty="0" smtClean="0"/>
              <a:t> got a nasty reminder                      of how the rest of the world measures weights and distances.</a:t>
            </a:r>
          </a:p>
          <a:p>
            <a:r>
              <a:rPr lang="en-US" sz="2800" dirty="0" err="1" smtClean="0"/>
              <a:t>Nasa</a:t>
            </a:r>
            <a:r>
              <a:rPr lang="en-US" sz="2800" dirty="0" smtClean="0"/>
              <a:t> lost its $165 mars climate orbiter when one team of flight controllers had programmed the space craft with English units (pounds and feet) and the other had entered numbers using a metric scheme (</a:t>
            </a:r>
            <a:r>
              <a:rPr lang="en-US" sz="2800" dirty="0" err="1" smtClean="0"/>
              <a:t>newtons</a:t>
            </a:r>
            <a:r>
              <a:rPr lang="en-US" sz="2800" dirty="0" smtClean="0"/>
              <a:t> and meter)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0"/>
            <a:ext cx="24288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178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44275"/>
            <a:ext cx="10364451" cy="1596177"/>
          </a:xfrm>
        </p:spPr>
        <p:txBody>
          <a:bodyPr/>
          <a:lstStyle/>
          <a:p>
            <a:r>
              <a:rPr lang="en-US" dirty="0" smtClean="0"/>
              <a:t>Scientific notation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85" y="2240452"/>
            <a:ext cx="8173228" cy="4903936"/>
          </a:xfrm>
        </p:spPr>
      </p:pic>
    </p:spTree>
    <p:extLst>
      <p:ext uri="{BB962C8B-B14F-4D97-AF65-F5344CB8AC3E}">
        <p14:creationId xmlns:p14="http://schemas.microsoft.com/office/powerpoint/2010/main" val="41522579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5082" cy="6845620"/>
          </a:xfrm>
        </p:spPr>
      </p:pic>
    </p:spTree>
    <p:extLst>
      <p:ext uri="{BB962C8B-B14F-4D97-AF65-F5344CB8AC3E}">
        <p14:creationId xmlns:p14="http://schemas.microsoft.com/office/powerpoint/2010/main" val="4771561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35" y="2144802"/>
            <a:ext cx="6364537" cy="4713198"/>
          </a:xfrm>
        </p:spPr>
      </p:pic>
    </p:spTree>
    <p:extLst>
      <p:ext uri="{BB962C8B-B14F-4D97-AF65-F5344CB8AC3E}">
        <p14:creationId xmlns:p14="http://schemas.microsoft.com/office/powerpoint/2010/main" val="38427024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3910"/>
          </a:xfrm>
        </p:spPr>
      </p:pic>
    </p:spTree>
    <p:extLst>
      <p:ext uri="{BB962C8B-B14F-4D97-AF65-F5344CB8AC3E}">
        <p14:creationId xmlns:p14="http://schemas.microsoft.com/office/powerpoint/2010/main" val="2448420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figures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48" y="369445"/>
            <a:ext cx="8428484" cy="6345770"/>
          </a:xfrm>
        </p:spPr>
      </p:pic>
    </p:spTree>
    <p:extLst>
      <p:ext uri="{BB962C8B-B14F-4D97-AF65-F5344CB8AC3E}">
        <p14:creationId xmlns:p14="http://schemas.microsoft.com/office/powerpoint/2010/main" val="4256368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7470"/>
          </a:xfrm>
        </p:spPr>
      </p:pic>
    </p:spTree>
    <p:extLst>
      <p:ext uri="{BB962C8B-B14F-4D97-AF65-F5344CB8AC3E}">
        <p14:creationId xmlns:p14="http://schemas.microsoft.com/office/powerpoint/2010/main" val="7175803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98932"/>
          </a:xfrm>
        </p:spPr>
      </p:pic>
    </p:spTree>
    <p:extLst>
      <p:ext uri="{BB962C8B-B14F-4D97-AF65-F5344CB8AC3E}">
        <p14:creationId xmlns:p14="http://schemas.microsoft.com/office/powerpoint/2010/main" val="15498789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scientific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916331"/>
            <a:ext cx="10363826" cy="44715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quality of a measurement depends on the instrument and the person making the measurement</a:t>
            </a:r>
          </a:p>
          <a:p>
            <a:r>
              <a:rPr lang="en-US" sz="2400" dirty="0" smtClean="0"/>
              <a:t>Uncertainty in measurements an also result from limitations in accuracy or precision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Accuracy:</a:t>
            </a:r>
            <a:r>
              <a:rPr lang="en-US" sz="2400" dirty="0" smtClean="0"/>
              <a:t> refers to the closeness of a measurement to the true or accepted value of the quantity measured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Precision:</a:t>
            </a:r>
            <a:r>
              <a:rPr lang="en-US" sz="2400" dirty="0" smtClean="0"/>
              <a:t> refers to the agreement among the numerical values of a set of measurements of the same quantity made in the same way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47509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accuracy and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on a dart board, the closer the darts are to the bull’s eye, the more </a:t>
            </a:r>
            <a:r>
              <a:rPr lang="en-US" sz="2800" b="1" dirty="0" smtClean="0">
                <a:solidFill>
                  <a:srgbClr val="FF0000"/>
                </a:solidFill>
              </a:rPr>
              <a:t>accurate.</a:t>
            </a:r>
          </a:p>
          <a:p>
            <a:r>
              <a:rPr lang="en-US" sz="2800" dirty="0" smtClean="0"/>
              <a:t>The closer the darts in a group are to each other, the more </a:t>
            </a:r>
            <a:r>
              <a:rPr lang="en-US" sz="2800" b="1" dirty="0" smtClean="0">
                <a:solidFill>
                  <a:srgbClr val="FF0000"/>
                </a:solidFill>
              </a:rPr>
              <a:t>precise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4160633"/>
            <a:ext cx="57150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46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Dimensional analysis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The skill of converting one unit to another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One of the most fundamental and important skills used in chemistry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Success in chemistry depends on your understanding and proficiency in this skill 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39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err="1" smtClean="0"/>
              <a:t>si</a:t>
            </a:r>
            <a:r>
              <a:rPr lang="en-US" sz="6000" dirty="0" smtClean="0"/>
              <a:t> Measurements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standard system used by all scientists ( for measurements) is the Metric system  also called the International system of Units (SI)</a:t>
            </a:r>
          </a:p>
          <a:p>
            <a:endParaRPr lang="en-US" sz="3200" dirty="0"/>
          </a:p>
          <a:p>
            <a:r>
              <a:rPr lang="en-US" sz="3200" dirty="0" smtClean="0"/>
              <a:t>Scientist use metric units to measure:  length, volume, mass, density and temperature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55502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429"/>
          </a:xfrm>
        </p:spPr>
      </p:pic>
    </p:spTree>
    <p:extLst>
      <p:ext uri="{BB962C8B-B14F-4D97-AF65-F5344CB8AC3E}">
        <p14:creationId xmlns:p14="http://schemas.microsoft.com/office/powerpoint/2010/main" val="4008051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"/>
            <a:ext cx="12293600" cy="6866505"/>
          </a:xfrm>
        </p:spPr>
      </p:pic>
    </p:spTree>
    <p:extLst>
      <p:ext uri="{BB962C8B-B14F-4D97-AF65-F5344CB8AC3E}">
        <p14:creationId xmlns:p14="http://schemas.microsoft.com/office/powerpoint/2010/main" val="2337391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34147" cy="69668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46" y="-130049"/>
            <a:ext cx="5248368" cy="702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847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Units ( 7 in SI)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6588182"/>
              </p:ext>
            </p:extLst>
          </p:nvPr>
        </p:nvGraphicFramePr>
        <p:xfrm>
          <a:off x="914400" y="2214694"/>
          <a:ext cx="10363200" cy="4521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400"/>
                <a:gridCol w="3454400"/>
                <a:gridCol w="3454400"/>
              </a:tblGrid>
              <a:tr h="5023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QUANITY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SYMBOL</a:t>
                      </a:r>
                      <a:endParaRPr lang="en-US" sz="2400" dirty="0"/>
                    </a:p>
                  </a:txBody>
                  <a:tcPr/>
                </a:tc>
              </a:tr>
              <a:tr h="5023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Length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</a:tr>
              <a:tr h="5023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kilogram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Kg</a:t>
                      </a:r>
                      <a:endParaRPr lang="en-US" sz="2400" dirty="0"/>
                    </a:p>
                  </a:txBody>
                  <a:tcPr/>
                </a:tc>
              </a:tr>
              <a:tr h="5023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second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</a:tr>
              <a:tr h="5023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temperature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kelvin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</a:t>
                      </a:r>
                      <a:endParaRPr lang="en-US" sz="2400" dirty="0"/>
                    </a:p>
                  </a:txBody>
                  <a:tcPr/>
                </a:tc>
              </a:tr>
              <a:tr h="5023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Amount of substance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mol</a:t>
                      </a:r>
                      <a:endParaRPr lang="en-US" sz="2400" dirty="0"/>
                    </a:p>
                  </a:txBody>
                  <a:tcPr/>
                </a:tc>
              </a:tr>
              <a:tr h="5023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volume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</a:t>
                      </a:r>
                      <a:endParaRPr lang="en-US" sz="2400" dirty="0"/>
                    </a:p>
                  </a:txBody>
                  <a:tcPr/>
                </a:tc>
              </a:tr>
              <a:tr h="5023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Electric current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ampere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</a:tr>
              <a:tr h="5023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Luminous intensity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candela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cd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5608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95430"/>
          </a:xfrm>
        </p:spPr>
      </p:pic>
    </p:spTree>
    <p:extLst>
      <p:ext uri="{BB962C8B-B14F-4D97-AF65-F5344CB8AC3E}">
        <p14:creationId xmlns:p14="http://schemas.microsoft.com/office/powerpoint/2010/main" val="11884032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Length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distance from one point to another</a:t>
            </a:r>
          </a:p>
          <a:p>
            <a:r>
              <a:rPr lang="en-US" sz="2800" dirty="0" smtClean="0"/>
              <a:t>The basic SI unit for length is the meter(m)</a:t>
            </a:r>
          </a:p>
          <a:p>
            <a:r>
              <a:rPr lang="en-US" sz="2800" dirty="0" smtClean="0"/>
              <a:t>1 meter = 39.4 inches  ( a little longer than 1 yard)</a:t>
            </a:r>
          </a:p>
          <a:p>
            <a:r>
              <a:rPr lang="en-US" sz="2800" dirty="0" smtClean="0"/>
              <a:t>Smaller SI units for length include the centimeter (cm) and  millimeter (MM)</a:t>
            </a:r>
          </a:p>
          <a:p>
            <a:r>
              <a:rPr lang="en-US" sz="2800" dirty="0" smtClean="0"/>
              <a:t>Kilo= 1000                                    </a:t>
            </a:r>
            <a:r>
              <a:rPr lang="en-US" sz="2800" dirty="0" err="1" smtClean="0"/>
              <a:t>milli</a:t>
            </a:r>
            <a:r>
              <a:rPr lang="en-US" sz="2800" dirty="0" smtClean="0"/>
              <a:t> = 1/1000</a:t>
            </a:r>
          </a:p>
          <a:p>
            <a:r>
              <a:rPr lang="en-US" sz="2800" dirty="0" err="1" smtClean="0"/>
              <a:t>Centi</a:t>
            </a:r>
            <a:r>
              <a:rPr lang="en-US" sz="2800" dirty="0" smtClean="0"/>
              <a:t>= 1/100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21570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Conversion info</a:t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sz="3300" dirty="0" smtClean="0"/>
              <a:t>King Henry died Monday drinking chocolate milk</a:t>
            </a:r>
          </a:p>
          <a:p>
            <a:r>
              <a:rPr lang="en-US" sz="3300" dirty="0" smtClean="0"/>
              <a:t>Kilo- hector- </a:t>
            </a:r>
            <a:r>
              <a:rPr lang="en-US" sz="3300" dirty="0" err="1" smtClean="0"/>
              <a:t>deca</a:t>
            </a:r>
            <a:r>
              <a:rPr lang="en-US" sz="3300" dirty="0" smtClean="0"/>
              <a:t>- meter- </a:t>
            </a:r>
            <a:r>
              <a:rPr lang="en-US" sz="3300" dirty="0" err="1" smtClean="0"/>
              <a:t>deci</a:t>
            </a:r>
            <a:r>
              <a:rPr lang="en-US" sz="3300" dirty="0" smtClean="0"/>
              <a:t>- </a:t>
            </a:r>
            <a:r>
              <a:rPr lang="en-US" sz="3300" dirty="0" err="1" smtClean="0"/>
              <a:t>centi</a:t>
            </a:r>
            <a:r>
              <a:rPr lang="en-US" sz="3300" dirty="0" smtClean="0"/>
              <a:t>- </a:t>
            </a:r>
            <a:r>
              <a:rPr lang="en-US" sz="3300" dirty="0" err="1" smtClean="0"/>
              <a:t>milli</a:t>
            </a:r>
            <a:endParaRPr lang="en-US" sz="3300" dirty="0" smtClean="0"/>
          </a:p>
          <a:p>
            <a:r>
              <a:rPr lang="en-US" sz="3300" dirty="0" smtClean="0"/>
              <a:t>                                  liter</a:t>
            </a:r>
          </a:p>
          <a:p>
            <a:r>
              <a:rPr lang="en-US" sz="3300" dirty="0" smtClean="0"/>
              <a:t>                                  gram</a:t>
            </a:r>
          </a:p>
          <a:p>
            <a:endParaRPr lang="en-US" sz="3300" dirty="0" smtClean="0"/>
          </a:p>
          <a:p>
            <a:r>
              <a:rPr lang="en-US" sz="3300" dirty="0" smtClean="0"/>
              <a:t>GO  over how to use these conversions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371696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74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158</TotalTime>
  <Words>1128</Words>
  <Application>Microsoft Office PowerPoint</Application>
  <PresentationFormat>Widescreen</PresentationFormat>
  <Paragraphs>158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Tw Cen MT</vt:lpstr>
      <vt:lpstr>Droplet</vt:lpstr>
      <vt:lpstr>Unit 2 Metrics</vt:lpstr>
      <vt:lpstr>Scientific Measurements</vt:lpstr>
      <vt:lpstr>Mixed up measurements:</vt:lpstr>
      <vt:lpstr> si Measurements</vt:lpstr>
      <vt:lpstr>Fundamental Units ( 7 in SI)</vt:lpstr>
      <vt:lpstr>PowerPoint Presentation</vt:lpstr>
      <vt:lpstr>Length</vt:lpstr>
      <vt:lpstr>Conversion info  </vt:lpstr>
      <vt:lpstr>PowerPoint Presentation</vt:lpstr>
      <vt:lpstr>PowerPoint Presentation</vt:lpstr>
      <vt:lpstr>Mass</vt:lpstr>
      <vt:lpstr>Volume</vt:lpstr>
      <vt:lpstr>Time</vt:lpstr>
      <vt:lpstr> ENGLISH TO METRIC CONVERSIONS</vt:lpstr>
      <vt:lpstr>PowerPoint Presentation</vt:lpstr>
      <vt:lpstr>Density</vt:lpstr>
      <vt:lpstr>Density</vt:lpstr>
      <vt:lpstr>PowerPoint Presentation</vt:lpstr>
      <vt:lpstr>temperature</vt:lpstr>
      <vt:lpstr>example</vt:lpstr>
      <vt:lpstr>Heat and Heat Energy</vt:lpstr>
      <vt:lpstr>PowerPoint Presentation</vt:lpstr>
      <vt:lpstr>Specific heat and heat capacity</vt:lpstr>
      <vt:lpstr>3 things that determine the quantity of heat lost or gained during a temperature change</vt:lpstr>
      <vt:lpstr>Specific heat</vt:lpstr>
      <vt:lpstr>Specific heat</vt:lpstr>
      <vt:lpstr>example</vt:lpstr>
      <vt:lpstr>Scientific notation</vt:lpstr>
      <vt:lpstr>Scientific notation</vt:lpstr>
      <vt:lpstr>Scientific notation</vt:lpstr>
      <vt:lpstr>PowerPoint Presentation</vt:lpstr>
      <vt:lpstr>Scientific notation</vt:lpstr>
      <vt:lpstr>PowerPoint Presentation</vt:lpstr>
      <vt:lpstr>Significant figures</vt:lpstr>
      <vt:lpstr>PowerPoint Presentation</vt:lpstr>
      <vt:lpstr>PowerPoint Presentation</vt:lpstr>
      <vt:lpstr>Using scientific measurements</vt:lpstr>
      <vt:lpstr>differences between accuracy and precision</vt:lpstr>
      <vt:lpstr>Dimensional analysis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owen</dc:creator>
  <cp:lastModifiedBy>kim owen</cp:lastModifiedBy>
  <cp:revision>22</cp:revision>
  <dcterms:created xsi:type="dcterms:W3CDTF">2014-05-29T03:33:27Z</dcterms:created>
  <dcterms:modified xsi:type="dcterms:W3CDTF">2014-05-31T02:44:54Z</dcterms:modified>
</cp:coreProperties>
</file>