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7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57F-75B6-4B59-AF56-D143AAC3ADDF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54C9-9B03-4A6E-BE16-FFE121FC9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80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57F-75B6-4B59-AF56-D143AAC3ADDF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54C9-9B03-4A6E-BE16-FFE121FC9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12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57F-75B6-4B59-AF56-D143AAC3ADDF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54C9-9B03-4A6E-BE16-FFE121FC9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02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57F-75B6-4B59-AF56-D143AAC3ADDF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54C9-9B03-4A6E-BE16-FFE121FC9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84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57F-75B6-4B59-AF56-D143AAC3ADDF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54C9-9B03-4A6E-BE16-FFE121FC9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92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57F-75B6-4B59-AF56-D143AAC3ADDF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54C9-9B03-4A6E-BE16-FFE121FC9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44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57F-75B6-4B59-AF56-D143AAC3ADDF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54C9-9B03-4A6E-BE16-FFE121FC9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11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57F-75B6-4B59-AF56-D143AAC3ADDF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54C9-9B03-4A6E-BE16-FFE121FC9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39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57F-75B6-4B59-AF56-D143AAC3ADDF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54C9-9B03-4A6E-BE16-FFE121FC9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24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57F-75B6-4B59-AF56-D143AAC3ADDF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54C9-9B03-4A6E-BE16-FFE121FC9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62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557F-75B6-4B59-AF56-D143AAC3ADDF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F54C9-9B03-4A6E-BE16-FFE121FC9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15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3557F-75B6-4B59-AF56-D143AAC3ADDF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F54C9-9B03-4A6E-BE16-FFE121FC9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0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Fat Daddy Additions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53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Formulas and names of common metal ions with more than one ionic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</a:t>
            </a:r>
            <a:r>
              <a:rPr lang="en-US" baseline="30000" dirty="0" smtClean="0"/>
              <a:t>+2</a:t>
            </a:r>
            <a:r>
              <a:rPr lang="en-US" dirty="0" smtClean="0"/>
              <a:t>    Gold II     Auric</a:t>
            </a:r>
          </a:p>
          <a:p>
            <a:r>
              <a:rPr lang="en-US" dirty="0" smtClean="0"/>
              <a:t>Au</a:t>
            </a:r>
            <a:r>
              <a:rPr lang="en-US" baseline="30000" dirty="0" smtClean="0"/>
              <a:t>+1</a:t>
            </a:r>
            <a:r>
              <a:rPr lang="en-US" dirty="0" smtClean="0"/>
              <a:t>    Gold I    Aurous</a:t>
            </a:r>
          </a:p>
          <a:p>
            <a:r>
              <a:rPr lang="en-US" dirty="0" smtClean="0"/>
              <a:t>Tin IV                 stannic</a:t>
            </a:r>
          </a:p>
          <a:p>
            <a:r>
              <a:rPr lang="en-US" dirty="0" smtClean="0"/>
              <a:t>Tin II                stannous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897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CoSO</a:t>
            </a:r>
            <a:r>
              <a:rPr lang="en-US" baseline="-25000" dirty="0" smtClean="0"/>
              <a:t>4</a:t>
            </a:r>
            <a:r>
              <a:rPr lang="en-US" dirty="0" smtClean="0"/>
              <a:t> * 6H2O      cobalt  II sulfate </a:t>
            </a:r>
            <a:r>
              <a:rPr lang="en-US" dirty="0" err="1" smtClean="0"/>
              <a:t>hexahydrate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Fe</a:t>
            </a:r>
            <a:r>
              <a:rPr lang="en-US" baseline="-25000" dirty="0" smtClean="0"/>
              <a:t>3</a:t>
            </a:r>
            <a:r>
              <a:rPr lang="en-US" dirty="0" smtClean="0"/>
              <a:t>[Fe(CN)</a:t>
            </a:r>
            <a:r>
              <a:rPr lang="en-US" baseline="-25000" dirty="0" smtClean="0"/>
              <a:t>6</a:t>
            </a:r>
            <a:r>
              <a:rPr lang="en-US" dirty="0" smtClean="0"/>
              <a:t>]</a:t>
            </a:r>
            <a:r>
              <a:rPr lang="en-US" baseline="-25000" dirty="0" smtClean="0"/>
              <a:t>2</a:t>
            </a:r>
            <a:r>
              <a:rPr lang="en-US" dirty="0" smtClean="0"/>
              <a:t>    iron II </a:t>
            </a:r>
            <a:r>
              <a:rPr lang="en-US" dirty="0" err="1" smtClean="0"/>
              <a:t>ferricyanide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79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Acids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Te   </a:t>
            </a:r>
            <a:r>
              <a:rPr lang="en-US" dirty="0" err="1" smtClean="0"/>
              <a:t>hydrotelluric</a:t>
            </a:r>
            <a:r>
              <a:rPr lang="en-US" dirty="0" smtClean="0"/>
              <a:t> acid                             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   carbonic acid</a:t>
            </a:r>
          </a:p>
          <a:p>
            <a:r>
              <a:rPr lang="en-US" dirty="0" smtClean="0"/>
              <a:t>HIO</a:t>
            </a:r>
            <a:r>
              <a:rPr lang="en-US" baseline="-25000" dirty="0" smtClean="0"/>
              <a:t>3</a:t>
            </a:r>
            <a:r>
              <a:rPr lang="en-US" dirty="0" smtClean="0"/>
              <a:t>        Iodic acid                                       HFO</a:t>
            </a:r>
            <a:r>
              <a:rPr lang="en-US" baseline="-25000" dirty="0" smtClean="0"/>
              <a:t>2</a:t>
            </a:r>
            <a:r>
              <a:rPr lang="en-US" dirty="0" smtClean="0"/>
              <a:t>       </a:t>
            </a:r>
            <a:r>
              <a:rPr lang="en-US" dirty="0" err="1" smtClean="0"/>
              <a:t>fluorous</a:t>
            </a:r>
            <a:r>
              <a:rPr lang="en-US" dirty="0" smtClean="0"/>
              <a:t> acid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SeO</a:t>
            </a:r>
            <a:r>
              <a:rPr lang="en-US" baseline="-25000" dirty="0" smtClean="0"/>
              <a:t>4</a:t>
            </a:r>
            <a:r>
              <a:rPr lang="en-US" dirty="0" smtClean="0"/>
              <a:t>   Selenic acid                                   </a:t>
            </a:r>
            <a:r>
              <a:rPr lang="en-US" dirty="0" err="1" smtClean="0"/>
              <a:t>HClO</a:t>
            </a:r>
            <a:r>
              <a:rPr lang="en-US" dirty="0" smtClean="0"/>
              <a:t>        </a:t>
            </a:r>
            <a:r>
              <a:rPr lang="en-US" dirty="0" err="1" smtClean="0"/>
              <a:t>hypochlorous</a:t>
            </a:r>
            <a:r>
              <a:rPr lang="en-US" dirty="0" smtClean="0"/>
              <a:t> acid</a:t>
            </a:r>
          </a:p>
          <a:p>
            <a:r>
              <a:rPr lang="en-US" dirty="0" smtClean="0"/>
              <a:t>HBrO</a:t>
            </a:r>
            <a:r>
              <a:rPr lang="en-US" baseline="-25000" dirty="0" smtClean="0"/>
              <a:t>3</a:t>
            </a:r>
            <a:r>
              <a:rPr lang="en-US" dirty="0" smtClean="0"/>
              <a:t>     bromic acid                                    HIO</a:t>
            </a:r>
            <a:r>
              <a:rPr lang="en-US" baseline="-25000" dirty="0" smtClean="0"/>
              <a:t>2</a:t>
            </a:r>
            <a:r>
              <a:rPr lang="en-US" dirty="0" smtClean="0"/>
              <a:t>        </a:t>
            </a:r>
            <a:r>
              <a:rPr lang="en-US" dirty="0" err="1" smtClean="0"/>
              <a:t>Iodous</a:t>
            </a:r>
            <a:r>
              <a:rPr lang="en-US" dirty="0" smtClean="0"/>
              <a:t> acid</a:t>
            </a:r>
          </a:p>
          <a:p>
            <a:r>
              <a:rPr lang="en-US" dirty="0" smtClean="0"/>
              <a:t>HNO</a:t>
            </a:r>
            <a:r>
              <a:rPr lang="en-US" baseline="-25000" dirty="0" smtClean="0"/>
              <a:t>3</a:t>
            </a:r>
            <a:r>
              <a:rPr lang="en-US" dirty="0" smtClean="0"/>
              <a:t>      Nitric acid                                       HBrO</a:t>
            </a:r>
            <a:r>
              <a:rPr lang="en-US" baseline="-25000" dirty="0" smtClean="0"/>
              <a:t>4</a:t>
            </a:r>
            <a:r>
              <a:rPr lang="en-US" dirty="0" smtClean="0"/>
              <a:t>      </a:t>
            </a:r>
            <a:r>
              <a:rPr lang="en-US" dirty="0" err="1" smtClean="0"/>
              <a:t>perbromic</a:t>
            </a:r>
            <a:r>
              <a:rPr lang="en-US" dirty="0" smtClean="0"/>
              <a:t> acid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    sulfuric acid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4</a:t>
            </a:r>
            <a:r>
              <a:rPr lang="en-US" dirty="0" smtClean="0"/>
              <a:t>     oxalic acid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         Phosphoric acid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284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Diatomic Pairing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5400" dirty="0" smtClean="0"/>
              <a:t>Hydrogen (H</a:t>
            </a:r>
            <a:r>
              <a:rPr lang="en-US" altLang="en-US" sz="5400" baseline="-25000" dirty="0" smtClean="0"/>
              <a:t>2</a:t>
            </a:r>
            <a:r>
              <a:rPr lang="en-US" altLang="en-US" sz="5400" dirty="0" smtClean="0"/>
              <a:t>)    Nitrogen (N</a:t>
            </a:r>
            <a:r>
              <a:rPr lang="en-US" altLang="en-US" sz="5400" baseline="-25000" dirty="0" smtClean="0"/>
              <a:t>2</a:t>
            </a:r>
            <a:r>
              <a:rPr lang="en-US" altLang="en-US" sz="5400" dirty="0" smtClean="0"/>
              <a:t>)</a:t>
            </a:r>
            <a:br>
              <a:rPr lang="en-US" altLang="en-US" sz="5400" dirty="0" smtClean="0"/>
            </a:br>
            <a:r>
              <a:rPr lang="en-US" altLang="en-US" sz="5400" dirty="0" smtClean="0"/>
              <a:t>Oxygen (O</a:t>
            </a:r>
            <a:r>
              <a:rPr lang="en-US" altLang="en-US" sz="5400" baseline="-25000" dirty="0" smtClean="0"/>
              <a:t>2</a:t>
            </a:r>
            <a:r>
              <a:rPr lang="en-US" altLang="en-US" sz="5400" dirty="0" smtClean="0"/>
              <a:t>)        Fluorine (F</a:t>
            </a:r>
            <a:r>
              <a:rPr lang="en-US" altLang="en-US" sz="5400" baseline="-25000" dirty="0" smtClean="0"/>
              <a:t>2</a:t>
            </a:r>
            <a:r>
              <a:rPr lang="en-US" altLang="en-US" sz="5400" dirty="0" smtClean="0"/>
              <a:t>)</a:t>
            </a:r>
            <a:br>
              <a:rPr lang="en-US" altLang="en-US" sz="5400" dirty="0" smtClean="0"/>
            </a:br>
            <a:r>
              <a:rPr lang="en-US" altLang="en-US" sz="5400" dirty="0" smtClean="0"/>
              <a:t>Chlorine (Cl</a:t>
            </a:r>
            <a:r>
              <a:rPr lang="en-US" altLang="en-US" sz="5400" baseline="-25000" dirty="0" smtClean="0"/>
              <a:t>2</a:t>
            </a:r>
            <a:r>
              <a:rPr lang="en-US" altLang="en-US" sz="5400" dirty="0" smtClean="0"/>
              <a:t>)      Iodine (I</a:t>
            </a:r>
            <a:r>
              <a:rPr lang="en-US" altLang="en-US" sz="5400" baseline="-25000" dirty="0" smtClean="0"/>
              <a:t>2</a:t>
            </a:r>
            <a:r>
              <a:rPr lang="en-US" altLang="en-US" sz="5400" dirty="0" smtClean="0"/>
              <a:t>)</a:t>
            </a:r>
            <a:br>
              <a:rPr lang="en-US" altLang="en-US" sz="5400" dirty="0" smtClean="0"/>
            </a:br>
            <a:r>
              <a:rPr lang="en-US" altLang="en-US" sz="5400" dirty="0" smtClean="0"/>
              <a:t>Bromine (Br</a:t>
            </a:r>
            <a:r>
              <a:rPr lang="en-US" altLang="en-US" sz="5400" baseline="-25000" dirty="0" smtClean="0"/>
              <a:t>2</a:t>
            </a:r>
            <a:r>
              <a:rPr lang="en-US" altLang="en-US" sz="5400" dirty="0" smtClean="0"/>
              <a:t>)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79517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polyatomic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CNO</a:t>
            </a:r>
            <a:r>
              <a:rPr lang="en-US" sz="3200" b="1" baseline="30000" dirty="0" smtClean="0"/>
              <a:t>-1</a:t>
            </a:r>
            <a:r>
              <a:rPr lang="en-US" sz="3200" b="1" dirty="0" smtClean="0"/>
              <a:t>    </a:t>
            </a:r>
            <a:r>
              <a:rPr lang="en-US" sz="3200" b="1" dirty="0" err="1" smtClean="0"/>
              <a:t>cyanate</a:t>
            </a:r>
            <a:r>
              <a:rPr lang="en-US" sz="3200" b="1" dirty="0" smtClean="0"/>
              <a:t>                                     IO</a:t>
            </a:r>
            <a:r>
              <a:rPr lang="en-US" sz="3200" b="1" baseline="30000" dirty="0" smtClean="0"/>
              <a:t>-1</a:t>
            </a:r>
            <a:r>
              <a:rPr lang="en-US" sz="3200" b="1" dirty="0" smtClean="0"/>
              <a:t>         </a:t>
            </a:r>
            <a:r>
              <a:rPr lang="en-US" sz="3200" b="1" dirty="0" err="1" smtClean="0"/>
              <a:t>hypoiodite</a:t>
            </a:r>
            <a:endParaRPr lang="en-US" sz="3200" b="1" dirty="0" smtClean="0"/>
          </a:p>
          <a:p>
            <a:r>
              <a:rPr lang="en-US" sz="3200" b="1" dirty="0" smtClean="0"/>
              <a:t>BrO</a:t>
            </a:r>
            <a:r>
              <a:rPr lang="en-US" sz="3200" b="1" baseline="30000" dirty="0" smtClean="0"/>
              <a:t>-1</a:t>
            </a:r>
            <a:r>
              <a:rPr lang="en-US" sz="3200" b="1" dirty="0" smtClean="0"/>
              <a:t>     </a:t>
            </a:r>
            <a:r>
              <a:rPr lang="en-US" sz="3200" b="1" dirty="0" err="1" smtClean="0"/>
              <a:t>hypobromate</a:t>
            </a:r>
            <a:r>
              <a:rPr lang="en-US" sz="3200" b="1" dirty="0" smtClean="0"/>
              <a:t>                            C</a:t>
            </a:r>
            <a:r>
              <a:rPr lang="en-US" sz="3200" b="1" baseline="30000" dirty="0" smtClean="0"/>
              <a:t>-1</a:t>
            </a:r>
            <a:r>
              <a:rPr lang="en-US" sz="3200" b="1" dirty="0" smtClean="0"/>
              <a:t>         carbide</a:t>
            </a:r>
          </a:p>
          <a:p>
            <a:r>
              <a:rPr lang="en-US" sz="3200" b="1" dirty="0" smtClean="0"/>
              <a:t>H</a:t>
            </a:r>
            <a:r>
              <a:rPr lang="en-US" sz="3200" b="1" baseline="30000" dirty="0" smtClean="0"/>
              <a:t>-1</a:t>
            </a:r>
            <a:r>
              <a:rPr lang="en-US" sz="3200" b="1" dirty="0" smtClean="0"/>
              <a:t>          hydride                                     BrO</a:t>
            </a:r>
            <a:r>
              <a:rPr lang="en-US" sz="3200" b="1" baseline="-25000" dirty="0" smtClean="0"/>
              <a:t>2</a:t>
            </a:r>
            <a:r>
              <a:rPr lang="en-US" sz="3200" b="1" baseline="30000" dirty="0" smtClean="0"/>
              <a:t>-1</a:t>
            </a:r>
            <a:r>
              <a:rPr lang="en-US" sz="3200" b="1" dirty="0" smtClean="0"/>
              <a:t>    </a:t>
            </a:r>
            <a:r>
              <a:rPr lang="en-US" sz="3200" b="1" dirty="0" err="1" smtClean="0"/>
              <a:t>bromite</a:t>
            </a:r>
            <a:r>
              <a:rPr lang="en-US" sz="3200" b="1" dirty="0" smtClean="0"/>
              <a:t>                                      </a:t>
            </a:r>
          </a:p>
          <a:p>
            <a:r>
              <a:rPr lang="en-US" sz="3200" b="1" dirty="0" smtClean="0"/>
              <a:t>BrO</a:t>
            </a:r>
            <a:r>
              <a:rPr lang="en-US" sz="3200" b="1" baseline="-25000" dirty="0" smtClean="0"/>
              <a:t>3</a:t>
            </a:r>
            <a:r>
              <a:rPr lang="en-US" sz="3200" b="1" baseline="30000" dirty="0" smtClean="0"/>
              <a:t>-1</a:t>
            </a:r>
            <a:r>
              <a:rPr lang="en-US" sz="3200" b="1" dirty="0" smtClean="0"/>
              <a:t>  bromate                                     IO</a:t>
            </a:r>
            <a:r>
              <a:rPr lang="en-US" sz="3200" b="1" baseline="-25000" dirty="0" smtClean="0"/>
              <a:t>4</a:t>
            </a:r>
            <a:r>
              <a:rPr lang="en-US" sz="3200" b="1" baseline="30000" dirty="0" smtClean="0"/>
              <a:t>-1 </a:t>
            </a:r>
            <a:r>
              <a:rPr lang="en-US" sz="3200" b="1" dirty="0" smtClean="0"/>
              <a:t>      </a:t>
            </a:r>
            <a:r>
              <a:rPr lang="en-US" sz="3200" b="1" dirty="0" err="1" smtClean="0"/>
              <a:t>periodate</a:t>
            </a:r>
            <a:r>
              <a:rPr lang="en-US" sz="3200" b="1" dirty="0" smtClean="0"/>
              <a:t>                                 </a:t>
            </a:r>
          </a:p>
          <a:p>
            <a:r>
              <a:rPr lang="en-US" sz="3200" b="1" dirty="0" smtClean="0"/>
              <a:t>IO</a:t>
            </a:r>
            <a:r>
              <a:rPr lang="en-US" sz="3200" b="1" baseline="-25000" dirty="0" smtClean="0"/>
              <a:t>3</a:t>
            </a:r>
            <a:r>
              <a:rPr lang="en-US" sz="3200" b="1" baseline="30000" dirty="0" smtClean="0"/>
              <a:t>-1</a:t>
            </a:r>
            <a:r>
              <a:rPr lang="en-US" sz="3200" b="1" dirty="0" smtClean="0"/>
              <a:t>       iodate                                       ClO</a:t>
            </a:r>
            <a:r>
              <a:rPr lang="en-US" sz="3200" b="1" baseline="-25000" dirty="0" smtClean="0"/>
              <a:t>4</a:t>
            </a:r>
            <a:r>
              <a:rPr lang="en-US" sz="3200" b="1" baseline="30000" dirty="0" smtClean="0"/>
              <a:t>-1</a:t>
            </a:r>
            <a:r>
              <a:rPr lang="en-US" sz="3200" b="1" dirty="0" smtClean="0"/>
              <a:t>     perchlorate</a:t>
            </a:r>
          </a:p>
          <a:p>
            <a:r>
              <a:rPr lang="en-US" sz="3200" b="1" dirty="0" smtClean="0"/>
              <a:t>SiO</a:t>
            </a:r>
            <a:r>
              <a:rPr lang="en-US" sz="3200" b="1" baseline="-25000" dirty="0" smtClean="0"/>
              <a:t>3</a:t>
            </a:r>
            <a:r>
              <a:rPr lang="en-US" sz="3200" b="1" baseline="30000" dirty="0" smtClean="0"/>
              <a:t>-1</a:t>
            </a:r>
            <a:r>
              <a:rPr lang="en-US" sz="3200" b="1" dirty="0" smtClean="0"/>
              <a:t>     silicate                                      MnO</a:t>
            </a:r>
            <a:r>
              <a:rPr lang="en-US" sz="3200" b="1" baseline="-25000" dirty="0" smtClean="0"/>
              <a:t>4</a:t>
            </a:r>
            <a:r>
              <a:rPr lang="en-US" sz="3200" b="1" baseline="30000" dirty="0" smtClean="0"/>
              <a:t>-1</a:t>
            </a:r>
            <a:r>
              <a:rPr lang="en-US" sz="3200" b="1" dirty="0" smtClean="0"/>
              <a:t>   </a:t>
            </a:r>
            <a:r>
              <a:rPr lang="en-US" sz="3200" b="1" dirty="0" smtClean="0"/>
              <a:t>permanganate</a:t>
            </a:r>
          </a:p>
          <a:p>
            <a:r>
              <a:rPr lang="en-US" sz="3200" b="1" dirty="0" smtClean="0"/>
              <a:t>UO</a:t>
            </a:r>
            <a:r>
              <a:rPr lang="en-US" sz="3200" b="1" baseline="-25000" dirty="0" smtClean="0"/>
              <a:t>4</a:t>
            </a:r>
            <a:r>
              <a:rPr lang="en-US" sz="3200" b="1" baseline="30000" dirty="0" smtClean="0"/>
              <a:t>-1</a:t>
            </a:r>
            <a:r>
              <a:rPr lang="en-US" sz="3200" b="1" dirty="0" smtClean="0"/>
              <a:t>      </a:t>
            </a:r>
            <a:r>
              <a:rPr lang="en-US" sz="3200" b="1" dirty="0" err="1" smtClean="0"/>
              <a:t>Uranate</a:t>
            </a:r>
            <a:r>
              <a:rPr lang="en-US" sz="3200" b="1" dirty="0" smtClean="0"/>
              <a:t>                                    ClO</a:t>
            </a:r>
            <a:r>
              <a:rPr lang="en-US" sz="3200" b="1" baseline="30000" dirty="0" smtClean="0"/>
              <a:t>-1</a:t>
            </a:r>
            <a:r>
              <a:rPr lang="en-US" sz="3200" b="1" dirty="0" smtClean="0"/>
              <a:t>   hypochlorite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61592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H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O</a:t>
            </a:r>
            <a:r>
              <a:rPr lang="en-US" sz="3200" b="1" baseline="30000" dirty="0" smtClean="0"/>
              <a:t>+1</a:t>
            </a:r>
            <a:r>
              <a:rPr lang="en-US" sz="3200" b="1" dirty="0" smtClean="0"/>
              <a:t>        hydronium                              AlO</a:t>
            </a:r>
            <a:r>
              <a:rPr lang="en-US" sz="3200" b="1" baseline="-25000" dirty="0" smtClean="0"/>
              <a:t>3</a:t>
            </a:r>
            <a:r>
              <a:rPr lang="en-US" sz="3200" b="1" baseline="30000" dirty="0" smtClean="0"/>
              <a:t>-3</a:t>
            </a:r>
            <a:r>
              <a:rPr lang="en-US" sz="3200" b="1" dirty="0" smtClean="0"/>
              <a:t>  aluminate</a:t>
            </a:r>
          </a:p>
          <a:p>
            <a:r>
              <a:rPr lang="en-US" sz="3200" b="1" dirty="0" smtClean="0"/>
              <a:t>                                                                      BO</a:t>
            </a:r>
            <a:r>
              <a:rPr lang="en-US" sz="3200" b="1" baseline="-25000" dirty="0" smtClean="0"/>
              <a:t>3</a:t>
            </a:r>
            <a:r>
              <a:rPr lang="en-US" sz="3200" b="1" baseline="30000" dirty="0" smtClean="0"/>
              <a:t>-3</a:t>
            </a:r>
            <a:r>
              <a:rPr lang="en-US" sz="3200" b="1" dirty="0" smtClean="0"/>
              <a:t>   borate</a:t>
            </a:r>
            <a:endParaRPr lang="en-US" sz="3200" b="1" dirty="0"/>
          </a:p>
          <a:p>
            <a:r>
              <a:rPr lang="en-US" sz="3200" b="1" dirty="0" smtClean="0"/>
              <a:t>SeO</a:t>
            </a:r>
            <a:r>
              <a:rPr lang="en-US" sz="3200" b="1" baseline="-25000" dirty="0" smtClean="0"/>
              <a:t>4</a:t>
            </a:r>
            <a:r>
              <a:rPr lang="en-US" sz="3200" b="1" baseline="30000" dirty="0" smtClean="0"/>
              <a:t>-2</a:t>
            </a:r>
            <a:r>
              <a:rPr lang="en-US" sz="3200" b="1" dirty="0" smtClean="0"/>
              <a:t>        selenite                                   C</a:t>
            </a:r>
            <a:r>
              <a:rPr lang="en-US" sz="3200" b="1" baseline="-25000" dirty="0" smtClean="0"/>
              <a:t>6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5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7</a:t>
            </a:r>
            <a:r>
              <a:rPr lang="en-US" sz="3200" b="1" dirty="0" smtClean="0"/>
              <a:t> </a:t>
            </a:r>
            <a:r>
              <a:rPr lang="en-US" sz="3200" b="1" baseline="30000" dirty="0" smtClean="0"/>
              <a:t>-3</a:t>
            </a:r>
            <a:r>
              <a:rPr lang="en-US" sz="3200" b="1" dirty="0" smtClean="0"/>
              <a:t>   citrate    </a:t>
            </a:r>
          </a:p>
          <a:p>
            <a:r>
              <a:rPr lang="en-US" sz="3200" b="1" dirty="0" smtClean="0"/>
              <a:t>S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3</a:t>
            </a:r>
            <a:r>
              <a:rPr lang="en-US" sz="3200" b="1" baseline="30000" dirty="0" smtClean="0"/>
              <a:t>-2</a:t>
            </a:r>
            <a:r>
              <a:rPr lang="en-US" sz="3200" b="1" dirty="0" smtClean="0"/>
              <a:t>        thiosulfate                              AsO</a:t>
            </a:r>
            <a:r>
              <a:rPr lang="en-US" sz="3200" b="1" baseline="-25000" dirty="0" smtClean="0"/>
              <a:t>4</a:t>
            </a:r>
            <a:r>
              <a:rPr lang="en-US" sz="3200" b="1" baseline="30000" dirty="0" smtClean="0"/>
              <a:t>-3</a:t>
            </a:r>
            <a:r>
              <a:rPr lang="en-US" sz="3200" b="1" dirty="0" smtClean="0"/>
              <a:t> arsenate </a:t>
            </a:r>
          </a:p>
          <a:p>
            <a:r>
              <a:rPr lang="en-US" sz="3200" b="1" dirty="0" smtClean="0"/>
              <a:t>MnO</a:t>
            </a:r>
            <a:r>
              <a:rPr lang="en-US" sz="3200" b="1" baseline="-25000" dirty="0" smtClean="0"/>
              <a:t>4</a:t>
            </a:r>
            <a:r>
              <a:rPr lang="en-US" sz="3200" b="1" baseline="30000" dirty="0" smtClean="0"/>
              <a:t>-2</a:t>
            </a:r>
            <a:r>
              <a:rPr lang="en-US" sz="3200" b="1" dirty="0" smtClean="0"/>
              <a:t>      manganite                             </a:t>
            </a:r>
            <a:r>
              <a:rPr lang="en-US" sz="3200" b="1" dirty="0" smtClean="0"/>
              <a:t>Fe(CN</a:t>
            </a:r>
            <a:r>
              <a:rPr lang="en-US" sz="3200" b="1" baseline="-25000" dirty="0" smtClean="0"/>
              <a:t>6</a:t>
            </a:r>
            <a:r>
              <a:rPr lang="en-US" sz="3200" b="1" dirty="0" smtClean="0"/>
              <a:t>)</a:t>
            </a:r>
            <a:r>
              <a:rPr lang="en-US" sz="3200" b="1" baseline="-25000" dirty="0" smtClean="0"/>
              <a:t>-3  </a:t>
            </a:r>
            <a:r>
              <a:rPr lang="en-US" sz="3200" b="1" dirty="0" err="1" smtClean="0"/>
              <a:t>ferricyanide</a:t>
            </a:r>
            <a:r>
              <a:rPr lang="en-US" sz="3200" b="1" dirty="0" smtClean="0"/>
              <a:t>                                                  </a:t>
            </a:r>
          </a:p>
          <a:p>
            <a:r>
              <a:rPr lang="en-US" sz="3200" b="1" dirty="0" smtClean="0"/>
              <a:t>C</a:t>
            </a:r>
            <a:r>
              <a:rPr lang="en-US" sz="3200" b="1" baseline="-25000" dirty="0" smtClean="0"/>
              <a:t>4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4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6</a:t>
            </a:r>
            <a:r>
              <a:rPr lang="en-US" sz="3200" b="1" baseline="30000" dirty="0" smtClean="0"/>
              <a:t>-2</a:t>
            </a:r>
            <a:r>
              <a:rPr lang="en-US" sz="3200" b="1" dirty="0" smtClean="0"/>
              <a:t>   tartrate</a:t>
            </a:r>
          </a:p>
          <a:p>
            <a:r>
              <a:rPr lang="en-US" sz="3200" b="1" dirty="0" smtClean="0"/>
              <a:t>TeO</a:t>
            </a:r>
            <a:r>
              <a:rPr lang="en-US" sz="3200" b="1" baseline="-25000" dirty="0" smtClean="0"/>
              <a:t>4</a:t>
            </a:r>
            <a:r>
              <a:rPr lang="en-US" sz="3200" b="1" baseline="30000" dirty="0" smtClean="0"/>
              <a:t>-2</a:t>
            </a:r>
            <a:r>
              <a:rPr lang="en-US" sz="3200" b="1" dirty="0" smtClean="0"/>
              <a:t>         </a:t>
            </a:r>
            <a:r>
              <a:rPr lang="en-US" sz="3200" b="1" dirty="0" err="1" smtClean="0"/>
              <a:t>tellurate</a:t>
            </a:r>
            <a:endParaRPr lang="en-US" sz="3200" b="1" dirty="0" smtClean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36889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/>
              <a:t>SiO</a:t>
            </a:r>
            <a:r>
              <a:rPr lang="en-US" sz="4800" b="1" baseline="-25000" dirty="0" smtClean="0"/>
              <a:t>4</a:t>
            </a:r>
            <a:r>
              <a:rPr lang="en-US" sz="4800" b="1" baseline="30000" dirty="0" smtClean="0"/>
              <a:t>-4</a:t>
            </a:r>
            <a:r>
              <a:rPr lang="en-US" sz="4800" b="1" dirty="0" smtClean="0"/>
              <a:t>     </a:t>
            </a:r>
            <a:r>
              <a:rPr lang="en-US" sz="4800" b="1" dirty="0" err="1" smtClean="0"/>
              <a:t>orthosilicate</a:t>
            </a:r>
            <a:endParaRPr lang="en-US" sz="4800" b="1" dirty="0" smtClean="0"/>
          </a:p>
          <a:p>
            <a:r>
              <a:rPr lang="en-US" sz="4800" b="1" dirty="0" smtClean="0"/>
              <a:t>P</a:t>
            </a:r>
            <a:r>
              <a:rPr lang="en-US" sz="4800" b="1" baseline="-25000" dirty="0" smtClean="0"/>
              <a:t>2</a:t>
            </a:r>
            <a:r>
              <a:rPr lang="en-US" sz="4800" b="1" dirty="0" smtClean="0"/>
              <a:t>O</a:t>
            </a:r>
            <a:r>
              <a:rPr lang="en-US" sz="4800" b="1" baseline="-25000" dirty="0" smtClean="0"/>
              <a:t>7</a:t>
            </a:r>
            <a:r>
              <a:rPr lang="en-US" sz="4800" b="1" baseline="30000" dirty="0" smtClean="0"/>
              <a:t>-4</a:t>
            </a:r>
            <a:r>
              <a:rPr lang="en-US" sz="4800" b="1" dirty="0" smtClean="0"/>
              <a:t>    pyrophosphate</a:t>
            </a:r>
          </a:p>
          <a:p>
            <a:endParaRPr lang="en-US" sz="4800" b="1" dirty="0"/>
          </a:p>
          <a:p>
            <a:endParaRPr lang="en-US" sz="4800" b="1" dirty="0" smtClean="0"/>
          </a:p>
          <a:p>
            <a:r>
              <a:rPr lang="en-US" sz="4800" b="1" dirty="0" smtClean="0"/>
              <a:t>P</a:t>
            </a:r>
            <a:r>
              <a:rPr lang="en-US" sz="4800" b="1" baseline="-25000" dirty="0" smtClean="0"/>
              <a:t>3</a:t>
            </a:r>
            <a:r>
              <a:rPr lang="en-US" sz="4800" b="1" dirty="0" smtClean="0"/>
              <a:t>O</a:t>
            </a:r>
            <a:r>
              <a:rPr lang="en-US" sz="4800" b="1" baseline="-25000" dirty="0" smtClean="0"/>
              <a:t>10</a:t>
            </a:r>
            <a:r>
              <a:rPr lang="en-US" sz="4800" b="1" baseline="30000" dirty="0" smtClean="0"/>
              <a:t>-5</a:t>
            </a:r>
            <a:r>
              <a:rPr lang="en-US" sz="4800" b="1" dirty="0" smtClean="0"/>
              <a:t>    </a:t>
            </a:r>
            <a:r>
              <a:rPr lang="en-US" sz="4800" b="1" dirty="0" err="1" smtClean="0"/>
              <a:t>tripolyphosphate</a:t>
            </a:r>
            <a:r>
              <a:rPr lang="en-US" sz="4800" b="1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703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Peroxides (O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-2</a:t>
            </a:r>
            <a:r>
              <a:rPr lang="en-US" dirty="0" smtClean="0"/>
              <a:t>) form only with group I &amp; II elements</a:t>
            </a:r>
          </a:p>
          <a:p>
            <a:r>
              <a:rPr lang="en-US" dirty="0" smtClean="0"/>
              <a:t>Ex 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  Na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  CaO</a:t>
            </a:r>
            <a:r>
              <a:rPr lang="en-US" baseline="-25000" dirty="0" smtClean="0"/>
              <a:t>2</a:t>
            </a:r>
          </a:p>
          <a:p>
            <a:endParaRPr lang="en-US" dirty="0"/>
          </a:p>
          <a:p>
            <a:r>
              <a:rPr lang="en-US" dirty="0" err="1" smtClean="0"/>
              <a:t>Superoxides</a:t>
            </a:r>
            <a:r>
              <a:rPr lang="en-US" dirty="0" smtClean="0"/>
              <a:t> (O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1/2</a:t>
            </a:r>
            <a:r>
              <a:rPr lang="en-US" dirty="0" smtClean="0"/>
              <a:t>) only forms with potassium (KO</a:t>
            </a:r>
            <a:r>
              <a:rPr lang="en-US" baseline="-25000" dirty="0" smtClean="0"/>
              <a:t>2</a:t>
            </a:r>
            <a:r>
              <a:rPr lang="en-US" dirty="0" smtClean="0"/>
              <a:t>) rubidium (RbO2) and cesium (CsO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Hydrogen has a +1 except when combined with metals to form hydride (H</a:t>
            </a:r>
            <a:r>
              <a:rPr lang="en-US" baseline="30000" dirty="0" smtClean="0"/>
              <a:t>-1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549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transitional metals </a:t>
            </a:r>
            <a:r>
              <a:rPr lang="en-US" b="1" dirty="0" smtClean="0"/>
              <a:t>do not </a:t>
            </a:r>
            <a:r>
              <a:rPr lang="en-US" dirty="0" smtClean="0"/>
              <a:t>exhibit variable oxidation numbers and are written </a:t>
            </a:r>
            <a:r>
              <a:rPr lang="en-US" b="1" u="sng" dirty="0" smtClean="0"/>
              <a:t>without roman numbers</a:t>
            </a:r>
          </a:p>
          <a:p>
            <a:endParaRPr lang="en-US" b="1" u="sng" dirty="0"/>
          </a:p>
          <a:p>
            <a:r>
              <a:rPr lang="en-US" b="1" dirty="0" smtClean="0"/>
              <a:t>Cadmium:  Cd </a:t>
            </a:r>
            <a:r>
              <a:rPr lang="en-US" b="1" baseline="30000" dirty="0" smtClean="0"/>
              <a:t>+2</a:t>
            </a:r>
            <a:endParaRPr lang="en-US" b="1" baseline="30000" dirty="0" smtClean="0"/>
          </a:p>
          <a:p>
            <a:r>
              <a:rPr lang="en-US" b="1" smtClean="0"/>
              <a:t>Silver</a:t>
            </a:r>
            <a:r>
              <a:rPr lang="en-US" b="1" dirty="0" smtClean="0"/>
              <a:t>:   Ag</a:t>
            </a:r>
            <a:r>
              <a:rPr lang="en-US" b="1" baseline="30000" dirty="0" smtClean="0"/>
              <a:t>+</a:t>
            </a:r>
          </a:p>
          <a:p>
            <a:r>
              <a:rPr lang="en-US" b="1" dirty="0" smtClean="0"/>
              <a:t>Zinc :   Zn</a:t>
            </a:r>
            <a:r>
              <a:rPr lang="en-US" b="1" baseline="30000" dirty="0" smtClean="0"/>
              <a:t>+2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10929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ions of gallium, germanium, and indium do not have variable oxidation numbers but are written with roman numbers:</a:t>
            </a:r>
          </a:p>
          <a:p>
            <a:endParaRPr lang="en-US" dirty="0"/>
          </a:p>
          <a:p>
            <a:r>
              <a:rPr lang="en-US" dirty="0" smtClean="0"/>
              <a:t>Gallium III:   Ga</a:t>
            </a:r>
            <a:r>
              <a:rPr lang="en-US" baseline="30000" dirty="0" smtClean="0"/>
              <a:t>+3</a:t>
            </a:r>
          </a:p>
          <a:p>
            <a:r>
              <a:rPr lang="en-US" dirty="0" smtClean="0"/>
              <a:t>Germanium IV:   Ge</a:t>
            </a:r>
            <a:r>
              <a:rPr lang="en-US" baseline="30000" dirty="0" smtClean="0"/>
              <a:t>+4</a:t>
            </a:r>
          </a:p>
          <a:p>
            <a:r>
              <a:rPr lang="en-US" dirty="0" smtClean="0"/>
              <a:t>Indium III:      In</a:t>
            </a:r>
            <a:r>
              <a:rPr lang="en-US" baseline="30000" dirty="0" smtClean="0"/>
              <a:t>+3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4076628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271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Fat Daddy Additions</vt:lpstr>
      <vt:lpstr>Acids</vt:lpstr>
      <vt:lpstr>Diatomic Pairing</vt:lpstr>
      <vt:lpstr>Additional polyatomic 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Formulas and names of common metal ions with more than one ionic charge</vt:lpstr>
      <vt:lpstr>Additional naming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 Daddy Additions</dc:title>
  <dc:creator>kim owen</dc:creator>
  <cp:lastModifiedBy>kim owen</cp:lastModifiedBy>
  <cp:revision>10</cp:revision>
  <dcterms:created xsi:type="dcterms:W3CDTF">2014-06-17T05:33:33Z</dcterms:created>
  <dcterms:modified xsi:type="dcterms:W3CDTF">2014-06-17T06:47:27Z</dcterms:modified>
</cp:coreProperties>
</file>