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1" r:id="rId1"/>
  </p:sldMasterIdLst>
  <p:notesMasterIdLst>
    <p:notesMasterId r:id="rId68"/>
  </p:notesMasterIdLst>
  <p:sldIdLst>
    <p:sldId id="259" r:id="rId2"/>
    <p:sldId id="320" r:id="rId3"/>
    <p:sldId id="258" r:id="rId4"/>
    <p:sldId id="262" r:id="rId5"/>
    <p:sldId id="261" r:id="rId6"/>
    <p:sldId id="260" r:id="rId7"/>
    <p:sldId id="271" r:id="rId8"/>
    <p:sldId id="266" r:id="rId9"/>
    <p:sldId id="265" r:id="rId10"/>
    <p:sldId id="264" r:id="rId11"/>
    <p:sldId id="277" r:id="rId12"/>
    <p:sldId id="257" r:id="rId13"/>
    <p:sldId id="263" r:id="rId14"/>
    <p:sldId id="269" r:id="rId15"/>
    <p:sldId id="268" r:id="rId16"/>
    <p:sldId id="267" r:id="rId17"/>
    <p:sldId id="275" r:id="rId18"/>
    <p:sldId id="274" r:id="rId19"/>
    <p:sldId id="273" r:id="rId20"/>
    <p:sldId id="272" r:id="rId21"/>
    <p:sldId id="276" r:id="rId22"/>
    <p:sldId id="279" r:id="rId23"/>
    <p:sldId id="278" r:id="rId24"/>
    <p:sldId id="270" r:id="rId25"/>
    <p:sldId id="283" r:id="rId26"/>
    <p:sldId id="281" r:id="rId27"/>
    <p:sldId id="280" r:id="rId28"/>
    <p:sldId id="284" r:id="rId29"/>
    <p:sldId id="285" r:id="rId30"/>
    <p:sldId id="286" r:id="rId31"/>
    <p:sldId id="308" r:id="rId32"/>
    <p:sldId id="287" r:id="rId33"/>
    <p:sldId id="288" r:id="rId34"/>
    <p:sldId id="289" r:id="rId35"/>
    <p:sldId id="294" r:id="rId36"/>
    <p:sldId id="295" r:id="rId37"/>
    <p:sldId id="312" r:id="rId38"/>
    <p:sldId id="296" r:id="rId39"/>
    <p:sldId id="297" r:id="rId40"/>
    <p:sldId id="307" r:id="rId41"/>
    <p:sldId id="298" r:id="rId42"/>
    <p:sldId id="299" r:id="rId43"/>
    <p:sldId id="300" r:id="rId44"/>
    <p:sldId id="293" r:id="rId45"/>
    <p:sldId id="321" r:id="rId46"/>
    <p:sldId id="292" r:id="rId47"/>
    <p:sldId id="291" r:id="rId48"/>
    <p:sldId id="302" r:id="rId49"/>
    <p:sldId id="303" r:id="rId50"/>
    <p:sldId id="310" r:id="rId51"/>
    <p:sldId id="304" r:id="rId52"/>
    <p:sldId id="309" r:id="rId53"/>
    <p:sldId id="305" r:id="rId54"/>
    <p:sldId id="306" r:id="rId55"/>
    <p:sldId id="311" r:id="rId56"/>
    <p:sldId id="290" r:id="rId57"/>
    <p:sldId id="314" r:id="rId58"/>
    <p:sldId id="313" r:id="rId59"/>
    <p:sldId id="256" r:id="rId60"/>
    <p:sldId id="322" r:id="rId61"/>
    <p:sldId id="323" r:id="rId62"/>
    <p:sldId id="317" r:id="rId63"/>
    <p:sldId id="316" r:id="rId64"/>
    <p:sldId id="315" r:id="rId65"/>
    <p:sldId id="318" r:id="rId66"/>
    <p:sldId id="319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3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FF44D-33DC-4654-B1DC-08A0E384FB50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15B4D-AD64-4AF7-87C0-8F3736C84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2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15B4D-AD64-4AF7-87C0-8F3736C84B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15B4D-AD64-4AF7-87C0-8F3736C84B3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9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03876"/>
      </p:ext>
    </p:extLst>
  </p:cSld>
  <p:clrMapOvr>
    <a:masterClrMapping/>
  </p:clrMapOvr>
  <p:transition spd="slow">
    <p:wip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85565"/>
      </p:ext>
    </p:extLst>
  </p:cSld>
  <p:clrMapOvr>
    <a:masterClrMapping/>
  </p:clrMapOvr>
  <p:transition spd="slow">
    <p:wip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728478"/>
      </p:ext>
    </p:extLst>
  </p:cSld>
  <p:clrMapOvr>
    <a:masterClrMapping/>
  </p:clrMapOvr>
  <p:transition spd="slow">
    <p:wipe/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1967"/>
      </p:ext>
    </p:extLst>
  </p:cSld>
  <p:clrMapOvr>
    <a:masterClrMapping/>
  </p:clrMapOvr>
  <p:transition spd="slow">
    <p:wipe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029358"/>
      </p:ext>
    </p:extLst>
  </p:cSld>
  <p:clrMapOvr>
    <a:masterClrMapping/>
  </p:clrMapOvr>
  <p:transition spd="slow">
    <p:wipe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6515"/>
      </p:ext>
    </p:extLst>
  </p:cSld>
  <p:clrMapOvr>
    <a:masterClrMapping/>
  </p:clrMapOvr>
  <p:transition spd="slow">
    <p:wipe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7298"/>
      </p:ext>
    </p:extLst>
  </p:cSld>
  <p:clrMapOvr>
    <a:masterClrMapping/>
  </p:clrMapOvr>
  <p:transition spd="slow">
    <p:wipe/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27951"/>
      </p:ext>
    </p:extLst>
  </p:cSld>
  <p:clrMapOvr>
    <a:masterClrMapping/>
  </p:clrMapOvr>
  <p:transition spd="slow">
    <p:wip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11314"/>
      </p:ext>
    </p:extLst>
  </p:cSld>
  <p:clrMapOvr>
    <a:masterClrMapping/>
  </p:clrMapOvr>
  <p:transition spd="slow">
    <p:wip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55860"/>
      </p:ext>
    </p:extLst>
  </p:cSld>
  <p:clrMapOvr>
    <a:masterClrMapping/>
  </p:clrMapOvr>
  <p:transition spd="slow">
    <p:wip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48081"/>
      </p:ext>
    </p:extLst>
  </p:cSld>
  <p:clrMapOvr>
    <a:masterClrMapping/>
  </p:clrMapOvr>
  <p:transition spd="slow">
    <p:wip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25024"/>
      </p:ext>
    </p:extLst>
  </p:cSld>
  <p:clrMapOvr>
    <a:masterClrMapping/>
  </p:clrMapOvr>
  <p:transition spd="slow">
    <p:wip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22944"/>
      </p:ext>
    </p:extLst>
  </p:cSld>
  <p:clrMapOvr>
    <a:masterClrMapping/>
  </p:clrMapOvr>
  <p:transition spd="slow">
    <p:wip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0432"/>
      </p:ext>
    </p:extLst>
  </p:cSld>
  <p:clrMapOvr>
    <a:masterClrMapping/>
  </p:clrMapOvr>
  <p:transition spd="slow">
    <p:wip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97616"/>
      </p:ext>
    </p:extLst>
  </p:cSld>
  <p:clrMapOvr>
    <a:masterClrMapping/>
  </p:clrMapOvr>
  <p:transition spd="slow">
    <p:wip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51255"/>
      </p:ext>
    </p:extLst>
  </p:cSld>
  <p:clrMapOvr>
    <a:masterClrMapping/>
  </p:clrMapOvr>
  <p:transition spd="slow">
    <p:wip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0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</p:sldLayoutIdLst>
  <p:transition spd="slow">
    <p:wipe/>
    <p:sndAc>
      <p:endSnd/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m.unl.edu/safety/hslab13.html" TargetMode="External"/><Relationship Id="rId3" Type="http://schemas.openxmlformats.org/officeDocument/2006/relationships/hyperlink" Target="http://www.chem.unl.edu/safety/hslab8.html" TargetMode="External"/><Relationship Id="rId7" Type="http://schemas.openxmlformats.org/officeDocument/2006/relationships/hyperlink" Target="http://www.chem.unl.edu/safety/hslab12.html" TargetMode="External"/><Relationship Id="rId2" Type="http://schemas.openxmlformats.org/officeDocument/2006/relationships/hyperlink" Target="http://www.chem.unl.edu/safety/hslab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.unl.edu/safety/hslab11.html" TargetMode="External"/><Relationship Id="rId11" Type="http://schemas.openxmlformats.org/officeDocument/2006/relationships/image" Target="../media/image15.gif"/><Relationship Id="rId5" Type="http://schemas.openxmlformats.org/officeDocument/2006/relationships/hyperlink" Target="http://www.chem.unl.edu/safety/hslab10.html" TargetMode="External"/><Relationship Id="rId10" Type="http://schemas.openxmlformats.org/officeDocument/2006/relationships/hyperlink" Target="http://www.chem.unl.edu/safety/hslab15.html" TargetMode="External"/><Relationship Id="rId4" Type="http://schemas.openxmlformats.org/officeDocument/2006/relationships/hyperlink" Target="http://www.chem.unl.edu/safety/hslab9.html" TargetMode="External"/><Relationship Id="rId9" Type="http://schemas.openxmlformats.org/officeDocument/2006/relationships/hyperlink" Target="http://www.chem.unl.edu/safety/hslab14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google.com/imgres?imgurl=https%3A%2F%2Fwww.gprc.ab.ca%2Ffiles%2Fpages%2Fimages%2Fstudents%2Fwellness%2Ffirst%252520aid%252520cross.jpg&amp;imgrefurl=https%3A%2F%2Fwww.gprc.ab.ca%2Fstudents%2Fwellness%2Fclasses%2Fcpr.html&amp;h=528&amp;w=648&amp;tbnid=r2rerAuuiVfyPM%3A&amp;zoom=1&amp;docid=ndlrR_nCjfGDrM&amp;ei=F2aGU_3MAcaXqAaU0YC4BA&amp;tbm=isch&amp;ved=0CGsQMygCMAI&amp;iact=rc&amp;uact=3&amp;dur=531&amp;page=1&amp;start=0&amp;ndsp=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source=images&amp;cd=&amp;cad=rja&amp;uact=8&amp;docid=f6faCIhI0lT-sM&amp;tbnid=oxSewvlHKWjs-M:&amp;ved=0CAUQjRw&amp;url=http%3A%2F%2Fwww.ucalgary.ca%2Fmicroct%2Fdocuments&amp;ei=1myGU6GuA9akqAbQlYKoBQ&amp;bvm=bv.67720277,d.b2k&amp;psig=AFQjCNHgkTwD1G3MIQPO1sOlRLlM77H85g&amp;ust=140140431455182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5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docid=0XjLlak9ElygjM&amp;tbnid=xgzQyIs_r2kzkM:&amp;ved=0CAUQjRw&amp;url=http%3A%2F%2Fwww.sciencetoolbox.com%2Farticles%2Farticle_07-10-04-ORIG.html&amp;ei=O5uGU-ruJtCVqAbsj4CgBQ&amp;bvm=bv.67720277,d.b2k&amp;psig=AFQjCNEwsg2YLjJkIOd89jPDm7dtJvHIRg&amp;ust=1401416876528641" TargetMode="External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 Lab Safety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09" y="0"/>
            <a:ext cx="8776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76322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4" y="-54522"/>
            <a:ext cx="5370286" cy="691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9330" cy="69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657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16" y="187921"/>
            <a:ext cx="6586703" cy="6670079"/>
          </a:xfrm>
        </p:spPr>
      </p:pic>
    </p:spTree>
    <p:extLst>
      <p:ext uri="{BB962C8B-B14F-4D97-AF65-F5344CB8AC3E}">
        <p14:creationId xmlns:p14="http://schemas.microsoft.com/office/powerpoint/2010/main" val="3361762132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8" y="123825"/>
            <a:ext cx="8978900" cy="6734175"/>
          </a:xfrm>
        </p:spPr>
      </p:pic>
    </p:spTree>
    <p:extLst>
      <p:ext uri="{BB962C8B-B14F-4D97-AF65-F5344CB8AC3E}">
        <p14:creationId xmlns:p14="http://schemas.microsoft.com/office/powerpoint/2010/main" val="1439273730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hlinkClick r:id="rId2"/>
              </a:rPr>
              <a:t>Fire Extinguisher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 </a:t>
            </a:r>
            <a:r>
              <a:rPr lang="en-US" sz="2400" b="1" dirty="0">
                <a:hlinkClick r:id="rId3"/>
              </a:rPr>
              <a:t>Fire Blanket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 </a:t>
            </a:r>
            <a:r>
              <a:rPr lang="en-US" sz="2400" b="1" dirty="0">
                <a:hlinkClick r:id="rId4"/>
              </a:rPr>
              <a:t>Eyewash Fountain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 </a:t>
            </a:r>
            <a:r>
              <a:rPr lang="en-US" sz="2400" b="1" dirty="0">
                <a:hlinkClick r:id="rId5"/>
              </a:rPr>
              <a:t>First Aid Kit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 </a:t>
            </a:r>
            <a:r>
              <a:rPr lang="en-US" sz="2400" b="1" dirty="0" smtClean="0">
                <a:hlinkClick r:id="rId6"/>
              </a:rPr>
              <a:t>The </a:t>
            </a:r>
            <a:r>
              <a:rPr lang="en-US" sz="2400" b="1" dirty="0">
                <a:hlinkClick r:id="rId6"/>
              </a:rPr>
              <a:t>Fume Hood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 </a:t>
            </a:r>
            <a:r>
              <a:rPr lang="en-US" sz="2400" b="1" dirty="0">
                <a:hlinkClick r:id="rId7"/>
              </a:rPr>
              <a:t>Safety Shower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 </a:t>
            </a:r>
            <a:r>
              <a:rPr lang="en-US" sz="2400" b="1" dirty="0">
                <a:hlinkClick r:id="rId8"/>
              </a:rPr>
              <a:t>Broken Glass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 </a:t>
            </a:r>
            <a:r>
              <a:rPr lang="en-US" sz="2400" b="1" dirty="0">
                <a:hlinkClick r:id="rId9"/>
              </a:rPr>
              <a:t>Material Safety Data Sheets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 </a:t>
            </a:r>
            <a:r>
              <a:rPr lang="en-US" sz="2400" b="1" dirty="0">
                <a:hlinkClick r:id="rId10"/>
              </a:rPr>
              <a:t>Safety Warning Diamond</a:t>
            </a:r>
            <a:endParaRPr lang="en-US" sz="2400" dirty="0"/>
          </a:p>
        </p:txBody>
      </p:sp>
      <p:pic>
        <p:nvPicPr>
          <p:cNvPr id="4" name="Picture 2" descr="http://mail.colonial.net/~hkaiter/astronomyimages09/female_scientist_floating_on_molecules_hg_wht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97" y="1727200"/>
            <a:ext cx="3490405" cy="324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0283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Eyewash Fountain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4" y="2392815"/>
            <a:ext cx="975779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get something from the lab in your eye—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anose="020B0604020202020204" pitchFamily="34" charset="0"/>
              </a:rPr>
              <a:t>GET IT OUT IMMEDIATELY!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Don't wait until lunch or the last period!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 some water through the eyewash fountain before you use it.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Retract your eyelid (hold it open);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squint your eyes this restricts water access.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 fresh water over your eye for several minutes.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INFORM THE INSTRUCTOR IMMEDIANTLY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83" y="0"/>
            <a:ext cx="3492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591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b="1" i="1" u="sng" dirty="0" smtClean="0">
                <a:solidFill>
                  <a:srgbClr val="FF0000"/>
                </a:solidFill>
              </a:rPr>
              <a:t>FIRST AIDE:</a:t>
            </a:r>
            <a:br>
              <a:rPr lang="en-US" altLang="en-US" b="1" i="1" u="sng" dirty="0" smtClean="0">
                <a:solidFill>
                  <a:srgbClr val="FF0000"/>
                </a:solidFill>
              </a:rPr>
            </a:br>
            <a:r>
              <a:rPr lang="en-US" altLang="en-US" b="1" i="1" u="sng" dirty="0" smtClean="0">
                <a:solidFill>
                  <a:srgbClr val="FF0000"/>
                </a:solidFill>
              </a:rPr>
              <a:t>INFORM </a:t>
            </a:r>
            <a:r>
              <a:rPr lang="en-US" altLang="en-US" b="1" i="1" u="sng" dirty="0">
                <a:solidFill>
                  <a:srgbClr val="FF0000"/>
                </a:solidFill>
              </a:rPr>
              <a:t>THE INSTRUCTOR IMMEDIANTLY</a:t>
            </a:r>
            <a:br>
              <a:rPr lang="en-US" altLang="en-US" b="1" i="1" u="sng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677334" y="1088847"/>
            <a:ext cx="956975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blood is in evidence-- </a:t>
            </a:r>
            <a:r>
              <a:rPr kumimoji="0" lang="en-US" altLang="en-US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STAY AWAY!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 the victim apply his/her own bandage.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blood is on the floor or lab bench, let trained personnel do the clean-up</a:t>
            </a:r>
            <a:endParaRPr kumimoji="0" lang="en-US" alt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-146195"/>
            <a:ext cx="190182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15" tIns="0" rIns="71415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DD4B39"/>
                </a:solidFill>
                <a:effectLst/>
                <a:latin typeface="Arial" panose="020B0604020202020204" pitchFamily="34" charset="0"/>
              </a:rPr>
              <a:t>   </a:t>
            </a:r>
          </a:p>
        </p:txBody>
      </p:sp>
      <p:sp>
        <p:nvSpPr>
          <p:cNvPr id="10" name="AutoShape 8" descr="data:image/jpeg;base64,/9j/4AAQSkZJRgABAQAAAQABAAD/2wCEAAkGBwgQBhUOExAPEBAVFxAVGBUSFBgUEhQWFRQZFhcYHhgYHCogGBwlHxYTITEjJikrLi4uGCAzPDMtQykwLy4BCgoKDg0OGhAQGzcmICQ1Mjc1NDQuNSwsNC8vNC80LCw0LC03NCwvLCw0LCwsLCwsLCwsLCwsLCwsLCwsLCwsLP/AABEIAMsA+QMBEQACEQEDEQH/xAAcAAEAAQUBAQAAAAAAAAAAAAAABgEDBQcIAgT/xABLEAABAwIDAwMQCAIIBwAAAAABAAIDBBEFBhIHITETF7EUIjIzNkFRUlNxcpGSk9HSNFRhc3SBsrMWIxUkQ4KUobTTNVVig4SjpP/EABsBAQACAwEBAAAAAAAAAAAAAAAEBQECAwcG/8QAOxEBAAEDAQMJCAECBAcAAAAAAAECAwQRBTFxBhIUFiEyM0FRNFJhgZGhscETInIjU+HxFSQlNWLR8P/aAAwDAQACEQMRAD8A3igICAgICAgICAgICAgICAgICAgICAgICAgICAgICAgICAgICAgICAgICAgICAgICAgICAgICAgICAgICAgICAgILVTUwRQGSR7I2NF3Oe4Na0eEk7ggxn8VZd+v0P8AiIvmQP4qy79fof8AERfMgv02O4RK1xjqqWQMGp5ZMxwY3xnWPWj7SguYfi2G1BIhqIJy21+SkZJpvwvpJsg+1AQEBAQEFCg17JtWoGyFvU0+4kdkzvGyhTm0xOmj6a3yXyK6YqiuO3i887OH/VZ/aZ8Vjp9Ho36qZHvx9znZw/6rP7TPinT6PQ6qZHvx9znZw/6rP7TPinT6PQ6qZHvx9znZw/6rP7TPinTqfQ6qZHvx91W7V6AuA6mn32HZM+KzGbTPk1r5L5FNM1TXHZxbDadymvmFUBAQEBAQEBAQEBAQEEI2xgHIrxxBlox/9Ea0r7spGHETkW4n3o/LTuGYFWVUz2U9GagxhhfoEQ0h5cG9m4cdDuHgVZatXLlPOip93n5+DhXIt3LWs6a9kQyH8C5j/wCVyeun/wBxdOi3veQf+PbO/wAr7Q+mkyZmGOiqycPlj1Uj4wBybnPcamnfpDY3kk6WPP5KTZtV0RPOnVT7T2hi5Ny3NqjmxG/sj9JLshwevgzBM+Sknp2GFrQZIjGHHlAbC43myzj0V0xPPc9s5eNkV0TjxpER29mjbV1IUxqF0AuA76BcINZbXccxenxGlip6mSna9lQ93Jht3Frog25c07hqd61wyLs26NYW2xsC3m35t1zMRpM9nySvZ5XVVRk6nmmeZJXB+p7rAu0yPaCbAC9gF1pnWIlXX6It3aqI8pmPokRWzk5mqvpL/Sf0lUFfel69i+BRwj8La1dxAQFhl6h7c3zjpW1O+HG/4VXCXTbeCv3j871VkEBAQEBAQEBAQEBAQQnbF3DP++o/9RGtLncngk4XtNv+6PzCC7Mcy4Rh+I1RqZuSEjKTR1j36tDp9XYNNra28fCouFMRb7V9yltV1ZcTTTM/0x5cWwOc/J31z/0z/wC2pfOp9Xzv8F33Z+kvlzhmWjqdnFVVUdQXAAR62ao3tdyjA4bwHNOl/qckz2awxRR/iRTVHnCM7G56g5hnY6WZ7eRa60kr5BflLXs4mxsSo+LdquRPOXe38GxiV0RZjTWJ89UDGK4yKozsrKpkhfOHO5Z561xe11ml1gbEW3biARwXOrJqpuVU/RNx9iWb+HauR2TPen4eb7MsYvJh9c/EI45HukhliZI9shjlmkkiDC6Q7n2s93G5DCt7NVyImq4ibRsYVyu1ZwtNddJ/3WjQ4zidW5zmVWIytsXOO+Nl+8ASI2ei1coqv3e2nshPrs7K2fP8V6OdX5+b7srZkxHC8SHXTCBjgyelmLtLG364ta/tTmg6t1gR61vbvXKa+ZcR83ZuJkY05WH5b4/+3Pjx+mxJmOvNU2pEj31JY6YuLXM5Xiy5tpsY+H2LnmRc89yZybqxOyKI/wAXSdeGqW7HqXEhj4lDKttG6GoAc4v6nL+VZbSCdN7iTgPCpGP/ACaf1qXbNWHNz/l4nXWedxblUlSuZqn6S/0n9KoK+9L17E8CjhH4W1okCAgIPUPbm+cdK2p3w43/AAquEum28FfvH53qrIICAgICAgICAgICAghO2HuHf99R/wCoYtLncngk4XtNv+6PzDVWXcu4riFU+OnNO0xtY5xme9vZlwFtDHX7E8bKsx8eLsazL7ra+2asG7FEUROseujPc1ubPHw3303+wpHQafe+yo613P8AKj6/6MrXZbxDD9k1fDOYXSPkE38kuc0NvA3i5rT/AGZPBSqaOZRzVDeyuk5f80xprMfp8mxrunn+4b+6FFwd1S95U+Ja4SiGV6GCozDT00g1RSVDg9vec1r3vLT9h0gH7CVrRGuTLrkXKqNiURHn2fdtvavg002UByLC400kcwjYN5YxrmODWjjZryQP+nd3lNuU86mYfM4N+LGRRdndEtVZbzVi9CHmklhMchDnRys1s1gBuoFrg5ps0A7+9wUC1kVWY5lUPr87Y9raNfSLFyNZ+cMl/S+W6/FzLiVNNTSTaGPnp53dTbmhjS9ps6MbgL7wN1z31Jou2rsx6qLJwM/At1Rr/RO/Td82a20MDcXomjgIaoD8nwrXN8P5u/Jf2yf7Z/Sa7LO4Om80370ikW+7CkzPaLnGfylRW6O5mqfpL/Sf0qgr70vXsTwKOEfhbWiQICAg9Q9ub5x0ranfDjf8KrhLptvBX7x+d6qyCAgICAgICAgICAgIITth7h3/AH1H/qGLS53KuCThe02/7o/MIzsU/wCMVX3VP+uVRcHuS+g5Ve0UcG3FNfLIztK7gqz7mRYltR3oQLY13Tz/AHA/dChYW6p9Ryo79rhP6RjIndjSfiZeiVYt+0y2y/8AstvjH7bM2tY3i1JQU5ppnQcpK5rntYx53ROc1vXtIFyCeF+tUq7XNFM1QodnYtGTkU2q50iUcyxVZTxDDXMxN1KK9rn3mk0Us0rCbseJGaA4i+k28XeN+9bri7Tq3zce5gZFVFMzGm6d2qF5kp8JixeaGmqDU0jWj+YSHgOIdrYHgWkDRp37+NiTZQsi3TRXTzN76bYuXeyMe70mdaYjsmfukm0U1PU2Fcr27qOTX6dqfV/ndds3w/mq+S/ts/2z+YTjZPjGGuyvBRtnhdUsbM50IeDK0cu7eW8R2TfWFJt92FLmRpkXOM/lOCt0ZzNU/SX+k/pVBX3pevYngUcI/C2tEgQEBB6h7c3zjpW1O+HG/wCFVwl023gr94/O9VZBAQEBAQEBAQEBAQEEez3gNRiGXHUsb2MeXwPBkvp/lytfY2379K1qjWJh0tXJt3Ka48pifow2zvJuI4dXTSTSQPEjImgRat2hzyb6gPG/yXOzZi1GkJu0to1Z1yK6o00hOl2VzE5swqWsy3PSMc1j5Y3MDnX0gnhe2+yETpOqL7P8k4nh+LSTzSU7w+MMAi13BDw651ALjZsxaidPNZbR2lVm1UzVTpzY0YjLmzTF6XMcNS6eldFFK+Szdesh2uw3i1+vCU2Yi5NerN3adVzDpxZp7I809zVl+mxDBnUshLblrmvb2Ucjd7XjzeDvgkd9dZiJjSVfbuVW6oqpnSYalrdmGZmv0hlJUtB3OEmgkeEse3rT9gcVCqw5if6KtH1FvlLTXTEZFqKpjz/3ZHL2yvEX1jXVpgjpmlrjDE4yOlsb6HOsAxnC9r33jdxXS1jRRPOmdZQtobcrybf8Nunm0JdtEyZNiMMUkL4454eUDeUvyb2PA1NJbvbvYwg2PA7t67XbcXKebKuwM2vDvRdpjVh9n+RMaocx9VTmk0clLHaF73uJe5hudUbdw0H1rSzY/j89Unae1Onc3+jm6fdsoruqXM1T9Jf6T+lUFfel69ieBRwj8La0SBAQEHqHtzfOOlbU74cb/hVcJdNt4K/ePzvVWQQEBAQEBAQEBAQEBAQEBAQEBAQEBAQEFCg5mqfpL/Sf0qgr70vXsTwKOEfhbWiQICAg9Q9ub5x0ranfDjf8KrhLptvYq/ePzvVWQQEBAQEBAQEBAQEBAQEBAQEGMzBjNNRYcaiQPLAWtswAuu42HEhaXLkURzpScTFryrsWre+UY50sC8Sq9hvzKP022uerGb8Pqc6WA+JVew35k6baZ6sZvw+pzpYD4lV7DfmTpto6sZvw+pzpYD4lV7DfmTpto6sZvw+pzpYD4lV7DfmTpto6sZvw+pzpYF4lV7DfmWOm22OrGZ8Pq09M4GZzhwJcfWVV1TrMy++sUTRbppnyiHhauwgICCsZtID4CCtqZ0nVzu0zVRNMecNxjalgVuwqfYb8ytOm23wHVjN+H1OdLAfEqvYb8yz020dWM34fU50sB8Sq9hvzJ020dWM34fU50sB8Sq9hvzJ020dWM34fU50sB8Sq9hvzJ020dWM34fU50sB8Sq9hvzJ022x1Yzfh9Uly5jtLXUBniDwwOczrwAbgAngT4V3t3IuRrSqM3CuYlz+O5v8Agyq6IggICAgICAgICAgIIdtX7jn+nD+pRczwpXfJ32+j5/hpJU70oRkQEBAQEBAQEBAQEBAQEBARhubZD3Kn76T9LVbYXhvO+U/tvyj9pwpj54QEBAQEBAQEBAQEEO2r9xz/AE4f1KLmeFK75O+30fP8NJKnelCMiAgICAgICAgICAgICAgICMNzbIe5U/fSfparbC8N53ym9t+UftOFMfPCAgICAgICAgICAgh21fuOf6cP6lFzPCld8nfb6Pn+GklTvShGRAQEBAQEBAQEBAQEBAQEBGG5tkPcqfvpP0tVtheG875Te2/KP2nCmPnhAQEBAQEBAQEBAQQ7av3HP9OH9Si5nhSu+Tvt9Hz/AA0kqd6UIyICAgICAgICAgICAgICAgIw3Nsh7lT99J+lqtsLw3nfKb235R+04Ux88ICAgICAgICAgICCHbV+45/pw/qUXM8KV3yd9vo+f4aSVO9KEZEBAQEBAQEBAQEBAQEBAQEYbm2Q9yp++k/S1W2F4bzvlN7b8o/acKY+eEBAQEBAQEBAQEBBDtq/cc/04f1KLmeFK75O+30fP8NJKnelCMiAgICAgICAgICAgICAgICMNzbIe5U/fSfparbC8N53ym9t+UftOFMfPCAgICAgICAgICAg+DGcJpKuhMEzS6MlpIDi03abjeN60roiuNKnfGybmNci5bnSYYDm4yx5GT3snxXHolr0WnWHP9/7Qc2+WfIye9k+ZY6Ha9DrDn+/9oObfLPkZPeyfMnQ7XodYc/3/tBzb5Z8jJ72T5k6Ha9DrDn+/wDaDm3yz5GT3snzJ0O16HWHP9/7QpzcZZ8jJ72T4p0S16HWHP8Af+0NJztAncBwDnAeYFVNUaVTD0XHrmu1TVO+Yh4WrsICAg9RgGQDwkdK2pjWYcr1U00VTHlEt2jZxlm3aZPeyfFW3RLXo85nlDn+/wDaFebfLPkZPeyfMnQ7XodYc/3/ALQc2+WfIye9k+ZOh2vQ6w5/v/aDm3yz5GT3snzJ0O16HWHP9/7Qc2+WfIye9k+ZOh2vQ6w5/v8A2g5t8s+Rk97J8Vnolr0OsOf7/wBoZ3A8GoqOj5GFpawuLrFxdvIAO8n7Au1FumiNKVblZd3Kr/kuzrLIrdGEBAQEBAQEBAQEBAQEBAQEBBQoOZqn6S/0n9KoK+9L17E8CjhH4W1okCAgIPUPbm+cdK2p3w43/Cq4S6bbwV+8fneqsjAZrzdhOGxMdUOfeQuDGRsL5HaQC46R3hcXP2hYmYjtlvRRVXOlMaz8O18mWM/YJiOIGnh5dsoYX6ZYnR6mtIDrE7jbU3d9qRVE7pZuWblvv0zHGNEqWXNisyZgoMPww1M7nBmprAGtLnuc7g0NHE8fUU10ZppmqdIjtYrK+fsExHEDTQ8u2UMMlpYnMu1pAJBO7cXN9axFUTulvcs3LffpmOMaJUsuYgwmbMzUGG4cKicSua57Y2tibre55BdYC4HBrjvI4LEzERrLaiiquqKaY1mXxZRzzheJ1MkUUdTE+NrXETxhl2uNrizjfeFimqKt0t7ti5ZnS5TMT8UoWzkICAgICAgICAgICAgIKFBzNU/SX+k/pVBX3pevYngUcI/C2tEgQEBB6h7c3zjpW1O+HG/4VXCXTbeCv3j871SsjnvPeNCtzdNMD/Jg1U8XgtG48q/833F/AwKvzK9Zi3D7Lk1iRRRVlV8I4RvYnBcZNPXwYhHciJzXkDi6I9bK3zlhd+YC5Y8zau82U3a9ujPwP57fl2x+3S0E0b4WvaQ5jgHNI4EEXB9StXwCHbWsOfPlUWlp4eTmglLqiTkorNu2xfY2JLhZa1086maXbGvfw3abmmuk6ohsmwuRubTP1Th0wbBKzTTVImf18kZBLdIsOsO/7QuVixFqJ7U/au1Jz6qZmnTTXz13twyysZGXOIa0AklxsAB3yTwXdVIlV7TsmxzaDXRuPhiZJKwed0bSB61jWG1NFVXbEIttZxvC6zLdI+nninZ1W3fG4G1qea4I4tO8biuWR4VSw2P251qPi+TYx3Tz/h4/3SuGD3JW3Kn2ijg3Ipr5cQEBAQEBAQEBAQEBAQUKDmap+kv9J/SqCvvS9exPAo4R+FtaJAgICD1D25vnHStqd8ON/wAKrhLptvBX7x+d6NbRcfdQZWklaQJ32hhHfMsm4H+6NT/7qVVRTGsulq1VdriinfLR+W8D6rxaDDxcse4coRuIhZ10puOBI62/heFW48fyXZrl9ttm5Tg4FONRvns+XmyGdsHbRZwnp2tDYZLVEQHDTLfW0DgAHh+4cAQts2jSYrhx5MZMV268arjHCd7ZGx3GOVy6aNzryUrgwX4mF1zCfMBqZ/21Ms18+iKnzO0sScXJqt+XlwW9twH8KRDvdVU3Q9Zu9lEsbOiJyrcT6wh2yJjRnwWAH9VqeAt/awKLhVTMTqvuVNqiiu3zIiOyd3yWNo+ZJ8QxuSm1EUVPI6MMBIE0kZs97/GAcCGjhuv31nKvzRPMp3uewdk278Tfv92PJ8eX8n5hrqET08EMcB7B88hjEgHfa1rSdP2kC60pw6qo1rqSr3KS1aqmixbiaY+TDYrgVVS4wI6mDkKht3gtIcyVm9uprh2Q39+xF94C0vU3LVMxrrEpOzr+Jn36bkU825T29nmnmxjunqPw8f7pXXB7kq3lV7RRwbjU58uICAgICAgICAgICAgIKFBzNU/SX+k/pVBX3pevYngUcI/C2tEgQEBB6h7c3zjpW1O+HG/4VXCXTTexV+8fne0ltYxrqnNIpWm8VIN/gM8oufPpZpH2F7lDzbnNo5seb6fkzh/yXpv1bqd3H/RD6Ovq6evM8FW6nk0GMlvJk6S4OI64G1yG+oKNZvV26dIpXe0dm2M25Fdd3TTs07FcRxOuqqtktRWvqHRh4br5MWD7ah1oF+xHqW1y/Xcp5s0ueDsnGw70XaL2v0Z7IOM9R5uhkJtFN/V5PBaQjknfk/SL94PctsKvSZolG5T4kV26ciny7J4TuT7bb3Kxfi6boept7w5fMbM9rtcYQ/ZL3d/+LU/uwKJg7qn0HKzxLXCf0gGt39Audc6i2U375JLrlc6u3J7fVYWJ5mxZmnfzZdV0kUTKZsbAAxrWtaBwDQLD/KytHwLW23KGPqGjm3coJ3xg9/RJC9zh5rxs9QXDJjW1K12JXNOdb09WF2N92Mv4V370a4YPdqW3KvxbfCf03Spz5QQEBAQEBAQEBAQEBAQUKDmap+kv9J/SqCvvS9exPAo4R+FtaJAgICD1D25vnHStqd8ON/wquEuh8x4zBQ4BLWP7GJhdbxncGNH2ucWt/NX7yDSZnSHOcUVZNMGizqqpl494z1D958wLifMFV+Nf+D76f+l7L/8ALT7y39h+R8sxULIuoaOTQ1jdb4GOe/SLanEi5J4klWr4Ce2dZXpMm5YLCP6Pod4I3U8YO/dx07kY0hz9iGFvp6qfD3k6oXviv3y3jE/82FhVVkRNq9zoegbJuU52zps1747P/Sd5wxx1dsspKh1uVFVTxygd6WPW127vXsHD7HBT7kxNqZj0fJYVqbWfRRVvirR8OyTu8H4Wp/dgUbBjsqXnKzv2uE/phc5YGaHMs1IWnkZS+WEng6OQ3cwHwscXC3G2k99a5duYqi5DryezKLtmrEuT66cJSjLO1OalwttNVU09Q6MBrZYCw62Dc3U1xFnAWG69+Kk0ZVuqNZnRTZWwcu1cmminnR6wj2cc21eKV0b3RCmp4dXJxlwfI57+tL3EbhusA0fbxUfJyIqpmmhb7F2Rcx7sX8j+n0j4yzexvuxl/Cu/ejWcHuy48q/Ft8JbpU98oICAgICAgICAgICAgIKFBzNU/SX+k/pXz9fel69ieBRwj8La1SBAQEHqHtw846VtTvhxv+FVwlv/ADblqnxLBxSySSxND45NURAddnAHUCCN97Ed4K/01jR5DTXNFXOp3wwmXNmmHUWMsqxUVM749elsvJ6QXNLdXWMBvYu9a0otUUd2ErJz8jJpim7XrEJwuiGIIZmrZ1h2IYv1WZ6iCQsYx3I6LP0E6SdbDvsbeYBaV26a+9CVjZt/GmZs1aavlg2WYU3BZKN1RWPZJLFPq1Ma9r426QRZlt43G48CzFFMRzdOxpXlXa7v801f1er7srbPcMw7Fuqo5qqWTk3x2mexzQ1zmuO5rBv6wJTRTR3YZyMq9kaTdq10ZvMGXsLr6LkamISMB1N3lr2OHBzXNILT5ltMauFNU0zrEoBU7HRyn8rEpmM8EsLJXe0C3oUecW1PbouLW3863GnP14xD6afY5g5prTVNXLNdpEjC2IMIN+tZYgX4ddqK3os0UxpEIl/aWVfriuuudY3fD5M9lPIWG4biLqiKaqle5nJ/znscA3UHbtLBvuAt6aKae7DjkZV7ImJu1a6JYtkcQEBAQEBAQEBAQEBAQUKCJv2c5aLyTFJckntr+J/NRpxLUzrMLmjb+dRTFMVdkfCHnm3yz5KT3r/inRLXo26xZ/v/AGg5t8s+Sk96/wCKdEteh1iz/f8AtBzb5Z8lJ71/xTolr0OsWf7/ANoObfLPkpPev+KdEteh1iz/AH/tCo2cZaBvyUnvX/FIxLUeTWrlBnVRMTVv+EJaApKmVQEBAQEBAQEBAQEBAQEBAQEBAQEBAQEBAQEBAQEBAQEBAQEBAQEBAQEBAQEBAQEBAQEBAQEBAQEBAQEBAQEBAQEBAQEBAQEBAQEBAQ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935663" y="-2478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36" y="4325257"/>
            <a:ext cx="3380564" cy="27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88897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u="sng" dirty="0"/>
              <a:t>FUME HOOD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831218"/>
            <a:ext cx="8596668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2228" y="1268681"/>
            <a:ext cx="1107087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USE the HOOD for reactions that give off vapors, especially smelly vapors.</a:t>
            </a:r>
            <a:endParaRPr kumimoji="0" lang="en-US" altLang="en-US" sz="2800" b="0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The draft of the HOOD will sweep away vapors so that the lab itself maintains reasonable air quality.</a:t>
            </a:r>
            <a:endParaRPr kumimoji="0" lang="en-US" altLang="en-US" sz="2800" b="0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 </a:t>
            </a:r>
            <a:endParaRPr kumimoji="0" lang="en-US" altLang="en-US" sz="21600" b="0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2" name="Picture 2" descr="http://www.chem.unl.edu/safety/images/Imag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3429000"/>
            <a:ext cx="3829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62624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Safety Shower</a:t>
            </a:r>
            <a:endParaRPr lang="en-US" sz="6000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4" y="1931154"/>
            <a:ext cx="810380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Shower should be used for </a:t>
            </a:r>
            <a:r>
              <a:rPr kumimoji="0" lang="en-US" altLang="en-US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 EMERGENCY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only!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you (or a lab mate) is </a:t>
            </a:r>
            <a:r>
              <a:rPr kumimoji="0" lang="en-US" altLang="en-US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 FIRE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position yourself (or your lab mate) under the safety shower.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Pull the handle—a deluge of water will result.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Flames will be rapidly extinguished.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800" b="1" dirty="0" smtClean="0"/>
              <a:t>The safety </a:t>
            </a:r>
            <a:r>
              <a:rPr lang="en-US" sz="1800" b="1" dirty="0"/>
              <a:t>shower should also be used if you suffer a </a:t>
            </a:r>
            <a:r>
              <a:rPr lang="en-US" sz="1800" b="1" i="1" u="sng" dirty="0"/>
              <a:t>massive spill </a:t>
            </a:r>
            <a:r>
              <a:rPr lang="en-US" sz="1800" b="1" dirty="0"/>
              <a:t>of a </a:t>
            </a:r>
            <a:r>
              <a:rPr lang="en-US" sz="1800" b="1" u="sng" dirty="0"/>
              <a:t>dangerous chemical </a:t>
            </a:r>
            <a:r>
              <a:rPr lang="en-US" sz="1800" b="1" dirty="0"/>
              <a:t>on yourself, and need to get it off rapidly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600" b="1" i="0" u="none" strike="noStrike" cap="none" normalizeH="0" baseline="0" dirty="0" smtClean="0">
                <a:ln>
                  <a:noFill/>
                </a:ln>
                <a:solidFill>
                  <a:srgbClr val="00FFFF"/>
                </a:solidFill>
                <a:effectLst/>
                <a:latin typeface="Arial" panose="020B0604020202020204" pitchFamily="34" charset="0"/>
              </a:rPr>
              <a:t>But: there is probably no floor drain.</a:t>
            </a:r>
            <a:endParaRPr kumimoji="0" lang="en-US" alt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275771"/>
            <a:ext cx="3614057" cy="64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3904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logos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157"/>
            <a:ext cx="12192001" cy="6891157"/>
          </a:xfrm>
        </p:spPr>
      </p:pic>
    </p:spTree>
    <p:extLst>
      <p:ext uri="{BB962C8B-B14F-4D97-AF65-F5344CB8AC3E}">
        <p14:creationId xmlns:p14="http://schemas.microsoft.com/office/powerpoint/2010/main" val="1151603927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749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45" y="286544"/>
            <a:ext cx="6859338" cy="6859338"/>
          </a:xfrm>
        </p:spPr>
      </p:pic>
    </p:spTree>
    <p:extLst>
      <p:ext uri="{BB962C8B-B14F-4D97-AF65-F5344CB8AC3E}">
        <p14:creationId xmlns:p14="http://schemas.microsoft.com/office/powerpoint/2010/main" val="150070452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3309"/>
          </a:xfrm>
        </p:spPr>
      </p:pic>
    </p:spTree>
    <p:extLst>
      <p:ext uri="{BB962C8B-B14F-4D97-AF65-F5344CB8AC3E}">
        <p14:creationId xmlns:p14="http://schemas.microsoft.com/office/powerpoint/2010/main" val="3924787844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587376"/>
            <a:ext cx="10368037" cy="6096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b="1" u="sng" dirty="0"/>
              <a:t>Know the significance of these symbols.</a:t>
            </a:r>
            <a:endParaRPr lang="en-US" sz="2400" b="1" u="sng" dirty="0"/>
          </a:p>
          <a:p>
            <a:pPr lvl="2"/>
            <a:r>
              <a:rPr lang="en-US" sz="2400" b="1" u="sng" dirty="0"/>
              <a:t>You will see these frequently in adult life</a:t>
            </a:r>
            <a:r>
              <a:rPr lang="en-US" sz="2400" b="1" dirty="0"/>
              <a:t>.</a:t>
            </a:r>
            <a:endParaRPr lang="en-US" sz="2400" dirty="0"/>
          </a:p>
          <a:p>
            <a:pPr lvl="2"/>
            <a:r>
              <a:rPr lang="en-US" sz="2400" b="1" dirty="0">
                <a:solidFill>
                  <a:srgbClr val="FF0000"/>
                </a:solidFill>
              </a:rPr>
              <a:t>RED is FIRE DANGER</a:t>
            </a:r>
            <a:endParaRPr lang="en-US" sz="2400" dirty="0">
              <a:solidFill>
                <a:srgbClr val="FF0000"/>
              </a:solidFill>
            </a:endParaRPr>
          </a:p>
          <a:p>
            <a:pPr lvl="3"/>
            <a:r>
              <a:rPr lang="en-US" sz="2400" b="1" dirty="0">
                <a:solidFill>
                  <a:srgbClr val="FF0000"/>
                </a:solidFill>
              </a:rPr>
              <a:t>rated on a 0-4 basis.</a:t>
            </a:r>
            <a:endParaRPr lang="en-US" sz="2400" dirty="0">
              <a:solidFill>
                <a:srgbClr val="FF0000"/>
              </a:solidFill>
            </a:endParaRPr>
          </a:p>
          <a:p>
            <a:pPr lvl="4"/>
            <a:r>
              <a:rPr lang="en-US" sz="2400" b="1" dirty="0">
                <a:solidFill>
                  <a:srgbClr val="FF0000"/>
                </a:solidFill>
              </a:rPr>
              <a:t>If, for example, ether is present, a very high rating of 4 would be indicated.</a:t>
            </a:r>
            <a:endParaRPr lang="en-US" sz="2400" dirty="0">
              <a:solidFill>
                <a:srgbClr val="FF0000"/>
              </a:solidFill>
            </a:endParaRPr>
          </a:p>
          <a:p>
            <a:pPr lvl="2"/>
            <a:r>
              <a:rPr lang="en-US" sz="2400" b="1" dirty="0">
                <a:solidFill>
                  <a:srgbClr val="FFC000"/>
                </a:solidFill>
              </a:rPr>
              <a:t>Yellow indicates REACTIVITY danger.</a:t>
            </a:r>
            <a:endParaRPr lang="en-US" sz="2400" dirty="0">
              <a:solidFill>
                <a:srgbClr val="FFC000"/>
              </a:solidFill>
            </a:endParaRPr>
          </a:p>
          <a:p>
            <a:pPr lvl="3"/>
            <a:r>
              <a:rPr lang="en-US" sz="2400" b="1" dirty="0">
                <a:solidFill>
                  <a:srgbClr val="FFC000"/>
                </a:solidFill>
              </a:rPr>
              <a:t>often "WATER REACTIVE" dangers</a:t>
            </a:r>
            <a:endParaRPr lang="en-US" sz="2400" dirty="0">
              <a:solidFill>
                <a:srgbClr val="FFC000"/>
              </a:solidFill>
            </a:endParaRPr>
          </a:p>
          <a:p>
            <a:pPr lvl="4"/>
            <a:r>
              <a:rPr lang="en-US" sz="2400" b="1" dirty="0">
                <a:solidFill>
                  <a:srgbClr val="FFC000"/>
                </a:solidFill>
              </a:rPr>
              <a:t>Sodium metal, if present, would require a 4 rating.</a:t>
            </a:r>
            <a:endParaRPr lang="en-US" sz="2400" dirty="0">
              <a:solidFill>
                <a:srgbClr val="FFC000"/>
              </a:solidFill>
            </a:endParaRPr>
          </a:p>
          <a:p>
            <a:pPr lvl="4"/>
            <a:r>
              <a:rPr lang="en-US" sz="2400" b="1" dirty="0">
                <a:solidFill>
                  <a:srgbClr val="FFC000"/>
                </a:solidFill>
              </a:rPr>
              <a:t>Sodium represents a danger to firemen, who might come busting into this area with a high pressure hose.</a:t>
            </a:r>
            <a:endParaRPr lang="en-US" sz="2400" dirty="0">
              <a:solidFill>
                <a:srgbClr val="FFC000"/>
              </a:solidFill>
            </a:endParaRPr>
          </a:p>
          <a:p>
            <a:pPr lvl="2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BLUE represents HEALTH HAZARDS</a:t>
            </a:r>
            <a:r>
              <a:rPr lang="en-US" sz="2400" b="1" dirty="0"/>
              <a:t>,</a:t>
            </a:r>
            <a:endParaRPr lang="en-US" sz="2400" dirty="0"/>
          </a:p>
          <a:p>
            <a:pPr lvl="2"/>
            <a:r>
              <a:rPr lang="en-US" sz="2400" b="1" dirty="0"/>
              <a:t>WHITE signifies specific hazards, e.g. oxidizers, acids, bases, or corrosive materials.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AutoShape 2" descr="data:image/jpeg;base64,/9j/4AAQSkZJRgABAQAAAQABAAD/2wCEAAkGBxMTEhUTExQUFhUWGBgYFhgYGBQaGhoYHBQXHBgVFxgcHCgiGCAlHxwYIjItJikrLi8uGB8zODMsNygtMSsBCgoKDg0OGxAQGywmICQ0LCwsLSwsLCwsLC8sLCwsLC4tLywsLCwsLywsLCwsLCwsLCwsLCwsLDQsLCwsLCwsLP/AABEIAOIA3wMBEQACEQEDEQH/xAAcAAEAAgIDAQAAAAAAAAAAAAAABgcEBQECAwj/xABFEAABAwIDBgQDBQUFBgcAAAABAAIDBBESITEFBgdBUWETInGxFEKBMlJikaEVI4LB8JKistHSJFRyk5ThFjRERVWDo//EABsBAQACAwEBAAAAAAAAAAAAAAAEBgIDBQEH/8QAOxEAAgEDAgMFBgUCBQUBAAAAAAECAwQRBTESIUEiUWFxwROBkaGx4RQjMkLRBvBTcpKi8SQzUlRiFf/aAAwDAQACEQMRAD8AvFAEAQBAEAQBAEAQBAEAQBAdXvAFyQANSdEPUm3hHZDwIAgCAIAgCAIAgCAIAgCAIAgCAIAgCAIAgCAIAgCAIDq94AJJsBqh6k28IqjiHvxixU8By0e73Hr7LnXFxnsxLlo2jcOK1VeSPTh1v3hw01U7y5COQnTox56dD9Csra5/bI1a1ou9egvNeq9UWqp5UQgCAIAgCAIAgCAIAgCAIAgCAIAgCAIAgCAIAgCA6veACSbAaoepNvCKo4hb8lxNPTnIZOcPYd/Zc64uM9mJcdG0ZRSrVl5IrRQS1gFAWfw637w4aWpd5chFITp0Y89Oh+hXQtrn9sioa1ou9egvNeq9UWqp5UQgCAIAgCAIAgCAIAgCAIAgCAIAgCAIAgCAIDq94AJJsBqh6k28IqjiFvyXE09ObDRzh7Dv7LnXFxnsxLjo2jKKVasvJFaEqCWs4Q9CA5BQ8LP4db94cNLVO8uQikJ06MeenQ/QroW1z+2RUNa0XevQXmvVeqLVU8qIQBAEAQBAEAQBAEAQBAEAQBAEAQBAEAQHV7wASTYDVD1Jt4RVHELfkuJp6c5DJzh7Dv7LnXFxnsxLjo2jKKVasvJFaFQS1mNNUeYMbYuIub6NHU9ewWyMOzxS2+pDrXL9qqFLnJ833RXe+/wXXwR7NZ3J9f8ALRYNkmMMbtvz/jY4ew/KbHvmPqP8l6mupjOnLGYPD8ea96/jB0pagPuLWc02c3of5g8ivZw4fJ7Gq1ulXTTWJR5SXc/VPo+p7grAlFn8Ot+7YaWpd5chFITp0Y89Oh+hXQtrn9sioa1ou9egvNeq9UWqp5UQgCAIAgCAIAgCAIAgCAIAgCAIAgCA6veACSbAaoepNvCKo4hb8lxNPTnLRzh7Dv7LnXFxnsxLjo2jKKVasvJFaEqCWs4QZwajYEmMyvOrnD8s7D+uimXUeFRj3Fc0Cr7eVavLeTXw54/vwNuTbVQyxOSW7AKHqeeaNRPLhq2gaPaA79bewUyMeK3fgyuV63sdZgo7Tik/nj6I26hlkOQUPCz+HW/dsNNVO8uQikJ06MeenQ/QroW1z+2RT9a0XevQXmvVeqLVU8qQQBAEAQBAEAQBAEAQBAEAQBAEB1e8AEk2A1Q9SbeEVRxC35LiaenOWjnD2Hf2XOuLjPZiXHRtGUUq1ZeSK0KglrOEPTxqapjB53Ae/wBBqVnCnKf6URbm8oW8fzpJfX4bkToqwxFwa6wdle3fJ1v61XWqUlUSytj57ZX07Sc1TlhS5Zx8Hj+99jb0ux2SDG+QyE8wcvS5z9lEndSg+GMcFitdCo3MVVrVXNvqny+Ly/p5HnV0Xw/njlLfwnO/oBr+X1WVOr7bsyjnxNN3Yf8A5n5tCu4//L558kt/evejCpqvHUCSQgC9+wsMgt06fDRcInLtr1V9RjcV5YWc+CwuSJXG8OFwQR1Ga5TTTwz6DTqQqR4oNNd65nK8MzkFDws/h1v3bDS1LvLkIpCdOjHnp0P0K6Ftc/tkU/WtF3r0F5r1Xqi1VPKkEAQBAEAQBAEAQBAEAQBAEB1kkDQXOIAGZJ5BepNvCBX3FavrI4mvp84C3zluZz0cCOyj3EJtYR1tJrW9OqvbRz4lOtffPW647WNz6LCUZRTjsEMzG2jUljfKLuccLR1JW2lT45c9luQNRu5W9LMFmcniK72/4NZHsIv80zyXHW3+Z/yUl3ajyprkcOn/AE7Os/aXdRuT7v5fosI18Oy/EDzHqw2sSM/rYWUiVxwNcXU49HSHdRqOhvB4w+vvwseXzONj0jnyEXLcIz19LW/rRe3FSMYZxnJjo9lVr3DipOPDv9MY5Hi6ieZTGPM4HX+Z6LNVYqmpvkiNKwrzu5W8e1JPf1Zlx7KHiiJzje1yRoMtM9Vpdw/Z8aR0KejQ/Fq1qSecZbWy5bc9/Pl5GT8FLTHGw42fMNMvT+a1e1hXXDJYfQn/AIC70qXtqMuOH7lty8vDvW3djJvYpA5ocNCLhQZRcXhlrpVY1YKpDZrKOy8Nh5zT4dM3HQdf+y2U6bm8Ih3l3C2hxS36IvLhWK34XFVvuw28EO1DfXW2lr9F1otU4dp8vE+b3dSNSq5RWM9xN1tIoQBAEAQBAEAQBAEAQBAdZHhoJJsBqV6k28IFOcS+IJcXU1M61snuHLsO/srNpml4/MqLyRCr1+iNXw637EA+Eq/NSuyBOfhX94/8Pppt1TS/bZq0l2uq7/v9fMUK+OTPTf7co0p+JpvPTv8AMQM8N87i2oVHubbPNblx0fWHRap1H2SHNcCLjRcxrBeIzUlmOx5OjvICflaberjr+Q/VZqWINd/oRpUlO5jN/tTx5ye/wWPeeywJZpIpPAqHB2TJMweQN/8AuR+SnSj7akmt0VWlVWm6hOFTlCpzT6J/bLT9zfIxt5G4ZGuaSLjkefUeostlm8waZC/qSLp3EKkHjK6d/f71gy9gkMhMjjYEnM8gOQ+t1quszqKEUdDQXC3spXFWWE2+b6JdF5vPJbjZAMkr5yLA+Vv6ewH6pcYhTVJe8aQpXV3UvpLCfKP9+CXxZuVCLMeFHFhaWjQONvQm4H6rZUlxPJEsqSowdNbJvHk3nHuzg7TzYe7joOq8p03N4QvLyFtDilv0RY/DTh/itWVgy1Yw/N0JH3e3P0XTjGFKGXsfP76+ncTbbLMrau/lboqVrOsOu3Sp/p6+JEhDHM7UFbbyu05Hp2PZT9E1va3rvwi/R+jMZw6o2qt5qCAIAgCAIAgCAIAgOsjw0Ek2A1K9SbeECnOJnEEuLqamdYDJ7hy7Dv7KzaXpmPzKnuRCr1+iKpJViIYBQFhcOt+xAPhKvzUrsgTn4V/eP/D6acLVNL9tmrSXa6rv+/18yZQr45M9N/tyjSn4mm89O/MgZ4b53FtQqPc22ea3Ljo+sOi/Z1H2SGhwPmGi5uHsXVSi0prY7Lw2njV0rZG4Xi4/UdwVnTqSg8xIt3Z0bqn7Oqsr5rxREawDFgYS9rbgH9Tbt/lddennh4pLDZ86vFF1fY0ZOcY5SfzePDy5cs9TK2RA2Uhj3EYbkN+9/lz/AD7LVcTlT7UVuT9It6N61RrSa4ctR7/+OeerT35EpjYGgACwGgXLbbeWX2nTjTioQWEtkckrwybSWWeM0uEdXHQdStkIObwiHdXULWnxS37iyOGnD/FasrBlqxh+boSPu9ufoulGMaUMvYoF9fTuJttlmVtXfyt0VK1nWXXbpUn2SJCGObMJVwzC9Bn0Fbbyu05Hp2PZXHRNb2oV3/lfo/RmqcOqNqreaggCAIAgCAIAgOsjw0Ek2A1K9SbeECnOJnEEuLqamdYDJ7hy7Dv7KzaXpeMVKi8kQq9foiqSrEQwgOEByCgLC4db9iAfCVfmpXZAnPwr+8f+H004WqaX7bNWku11Xf8Af6+ZMoV8cmem/wBuUaU/E03np3+YgZ4b53FtQqPc22ea3Ljo+sOi1TqPskHdGSLxvt2IDm/lqPoVATS5SRbZU5yXFQnjwazH0a9zx4GHU0M0mTpQG8w1tv5/zW6FalDmo8/M5tzp19crgqV0o90Y49fUyKDZrIs25u+8dfp0WurXlU32JlhpVCy5w5y73v7u4x6zYrXHEwljtctL9ey2U7qUVwyWUQ7zQKVWftaMuCW/LbPyx7vgesMVQMi+MjqWm/6WWMpUXzSZvo0dTh2ZVINd7Tz8sHs9xba5L3nQWAF+w5epusYx43iKwjbXrK1hx1pcUunRe5ery/Esvhpw/wAVqysGWrGH5uhI+725+i6EYwpQy9ijX19O4m22WZW1d/K3RUrWdYddulSfZIkIY5swlXDMIAgC9Bn0Fbbyu05Hp2PZXHRNb2t678Iv0fozVOHVG1VvNQQBAEAQBAdZHhoJJsBqV6k28IFOcTOIJcXU1M61snuHLsO/srNpel4xUqLyRCr1+iKoceZ9Sf5qwNqKy9kRFzLL3H4UuqY21FY98UbwHMiZYSObqHSOIOAEcgL2OoOSql5rVWcnGi8R7+r/AIJ9O2ilmW5YlJw02UwW+EY7vIXyH83uK486tSf6pN+bZIUUtkedfww2XIP/ACwjPIxOfGR9Gmx+oK9p16tP9EmvJs8cU90Vdv8A8OJNnt8eJ7pqa4Di4DxIrmwL8IAc0nK4AtcXHNd7T9Zm5qnX2ez/AJItW3WMxIMCrMQiwuHW/YgHwlX5qV2QJz8K/vH/AIfTThappfts1aS7XVd/3+vmTKFfHJnpv9uUaU/EU/np35kDPDfO4tqFR7m3zzW5cdH1h0WqdR9khzXAi40XMawXiMlJZWxyhkEB5TzYe7joOqzp03N4RDvLyFtDilv0RY/DTh/itWVgy1Yw/N0JH3e3P0XTjGNKOXsfP76+ncTbbLMrau/lboqVrOsuu3SpPskSEMc2VXxK4j/CF1NS2NRbzvIBbFcaAaOfzzyHO+iy0bQ/xKVav+jousvt82eTnjkjZcK96zW0uGV154bNkJ1c0/Yk+uh7juo2u6crSvxQXYlzXg+q/g9hLKJquGZhAU5vtxOmh2hhpXNMMF2SNIu2V9/Pc6i1gARzB1BsrppmgUqtnmuu1Lmn1iunx3f2NUp4fIsndLeaGvgE0WRGUjD9pjraHqOh5/mBWr+wq2VXgn7n0a/vdGyMk0SmgrbeV2nI9Ox7Kx6Jre1Cu/8AK/R+jNc4dUbVW81BAEAQHWR4aCSbAalepNvCBTnEziCXF1NTOtbJ7hy7Dv7KzaXpePzKi8kQq9foiqSrEQzZbrULZ62lheLskmYHg6FoOItPYgW+q5WszcbR46tIkWyzM+lt3Nq/EwCbDgu+Vobe+TJnsBJsMzhuRyvbNUs6Js0AQGm3nqWhkUL4xJHVSfDPBNrNkikuQLHFpplkSeSA+XPDLbtJuWktJ6lpIJ/RX6xqOpbwk98I5VVYm0cgqWaywuHW/YgHwlX5qV2QJz8K/vH/AIfTThappfts1aS7XVd/3+vmTKFfHJnpv9uUaU/EU3np35kDPDfO4tqFR7m2zzW5cdH1h0WqdR9khzXAi40XMawXiMlJZWx5zzYe7joOqzp03N4RFvLyFtDilv0RY/DTh/itWVgy1Yw/N0JH3e3P0XTjGFKGXsfP7++ncTbbLMrau/lboqVrOsuu3SpPskSEMc2Q7iDvEaGifM23iOIjiv8Afdfzd8IDnfw2XP0ix/GXKpv9K5vyX8vkeyeEfM0khcS5xJJJJJNySdSTzK+mpJLC2I5u9y94XUNXHOLlv2ZGj5ozbEPXQju0KFqNlG8t5Unvun3Nbfx5GUXh5Pp6mnbIxsjHBzHgOa4aFpFwR9F8vnCUJOMlhrkyQRfiXvP8DRuLDaaW7IeoNvNJ/CP1LV1dF0/8ZcLiXZjzl6L3/TJjOWEfNpK+kkckfD/eR1DWMkufCcQyYXyLCc3erftD0tzXO1WxV5byh+5c4+f32Moywz6bBXzDYkGfQVtvK7TkenY9lcdE1va3rvwi/R+jNU4dUbVW81BAdZHhoJJsBqV6k28IFO8TOIJcXU1M61snuHLsO/srNpel4/Mqe5EKvX6IqgqxEM4QHvQ1joZY5mC74pGSNF7XLHh2G/e1vqoWoW7r28oLfdea5m2jPhmmWxBxLp6ClklDHyx1FXUOpWDy+QtiklxF32bSyvFrc+yojWOTOobnhrxP/as8sJpjCWR+ICJPEBGJrS0nA2x8wI62PReAwd+OMA2fWvpPhDIIwzE8y4LlzA7yjA64AIGuoKAxNr8R4Z4aSvYx4bG6qDY3D/1Yga2JpIythleb8gTzCzp05VJqEVls8bSWWU+wWGZueZ6nmV9At6SpUo010SRyZy4pNnK3GJyCgLC4db9iAfCVfmpXZAnPwr+8f+H004WqaX7bNWku11Xf9/r5kyhXxyZ24g7lupD8RTDHTvzsM8JOhB6KkXFtxPPUt+lazKguCfNdDacNeH2K1XWDLVjD83Qkcm9ufosoxjShlkC+v53E22yzK2rv5W6Kl6zrLrt0qT7JDhDHNmEq2ZlO8f6w4qWG+VpJCOpJa0H6Wd+auf8ASlJcNSp5L1/g1VSolbjUZ+wdluqqiKnZk6V4bfoObrc7C5+i0XVxG3oyqy2is/b3nqWXgtvbO/kOyMGz6WIzeAAHvkecnHzFosMznysBewGSqNvo9TU83deXDx7JLpt/fV95tc+HkjXb2Pi2zQOr4g5k9ILSxF2JuDUlug6uvYE4SDewtJsFU0q7VrUw4VNnjDz/AHyx4p955LtLJUythqCA+oNwawzbOpXnM+E1pPUsuwn+6vl2rUlSvasV35+PP1JMXyN+oB6Z9BW28rtOR6dj2Vx0TW84oV3/AJX6P0ZqnDqjaq3mogXFpld8OH0jjgaD4rRa5BtmMrgj15lTrCtTp1M1I59DXVi5Lkz5/Dr5/nfW/O6vFOcZxUo7HMkmnhnKzMTJ2bs6WplZBC0ukkNgByHzPPIBozJOS5+pXSt6DecSfJef2N1Gnxy8CZcReH0lHIZaaOR9IWg5YpHROH2g7VxboQc7XIJGS4+masoL2dxJ+DfP3MkV6GecDa7o7Do9r7GZRGZrKiCWV4IwlzS6R7g7BcF7HMcBkdRrdq413/35vxb+PMkU/wBKNzR7Pi3egpoIrTVNbVRRPlc23lLwHENByDWmwF9X3N9FHMzFqd24t5aKmrcQpqloMcjgzG04XG7cOIG1/M3PLEQb8gNRxMpaOioKPZkEgfLHMZHAEF+ccgc54boXOe0Aa2GV7Kfpk4wuYzk8JZbfuNVZNwaR5bocMZqinqZqmKSNxicKRjnFjjLhJEr23BABwgB2t3XGil6jqsqs0qMmor3ZZro0FFdrcr6SNzXOY9pY9pLXtcLFrgbFpHIhWe2uIV6SqQ6/UhTg4SwzqpBgdXyWsBm46Ac1HubiFGGZGcIOb5F8cINnVcVKTVPcYnAeDGRewvclotcN6D+SpN5WVao545s6cFhYJBvHtOWIseAHU5Au5uZHf0VX1u1r1abdOTx3f3zN0GkcQyhzQ5puDoV89lFxeGbzusQY1Vs+GQgyRRvIFgXsY4gdASFthXqU1iEmvJtDB4/sSm/3eD/lR/6Vn+Lr/wCJL/U/5GEekOyoGODmQQtcNHNjYCPQgXCxlc1pLhlOTXi2MIqLiLw2q5KuSopWCVkzsRbia1zHEea+IgEE55dbWyubhpGu20LeNKu+Fx5bNprpsapQecomXDLcx1DTyNqMLpJyMbMnNDQCAw8nfadflnzXF1rVI3daLpZSjs9nnv8ADZYMoRwuZJ/2JTf7vB/yo/8ASuX+Lr/4kv8AU/5M8IfsSm/3eD/lR/6U/F1/8SX+p/yMIzIIGsaGsa1rRo1oAAzvkBkFplOU3xSeX4g7rEGo2/tsQDC2zpXfZb0/E7t7qfY2U7mfLY8lLBvdzoqkQ4qlxLnG7WnVrbaHp6L6TaU5U6SjJ5x3kdm9c0EWOYOqknhS/FDh0WF1XSNy1kjHuF19O1GVCXDLY0VaSkiq2uv/AF+it9OpGceKJzpRaeGe1NUyRuD45JI3gEB0b3sdY6jE0g2OX5LTc2lG4SVRZxsZQqSh+k3mxN+NoUrsUdS94OrJ3PmY7+07E3+FwXNuNDoTX5bcX8V8zdG6kt+Zuana9FtGeBwovBqy93i+GbNka2GSTGyRuEteHxszIDrONiVXbqxrWz/MXLvW39+ZMhVjPYn9PWQSMhFXE6qmopJSyVrojnFe0jwXtOIswON2/aFxoFDNhj10kUdP8DRRupWvmkMjfEa1zhhL3Rxlj3ObicY2XFrNLrWsEBB9mb0UmzRI2lomPrBJM100gAZG1sr2RsbbzOIY1uK2G5JJcSuhaaZXuUpRWI979O801K0YcnuaHae99fO/xJKucHkInvia3s1sZH5m57qwUdDtoRxPMn35x9PuRZXM2+XI00kjnOLnOc5zjdznOLnOPVziSSfVdOhQp0IcFNYRolNyeWeb32sALuOg6rG5uY0I8Uj2EHN4Ra/C/h1fDV1bb3zjYfm6Zfd99dFTby8lWk2zpU6aii5GMt/Wg6BQDYYdVT4cRDcUbr+JHa+ur2Dr1HPUZ6msgiVZSuo3eJH56V+eWeC/MdlVtZ0ZVF7WlubITNrDKHNDmm4OhVJlFxeGbjusQEBi7V2hHTwyTymzI2lzj6aAdybAdyFuoUJ16kaUN3yDeD5rrt8619RLOyeWIyuJLWPcGgWs1thkbNAF+y+l09LtYUo0pQT4erS9/wAXzI/E85Jfwf3xe2qdT1EjntqDdrnuJImAsLuOfmADfUNXH/qDTIyoKrSik4bpL9v238smVOXPDLvVGNwQBAajb+2xA3C3zSu+y3p+J3b3U+xsZ3M/A8lLB7bobrnF8VVeaR2bWu5ficOvQcl9BsbGFCC5GhvJNV0TEIDhzQRY5goCl+KHDosLqukblrJGPcLr6dqMqEuGWxoq0lJFVh1x/Ln6K3RqKcOKPM57i08Mm+wOGVVVxRTx1FJ4UguXB0rnM+80swC7hoRiFiCq3LX6iyvZpPzfzJitF3nvWv2Xsx0RppJKytilY90gI8INF2yxZHAMTC4ZYiDa5yUDhvL98XNpe5e7p6m3NOlyJ7s+k2ZWsD6aqYGkO/cu8FxjxtwubgeMcZFshewtkLLnSi4vDWGblzPDbVbs7ZzXSPmbPMHGSKmYYheU4cLvDjFwAWjN5IFiRms6VKdWShBZZ45KKyyE7F2RsvaMbGCofS7QdcyeJnHNK43c5rScLgSTYNc11tQp6qXmny4XlLufOL/vw5mnFOqs/wDJrd6dwKmghM081LbEGsY18mOS5+Rpj1AzIvkAc106OuTqVIw9nvy5P7GmVqkm8kSe+1gBdx0HVdu5uY0I5kRoQc3hFr8L+HV8NXVtvfONh+bpl93310VNvLyVaWWdKnTUUXIxlv60HQKAbDugCAwKqnw4iG4o3X8SO19dXsHXqOeoz1NZBEquldRu8SO76V+eWeC/MdlVtZ0ZVE6tJczZCeDawyhzQ5puDoVSZRcXhm47rEFL8b96Mb20MbvKwh81ub7eVnewNz3I5hXb+mdP4YO6mub5R8ur9+3l5mqpLoVQrWajtG8tILSQQQQRkQRoQeS8aTWGD6a3A3kFfRslJHit8kw6PA19HCzvqRyXzLVrB2dy4L9L5x8vtsSIyyiRrmGRqNv7bbA3C3zSu+y3p+J3b3U+xsZ3M/A8lLB7bobrnF8VVeaR3ma13Lo5w69ByX0GxsYUILkaG8k1XRMQgCAIDhzQRY5g6oCl+KHDssLqukblrJGPcLr6dqMqEuGWxoq0lJEBoN5Jo6KeijsI6iQPkdch1gxrXxAcg7C25vpcWzuupU0yNzc+3yuB4bXXK6e80Ks4Q4OpqgF3UklhEVvJ1fGDqAfUArXUo06n64p+aTPVJrZnLGAaAD0FllCnCCxBJeSweOTe4e0EWIuClSnGpFxksphNp5Rtt49556xtKyYBz6eN0bXAkukxFvnffQ2Y2555nLRcGhZrT6kqspJ8sR7/AHkuU/bJRS8yf8L+HV8NXVtvfONh+bpl9339Fxry8lWk2yTTpqKwXKxlv60HQKAbDugCAIAgMCqp8OIhuKN1/EjtfXV7B16jnqM9fGsgiVXSuo3eJH56V+eWeC/MdlV9Z0ZVE6tLc2QmbWGUOaHNNwdCqTKLi8M3EW3k4d0NY4vewxyHMyRENJN7kuBBa4nra/ddWz1u7tYqEXmPdLnjy6/PBi4JkQqeCLCf3dY4N6OhDj+YkHsuxD+q5Y7VLn4S+zMPZeJlbP4K07bGaplk7Ma2MHtniK1Vf6qrP/t00vNt/wAHqpon+wtg09Gzw6eJsYNsRGbnWvYucc3anXS6r91eV7qXFWln6LyXQzSS2PLb+2xA3C3zSu+y3p+J3b3W2xsZ3M/ASlg9t0N13YviqrzSOza08ujnDr0HJfQbGxhQguRobyTVdExCAIAgCAIDhzQRY5g6oCl+KHDosLqukb5dZIx7hdfTtRlQlwy2NFWkpIqtrr/1+it9OpGceKJzpRaeGcrM8CA6vfawAu46Dqo9zcxoR4pGcIObwi1uF3Dq+Grq23vnGw/N0y+77+ipt5eSrSy2dGnTUUWXvLvLBs9jJKgPwvdgaWNxAG18OuWQP5LVa2dS5k408ZXPmZTmoLLMvd7bkVZA2eEkscXDzCxBa4ggjksLi3nb1HTnuexkpLKNktBkRzenfWloHsZOX4ntLgGNxZA2uc8s/Yqda6fWuU5U8YXea51Yw3M3dreGCuiM0BcWhxYcQsQ4AGxHoQfqtN1a1LafBU33MoTUllG2UcyI/vVvjTUBjFQX3kxFoY3Fk3DcnPL7QUy0sKt1l08cu/xMJ1Iw3PTZ9WyeBtRE1xgmBc6NzbGxJ/eNb31I53uM9dFei6U3TnutzKLyskfq6V1G7xI/PSvzyzwX5jsqjrOjKova0lzNsJ4NrDKHNDmm4OhCpMouLwzcd1iAgNRt/bbYG4W+aV32W9PxO7e6n2NjO5n4HkpYPbdDdc4viqrzSO8zWu5dHOHXoOS+g2NjChBcjQ3kmq6JiEAQBAEAQBAEBw5oIscwdUBS/FDh2WF1XSN8uskY9wuvp2oyoS4ZbGirSUkVW11/6/RW+nUjOPFE50otPDOHvtYAXJ0HVari5jQjxSMoQc3hFrcL+HV8NXVtvfONh+bpl9339FTby8lWk2zo06aiuRcrGW/rQdAoBtIpxW2b4+zJ/vRATDt4Zu7+5jH1XS0mr7O6j48vjt88GqtHigyLcBNo3iqac/I9srfR7cJA9Cwf2l0P6gpYnCp3pr4c/U1Wr7LRa6rpKKF3thO09uup2mwB8EOGdhGxznn+3jCt9nJWen+0fn8XhfLBBqL2lXhNtwH2gWy1NK/IkCQN6OacEg/Vn5KPr9JShCqvL4816mds8ZiXIqwSyguMVU6o2oIGZmNkcLRy8R5xfrjYPorho0FStPaS65fuXL0ZBuO1NRL02ZRNhhjhZ9mNjWN9GtAHsqlVqOpNze7bfxJqWFg8aqnw4iG4o3X8SO19dXsHXqOeoz+1rayekSq6V1G7xI/PSvzyzwX5jsqvrOjKonVpbmyEzawyhzQ5puDoVSZRcXhm41e39tiBuFvmld9lvT8Tu3uptjYzuZ46HkpYPbdDdd2L4qq80jvM1p5dHOHXoOS+g2NjChBcjQ3kmq6JiEAQBAEAQBAEAQBAcOaCLHMHVAUtxS4dmMuq6Rtwc5Ix7hdbT9RlQfC9jRVpKZ34YcOdKqsbr9iMj7XqDo339FovLyVaWcmVOmorBcjGW/rQdAoBtIVW7ubXdI9zNqhjC5xYz4eM4Wkktbc62Fh9F1oXdkopSoZfV8T5mvhl3mPLunthzS121wWuBDgaaLMEWIWavbFPKof7meOEu8q/dGlqodpGkhqDTSl0kBkwNeDgubFrupYLHXMdSu/eTo1LX204cS5SxnG/iu7JEpJxqcKZZO0ti7XghkmftgYYmOe7/ZotGtJPsuFSuLKpNQjb820v1PqS2pJZyQXhrsSsq5p6iCp+HkZ9qUxtkxOlLi4AHIHK5/4h1XX1O4oUIRp1IcSfTOMY2I1CMpNyyY1XQVVBtYRfE4JpHt/2gRtsfHIxPMZytiLgR+G45LZCpRubPj4MxS/Tn/x6Z8jxqUKu+5Zh3Z2yP/eB/wBNEuD+MsP/AF/9zJfDLvKr3UoKjaG0bsntMC6fx3MDs2FuF+DTUtsOX0Vgu6lK1tcSj2f08Oe/pn4kKmnOpnJan/hjbP8A8wP+miVf/GWH/r/7mTeGfebTdzYu0YpsdVtAVEeEjw/BYzzZWdiHTP8ANR7m4tZwxSpcL78tnsVJPmzd1VPhxENxRuv4kdr66vYOvUc9RnrzmsmZDNq00tFd9OPFgk+yMzhJ0OXJVrVNFhVkpx95sjPBm7o7ruxfFVV3SO8zWu5dHOHXoOS6tjYwoQXIxbyTVdExCAIAgCAIAgCAIAgCAIAgIvvbtKqpXNqI2NkpwLTMAONov9tp9/QIDebK2lHURNlicHMcLgj2KAzEAQFEcTojRbYZVNBs4xT5cyxwa9v1DBf/AI1btLf4ixdJ9Mx+O31+RCrLhqKRO+MW1hHs0tac6hzI2kfd+276FrSP4lyNGo8d0m/25fovmzfXliB6cHNmeDs1jyLOnc6U+l8LP7rQfqvNare0umv/ABwvV/NihHECK8e9mWdTVTciQ6FzhrceeO3/AOi6H9P1sqdJ+fo/Q1XK2kTHbm8gOxX1gNnSU4t2kkAZb6Pd+i5lC0/65UX0l8lz+hulP8viItwE2ZZlTUkaubC30aMT7euJn9ldD+oK2ZQp+b+PJfRmq1jybLaVcJQQET383zjoI8LbPqHj92zp+N3b3QHlw4oaxsUk1ZI4undjbGfkHM2+UnW38ygJigCAIAgCAIAgCAIAgCAIAgCA4c0EWIuDqEBANp7Pl2XKaqlBfSvN54Rng6vYEBNNlbSjqImyxODmOFwR7FAZiArDjvszHTQ1AGcUhY49GSDU/wATWD+Jd/QK3DVlT71n3r7Nka5jmOSv959uOrYdm0zDd7IhGbnWVz/Cbi72Y13pIuxa2yt51qstm8+7GfXHuNE58fDFH0Ps6jbDFHEz7MbGsb6NaAPZUupN1Jub3bz8SelhYIzxV2b4+zJ7faiAmb/9Zu7+5jH1U/Savs7qPjy+P3wa60eKDKbqN48Wx46PF5m1LiR1iDS8X7eI/wDuqzRtcXzrY5OPz2+i+ZDdT8rhLs4b7M+H2bTMIs5zPEdfXFIS+x9LgfRVXUq3tbqcumcfDkTaUeGCRJlBNhE9/N846CPC2z6h48jOn43dvdAaLcPcyR8nx+0LvnecTGO+Xo5w69By9gLJQBAEAQBAEAQBAEAQBAEAQBAEAQHDmgixFwdQgIBtPZ8uy5TVUoL6V5vPCPk6vYEBNdlbSjqImyxODmOFwR7FAYG+ey/iaGogAu50ZwD8bfMz+8ApVlW9jcQn3Pn5bP5GFSPFFopjhnutUO2jC6anmjjivKTJFIwXaPIAXNAviLT/AAlWjVLymraShJNvlyae++3gQ6NKSnlo+gVTSedJog5pa4XDgQR1BFiF6m08oHzXSblVRrG0zoJ8HjeG6QxSBhYJMLpMdrWwgm91eZ6hRVB1VJZxnGVnONseZzlRlx7H0s1thYaDRUU6JFN/N846CPC2z6h4/ds6fid290Botw9zJHyftDaF3zPOJjHfL0c4deg5ewFkoAgCAIAgCAIAgCAIAgCAIAgCAIAgCA4e0EEEXB1CAgG0tny7LlNVSgvpXm88IzwdXsCAmuytpR1ETZYnBzHC4I9igMtAEAQBARTfzfOOgjwts+oePIzp+N3b3QGh3D3MkfJ8ftC753nExjvl6OcOvQcvYCyUAQBAEAQBAEAQBAEAQBAEAQBAEAQBAEAQHD2gggi4OoQEA2ls+XZcpqaYF9K83nhHydXsCAmuytpR1ETZYnBzHC4I9igMtAEBFN+9846CPC2z6h4/ds6fid290Bodw9zJHyftDaF3zPOJjHfL0c4deg5ewFkoAgCAIAgCAIAgCAIAgCAIAgCAIAgCAIAgCAIDh7QQQRcHUICAbS2fLsuU1NMC+lebzwjPB1ewICa7K2lHURNlicHMcLgj2KAj+/e+cdBHhbZ9Q8fu2dPxO7e6A0O4m5kj5P2htC75nnExjvl6OcOvQcvYCyUAQBAEAQBAEAQBAEAQBAEAQBAEAQBAEAQBAEAQBAcPaCCCLg6hAV1t3Z1Vsx76igYZIpPtwWJwuOj2tHK/JAddxdy5HSfH7Qu6dxxMY75ejnDr0HL2Ash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TExQUFhUWGBgYFhgYGBQaGhoYHBQXHBgVFxgcHCgiGCAlHxwYIjItJikrLi8uGB8zODMsNygtMSsBCgoKDg0OGxAQGywmICQ0LCwsLSwsLCwsLC8sLCwsLC4tLywsLCwsLywsLCwsLCwsLCwsLCwsLDQsLCwsLCwsLP/AABEIAOIA3wMBEQACEQEDEQH/xAAcAAEAAgIDAQAAAAAAAAAAAAAABgcEBQECAwj/xABFEAABAwIDBgQDBQUFBgcAAAABAAIDBBESITEFBgdBUWETInGxFEKBMlJikaEVI4LB8JKistHSJFRyk5ThFjRERVWDo//EABsBAQACAwEBAAAAAAAAAAAAAAAEBgIDBQEH/8QAOxEAAgEDAgMFBgUCBQUBAAAAAAECAwQRBTESIUEiUWFxwROBkaGx4RQjMkLRBvBTcpKi8SQzUlRiFf/aAAwDAQACEQMRAD8AvFAEAQBAEAQBAEAQBAEAQBAdXvAFyQANSdEPUm3hHZDwIAgCAIAgCAIAgCAIAgCAIAgCAIAgCAIAgCAIAgCAIDq94AJJsBqh6k28IqjiHvxixU8By0e73Hr7LnXFxnsxLlo2jcOK1VeSPTh1v3hw01U7y5COQnTox56dD9Csra5/bI1a1ou9egvNeq9UWqp5UQgCAIAgCAIAgCAIAgCAIAgCAIAgCAIAgCAIAgCA6veACSbAaoepNvCKo4hb8lxNPTnIZOcPYd/Zc64uM9mJcdG0ZRSrVl5IrRQS1gFAWfw637w4aWpd5chFITp0Y89Oh+hXQtrn9sioa1ou9egvNeq9UWqp5UQgCAIAgCAIAgCAIAgCAIAgCAIAgCAIAgCAIDq94AJJsBqh6k28IqjiFvyXE09ObDRzh7Dv7LnXFxnsxLjo2jKKVasvJFaEqCWs4Q9CA5BQ8LP4db94cNLVO8uQikJ06MeenQ/QroW1z+2RUNa0XevQXmvVeqLVU8qIQBAEAQBAEAQBAEAQBAEAQBAEAQBAEAQHV7wASTYDVD1Jt4RVHELfkuJp6c5DJzh7Dv7LnXFxnsxLjo2jKKVasvJFaFQS1mNNUeYMbYuIub6NHU9ewWyMOzxS2+pDrXL9qqFLnJ833RXe+/wXXwR7NZ3J9f8ALRYNkmMMbtvz/jY4ew/KbHvmPqP8l6mupjOnLGYPD8ea96/jB0pagPuLWc02c3of5g8ivZw4fJ7Gq1ulXTTWJR5SXc/VPo+p7grAlFn8Ot+7YaWpd5chFITp0Y89Oh+hXQtrn9sioa1ou9egvNeq9UWqp5UQgCAIAgCAIAgCAIAgCAIAgCAIAgCA6veACSbAaoepNvCKo4hb8lxNPTnLRzh7Dv7LnXFxnsxLjo2jKKVasvJFaEqCWs4QZwajYEmMyvOrnD8s7D+uimXUeFRj3Fc0Cr7eVavLeTXw54/vwNuTbVQyxOSW7AKHqeeaNRPLhq2gaPaA79bewUyMeK3fgyuV63sdZgo7Tik/nj6I26hlkOQUPCz+HW/dsNNVO8uQikJ06MeenQ/QroW1z+2RT9a0XevQXmvVeqLVU8qQQBAEAQBAEAQBAEAQBAEAQBAEB1e8AEk2A1Q9SbeEVRxC35LiaenOWjnD2Hf2XOuLjPZiXHRtGUUq1ZeSK0KglrOEPTxqapjB53Ae/wBBqVnCnKf6URbm8oW8fzpJfX4bkToqwxFwa6wdle3fJ1v61XWqUlUSytj57ZX07Sc1TlhS5Zx8Hj+99jb0ux2SDG+QyE8wcvS5z9lEndSg+GMcFitdCo3MVVrVXNvqny+Ly/p5HnV0Xw/njlLfwnO/oBr+X1WVOr7bsyjnxNN3Yf8A5n5tCu4//L558kt/evejCpqvHUCSQgC9+wsMgt06fDRcInLtr1V9RjcV5YWc+CwuSJXG8OFwQR1Ga5TTTwz6DTqQqR4oNNd65nK8MzkFDws/h1v3bDS1LvLkIpCdOjHnp0P0K6Ftc/tkU/WtF3r0F5r1Xqi1VPKkEAQBAEAQBAEAQBAEAQBAEB1kkDQXOIAGZJ5BepNvCBX3FavrI4mvp84C3zluZz0cCOyj3EJtYR1tJrW9OqvbRz4lOtffPW647WNz6LCUZRTjsEMzG2jUljfKLuccLR1JW2lT45c9luQNRu5W9LMFmcniK72/4NZHsIv80zyXHW3+Z/yUl3ajyprkcOn/AE7Os/aXdRuT7v5fosI18Oy/EDzHqw2sSM/rYWUiVxwNcXU49HSHdRqOhvB4w+vvwseXzONj0jnyEXLcIz19LW/rRe3FSMYZxnJjo9lVr3DipOPDv9MY5Hi6ieZTGPM4HX+Z6LNVYqmpvkiNKwrzu5W8e1JPf1Zlx7KHiiJzje1yRoMtM9Vpdw/Z8aR0KejQ/Fq1qSecZbWy5bc9/Pl5GT8FLTHGw42fMNMvT+a1e1hXXDJYfQn/AIC70qXtqMuOH7lty8vDvW3djJvYpA5ocNCLhQZRcXhlrpVY1YKpDZrKOy8Nh5zT4dM3HQdf+y2U6bm8Ih3l3C2hxS36IvLhWK34XFVvuw28EO1DfXW2lr9F1otU4dp8vE+b3dSNSq5RWM9xN1tIoQBAEAQBAEAQBAEAQBAdZHhoJJsBqV6k28IFOcS+IJcXU1M61snuHLsO/srNpml4/MqLyRCr1+iNXw637EA+Eq/NSuyBOfhX94/8Pppt1TS/bZq0l2uq7/v9fMUK+OTPTf7co0p+JpvPTv8AMQM8N87i2oVHubbPNblx0fWHRap1H2SHNcCLjRcxrBeIzUlmOx5OjvICflaberjr+Q/VZqWINd/oRpUlO5jN/tTx5ye/wWPeeywJZpIpPAqHB2TJMweQN/8AuR+SnSj7akmt0VWlVWm6hOFTlCpzT6J/bLT9zfIxt5G4ZGuaSLjkefUeostlm8waZC/qSLp3EKkHjK6d/f71gy9gkMhMjjYEnM8gOQ+t1quszqKEUdDQXC3spXFWWE2+b6JdF5vPJbjZAMkr5yLA+Vv6ewH6pcYhTVJe8aQpXV3UvpLCfKP9+CXxZuVCLMeFHFhaWjQONvQm4H6rZUlxPJEsqSowdNbJvHk3nHuzg7TzYe7joOq8p03N4QvLyFtDilv0RY/DTh/itWVgy1Yw/N0JH3e3P0XTjGFKGXsfP76+ncTbbLMrau/lboqVrOsOu3Sp/p6+JEhDHM7UFbbyu05Hp2PZT9E1va3rvwi/R+jMZw6o2qt5qCAIAgCAIAgCAIAgOsjw0Ek2A1K9SbeECnOJnEEuLqamdYDJ7hy7Dv7KzaXpmPzKnuRCr1+iKpJViIYBQFhcOt+xAPhKvzUrsgTn4V/eP/D6acLVNL9tmrSXa6rv+/18yZQr45M9N/tyjSn4mm89O/MgZ4b53FtQqPc22ea3Ljo+sOi/Z1H2SGhwPmGi5uHsXVSi0prY7Lw2njV0rZG4Xi4/UdwVnTqSg8xIt3Z0bqn7Oqsr5rxREawDFgYS9rbgH9Tbt/lddennh4pLDZ86vFF1fY0ZOcY5SfzePDy5cs9TK2RA2Uhj3EYbkN+9/lz/AD7LVcTlT7UVuT9It6N61RrSa4ctR7/+OeerT35EpjYGgACwGgXLbbeWX2nTjTioQWEtkckrwybSWWeM0uEdXHQdStkIObwiHdXULWnxS37iyOGnD/FasrBlqxh+boSPu9ufoulGMaUMvYoF9fTuJttlmVtXfyt0VK1nWXXbpUn2SJCGObMJVwzC9Bn0Fbbyu05Hp2PZXHRNb2oV3/lfo/RmqcOqNqreaggCAIAgCAIAgOsjw0Ek2A1K9SbeECnOJnEEuLqamdYDJ7hy7Dv7KzaXpeMVKi8kQq9foiqSrEQwgOEByCgLC4db9iAfCVfmpXZAnPwr+8f+H004WqaX7bNWku11Xf8Af6+ZMoV8cmem/wBuUaU/E03np3+YgZ4b53FtQqPc22ea3Ljo+sOi1TqPskHdGSLxvt2IDm/lqPoVATS5SRbZU5yXFQnjwazH0a9zx4GHU0M0mTpQG8w1tv5/zW6FalDmo8/M5tzp19crgqV0o90Y49fUyKDZrIs25u+8dfp0WurXlU32JlhpVCy5w5y73v7u4x6zYrXHEwljtctL9ey2U7qUVwyWUQ7zQKVWftaMuCW/LbPyx7vgesMVQMi+MjqWm/6WWMpUXzSZvo0dTh2ZVINd7Tz8sHs9xba5L3nQWAF+w5epusYx43iKwjbXrK1hx1pcUunRe5ery/Esvhpw/wAVqysGWrGH5uhI+725+i6EYwpQy9ijX19O4m22WZW1d/K3RUrWdYddulSfZIkIY5swlXDMIAgC9Bn0Fbbyu05Hp2PZXHRNb2t678Iv0fozVOHVG1VvNQQBAEAQBAdZHhoJJsBqV6k28IFOcTOIJcXU1M61snuHLsO/srNpel4xUqLyRCr1+iKoceZ9Sf5qwNqKy9kRFzLL3H4UuqY21FY98UbwHMiZYSObqHSOIOAEcgL2OoOSql5rVWcnGi8R7+r/AIJ9O2ilmW5YlJw02UwW+EY7vIXyH83uK486tSf6pN+bZIUUtkedfww2XIP/ACwjPIxOfGR9Gmx+oK9p16tP9EmvJs8cU90Vdv8A8OJNnt8eJ7pqa4Di4DxIrmwL8IAc0nK4AtcXHNd7T9Zm5qnX2ez/AJItW3WMxIMCrMQiwuHW/YgHwlX5qV2QJz8K/vH/AIfTThappfts1aS7XVd/3+vmTKFfHJnpv9uUaU/EU/np35kDPDfO4tqFR7m3zzW5cdH1h0WqdR9khzXAi40XMawXiMlJZWxyhkEB5TzYe7joOqzp03N4RDvLyFtDilv0RY/DTh/itWVgy1Yw/N0JH3e3P0XTjGNKOXsfP76+ncTbbLMrau/lboqVrOsuu3SpPskSEMc2VXxK4j/CF1NS2NRbzvIBbFcaAaOfzzyHO+iy0bQ/xKVav+jousvt82eTnjkjZcK96zW0uGV154bNkJ1c0/Yk+uh7juo2u6crSvxQXYlzXg+q/g9hLKJquGZhAU5vtxOmh2hhpXNMMF2SNIu2V9/Pc6i1gARzB1BsrppmgUqtnmuu1Lmn1iunx3f2NUp4fIsndLeaGvgE0WRGUjD9pjraHqOh5/mBWr+wq2VXgn7n0a/vdGyMk0SmgrbeV2nI9Ox7Kx6Jre1Cu/8AK/R+jNc4dUbVW81BAEAQHWR4aCSbAalepNvCBTnEziCXF1NTOtbJ7hy7Dv7KzaXpePzKi8kQq9foiqSrEQzZbrULZ62lheLskmYHg6FoOItPYgW+q5WszcbR46tIkWyzM+lt3Nq/EwCbDgu+Vobe+TJnsBJsMzhuRyvbNUs6Js0AQGm3nqWhkUL4xJHVSfDPBNrNkikuQLHFpplkSeSA+XPDLbtJuWktJ6lpIJ/RX6xqOpbwk98I5VVYm0cgqWaywuHW/YgHwlX5qV2QJz8K/vH/AIfTThappfts1aS7XVd/3+vmTKFfHJnpv9uUaU/EU3np35kDPDfO4tqFR7m2zzW5cdH1h0WqdR9khzXAi40XMawXiMlJZWx5zzYe7joOqzp03N4RFvLyFtDilv0RY/DTh/itWVgy1Yw/N0JH3e3P0XTjGFKGXsfP7++ncTbbLMrau/lboqVrOsuu3SpPskSEMc2Q7iDvEaGifM23iOIjiv8Afdfzd8IDnfw2XP0ix/GXKpv9K5vyX8vkeyeEfM0khcS5xJJJJJNySdSTzK+mpJLC2I5u9y94XUNXHOLlv2ZGj5ozbEPXQju0KFqNlG8t5Unvun3Nbfx5GUXh5Pp6mnbIxsjHBzHgOa4aFpFwR9F8vnCUJOMlhrkyQRfiXvP8DRuLDaaW7IeoNvNJ/CP1LV1dF0/8ZcLiXZjzl6L3/TJjOWEfNpK+kkckfD/eR1DWMkufCcQyYXyLCc3erftD0tzXO1WxV5byh+5c4+f32Moywz6bBXzDYkGfQVtvK7TkenY9lcdE1va3rvwi/R+jNU4dUbVW81BAdZHhoJJsBqV6k28IFO8TOIJcXU1M61snuHLsO/srNpel4/Mqe5EKvX6IqgqxEM4QHvQ1joZY5mC74pGSNF7XLHh2G/e1vqoWoW7r28oLfdea5m2jPhmmWxBxLp6ClklDHyx1FXUOpWDy+QtiklxF32bSyvFrc+yojWOTOobnhrxP/as8sJpjCWR+ICJPEBGJrS0nA2x8wI62PReAwd+OMA2fWvpPhDIIwzE8y4LlzA7yjA64AIGuoKAxNr8R4Z4aSvYx4bG6qDY3D/1Yga2JpIythleb8gTzCzp05VJqEVls8bSWWU+wWGZueZ6nmV9At6SpUo010SRyZy4pNnK3GJyCgLC4db9iAfCVfmpXZAnPwr+8f+H004WqaX7bNWku11Xf9/r5kyhXxyZ24g7lupD8RTDHTvzsM8JOhB6KkXFtxPPUt+lazKguCfNdDacNeH2K1XWDLVjD83Qkcm9ufosoxjShlkC+v53E22yzK2rv5W6Kl6zrLrt0qT7JDhDHNmEq2ZlO8f6w4qWG+VpJCOpJa0H6Wd+auf8ASlJcNSp5L1/g1VSolbjUZ+wdluqqiKnZk6V4bfoObrc7C5+i0XVxG3oyqy2is/b3nqWXgtvbO/kOyMGz6WIzeAAHvkecnHzFosMznysBewGSqNvo9TU83deXDx7JLpt/fV95tc+HkjXb2Pi2zQOr4g5k9ILSxF2JuDUlug6uvYE4SDewtJsFU0q7VrUw4VNnjDz/AHyx4p955LtLJUythqCA+oNwawzbOpXnM+E1pPUsuwn+6vl2rUlSvasV35+PP1JMXyN+oB6Z9BW28rtOR6dj2Vx0TW84oV3/AJX6P0ZqnDqjaq3mogXFpld8OH0jjgaD4rRa5BtmMrgj15lTrCtTp1M1I59DXVi5Lkz5/Dr5/nfW/O6vFOcZxUo7HMkmnhnKzMTJ2bs6WplZBC0ukkNgByHzPPIBozJOS5+pXSt6DecSfJef2N1Gnxy8CZcReH0lHIZaaOR9IWg5YpHROH2g7VxboQc7XIJGS4+masoL2dxJ+DfP3MkV6GecDa7o7Do9r7GZRGZrKiCWV4IwlzS6R7g7BcF7HMcBkdRrdq413/35vxb+PMkU/wBKNzR7Pi3egpoIrTVNbVRRPlc23lLwHENByDWmwF9X3N9FHMzFqd24t5aKmrcQpqloMcjgzG04XG7cOIG1/M3PLEQb8gNRxMpaOioKPZkEgfLHMZHAEF+ccgc54boXOe0Aa2GV7Kfpk4wuYzk8JZbfuNVZNwaR5bocMZqinqZqmKSNxicKRjnFjjLhJEr23BABwgB2t3XGil6jqsqs0qMmor3ZZro0FFdrcr6SNzXOY9pY9pLXtcLFrgbFpHIhWe2uIV6SqQ6/UhTg4SwzqpBgdXyWsBm46Ac1HubiFGGZGcIOb5F8cINnVcVKTVPcYnAeDGRewvclotcN6D+SpN5WVao545s6cFhYJBvHtOWIseAHU5Au5uZHf0VX1u1r1abdOTx3f3zN0GkcQyhzQ5puDoV89lFxeGbzusQY1Vs+GQgyRRvIFgXsY4gdASFthXqU1iEmvJtDB4/sSm/3eD/lR/6Vn+Lr/wCJL/U/5GEekOyoGODmQQtcNHNjYCPQgXCxlc1pLhlOTXi2MIqLiLw2q5KuSopWCVkzsRbia1zHEea+IgEE55dbWyubhpGu20LeNKu+Fx5bNprpsapQecomXDLcx1DTyNqMLpJyMbMnNDQCAw8nfadflnzXF1rVI3daLpZSjs9nnv8ADZYMoRwuZJ/2JTf7vB/yo/8ASuX+Lr/4kv8AU/5M8IfsSm/3eD/lR/6U/F1/8SX+p/yMIzIIGsaGsa1rRo1oAAzvkBkFplOU3xSeX4g7rEGo2/tsQDC2zpXfZb0/E7t7qfY2U7mfLY8lLBvdzoqkQ4qlxLnG7WnVrbaHp6L6TaU5U6SjJ5x3kdm9c0EWOYOqknhS/FDh0WF1XSNy1kjHuF19O1GVCXDLY0VaSkiq2uv/AF+it9OpGceKJzpRaeGe1NUyRuD45JI3gEB0b3sdY6jE0g2OX5LTc2lG4SVRZxsZQqSh+k3mxN+NoUrsUdS94OrJ3PmY7+07E3+FwXNuNDoTX5bcX8V8zdG6kt+Zuana9FtGeBwovBqy93i+GbNka2GSTGyRuEteHxszIDrONiVXbqxrWz/MXLvW39+ZMhVjPYn9PWQSMhFXE6qmopJSyVrojnFe0jwXtOIswON2/aFxoFDNhj10kUdP8DRRupWvmkMjfEa1zhhL3Rxlj3ObicY2XFrNLrWsEBB9mb0UmzRI2lomPrBJM100gAZG1sr2RsbbzOIY1uK2G5JJcSuhaaZXuUpRWI979O801K0YcnuaHae99fO/xJKucHkInvia3s1sZH5m57qwUdDtoRxPMn35x9PuRZXM2+XI00kjnOLnOc5zjdznOLnOPVziSSfVdOhQp0IcFNYRolNyeWeb32sALuOg6rG5uY0I8Uj2EHN4Ra/C/h1fDV1bb3zjYfm6Zfd99dFTby8lWk2zpU6aii5GMt/Wg6BQDYYdVT4cRDcUbr+JHa+ur2Dr1HPUZ6msgiVZSuo3eJH56V+eWeC/MdlVtZ0ZVF7WlubITNrDKHNDmm4OhVJlFxeGbjusQEBi7V2hHTwyTymzI2lzj6aAdybAdyFuoUJ16kaUN3yDeD5rrt8619RLOyeWIyuJLWPcGgWs1thkbNAF+y+l09LtYUo0pQT4erS9/wAXzI/E85Jfwf3xe2qdT1EjntqDdrnuJImAsLuOfmADfUNXH/qDTIyoKrSik4bpL9v238smVOXPDLvVGNwQBAajb+2xA3C3zSu+y3p+J3b3U+xsZ3M/A8lLB7bobrnF8VVeaR2bWu5ficOvQcl9BsbGFCC5GhvJNV0TEIDhzQRY5goCl+KHDosLqukblrJGPcLr6dqMqEuGWxoq0lJFVh1x/Ln6K3RqKcOKPM57i08Mm+wOGVVVxRTx1FJ4UguXB0rnM+80swC7hoRiFiCq3LX6iyvZpPzfzJitF3nvWv2Xsx0RppJKytilY90gI8INF2yxZHAMTC4ZYiDa5yUDhvL98XNpe5e7p6m3NOlyJ7s+k2ZWsD6aqYGkO/cu8FxjxtwubgeMcZFshewtkLLnSi4vDWGblzPDbVbs7ZzXSPmbPMHGSKmYYheU4cLvDjFwAWjN5IFiRms6VKdWShBZZ45KKyyE7F2RsvaMbGCofS7QdcyeJnHNK43c5rScLgSTYNc11tQp6qXmny4XlLufOL/vw5mnFOqs/wDJrd6dwKmghM081LbEGsY18mOS5+Rpj1AzIvkAc106OuTqVIw9nvy5P7GmVqkm8kSe+1gBdx0HVdu5uY0I5kRoQc3hFr8L+HV8NXVtvfONh+bpl93310VNvLyVaWWdKnTUUXIxlv60HQKAbDugCAwKqnw4iG4o3X8SO19dXsHXqOeoz1NZBEquldRu8SO76V+eWeC/MdlVtZ0ZVE6tJczZCeDawyhzQ5puDoVSZRcXhm47rEFL8b96Mb20MbvKwh81ub7eVnewNz3I5hXb+mdP4YO6mub5R8ur9+3l5mqpLoVQrWajtG8tILSQQQQRkQRoQeS8aTWGD6a3A3kFfRslJHit8kw6PA19HCzvqRyXzLVrB2dy4L9L5x8vtsSIyyiRrmGRqNv7bbA3C3zSu+y3p+J3b3U+xsZ3M/A8lLB7bobrnF8VVeaR3ma13Lo5w69ByX0GxsYUILkaG8k1XRMQgCAIDhzQRY5g6oCl+KHDssLqukblrJGPcLr6dqMqEuGWxoq0lJEBoN5Jo6KeijsI6iQPkdch1gxrXxAcg7C25vpcWzuupU0yNzc+3yuB4bXXK6e80Ks4Q4OpqgF3UklhEVvJ1fGDqAfUArXUo06n64p+aTPVJrZnLGAaAD0FllCnCCxBJeSweOTe4e0EWIuClSnGpFxksphNp5Rtt49556xtKyYBz6eN0bXAkukxFvnffQ2Y2555nLRcGhZrT6kqspJ8sR7/AHkuU/bJRS8yf8L+HV8NXVtvfONh+bpl9339Fxry8lWk2yTTpqKwXKxlv60HQKAbDugCAIAgMCqp8OIhuKN1/EjtfXV7B16jnqM9fGsgiVXSuo3eJH56V+eWeC/MdlV9Z0ZVE6tLc2QmbWGUOaHNNwdCqTKLi8M3EW3k4d0NY4vewxyHMyRENJN7kuBBa4nra/ddWz1u7tYqEXmPdLnjy6/PBi4JkQqeCLCf3dY4N6OhDj+YkHsuxD+q5Y7VLn4S+zMPZeJlbP4K07bGaplk7Ma2MHtniK1Vf6qrP/t00vNt/wAHqpon+wtg09Gzw6eJsYNsRGbnWvYucc3anXS6r91eV7qXFWln6LyXQzSS2PLb+2xA3C3zSu+y3p+J3b3W2xsZ3M/ASlg9t0N13YviqrzSOza08ujnDr0HJfQbGxhQguRobyTVdExCAIAgCAIDhzQRY5g6oCl+KHDosLqukb5dZIx7hdfTtRlQlwy2NFWkpIqtrr/1+it9OpGceKJzpRaeGcrM8CA6vfawAu46Dqo9zcxoR4pGcIObwi1uF3Dq+Grq23vnGw/N0y+77+ipt5eSrSy2dGnTUUWXvLvLBs9jJKgPwvdgaWNxAG18OuWQP5LVa2dS5k408ZXPmZTmoLLMvd7bkVZA2eEkscXDzCxBa4ggjksLi3nb1HTnuexkpLKNktBkRzenfWloHsZOX4ntLgGNxZA2uc8s/Yqda6fWuU5U8YXea51Yw3M3dreGCuiM0BcWhxYcQsQ4AGxHoQfqtN1a1LafBU33MoTUllG2UcyI/vVvjTUBjFQX3kxFoY3Fk3DcnPL7QUy0sKt1l08cu/xMJ1Iw3PTZ9WyeBtRE1xgmBc6NzbGxJ/eNb31I53uM9dFei6U3TnutzKLyskfq6V1G7xI/PSvzyzwX5jsqjrOjKova0lzNsJ4NrDKHNDmm4OhCpMouLwzcd1iAgNRt/bbYG4W+aV32W9PxO7e6n2NjO5n4HkpYPbdDdc4viqrzSO8zWu5dHOHXoOS+g2NjChBcjQ3kmq6JiEAQBAEAQBAEBw5oIscwdUBS/FDh2WF1XSN8uskY9wuvp2oyoS4ZbGirSUkVW11/6/RW+nUjOPFE50otPDOHvtYAXJ0HVari5jQjxSMoQc3hFrcL+HV8NXVtvfONh+bpl9339FTby8lWk2zo06aiuRcrGW/rQdAoBtIpxW2b4+zJ/vRATDt4Zu7+5jH1XS0mr7O6j48vjt88GqtHigyLcBNo3iqac/I9srfR7cJA9Cwf2l0P6gpYnCp3pr4c/U1Wr7LRa6rpKKF3thO09uup2mwB8EOGdhGxznn+3jCt9nJWen+0fn8XhfLBBqL2lXhNtwH2gWy1NK/IkCQN6OacEg/Vn5KPr9JShCqvL4816mds8ZiXIqwSyguMVU6o2oIGZmNkcLRy8R5xfrjYPorho0FStPaS65fuXL0ZBuO1NRL02ZRNhhjhZ9mNjWN9GtAHsqlVqOpNze7bfxJqWFg8aqnw4iG4o3X8SO19dXsHXqOeoz+1rayekSq6V1G7xI/PSvzyzwX5jsqvrOjKonVpbmyEzawyhzQ5puDoVSZRcXhm41e39tiBuFvmld9lvT8Tu3uptjYzuZ46HkpYPbdDdd2L4qq80jvM1p5dHOHXoOS+g2NjChBcjQ3kmq6JiEAQBAEAQBAEAQBAcOaCLHMHVAUtxS4dmMuq6Rtwc5Ix7hdbT9RlQfC9jRVpKZ34YcOdKqsbr9iMj7XqDo339FovLyVaWcmVOmorBcjGW/rQdAoBtIVW7ubXdI9zNqhjC5xYz4eM4Wkktbc62Fh9F1oXdkopSoZfV8T5mvhl3mPLunthzS121wWuBDgaaLMEWIWavbFPKof7meOEu8q/dGlqodpGkhqDTSl0kBkwNeDgubFrupYLHXMdSu/eTo1LX204cS5SxnG/iu7JEpJxqcKZZO0ti7XghkmftgYYmOe7/ZotGtJPsuFSuLKpNQjb820v1PqS2pJZyQXhrsSsq5p6iCp+HkZ9qUxtkxOlLi4AHIHK5/4h1XX1O4oUIRp1IcSfTOMY2I1CMpNyyY1XQVVBtYRfE4JpHt/2gRtsfHIxPMZytiLgR+G45LZCpRubPj4MxS/Tn/x6Z8jxqUKu+5Zh3Z2yP/eB/wBNEuD+MsP/AF/9zJfDLvKr3UoKjaG0bsntMC6fx3MDs2FuF+DTUtsOX0Vgu6lK1tcSj2f08Oe/pn4kKmnOpnJan/hjbP8A8wP+miVf/GWH/r/7mTeGfebTdzYu0YpsdVtAVEeEjw/BYzzZWdiHTP8ANR7m4tZwxSpcL78tnsVJPmzd1VPhxENxRuv4kdr66vYOvUc9RnrzmsmZDNq00tFd9OPFgk+yMzhJ0OXJVrVNFhVkpx95sjPBm7o7ruxfFVV3SO8zWu5dHOHXoOS6tjYwoQXIxbyTVdExCAIAgCAIAgCAIAgCAIAgIvvbtKqpXNqI2NkpwLTMAONov9tp9/QIDebK2lHURNlicHMcLgj2KAzEAQFEcTojRbYZVNBs4xT5cyxwa9v1DBf/AI1btLf4ixdJ9Mx+O31+RCrLhqKRO+MW1hHs0tac6hzI2kfd+276FrSP4lyNGo8d0m/25fovmzfXliB6cHNmeDs1jyLOnc6U+l8LP7rQfqvNare0umv/ABwvV/NihHECK8e9mWdTVTciQ6FzhrceeO3/AOi6H9P1sqdJ+fo/Q1XK2kTHbm8gOxX1gNnSU4t2kkAZb6Pd+i5lC0/65UX0l8lz+hulP8viItwE2ZZlTUkaubC30aMT7euJn9ldD+oK2ZQp+b+PJfRmq1jybLaVcJQQET383zjoI8LbPqHj92zp+N3b3QHlw4oaxsUk1ZI4undjbGfkHM2+UnW38ygJigCAIAgCAIAgCAIAgCAIAgCA4c0EWIuDqEBANp7Pl2XKaqlBfSvN54Rng6vYEBNNlbSjqImyxODmOFwR7FAZiArDjvszHTQ1AGcUhY49GSDU/wATWD+Jd/QK3DVlT71n3r7Nka5jmOSv959uOrYdm0zDd7IhGbnWVz/Cbi72Y13pIuxa2yt51qstm8+7GfXHuNE58fDFH0Ps6jbDFHEz7MbGsb6NaAPZUupN1Jub3bz8SelhYIzxV2b4+zJ7faiAmb/9Zu7+5jH1U/Savs7qPjy+P3wa60eKDKbqN48Wx46PF5m1LiR1iDS8X7eI/wDuqzRtcXzrY5OPz2+i+ZDdT8rhLs4b7M+H2bTMIs5zPEdfXFIS+x9LgfRVXUq3tbqcumcfDkTaUeGCRJlBNhE9/N846CPC2z6h48jOn43dvdAaLcPcyR8nx+0LvnecTGO+Xo5w69By9gLJQBAEAQBAEAQBAEAQBAEAQBAEAQHDmgixFwdQgIBtPZ8uy5TVUoL6V5vPCPk6vYEBNdlbSjqImyxODmOFwR7FAYG+ey/iaGogAu50ZwD8bfMz+8ApVlW9jcQn3Pn5bP5GFSPFFopjhnutUO2jC6anmjjivKTJFIwXaPIAXNAviLT/AAlWjVLymraShJNvlyae++3gQ6NKSnlo+gVTSedJog5pa4XDgQR1BFiF6m08oHzXSblVRrG0zoJ8HjeG6QxSBhYJMLpMdrWwgm91eZ6hRVB1VJZxnGVnONseZzlRlx7H0s1thYaDRUU6JFN/N846CPC2z6h4/ds6fid290Botw9zJHyftDaF3zPOJjHfL0c4deg5ewFkoAgCAIAgCAIAgCAIAgCAIAgCAIAgCA4e0EEEXB1CAgG0tny7LlNVSgvpXm88IzwdXsCAmuytpR1ETZYnBzHC4I9igMtAEAQBARTfzfOOgjwts+oePIzp+N3b3QGh3D3MkfJ8ftC753nExjvl6OcOvQcvYCyUAQBAEAQBAEAQBAEAQBAEAQBAEAQBAEAQHD2gggi4OoQEA2ls+XZcpqaYF9K83nhHydXsCAmuytpR1ETZYnBzHC4I9igMtAEBFN+9846CPC2z6h4/ds6fid290Bodw9zJHyftDaF3zPOJjHfL0c4deg5ewFkoAgCAIAgCAIAgCAIAgCAIAgCAIAgCAIAgCAIDh7QQQRcHUICAbS2fLsuU1NMC+lebzwjPB1ewICa7K2lHURNlicHMcLgj2KAj+/e+cdBHhbZ9Q8fu2dPxO7e6A0O4m5kj5P2htC75nnExjvl6OcOvQcvYCyUAQBAEAQBAEAQBAEAQBAEAQBAEAQBAEAQBAEAQBAcPaCCCLg6hAV1t3Z1Vsx76igYZIpPtwWJwuOj2tHK/JAddxdy5HSfH7Qu6dxxMY75ejnDr0HL2Ash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TEhUTExQUFhUWGBgYFhgYGBQaGhoYHBQXHBgVFxgcHCgiGCAlHxwYIjItJikrLi8uGB8zODMsNygtMSsBCgoKDg0OGxAQGywmICQ0LCwsLSwsLCwsLC8sLCwsLC4tLywsLCwsLywsLCwsLCwsLCwsLCwsLDQsLCwsLCwsLP/AABEIAOIA3wMBEQACEQEDEQH/xAAcAAEAAgIDAQAAAAAAAAAAAAAABgcEBQECAwj/xABFEAABAwIDBgQDBQUFBgcAAAABAAIDBBESITEFBgdBUWETInGxFEKBMlJikaEVI4LB8JKistHSJFRyk5ThFjRERVWDo//EABsBAQACAwEBAAAAAAAAAAAAAAAEBgIDBQEH/8QAOxEAAgEDAgMFBgUCBQUBAAAAAAECAwQRBTESIUEiUWFxwROBkaGx4RQjMkLRBvBTcpKi8SQzUlRiFf/aAAwDAQACEQMRAD8AvFAEAQBAEAQBAEAQBAEAQBAdXvAFyQANSdEPUm3hHZDwIAgCAIAgCAIAgCAIAgCAIAgCAIAgCAIAgCAIAgCAIDq94AJJsBqh6k28IqjiHvxixU8By0e73Hr7LnXFxnsxLlo2jcOK1VeSPTh1v3hw01U7y5COQnTox56dD9Csra5/bI1a1ou9egvNeq9UWqp5UQgCAIAgCAIAgCAIAgCAIAgCAIAgCAIAgCAIAgCA6veACSbAaoepNvCKo4hb8lxNPTnIZOcPYd/Zc64uM9mJcdG0ZRSrVl5IrRQS1gFAWfw637w4aWpd5chFITp0Y89Oh+hXQtrn9sioa1ou9egvNeq9UWqp5UQgCAIAgCAIAgCAIAgCAIAgCAIAgCAIAgCAIDq94AJJsBqh6k28IqjiFvyXE09ObDRzh7Dv7LnXFxnsxLjo2jKKVasvJFaEqCWs4Q9CA5BQ8LP4db94cNLVO8uQikJ06MeenQ/QroW1z+2RUNa0XevQXmvVeqLVU8qIQBAEAQBAEAQBAEAQBAEAQBAEAQBAEAQHV7wASTYDVD1Jt4RVHELfkuJp6c5DJzh7Dv7LnXFxnsxLjo2jKKVasvJFaFQS1mNNUeYMbYuIub6NHU9ewWyMOzxS2+pDrXL9qqFLnJ833RXe+/wXXwR7NZ3J9f8ALRYNkmMMbtvz/jY4ew/KbHvmPqP8l6mupjOnLGYPD8ea96/jB0pagPuLWc02c3of5g8ivZw4fJ7Gq1ulXTTWJR5SXc/VPo+p7grAlFn8Ot+7YaWpd5chFITp0Y89Oh+hXQtrn9sioa1ou9egvNeq9UWqp5UQgCAIAgCAIAgCAIAgCAIAgCAIAgCA6veACSbAaoepNvCKo4hb8lxNPTnLRzh7Dv7LnXFxnsxLjo2jKKVasvJFaEqCWs4QZwajYEmMyvOrnD8s7D+uimXUeFRj3Fc0Cr7eVavLeTXw54/vwNuTbVQyxOSW7AKHqeeaNRPLhq2gaPaA79bewUyMeK3fgyuV63sdZgo7Tik/nj6I26hlkOQUPCz+HW/dsNNVO8uQikJ06MeenQ/QroW1z+2RT9a0XevQXmvVeqLVU8qQQBAEAQBAEAQBAEAQBAEAQBAEB1e8AEk2A1Q9SbeEVRxC35LiaenOWjnD2Hf2XOuLjPZiXHRtGUUq1ZeSK0KglrOEPTxqapjB53Ae/wBBqVnCnKf6URbm8oW8fzpJfX4bkToqwxFwa6wdle3fJ1v61XWqUlUSytj57ZX07Sc1TlhS5Zx8Hj+99jb0ux2SDG+QyE8wcvS5z9lEndSg+GMcFitdCo3MVVrVXNvqny+Ly/p5HnV0Xw/njlLfwnO/oBr+X1WVOr7bsyjnxNN3Yf8A5n5tCu4//L558kt/evejCpqvHUCSQgC9+wsMgt06fDRcInLtr1V9RjcV5YWc+CwuSJXG8OFwQR1Ga5TTTwz6DTqQqR4oNNd65nK8MzkFDws/h1v3bDS1LvLkIpCdOjHnp0P0K6Ftc/tkU/WtF3r0F5r1Xqi1VPKkEAQBAEAQBAEAQBAEAQBAEB1kkDQXOIAGZJ5BepNvCBX3FavrI4mvp84C3zluZz0cCOyj3EJtYR1tJrW9OqvbRz4lOtffPW647WNz6LCUZRTjsEMzG2jUljfKLuccLR1JW2lT45c9luQNRu5W9LMFmcniK72/4NZHsIv80zyXHW3+Z/yUl3ajyprkcOn/AE7Os/aXdRuT7v5fosI18Oy/EDzHqw2sSM/rYWUiVxwNcXU49HSHdRqOhvB4w+vvwseXzONj0jnyEXLcIz19LW/rRe3FSMYZxnJjo9lVr3DipOPDv9MY5Hi6ieZTGPM4HX+Z6LNVYqmpvkiNKwrzu5W8e1JPf1Zlx7KHiiJzje1yRoMtM9Vpdw/Z8aR0KejQ/Fq1qSecZbWy5bc9/Pl5GT8FLTHGw42fMNMvT+a1e1hXXDJYfQn/AIC70qXtqMuOH7lty8vDvW3djJvYpA5ocNCLhQZRcXhlrpVY1YKpDZrKOy8Nh5zT4dM3HQdf+y2U6bm8Ih3l3C2hxS36IvLhWK34XFVvuw28EO1DfXW2lr9F1otU4dp8vE+b3dSNSq5RWM9xN1tIoQBAEAQBAEAQBAEAQBAdZHhoJJsBqV6k28IFOcS+IJcXU1M61snuHLsO/srNpml4/MqLyRCr1+iNXw637EA+Eq/NSuyBOfhX94/8Pppt1TS/bZq0l2uq7/v9fMUK+OTPTf7co0p+JpvPTv8AMQM8N87i2oVHubbPNblx0fWHRap1H2SHNcCLjRcxrBeIzUlmOx5OjvICflaberjr+Q/VZqWINd/oRpUlO5jN/tTx5ye/wWPeeywJZpIpPAqHB2TJMweQN/8AuR+SnSj7akmt0VWlVWm6hOFTlCpzT6J/bLT9zfIxt5G4ZGuaSLjkefUeostlm8waZC/qSLp3EKkHjK6d/f71gy9gkMhMjjYEnM8gOQ+t1quszqKEUdDQXC3spXFWWE2+b6JdF5vPJbjZAMkr5yLA+Vv6ewH6pcYhTVJe8aQpXV3UvpLCfKP9+CXxZuVCLMeFHFhaWjQONvQm4H6rZUlxPJEsqSowdNbJvHk3nHuzg7TzYe7joOq8p03N4QvLyFtDilv0RY/DTh/itWVgy1Yw/N0JH3e3P0XTjGFKGXsfP76+ncTbbLMrau/lboqVrOsOu3Sp/p6+JEhDHM7UFbbyu05Hp2PZT9E1va3rvwi/R+jMZw6o2qt5qCAIAgCAIAgCAIAgOsjw0Ek2A1K9SbeECnOJnEEuLqamdYDJ7hy7Dv7KzaXpmPzKnuRCr1+iKpJViIYBQFhcOt+xAPhKvzUrsgTn4V/eP/D6acLVNL9tmrSXa6rv+/18yZQr45M9N/tyjSn4mm89O/MgZ4b53FtQqPc22ea3Ljo+sOi/Z1H2SGhwPmGi5uHsXVSi0prY7Lw2njV0rZG4Xi4/UdwVnTqSg8xIt3Z0bqn7Oqsr5rxREawDFgYS9rbgH9Tbt/lddennh4pLDZ86vFF1fY0ZOcY5SfzePDy5cs9TK2RA2Uhj3EYbkN+9/lz/AD7LVcTlT7UVuT9It6N61RrSa4ctR7/+OeerT35EpjYGgACwGgXLbbeWX2nTjTioQWEtkckrwybSWWeM0uEdXHQdStkIObwiHdXULWnxS37iyOGnD/FasrBlqxh+boSPu9ufoulGMaUMvYoF9fTuJttlmVtXfyt0VK1nWXXbpUn2SJCGObMJVwzC9Bn0Fbbyu05Hp2PZXHRNb2oV3/lfo/RmqcOqNqreaggCAIAgCAIAgOsjw0Ek2A1K9SbeECnOJnEEuLqamdYDJ7hy7Dv7KzaXpeMVKi8kQq9foiqSrEQwgOEByCgLC4db9iAfCVfmpXZAnPwr+8f+H004WqaX7bNWku11Xf8Af6+ZMoV8cmem/wBuUaU/E03np3+YgZ4b53FtQqPc22ea3Ljo+sOi1TqPskHdGSLxvt2IDm/lqPoVATS5SRbZU5yXFQnjwazH0a9zx4GHU0M0mTpQG8w1tv5/zW6FalDmo8/M5tzp19crgqV0o90Y49fUyKDZrIs25u+8dfp0WurXlU32JlhpVCy5w5y73v7u4x6zYrXHEwljtctL9ey2U7qUVwyWUQ7zQKVWftaMuCW/LbPyx7vgesMVQMi+MjqWm/6WWMpUXzSZvo0dTh2ZVINd7Tz8sHs9xba5L3nQWAF+w5epusYx43iKwjbXrK1hx1pcUunRe5ery/Esvhpw/wAVqysGWrGH5uhI+725+i6EYwpQy9ijX19O4m22WZW1d/K3RUrWdYddulSfZIkIY5swlXDMIAgC9Bn0Fbbyu05Hp2PZXHRNb2t678Iv0fozVOHVG1VvNQQBAEAQBAdZHhoJJsBqV6k28IFOcTOIJcXU1M61snuHLsO/srNpel4xUqLyRCr1+iKoceZ9Sf5qwNqKy9kRFzLL3H4UuqY21FY98UbwHMiZYSObqHSOIOAEcgL2OoOSql5rVWcnGi8R7+r/AIJ9O2ilmW5YlJw02UwW+EY7vIXyH83uK486tSf6pN+bZIUUtkedfww2XIP/ACwjPIxOfGR9Gmx+oK9p16tP9EmvJs8cU90Vdv8A8OJNnt8eJ7pqa4Di4DxIrmwL8IAc0nK4AtcXHNd7T9Zm5qnX2ez/AJItW3WMxIMCrMQiwuHW/YgHwlX5qV2QJz8K/vH/AIfTThappfts1aS7XVd/3+vmTKFfHJnpv9uUaU/EU/np35kDPDfO4tqFR7m3zzW5cdH1h0WqdR9khzXAi40XMawXiMlJZWxyhkEB5TzYe7joOqzp03N4RDvLyFtDilv0RY/DTh/itWVgy1Yw/N0JH3e3P0XTjGNKOXsfP76+ncTbbLMrau/lboqVrOsuu3SpPskSEMc2VXxK4j/CF1NS2NRbzvIBbFcaAaOfzzyHO+iy0bQ/xKVav+jousvt82eTnjkjZcK96zW0uGV154bNkJ1c0/Yk+uh7juo2u6crSvxQXYlzXg+q/g9hLKJquGZhAU5vtxOmh2hhpXNMMF2SNIu2V9/Pc6i1gARzB1BsrppmgUqtnmuu1Lmn1iunx3f2NUp4fIsndLeaGvgE0WRGUjD9pjraHqOh5/mBWr+wq2VXgn7n0a/vdGyMk0SmgrbeV2nI9Ox7Kx6Jre1Cu/8AK/R+jNc4dUbVW81BAEAQHWR4aCSbAalepNvCBTnEziCXF1NTOtbJ7hy7Dv7KzaXpePzKi8kQq9foiqSrEQzZbrULZ62lheLskmYHg6FoOItPYgW+q5WszcbR46tIkWyzM+lt3Nq/EwCbDgu+Vobe+TJnsBJsMzhuRyvbNUs6Js0AQGm3nqWhkUL4xJHVSfDPBNrNkikuQLHFpplkSeSA+XPDLbtJuWktJ6lpIJ/RX6xqOpbwk98I5VVYm0cgqWaywuHW/YgHwlX5qV2QJz8K/vH/AIfTThappfts1aS7XVd/3+vmTKFfHJnpv9uUaU/EU3np35kDPDfO4tqFR7m2zzW5cdH1h0WqdR9khzXAi40XMawXiMlJZWx5zzYe7joOqzp03N4RFvLyFtDilv0RY/DTh/itWVgy1Yw/N0JH3e3P0XTjGFKGXsfP7++ncTbbLMrau/lboqVrOsuu3SpPskSEMc2Q7iDvEaGifM23iOIjiv8Afdfzd8IDnfw2XP0ix/GXKpv9K5vyX8vkeyeEfM0khcS5xJJJJJNySdSTzK+mpJLC2I5u9y94XUNXHOLlv2ZGj5ozbEPXQju0KFqNlG8t5Unvun3Nbfx5GUXh5Pp6mnbIxsjHBzHgOa4aFpFwR9F8vnCUJOMlhrkyQRfiXvP8DRuLDaaW7IeoNvNJ/CP1LV1dF0/8ZcLiXZjzl6L3/TJjOWEfNpK+kkckfD/eR1DWMkufCcQyYXyLCc3erftD0tzXO1WxV5byh+5c4+f32Moywz6bBXzDYkGfQVtvK7TkenY9lcdE1va3rvwi/R+jNU4dUbVW81BAdZHhoJJsBqV6k28IFO8TOIJcXU1M61snuHLsO/srNpel4/Mqe5EKvX6IqgqxEM4QHvQ1joZY5mC74pGSNF7XLHh2G/e1vqoWoW7r28oLfdea5m2jPhmmWxBxLp6ClklDHyx1FXUOpWDy+QtiklxF32bSyvFrc+yojWOTOobnhrxP/as8sJpjCWR+ICJPEBGJrS0nA2x8wI62PReAwd+OMA2fWvpPhDIIwzE8y4LlzA7yjA64AIGuoKAxNr8R4Z4aSvYx4bG6qDY3D/1Yga2JpIythleb8gTzCzp05VJqEVls8bSWWU+wWGZueZ6nmV9At6SpUo010SRyZy4pNnK3GJyCgLC4db9iAfCVfmpXZAnPwr+8f+H004WqaX7bNWku11Xf9/r5kyhXxyZ24g7lupD8RTDHTvzsM8JOhB6KkXFtxPPUt+lazKguCfNdDacNeH2K1XWDLVjD83Qkcm9ufosoxjShlkC+v53E22yzK2rv5W6Kl6zrLrt0qT7JDhDHNmEq2ZlO8f6w4qWG+VpJCOpJa0H6Wd+auf8ASlJcNSp5L1/g1VSolbjUZ+wdluqqiKnZk6V4bfoObrc7C5+i0XVxG3oyqy2is/b3nqWXgtvbO/kOyMGz6WIzeAAHvkecnHzFosMznysBewGSqNvo9TU83deXDx7JLpt/fV95tc+HkjXb2Pi2zQOr4g5k9ILSxF2JuDUlug6uvYE4SDewtJsFU0q7VrUw4VNnjDz/AHyx4p955LtLJUythqCA+oNwawzbOpXnM+E1pPUsuwn+6vl2rUlSvasV35+PP1JMXyN+oB6Z9BW28rtOR6dj2Vx0TW84oV3/AJX6P0ZqnDqjaq3mogXFpld8OH0jjgaD4rRa5BtmMrgj15lTrCtTp1M1I59DXVi5Lkz5/Dr5/nfW/O6vFOcZxUo7HMkmnhnKzMTJ2bs6WplZBC0ukkNgByHzPPIBozJOS5+pXSt6DecSfJef2N1Gnxy8CZcReH0lHIZaaOR9IWg5YpHROH2g7VxboQc7XIJGS4+masoL2dxJ+DfP3MkV6GecDa7o7Do9r7GZRGZrKiCWV4IwlzS6R7g7BcF7HMcBkdRrdq413/35vxb+PMkU/wBKNzR7Pi3egpoIrTVNbVRRPlc23lLwHENByDWmwF9X3N9FHMzFqd24t5aKmrcQpqloMcjgzG04XG7cOIG1/M3PLEQb8gNRxMpaOioKPZkEgfLHMZHAEF+ccgc54boXOe0Aa2GV7Kfpk4wuYzk8JZbfuNVZNwaR5bocMZqinqZqmKSNxicKRjnFjjLhJEr23BABwgB2t3XGil6jqsqs0qMmor3ZZro0FFdrcr6SNzXOY9pY9pLXtcLFrgbFpHIhWe2uIV6SqQ6/UhTg4SwzqpBgdXyWsBm46Ac1HubiFGGZGcIOb5F8cINnVcVKTVPcYnAeDGRewvclotcN6D+SpN5WVao545s6cFhYJBvHtOWIseAHU5Au5uZHf0VX1u1r1abdOTx3f3zN0GkcQyhzQ5puDoV89lFxeGbzusQY1Vs+GQgyRRvIFgXsY4gdASFthXqU1iEmvJtDB4/sSm/3eD/lR/6Vn+Lr/wCJL/U/5GEekOyoGODmQQtcNHNjYCPQgXCxlc1pLhlOTXi2MIqLiLw2q5KuSopWCVkzsRbia1zHEea+IgEE55dbWyubhpGu20LeNKu+Fx5bNprpsapQecomXDLcx1DTyNqMLpJyMbMnNDQCAw8nfadflnzXF1rVI3daLpZSjs9nnv8ADZYMoRwuZJ/2JTf7vB/yo/8ASuX+Lr/4kv8AU/5M8IfsSm/3eD/lR/6U/F1/8SX+p/yMIzIIGsaGsa1rRo1oAAzvkBkFplOU3xSeX4g7rEGo2/tsQDC2zpXfZb0/E7t7qfY2U7mfLY8lLBvdzoqkQ4qlxLnG7WnVrbaHp6L6TaU5U6SjJ5x3kdm9c0EWOYOqknhS/FDh0WF1XSNy1kjHuF19O1GVCXDLY0VaSkiq2uv/AF+it9OpGceKJzpRaeGe1NUyRuD45JI3gEB0b3sdY6jE0g2OX5LTc2lG4SVRZxsZQqSh+k3mxN+NoUrsUdS94OrJ3PmY7+07E3+FwXNuNDoTX5bcX8V8zdG6kt+Zuana9FtGeBwovBqy93i+GbNka2GSTGyRuEteHxszIDrONiVXbqxrWz/MXLvW39+ZMhVjPYn9PWQSMhFXE6qmopJSyVrojnFe0jwXtOIswON2/aFxoFDNhj10kUdP8DRRupWvmkMjfEa1zhhL3Rxlj3ObicY2XFrNLrWsEBB9mb0UmzRI2lomPrBJM100gAZG1sr2RsbbzOIY1uK2G5JJcSuhaaZXuUpRWI979O801K0YcnuaHae99fO/xJKucHkInvia3s1sZH5m57qwUdDtoRxPMn35x9PuRZXM2+XI00kjnOLnOc5zjdznOLnOPVziSSfVdOhQp0IcFNYRolNyeWeb32sALuOg6rG5uY0I8Uj2EHN4Ra/C/h1fDV1bb3zjYfm6Zfd99dFTby8lWk2zpU6aii5GMt/Wg6BQDYYdVT4cRDcUbr+JHa+ur2Dr1HPUZ6msgiVZSuo3eJH56V+eWeC/MdlVtZ0ZVF7WlubITNrDKHNDmm4OhVJlFxeGbjusQEBi7V2hHTwyTymzI2lzj6aAdybAdyFuoUJ16kaUN3yDeD5rrt8619RLOyeWIyuJLWPcGgWs1thkbNAF+y+l09LtYUo0pQT4erS9/wAXzI/E85Jfwf3xe2qdT1EjntqDdrnuJImAsLuOfmADfUNXH/qDTIyoKrSik4bpL9v238smVOXPDLvVGNwQBAajb+2xA3C3zSu+y3p+J3b3U+xsZ3M/A8lLB7bobrnF8VVeaR2bWu5ficOvQcl9BsbGFCC5GhvJNV0TEIDhzQRY5goCl+KHDosLqukblrJGPcLr6dqMqEuGWxoq0lJFVh1x/Ln6K3RqKcOKPM57i08Mm+wOGVVVxRTx1FJ4UguXB0rnM+80swC7hoRiFiCq3LX6iyvZpPzfzJitF3nvWv2Xsx0RppJKytilY90gI8INF2yxZHAMTC4ZYiDa5yUDhvL98XNpe5e7p6m3NOlyJ7s+k2ZWsD6aqYGkO/cu8FxjxtwubgeMcZFshewtkLLnSi4vDWGblzPDbVbs7ZzXSPmbPMHGSKmYYheU4cLvDjFwAWjN5IFiRms6VKdWShBZZ45KKyyE7F2RsvaMbGCofS7QdcyeJnHNK43c5rScLgSTYNc11tQp6qXmny4XlLufOL/vw5mnFOqs/wDJrd6dwKmghM081LbEGsY18mOS5+Rpj1AzIvkAc106OuTqVIw9nvy5P7GmVqkm8kSe+1gBdx0HVdu5uY0I5kRoQc3hFr8L+HV8NXVtvfONh+bpl93310VNvLyVaWWdKnTUUXIxlv60HQKAbDugCAwKqnw4iG4o3X8SO19dXsHXqOeoz1NZBEquldRu8SO76V+eWeC/MdlVtZ0ZVE6tJczZCeDawyhzQ5puDoVSZRcXhm47rEFL8b96Mb20MbvKwh81ub7eVnewNz3I5hXb+mdP4YO6mub5R8ur9+3l5mqpLoVQrWajtG8tILSQQQQRkQRoQeS8aTWGD6a3A3kFfRslJHit8kw6PA19HCzvqRyXzLVrB2dy4L9L5x8vtsSIyyiRrmGRqNv7bbA3C3zSu+y3p+J3b3U+xsZ3M/A8lLB7bobrnF8VVeaR3ma13Lo5w69ByX0GxsYUILkaG8k1XRMQgCAIDhzQRY5g6oCl+KHDssLqukblrJGPcLr6dqMqEuGWxoq0lJEBoN5Jo6KeijsI6iQPkdch1gxrXxAcg7C25vpcWzuupU0yNzc+3yuB4bXXK6e80Ks4Q4OpqgF3UklhEVvJ1fGDqAfUArXUo06n64p+aTPVJrZnLGAaAD0FllCnCCxBJeSweOTe4e0EWIuClSnGpFxksphNp5Rtt49556xtKyYBz6eN0bXAkukxFvnffQ2Y2555nLRcGhZrT6kqspJ8sR7/AHkuU/bJRS8yf8L+HV8NXVtvfONh+bpl9339Fxry8lWk2yTTpqKwXKxlv60HQKAbDugCAIAgMCqp8OIhuKN1/EjtfXV7B16jnqM9fGsgiVXSuo3eJH56V+eWeC/MdlV9Z0ZVE6tLc2QmbWGUOaHNNwdCqTKLi8M3EW3k4d0NY4vewxyHMyRENJN7kuBBa4nra/ddWz1u7tYqEXmPdLnjy6/PBi4JkQqeCLCf3dY4N6OhDj+YkHsuxD+q5Y7VLn4S+zMPZeJlbP4K07bGaplk7Ma2MHtniK1Vf6qrP/t00vNt/wAHqpon+wtg09Gzw6eJsYNsRGbnWvYucc3anXS6r91eV7qXFWln6LyXQzSS2PLb+2xA3C3zSu+y3p+J3b3W2xsZ3M/ASlg9t0N13YviqrzSOza08ujnDr0HJfQbGxhQguRobyTVdExCAIAgCAIDhzQRY5g6oCl+KHDosLqukb5dZIx7hdfTtRlQlwy2NFWkpIqtrr/1+it9OpGceKJzpRaeGcrM8CA6vfawAu46Dqo9zcxoR4pGcIObwi1uF3Dq+Grq23vnGw/N0y+77+ipt5eSrSy2dGnTUUWXvLvLBs9jJKgPwvdgaWNxAG18OuWQP5LVa2dS5k408ZXPmZTmoLLMvd7bkVZA2eEkscXDzCxBa4ggjksLi3nb1HTnuexkpLKNktBkRzenfWloHsZOX4ntLgGNxZA2uc8s/Yqda6fWuU5U8YXea51Yw3M3dreGCuiM0BcWhxYcQsQ4AGxHoQfqtN1a1LafBU33MoTUllG2UcyI/vVvjTUBjFQX3kxFoY3Fk3DcnPL7QUy0sKt1l08cu/xMJ1Iw3PTZ9WyeBtRE1xgmBc6NzbGxJ/eNb31I53uM9dFei6U3TnutzKLyskfq6V1G7xI/PSvzyzwX5jsqjrOjKova0lzNsJ4NrDKHNDmm4OhCpMouLwzcd1iAgNRt/bbYG4W+aV32W9PxO7e6n2NjO5n4HkpYPbdDdc4viqrzSO8zWu5dHOHXoOS+g2NjChBcjQ3kmq6JiEAQBAEAQBAEBw5oIscwdUBS/FDh2WF1XSN8uskY9wuvp2oyoS4ZbGirSUkVW11/6/RW+nUjOPFE50otPDOHvtYAXJ0HVari5jQjxSMoQc3hFrcL+HV8NXVtvfONh+bpl9339FTby8lWk2zo06aiuRcrGW/rQdAoBtIpxW2b4+zJ/vRATDt4Zu7+5jH1XS0mr7O6j48vjt88GqtHigyLcBNo3iqac/I9srfR7cJA9Cwf2l0P6gpYnCp3pr4c/U1Wr7LRa6rpKKF3thO09uup2mwB8EOGdhGxznn+3jCt9nJWen+0fn8XhfLBBqL2lXhNtwH2gWy1NK/IkCQN6OacEg/Vn5KPr9JShCqvL4816mds8ZiXIqwSyguMVU6o2oIGZmNkcLRy8R5xfrjYPorho0FStPaS65fuXL0ZBuO1NRL02ZRNhhjhZ9mNjWN9GtAHsqlVqOpNze7bfxJqWFg8aqnw4iG4o3X8SO19dXsHXqOeoz+1rayekSq6V1G7xI/PSvzyzwX5jsqvrOjKonVpbmyEzawyhzQ5puDoVSZRcXhm41e39tiBuFvmld9lvT8Tu3uptjYzuZ46HkpYPbdDdd2L4qq80jvM1p5dHOHXoOS+g2NjChBcjQ3kmq6JiEAQBAEAQBAEAQBAcOaCLHMHVAUtxS4dmMuq6Rtwc5Ix7hdbT9RlQfC9jRVpKZ34YcOdKqsbr9iMj7XqDo339FovLyVaWcmVOmorBcjGW/rQdAoBtIVW7ubXdI9zNqhjC5xYz4eM4Wkktbc62Fh9F1oXdkopSoZfV8T5mvhl3mPLunthzS121wWuBDgaaLMEWIWavbFPKof7meOEu8q/dGlqodpGkhqDTSl0kBkwNeDgubFrupYLHXMdSu/eTo1LX204cS5SxnG/iu7JEpJxqcKZZO0ti7XghkmftgYYmOe7/ZotGtJPsuFSuLKpNQjb820v1PqS2pJZyQXhrsSsq5p6iCp+HkZ9qUxtkxOlLi4AHIHK5/4h1XX1O4oUIRp1IcSfTOMY2I1CMpNyyY1XQVVBtYRfE4JpHt/2gRtsfHIxPMZytiLgR+G45LZCpRubPj4MxS/Tn/x6Z8jxqUKu+5Zh3Z2yP/eB/wBNEuD+MsP/AF/9zJfDLvKr3UoKjaG0bsntMC6fx3MDs2FuF+DTUtsOX0Vgu6lK1tcSj2f08Oe/pn4kKmnOpnJan/hjbP8A8wP+miVf/GWH/r/7mTeGfebTdzYu0YpsdVtAVEeEjw/BYzzZWdiHTP8ANR7m4tZwxSpcL78tnsVJPmzd1VPhxENxRuv4kdr66vYOvUc9RnrzmsmZDNq00tFd9OPFgk+yMzhJ0OXJVrVNFhVkpx95sjPBm7o7ruxfFVV3SO8zWu5dHOHXoOS6tjYwoQXIxbyTVdExCAIAgCAIAgCAIAgCAIAgIvvbtKqpXNqI2NkpwLTMAONov9tp9/QIDebK2lHURNlicHMcLgj2KAzEAQFEcTojRbYZVNBs4xT5cyxwa9v1DBf/AI1btLf4ixdJ9Mx+O31+RCrLhqKRO+MW1hHs0tac6hzI2kfd+276FrSP4lyNGo8d0m/25fovmzfXliB6cHNmeDs1jyLOnc6U+l8LP7rQfqvNare0umv/ABwvV/NihHECK8e9mWdTVTciQ6FzhrceeO3/AOi6H9P1sqdJ+fo/Q1XK2kTHbm8gOxX1gNnSU4t2kkAZb6Pd+i5lC0/65UX0l8lz+hulP8viItwE2ZZlTUkaubC30aMT7euJn9ldD+oK2ZQp+b+PJfRmq1jybLaVcJQQET383zjoI8LbPqHj92zp+N3b3QHlw4oaxsUk1ZI4undjbGfkHM2+UnW38ygJigCAIAgCAIAgCAIAgCAIAgCA4c0EWIuDqEBANp7Pl2XKaqlBfSvN54Rng6vYEBNNlbSjqImyxODmOFwR7FAZiArDjvszHTQ1AGcUhY49GSDU/wATWD+Jd/QK3DVlT71n3r7Nka5jmOSv959uOrYdm0zDd7IhGbnWVz/Cbi72Y13pIuxa2yt51qstm8+7GfXHuNE58fDFH0Ps6jbDFHEz7MbGsb6NaAPZUupN1Jub3bz8SelhYIzxV2b4+zJ7faiAmb/9Zu7+5jH1U/Savs7qPjy+P3wa60eKDKbqN48Wx46PF5m1LiR1iDS8X7eI/wDuqzRtcXzrY5OPz2+i+ZDdT8rhLs4b7M+H2bTMIs5zPEdfXFIS+x9LgfRVXUq3tbqcumcfDkTaUeGCRJlBNhE9/N846CPC2z6h48jOn43dvdAaLcPcyR8nx+0LvnecTGO+Xo5w69By9gLJQBAEAQBAEAQBAEAQBAEAQBAEAQHDmgixFwdQgIBtPZ8uy5TVUoL6V5vPCPk6vYEBNdlbSjqImyxODmOFwR7FAYG+ey/iaGogAu50ZwD8bfMz+8ApVlW9jcQn3Pn5bP5GFSPFFopjhnutUO2jC6anmjjivKTJFIwXaPIAXNAviLT/AAlWjVLymraShJNvlyae++3gQ6NKSnlo+gVTSedJog5pa4XDgQR1BFiF6m08oHzXSblVRrG0zoJ8HjeG6QxSBhYJMLpMdrWwgm91eZ6hRVB1VJZxnGVnONseZzlRlx7H0s1thYaDRUU6JFN/N846CPC2z6h4/ds6fid290Botw9zJHyftDaF3zPOJjHfL0c4deg5ewFkoAgCAIAgCAIAgCAIAgCAIAgCAIAgCA4e0EEEXB1CAgG0tny7LlNVSgvpXm88IzwdXsCAmuytpR1ETZYnBzHC4I9igMtAEAQBARTfzfOOgjwts+oePIzp+N3b3QGh3D3MkfJ8ftC753nExjvl6OcOvQcvYCyUAQBAEAQBAEAQBAEAQBAEAQBAEAQBAEAQHD2gggi4OoQEA2ls+XZcpqaYF9K83nhHydXsCAmuytpR1ETZYnBzHC4I9igMtAEBFN+9846CPC2z6h4/ds6fid290Bodw9zJHyftDaF3zPOJjHfL0c4deg5ewFkoAgCAIAgCAIAgCAIAgCAIAgCAIAgCAIAgCAIDh7QQQRcHUICAbS2fLsuU1NMC+lebzwjPB1ewICa7K2lHURNlicHMcLgj2KAj+/e+cdBHhbZ9Q8fu2dPxO7e6A0O4m5kj5P2htC75nnExjvl6OcOvQcvYCyUAQBAEAQBAEAQBAEAQBAEAQBAEAQBAEAQBAEAQBAcPaCCCLg6hAV1t3Z1Vsx76igYZIpPtwWJwuOj2tHK/JAddxdy5HSfH7Qu6dxxMY75ejnDr0HL2AshAEAQBAEAQBAEAQBAEAQBAEAQBAEAQBAEAQBAEAQBAEAQBAEAQBAEAQBAEAQBAEAQBAE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283479" y="-1812925"/>
            <a:ext cx="3695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63347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" y="75803"/>
            <a:ext cx="8816180" cy="55702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78" y="2032983"/>
            <a:ext cx="4571622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2212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4" y="2138930"/>
            <a:ext cx="8302738" cy="4536853"/>
          </a:xfrm>
        </p:spPr>
      </p:pic>
    </p:spTree>
    <p:extLst>
      <p:ext uri="{BB962C8B-B14F-4D97-AF65-F5344CB8AC3E}">
        <p14:creationId xmlns:p14="http://schemas.microsoft.com/office/powerpoint/2010/main" val="166924457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99" y="609600"/>
            <a:ext cx="5980111" cy="59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88937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Balances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Electronic                     Triple  beam balance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1" y="2128005"/>
            <a:ext cx="3547496" cy="4729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57" y="2128005"/>
            <a:ext cx="4733925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803" y="3479500"/>
            <a:ext cx="3972197" cy="35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09678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Goggles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1" y="1790342"/>
            <a:ext cx="7378540" cy="5042002"/>
          </a:xfrm>
        </p:spPr>
      </p:pic>
    </p:spTree>
    <p:extLst>
      <p:ext uri="{BB962C8B-B14F-4D97-AF65-F5344CB8AC3E}">
        <p14:creationId xmlns:p14="http://schemas.microsoft.com/office/powerpoint/2010/main" val="350534453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Bunsen Burner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92" y="2410101"/>
            <a:ext cx="4443752" cy="4621502"/>
          </a:xfrm>
        </p:spPr>
      </p:pic>
    </p:spTree>
    <p:extLst>
      <p:ext uri="{BB962C8B-B14F-4D97-AF65-F5344CB8AC3E}">
        <p14:creationId xmlns:p14="http://schemas.microsoft.com/office/powerpoint/2010/main" val="53460406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cylinder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1" y="1955890"/>
            <a:ext cx="5821983" cy="4902110"/>
          </a:xfrm>
        </p:spPr>
      </p:pic>
    </p:spTree>
    <p:extLst>
      <p:ext uri="{BB962C8B-B14F-4D97-AF65-F5344CB8AC3E}">
        <p14:creationId xmlns:p14="http://schemas.microsoft.com/office/powerpoint/2010/main" val="2692323107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plates (</a:t>
            </a:r>
            <a:r>
              <a:rPr lang="en-US" dirty="0" err="1" smtClean="0"/>
              <a:t>microwells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03" y="1888836"/>
            <a:ext cx="5880667" cy="4969164"/>
          </a:xfrm>
        </p:spPr>
      </p:pic>
    </p:spTree>
    <p:extLst>
      <p:ext uri="{BB962C8B-B14F-4D97-AF65-F5344CB8AC3E}">
        <p14:creationId xmlns:p14="http://schemas.microsoft.com/office/powerpoint/2010/main" val="3760640082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57318" cy="2508196"/>
          </a:xfrm>
        </p:spPr>
        <p:txBody>
          <a:bodyPr>
            <a:no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Laboratory Safety Rules</a:t>
            </a:r>
            <a:b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5451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3200" dirty="0" smtClean="0"/>
              <a:t>Wear proper eyewear wear when performing any dangerous lab activity.  Consult with your instructor about your use of contact lenses.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dirty="0" smtClean="0"/>
              <a:t>  </a:t>
            </a:r>
            <a:r>
              <a:rPr lang="en-US" sz="3200" dirty="0" smtClean="0"/>
              <a:t>Confine or securely tie hair that reaches to shoulders.  Remember that hair is very flammable!!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dirty="0" smtClean="0"/>
              <a:t> </a:t>
            </a:r>
            <a:r>
              <a:rPr lang="en-US" sz="3200" dirty="0"/>
              <a:t>Footwear that completely covers the foot is highly recommended.  Footwear, at the very least, should be hard-soled sandals</a:t>
            </a:r>
            <a:endParaRPr lang="en-US" sz="3200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48" y="1211516"/>
            <a:ext cx="3044752" cy="46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703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Stirring Rods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32" y="2197129"/>
            <a:ext cx="6214495" cy="4660871"/>
          </a:xfrm>
        </p:spPr>
      </p:pic>
    </p:spTree>
    <p:extLst>
      <p:ext uri="{BB962C8B-B14F-4D97-AF65-F5344CB8AC3E}">
        <p14:creationId xmlns:p14="http://schemas.microsoft.com/office/powerpoint/2010/main" val="169054708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 policeman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18" y="1270000"/>
            <a:ext cx="4156551" cy="5542068"/>
          </a:xfrm>
        </p:spPr>
      </p:pic>
    </p:spTree>
    <p:extLst>
      <p:ext uri="{BB962C8B-B14F-4D97-AF65-F5344CB8AC3E}">
        <p14:creationId xmlns:p14="http://schemas.microsoft.com/office/powerpoint/2010/main" val="143862148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Evaporating dish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9" y="2263435"/>
            <a:ext cx="7761090" cy="4594565"/>
          </a:xfrm>
        </p:spPr>
      </p:pic>
    </p:spTree>
    <p:extLst>
      <p:ext uri="{BB962C8B-B14F-4D97-AF65-F5344CB8AC3E}">
        <p14:creationId xmlns:p14="http://schemas.microsoft.com/office/powerpoint/2010/main" val="3849294220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Crucible tongs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9" y="2093714"/>
            <a:ext cx="6352381" cy="47642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0"/>
            <a:ext cx="4267200" cy="41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88150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47" y="2173627"/>
            <a:ext cx="8494247" cy="4807744"/>
          </a:xfrm>
        </p:spPr>
      </p:pic>
    </p:spTree>
    <p:extLst>
      <p:ext uri="{BB962C8B-B14F-4D97-AF65-F5344CB8AC3E}">
        <p14:creationId xmlns:p14="http://schemas.microsoft.com/office/powerpoint/2010/main" val="147454165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glass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07" y="2160588"/>
            <a:ext cx="6827633" cy="4697412"/>
          </a:xfrm>
        </p:spPr>
      </p:pic>
    </p:spTree>
    <p:extLst>
      <p:ext uri="{BB962C8B-B14F-4D97-AF65-F5344CB8AC3E}">
        <p14:creationId xmlns:p14="http://schemas.microsoft.com/office/powerpoint/2010/main" val="225984580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Beaker: remember hot and cold glassware looks the same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66" y="1371600"/>
            <a:ext cx="4758050" cy="5597707"/>
          </a:xfrm>
        </p:spPr>
      </p:pic>
    </p:spTree>
    <p:extLst>
      <p:ext uri="{BB962C8B-B14F-4D97-AF65-F5344CB8AC3E}">
        <p14:creationId xmlns:p14="http://schemas.microsoft.com/office/powerpoint/2010/main" val="1442882068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Beaker tongs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8694" y="2507455"/>
            <a:ext cx="5942806" cy="37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2694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80" y="404360"/>
            <a:ext cx="4302063" cy="6828672"/>
          </a:xfrm>
        </p:spPr>
      </p:pic>
    </p:spTree>
    <p:extLst>
      <p:ext uri="{BB962C8B-B14F-4D97-AF65-F5344CB8AC3E}">
        <p14:creationId xmlns:p14="http://schemas.microsoft.com/office/powerpoint/2010/main" val="3005353998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Crucible with lid           clay triangle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8" y="2146521"/>
            <a:ext cx="6286440" cy="43585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45" y="2694722"/>
            <a:ext cx="4942114" cy="35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586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8434" y="1887380"/>
            <a:ext cx="8596668" cy="4107020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sz="4400" baseline="-25000" dirty="0" smtClean="0"/>
              <a:t>  Do not eat, drink, or chew gum in the laboratory.  Never taste anything in the laboratory unless specifically instructed to do so by your teacher.  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4400" baseline="-25000" dirty="0" smtClean="0"/>
              <a:t>No chemicals are ever to be taken from          the laboratory</a:t>
            </a:r>
            <a:endParaRPr lang="en-US" sz="44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69" y="3827767"/>
            <a:ext cx="4058031" cy="30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284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09" y="1011131"/>
            <a:ext cx="4385152" cy="5846869"/>
          </a:xfrm>
        </p:spPr>
      </p:pic>
    </p:spTree>
    <p:extLst>
      <p:ext uri="{BB962C8B-B14F-4D97-AF65-F5344CB8AC3E}">
        <p14:creationId xmlns:p14="http://schemas.microsoft.com/office/powerpoint/2010/main" val="3039280752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Buret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98" y="463550"/>
            <a:ext cx="4145121" cy="552682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0" y="175260"/>
            <a:ext cx="793495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6798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Dropper                           Funnel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2" y="2305731"/>
            <a:ext cx="5989871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93" y="1828800"/>
            <a:ext cx="4102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8392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flasks (Florence flask)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75" y="1681617"/>
            <a:ext cx="5586186" cy="5586186"/>
          </a:xfrm>
        </p:spPr>
      </p:pic>
    </p:spTree>
    <p:extLst>
      <p:ext uri="{BB962C8B-B14F-4D97-AF65-F5344CB8AC3E}">
        <p14:creationId xmlns:p14="http://schemas.microsoft.com/office/powerpoint/2010/main" val="63654344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clamp ( or test tube clamp)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61" y="3000615"/>
            <a:ext cx="6834013" cy="31026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13589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28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26" y="544480"/>
            <a:ext cx="5261266" cy="6313520"/>
          </a:xfrm>
        </p:spPr>
      </p:pic>
    </p:spTree>
    <p:extLst>
      <p:ext uri="{BB962C8B-B14F-4D97-AF65-F5344CB8AC3E}">
        <p14:creationId xmlns:p14="http://schemas.microsoft.com/office/powerpoint/2010/main" val="3767448984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Mortar and pestle: mix 1 chemical at a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34" y="1463335"/>
            <a:ext cx="5180352" cy="5180352"/>
          </a:xfrm>
        </p:spPr>
      </p:pic>
    </p:spTree>
    <p:extLst>
      <p:ext uri="{BB962C8B-B14F-4D97-AF65-F5344CB8AC3E}">
        <p14:creationId xmlns:p14="http://schemas.microsoft.com/office/powerpoint/2010/main" val="3045507668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Stricker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8" y="2272506"/>
            <a:ext cx="6136917" cy="4418580"/>
          </a:xfrm>
        </p:spPr>
      </p:pic>
    </p:spTree>
    <p:extLst>
      <p:ext uri="{BB962C8B-B14F-4D97-AF65-F5344CB8AC3E}">
        <p14:creationId xmlns:p14="http://schemas.microsoft.com/office/powerpoint/2010/main" val="199239046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Rubber stoppers                Spatula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" y="2403134"/>
            <a:ext cx="3794466" cy="37944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99" y="2895600"/>
            <a:ext cx="4542971" cy="34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460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tube rack                Test tubes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73199"/>
            <a:ext cx="4527974" cy="37808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78" y="2085959"/>
            <a:ext cx="3524250" cy="53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05537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Do only the experiments assigned and in the manner prescribed.  Unauthorized experiments are prohibited.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Never engage in horseplay or practical jokes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9" y="326362"/>
            <a:ext cx="476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5908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tube tongs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18" y="1472406"/>
            <a:ext cx="4358481" cy="58113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14" y="1459706"/>
            <a:ext cx="4158285" cy="55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4300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gauze         ring stand    iron rings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7" y="2734242"/>
            <a:ext cx="3657600" cy="2298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14" y="2701698"/>
            <a:ext cx="381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77" y="3084286"/>
            <a:ext cx="4170437" cy="31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398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38" y="100805"/>
            <a:ext cx="4247992" cy="5663989"/>
          </a:xfrm>
        </p:spPr>
      </p:pic>
    </p:spTree>
    <p:extLst>
      <p:ext uri="{BB962C8B-B14F-4D97-AF65-F5344CB8AC3E}">
        <p14:creationId xmlns:p14="http://schemas.microsoft.com/office/powerpoint/2010/main" val="4124259163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 bottles           hot plate/stir plate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5" y="2233160"/>
            <a:ext cx="4399804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60" y="2027578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92990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Erlenmeyer flask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95" y="1930400"/>
            <a:ext cx="4906917" cy="4906917"/>
          </a:xfrm>
        </p:spPr>
      </p:pic>
    </p:spTree>
    <p:extLst>
      <p:ext uri="{BB962C8B-B14F-4D97-AF65-F5344CB8AC3E}">
        <p14:creationId xmlns:p14="http://schemas.microsoft.com/office/powerpoint/2010/main" val="3912990754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Reagent bottle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18" y="589492"/>
            <a:ext cx="4701381" cy="6268508"/>
          </a:xfrm>
        </p:spPr>
      </p:pic>
    </p:spTree>
    <p:extLst>
      <p:ext uri="{BB962C8B-B14F-4D97-AF65-F5344CB8AC3E}">
        <p14:creationId xmlns:p14="http://schemas.microsoft.com/office/powerpoint/2010/main" val="69017550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paper                    weighing paper                  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84054"/>
            <a:ext cx="4210436" cy="37811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08" y="2584054"/>
            <a:ext cx="4595622" cy="30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13687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Separatory</a:t>
            </a:r>
            <a:r>
              <a:rPr lang="en-US" dirty="0" smtClean="0"/>
              <a:t> funnel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14" y="786966"/>
            <a:ext cx="4363924" cy="5977667"/>
          </a:xfrm>
        </p:spPr>
      </p:pic>
    </p:spTree>
    <p:extLst>
      <p:ext uri="{BB962C8B-B14F-4D97-AF65-F5344CB8AC3E}">
        <p14:creationId xmlns:p14="http://schemas.microsoft.com/office/powerpoint/2010/main" val="1136622862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when to use</a:t>
            </a:r>
            <a:br>
              <a:rPr lang="en-US" dirty="0" smtClean="0"/>
            </a:br>
            <a:r>
              <a:rPr lang="en-US" dirty="0" smtClean="0"/>
              <a:t>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12" y="1288451"/>
            <a:ext cx="4286250" cy="2705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15" y="2431220"/>
            <a:ext cx="3320085" cy="442678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3993551"/>
            <a:ext cx="6309359" cy="286444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19" y="-99518"/>
            <a:ext cx="4282281" cy="32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607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953" y="749905"/>
            <a:ext cx="7766936" cy="1646302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Chemical Safety 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18" y="2335601"/>
            <a:ext cx="4392093" cy="4522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94" y="2396207"/>
            <a:ext cx="3649486" cy="43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684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077329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+mj-lt"/>
              <a:buAutoNum type="arabicPeriod" startAt="8"/>
            </a:pPr>
            <a:r>
              <a:rPr lang="en-US" sz="2600" dirty="0" smtClean="0"/>
              <a:t>Avoid inhaling chemical fumes; avoid filling pipets by using your mouth; consider ALL chemical dangerous unless they are known to be otherwise.</a:t>
            </a:r>
          </a:p>
          <a:p>
            <a:pPr>
              <a:buFont typeface="+mj-lt"/>
              <a:buAutoNum type="arabicPeriod" startAt="8"/>
            </a:pPr>
            <a:endParaRPr lang="en-US" sz="2600" dirty="0"/>
          </a:p>
          <a:p>
            <a:pPr>
              <a:buFont typeface="+mj-lt"/>
              <a:buAutoNum type="arabicPeriod" startAt="8"/>
            </a:pPr>
            <a:r>
              <a:rPr lang="en-US" sz="2600" dirty="0" smtClean="0"/>
              <a:t>The teacher is to be notified immediately in case of an accident  no matter how trivial it may appear</a:t>
            </a:r>
          </a:p>
          <a:p>
            <a:pPr>
              <a:buFont typeface="+mj-lt"/>
              <a:buAutoNum type="arabicPeriod" startAt="8"/>
            </a:pPr>
            <a:endParaRPr lang="en-US" sz="2600" dirty="0"/>
          </a:p>
          <a:p>
            <a:pPr>
              <a:buFont typeface="+mj-lt"/>
              <a:buAutoNum type="arabicPeriod" startAt="8"/>
            </a:pPr>
            <a:r>
              <a:rPr lang="en-US" sz="2600" dirty="0"/>
              <a:t>Notify instructor immediately of any spills on your clothing</a:t>
            </a:r>
          </a:p>
          <a:p>
            <a:pPr>
              <a:buFont typeface="+mj-lt"/>
              <a:buAutoNum type="arabicPeriod" startAt="8"/>
            </a:pPr>
            <a:endParaRPr lang="en-US" sz="2600" dirty="0"/>
          </a:p>
          <a:p>
            <a:pPr>
              <a:buFont typeface="+mj-lt"/>
              <a:buAutoNum type="arabicPeriod" startAt="8"/>
            </a:pPr>
            <a:endParaRPr lang="en-US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77" y="2351508"/>
            <a:ext cx="1936750" cy="39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3361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If you have an acid spill: clean it up with a base ( sodium bicarbonate)</a:t>
            </a:r>
          </a:p>
          <a:p>
            <a:endParaRPr lang="en-US" sz="2800" b="1" dirty="0"/>
          </a:p>
          <a:p>
            <a:r>
              <a:rPr lang="en-US" sz="2800" b="1" dirty="0" smtClean="0"/>
              <a:t>If you have a base spill: clean it up with an acid ( vinegar)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2" y="3512683"/>
            <a:ext cx="2242684" cy="301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5290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Always wear your safety glasses and aprons and gloves: </a:t>
            </a:r>
            <a:br>
              <a:rPr lang="en-US" b="1" dirty="0" smtClean="0"/>
            </a:br>
            <a:r>
              <a:rPr lang="en-US" dirty="0" smtClean="0"/>
              <a:t> There are worse pictures than these of </a:t>
            </a:r>
            <a:r>
              <a:rPr lang="en-US" b="1" u="sng" dirty="0" smtClean="0"/>
              <a:t>students who did not follow safety rules</a:t>
            </a:r>
            <a:r>
              <a:rPr lang="en-US" dirty="0" smtClean="0"/>
              <a:t>:  </a:t>
            </a:r>
            <a:r>
              <a:rPr lang="en-US" b="1" dirty="0" smtClean="0"/>
              <a:t>Please don’t let that be you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404166"/>
            <a:ext cx="4588738" cy="38239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80" y="3291113"/>
            <a:ext cx="2773670" cy="2761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72" y="4093029"/>
            <a:ext cx="3508057" cy="2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177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pour liquids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54" y="867435"/>
            <a:ext cx="4475095" cy="5990565"/>
          </a:xfrm>
        </p:spPr>
      </p:pic>
      <p:sp>
        <p:nvSpPr>
          <p:cNvPr id="5" name="AutoShape 2" descr="data:image/jpeg;base64,/9j/4AAQSkZJRgABAQAAAQABAAD/2wCEAAkGBxQTEhUUEhIUFhQWFxQUFRQVFhcaFBQVFRcWFhUUFxgYHCggGBslHBcVITEhJSkrLi4wGB8zODMsNygtLisBCgoKBQUFDgUFDisZExkrKysrKysrKysrKysrKysrKysrKysrKysrKysrKysrKysrKysrKysrKysrKysrKysrK//AABEIAKgBLQMBIgACEQEDEQH/xAAbAAACAwEBAQAAAAAAAAAAAAAABQEDBAYCB//EAEYQAAIBAwIDBgMEBQgJBQAAAAECAwAEERIhBTFBBhMiUWFxMoGRFCNCUjNTYqHwB3KCorGzwdEWJHODkqOy4fEVNMLDxP/EABQBAQAAAAAAAAAAAAAAAAAAAAD/xAAUEQEAAAAAAAAAAAAAAAAAAAAA/9oADAMBAAIRAxEAPwD7aVoAozXqgK8FTmvdFAAV4017ooPAjo017qCKCmQhVYsdgCSd9gNydq8wTKQpVshhlfUedXlaX8UkePEi5KqQZFC5LR7hiOuVzqwOekjrQMjVen1qIpldQVOQwBB8wRkUqlDxB1kDSQEHxglpFB+JGVRqYeTDJ8xtkg2VKNNLLPiARAJWGk4EcoIKSL+HJHJsbeRxsaaA0HrQKx3/ABOKHSJXCltWkYJJ0KXY4AOwUEk9K3Uq43wSK6Cd7q+7YSIVIDK4IwytjKnmMgg+I0GdO1toQ5MukJJLES6su8GkTNuMhELAM5woPM8q93Pam0j1a5gug6Wyr7HWsZ/DuNTxjI28a/mGVd/2Sss6ZGZTPJc+EyYMhu8SXEKg/hbu9Xh8QwcEb1g432MlmhuAvdiaSYGLMr92sP2i3nbOI8q57hRjBAwMHc5DqD2ht8Ke9U6jIFABLExNokGkDUNLYU5GxIHMgVZwrjUNyNUEgcYQ5AYDDjUpGoDIIzy8qXJ2QgDI661kQ3LawQWY3R1TFtSld2wRgDGkY2yC14Lw1LaCOCMsUiUImogtpX4QSAM4GBy6UGylfHb4xR+AAyuyxRKeRkfZSf2QAWPopprSDjtwscqSyHEcMNxMdsksAigqBzYK0gA66qCrgtr3c7RoCe7Ve/nbSZLiV8vhjjOFBLbbDWANhXR0v4HbusS97+kbLyb5wzblQeoXZR6KK2TzBQSxwACSTyAHM0CvjlwVktsNpzP48nA0CGcnPpnHP0prFIGGQQR5g5H7q5ywsTdSGe4VTGPDbRnfSh+OQ/tPy6+EbHck9GqhRgDAHQchQe6KV3N+S+mPxEE5APMj8OfwjOMt05bk7brZGA8RyTufIegHkKC6isN5d+JY0PjbJ5HwopGtz9cD1Poa3AUBRRRQFFFFAUUUUBRRRQGKmoooJqKKrnlCKWOcAZOBk49hzoLKKpW6QqH1LpIDBsjBU7g58qtBoJoorM1wRIEIGGXKnO5YE6lx0wNJ9cnyoNNBFY5JXTc4ZckkgEMq9NsnVjryrVG4IBByDuCOWDyoF0tgyZa3IU+Ju7b9EzHfoMpk9RtuSQas4TfCeJZACucgo3xIynS6N6hgRt5VvpXLbSxuzxYcOVLRMdODjDOjgHBIA8JGCRnI3yFU9t3Gp41zGSWli6AHJeRFx8W+SOuPPndHBhQ1u/hYZC80wdwyH8PMHy9OtarO5WRcr0JBB5qynBUjzBpJbXmiZ4Lcd4vNsZ7u2fbKs3LBBLaAdQPTByoMuEcQMi4caZU8MiflYAbjzUggg+R96V9q71YpbN3Yqiyyu2M5YrbzKqaR8WWcbeYWqYZmLmSATTSAlWYRpHBIAMaMuRlQ24YFiCWxkE5ycYkhulD3NreL3DNvGx1RsvNsQya84XZscjtzoHfB7Mu5uZk0zMuhU1ZMEWdQj8g58JbHUAbhQaeAUu4FZwxwqLcfdsBIG1MxfWAdZZiWYkY3JzTGgKKKKApTx6HWYI9sPMur+bGrS4HuY1HsabUi7UXTRoGX40aN49iQzM/clCF3wRJj+kD0oHLygDJIGOfpSCa5N45iiJEKYE0oyCzZz3MfUftN6gDO+Mcscs960MzfdxwRTdxGWCO7SShdb7Fh93uuAOWc10PCrIQxhRjbJOBjLMSztgcssScUGpECjAAGOQHpsMUn4jevK5ggO+PvJMnEYONgRvq58se45j3fX8jkx2wBbOl5SMxxctWPzuAfh5Z5+VZ+zcQhDQMW73U76mx9+CxzMCoGotnLDcgnfoSDawsViXA38yf3AAbAenqTzJNe725EaliCeQAHNmOyqPUnAqLq9RMBmGo/Co3dvZRuaqigZ21yKBpzoXOcZ2LnpqxkbZwCd96COG2RXU77ySEFj0XA2RfJRv8AMk8ya30CigKKKKAooooCiiigKKKKAoJoqu4gV1KsAVYYIO4IPMGg9K29BPSlptWhwYANI2MRJC4/YJ+Fv6p6451qsrtZASDuDhlIIZT5MDuD+6gWvD3JIwDbuSGUgFYmbdiR+rYk5zsCc/CfDbFK0JCsS0Z2RzuU8kk8xscP9fMs5IwQc7gjBB5YPT6UusnXSYpGBZDoIYjLLgFT81I/eKBjHLmqr221jbZh4lPkwzj+0j2Jqvhp2I1BtLEAg58PNQT5gHHyrbQVQSBhn6jyI5iqv0Zxg6CegzpJ9un9lUXVwIXBbZH2JwdnHLkNywz/AMIqJOK/kilfz0oVA9cvjPyzQMFcHkQfY16NJrGdzMdUZQOmoDVndGwW5bHDr/HNvQc9fo32nuo3CCZC8pU4kURFULoMbMwdV1cxo23FOLOySJAkahUAwFA/j+N6R9oJVt7mC5KuQEmilKZISImNhIyjchWAG3LWT0roLedXUMjKykZDKQVI8wRsaCbaBUVVUYVQFUeQAwB9KqltvEHBw2wO2zAZ2Ptk4/yrQZMczSeS5a5OmJysIPjlAOZf2Im/L5uPZTnJAR2VkVbeOPIBUyqq5AJjjmdFIHVcBdxtyp4KXTcLjZEULp0ACMrs0WBpGgjlgbY+uar4XfHLwyk95HjxEACVDssq426EEdGB2xjINaKjNSDQFc/x25BlSPB2Nu2cbHXcxad+e3dnPuK6A1yfHWP2+3G+HVQRtj7uVHB+Xp5ig1cQDpeCSNdebdhIg2Z1SVSugnbUO8fY8886tueMrIRDA330gOxGHhXG8jo+CCMjCkZJI2xqI0Ef64v+wf6d5Hj+01tgtEjzoULkljgc2bcknqaCbS2WNAiLhQMAfxzPrRc2iSDDqGGcjI5HzHkfWr6KDLa8Ojjz3aKueZA3PueZrUKKKAooooCiiigKKKKAooooCiiigKoubkIuT5qBjckscAADmcmrzS/iGS8AH6xmPsscgx9StBnur6ZnMcEYGnTqllVu63wSqYILkA8xt0zWCfg07N3jXR14ACRr3cTAEnS2CXIPQ6sjOfSul01OmgxcPuw6ggEYOllb4lYcwfP35EEEZBzWPilqglSZkQqSIpNSg+FiO7bf8rkD2dj0rRKNFwh6Sgxt/OQF0Pvp7wfIeVbLu3DoykZDAqfZhj/GgwwEB1KYCOuMAY8SnK7dPCW/4RTFaV2YD2sbANnSkoA5lxiTHzO3saZwOGUEcjuPY7ig8SglWxz6e/Sq7WfWqsPxKG+oB/xrU/KsfDDgMn6tivyIDr+5gPkaDxOfvYjjnrTPlldX/wABW1hsaoux4o/5/wD9b1pIoFlz+miBHNZR/d5/dmkp4aDcPDAXtsIk5kgIAJkkcOpRlMZJ0ZBIJ+Kn14D38OPKbPthf8cVXyuh+3C3/Jdcf3x+lAqn4PpdRPLJcRTao3EunTr3ZMpGqppKh13HPT1NbeE3HduYTIHAJWM8mTAB7l8bagpXT1I57gk7OMnwovVpYgP6LiQ/1UJ+VYRw0NPchs6ZEgb1V1aYalPQjCn5CgeqaTdo7PUgkCktEwcgZy6KQzoNO+cAMuPxInlW7h1wzAq4AdDpbHI45OPIMMHHTcdK1OKDk+0cMsULTWkjFdLMyF2YHV4llQnO4Y5I5FciuriOwpNw63wZbZmYKpDR6SVYQybqAy4+FxKoxyCr7m9uBIectzjljv5AP3EH99A0Y4rle0F5ELyxJYYLzR6gQQGZV0KSOWoj6gU1Xs5bbFog5HIys0h/5hNc3xvgaTzPCmEylxpKhRpkEVr3bAdCGcNnH4fWgcWBY8RuCWOlYYFRT8ILF2cj6JmugzXO9lpzMWuDt3qwkjpkwQvgfNjTDj9+0UZ7sr3zkRwhwSplfOjIG5A3Y+imgYwyhgGUgg8iDkH2Ir3XN8PurmOJI4uH6URVVVe4jBVQMAHQG3+Z960C8vmOBa26eZe4Zv3LF/jQPKh2ABJIAG5J5CsXC1nAP2homPQRI6hR5Eu7FvfA9qXdtrCWa20wlRIJIZFLK7KDE4cFlQgsMqNtxyyMUDJOLQmQxCVDIEMpUHfuwdJfyxnatXersNS5IyNxuPP29a+ecG7ETYR5ZIlKw9woSOX4lu1u1uPHJlTqX4CNOw20+CmFv2HI06plbFu1s6mNtEgMcsavjvNUbASsMoynSzDO+QHad4MZ1DHnnb61kuOLQoyq00YZ20oCwyx0liPorH5Unbs0TYC070al0lZtABDpMJlk0qQC4YA5OQW3YNkqcNz2LZnVkmQATC4wYeos1syg0uAFwurAG2cUHVyX8SgkyoMDJ8Q2GM55+VRZ8QilVXjkRlcKykEeIMNSke43rk7PsGiJbqTExgtpLcsYQO8kJgMU7eLYoYFOM8zzFLov5OXjCEXCloxYaSsRVj9hSRcA96NJk188jGBzoPoS3CHOHXw/FuPDz5+XI/ShbhDjDqcnA8Q3PkPM+lcZ2O4HcRW09vN3IDRpFE6JKowIjFpeOU5OlVj8Q+LJzuM1XJ/J4ncwxrMUKWy20jomkuQ1sxuE38EuLZRk6vw/l3DtEu0MhjDDWFDFeoUnGfrWiub7P9mvs00kne6w/eAZT7z7yeSfLvq8WDIVGw5V0lBBpH2ilIZANiQQCOmqa3iP7pDTyuf7Q7yR+i//AKbM5/dQPwamq9VWCgwcYTCCQDeJll9cLkPj10Fx8688R4iEXC+KRto0G7MTyOPyjOSeQAzW1t9qUz3rxGAyaVQkxyt+FWK/d7nkpYYHqyjrQMOHW/dxRpsSqIpI6lVCk/urzYtpLR/lOoeWlySPoQw+VTFxGNs6HVsZyFIY7c9lzWeHiCNNgLIMqRl43QErg6QXA1bMx28j5UDOsbDTLn9YAP6S5I+ZXP8AwitQalfEQzyxIp0kd5IWAB04QouQf2n/AKpoN9yvUfhIO3XHMVYrbenSlsaXOwZoQB8UihiX9FRtk99Te1VoZEJjVRgn7psEqgwMqwHLG5A2zy2waDRDL3kzkfBEDGfWRtLMPkNA92PlXu/gBKPpy6MSoyBnKkMuTtyOcHqByxWX/wBBj0gZkGBvoldNRJLM7BCBqLMST1zVtpwqKMhgpLAEBnd3bB57uTQYr3iAWVC6sSoJjhXDzO7DSXKoSFULqGokDc5I6sbIMXZymkFEAyQWyCx305A+LzNXQxKudIALHJI5knqfOrA9Bi4hwsSHUGZJACA6MVPPI1AbOAd8EHryyaptuMKv3dwVjlVcsW8McmkeJ42Y4Kg8xnK9fVoX2quRA2NSqd87gHH1oE9ijTXX2pGKw933IRl/SjJbvhv4RnYZG4yeRBL/ADWe5nKozBGbSMhUA1NjouSBn50sF1cyAaIlgzzaZg7L7JEcH3Lj2NA5Nc0l4iXbjmS0zkg50KsVmrMzckUdfbatacG1DM00s2/Itpj38kj0gj0bV70lv4IIr1O9fuoRAxCBtEbuHGskLzARV1Z2wBnrQN+x64hboO9kAB5gLhQPlpx8q38U4LDc6e/jWTQSV1A+EkYJ+m1LOxj6rYt+aa4bOMfFKx/g10MYoMvCuGrAhRGcqWZgGYtpzjwgncKMbCtoNFQBQBO49/8AOvVeCN/lXqgnNFQKKCc0VFFBNFRRQTmioooJoqKKCCPWlXF7Xwl8/Crg+xKNnP8Aux9abGs17HqR1/MrD6gigtK/+K9cqqtnLKreYB5+e9XEUEFarlkVQWZgAAWJPIAb5Jq3FZLrh6OVLjIQ6lXPg1YxkrybHTPLnzoE1l2k1XARk0wyBe5kOQS5L6VcH4dYUlPPT5kCn8y6hscciCPQ5H8etK1tVe4uFcBlMdvlTy3M30PrW6w4csIIVpGz+skdyMcgC5JAoPcLhhnGCCQR5Ecx/HmKx8NQvLLL0yIVHQiLOpvcuzr7ItbJ7JX3I35agSG8viG9WW1usahUACjYAdKD2EFBFeqKArzoqc1XNcogyzKo82IH9tBYFoZaxHisXRi38xHf/pBoPEfywzH00Bf+sig2aapuZ1Rcn/vWVZJ3OypEvm51v1/CvhHT8R9qmLhaatblpG6FzkL08C/CmxxsPnQZYrhpCGXxAjIAx3K+RZ+bkfs7f20x+zE/E2RjkNh/n++rxXug8qMbVx/GeHd7e61j1mGEqNwD3kzq6ONRA8Jtxkeu2dxXYGuK7VWc8t5AsBVQqpI7umsIUcsjgZG40sP6e3PNA27B2+iyjXSow02y50j76TlnfFdCaR9iJ9dhauQAXhjcgcssuo4z0yTTw0EK2RkVNQDU0BRRRQFFFFAUUUUBRRRQFFFFAUUUUHnNRXhk3r0ooOW7TcQntnT7OHZEtp3KCJpQzpNaCNAqlfEYzcBfEOpOdNLrLjt/JKrdyQomuYTHoYIUW7tEjfLYJYW5uXBGAdJ26V0l9x1Yp+6ZSFWMSySnIRFZmRcbeMlhjAIPiGM74ss+0NvKwWOTUxaZNOlwwaB1jlDArlNLMoycDxDzFBy03G75ogzju3F5DE0UcUmtYhdOsjMzZVkaAIcr5E53wO+xSSPtZZsgdbhGUyCIEZIaQqXCrgZbKqxBGxA2NOkbP/jH7qDBbpi5lODukG+NtjKMZ6n/ADFbLmYIpZtgOeASfoK9mg0C5eLZzojMmPyPGTzPRmUjYZ3xz61B4vj4oLgf0A392zedbZoFbmASNweoI5YPMGvSjpQLjx+Ec+9H86CYAe5KbVH+kdsBkzKB6hsnryxTQLU0CWTjdu22JX9FgnOfkExXhLxA2Y7CYn84iiTn/tHVqeYqcCgWfa7hvhttP+1mVf7tXq1EnOCxiT9lQz+eRqOn06VvxRig8oNtzmvQFCioNBDNjc0iuu1kCuiJqlLu0eYguhWUEsGkdlXbB2BJ9Kc3MgVGZvhAJb2G5pN2egXRJCV8MMjRxkjGY3RJVI6ggSafPwmg8X/auOIqHAjLglWmdVj2OCC6awDyODzB9K56x4lra/m+2xbPJGo1K2YUhjkQRnIxh3k3wc59KensZbdTcn3u7ryx+t96+V8Y4ApEuUbxtetC4fVJLKrQRQwFnJ1fG7AE5O/5aDvbXjdtbW9tD9pnJEcarHbqrkYUDThE1YyDvW6w4vNckNbQSiMHSZLiZVHMam7tNUmoAHAOn1pvwjs9bwESR20EcpQK7xxqpO242HLNXXvClZjJH93NjAlA54zpEgB+8UZOx8zjFAt4zrEqrFK6fc3Ez7ll8HdqhbUSAMsdsbgHyp1wm5MkSOcZZVLAYwGx4l28jkfKlH/p76LmabAlli0YRiVjjjV9KBiFydTuxOBzA6Co7FbQugzhXQgeXeQxSMB5eJ29ck0HR0UCigKKBUZoJooooCiiigKKKKAooooKnNBavTJmowKBXxLgcc5cu8gMkQhIR9BCK+sEFRqBySDvggkEEGqOF9k4IHDxawQ1w2NQ0/6yyPKmAPhLRoQOmnHIkUq7b2N40iS2KP3iW8yK6tEvje4s3CHvGGRoilO+3Idaz38PE++bu1l7oynDCSAHR9ptXUhS+ABbm7QbZbALAnSaB1cdkrc2v2Ri/wBnGyxlxhF8WEGRuBqJBOWBCkHKqQ+AxgDoAP4zXzLjHBeK3NsIZBqXBypeLJkXiMUkTsQd1Fqp65yDkEkZ+nMwzQeDJvRr3r3ijTQFUtnNXmvOKCsNV1RipoDFSBUZozQeqK8iigM0UYqKBd2lUm0uADgmGUAjmMowz8s0u7F3hmieUj4nA67aYYlPP9oNTDtL/wCzucAH7mbY8j4G2pZ2BTFp1H3kuM88ByoBz7UHSNXJRyQrFCQqxpLdRyKDpAQlBMxzyByp+uK6x+VfP+NQD7Nw2ONUDNNDLhxlEEURkZ2GRsAqnGRnGOtB9CWgmsvDZXaJDJjWVBbAOM+YByQDzweVacUFHEP0Un8x+mfwnpSvsgB3LsCPFI31RViOfnGacuMgj0I+tc12EHhuOe1w435bAch0H/c9aDqdVQz45mgj60i4wouWFsHOlWV7kDbMZBKwEg5Gs4Jx+FWG2RkHcUoYBlIIIBBByCDyIPUVYK8IgGAMADYAcsch7VbigiisVpxWKSWWJGzJCyrKulgVLKHX4gA2VYHIyN60mZcZ1DfkcjBPkDQWUVg4dxeKfvBE+TFI8MgKspWSMKXXDgZADKcjI3G9axOu3iG+CNxuDyIoLKKmooCiiigpLbD1o017IqaDwpxXvNFFBGo1W6kmrKmghamjNBNAUYozUg0ARUCgmooCiiigmvVeRUmgjNRUKoHKpoF/aFSbW4A5mGXHXfQcbUv7CgfZFI5GS4PX9dJ1Pzp3eJmNwRnKsMeeQdqQfyeza7CFiME97qHk3eyZHpQdJSGO1RxZBlVtK6xnpiPAYexYfWnU8ulWboAT8gM/4Vyd1estxYojDCxKWG+GExjiByNuSuR0z54oOvVaGNA5VGnfPXlQGaSdk18MzfmmLfWKI+Q6kj5U7pF2NBFudXMyynp+cqoOP2VWgcX0btGwjfQ5UhXIDBW6Ng8/auS7JcGdofFd3aurypMgaMDvVch21GLWQ2zjJ5OtdmK8w2yqWIABbBY/mIAUE/IAfKgycO4V3RJ7+eTPSVwwHsABTKoqBQcdxbsKJ555GuHRZpO8PdjDri0NoFViT+YvnHMAVh4h/J20lssCzQx4ikidkgPjdxCO9yZNQP3RJXVg5Gc6d/oFFBwzdg3ZbxWuSPtjTs2gNpTvVhC6VLYJUxbttqDEdAQys+yoS5hn+5CxwyRGNIyAWklSbvAWY4w0YO+dyTnaunooJFRRRQFFFGaDxRXlmPlUCTzoLKjNVs3Kh6CzNFVueVQSc0FtFVE1YtBNFFTQRRUNUigKKKmgAaKiigKKKDQeJWwDnl19utcl2PvhFZISHZe8mxoidiAzNIAQF8IAOMnbYb7iupus6GwMnScDzONhXP8AAOGsLURd6yESShiAhLaWK6SGVhjlyG4HOg08Q4tIsMkrWzCJY2cgsDKQBnwxxhwc+pHrXG8AmgY2LM695AZ0ZVcyN3cZcRAhN2xqGDp9uYrt5UlXINwW25C3B5DcEqMCua4Hby9+RG5JQXZ1FYwB3lz5dMmI9PKg6leNK3wxXDf7iVR9ZFUVY1+4XP2abAyTkxZ232Ackn0rMGuwuZJLRPM6JSo+sgrCl7cOwAu4JF3yYbaTTj1k7x1X6ig6C2uVkUMhyN8HfocEb1y/YO57x5yrs0f3bLknSpkaeUrjkGCvGD12GcUr4L2gN1dMUcvbiNlVUJkaUll1T92+4X8IIGPFkg5GN/Y2aKGKYLHLvc3DfdwSnCs5MQ8KfqjHt0zig7XnXsmkbdool5x3fztLkj693Vidpbcsqd5pZmCqsiOhLHkBrUc/8qBuamsfF78QQSzEFhFG8pUYyRGpYgZ2zgUste0uufuPs8wcIskn6MiJXMvdFiGwdXdk7ZxqXPXAP80VyS9u4zHMyQTuYmRdCJqL64PtClSNt12HQsQATqBOjiHa9Yo7iRoJStqitLjTs5SOQxAkjLBJUPluRkYoOlormuGdrBPc/Z1jZSr3SSFtOzWwtycaSc5+0R/1vLfpTQFFFFAUUUUHnFeCPSiigkCgipooPJxQzDrRRQehU1FFAUUUUBRRRQFFFFAUUUUBRRRQeTXO8U7PMQ5gu7iDU5lKoQ66ySSQGGdyd1zg+VFFBXbwcRaJCLq1yQDl7WQncDnpuAufkPallj2ZvkZme7Q6hpIjBi8OuVxuFZs5lc8+tTRQaf8AR6cNq0o7ZyGe7udj7BP8aY2trdrse6/pSzSD2OQKKKDxc8LuJO71LbjumDRFDINGAVxjHIgkEciNqa8I4YkEaquSQkcbOfik7tQis37WBRRQbqAtFFB5uLVJEKSKGRgVZGAKsp2KkHYgjpVJ4XDrVzEhdF0K5UalTIOgHnpyAcelFFAo4r2Ls5k0fZoACysR3Y0sUUourQVOykgb8q2xdnLYRCJoUdBGkRDqG1Rp8Ktn4gPI1NFBot+EwI2tIY1bUz6gig6mAVmzjmQqgnmQB5VsNFFAUUUUBRRRQf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hIUFhQWFxQUFRQVFhcaFBQVFRcWFhUUFxgYHCggGBslHBcVITEhJSkrLi4wGB8zODMsNygtLisBCgoKBQUFDgUFDisZExkrKysrKysrKysrKysrKysrKysrKysrKysrKysrKysrKysrKysrKysrKysrKysrKysrK//AABEIAKgBLQMBIgACEQEDEQH/xAAbAAACAwEBAQAAAAAAAAAAAAAABQEDBAYCB//EAEYQAAIBAwIDBgMEBQgJBQAAAAECAwAEERIhBTFBBhMiUWFxMoGRFCNCUjNTYqHwB3KCorGzwdEWJHODkqOy4fEVNMLDxP/EABQBAQAAAAAAAAAAAAAAAAAAAAD/xAAUEQEAAAAAAAAAAAAAAAAAAAAA/9oADAMBAAIRAxEAPwD7aVoAozXqgK8FTmvdFAAV4017ooPAjo017qCKCmQhVYsdgCSd9gNydq8wTKQpVshhlfUedXlaX8UkePEi5KqQZFC5LR7hiOuVzqwOekjrQMjVen1qIpldQVOQwBB8wRkUqlDxB1kDSQEHxglpFB+JGVRqYeTDJ8xtkg2VKNNLLPiARAJWGk4EcoIKSL+HJHJsbeRxsaaA0HrQKx3/ABOKHSJXCltWkYJJ0KXY4AOwUEk9K3Uq43wSK6Cd7q+7YSIVIDK4IwytjKnmMgg+I0GdO1toQ5MukJJLES6su8GkTNuMhELAM5woPM8q93Pam0j1a5gug6Wyr7HWsZ/DuNTxjI28a/mGVd/2Sss6ZGZTPJc+EyYMhu8SXEKg/hbu9Xh8QwcEb1g432MlmhuAvdiaSYGLMr92sP2i3nbOI8q57hRjBAwMHc5DqD2ht8Ke9U6jIFABLExNokGkDUNLYU5GxIHMgVZwrjUNyNUEgcYQ5AYDDjUpGoDIIzy8qXJ2QgDI661kQ3LawQWY3R1TFtSld2wRgDGkY2yC14Lw1LaCOCMsUiUImogtpX4QSAM4GBy6UGylfHb4xR+AAyuyxRKeRkfZSf2QAWPopprSDjtwscqSyHEcMNxMdsksAigqBzYK0gA66qCrgtr3c7RoCe7Ve/nbSZLiV8vhjjOFBLbbDWANhXR0v4HbusS97+kbLyb5wzblQeoXZR6KK2TzBQSxwACSTyAHM0CvjlwVktsNpzP48nA0CGcnPpnHP0prFIGGQQR5g5H7q5ywsTdSGe4VTGPDbRnfSh+OQ/tPy6+EbHck9GqhRgDAHQchQe6KV3N+S+mPxEE5APMj8OfwjOMt05bk7brZGA8RyTufIegHkKC6isN5d+JY0PjbJ5HwopGtz9cD1Poa3AUBRRRQFFFFAUUUUBRRRQGKmoooJqKKrnlCKWOcAZOBk49hzoLKKpW6QqH1LpIDBsjBU7g58qtBoJoorM1wRIEIGGXKnO5YE6lx0wNJ9cnyoNNBFY5JXTc4ZckkgEMq9NsnVjryrVG4IBByDuCOWDyoF0tgyZa3IU+Ju7b9EzHfoMpk9RtuSQas4TfCeJZACucgo3xIynS6N6hgRt5VvpXLbSxuzxYcOVLRMdODjDOjgHBIA8JGCRnI3yFU9t3Gp41zGSWli6AHJeRFx8W+SOuPPndHBhQ1u/hYZC80wdwyH8PMHy9OtarO5WRcr0JBB5qynBUjzBpJbXmiZ4Lcd4vNsZ7u2fbKs3LBBLaAdQPTByoMuEcQMi4caZU8MiflYAbjzUggg+R96V9q71YpbN3Yqiyyu2M5YrbzKqaR8WWcbeYWqYZmLmSATTSAlWYRpHBIAMaMuRlQ24YFiCWxkE5ycYkhulD3NreL3DNvGx1RsvNsQya84XZscjtzoHfB7Mu5uZk0zMuhU1ZMEWdQj8g58JbHUAbhQaeAUu4FZwxwqLcfdsBIG1MxfWAdZZiWYkY3JzTGgKKKKApTx6HWYI9sPMur+bGrS4HuY1HsabUi7UXTRoGX40aN49iQzM/clCF3wRJj+kD0oHLygDJIGOfpSCa5N45iiJEKYE0oyCzZz3MfUftN6gDO+Mcscs960MzfdxwRTdxGWCO7SShdb7Fh93uuAOWc10PCrIQxhRjbJOBjLMSztgcssScUGpECjAAGOQHpsMUn4jevK5ggO+PvJMnEYONgRvq58se45j3fX8jkx2wBbOl5SMxxctWPzuAfh5Z5+VZ+zcQhDQMW73U76mx9+CxzMCoGotnLDcgnfoSDawsViXA38yf3AAbAenqTzJNe725EaliCeQAHNmOyqPUnAqLq9RMBmGo/Co3dvZRuaqigZ21yKBpzoXOcZ2LnpqxkbZwCd96COG2RXU77ySEFj0XA2RfJRv8AMk8ya30CigKKKKAooooCiiigKKKKAoJoqu4gV1KsAVYYIO4IPMGg9K29BPSlptWhwYANI2MRJC4/YJ+Fv6p6451qsrtZASDuDhlIIZT5MDuD+6gWvD3JIwDbuSGUgFYmbdiR+rYk5zsCc/CfDbFK0JCsS0Z2RzuU8kk8xscP9fMs5IwQc7gjBB5YPT6UusnXSYpGBZDoIYjLLgFT81I/eKBjHLmqr221jbZh4lPkwzj+0j2Jqvhp2I1BtLEAg58PNQT5gHHyrbQVQSBhn6jyI5iqv0Zxg6CegzpJ9un9lUXVwIXBbZH2JwdnHLkNywz/AMIqJOK/kilfz0oVA9cvjPyzQMFcHkQfY16NJrGdzMdUZQOmoDVndGwW5bHDr/HNvQc9fo32nuo3CCZC8pU4kURFULoMbMwdV1cxo23FOLOySJAkahUAwFA/j+N6R9oJVt7mC5KuQEmilKZISImNhIyjchWAG3LWT0roLedXUMjKykZDKQVI8wRsaCbaBUVVUYVQFUeQAwB9KqltvEHBw2wO2zAZ2Ptk4/yrQZMczSeS5a5OmJysIPjlAOZf2Im/L5uPZTnJAR2VkVbeOPIBUyqq5AJjjmdFIHVcBdxtyp4KXTcLjZEULp0ACMrs0WBpGgjlgbY+uar4XfHLwyk95HjxEACVDssq426EEdGB2xjINaKjNSDQFc/x25BlSPB2Nu2cbHXcxad+e3dnPuK6A1yfHWP2+3G+HVQRtj7uVHB+Xp5ig1cQDpeCSNdebdhIg2Z1SVSugnbUO8fY8886tueMrIRDA330gOxGHhXG8jo+CCMjCkZJI2xqI0Ef64v+wf6d5Hj+01tgtEjzoULkljgc2bcknqaCbS2WNAiLhQMAfxzPrRc2iSDDqGGcjI5HzHkfWr6KDLa8Ojjz3aKueZA3PueZrUKKKAooooCiiigKKKKAooooCiiigKoubkIuT5qBjckscAADmcmrzS/iGS8AH6xmPsscgx9StBnur6ZnMcEYGnTqllVu63wSqYILkA8xt0zWCfg07N3jXR14ACRr3cTAEnS2CXIPQ6sjOfSul01OmgxcPuw6ggEYOllb4lYcwfP35EEEZBzWPilqglSZkQqSIpNSg+FiO7bf8rkD2dj0rRKNFwh6Sgxt/OQF0Pvp7wfIeVbLu3DoykZDAqfZhj/GgwwEB1KYCOuMAY8SnK7dPCW/4RTFaV2YD2sbANnSkoA5lxiTHzO3saZwOGUEcjuPY7ig8SglWxz6e/Sq7WfWqsPxKG+oB/xrU/KsfDDgMn6tivyIDr+5gPkaDxOfvYjjnrTPlldX/wABW1hsaoux4o/5/wD9b1pIoFlz+miBHNZR/d5/dmkp4aDcPDAXtsIk5kgIAJkkcOpRlMZJ0ZBIJ+Kn14D38OPKbPthf8cVXyuh+3C3/Jdcf3x+lAqn4PpdRPLJcRTao3EunTr3ZMpGqppKh13HPT1NbeE3HduYTIHAJWM8mTAB7l8bagpXT1I57gk7OMnwovVpYgP6LiQ/1UJ+VYRw0NPchs6ZEgb1V1aYalPQjCn5CgeqaTdo7PUgkCktEwcgZy6KQzoNO+cAMuPxInlW7h1wzAq4AdDpbHI45OPIMMHHTcdK1OKDk+0cMsULTWkjFdLMyF2YHV4llQnO4Y5I5FciuriOwpNw63wZbZmYKpDR6SVYQybqAy4+FxKoxyCr7m9uBIectzjljv5AP3EH99A0Y4rle0F5ELyxJYYLzR6gQQGZV0KSOWoj6gU1Xs5bbFog5HIys0h/5hNc3xvgaTzPCmEylxpKhRpkEVr3bAdCGcNnH4fWgcWBY8RuCWOlYYFRT8ILF2cj6JmugzXO9lpzMWuDt3qwkjpkwQvgfNjTDj9+0UZ7sr3zkRwhwSplfOjIG5A3Y+imgYwyhgGUgg8iDkH2Ir3XN8PurmOJI4uH6URVVVe4jBVQMAHQG3+Z960C8vmOBa26eZe4Zv3LF/jQPKh2ABJIAG5J5CsXC1nAP2homPQRI6hR5Eu7FvfA9qXdtrCWa20wlRIJIZFLK7KDE4cFlQgsMqNtxyyMUDJOLQmQxCVDIEMpUHfuwdJfyxnatXersNS5IyNxuPP29a+ecG7ETYR5ZIlKw9woSOX4lu1u1uPHJlTqX4CNOw20+CmFv2HI06plbFu1s6mNtEgMcsavjvNUbASsMoynSzDO+QHad4MZ1DHnnb61kuOLQoyq00YZ20oCwyx0liPorH5Unbs0TYC070al0lZtABDpMJlk0qQC4YA5OQW3YNkqcNz2LZnVkmQATC4wYeos1syg0uAFwurAG2cUHVyX8SgkyoMDJ8Q2GM55+VRZ8QilVXjkRlcKykEeIMNSke43rk7PsGiJbqTExgtpLcsYQO8kJgMU7eLYoYFOM8zzFLov5OXjCEXCloxYaSsRVj9hSRcA96NJk188jGBzoPoS3CHOHXw/FuPDz5+XI/ShbhDjDqcnA8Q3PkPM+lcZ2O4HcRW09vN3IDRpFE6JKowIjFpeOU5OlVj8Q+LJzuM1XJ/J4ncwxrMUKWy20jomkuQ1sxuE38EuLZRk6vw/l3DtEu0MhjDDWFDFeoUnGfrWiub7P9mvs00kne6w/eAZT7z7yeSfLvq8WDIVGw5V0lBBpH2ilIZANiQQCOmqa3iP7pDTyuf7Q7yR+i//AKbM5/dQPwamq9VWCgwcYTCCQDeJll9cLkPj10Fx8688R4iEXC+KRto0G7MTyOPyjOSeQAzW1t9qUz3rxGAyaVQkxyt+FWK/d7nkpYYHqyjrQMOHW/dxRpsSqIpI6lVCk/urzYtpLR/lOoeWlySPoQw+VTFxGNs6HVsZyFIY7c9lzWeHiCNNgLIMqRl43QErg6QXA1bMx28j5UDOsbDTLn9YAP6S5I+ZXP8AwitQalfEQzyxIp0kd5IWAB04QouQf2n/AKpoN9yvUfhIO3XHMVYrbenSlsaXOwZoQB8UihiX9FRtk99Te1VoZEJjVRgn7psEqgwMqwHLG5A2zy2waDRDL3kzkfBEDGfWRtLMPkNA92PlXu/gBKPpy6MSoyBnKkMuTtyOcHqByxWX/wBBj0gZkGBvoldNRJLM7BCBqLMST1zVtpwqKMhgpLAEBnd3bB57uTQYr3iAWVC6sSoJjhXDzO7DSXKoSFULqGokDc5I6sbIMXZymkFEAyQWyCx305A+LzNXQxKudIALHJI5knqfOrA9Bi4hwsSHUGZJACA6MVPPI1AbOAd8EHryyaptuMKv3dwVjlVcsW8McmkeJ42Y4Kg8xnK9fVoX2quRA2NSqd87gHH1oE9ijTXX2pGKw933IRl/SjJbvhv4RnYZG4yeRBL/ADWe5nKozBGbSMhUA1NjouSBn50sF1cyAaIlgzzaZg7L7JEcH3Lj2NA5Nc0l4iXbjmS0zkg50KsVmrMzckUdfbatacG1DM00s2/Itpj38kj0gj0bV70lv4IIr1O9fuoRAxCBtEbuHGskLzARV1Z2wBnrQN+x64hboO9kAB5gLhQPlpx8q38U4LDc6e/jWTQSV1A+EkYJ+m1LOxj6rYt+aa4bOMfFKx/g10MYoMvCuGrAhRGcqWZgGYtpzjwgncKMbCtoNFQBQBO49/8AOvVeCN/lXqgnNFQKKCc0VFFBNFRRQTmioooJoqKKCCPWlXF7Xwl8/Crg+xKNnP8Aux9abGs17HqR1/MrD6gigtK/+K9cqqtnLKreYB5+e9XEUEFarlkVQWZgAAWJPIAb5Jq3FZLrh6OVLjIQ6lXPg1YxkrybHTPLnzoE1l2k1XARk0wyBe5kOQS5L6VcH4dYUlPPT5kCn8y6hscciCPQ5H8etK1tVe4uFcBlMdvlTy3M30PrW6w4csIIVpGz+skdyMcgC5JAoPcLhhnGCCQR5Ecx/HmKx8NQvLLL0yIVHQiLOpvcuzr7ItbJ7JX3I35agSG8viG9WW1usahUACjYAdKD2EFBFeqKArzoqc1XNcogyzKo82IH9tBYFoZaxHisXRi38xHf/pBoPEfywzH00Bf+sig2aapuZ1Rcn/vWVZJ3OypEvm51v1/CvhHT8R9qmLhaatblpG6FzkL08C/CmxxsPnQZYrhpCGXxAjIAx3K+RZ+bkfs7f20x+zE/E2RjkNh/n++rxXug8qMbVx/GeHd7e61j1mGEqNwD3kzq6ONRA8Jtxkeu2dxXYGuK7VWc8t5AsBVQqpI7umsIUcsjgZG40sP6e3PNA27B2+iyjXSow02y50j76TlnfFdCaR9iJ9dhauQAXhjcgcssuo4z0yTTw0EK2RkVNQDU0BRRRQFFFFAUUUUBRRRQFFFFAUUUUHnNRXhk3r0ooOW7TcQntnT7OHZEtp3KCJpQzpNaCNAqlfEYzcBfEOpOdNLrLjt/JKrdyQomuYTHoYIUW7tEjfLYJYW5uXBGAdJ26V0l9x1Yp+6ZSFWMSySnIRFZmRcbeMlhjAIPiGM74ss+0NvKwWOTUxaZNOlwwaB1jlDArlNLMoycDxDzFBy03G75ogzju3F5DE0UcUmtYhdOsjMzZVkaAIcr5E53wO+xSSPtZZsgdbhGUyCIEZIaQqXCrgZbKqxBGxA2NOkbP/jH7qDBbpi5lODukG+NtjKMZ6n/ADFbLmYIpZtgOeASfoK9mg0C5eLZzojMmPyPGTzPRmUjYZ3xz61B4vj4oLgf0A392zedbZoFbmASNweoI5YPMGvSjpQLjx+Ec+9H86CYAe5KbVH+kdsBkzKB6hsnryxTQLU0CWTjdu22JX9FgnOfkExXhLxA2Y7CYn84iiTn/tHVqeYqcCgWfa7hvhttP+1mVf7tXq1EnOCxiT9lQz+eRqOn06VvxRig8oNtzmvQFCioNBDNjc0iuu1kCuiJqlLu0eYguhWUEsGkdlXbB2BJ9Kc3MgVGZvhAJb2G5pN2egXRJCV8MMjRxkjGY3RJVI6ggSafPwmg8X/auOIqHAjLglWmdVj2OCC6awDyODzB9K56x4lra/m+2xbPJGo1K2YUhjkQRnIxh3k3wc59KensZbdTcn3u7ryx+t96+V8Y4ApEuUbxtetC4fVJLKrQRQwFnJ1fG7AE5O/5aDvbXjdtbW9tD9pnJEcarHbqrkYUDThE1YyDvW6w4vNckNbQSiMHSZLiZVHMam7tNUmoAHAOn1pvwjs9bwESR20EcpQK7xxqpO242HLNXXvClZjJH93NjAlA54zpEgB+8UZOx8zjFAt4zrEqrFK6fc3Ez7ll8HdqhbUSAMsdsbgHyp1wm5MkSOcZZVLAYwGx4l28jkfKlH/p76LmabAlli0YRiVjjjV9KBiFydTuxOBzA6Co7FbQugzhXQgeXeQxSMB5eJ29ck0HR0UCigKKBUZoJooooCiiigKKKKAooooKnNBavTJmowKBXxLgcc5cu8gMkQhIR9BCK+sEFRqBySDvggkEEGqOF9k4IHDxawQ1w2NQ0/6yyPKmAPhLRoQOmnHIkUq7b2N40iS2KP3iW8yK6tEvje4s3CHvGGRoilO+3Idaz38PE++bu1l7oynDCSAHR9ptXUhS+ABbm7QbZbALAnSaB1cdkrc2v2Ri/wBnGyxlxhF8WEGRuBqJBOWBCkHKqQ+AxgDoAP4zXzLjHBeK3NsIZBqXBypeLJkXiMUkTsQd1Fqp65yDkEkZ+nMwzQeDJvRr3r3ijTQFUtnNXmvOKCsNV1RipoDFSBUZozQeqK8iigM0UYqKBd2lUm0uADgmGUAjmMowz8s0u7F3hmieUj4nA67aYYlPP9oNTDtL/wCzucAH7mbY8j4G2pZ2BTFp1H3kuM88ByoBz7UHSNXJRyQrFCQqxpLdRyKDpAQlBMxzyByp+uK6x+VfP+NQD7Nw2ONUDNNDLhxlEEURkZ2GRsAqnGRnGOtB9CWgmsvDZXaJDJjWVBbAOM+YByQDzweVacUFHEP0Un8x+mfwnpSvsgB3LsCPFI31RViOfnGacuMgj0I+tc12EHhuOe1w435bAch0H/c9aDqdVQz45mgj60i4wouWFsHOlWV7kDbMZBKwEg5Gs4Jx+FWG2RkHcUoYBlIIIBBByCDyIPUVYK8IgGAMADYAcsch7VbigiisVpxWKSWWJGzJCyrKulgVLKHX4gA2VYHIyN60mZcZ1DfkcjBPkDQWUVg4dxeKfvBE+TFI8MgKspWSMKXXDgZADKcjI3G9axOu3iG+CNxuDyIoLKKmooCiiigpLbD1o017IqaDwpxXvNFFBGo1W6kmrKmghamjNBNAUYozUg0ARUCgmooCiiigmvVeRUmgjNRUKoHKpoF/aFSbW4A5mGXHXfQcbUv7CgfZFI5GS4PX9dJ1Pzp3eJmNwRnKsMeeQdqQfyeza7CFiME97qHk3eyZHpQdJSGO1RxZBlVtK6xnpiPAYexYfWnU8ulWboAT8gM/4Vyd1estxYojDCxKWG+GExjiByNuSuR0z54oOvVaGNA5VGnfPXlQGaSdk18MzfmmLfWKI+Q6kj5U7pF2NBFudXMyynp+cqoOP2VWgcX0btGwjfQ5UhXIDBW6Ng8/auS7JcGdofFd3aurypMgaMDvVch21GLWQ2zjJ5OtdmK8w2yqWIABbBY/mIAUE/IAfKgycO4V3RJ7+eTPSVwwHsABTKoqBQcdxbsKJ555GuHRZpO8PdjDri0NoFViT+YvnHMAVh4h/J20lssCzQx4ikidkgPjdxCO9yZNQP3RJXVg5Gc6d/oFFBwzdg3ZbxWuSPtjTs2gNpTvVhC6VLYJUxbttqDEdAQys+yoS5hn+5CxwyRGNIyAWklSbvAWY4w0YO+dyTnaunooJFRRRQFFFGaDxRXlmPlUCTzoLKjNVs3Kh6CzNFVueVQSc0FtFVE1YtBNFFTQRRUNUigKKKmgAaKiigKKKDQeJWwDnl19utcl2PvhFZISHZe8mxoidiAzNIAQF8IAOMnbYb7iupus6GwMnScDzONhXP8AAOGsLURd6yESShiAhLaWK6SGVhjlyG4HOg08Q4tIsMkrWzCJY2cgsDKQBnwxxhwc+pHrXG8AmgY2LM695AZ0ZVcyN3cZcRAhN2xqGDp9uYrt5UlXINwW25C3B5DcEqMCua4Hby9+RG5JQXZ1FYwB3lz5dMmI9PKg6leNK3wxXDf7iVR9ZFUVY1+4XP2abAyTkxZ232Ackn0rMGuwuZJLRPM6JSo+sgrCl7cOwAu4JF3yYbaTTj1k7x1X6ig6C2uVkUMhyN8HfocEb1y/YO57x5yrs0f3bLknSpkaeUrjkGCvGD12GcUr4L2gN1dMUcvbiNlVUJkaUll1T92+4X8IIGPFkg5GN/Y2aKGKYLHLvc3DfdwSnCs5MQ8KfqjHt0zig7XnXsmkbdool5x3fztLkj693Vidpbcsqd5pZmCqsiOhLHkBrUc/8qBuamsfF78QQSzEFhFG8pUYyRGpYgZ2zgUste0uufuPs8wcIskn6MiJXMvdFiGwdXdk7ZxqXPXAP80VyS9u4zHMyQTuYmRdCJqL64PtClSNt12HQsQATqBOjiHa9Yo7iRoJStqitLjTs5SOQxAkjLBJUPluRkYoOlormuGdrBPc/Z1jZSr3SSFtOzWwtycaSc5+0R/1vLfpTQFFFFAUUUUHnFeCPSiigkCgipooPJxQzDrRRQehU1FFAUUUUBRRRQFFFFAUUUUBRRRQeTXO8U7PMQ5gu7iDU5lKoQ66ySSQGGdyd1zg+VFFBXbwcRaJCLq1yQDl7WQncDnpuAufkPallj2ZvkZme7Q6hpIjBi8OuVxuFZs5lc8+tTRQaf8AR6cNq0o7ZyGe7udj7BP8aY2trdrse6/pSzSD2OQKKKDxc8LuJO71LbjumDRFDINGAVxjHIgkEciNqa8I4YkEaquSQkcbOfik7tQis37WBRRQbqAtFFB5uLVJEKSKGRgVZGAKsp2KkHYgjpVJ4XDrVzEhdF0K5UalTIOgHnpyAcelFFAo4r2Ls5k0fZoACysR3Y0sUUourQVOykgb8q2xdnLYRCJoUdBGkRDqG1Rp8Ktn4gPI1NFBot+EwI2tIY1bUz6gig6mAVmzjmQqgnmQB5VsNFFAUUUUBRRRQf/Z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hIUFhQWFxQUFRQVFhcaFBQVFRcWFhUUFxgYHCggGBslHBcVITEhJSkrLi4wGB8zODMsNygtLisBCgoKBQUFDgUFDisZExkrKysrKysrKysrKysrKysrKysrKysrKysrKysrKysrKysrKysrKysrKysrKysrKysrK//AABEIAKgBLQMBIgACEQEDEQH/xAAbAAACAwEBAQAAAAAAAAAAAAAABQEDBAYCB//EAEYQAAIBAwIDBgMEBQgJBQAAAAECAwAEERIhBTFBBhMiUWFxMoGRFCNCUjNTYqHwB3KCorGzwdEWJHODkqOy4fEVNMLDxP/EABQBAQAAAAAAAAAAAAAAAAAAAAD/xAAUEQEAAAAAAAAAAAAAAAAAAAAA/9oADAMBAAIRAxEAPwD7aVoAozXqgK8FTmvdFAAV4017ooPAjo017qCKCmQhVYsdgCSd9gNydq8wTKQpVshhlfUedXlaX8UkePEi5KqQZFC5LR7hiOuVzqwOekjrQMjVen1qIpldQVOQwBB8wRkUqlDxB1kDSQEHxglpFB+JGVRqYeTDJ8xtkg2VKNNLLPiARAJWGk4EcoIKSL+HJHJsbeRxsaaA0HrQKx3/ABOKHSJXCltWkYJJ0KXY4AOwUEk9K3Uq43wSK6Cd7q+7YSIVIDK4IwytjKnmMgg+I0GdO1toQ5MukJJLES6su8GkTNuMhELAM5woPM8q93Pam0j1a5gug6Wyr7HWsZ/DuNTxjI28a/mGVd/2Sss6ZGZTPJc+EyYMhu8SXEKg/hbu9Xh8QwcEb1g432MlmhuAvdiaSYGLMr92sP2i3nbOI8q57hRjBAwMHc5DqD2ht8Ke9U6jIFABLExNokGkDUNLYU5GxIHMgVZwrjUNyNUEgcYQ5AYDDjUpGoDIIzy8qXJ2QgDI661kQ3LawQWY3R1TFtSld2wRgDGkY2yC14Lw1LaCOCMsUiUImogtpX4QSAM4GBy6UGylfHb4xR+AAyuyxRKeRkfZSf2QAWPopprSDjtwscqSyHEcMNxMdsksAigqBzYK0gA66qCrgtr3c7RoCe7Ve/nbSZLiV8vhjjOFBLbbDWANhXR0v4HbusS97+kbLyb5wzblQeoXZR6KK2TzBQSxwACSTyAHM0CvjlwVktsNpzP48nA0CGcnPpnHP0prFIGGQQR5g5H7q5ywsTdSGe4VTGPDbRnfSh+OQ/tPy6+EbHck9GqhRgDAHQchQe6KV3N+S+mPxEE5APMj8OfwjOMt05bk7brZGA8RyTufIegHkKC6isN5d+JY0PjbJ5HwopGtz9cD1Poa3AUBRRRQFFFFAUUUUBRRRQGKmoooJqKKrnlCKWOcAZOBk49hzoLKKpW6QqH1LpIDBsjBU7g58qtBoJoorM1wRIEIGGXKnO5YE6lx0wNJ9cnyoNNBFY5JXTc4ZckkgEMq9NsnVjryrVG4IBByDuCOWDyoF0tgyZa3IU+Ju7b9EzHfoMpk9RtuSQas4TfCeJZACucgo3xIynS6N6hgRt5VvpXLbSxuzxYcOVLRMdODjDOjgHBIA8JGCRnI3yFU9t3Gp41zGSWli6AHJeRFx8W+SOuPPndHBhQ1u/hYZC80wdwyH8PMHy9OtarO5WRcr0JBB5qynBUjzBpJbXmiZ4Lcd4vNsZ7u2fbKs3LBBLaAdQPTByoMuEcQMi4caZU8MiflYAbjzUggg+R96V9q71YpbN3Yqiyyu2M5YrbzKqaR8WWcbeYWqYZmLmSATTSAlWYRpHBIAMaMuRlQ24YFiCWxkE5ycYkhulD3NreL3DNvGx1RsvNsQya84XZscjtzoHfB7Mu5uZk0zMuhU1ZMEWdQj8g58JbHUAbhQaeAUu4FZwxwqLcfdsBIG1MxfWAdZZiWYkY3JzTGgKKKKApTx6HWYI9sPMur+bGrS4HuY1HsabUi7UXTRoGX40aN49iQzM/clCF3wRJj+kD0oHLygDJIGOfpSCa5N45iiJEKYE0oyCzZz3MfUftN6gDO+Mcscs960MzfdxwRTdxGWCO7SShdb7Fh93uuAOWc10PCrIQxhRjbJOBjLMSztgcssScUGpECjAAGOQHpsMUn4jevK5ggO+PvJMnEYONgRvq58se45j3fX8jkx2wBbOl5SMxxctWPzuAfh5Z5+VZ+zcQhDQMW73U76mx9+CxzMCoGotnLDcgnfoSDawsViXA38yf3AAbAenqTzJNe725EaliCeQAHNmOyqPUnAqLq9RMBmGo/Co3dvZRuaqigZ21yKBpzoXOcZ2LnpqxkbZwCd96COG2RXU77ySEFj0XA2RfJRv8AMk8ya30CigKKKKAooooCiiigKKKKAoJoqu4gV1KsAVYYIO4IPMGg9K29BPSlptWhwYANI2MRJC4/YJ+Fv6p6451qsrtZASDuDhlIIZT5MDuD+6gWvD3JIwDbuSGUgFYmbdiR+rYk5zsCc/CfDbFK0JCsS0Z2RzuU8kk8xscP9fMs5IwQc7gjBB5YPT6UusnXSYpGBZDoIYjLLgFT81I/eKBjHLmqr221jbZh4lPkwzj+0j2Jqvhp2I1BtLEAg58PNQT5gHHyrbQVQSBhn6jyI5iqv0Zxg6CegzpJ9un9lUXVwIXBbZH2JwdnHLkNywz/AMIqJOK/kilfz0oVA9cvjPyzQMFcHkQfY16NJrGdzMdUZQOmoDVndGwW5bHDr/HNvQc9fo32nuo3CCZC8pU4kURFULoMbMwdV1cxo23FOLOySJAkahUAwFA/j+N6R9oJVt7mC5KuQEmilKZISImNhIyjchWAG3LWT0roLedXUMjKykZDKQVI8wRsaCbaBUVVUYVQFUeQAwB9KqltvEHBw2wO2zAZ2Ptk4/yrQZMczSeS5a5OmJysIPjlAOZf2Im/L5uPZTnJAR2VkVbeOPIBUyqq5AJjjmdFIHVcBdxtyp4KXTcLjZEULp0ACMrs0WBpGgjlgbY+uar4XfHLwyk95HjxEACVDssq426EEdGB2xjINaKjNSDQFc/x25BlSPB2Nu2cbHXcxad+e3dnPuK6A1yfHWP2+3G+HVQRtj7uVHB+Xp5ig1cQDpeCSNdebdhIg2Z1SVSugnbUO8fY8886tueMrIRDA330gOxGHhXG8jo+CCMjCkZJI2xqI0Ef64v+wf6d5Hj+01tgtEjzoULkljgc2bcknqaCbS2WNAiLhQMAfxzPrRc2iSDDqGGcjI5HzHkfWr6KDLa8Ojjz3aKueZA3PueZrUKKKAooooCiiigKKKKAooooCiiigKoubkIuT5qBjckscAADmcmrzS/iGS8AH6xmPsscgx9StBnur6ZnMcEYGnTqllVu63wSqYILkA8xt0zWCfg07N3jXR14ACRr3cTAEnS2CXIPQ6sjOfSul01OmgxcPuw6ggEYOllb4lYcwfP35EEEZBzWPilqglSZkQqSIpNSg+FiO7bf8rkD2dj0rRKNFwh6Sgxt/OQF0Pvp7wfIeVbLu3DoykZDAqfZhj/GgwwEB1KYCOuMAY8SnK7dPCW/4RTFaV2YD2sbANnSkoA5lxiTHzO3saZwOGUEcjuPY7ig8SglWxz6e/Sq7WfWqsPxKG+oB/xrU/KsfDDgMn6tivyIDr+5gPkaDxOfvYjjnrTPlldX/wABW1hsaoux4o/5/wD9b1pIoFlz+miBHNZR/d5/dmkp4aDcPDAXtsIk5kgIAJkkcOpRlMZJ0ZBIJ+Kn14D38OPKbPthf8cVXyuh+3C3/Jdcf3x+lAqn4PpdRPLJcRTao3EunTr3ZMpGqppKh13HPT1NbeE3HduYTIHAJWM8mTAB7l8bagpXT1I57gk7OMnwovVpYgP6LiQ/1UJ+VYRw0NPchs6ZEgb1V1aYalPQjCn5CgeqaTdo7PUgkCktEwcgZy6KQzoNO+cAMuPxInlW7h1wzAq4AdDpbHI45OPIMMHHTcdK1OKDk+0cMsULTWkjFdLMyF2YHV4llQnO4Y5I5FciuriOwpNw63wZbZmYKpDR6SVYQybqAy4+FxKoxyCr7m9uBIectzjljv5AP3EH99A0Y4rle0F5ELyxJYYLzR6gQQGZV0KSOWoj6gU1Xs5bbFog5HIys0h/5hNc3xvgaTzPCmEylxpKhRpkEVr3bAdCGcNnH4fWgcWBY8RuCWOlYYFRT8ILF2cj6JmugzXO9lpzMWuDt3qwkjpkwQvgfNjTDj9+0UZ7sr3zkRwhwSplfOjIG5A3Y+imgYwyhgGUgg8iDkH2Ir3XN8PurmOJI4uH6URVVVe4jBVQMAHQG3+Z960C8vmOBa26eZe4Zv3LF/jQPKh2ABJIAG5J5CsXC1nAP2homPQRI6hR5Eu7FvfA9qXdtrCWa20wlRIJIZFLK7KDE4cFlQgsMqNtxyyMUDJOLQmQxCVDIEMpUHfuwdJfyxnatXersNS5IyNxuPP29a+ecG7ETYR5ZIlKw9woSOX4lu1u1uPHJlTqX4CNOw20+CmFv2HI06plbFu1s6mNtEgMcsavjvNUbASsMoynSzDO+QHad4MZ1DHnnb61kuOLQoyq00YZ20oCwyx0liPorH5Unbs0TYC070al0lZtABDpMJlk0qQC4YA5OQW3YNkqcNz2LZnVkmQATC4wYeos1syg0uAFwurAG2cUHVyX8SgkyoMDJ8Q2GM55+VRZ8QilVXjkRlcKykEeIMNSke43rk7PsGiJbqTExgtpLcsYQO8kJgMU7eLYoYFOM8zzFLov5OXjCEXCloxYaSsRVj9hSRcA96NJk188jGBzoPoS3CHOHXw/FuPDz5+XI/ShbhDjDqcnA8Q3PkPM+lcZ2O4HcRW09vN3IDRpFE6JKowIjFpeOU5OlVj8Q+LJzuM1XJ/J4ncwxrMUKWy20jomkuQ1sxuE38EuLZRk6vw/l3DtEu0MhjDDWFDFeoUnGfrWiub7P9mvs00kne6w/eAZT7z7yeSfLvq8WDIVGw5V0lBBpH2ilIZANiQQCOmqa3iP7pDTyuf7Q7yR+i//AKbM5/dQPwamq9VWCgwcYTCCQDeJll9cLkPj10Fx8688R4iEXC+KRto0G7MTyOPyjOSeQAzW1t9qUz3rxGAyaVQkxyt+FWK/d7nkpYYHqyjrQMOHW/dxRpsSqIpI6lVCk/urzYtpLR/lOoeWlySPoQw+VTFxGNs6HVsZyFIY7c9lzWeHiCNNgLIMqRl43QErg6QXA1bMx28j5UDOsbDTLn9YAP6S5I+ZXP8AwitQalfEQzyxIp0kd5IWAB04QouQf2n/AKpoN9yvUfhIO3XHMVYrbenSlsaXOwZoQB8UihiX9FRtk99Te1VoZEJjVRgn7psEqgwMqwHLG5A2zy2waDRDL3kzkfBEDGfWRtLMPkNA92PlXu/gBKPpy6MSoyBnKkMuTtyOcHqByxWX/wBBj0gZkGBvoldNRJLM7BCBqLMST1zVtpwqKMhgpLAEBnd3bB57uTQYr3iAWVC6sSoJjhXDzO7DSXKoSFULqGokDc5I6sbIMXZymkFEAyQWyCx305A+LzNXQxKudIALHJI5knqfOrA9Bi4hwsSHUGZJACA6MVPPI1AbOAd8EHryyaptuMKv3dwVjlVcsW8McmkeJ42Y4Kg8xnK9fVoX2quRA2NSqd87gHH1oE9ijTXX2pGKw933IRl/SjJbvhv4RnYZG4yeRBL/ADWe5nKozBGbSMhUA1NjouSBn50sF1cyAaIlgzzaZg7L7JEcH3Lj2NA5Nc0l4iXbjmS0zkg50KsVmrMzckUdfbatacG1DM00s2/Itpj38kj0gj0bV70lv4IIr1O9fuoRAxCBtEbuHGskLzARV1Z2wBnrQN+x64hboO9kAB5gLhQPlpx8q38U4LDc6e/jWTQSV1A+EkYJ+m1LOxj6rYt+aa4bOMfFKx/g10MYoMvCuGrAhRGcqWZgGYtpzjwgncKMbCtoNFQBQBO49/8AOvVeCN/lXqgnNFQKKCc0VFFBNFRRQTmioooJoqKKCCPWlXF7Xwl8/Crg+xKNnP8Aux9abGs17HqR1/MrD6gigtK/+K9cqqtnLKreYB5+e9XEUEFarlkVQWZgAAWJPIAb5Jq3FZLrh6OVLjIQ6lXPg1YxkrybHTPLnzoE1l2k1XARk0wyBe5kOQS5L6VcH4dYUlPPT5kCn8y6hscciCPQ5H8etK1tVe4uFcBlMdvlTy3M30PrW6w4csIIVpGz+skdyMcgC5JAoPcLhhnGCCQR5Ecx/HmKx8NQvLLL0yIVHQiLOpvcuzr7ItbJ7JX3I35agSG8viG9WW1usahUACjYAdKD2EFBFeqKArzoqc1XNcogyzKo82IH9tBYFoZaxHisXRi38xHf/pBoPEfywzH00Bf+sig2aapuZ1Rcn/vWVZJ3OypEvm51v1/CvhHT8R9qmLhaatblpG6FzkL08C/CmxxsPnQZYrhpCGXxAjIAx3K+RZ+bkfs7f20x+zE/E2RjkNh/n++rxXug8qMbVx/GeHd7e61j1mGEqNwD3kzq6ONRA8Jtxkeu2dxXYGuK7VWc8t5AsBVQqpI7umsIUcsjgZG40sP6e3PNA27B2+iyjXSow02y50j76TlnfFdCaR9iJ9dhauQAXhjcgcssuo4z0yTTw0EK2RkVNQDU0BRRRQFFFFAUUUUBRRRQFFFFAUUUUHnNRXhk3r0ooOW7TcQntnT7OHZEtp3KCJpQzpNaCNAqlfEYzcBfEOpOdNLrLjt/JKrdyQomuYTHoYIUW7tEjfLYJYW5uXBGAdJ26V0l9x1Yp+6ZSFWMSySnIRFZmRcbeMlhjAIPiGM74ss+0NvKwWOTUxaZNOlwwaB1jlDArlNLMoycDxDzFBy03G75ogzju3F5DE0UcUmtYhdOsjMzZVkaAIcr5E53wO+xSSPtZZsgdbhGUyCIEZIaQqXCrgZbKqxBGxA2NOkbP/jH7qDBbpi5lODukG+NtjKMZ6n/ADFbLmYIpZtgOeASfoK9mg0C5eLZzojMmPyPGTzPRmUjYZ3xz61B4vj4oLgf0A392zedbZoFbmASNweoI5YPMGvSjpQLjx+Ec+9H86CYAe5KbVH+kdsBkzKB6hsnryxTQLU0CWTjdu22JX9FgnOfkExXhLxA2Y7CYn84iiTn/tHVqeYqcCgWfa7hvhttP+1mVf7tXq1EnOCxiT9lQz+eRqOn06VvxRig8oNtzmvQFCioNBDNjc0iuu1kCuiJqlLu0eYguhWUEsGkdlXbB2BJ9Kc3MgVGZvhAJb2G5pN2egXRJCV8MMjRxkjGY3RJVI6ggSafPwmg8X/auOIqHAjLglWmdVj2OCC6awDyODzB9K56x4lra/m+2xbPJGo1K2YUhjkQRnIxh3k3wc59KensZbdTcn3u7ryx+t96+V8Y4ApEuUbxtetC4fVJLKrQRQwFnJ1fG7AE5O/5aDvbXjdtbW9tD9pnJEcarHbqrkYUDThE1YyDvW6w4vNckNbQSiMHSZLiZVHMam7tNUmoAHAOn1pvwjs9bwESR20EcpQK7xxqpO242HLNXXvClZjJH93NjAlA54zpEgB+8UZOx8zjFAt4zrEqrFK6fc3Ez7ll8HdqhbUSAMsdsbgHyp1wm5MkSOcZZVLAYwGx4l28jkfKlH/p76LmabAlli0YRiVjjjV9KBiFydTuxOBzA6Co7FbQugzhXQgeXeQxSMB5eJ29ck0HR0UCigKKBUZoJooooCiiigKKKKAooooKnNBavTJmowKBXxLgcc5cu8gMkQhIR9BCK+sEFRqBySDvggkEEGqOF9k4IHDxawQ1w2NQ0/6yyPKmAPhLRoQOmnHIkUq7b2N40iS2KP3iW8yK6tEvje4s3CHvGGRoilO+3Idaz38PE++bu1l7oynDCSAHR9ptXUhS+ABbm7QbZbALAnSaB1cdkrc2v2Ri/wBnGyxlxhF8WEGRuBqJBOWBCkHKqQ+AxgDoAP4zXzLjHBeK3NsIZBqXBypeLJkXiMUkTsQd1Fqp65yDkEkZ+nMwzQeDJvRr3r3ijTQFUtnNXmvOKCsNV1RipoDFSBUZozQeqK8iigM0UYqKBd2lUm0uADgmGUAjmMowz8s0u7F3hmieUj4nA67aYYlPP9oNTDtL/wCzucAH7mbY8j4G2pZ2BTFp1H3kuM88ByoBz7UHSNXJRyQrFCQqxpLdRyKDpAQlBMxzyByp+uK6x+VfP+NQD7Nw2ONUDNNDLhxlEEURkZ2GRsAqnGRnGOtB9CWgmsvDZXaJDJjWVBbAOM+YByQDzweVacUFHEP0Un8x+mfwnpSvsgB3LsCPFI31RViOfnGacuMgj0I+tc12EHhuOe1w435bAch0H/c9aDqdVQz45mgj60i4wouWFsHOlWV7kDbMZBKwEg5Gs4Jx+FWG2RkHcUoYBlIIIBBByCDyIPUVYK8IgGAMADYAcsch7VbigiisVpxWKSWWJGzJCyrKulgVLKHX4gA2VYHIyN60mZcZ1DfkcjBPkDQWUVg4dxeKfvBE+TFI8MgKspWSMKXXDgZADKcjI3G9axOu3iG+CNxuDyIoLKKmooCiiigpLbD1o017IqaDwpxXvNFFBGo1W6kmrKmghamjNBNAUYozUg0ARUCgmooCiiigmvVeRUmgjNRUKoHKpoF/aFSbW4A5mGXHXfQcbUv7CgfZFI5GS4PX9dJ1Pzp3eJmNwRnKsMeeQdqQfyeza7CFiME97qHk3eyZHpQdJSGO1RxZBlVtK6xnpiPAYexYfWnU8ulWboAT8gM/4Vyd1estxYojDCxKWG+GExjiByNuSuR0z54oOvVaGNA5VGnfPXlQGaSdk18MzfmmLfWKI+Q6kj5U7pF2NBFudXMyynp+cqoOP2VWgcX0btGwjfQ5UhXIDBW6Ng8/auS7JcGdofFd3aurypMgaMDvVch21GLWQ2zjJ5OtdmK8w2yqWIABbBY/mIAUE/IAfKgycO4V3RJ7+eTPSVwwHsABTKoqBQcdxbsKJ555GuHRZpO8PdjDri0NoFViT+YvnHMAVh4h/J20lssCzQx4ikidkgPjdxCO9yZNQP3RJXVg5Gc6d/oFFBwzdg3ZbxWuSPtjTs2gNpTvVhC6VLYJUxbttqDEdAQys+yoS5hn+5CxwyRGNIyAWklSbvAWY4w0YO+dyTnaunooJFRRRQFFFGaDxRXlmPlUCTzoLKjNVs3Kh6CzNFVueVQSc0FtFVE1YtBNFFTQRRUNUigKKKmgAaKiigKKKDQeJWwDnl19utcl2PvhFZISHZe8mxoidiAzNIAQF8IAOMnbYb7iupus6GwMnScDzONhXP8AAOGsLURd6yESShiAhLaWK6SGVhjlyG4HOg08Q4tIsMkrWzCJY2cgsDKQBnwxxhwc+pHrXG8AmgY2LM695AZ0ZVcyN3cZcRAhN2xqGDp9uYrt5UlXINwW25C3B5DcEqMCua4Hby9+RG5JQXZ1FYwB3lz5dMmI9PKg6leNK3wxXDf7iVR9ZFUVY1+4XP2abAyTkxZ232Ackn0rMGuwuZJLRPM6JSo+sgrCl7cOwAu4JF3yYbaTTj1k7x1X6ig6C2uVkUMhyN8HfocEb1y/YO57x5yrs0f3bLknSpkaeUrjkGCvGD12GcUr4L2gN1dMUcvbiNlVUJkaUll1T92+4X8IIGPFkg5GN/Y2aKGKYLHLvc3DfdwSnCs5MQ8KfqjHt0zig7XnXsmkbdool5x3fztLkj693Vidpbcsqd5pZmCqsiOhLHkBrUc/8qBuamsfF78QQSzEFhFG8pUYyRGpYgZ2zgUste0uufuPs8wcIskn6MiJXMvdFiGwdXdk7ZxqXPXAP80VyS9u4zHMyQTuYmRdCJqL64PtClSNt12HQsQATqBOjiHa9Yo7iRoJStqitLjTs5SOQxAkjLBJUPluRkYoOlormuGdrBPc/Z1jZSr3SSFtOzWwtycaSc5+0R/1vLfpTQFFFFAUUUUHnFeCPSiigkCgipooPJxQzDrRRQehU1FFAUUUUBRRRQFFFFAUUUUBRRRQeTXO8U7PMQ5gu7iDU5lKoQ66ySSQGGdyd1zg+VFFBXbwcRaJCLq1yQDl7WQncDnpuAufkPallj2ZvkZme7Q6hpIjBi8OuVxuFZs5lc8+tTRQaf8AR6cNq0o7ZyGe7udj7BP8aY2trdrse6/pSzSD2OQKKKDxc8LuJO71LbjumDRFDINGAVxjHIgkEciNqa8I4YkEaquSQkcbOfik7tQis37WBRRQbqAtFFB5uLVJEKSKGRgVZGAKsp2KkHYgjpVJ4XDrVzEhdF0K5UalTIOgHnpyAcelFFAo4r2Ls5k0fZoACysR3Y0sUUourQVOykgb8q2xdnLYRCJoUdBGkRDqG1Rp8Ktn4gPI1NFBot+EwI2tIY1bUz6gig6mAVmzjmQqgnmQB5VsNFFAUUUUBRRRQ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370869" y="1788523"/>
            <a:ext cx="4972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" y="2189117"/>
            <a:ext cx="6909671" cy="38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88465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liquids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644" y="777318"/>
            <a:ext cx="5616870" cy="56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05" y="1213084"/>
            <a:ext cx="4522938" cy="57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632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balance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49" y="412750"/>
            <a:ext cx="5429250" cy="1714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24100"/>
            <a:ext cx="8762845" cy="43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3408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indicator paper safely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93241"/>
            <a:ext cx="5658152" cy="47647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17" y="254508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8684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Bunsen burner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06" y="2286875"/>
            <a:ext cx="7448521" cy="43751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08" y="519035"/>
            <a:ext cx="5327468" cy="39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8719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10" y="0"/>
            <a:ext cx="4436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9746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Do not use the sink to discard matches, filter paper or insoluble solids.  Use the waste jars that are provided </a:t>
            </a:r>
          </a:p>
          <a:p>
            <a:pPr marL="457200" indent="-457200">
              <a:buFont typeface="+mj-lt"/>
              <a:buAutoNum type="arabicPeriod" startAt="10"/>
            </a:pPr>
            <a:endParaRPr lang="en-US" sz="2400" dirty="0"/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Do not  return chemicals to their original containers unless you are specifically instructed to do so.</a:t>
            </a:r>
          </a:p>
          <a:p>
            <a:pPr marL="457200" indent="-457200">
              <a:buFont typeface="+mj-lt"/>
              <a:buAutoNum type="arabicPeriod" startAt="10"/>
            </a:pPr>
            <a:endParaRPr lang="en-US" sz="2400" dirty="0"/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Never point the open end of a test tube being heated at yourself or others</a:t>
            </a:r>
          </a:p>
          <a:p>
            <a:pPr marL="457200" indent="-457200">
              <a:buFont typeface="+mj-lt"/>
              <a:buAutoNum type="arabicPeriod" startAt="10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38" y="2873829"/>
            <a:ext cx="2573544" cy="36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5533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Always add acid to water.  This is particularly    true of concentrated sulfuric acid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Acid to water NEVER WATER TO ACID</a:t>
            </a:r>
          </a:p>
          <a:p>
            <a:r>
              <a:rPr lang="en-US" sz="2800" dirty="0"/>
              <a:t>Never work alone in the laboratory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064" y="2177259"/>
            <a:ext cx="3616936" cy="46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7734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570</TotalTime>
  <Words>788</Words>
  <Application>Microsoft Office PowerPoint</Application>
  <PresentationFormat>Widescreen</PresentationFormat>
  <Paragraphs>130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Trebuchet MS</vt:lpstr>
      <vt:lpstr>Wingdings 3</vt:lpstr>
      <vt:lpstr>Facet</vt:lpstr>
      <vt:lpstr>Unit 1 Lab Safety </vt:lpstr>
      <vt:lpstr>PowerPoint Presentation</vt:lpstr>
      <vt:lpstr>Laboratory Safety Rules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equipment</vt:lpstr>
      <vt:lpstr>Eyewash Fountain</vt:lpstr>
      <vt:lpstr>FIRST AIDE: INFORM THE INSTRUCTOR IMMEDIANTLY  </vt:lpstr>
      <vt:lpstr>FUME HOOD</vt:lpstr>
      <vt:lpstr>Safety Shower</vt:lpstr>
      <vt:lpstr>Safety logos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Balances Electronic                     Triple  beam balance  </vt:lpstr>
      <vt:lpstr>Goggles</vt:lpstr>
      <vt:lpstr>Bunsen Burner</vt:lpstr>
      <vt:lpstr>Graduate cylinder</vt:lpstr>
      <vt:lpstr>Spot plates (microwells)</vt:lpstr>
      <vt:lpstr>Stirring Rods</vt:lpstr>
      <vt:lpstr>Rubber policeman</vt:lpstr>
      <vt:lpstr>Evaporating dish</vt:lpstr>
      <vt:lpstr>Crucible tongs</vt:lpstr>
      <vt:lpstr>Forceps</vt:lpstr>
      <vt:lpstr>Watch glass </vt:lpstr>
      <vt:lpstr>Beaker: remember hot and cold glassware looks the same</vt:lpstr>
      <vt:lpstr>Beaker tongs </vt:lpstr>
      <vt:lpstr>Thermometers</vt:lpstr>
      <vt:lpstr>Crucible with lid           clay triangle</vt:lpstr>
      <vt:lpstr>PowerPoint Presentation</vt:lpstr>
      <vt:lpstr>Buret</vt:lpstr>
      <vt:lpstr>Dropper                           Funnel</vt:lpstr>
      <vt:lpstr>Volumetric flasks (Florence flask)</vt:lpstr>
      <vt:lpstr>Utility clamp ( or test tube clamp)</vt:lpstr>
      <vt:lpstr>pipets</vt:lpstr>
      <vt:lpstr>Mortar and pestle: mix 1 chemical at a time</vt:lpstr>
      <vt:lpstr>Stricker</vt:lpstr>
      <vt:lpstr>Rubber stoppers                Spatula  </vt:lpstr>
      <vt:lpstr>Test tube rack                Test tubes</vt:lpstr>
      <vt:lpstr>Test tube tongs</vt:lpstr>
      <vt:lpstr>Wire gauze         ring stand    iron rings</vt:lpstr>
      <vt:lpstr>PowerPoint Presentation</vt:lpstr>
      <vt:lpstr>Wash bottles           hot plate/stir plate</vt:lpstr>
      <vt:lpstr>Erlenmeyer flask</vt:lpstr>
      <vt:lpstr>Reagent bottle</vt:lpstr>
      <vt:lpstr>filter paper                    weighing paper                                 </vt:lpstr>
      <vt:lpstr>Separatory funnel</vt:lpstr>
      <vt:lpstr>Do you know when to use each</vt:lpstr>
      <vt:lpstr>Chemical Safety </vt:lpstr>
      <vt:lpstr>PowerPoint Presentation</vt:lpstr>
      <vt:lpstr>Always wear your safety glasses and aprons and gloves:   There are worse pictures than these of students who did not follow safety rules:  Please don’t let that be you</vt:lpstr>
      <vt:lpstr>How to pour liquids</vt:lpstr>
      <vt:lpstr>How to measure liquids</vt:lpstr>
      <vt:lpstr>How to use balance</vt:lpstr>
      <vt:lpstr>How to use indicator paper safely </vt:lpstr>
      <vt:lpstr>How to use Bunsen burner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Safety</dc:title>
  <dc:creator>kim owen</dc:creator>
  <cp:lastModifiedBy>kim owen</cp:lastModifiedBy>
  <cp:revision>34</cp:revision>
  <dcterms:created xsi:type="dcterms:W3CDTF">2014-05-28T17:19:58Z</dcterms:created>
  <dcterms:modified xsi:type="dcterms:W3CDTF">2014-05-29T03:09:32Z</dcterms:modified>
</cp:coreProperties>
</file>